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omments/modernComment_101_C11B1969.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comments/modernComment_36D_AA58F493.xml" ContentType="application/vnd.ms-powerpoint.comments+xml"/>
  <Override PartName="/ppt/ink/ink3.xml" ContentType="application/inkml+xml"/>
  <Override PartName="/ppt/ink/ink4.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37D_8EA95C40.xml" ContentType="application/vnd.ms-powerpoint.comments+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6" r:id="rId5"/>
    <p:sldId id="257" r:id="rId6"/>
    <p:sldId id="702" r:id="rId7"/>
    <p:sldId id="878" r:id="rId8"/>
    <p:sldId id="877" r:id="rId9"/>
    <p:sldId id="889" r:id="rId10"/>
    <p:sldId id="890" r:id="rId11"/>
    <p:sldId id="891" r:id="rId12"/>
    <p:sldId id="865" r:id="rId13"/>
    <p:sldId id="892" r:id="rId14"/>
    <p:sldId id="893" r:id="rId15"/>
    <p:sldId id="894" r:id="rId16"/>
    <p:sldId id="895" r:id="rId17"/>
    <p:sldId id="896" r:id="rId18"/>
    <p:sldId id="897" r:id="rId19"/>
    <p:sldId id="898" r:id="rId20"/>
    <p:sldId id="899" r:id="rId21"/>
    <p:sldId id="902" r:id="rId22"/>
    <p:sldId id="900" r:id="rId23"/>
    <p:sldId id="901" r:id="rId24"/>
    <p:sldId id="8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8942650-3E81-7D09-5EF9-1AE5D86F3E95}" name="Charlotte George" initials="CG" userId="S::dpag0626@ox.ac.uk::be00d16d-e017-4832-8e50-7b14afdb614b" providerId="AD"/>
  <p188:author id="{8A3C19F5-359B-0819-5991-5E529DA4A279}" name="Charlotte George" initials="CG" userId="S::dpag0626_ox.ac.uk#ext#@theuniversityofliverpool.onmicrosoft.com::844228cf-73ca-4f71-b384-900a94d6199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4AA"/>
    <a:srgbClr val="0AB1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14B09-7135-E534-84A4-A7A512C9D55B}" v="4" dt="2026-06-17T16:20:48.978"/>
    <p1510:client id="{0A69B484-F8CA-066D-89A1-D81C113E7481}" v="5" dt="2026-06-17T11:32:43.503"/>
    <p1510:client id="{3351DCE4-0CFF-112D-915B-5A050F55B578}" v="1185" dt="2026-06-17T14:51:21.582"/>
    <p1510:client id="{574D65AB-1D00-0425-C512-7F61C6D8DE65}" v="94" dt="2026-06-16T14:56:05.337"/>
    <p1510:client id="{7AA05981-732A-327E-7241-18F461B8C199}" v="630" dt="2026-06-16T21:25:31.793"/>
    <p1510:client id="{85AFD90C-5FB0-AC31-92C6-EA8E603E57BE}" v="160" dt="2026-06-17T16:09:49.396"/>
    <p1510:client id="{9D6A8515-892C-615A-FF2A-3D9965BCBB26}" v="2" dt="2026-06-17T11:34:46.207"/>
    <p1510:client id="{E8F016CD-35DD-5179-1749-0F656F12D727}" v="86" dt="2026-06-16T21:11:07.223"/>
    <p1510:client id="{EAB51220-215F-02A5-4B3E-06C815B94E0B}" v="49" dt="2026-06-16T20:58:52.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101_C11B1969.xml><?xml version="1.0" encoding="utf-8"?>
<p188:cmLst xmlns:a="http://schemas.openxmlformats.org/drawingml/2006/main" xmlns:r="http://schemas.openxmlformats.org/officeDocument/2006/relationships" xmlns:p188="http://schemas.microsoft.com/office/powerpoint/2018/8/main">
  <p188:cm id="{63900F9E-A9D9-5744-B03E-E30A25694B54}" authorId="{68942650-3E81-7D09-5EF9-1AE5D86F3E95}" created="2026-06-15T09:33:41.738">
    <pc:sldMkLst xmlns:pc="http://schemas.microsoft.com/office/powerpoint/2013/main/command">
      <pc:docMk/>
      <pc:sldMk cId="3239778665" sldId="257"/>
    </pc:sldMkLst>
    <p188:txBody>
      <a:bodyPr/>
      <a:lstStyle/>
      <a:p>
        <a:r>
          <a:rPr lang="en-US"/>
          <a:t>Could ditch this and go straight to next one? </a:t>
        </a:r>
      </a:p>
    </p188:txBody>
  </p188:cm>
</p188:cmLst>
</file>

<file path=ppt/comments/modernComment_36D_AA58F493.xml><?xml version="1.0" encoding="utf-8"?>
<p188:cmLst xmlns:a="http://schemas.openxmlformats.org/drawingml/2006/main" xmlns:r="http://schemas.openxmlformats.org/officeDocument/2006/relationships" xmlns:p188="http://schemas.microsoft.com/office/powerpoint/2018/8/main">
  <p188:cm id="{847C300A-725A-AC4A-A747-9561F30E457F}" authorId="{68942650-3E81-7D09-5EF9-1AE5D86F3E95}" created="2026-06-15T09:33:20.867">
    <pc:sldMkLst xmlns:pc="http://schemas.microsoft.com/office/powerpoint/2013/main/command">
      <pc:docMk/>
      <pc:sldMk cId="2857956499" sldId="877"/>
    </pc:sldMkLst>
    <p188:txBody>
      <a:bodyPr/>
      <a:lstStyle/>
      <a:p>
        <a:r>
          <a:rPr lang="en-US"/>
          <a:t>Inna - Please adjust the boxes for your activities and which steps they cover - this is all guesses from me... hope it's ok </a:t>
        </a:r>
      </a:p>
    </p188:txBody>
  </p188:cm>
</p188:cmLst>
</file>

<file path=ppt/comments/modernComment_37D_8EA95C40.xml><?xml version="1.0" encoding="utf-8"?>
<p188:cmLst xmlns:a="http://schemas.openxmlformats.org/drawingml/2006/main" xmlns:r="http://schemas.openxmlformats.org/officeDocument/2006/relationships" xmlns:p188="http://schemas.microsoft.com/office/powerpoint/2018/8/main">
  <p188:cm id="{FB54DA07-B53B-4D40-91E0-EDD2877D29FB}" authorId="{8A3C19F5-359B-0819-5991-5E529DA4A279}" created="2026-06-17T12:12:42.111">
    <pc:sldMkLst xmlns:pc="http://schemas.microsoft.com/office/powerpoint/2013/main/command">
      <pc:docMk/>
      <pc:sldMk cId="2393463872" sldId="893"/>
    </pc:sldMkLst>
    <p188:txBody>
      <a:bodyPr/>
      <a:lstStyle/>
      <a:p>
        <a:r>
          <a:rPr lang="en-GB"/>
          <a:t>move stats to intro </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4T13:15:53.763"/>
    </inkml:context>
    <inkml:brush xml:id="br0">
      <inkml:brushProperty name="width" value="0.05" units="cm"/>
      <inkml:brushProperty name="height" value="0.05" units="cm"/>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4T13:16:40.896"/>
    </inkml:context>
    <inkml:brush xml:id="br0">
      <inkml:brushProperty name="width" value="0.05" units="cm"/>
      <inkml:brushProperty name="height" value="0.05" units="cm"/>
    </inkml:brush>
  </inkml:definitions>
  <inkml:trace contextRef="#ctx0" brushRef="#br0">0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4T13:15:53.763"/>
    </inkml:context>
    <inkml:brush xml:id="br0">
      <inkml:brushProperty name="width" value="0.05" units="cm"/>
      <inkml:brushProperty name="height" value="0.05" units="cm"/>
    </inkml:brush>
  </inkml:definitions>
  <inkml:trace contextRef="#ctx0" brushRef="#br0">1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4T13:16:40.896"/>
    </inkml:context>
    <inkml:brush xml:id="br0">
      <inkml:brushProperty name="width" value="0.05" units="cm"/>
      <inkml:brushProperty name="height" value="0.05" units="cm"/>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54AA24-2B16-7D4B-BD64-A8F1EB54BAE9}"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C7028D-5915-8A44-895D-77D141EF9EB9}" type="slidenum">
              <a:rPr lang="en-US" smtClean="0"/>
              <a:t>‹#›</a:t>
            </a:fld>
            <a:endParaRPr lang="en-US"/>
          </a:p>
        </p:txBody>
      </p:sp>
    </p:spTree>
    <p:extLst>
      <p:ext uri="{BB962C8B-B14F-4D97-AF65-F5344CB8AC3E}">
        <p14:creationId xmlns:p14="http://schemas.microsoft.com/office/powerpoint/2010/main" val="368006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Cristina’s just highlighted the X-NET project surfaced numerous barriers to </a:t>
            </a:r>
            <a:r>
              <a:rPr lang="en-US" err="1"/>
              <a:t>interdisciplpinary</a:t>
            </a:r>
            <a:r>
              <a:rPr lang="en-US"/>
              <a:t> research embedded throughout the academic system from local to the global level, but fundamentally what underlies it all is a widespread misunderstanding about how to work with others outside narrow, and much of this is in the small detail of how teams function </a:t>
            </a:r>
          </a:p>
        </p:txBody>
      </p:sp>
      <p:sp>
        <p:nvSpPr>
          <p:cNvPr id="4" name="Slide Number Placeholder 3"/>
          <p:cNvSpPr>
            <a:spLocks noGrp="1"/>
          </p:cNvSpPr>
          <p:nvPr>
            <p:ph type="sldNum" sz="quarter" idx="5"/>
          </p:nvPr>
        </p:nvSpPr>
        <p:spPr/>
        <p:txBody>
          <a:bodyPr/>
          <a:lstStyle/>
          <a:p>
            <a:fld id="{9DC7028D-5915-8A44-895D-77D141EF9EB9}" type="slidenum">
              <a:rPr lang="en-US" smtClean="0"/>
              <a:t>2</a:t>
            </a:fld>
            <a:endParaRPr lang="en-US"/>
          </a:p>
        </p:txBody>
      </p:sp>
    </p:spTree>
    <p:extLst>
      <p:ext uri="{BB962C8B-B14F-4D97-AF65-F5344CB8AC3E}">
        <p14:creationId xmlns:p14="http://schemas.microsoft.com/office/powerpoint/2010/main" val="521348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was really highlighted by the work X-NET did with patients and the public who expect researchers to be working together and the </a:t>
            </a:r>
            <a:r>
              <a:rPr lang="en-US" err="1"/>
              <a:t>consequenses</a:t>
            </a:r>
            <a:r>
              <a:rPr lang="en-US"/>
              <a:t> of not doing this well resulting in reputational damage and mistrust and then by industry who told us in no uncertain terms that collaboration and team working are not natural skills for many, it’s incredibly valuable for them researchers to have these skills and we need to be better at enabling collaborative training particularly at early career points were the focus is often on being a individual PhD </a:t>
            </a:r>
          </a:p>
        </p:txBody>
      </p:sp>
      <p:sp>
        <p:nvSpPr>
          <p:cNvPr id="4" name="Slide Number Placeholder 3"/>
          <p:cNvSpPr>
            <a:spLocks noGrp="1"/>
          </p:cNvSpPr>
          <p:nvPr>
            <p:ph type="sldNum" sz="quarter" idx="5"/>
          </p:nvPr>
        </p:nvSpPr>
        <p:spPr/>
        <p:txBody>
          <a:bodyPr/>
          <a:lstStyle/>
          <a:p>
            <a:fld id="{9DC7028D-5915-8A44-895D-77D141EF9EB9}" type="slidenum">
              <a:rPr lang="en-US" smtClean="0"/>
              <a:t>3</a:t>
            </a:fld>
            <a:endParaRPr lang="en-US"/>
          </a:p>
        </p:txBody>
      </p:sp>
    </p:spTree>
    <p:extLst>
      <p:ext uri="{BB962C8B-B14F-4D97-AF65-F5344CB8AC3E}">
        <p14:creationId xmlns:p14="http://schemas.microsoft.com/office/powerpoint/2010/main" val="1448249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Multiple opportunities to improve collaborative capacity of researchers along the project </a:t>
            </a:r>
            <a:r>
              <a:rPr lang="en-US" err="1"/>
              <a:t>lifescycle</a:t>
            </a:r>
            <a:r>
              <a:rPr lang="en-US"/>
              <a:t> - today in this talk we will talk about activities from two MRC biomedical leadership awards </a:t>
            </a:r>
            <a:r>
              <a:rPr lang="en-US" err="1"/>
              <a:t>HxC</a:t>
            </a:r>
            <a:r>
              <a:rPr lang="en-US"/>
              <a:t> and INTEGRATE that were spun put of the XNET project and GRID INFRAME</a:t>
            </a:r>
          </a:p>
          <a:p>
            <a:endParaRPr lang="en-US"/>
          </a:p>
        </p:txBody>
      </p:sp>
      <p:sp>
        <p:nvSpPr>
          <p:cNvPr id="4" name="Slide Number Placeholder 3"/>
          <p:cNvSpPr>
            <a:spLocks noGrp="1"/>
          </p:cNvSpPr>
          <p:nvPr>
            <p:ph type="sldNum" sz="quarter" idx="5"/>
          </p:nvPr>
        </p:nvSpPr>
        <p:spPr/>
        <p:txBody>
          <a:bodyPr/>
          <a:lstStyle/>
          <a:p>
            <a:fld id="{9DC7028D-5915-8A44-895D-77D141EF9EB9}" type="slidenum">
              <a:rPr lang="en-US" smtClean="0"/>
              <a:t>4</a:t>
            </a:fld>
            <a:endParaRPr lang="en-US"/>
          </a:p>
        </p:txBody>
      </p:sp>
    </p:spTree>
    <p:extLst>
      <p:ext uri="{BB962C8B-B14F-4D97-AF65-F5344CB8AC3E}">
        <p14:creationId xmlns:p14="http://schemas.microsoft.com/office/powerpoint/2010/main" val="3992347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INTRAGE I’m sharing findings from </a:t>
            </a:r>
            <a:r>
              <a:rPr lang="en-US" err="1"/>
              <a:t>initatives</a:t>
            </a:r>
            <a:r>
              <a:rPr lang="en-US"/>
              <a:t> Peer-mentoring and </a:t>
            </a:r>
            <a:r>
              <a:rPr lang="en-US" err="1"/>
              <a:t>hackatons</a:t>
            </a:r>
            <a:r>
              <a:rPr lang="en-US"/>
              <a:t> targeting the pre-project collaboration and network building and Inna will be sharing insights from the </a:t>
            </a:r>
            <a:r>
              <a:rPr lang="en-US" err="1"/>
              <a:t>HxC</a:t>
            </a:r>
            <a:r>
              <a:rPr lang="en-US"/>
              <a:t> and GRID/</a:t>
            </a:r>
            <a:r>
              <a:rPr lang="en-US" err="1"/>
              <a:t>INFrame</a:t>
            </a:r>
            <a:r>
              <a:rPr lang="en-US"/>
              <a:t> project aimed at improving the collaboration of assembled teams. </a:t>
            </a:r>
          </a:p>
        </p:txBody>
      </p:sp>
      <p:sp>
        <p:nvSpPr>
          <p:cNvPr id="4" name="Slide Number Placeholder 3"/>
          <p:cNvSpPr>
            <a:spLocks noGrp="1"/>
          </p:cNvSpPr>
          <p:nvPr>
            <p:ph type="sldNum" sz="quarter" idx="5"/>
          </p:nvPr>
        </p:nvSpPr>
        <p:spPr/>
        <p:txBody>
          <a:bodyPr/>
          <a:lstStyle/>
          <a:p>
            <a:fld id="{9DC7028D-5915-8A44-895D-77D141EF9EB9}" type="slidenum">
              <a:rPr lang="en-US" smtClean="0"/>
              <a:t>5</a:t>
            </a:fld>
            <a:endParaRPr lang="en-US"/>
          </a:p>
        </p:txBody>
      </p:sp>
    </p:spTree>
    <p:extLst>
      <p:ext uri="{BB962C8B-B14F-4D97-AF65-F5344CB8AC3E}">
        <p14:creationId xmlns:p14="http://schemas.microsoft.com/office/powerpoint/2010/main" val="2836621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F391E-0179-963E-4C54-4D987773B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02A8E-1A41-01BE-C47A-7A1518F43CC3}"/>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262B600E-5554-CB2A-F397-6D07779BE632}"/>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9C3CD3AE-FCCE-FB7A-4B28-E1110CF5D3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BA2755-6BA8-4B11-AEEF-2E51C938DA1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1769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09AE-A17C-44AE-0687-09BCA84CE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D396C3-FD52-A4DD-AA70-3C7D5FE31BE5}"/>
              </a:ext>
            </a:extLst>
          </p:cNvPr>
          <p:cNvSpPr>
            <a:spLocks noGrp="1" noRot="1" noChangeAspect="1"/>
          </p:cNvSpPr>
          <p:nvPr>
            <p:ph type="sldImg"/>
          </p:nvPr>
        </p:nvSpPr>
        <p:spPr/>
        <p:txBody>
          <a:bodyPr/>
          <a:lstStyle/>
          <a:p>
            <a:endParaRPr lang="en-IN" dirty="0"/>
          </a:p>
        </p:txBody>
      </p:sp>
      <p:sp>
        <p:nvSpPr>
          <p:cNvPr id="3" name="Notes Placeholder 2">
            <a:extLst>
              <a:ext uri="{FF2B5EF4-FFF2-40B4-BE49-F238E27FC236}">
                <a16:creationId xmlns:a16="http://schemas.microsoft.com/office/drawing/2014/main" id="{8FD4B49C-BCA9-36D3-8261-10A71A575BD2}"/>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851626D0-29C1-A6F2-3472-475E2E6E1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BA2755-6BA8-4B11-AEEF-2E51C938DA1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7196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For PIs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BA2755-6BA8-4B11-AEEF-2E51C938DA1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596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D614F-DB2F-33E1-50FC-4C572A72262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9232C4C-B9C9-EFE1-4D71-9655F134D8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1FF86AB-479F-34CB-AA98-3893457EEFA0}"/>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EFCA23BF-2FA5-86F9-633B-C9ED074DE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2B9DE-C96C-E65A-381C-C8DCD833267E}"/>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1931156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B9EEE-DB8D-5620-D151-C4810551DC5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127060-48A9-A736-E361-D766A233F01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DB198B1-CEA9-A31F-23AE-E28269EFEE82}"/>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71C71F70-8F86-A43E-E849-9A5EC016EB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9B10A0-BA92-920B-0430-78166D42B61F}"/>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3384058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434056-5202-DBF1-2CC7-73A368980FD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26C050A-69A6-48DF-FE2C-4C417BECE9F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6EBAF4-5157-7EC0-D91D-B67A1E8D4727}"/>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C0322F92-E170-84EE-377D-96EE427FEE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B320E3-F6C8-BFCB-41F5-86D8CD06A99D}"/>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1660784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050BA58-FD1C-0731-561C-0BE4B7F2B5B3}"/>
              </a:ext>
            </a:extLst>
          </p:cNvPr>
          <p:cNvSpPr>
            <a:spLocks noGrp="1"/>
          </p:cNvSpPr>
          <p:nvPr>
            <p:ph type="dt" sz="half" idx="10"/>
          </p:nvPr>
        </p:nvSpPr>
        <p:spPr>
          <a:xfrm>
            <a:off x="2322413" y="6356350"/>
            <a:ext cx="1049267" cy="365125"/>
          </a:xfrm>
        </p:spPr>
        <p:txBody>
          <a:bodyPr/>
          <a:lstStyle/>
          <a:p>
            <a:fld id="{D4D29386-AF38-1E42-9A53-7021DFC73B88}" type="datetimeFigureOut">
              <a:rPr lang="en-US" smtClean="0"/>
              <a:t>6/17/2026</a:t>
            </a:fld>
            <a:endParaRPr lang="en-US"/>
          </a:p>
        </p:txBody>
      </p:sp>
      <p:sp>
        <p:nvSpPr>
          <p:cNvPr id="5" name="Footer Placeholder 4">
            <a:extLst>
              <a:ext uri="{FF2B5EF4-FFF2-40B4-BE49-F238E27FC236}">
                <a16:creationId xmlns:a16="http://schemas.microsoft.com/office/drawing/2014/main" id="{F63D01F8-F7F4-9087-6B44-FB99518607D5}"/>
              </a:ext>
            </a:extLst>
          </p:cNvPr>
          <p:cNvSpPr>
            <a:spLocks noGrp="1"/>
          </p:cNvSpPr>
          <p:nvPr>
            <p:ph type="ftr" sz="quarter" idx="11"/>
          </p:nvPr>
        </p:nvSpPr>
        <p:spPr>
          <a:xfrm>
            <a:off x="3609049" y="6356350"/>
            <a:ext cx="6659744" cy="365125"/>
          </a:xfrm>
        </p:spPr>
        <p:txBody>
          <a:bodyPr/>
          <a:lstStyle/>
          <a:p>
            <a:endParaRPr lang="en-US"/>
          </a:p>
        </p:txBody>
      </p:sp>
      <p:sp>
        <p:nvSpPr>
          <p:cNvPr id="10" name="Slide Number Placeholder 3">
            <a:extLst>
              <a:ext uri="{FF2B5EF4-FFF2-40B4-BE49-F238E27FC236}">
                <a16:creationId xmlns:a16="http://schemas.microsoft.com/office/drawing/2014/main" id="{32311D74-E6E5-295D-9FE7-C29E4E29BC09}"/>
              </a:ext>
            </a:extLst>
          </p:cNvPr>
          <p:cNvSpPr>
            <a:spLocks noGrp="1"/>
          </p:cNvSpPr>
          <p:nvPr>
            <p:ph type="sldNum" sz="quarter" idx="12"/>
          </p:nvPr>
        </p:nvSpPr>
        <p:spPr>
          <a:xfrm>
            <a:off x="11533188" y="6339811"/>
            <a:ext cx="323849" cy="180000"/>
          </a:xfrm>
          <a:prstGeom prst="rect">
            <a:avLst/>
          </a:prstGeom>
        </p:spPr>
        <p:txBody>
          <a:bodyPr vert="horz" lIns="0" tIns="45720" rIns="0" bIns="45720" rtlCol="0" anchor="ctr"/>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CB28C"/>
                </a:solidFill>
                <a:effectLst/>
                <a:uLnTx/>
                <a:uFillTx/>
                <a:latin typeface="Calibri" panose="020F0502020204030204"/>
                <a:ea typeface="+mn-ea"/>
                <a:cs typeface="+mn-cs"/>
              </a:rPr>
              <a:t>| </a:t>
            </a:r>
            <a:fld id="{A134C65A-A9BE-9F48-B07C-F2CA02A2F78A}" type="slidenum">
              <a:rPr kumimoji="0" lang="en-US" sz="1200" b="0" i="0" u="none" strike="noStrike" kern="1200" cap="none" spc="0" normalizeH="0" baseline="0" noProof="0" smtClean="0">
                <a:ln>
                  <a:noFill/>
                </a:ln>
                <a:solidFill>
                  <a:srgbClr val="3CB28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3CB28C"/>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2D5390A5-FB2D-7E8B-6998-42C042E13DE1}"/>
              </a:ext>
            </a:extLst>
          </p:cNvPr>
          <p:cNvSpPr/>
          <p:nvPr userDrawn="1"/>
        </p:nvSpPr>
        <p:spPr>
          <a:xfrm>
            <a:off x="0" y="0"/>
            <a:ext cx="2515506" cy="6858000"/>
          </a:xfrm>
          <a:custGeom>
            <a:avLst/>
            <a:gdLst>
              <a:gd name="csX0" fmla="*/ 0 w 2515506"/>
              <a:gd name="csY0" fmla="*/ 0 h 6858000"/>
              <a:gd name="csX1" fmla="*/ 2515506 w 2515506"/>
              <a:gd name="csY1" fmla="*/ 0 h 6858000"/>
              <a:gd name="csX2" fmla="*/ 893517 w 2515506"/>
              <a:gd name="csY2" fmla="*/ 6858000 h 6858000"/>
              <a:gd name="csX3" fmla="*/ 0 w 2515506"/>
              <a:gd name="csY3" fmla="*/ 6858000 h 6858000"/>
              <a:gd name="csX4" fmla="*/ 0 w 2515506"/>
              <a:gd name="csY4" fmla="*/ 0 h 6858000"/>
            </a:gdLst>
            <a:ahLst/>
            <a:cxnLst>
              <a:cxn ang="0">
                <a:pos x="csX0" y="csY0"/>
              </a:cxn>
              <a:cxn ang="0">
                <a:pos x="csX1" y="csY1"/>
              </a:cxn>
              <a:cxn ang="0">
                <a:pos x="csX2" y="csY2"/>
              </a:cxn>
              <a:cxn ang="0">
                <a:pos x="csX3" y="csY3"/>
              </a:cxn>
              <a:cxn ang="0">
                <a:pos x="csX4" y="csY4"/>
              </a:cxn>
            </a:cxnLst>
            <a:rect l="l" t="t" r="r" b="b"/>
            <a:pathLst>
              <a:path w="2515506" h="6858000">
                <a:moveTo>
                  <a:pt x="0" y="0"/>
                </a:moveTo>
                <a:lnTo>
                  <a:pt x="2515506" y="0"/>
                </a:lnTo>
                <a:lnTo>
                  <a:pt x="893517" y="6858000"/>
                </a:lnTo>
                <a:lnTo>
                  <a:pt x="0" y="68580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N"/>
          </a:p>
        </p:txBody>
      </p:sp>
    </p:spTree>
    <p:custDataLst>
      <p:tags r:id="rId1"/>
    </p:custDataLst>
    <p:extLst>
      <p:ext uri="{BB962C8B-B14F-4D97-AF65-F5344CB8AC3E}">
        <p14:creationId xmlns:p14="http://schemas.microsoft.com/office/powerpoint/2010/main" val="3419744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50F21D-F2DD-7321-0EAB-DA9F671A2586}"/>
              </a:ext>
            </a:extLst>
          </p:cNvPr>
          <p:cNvSpPr>
            <a:spLocks noGrp="1"/>
          </p:cNvSpPr>
          <p:nvPr>
            <p:ph type="title" hasCustomPrompt="1"/>
          </p:nvPr>
        </p:nvSpPr>
        <p:spPr>
          <a:xfrm>
            <a:off x="850168" y="876301"/>
            <a:ext cx="10122632" cy="652054"/>
          </a:xfrm>
        </p:spPr>
        <p:txBody>
          <a:bodyPr anchor="ctr">
            <a:noAutofit/>
          </a:bodyPr>
          <a:lstStyle>
            <a:lvl1pPr algn="ctr">
              <a:defRPr sz="3600" baseline="0"/>
            </a:lvl1pPr>
          </a:lstStyle>
          <a:p>
            <a:r>
              <a:rPr lang="en-US" dirty="0"/>
              <a:t>CLICK TO EDIT MASTER TITLE</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850168" y="1828800"/>
            <a:ext cx="10126362" cy="4351338"/>
          </a:xfrm>
        </p:spPr>
        <p:txBody>
          <a:bodyPr lIns="0" tIns="0" rIns="0" bIns="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68EECBEC-47C0-1CBF-96E7-318D53898471}"/>
              </a:ext>
            </a:extLst>
          </p:cNvPr>
          <p:cNvSpPr>
            <a:spLocks noGrp="1"/>
          </p:cNvSpPr>
          <p:nvPr>
            <p:ph type="ftr" sz="quarter" idx="10"/>
          </p:nvPr>
        </p:nvSpPr>
        <p:spPr/>
        <p:txBody>
          <a:bodyPr/>
          <a:lstStyle/>
          <a:p>
            <a:r>
              <a:rPr lang="en-US" dirty="0"/>
              <a:t>Presentation Title</a:t>
            </a:r>
          </a:p>
        </p:txBody>
      </p:sp>
      <p:sp>
        <p:nvSpPr>
          <p:cNvPr id="3" name="Slide Number Placeholder 2">
            <a:extLst>
              <a:ext uri="{FF2B5EF4-FFF2-40B4-BE49-F238E27FC236}">
                <a16:creationId xmlns:a16="http://schemas.microsoft.com/office/drawing/2014/main" id="{335D78F7-5CBD-4D51-970A-4C050848D62B}"/>
              </a:ext>
            </a:extLst>
          </p:cNvPr>
          <p:cNvSpPr>
            <a:spLocks noGrp="1"/>
          </p:cNvSpPr>
          <p:nvPr>
            <p:ph type="sldNum" sz="quarter" idx="11"/>
          </p:nvPr>
        </p:nvSpPr>
        <p:spPr/>
        <p:txBody>
          <a:bodyPr/>
          <a:lstStyle/>
          <a:p>
            <a:fld id="{09A01C0A-2BB6-49E7-91A3-DCB9F9F59583}" type="slidenum">
              <a:rPr lang="en-US" smtClean="0"/>
              <a:pPr/>
              <a:t>‹#›</a:t>
            </a:fld>
            <a:endParaRPr lang="en-US" dirty="0"/>
          </a:p>
        </p:txBody>
      </p:sp>
    </p:spTree>
    <p:extLst>
      <p:ext uri="{BB962C8B-B14F-4D97-AF65-F5344CB8AC3E}">
        <p14:creationId xmlns:p14="http://schemas.microsoft.com/office/powerpoint/2010/main" val="3122734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3FA67-0CAC-8899-CD84-AC3BEB07EE0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549B2CA-05C4-ABB0-A7CC-BC6AE455AF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BD448A-D105-3E5A-A341-457A7C929DC5}"/>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01056A88-B08F-3478-776A-F31B4EF0B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04FC4-EC4F-6BBB-6073-E06D9C29DC29}"/>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532471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10434-7B6F-93DF-09AA-C23647A5648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F5DF4E3-43FF-AFF6-DB0E-08FA823AB6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5062BA0-2CE8-BEB8-D048-F6684AD32BA6}"/>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9EDAC403-3196-EEDA-693E-95D44A8830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ACCC0-5A1F-93F1-76C9-8A8E5DDD3BFB}"/>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41527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8A1C7-6E16-3986-0D6E-FC0ED65AAAC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F6EE2D2-C671-0006-7E50-786BE1B4566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B3C6009-D495-24E1-264C-4F4C2AE9B27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97AA525-B480-B819-6D97-31338099F3D4}"/>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6" name="Footer Placeholder 5">
            <a:extLst>
              <a:ext uri="{FF2B5EF4-FFF2-40B4-BE49-F238E27FC236}">
                <a16:creationId xmlns:a16="http://schemas.microsoft.com/office/drawing/2014/main" id="{0862AD5F-57FD-220B-08C9-B182DAE4A4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A17622-5E34-FC72-FBDC-1DBBD71479C9}"/>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375189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0EF5-4019-3473-5245-84F70473D59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E3F5472-4BAF-D0BA-F9D2-67032C9E7B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F2609C0-FFA9-0EA5-67C7-157C66F2119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CA5AEE1-4889-D703-1056-7E15653A3E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E221CFF-B2AC-D0A4-8655-828C979DBC3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4B2C1C9-C871-94FD-8520-89FE3F69B453}"/>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8" name="Footer Placeholder 7">
            <a:extLst>
              <a:ext uri="{FF2B5EF4-FFF2-40B4-BE49-F238E27FC236}">
                <a16:creationId xmlns:a16="http://schemas.microsoft.com/office/drawing/2014/main" id="{7762CED8-BDB1-7ECB-FDC1-E5A4341251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65B9F7-E392-A4DA-9CE6-99A9EB4EFA98}"/>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136317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61928-CCC7-9C6F-1A29-44EA8B252A7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C4D9C60-5EED-19BE-A781-E0928A826F95}"/>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4" name="Footer Placeholder 3">
            <a:extLst>
              <a:ext uri="{FF2B5EF4-FFF2-40B4-BE49-F238E27FC236}">
                <a16:creationId xmlns:a16="http://schemas.microsoft.com/office/drawing/2014/main" id="{547992F9-88AE-F08C-E472-A0B4A77C13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CA873D-B6CC-8A8B-D8F0-FD66E16D94A6}"/>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87420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55585E-F007-657F-A38B-BAF9AA63A9CA}"/>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3" name="Footer Placeholder 2">
            <a:extLst>
              <a:ext uri="{FF2B5EF4-FFF2-40B4-BE49-F238E27FC236}">
                <a16:creationId xmlns:a16="http://schemas.microsoft.com/office/drawing/2014/main" id="{80EB3EA0-00A0-E496-BCEF-983EF1B527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BC3BB2-A951-CF2D-4D1D-8707F16E8F1E}"/>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169866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5C8B0-9DF8-F4EF-D1A8-967ED89DCAC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685F06-3D6D-53E5-CB21-581DFA90D9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308D49F-76E5-CB85-A5B9-E514B965DD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C645E6-3347-8D6C-AD3D-0CB88EA62AEA}"/>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6" name="Footer Placeholder 5">
            <a:extLst>
              <a:ext uri="{FF2B5EF4-FFF2-40B4-BE49-F238E27FC236}">
                <a16:creationId xmlns:a16="http://schemas.microsoft.com/office/drawing/2014/main" id="{8AEBE1BC-0706-0906-DE5A-566FE5C05D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54DA40-FE0B-9352-D3F2-9C5F61C957F1}"/>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3411293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6205F-5B75-52A8-C1B3-40905841B61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CF99647-8F68-727E-7335-F472CA4D6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5CF902-6F14-3F6A-5D26-0119D3BD2A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BAD5CC-2146-E60E-6CA8-B31995886214}"/>
              </a:ext>
            </a:extLst>
          </p:cNvPr>
          <p:cNvSpPr>
            <a:spLocks noGrp="1"/>
          </p:cNvSpPr>
          <p:nvPr>
            <p:ph type="dt" sz="half" idx="10"/>
          </p:nvPr>
        </p:nvSpPr>
        <p:spPr/>
        <p:txBody>
          <a:bodyPr/>
          <a:lstStyle/>
          <a:p>
            <a:fld id="{182C685E-22E1-0C48-8A7D-6690A1A56199}" type="datetimeFigureOut">
              <a:rPr lang="en-US" smtClean="0"/>
              <a:t>6/17/2026</a:t>
            </a:fld>
            <a:endParaRPr lang="en-US"/>
          </a:p>
        </p:txBody>
      </p:sp>
      <p:sp>
        <p:nvSpPr>
          <p:cNvPr id="6" name="Footer Placeholder 5">
            <a:extLst>
              <a:ext uri="{FF2B5EF4-FFF2-40B4-BE49-F238E27FC236}">
                <a16:creationId xmlns:a16="http://schemas.microsoft.com/office/drawing/2014/main" id="{278C9145-4379-B220-B8FC-CB5438D785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00077C-7A51-8734-E7E0-9075D1713076}"/>
              </a:ext>
            </a:extLst>
          </p:cNvPr>
          <p:cNvSpPr>
            <a:spLocks noGrp="1"/>
          </p:cNvSpPr>
          <p:nvPr>
            <p:ph type="sldNum" sz="quarter" idx="12"/>
          </p:nvPr>
        </p:nvSpPr>
        <p:spPr/>
        <p:txBody>
          <a:bodyPr/>
          <a:lstStyle/>
          <a:p>
            <a:fld id="{7B17AA2E-0DB0-644B-8680-727D67DF8C10}" type="slidenum">
              <a:rPr lang="en-US" smtClean="0"/>
              <a:t>‹#›</a:t>
            </a:fld>
            <a:endParaRPr lang="en-US"/>
          </a:p>
        </p:txBody>
      </p:sp>
    </p:spTree>
    <p:extLst>
      <p:ext uri="{BB962C8B-B14F-4D97-AF65-F5344CB8AC3E}">
        <p14:creationId xmlns:p14="http://schemas.microsoft.com/office/powerpoint/2010/main" val="2670320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D75BDC-9122-8A7E-6CB7-9381F923D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1036C48-A42D-1D8D-033E-4C48894559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40552C-CCE4-5DCC-3082-C0A57B641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82C685E-22E1-0C48-8A7D-6690A1A56199}" type="datetimeFigureOut">
              <a:rPr lang="en-US" smtClean="0"/>
              <a:t>6/17/2026</a:t>
            </a:fld>
            <a:endParaRPr lang="en-US"/>
          </a:p>
        </p:txBody>
      </p:sp>
      <p:sp>
        <p:nvSpPr>
          <p:cNvPr id="5" name="Footer Placeholder 4">
            <a:extLst>
              <a:ext uri="{FF2B5EF4-FFF2-40B4-BE49-F238E27FC236}">
                <a16:creationId xmlns:a16="http://schemas.microsoft.com/office/drawing/2014/main" id="{F95FB63F-5345-B517-F7E9-6C6F8508FE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FA5B3AB-2D0F-1D05-6E2B-9FC8F2BFEB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17AA2E-0DB0-644B-8680-727D67DF8C10}" type="slidenum">
              <a:rPr lang="en-US" smtClean="0"/>
              <a:t>‹#›</a:t>
            </a:fld>
            <a:endParaRPr lang="en-US"/>
          </a:p>
        </p:txBody>
      </p:sp>
    </p:spTree>
    <p:extLst>
      <p:ext uri="{BB962C8B-B14F-4D97-AF65-F5344CB8AC3E}">
        <p14:creationId xmlns:p14="http://schemas.microsoft.com/office/powerpoint/2010/main" val="3201948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7.jpg"/><Relationship Id="rId7" Type="http://schemas.openxmlformats.org/officeDocument/2006/relationships/image" Target="../media/image59.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8.jpeg"/><Relationship Id="rId5" Type="http://schemas.openxmlformats.org/officeDocument/2006/relationships/image" Target="../media/image57.jpg"/><Relationship Id="rId4" Type="http://schemas.openxmlformats.org/officeDocument/2006/relationships/image" Target="../media/image8.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18/10/relationships/comments" Target="../comments/modernComment_37D_8EA95C40.xml"/><Relationship Id="rId7"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7.jpg"/><Relationship Id="rId5" Type="http://schemas.openxmlformats.org/officeDocument/2006/relationships/image" Target="../media/image8.png"/><Relationship Id="rId10" Type="http://schemas.openxmlformats.org/officeDocument/2006/relationships/image" Target="../media/image59.jpeg"/><Relationship Id="rId4" Type="http://schemas.openxmlformats.org/officeDocument/2006/relationships/image" Target="../media/image7.jpg"/><Relationship Id="rId9" Type="http://schemas.openxmlformats.org/officeDocument/2006/relationships/image" Target="../media/image58.jpeg"/></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g"/><Relationship Id="rId7" Type="http://schemas.openxmlformats.org/officeDocument/2006/relationships/image" Target="../media/image75.jpe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9.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microsoft.com/office/2018/10/relationships/comments" Target="../comments/modernComment_101_C11B1969.xml"/><Relationship Id="rId7" Type="http://schemas.openxmlformats.org/officeDocument/2006/relationships/image" Target="../media/image12.svg"/><Relationship Id="rId12" Type="http://schemas.openxmlformats.org/officeDocument/2006/relationships/image" Target="../media/image17.png"/><Relationship Id="rId2" Type="http://schemas.openxmlformats.org/officeDocument/2006/relationships/notesSlide" Target="../notesSlides/notesSlide1.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7.jpg"/><Relationship Id="rId3" Type="http://schemas.openxmlformats.org/officeDocument/2006/relationships/image" Target="../media/image3.png"/><Relationship Id="rId7" Type="http://schemas.openxmlformats.org/officeDocument/2006/relationships/image" Target="../media/image1.jpeg"/><Relationship Id="rId12" Type="http://schemas.openxmlformats.org/officeDocument/2006/relationships/image" Target="../media/image58.jpeg"/><Relationship Id="rId2" Type="http://schemas.openxmlformats.org/officeDocument/2006/relationships/image" Target="../media/image57.jpg"/><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4.png"/><Relationship Id="rId10" Type="http://schemas.openxmlformats.org/officeDocument/2006/relationships/image" Target="../media/image85.jpeg"/><Relationship Id="rId4" Type="http://schemas.openxmlformats.org/officeDocument/2006/relationships/image" Target="../media/image5.jpeg"/><Relationship Id="rId9"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4.png"/><Relationship Id="rId4"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18" Type="http://schemas.openxmlformats.org/officeDocument/2006/relationships/image" Target="../media/image40.sv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customXml" Target="../ink/ink2.xml"/><Relationship Id="rId2" Type="http://schemas.openxmlformats.org/officeDocument/2006/relationships/notesSlide" Target="../notesSlides/notesSlide3.xml"/><Relationship Id="rId16" Type="http://schemas.openxmlformats.org/officeDocument/2006/relationships/image" Target="../media/image38.svg"/><Relationship Id="rId20" Type="http://schemas.openxmlformats.org/officeDocument/2006/relationships/image" Target="../media/image42.sv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33.svg"/><Relationship Id="rId24" Type="http://schemas.openxmlformats.org/officeDocument/2006/relationships/image" Target="../media/image270.png"/><Relationship Id="rId5" Type="http://schemas.openxmlformats.org/officeDocument/2006/relationships/image" Target="../media/image27.png"/><Relationship Id="rId15" Type="http://schemas.openxmlformats.org/officeDocument/2006/relationships/image" Target="../media/image37.svg"/><Relationship Id="rId23" Type="http://schemas.openxmlformats.org/officeDocument/2006/relationships/customXml" Target="../ink/ink1.xml"/><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31.svg"/><Relationship Id="rId14" Type="http://schemas.openxmlformats.org/officeDocument/2006/relationships/image" Target="../media/image36.png"/><Relationship Id="rId22" Type="http://schemas.openxmlformats.org/officeDocument/2006/relationships/image" Target="../media/image44.sv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customXml" Target="../ink/ink4.xml"/><Relationship Id="rId3" Type="http://schemas.microsoft.com/office/2018/10/relationships/comments" Target="../comments/modernComment_36D_AA58F493.xml"/><Relationship Id="rId21" Type="http://schemas.openxmlformats.org/officeDocument/2006/relationships/image" Target="../media/image42.svg"/><Relationship Id="rId7" Type="http://schemas.openxmlformats.org/officeDocument/2006/relationships/image" Target="../media/image28.svg"/><Relationship Id="rId12" Type="http://schemas.openxmlformats.org/officeDocument/2006/relationships/image" Target="../media/image33.svg"/><Relationship Id="rId17" Type="http://schemas.openxmlformats.org/officeDocument/2006/relationships/image" Target="../media/image38.svg"/><Relationship Id="rId25" Type="http://schemas.openxmlformats.org/officeDocument/2006/relationships/image" Target="../media/image270.png"/><Relationship Id="rId2" Type="http://schemas.openxmlformats.org/officeDocument/2006/relationships/notesSlide" Target="../notesSlides/notesSlide4.xml"/><Relationship Id="rId16" Type="http://schemas.openxmlformats.org/officeDocument/2006/relationships/image" Target="../media/image37.svg"/><Relationship Id="rId20" Type="http://schemas.openxmlformats.org/officeDocument/2006/relationships/image" Target="../media/image41.png"/><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customXml" Target="../ink/ink3.xml"/><Relationship Id="rId5" Type="http://schemas.openxmlformats.org/officeDocument/2006/relationships/image" Target="../media/image26.svg"/><Relationship Id="rId15" Type="http://schemas.openxmlformats.org/officeDocument/2006/relationships/image" Target="../media/image36.png"/><Relationship Id="rId23" Type="http://schemas.openxmlformats.org/officeDocument/2006/relationships/image" Target="../media/image44.svg"/><Relationship Id="rId28" Type="http://schemas.openxmlformats.org/officeDocument/2006/relationships/image" Target="../media/image2.png"/><Relationship Id="rId10" Type="http://schemas.openxmlformats.org/officeDocument/2006/relationships/image" Target="../media/image31.svg"/><Relationship Id="rId19" Type="http://schemas.openxmlformats.org/officeDocument/2006/relationships/image" Target="../media/image40.svg"/><Relationship Id="rId4" Type="http://schemas.openxmlformats.org/officeDocument/2006/relationships/image" Target="../media/image25.png"/><Relationship Id="rId9" Type="http://schemas.openxmlformats.org/officeDocument/2006/relationships/image" Target="../media/image30.svg"/><Relationship Id="rId14" Type="http://schemas.openxmlformats.org/officeDocument/2006/relationships/image" Target="../media/image35.svg"/><Relationship Id="rId22" Type="http://schemas.openxmlformats.org/officeDocument/2006/relationships/image" Target="../media/image43.png"/><Relationship Id="rId27"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7.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8FAB1-5FA8-88E9-77CC-57A3BF2AF286}"/>
              </a:ext>
            </a:extLst>
          </p:cNvPr>
          <p:cNvSpPr>
            <a:spLocks noGrp="1"/>
          </p:cNvSpPr>
          <p:nvPr>
            <p:ph type="ctrTitle"/>
          </p:nvPr>
        </p:nvSpPr>
        <p:spPr>
          <a:xfrm>
            <a:off x="1459832" y="1972859"/>
            <a:ext cx="9144000" cy="2387600"/>
          </a:xfrm>
        </p:spPr>
        <p:txBody>
          <a:bodyPr>
            <a:noAutofit/>
          </a:bodyPr>
          <a:lstStyle/>
          <a:p>
            <a:r>
              <a:rPr lang="en-GB" sz="4000"/>
              <a:t>Game-Changer Strategies in Interdisciplinary Collaboration: Creative ways to bring supportive understanding to research environments</a:t>
            </a:r>
            <a:br>
              <a:rPr lang="en-GB" sz="4000"/>
            </a:br>
            <a:endParaRPr lang="en-US" sz="4000"/>
          </a:p>
        </p:txBody>
      </p:sp>
      <p:sp>
        <p:nvSpPr>
          <p:cNvPr id="4" name="TextBox 3">
            <a:extLst>
              <a:ext uri="{FF2B5EF4-FFF2-40B4-BE49-F238E27FC236}">
                <a16:creationId xmlns:a16="http://schemas.microsoft.com/office/drawing/2014/main" id="{BD6147B1-EACE-6D5E-C9F9-8437E3E18A1D}"/>
              </a:ext>
            </a:extLst>
          </p:cNvPr>
          <p:cNvSpPr txBox="1"/>
          <p:nvPr/>
        </p:nvSpPr>
        <p:spPr>
          <a:xfrm>
            <a:off x="1448290" y="4710061"/>
            <a:ext cx="2980751" cy="738664"/>
          </a:xfrm>
          <a:prstGeom prst="rect">
            <a:avLst/>
          </a:prstGeom>
          <a:noFill/>
        </p:spPr>
        <p:txBody>
          <a:bodyPr wrap="none" rtlCol="0">
            <a:spAutoFit/>
          </a:bodyPr>
          <a:lstStyle/>
          <a:p>
            <a:pPr algn="ctr"/>
            <a:r>
              <a:rPr lang="en-US" sz="2400" b="1"/>
              <a:t>Dr Charlotte George</a:t>
            </a:r>
          </a:p>
          <a:p>
            <a:pPr algn="ctr"/>
            <a:r>
              <a:rPr lang="en-US"/>
              <a:t>University of Oxford</a:t>
            </a:r>
          </a:p>
        </p:txBody>
      </p:sp>
      <p:sp>
        <p:nvSpPr>
          <p:cNvPr id="6" name="TextBox 5">
            <a:extLst>
              <a:ext uri="{FF2B5EF4-FFF2-40B4-BE49-F238E27FC236}">
                <a16:creationId xmlns:a16="http://schemas.microsoft.com/office/drawing/2014/main" id="{136671F1-2348-A5FE-C5AA-3B78F0879E36}"/>
              </a:ext>
            </a:extLst>
          </p:cNvPr>
          <p:cNvSpPr txBox="1"/>
          <p:nvPr/>
        </p:nvSpPr>
        <p:spPr>
          <a:xfrm>
            <a:off x="5879432" y="4688171"/>
            <a:ext cx="6096000" cy="954107"/>
          </a:xfrm>
          <a:prstGeom prst="rect">
            <a:avLst/>
          </a:prstGeom>
          <a:noFill/>
        </p:spPr>
        <p:txBody>
          <a:bodyPr wrap="square" lIns="91440" tIns="45720" rIns="91440" bIns="45720" anchor="t">
            <a:spAutoFit/>
          </a:bodyPr>
          <a:lstStyle/>
          <a:p>
            <a:pPr algn="ctr"/>
            <a:r>
              <a:rPr lang="en-US" sz="2400" b="1"/>
              <a:t>Dr </a:t>
            </a:r>
            <a:r>
              <a:rPr lang="en-GB" sz="2400" b="1"/>
              <a:t>Inna Yaneva-Toraman</a:t>
            </a:r>
          </a:p>
          <a:p>
            <a:pPr algn="ctr"/>
            <a:r>
              <a:rPr lang="en-US"/>
              <a:t>University of Edinburgh </a:t>
            </a:r>
          </a:p>
          <a:p>
            <a:pPr algn="ctr"/>
            <a:r>
              <a:rPr lang="en-US" sz="1400">
                <a:ea typeface="+mn-lt"/>
                <a:cs typeface="+mn-lt"/>
              </a:rPr>
              <a:t>i.yaneva-toraman@ed.ac.uk</a:t>
            </a:r>
            <a:endParaRPr lang="en-US" sz="1400"/>
          </a:p>
        </p:txBody>
      </p:sp>
      <p:sp>
        <p:nvSpPr>
          <p:cNvPr id="7" name="TextBox 6">
            <a:extLst>
              <a:ext uri="{FF2B5EF4-FFF2-40B4-BE49-F238E27FC236}">
                <a16:creationId xmlns:a16="http://schemas.microsoft.com/office/drawing/2014/main" id="{A716AB06-761E-B7CF-E7C1-B174482EC204}"/>
              </a:ext>
            </a:extLst>
          </p:cNvPr>
          <p:cNvSpPr txBox="1"/>
          <p:nvPr/>
        </p:nvSpPr>
        <p:spPr>
          <a:xfrm>
            <a:off x="1610642" y="5365485"/>
            <a:ext cx="2656048" cy="307777"/>
          </a:xfrm>
          <a:prstGeom prst="rect">
            <a:avLst/>
          </a:prstGeom>
          <a:noFill/>
        </p:spPr>
        <p:txBody>
          <a:bodyPr wrap="none" rtlCol="0">
            <a:spAutoFit/>
          </a:bodyPr>
          <a:lstStyle/>
          <a:p>
            <a:r>
              <a:rPr lang="en-US" sz="1400" err="1"/>
              <a:t>charlotte.george@imm.ox.ac.uk</a:t>
            </a:r>
            <a:endParaRPr lang="en-US" sz="1400"/>
          </a:p>
        </p:txBody>
      </p:sp>
      <p:pic>
        <p:nvPicPr>
          <p:cNvPr id="8" name="Picture 2" descr="InFrame Logo">
            <a:extLst>
              <a:ext uri="{FF2B5EF4-FFF2-40B4-BE49-F238E27FC236}">
                <a16:creationId xmlns:a16="http://schemas.microsoft.com/office/drawing/2014/main" id="{2BA370A1-C6CC-3F5D-0F7A-6A57FBB00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9980" y="5644069"/>
            <a:ext cx="1418203" cy="4781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x-net logo">
            <a:extLst>
              <a:ext uri="{FF2B5EF4-FFF2-40B4-BE49-F238E27FC236}">
                <a16:creationId xmlns:a16="http://schemas.microsoft.com/office/drawing/2014/main" id="{29B1040C-C3C9-4814-B41D-220C1BA7C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666" y="5646739"/>
            <a:ext cx="692692" cy="74216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Medical Research Council (United Kingdom) - Wikipedia">
            <a:extLst>
              <a:ext uri="{FF2B5EF4-FFF2-40B4-BE49-F238E27FC236}">
                <a16:creationId xmlns:a16="http://schemas.microsoft.com/office/drawing/2014/main" id="{C78FE2E5-3425-1B2F-0F0B-88B47F7910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579" y="129698"/>
            <a:ext cx="2072256" cy="6990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with blue and orange text&#10;&#10;Description automatically generated">
            <a:extLst>
              <a:ext uri="{FF2B5EF4-FFF2-40B4-BE49-F238E27FC236}">
                <a16:creationId xmlns:a16="http://schemas.microsoft.com/office/drawing/2014/main" id="{331893B8-DA11-D67F-0168-F9C7996C870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935380" y="5589352"/>
            <a:ext cx="1023589" cy="818871"/>
          </a:xfrm>
          <a:prstGeom prst="rect">
            <a:avLst/>
          </a:prstGeom>
        </p:spPr>
      </p:pic>
      <p:sp>
        <p:nvSpPr>
          <p:cNvPr id="13" name="AutoShape 4" descr="HDR UK">
            <a:extLst>
              <a:ext uri="{FF2B5EF4-FFF2-40B4-BE49-F238E27FC236}">
                <a16:creationId xmlns:a16="http://schemas.microsoft.com/office/drawing/2014/main" id="{49A2295A-10AA-C739-8C57-665C97410B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6" descr="HDR UK">
            <a:extLst>
              <a:ext uri="{FF2B5EF4-FFF2-40B4-BE49-F238E27FC236}">
                <a16:creationId xmlns:a16="http://schemas.microsoft.com/office/drawing/2014/main" id="{AE65D430-BDF6-6D58-654D-ED499DCF206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6" name="Picture 10" descr="Health Data Research UK (HDR UK) | UK DRI">
            <a:extLst>
              <a:ext uri="{FF2B5EF4-FFF2-40B4-BE49-F238E27FC236}">
                <a16:creationId xmlns:a16="http://schemas.microsoft.com/office/drawing/2014/main" id="{C8643D8A-A309-9ED0-8F66-4E952D7901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5231" y="108125"/>
            <a:ext cx="1613444" cy="8969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Wellcome Trust - Wikipedia">
            <a:extLst>
              <a:ext uri="{FF2B5EF4-FFF2-40B4-BE49-F238E27FC236}">
                <a16:creationId xmlns:a16="http://schemas.microsoft.com/office/drawing/2014/main" id="{1651A33B-C0BE-B1C4-DD6B-A2C5C7A5B316}"/>
              </a:ext>
            </a:extLst>
          </p:cNvPr>
          <p:cNvPicPr>
            <a:picLocks noChangeAspect="1"/>
          </p:cNvPicPr>
          <p:nvPr/>
        </p:nvPicPr>
        <p:blipFill>
          <a:blip r:embed="rId7"/>
          <a:stretch>
            <a:fillRect/>
          </a:stretch>
        </p:blipFill>
        <p:spPr>
          <a:xfrm>
            <a:off x="4300266" y="146077"/>
            <a:ext cx="797169" cy="716959"/>
          </a:xfrm>
          <a:prstGeom prst="rect">
            <a:avLst/>
          </a:prstGeom>
        </p:spPr>
      </p:pic>
      <p:pic>
        <p:nvPicPr>
          <p:cNvPr id="11" name="Picture 10" descr="A logo with a circle and circles&#10;&#10;AI-generated content may be incorrect.">
            <a:extLst>
              <a:ext uri="{FF2B5EF4-FFF2-40B4-BE49-F238E27FC236}">
                <a16:creationId xmlns:a16="http://schemas.microsoft.com/office/drawing/2014/main" id="{05DA26E5-B6F0-9CE3-652F-E83A411460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5264" y="5631522"/>
            <a:ext cx="1114788" cy="979920"/>
          </a:xfrm>
          <a:prstGeom prst="rect">
            <a:avLst/>
          </a:prstGeom>
          <a:ln>
            <a:solidFill>
              <a:schemeClr val="accent6">
                <a:lumMod val="60000"/>
                <a:lumOff val="40000"/>
              </a:schemeClr>
            </a:solidFill>
          </a:ln>
        </p:spPr>
      </p:pic>
      <p:pic>
        <p:nvPicPr>
          <p:cNvPr id="16" name="Picture 15">
            <a:extLst>
              <a:ext uri="{FF2B5EF4-FFF2-40B4-BE49-F238E27FC236}">
                <a16:creationId xmlns:a16="http://schemas.microsoft.com/office/drawing/2014/main" id="{94895AF8-85D7-DCB6-77FA-BC77838F7284}"/>
              </a:ext>
            </a:extLst>
          </p:cNvPr>
          <p:cNvPicPr>
            <a:picLocks noChangeAspect="1"/>
          </p:cNvPicPr>
          <p:nvPr/>
        </p:nvPicPr>
        <p:blipFill>
          <a:blip r:embed="rId9">
            <a:extLst>
              <a:ext uri="{28A0092B-C50C-407E-A947-70E740481C1C}">
                <a14:useLocalDpi xmlns:a14="http://schemas.microsoft.com/office/drawing/2010/main" val="0"/>
              </a:ext>
            </a:extLst>
          </a:blip>
          <a:srcRect l="-367" t="22534" r="367" b="43294"/>
          <a:stretch>
            <a:fillRect/>
          </a:stretch>
        </p:blipFill>
        <p:spPr>
          <a:xfrm>
            <a:off x="8972435" y="6216670"/>
            <a:ext cx="1242153" cy="570906"/>
          </a:xfrm>
          <a:prstGeom prst="rect">
            <a:avLst/>
          </a:prstGeom>
        </p:spPr>
      </p:pic>
    </p:spTree>
    <p:extLst>
      <p:ext uri="{BB962C8B-B14F-4D97-AF65-F5344CB8AC3E}">
        <p14:creationId xmlns:p14="http://schemas.microsoft.com/office/powerpoint/2010/main" val="3645029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92A08-B64A-C892-0DB5-B8EE34AEB211}"/>
            </a:ext>
          </a:extLst>
        </p:cNvPr>
        <p:cNvGrpSpPr/>
        <p:nvPr/>
      </p:nvGrpSpPr>
      <p:grpSpPr>
        <a:xfrm>
          <a:off x="0" y="0"/>
          <a:ext cx="0" cy="0"/>
          <a:chOff x="0" y="0"/>
          <a:chExt cx="0" cy="0"/>
        </a:xfrm>
      </p:grpSpPr>
      <p:sp>
        <p:nvSpPr>
          <p:cNvPr id="103" name="Oval 102">
            <a:extLst>
              <a:ext uri="{FF2B5EF4-FFF2-40B4-BE49-F238E27FC236}">
                <a16:creationId xmlns:a16="http://schemas.microsoft.com/office/drawing/2014/main" id="{80267877-7F21-9CDD-259A-FFC7C00ADCB9}"/>
              </a:ext>
            </a:extLst>
          </p:cNvPr>
          <p:cNvSpPr/>
          <p:nvPr/>
        </p:nvSpPr>
        <p:spPr>
          <a:xfrm>
            <a:off x="2558586" y="6302557"/>
            <a:ext cx="389731" cy="3826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332ABC0-E81B-48A5-99BE-766979099CD1}"/>
              </a:ext>
            </a:extLst>
          </p:cNvPr>
          <p:cNvSpPr txBox="1">
            <a:spLocks/>
          </p:cNvSpPr>
          <p:nvPr/>
        </p:nvSpPr>
        <p:spPr>
          <a:xfrm>
            <a:off x="2286373" y="814144"/>
            <a:ext cx="9711026"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err="1"/>
              <a:t>HxC</a:t>
            </a:r>
            <a:r>
              <a:rPr lang="en-GB" sz="3600" b="1" dirty="0"/>
              <a:t> – Healthier Science through Collaboration</a:t>
            </a:r>
          </a:p>
        </p:txBody>
      </p:sp>
      <p:sp>
        <p:nvSpPr>
          <p:cNvPr id="4" name="Content Placeholder 2">
            <a:extLst>
              <a:ext uri="{FF2B5EF4-FFF2-40B4-BE49-F238E27FC236}">
                <a16:creationId xmlns:a16="http://schemas.microsoft.com/office/drawing/2014/main" id="{5CDE72B7-07F9-37FD-6CFD-69F0AA3A68E4}"/>
              </a:ext>
            </a:extLst>
          </p:cNvPr>
          <p:cNvSpPr txBox="1">
            <a:spLocks/>
          </p:cNvSpPr>
          <p:nvPr/>
        </p:nvSpPr>
        <p:spPr>
          <a:xfrm>
            <a:off x="2558586" y="1645759"/>
            <a:ext cx="8666668" cy="5725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t>Aim 3:</a:t>
            </a:r>
            <a:r>
              <a:rPr lang="en-GB" sz="2400" dirty="0"/>
              <a:t> Compose research culture guidelines that facilitate equitable, respectful, and effective interdisciplinary teams.</a:t>
            </a:r>
          </a:p>
        </p:txBody>
      </p:sp>
      <p:pic>
        <p:nvPicPr>
          <p:cNvPr id="5" name="Picture 4">
            <a:extLst>
              <a:ext uri="{FF2B5EF4-FFF2-40B4-BE49-F238E27FC236}">
                <a16:creationId xmlns:a16="http://schemas.microsoft.com/office/drawing/2014/main" id="{0F43D208-C05C-8564-6BD6-C97CD3EA23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364" y="108090"/>
            <a:ext cx="1114788" cy="979920"/>
          </a:xfrm>
          <a:prstGeom prst="rect">
            <a:avLst/>
          </a:prstGeom>
          <a:ln>
            <a:solidFill>
              <a:schemeClr val="accent6">
                <a:lumMod val="60000"/>
                <a:lumOff val="40000"/>
              </a:schemeClr>
            </a:solidFill>
          </a:ln>
        </p:spPr>
      </p:pic>
      <p:grpSp>
        <p:nvGrpSpPr>
          <p:cNvPr id="3" name="Group 2">
            <a:extLst>
              <a:ext uri="{FF2B5EF4-FFF2-40B4-BE49-F238E27FC236}">
                <a16:creationId xmlns:a16="http://schemas.microsoft.com/office/drawing/2014/main" id="{778FCACE-F7B3-0CFE-908B-E4B0743A2287}"/>
              </a:ext>
            </a:extLst>
          </p:cNvPr>
          <p:cNvGrpSpPr/>
          <p:nvPr/>
        </p:nvGrpSpPr>
        <p:grpSpPr>
          <a:xfrm>
            <a:off x="73600" y="1247104"/>
            <a:ext cx="1652969" cy="810631"/>
            <a:chOff x="73600" y="1247104"/>
            <a:chExt cx="1652969" cy="810631"/>
          </a:xfrm>
        </p:grpSpPr>
        <p:pic>
          <p:nvPicPr>
            <p:cNvPr id="6" name="Picture 5">
              <a:extLst>
                <a:ext uri="{FF2B5EF4-FFF2-40B4-BE49-F238E27FC236}">
                  <a16:creationId xmlns:a16="http://schemas.microsoft.com/office/drawing/2014/main" id="{6C3884DC-7DA4-A9A4-ADFA-2D077921B7DE}"/>
                </a:ext>
              </a:extLst>
            </p:cNvPr>
            <p:cNvPicPr>
              <a:picLocks noChangeAspect="1"/>
            </p:cNvPicPr>
            <p:nvPr/>
          </p:nvPicPr>
          <p:blipFill>
            <a:blip r:embed="rId4">
              <a:extLst>
                <a:ext uri="{28A0092B-C50C-407E-A947-70E740481C1C}">
                  <a14:useLocalDpi xmlns:a14="http://schemas.microsoft.com/office/drawing/2010/main" val="0"/>
                </a:ext>
              </a:extLst>
            </a:blip>
            <a:srcRect l="-367" t="22534" r="367" b="43294"/>
            <a:stretch>
              <a:fillRect/>
            </a:stretch>
          </p:blipFill>
          <p:spPr>
            <a:xfrm>
              <a:off x="73600" y="1247104"/>
              <a:ext cx="1652969" cy="802817"/>
            </a:xfrm>
            <a:prstGeom prst="rect">
              <a:avLst/>
            </a:prstGeom>
          </p:spPr>
        </p:pic>
        <p:sp>
          <p:nvSpPr>
            <p:cNvPr id="7" name="TextBox 6">
              <a:extLst>
                <a:ext uri="{FF2B5EF4-FFF2-40B4-BE49-F238E27FC236}">
                  <a16:creationId xmlns:a16="http://schemas.microsoft.com/office/drawing/2014/main" id="{44C3E3E2-9B26-977B-ECB8-EC7DDE5D0D69}"/>
                </a:ext>
              </a:extLst>
            </p:cNvPr>
            <p:cNvSpPr txBox="1"/>
            <p:nvPr/>
          </p:nvSpPr>
          <p:spPr>
            <a:xfrm>
              <a:off x="399895" y="1565292"/>
              <a:ext cx="942887" cy="492443"/>
            </a:xfrm>
            <a:prstGeom prst="rect">
              <a:avLst/>
            </a:prstGeom>
            <a:noFill/>
          </p:spPr>
          <p:txBody>
            <a:bodyPr wrap="square" rtlCol="0">
              <a:spAutoFit/>
            </a:bodyPr>
            <a:lstStyle/>
            <a:p>
              <a:r>
                <a:rPr lang="en-GB" sz="2600" dirty="0">
                  <a:solidFill>
                    <a:schemeClr val="accent5">
                      <a:lumMod val="20000"/>
                      <a:lumOff val="80000"/>
                    </a:schemeClr>
                  </a:solidFill>
                  <a:latin typeface="Abadi" panose="020B0604020104020204" pitchFamily="34" charset="0"/>
                </a:rPr>
                <a:t>GRID</a:t>
              </a:r>
            </a:p>
          </p:txBody>
        </p:sp>
      </p:grpSp>
      <p:pic>
        <p:nvPicPr>
          <p:cNvPr id="8" name="Picture 7">
            <a:extLst>
              <a:ext uri="{FF2B5EF4-FFF2-40B4-BE49-F238E27FC236}">
                <a16:creationId xmlns:a16="http://schemas.microsoft.com/office/drawing/2014/main" id="{3FD60DAF-82FE-B806-D60B-85001A546BE2}"/>
              </a:ext>
            </a:extLst>
          </p:cNvPr>
          <p:cNvPicPr>
            <a:picLocks noChangeAspect="1"/>
          </p:cNvPicPr>
          <p:nvPr/>
        </p:nvPicPr>
        <p:blipFill>
          <a:blip r:embed="rId5">
            <a:extLst>
              <a:ext uri="{28A0092B-C50C-407E-A947-70E740481C1C}">
                <a14:useLocalDpi xmlns:a14="http://schemas.microsoft.com/office/drawing/2010/main" val="0"/>
              </a:ext>
            </a:extLst>
          </a:blip>
          <a:srcRect r="85610" b="7008"/>
          <a:stretch>
            <a:fillRect/>
          </a:stretch>
        </p:blipFill>
        <p:spPr>
          <a:xfrm>
            <a:off x="284843" y="2224493"/>
            <a:ext cx="968757" cy="1038675"/>
          </a:xfrm>
          <a:prstGeom prst="rect">
            <a:avLst/>
          </a:prstGeom>
        </p:spPr>
      </p:pic>
      <p:pic>
        <p:nvPicPr>
          <p:cNvPr id="9" name="Picture 8">
            <a:extLst>
              <a:ext uri="{FF2B5EF4-FFF2-40B4-BE49-F238E27FC236}">
                <a16:creationId xmlns:a16="http://schemas.microsoft.com/office/drawing/2014/main" id="{59B4050B-EEFA-76DB-2F0A-C34D5EC112A0}"/>
              </a:ext>
            </a:extLst>
          </p:cNvPr>
          <p:cNvPicPr>
            <a:picLocks noChangeAspect="1"/>
          </p:cNvPicPr>
          <p:nvPr/>
        </p:nvPicPr>
        <p:blipFill>
          <a:blip r:embed="rId5">
            <a:extLst>
              <a:ext uri="{28A0092B-C50C-407E-A947-70E740481C1C}">
                <a14:useLocalDpi xmlns:a14="http://schemas.microsoft.com/office/drawing/2010/main" val="0"/>
              </a:ext>
            </a:extLst>
          </a:blip>
          <a:srcRect l="14933" r="13123"/>
          <a:stretch>
            <a:fillRect/>
          </a:stretch>
        </p:blipFill>
        <p:spPr>
          <a:xfrm>
            <a:off x="1143057" y="5864712"/>
            <a:ext cx="4044890" cy="932839"/>
          </a:xfrm>
          <a:prstGeom prst="rect">
            <a:avLst/>
          </a:prstGeom>
        </p:spPr>
      </p:pic>
      <p:pic>
        <p:nvPicPr>
          <p:cNvPr id="10" name="Picture 2" descr="UK DRI banner image | UK Dementia Research Institute at UCL - UCL ...">
            <a:extLst>
              <a:ext uri="{FF2B5EF4-FFF2-40B4-BE49-F238E27FC236}">
                <a16:creationId xmlns:a16="http://schemas.microsoft.com/office/drawing/2014/main" id="{EDCC3E1A-CF80-616A-C9CB-69DAF263F2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4220" y="6014505"/>
            <a:ext cx="1542247" cy="4405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Health Data Research UK (HDR UK) - HDR UK">
            <a:extLst>
              <a:ext uri="{FF2B5EF4-FFF2-40B4-BE49-F238E27FC236}">
                <a16:creationId xmlns:a16="http://schemas.microsoft.com/office/drawing/2014/main" id="{F8855153-451E-0104-0FBC-EF21B74801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6467" y="5986564"/>
            <a:ext cx="1362492" cy="63198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Who we are – UKRI">
            <a:extLst>
              <a:ext uri="{FF2B5EF4-FFF2-40B4-BE49-F238E27FC236}">
                <a16:creationId xmlns:a16="http://schemas.microsoft.com/office/drawing/2014/main" id="{8121F9D8-194C-44F5-B1D1-EDEF649542FA}"/>
              </a:ext>
            </a:extLst>
          </p:cNvPr>
          <p:cNvPicPr>
            <a:picLocks noChangeAspect="1"/>
          </p:cNvPicPr>
          <p:nvPr/>
        </p:nvPicPr>
        <p:blipFill>
          <a:blip r:embed="rId8"/>
          <a:srcRect r="36673"/>
          <a:stretch>
            <a:fillRect/>
          </a:stretch>
        </p:blipFill>
        <p:spPr>
          <a:xfrm>
            <a:off x="224429" y="3607643"/>
            <a:ext cx="986639" cy="1038675"/>
          </a:xfrm>
          <a:prstGeom prst="rect">
            <a:avLst/>
          </a:prstGeom>
        </p:spPr>
      </p:pic>
      <p:pic>
        <p:nvPicPr>
          <p:cNvPr id="18" name="Picture 17" descr="Wellcome Trust - Wikipedia">
            <a:extLst>
              <a:ext uri="{FF2B5EF4-FFF2-40B4-BE49-F238E27FC236}">
                <a16:creationId xmlns:a16="http://schemas.microsoft.com/office/drawing/2014/main" id="{A1321704-DBF8-2625-61D1-F2DFDA72F8F2}"/>
              </a:ext>
            </a:extLst>
          </p:cNvPr>
          <p:cNvPicPr>
            <a:picLocks noChangeAspect="1"/>
          </p:cNvPicPr>
          <p:nvPr/>
        </p:nvPicPr>
        <p:blipFill>
          <a:blip r:embed="rId9"/>
          <a:stretch>
            <a:fillRect/>
          </a:stretch>
        </p:blipFill>
        <p:spPr>
          <a:xfrm>
            <a:off x="281719" y="4990793"/>
            <a:ext cx="861337" cy="861337"/>
          </a:xfrm>
          <a:prstGeom prst="rect">
            <a:avLst/>
          </a:prstGeom>
        </p:spPr>
      </p:pic>
      <p:sp>
        <p:nvSpPr>
          <p:cNvPr id="20" name="TextBox 19">
            <a:extLst>
              <a:ext uri="{FF2B5EF4-FFF2-40B4-BE49-F238E27FC236}">
                <a16:creationId xmlns:a16="http://schemas.microsoft.com/office/drawing/2014/main" id="{0D8C9E07-8B37-2D28-D09F-2F58C0836AE9}"/>
              </a:ext>
            </a:extLst>
          </p:cNvPr>
          <p:cNvSpPr txBox="1"/>
          <p:nvPr/>
        </p:nvSpPr>
        <p:spPr>
          <a:xfrm>
            <a:off x="2143854" y="2980567"/>
            <a:ext cx="9894802" cy="1077218"/>
          </a:xfrm>
          <a:prstGeom prst="rect">
            <a:avLst/>
          </a:prstGeom>
          <a:noFill/>
        </p:spPr>
        <p:txBody>
          <a:bodyPr wrap="square" rtlCol="0">
            <a:spAutoFit/>
          </a:bodyPr>
          <a:lstStyle/>
          <a:p>
            <a:r>
              <a:rPr lang="en-GB" sz="3200" b="1" dirty="0"/>
              <a:t>GRID – Games for Research and Interdisciplinary Dialogue</a:t>
            </a:r>
          </a:p>
        </p:txBody>
      </p:sp>
      <p:sp>
        <p:nvSpPr>
          <p:cNvPr id="21" name="TextBox 20">
            <a:extLst>
              <a:ext uri="{FF2B5EF4-FFF2-40B4-BE49-F238E27FC236}">
                <a16:creationId xmlns:a16="http://schemas.microsoft.com/office/drawing/2014/main" id="{D4337794-FA6D-2674-6814-E7FD8DC5B811}"/>
              </a:ext>
            </a:extLst>
          </p:cNvPr>
          <p:cNvSpPr txBox="1"/>
          <p:nvPr/>
        </p:nvSpPr>
        <p:spPr>
          <a:xfrm>
            <a:off x="2791046" y="4213572"/>
            <a:ext cx="8362507" cy="1345561"/>
          </a:xfrm>
          <a:prstGeom prst="rect">
            <a:avLst/>
          </a:prstGeom>
          <a:noFill/>
        </p:spPr>
        <p:txBody>
          <a:bodyPr wrap="square">
            <a:spAutoFit/>
          </a:bodyPr>
          <a:lstStyle/>
          <a:p>
            <a:pPr lvl="0">
              <a:lnSpc>
                <a:spcPct val="115000"/>
              </a:lnSpc>
              <a:spcAft>
                <a:spcPts val="800"/>
              </a:spcAft>
              <a:buSzPts val="1000"/>
              <a:tabLst>
                <a:tab pos="457200" algn="l"/>
              </a:tabLst>
            </a:pPr>
            <a:r>
              <a:rPr lang="en-GB" sz="2400" b="1" kern="100" dirty="0">
                <a:effectLst/>
                <a:latin typeface="Aptos" panose="020B0004020202020204" pitchFamily="34" charset="0"/>
                <a:ea typeface="Aptos" panose="020B0004020202020204" pitchFamily="34" charset="0"/>
                <a:cs typeface="Times New Roman" panose="02020603050405020304" pitchFamily="18" charset="0"/>
              </a:rPr>
              <a:t>Aims 1&amp;2: Identify</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the challenges to interdisciplinary collaboration and </a:t>
            </a:r>
            <a:r>
              <a:rPr lang="en-GB" sz="2400" b="1" kern="100" dirty="0">
                <a:effectLst/>
                <a:latin typeface="Aptos" panose="020B0004020202020204" pitchFamily="34" charset="0"/>
                <a:ea typeface="Aptos" panose="020B0004020202020204" pitchFamily="34" charset="0"/>
                <a:cs typeface="Times New Roman" panose="02020603050405020304" pitchFamily="18" charset="0"/>
              </a:rPr>
              <a:t>design</a:t>
            </a:r>
            <a:r>
              <a:rPr lang="en-GB" sz="2400" kern="100" dirty="0">
                <a:effectLst/>
                <a:latin typeface="Aptos" panose="020B0004020202020204" pitchFamily="34" charset="0"/>
                <a:ea typeface="Aptos" panose="020B0004020202020204" pitchFamily="34" charset="0"/>
                <a:cs typeface="Times New Roman" panose="02020603050405020304" pitchFamily="18" charset="0"/>
              </a:rPr>
              <a:t> an open access boardgame to foster better interdisciplinary dialogue.</a:t>
            </a:r>
          </a:p>
        </p:txBody>
      </p:sp>
    </p:spTree>
    <p:extLst>
      <p:ext uri="{BB962C8B-B14F-4D97-AF65-F5344CB8AC3E}">
        <p14:creationId xmlns:p14="http://schemas.microsoft.com/office/powerpoint/2010/main" val="21465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5A244-7519-8A93-2B5A-B7AF169B0626}"/>
            </a:ext>
          </a:extLst>
        </p:cNvPr>
        <p:cNvGrpSpPr/>
        <p:nvPr/>
      </p:nvGrpSpPr>
      <p:grpSpPr>
        <a:xfrm>
          <a:off x="0" y="0"/>
          <a:ext cx="0" cy="0"/>
          <a:chOff x="0" y="0"/>
          <a:chExt cx="0" cy="0"/>
        </a:xfrm>
      </p:grpSpPr>
      <p:sp>
        <p:nvSpPr>
          <p:cNvPr id="15" name="Arrow: Chevron 14">
            <a:extLst>
              <a:ext uri="{FF2B5EF4-FFF2-40B4-BE49-F238E27FC236}">
                <a16:creationId xmlns:a16="http://schemas.microsoft.com/office/drawing/2014/main" id="{151C0D45-E4EA-A461-9860-BE3F2EBD77D1}"/>
              </a:ext>
            </a:extLst>
          </p:cNvPr>
          <p:cNvSpPr/>
          <p:nvPr/>
        </p:nvSpPr>
        <p:spPr>
          <a:xfrm>
            <a:off x="2052864" y="1921115"/>
            <a:ext cx="3647940" cy="559673"/>
          </a:xfrm>
          <a:prstGeom prst="chevron">
            <a:avLst>
              <a:gd name="adj" fmla="val 3194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Calibri" panose="020F0502020204030204"/>
                <a:ea typeface="+mn-ea"/>
                <a:cs typeface="+mn-cs"/>
              </a:rPr>
              <a:t>Evidence</a:t>
            </a:r>
          </a:p>
        </p:txBody>
      </p:sp>
      <p:sp>
        <p:nvSpPr>
          <p:cNvPr id="17" name="Arrow: Chevron 16">
            <a:extLst>
              <a:ext uri="{FF2B5EF4-FFF2-40B4-BE49-F238E27FC236}">
                <a16:creationId xmlns:a16="http://schemas.microsoft.com/office/drawing/2014/main" id="{56ACA989-5E86-7B32-F50B-A80C3CC9D7C8}"/>
              </a:ext>
            </a:extLst>
          </p:cNvPr>
          <p:cNvSpPr/>
          <p:nvPr/>
        </p:nvSpPr>
        <p:spPr>
          <a:xfrm>
            <a:off x="5609773" y="1921116"/>
            <a:ext cx="3396998" cy="559673"/>
          </a:xfrm>
          <a:prstGeom prst="chevron">
            <a:avLst>
              <a:gd name="adj" fmla="val 3194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Calibri" panose="020F0502020204030204"/>
                <a:ea typeface="+mn-ea"/>
                <a:cs typeface="+mn-cs"/>
              </a:rPr>
              <a:t>Insights</a:t>
            </a:r>
          </a:p>
        </p:txBody>
      </p:sp>
      <p:sp>
        <p:nvSpPr>
          <p:cNvPr id="19" name="Arrow: Chevron 18">
            <a:extLst>
              <a:ext uri="{FF2B5EF4-FFF2-40B4-BE49-F238E27FC236}">
                <a16:creationId xmlns:a16="http://schemas.microsoft.com/office/drawing/2014/main" id="{2354D2CE-E5D3-FCA1-C7A1-EDA4CBFDB95A}"/>
              </a:ext>
            </a:extLst>
          </p:cNvPr>
          <p:cNvSpPr/>
          <p:nvPr/>
        </p:nvSpPr>
        <p:spPr>
          <a:xfrm>
            <a:off x="8951273" y="1928583"/>
            <a:ext cx="3025102" cy="559672"/>
          </a:xfrm>
          <a:prstGeom prst="chevron">
            <a:avLst>
              <a:gd name="adj" fmla="val 3194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FFFFFF"/>
                </a:solidFill>
                <a:effectLst/>
                <a:uLnTx/>
                <a:uFillTx/>
                <a:latin typeface="Calibri" panose="020F0502020204030204"/>
                <a:ea typeface="+mn-ea"/>
                <a:cs typeface="+mn-cs"/>
              </a:rPr>
              <a:t>Action</a:t>
            </a:r>
          </a:p>
        </p:txBody>
      </p:sp>
      <p:sp>
        <p:nvSpPr>
          <p:cNvPr id="128" name="TextBox 127">
            <a:extLst>
              <a:ext uri="{FF2B5EF4-FFF2-40B4-BE49-F238E27FC236}">
                <a16:creationId xmlns:a16="http://schemas.microsoft.com/office/drawing/2014/main" id="{AC133D1A-C458-1CC0-C956-9EB326730552}"/>
              </a:ext>
            </a:extLst>
          </p:cNvPr>
          <p:cNvSpPr txBox="1"/>
          <p:nvPr/>
        </p:nvSpPr>
        <p:spPr>
          <a:xfrm>
            <a:off x="1797903" y="2697638"/>
            <a:ext cx="3690229" cy="3000821"/>
          </a:xfrm>
          <a:prstGeom prst="rect">
            <a:avLst/>
          </a:prstGeom>
          <a:noFill/>
        </p:spPr>
        <p:txBody>
          <a:bodyPr wrap="square" lIns="0" tIns="0" rIns="0" bIns="0" rtlCol="0">
            <a:spAutoFit/>
          </a:bodyPr>
          <a:lstStyle/>
          <a:p>
            <a:pPr marL="216000" marR="0" lvl="0" indent="-216000" algn="l" defTabSz="914400" rtl="0" eaLnBrk="1" fontAlgn="auto" latinLnBrk="0" hangingPunct="1">
              <a:lnSpc>
                <a:spcPct val="100000"/>
              </a:lnSpc>
              <a:spcBef>
                <a:spcPts val="0"/>
              </a:spcBef>
              <a:spcAft>
                <a:spcPts val="600"/>
              </a:spcAft>
              <a:buClr>
                <a:srgbClr val="475DA7"/>
              </a:buClr>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Calibri" panose="020F0502020204030204"/>
                <a:ea typeface="+mn-ea"/>
                <a:cs typeface="+mn-cs"/>
              </a:rPr>
              <a:t>Community-wide </a:t>
            </a:r>
            <a:r>
              <a:rPr kumimoji="0" lang="en-US" b="1" i="0" u="none" strike="noStrike" kern="1200" cap="none" spc="0" normalizeH="0" baseline="0" noProof="0" dirty="0">
                <a:ln>
                  <a:noFill/>
                </a:ln>
                <a:solidFill>
                  <a:srgbClr val="475DA7"/>
                </a:solidFill>
                <a:effectLst/>
                <a:uLnTx/>
                <a:uFillTx/>
                <a:latin typeface="Calibri" panose="020F0502020204030204"/>
                <a:ea typeface="+mn-ea"/>
                <a:cs typeface="+mn-cs"/>
              </a:rPr>
              <a:t>survey of interdisciplinary researchers</a:t>
            </a:r>
          </a:p>
          <a:p>
            <a:pPr marL="216000" lvl="0" indent="-216000">
              <a:spcAft>
                <a:spcPts val="600"/>
              </a:spcAft>
              <a:buClr>
                <a:srgbClr val="475DA7"/>
              </a:buClr>
              <a:buFont typeface="Arial" panose="020B0604020202020204" pitchFamily="34" charset="0"/>
              <a:buChar char="•"/>
              <a:defRPr/>
            </a:pPr>
            <a:r>
              <a:rPr lang="en-US" b="1" dirty="0">
                <a:solidFill>
                  <a:srgbClr val="475DA7"/>
                </a:solidFill>
                <a:latin typeface="Calibri" panose="020F0502020204030204"/>
              </a:rPr>
              <a:t>Co-design </a:t>
            </a:r>
            <a:r>
              <a:rPr lang="en-US" dirty="0">
                <a:solidFill>
                  <a:srgbClr val="000000"/>
                </a:solidFill>
                <a:latin typeface="Calibri" panose="020F0502020204030204"/>
              </a:rPr>
              <a:t>workshops</a:t>
            </a:r>
            <a:endParaRPr lang="en-US" b="1" dirty="0">
              <a:solidFill>
                <a:srgbClr val="475DA7"/>
              </a:solidFill>
              <a:latin typeface="Calibri" panose="020F0502020204030204"/>
            </a:endParaRPr>
          </a:p>
          <a:p>
            <a:pPr marL="216000" lvl="0" indent="-216000">
              <a:spcAft>
                <a:spcPts val="600"/>
              </a:spcAft>
              <a:buClr>
                <a:srgbClr val="475DA7"/>
              </a:buClr>
              <a:buFont typeface="Arial" panose="020B0604020202020204" pitchFamily="34" charset="0"/>
              <a:buChar char="•"/>
              <a:defRPr/>
            </a:pPr>
            <a:r>
              <a:rPr lang="en-US" b="1" dirty="0">
                <a:solidFill>
                  <a:srgbClr val="475DA7"/>
                </a:solidFill>
                <a:latin typeface="Calibri" panose="020F0502020204030204"/>
              </a:rPr>
              <a:t>Real-life examples </a:t>
            </a:r>
            <a:r>
              <a:rPr lang="en-US" dirty="0">
                <a:solidFill>
                  <a:srgbClr val="000000"/>
                </a:solidFill>
                <a:latin typeface="Calibri" panose="020F0502020204030204"/>
              </a:rPr>
              <a:t>of interdisciplinary research </a:t>
            </a:r>
            <a:r>
              <a:rPr lang="en-US" b="1" dirty="0">
                <a:solidFill>
                  <a:srgbClr val="475DA7"/>
                </a:solidFill>
                <a:latin typeface="Calibri" panose="020F0502020204030204"/>
              </a:rPr>
              <a:t>challenges - </a:t>
            </a:r>
            <a:r>
              <a:rPr lang="en-US" dirty="0">
                <a:solidFill>
                  <a:srgbClr val="000000"/>
                </a:solidFill>
                <a:latin typeface="Calibri" panose="020F0502020204030204"/>
              </a:rPr>
              <a:t>including team dynamics, disciplinary hierarchies, lack of recognition, and communication </a:t>
            </a:r>
          </a:p>
          <a:p>
            <a:pPr marL="216000" lvl="0" indent="-216000">
              <a:spcAft>
                <a:spcPts val="600"/>
              </a:spcAft>
              <a:buClr>
                <a:srgbClr val="475DA7"/>
              </a:buClr>
              <a:buFont typeface="Arial" panose="020B0604020202020204" pitchFamily="34" charset="0"/>
              <a:buChar char="•"/>
              <a:defRPr/>
            </a:pPr>
            <a:r>
              <a:rPr lang="en-US" b="1" dirty="0">
                <a:solidFill>
                  <a:srgbClr val="475DA7"/>
                </a:solidFill>
                <a:latin typeface="Calibri" panose="020F0502020204030204"/>
              </a:rPr>
              <a:t>Real-life examples of good practices </a:t>
            </a:r>
            <a:r>
              <a:rPr kumimoji="0" lang="en-US" b="0" i="0" u="none" strike="noStrike" kern="1200" cap="none" spc="0" normalizeH="0" baseline="0" noProof="0" dirty="0">
                <a:ln>
                  <a:noFill/>
                </a:ln>
                <a:solidFill>
                  <a:srgbClr val="000000"/>
                </a:solidFill>
                <a:effectLst/>
                <a:uLnTx/>
                <a:uFillTx/>
                <a:latin typeface="Calibri" panose="020F0502020204030204"/>
                <a:ea typeface="+mn-ea"/>
                <a:cs typeface="+mn-cs"/>
              </a:rPr>
              <a:t>to mitigate these issues </a:t>
            </a:r>
          </a:p>
        </p:txBody>
      </p:sp>
      <p:sp>
        <p:nvSpPr>
          <p:cNvPr id="129" name="TextBox 128">
            <a:extLst>
              <a:ext uri="{FF2B5EF4-FFF2-40B4-BE49-F238E27FC236}">
                <a16:creationId xmlns:a16="http://schemas.microsoft.com/office/drawing/2014/main" id="{73418B8B-F7B9-E88F-F43E-8979EA52D14B}"/>
              </a:ext>
            </a:extLst>
          </p:cNvPr>
          <p:cNvSpPr txBox="1"/>
          <p:nvPr/>
        </p:nvSpPr>
        <p:spPr>
          <a:xfrm>
            <a:off x="5495187" y="2634924"/>
            <a:ext cx="3519846" cy="3277820"/>
          </a:xfrm>
          <a:prstGeom prst="rect">
            <a:avLst/>
          </a:prstGeom>
          <a:noFill/>
        </p:spPr>
        <p:txBody>
          <a:bodyPr wrap="square" lIns="0" tIns="0" rIns="0" bIns="0" rtlCol="0">
            <a:spAutoFit/>
          </a:bodyPr>
          <a:lstStyle/>
          <a:p>
            <a:pPr marL="216000" marR="0" lvl="0" indent="-216000" algn="l" defTabSz="914400" rtl="0" eaLnBrk="1" fontAlgn="auto" latinLnBrk="0" hangingPunct="1">
              <a:lnSpc>
                <a:spcPct val="100000"/>
              </a:lnSpc>
              <a:spcBef>
                <a:spcPts val="0"/>
              </a:spcBef>
              <a:spcAft>
                <a:spcPts val="600"/>
              </a:spcAft>
              <a:buClr>
                <a:srgbClr val="3CB28C"/>
              </a:buClr>
              <a:buSzTx/>
              <a:buFont typeface="Arial" panose="020B0604020202020204" pitchFamily="34" charset="0"/>
              <a:buChar char="•"/>
              <a:tabLst/>
              <a:defRPr/>
            </a:pPr>
            <a:r>
              <a:rPr kumimoji="0" lang="en-US" b="1" i="0" u="none" strike="noStrike" kern="1200" cap="none" spc="0" normalizeH="0" baseline="0" noProof="0" dirty="0">
                <a:ln>
                  <a:noFill/>
                </a:ln>
                <a:solidFill>
                  <a:srgbClr val="3CB28C"/>
                </a:solidFill>
                <a:effectLst/>
                <a:uLnTx/>
                <a:uFillTx/>
                <a:latin typeface="Calibri" panose="020F0502020204030204"/>
              </a:rPr>
              <a:t>Training and guidance needed</a:t>
            </a:r>
            <a:r>
              <a:rPr kumimoji="0" lang="en-US" b="0" i="0" u="none" strike="noStrike" kern="1200" cap="none" spc="0" normalizeH="0" baseline="0" noProof="0" dirty="0">
                <a:ln>
                  <a:noFill/>
                </a:ln>
                <a:solidFill>
                  <a:srgbClr val="000000"/>
                </a:solidFill>
                <a:effectLst/>
                <a:uLnTx/>
                <a:uFillTx/>
                <a:latin typeface="Calibri" panose="020F0502020204030204"/>
              </a:rPr>
              <a:t> in shared decision making, roles and responsibilities, code of conduct and more</a:t>
            </a:r>
          </a:p>
          <a:p>
            <a:pPr marL="216000" marR="0" lvl="0" indent="-216000" algn="l" defTabSz="914400" rtl="0" eaLnBrk="1" fontAlgn="auto" latinLnBrk="0" hangingPunct="1">
              <a:lnSpc>
                <a:spcPct val="100000"/>
              </a:lnSpc>
              <a:spcBef>
                <a:spcPts val="0"/>
              </a:spcBef>
              <a:spcAft>
                <a:spcPts val="600"/>
              </a:spcAft>
              <a:buClr>
                <a:srgbClr val="3CB28C"/>
              </a:buClr>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Calibri" panose="020F0502020204030204"/>
              </a:rPr>
              <a:t>Evidence of how these tools support teams</a:t>
            </a:r>
            <a:r>
              <a:rPr kumimoji="0" lang="en-US" b="0" i="0" u="none" strike="noStrike" kern="1200" cap="none" spc="0" normalizeH="0" noProof="0" dirty="0">
                <a:ln>
                  <a:noFill/>
                </a:ln>
                <a:solidFill>
                  <a:srgbClr val="000000"/>
                </a:solidFill>
                <a:effectLst/>
                <a:uLnTx/>
                <a:uFillTx/>
                <a:latin typeface="Calibri" panose="020F0502020204030204"/>
              </a:rPr>
              <a:t> </a:t>
            </a:r>
            <a:r>
              <a:rPr lang="en-US" dirty="0">
                <a:solidFill>
                  <a:srgbClr val="000000"/>
                </a:solidFill>
                <a:latin typeface="Calibri" panose="020F0502020204030204"/>
              </a:rPr>
              <a:t>must be collected by </a:t>
            </a:r>
            <a:r>
              <a:rPr kumimoji="0" lang="en-US" b="1" i="0" u="none" strike="noStrike" kern="1200" cap="none" spc="0" normalizeH="0" baseline="0" noProof="0" dirty="0">
                <a:ln>
                  <a:noFill/>
                </a:ln>
                <a:solidFill>
                  <a:srgbClr val="3CB28C"/>
                </a:solidFill>
                <a:effectLst/>
                <a:uLnTx/>
                <a:uFillTx/>
                <a:latin typeface="Calibri" panose="020F0502020204030204"/>
              </a:rPr>
              <a:t>testing within teams</a:t>
            </a:r>
          </a:p>
          <a:p>
            <a:pPr marL="216000" lvl="0" indent="-216000">
              <a:spcAft>
                <a:spcPts val="600"/>
              </a:spcAft>
              <a:buClr>
                <a:srgbClr val="3CB28C"/>
              </a:buClr>
              <a:buFont typeface="Arial" panose="020B0604020202020204" pitchFamily="34" charset="0"/>
              <a:buChar char="•"/>
              <a:defRPr/>
            </a:pPr>
            <a:r>
              <a:rPr lang="en-US" b="1" dirty="0">
                <a:solidFill>
                  <a:srgbClr val="3CB28C"/>
                </a:solidFill>
                <a:latin typeface="Calibri" panose="020F0502020204030204"/>
              </a:rPr>
              <a:t>Trust and team-building </a:t>
            </a:r>
            <a:r>
              <a:rPr lang="en-US" dirty="0">
                <a:solidFill>
                  <a:srgbClr val="000000"/>
                </a:solidFill>
                <a:latin typeface="Calibri" panose="020F0502020204030204"/>
              </a:rPr>
              <a:t>is often established in informal settings</a:t>
            </a:r>
            <a:endParaRPr kumimoji="0" lang="en-US" b="1" i="0" u="none" strike="noStrike" kern="1200" cap="none" spc="0" normalizeH="0" baseline="0" noProof="0" dirty="0">
              <a:ln>
                <a:noFill/>
              </a:ln>
              <a:solidFill>
                <a:srgbClr val="3CB28C"/>
              </a:solidFill>
              <a:effectLst/>
              <a:uLnTx/>
              <a:uFillTx/>
              <a:latin typeface="Calibri" panose="020F0502020204030204"/>
            </a:endParaRPr>
          </a:p>
          <a:p>
            <a:pPr marL="216000" marR="0" lvl="0" indent="-216000" algn="l" defTabSz="914400" rtl="0" eaLnBrk="1" fontAlgn="auto" latinLnBrk="0" hangingPunct="1">
              <a:lnSpc>
                <a:spcPct val="100000"/>
              </a:lnSpc>
              <a:spcBef>
                <a:spcPts val="0"/>
              </a:spcBef>
              <a:spcAft>
                <a:spcPts val="600"/>
              </a:spcAft>
              <a:buClr>
                <a:srgbClr val="3CB28C"/>
              </a:buClr>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Calibri" panose="020F0502020204030204"/>
              </a:rPr>
              <a:t>Yet teams are under </a:t>
            </a:r>
            <a:r>
              <a:rPr kumimoji="0" lang="en-US" b="1" i="0" u="none" strike="noStrike" kern="1200" cap="none" spc="0" normalizeH="0" baseline="0" noProof="0" dirty="0">
                <a:ln>
                  <a:noFill/>
                </a:ln>
                <a:solidFill>
                  <a:srgbClr val="3CB28C"/>
                </a:solidFill>
                <a:effectLst/>
                <a:uLnTx/>
                <a:uFillTx/>
                <a:latin typeface="Calibri" panose="020F0502020204030204"/>
              </a:rPr>
              <a:t>time and resource</a:t>
            </a:r>
            <a:r>
              <a:rPr kumimoji="0" lang="en-US" b="1" i="0" u="none" strike="noStrike" kern="1200" cap="none" spc="0" normalizeH="0" baseline="0" noProof="0" dirty="0">
                <a:ln>
                  <a:noFill/>
                </a:ln>
                <a:solidFill>
                  <a:srgbClr val="000000"/>
                </a:solidFill>
                <a:effectLst/>
                <a:uLnTx/>
                <a:uFillTx/>
                <a:latin typeface="Calibri" panose="020F0502020204030204"/>
              </a:rPr>
              <a:t> </a:t>
            </a:r>
            <a:r>
              <a:rPr kumimoji="0" lang="en-US" b="0" i="0" u="none" strike="noStrike" kern="1200" cap="none" spc="0" normalizeH="0" baseline="0" noProof="0" dirty="0">
                <a:ln>
                  <a:noFill/>
                </a:ln>
                <a:solidFill>
                  <a:srgbClr val="000000"/>
                </a:solidFill>
                <a:effectLst/>
                <a:uLnTx/>
                <a:uFillTx/>
                <a:latin typeface="Calibri" panose="020F0502020204030204"/>
              </a:rPr>
              <a:t>constraints</a:t>
            </a:r>
          </a:p>
        </p:txBody>
      </p:sp>
      <p:sp>
        <p:nvSpPr>
          <p:cNvPr id="130" name="TextBox 129">
            <a:extLst>
              <a:ext uri="{FF2B5EF4-FFF2-40B4-BE49-F238E27FC236}">
                <a16:creationId xmlns:a16="http://schemas.microsoft.com/office/drawing/2014/main" id="{E7E69431-61C0-44A7-BEA9-A8B087A258C7}"/>
              </a:ext>
            </a:extLst>
          </p:cNvPr>
          <p:cNvSpPr txBox="1"/>
          <p:nvPr/>
        </p:nvSpPr>
        <p:spPr>
          <a:xfrm>
            <a:off x="9015033" y="2569943"/>
            <a:ext cx="3137035" cy="1461939"/>
          </a:xfrm>
          <a:prstGeom prst="rect">
            <a:avLst/>
          </a:prstGeom>
          <a:noFill/>
        </p:spPr>
        <p:txBody>
          <a:bodyPr wrap="square" lIns="0" tIns="0" rIns="0" bIns="0" rtlCol="0">
            <a:spAutoFit/>
          </a:bodyPr>
          <a:lstStyle/>
          <a:p>
            <a:pPr marL="216000" marR="0" lvl="0" indent="-216000" algn="l" defTabSz="914400" rtl="0" eaLnBrk="1" fontAlgn="auto" latinLnBrk="0" hangingPunct="1">
              <a:lnSpc>
                <a:spcPct val="100000"/>
              </a:lnSpc>
              <a:spcBef>
                <a:spcPts val="0"/>
              </a:spcBef>
              <a:spcAft>
                <a:spcPts val="600"/>
              </a:spcAft>
              <a:buClr>
                <a:srgbClr val="3C3C3B"/>
              </a:buClr>
              <a:buSzTx/>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latin typeface="Calibri" panose="020F0502020204030204"/>
              </a:rPr>
              <a:t>Developed </a:t>
            </a:r>
            <a:r>
              <a:rPr kumimoji="0" lang="en-US" b="1" i="0" u="none" strike="noStrike" kern="1200" cap="none" spc="0" normalizeH="0" baseline="0" noProof="0" dirty="0">
                <a:ln>
                  <a:noFill/>
                </a:ln>
                <a:solidFill>
                  <a:srgbClr val="000000"/>
                </a:solidFill>
                <a:effectLst/>
                <a:uLnTx/>
                <a:uFillTx/>
                <a:latin typeface="Calibri" panose="020F0502020204030204"/>
              </a:rPr>
              <a:t>evidence-based guidance and training materials</a:t>
            </a:r>
            <a:endParaRPr kumimoji="0" lang="en-US" b="1" i="0" u="none" strike="noStrike" kern="1200" cap="none" spc="0" normalizeH="0" baseline="0" noProof="0" dirty="0">
              <a:ln>
                <a:noFill/>
              </a:ln>
              <a:solidFill>
                <a:srgbClr val="3C3C3B"/>
              </a:solidFill>
              <a:effectLst/>
              <a:uLnTx/>
              <a:uFillTx/>
              <a:latin typeface="Calibri" panose="020F0502020204030204"/>
            </a:endParaRPr>
          </a:p>
          <a:p>
            <a:pPr marL="216000" marR="0" lvl="0" indent="-216000" algn="l" defTabSz="914400" rtl="0" eaLnBrk="1" fontAlgn="auto" latinLnBrk="0" hangingPunct="1">
              <a:lnSpc>
                <a:spcPct val="100000"/>
              </a:lnSpc>
              <a:spcBef>
                <a:spcPts val="0"/>
              </a:spcBef>
              <a:spcAft>
                <a:spcPts val="600"/>
              </a:spcAft>
              <a:buClr>
                <a:srgbClr val="3C3C3B"/>
              </a:buClr>
              <a:buSzTx/>
              <a:buFont typeface="Arial" panose="020B0604020202020204" pitchFamily="34" charset="0"/>
              <a:buChar char="•"/>
              <a:tabLst/>
              <a:defRPr/>
            </a:pPr>
            <a:r>
              <a:rPr lang="en-US" dirty="0">
                <a:solidFill>
                  <a:srgbClr val="3C3C3B"/>
                </a:solidFill>
                <a:latin typeface="Calibri" panose="020F0502020204030204"/>
              </a:rPr>
              <a:t>Tools and training should be </a:t>
            </a:r>
            <a:r>
              <a:rPr lang="en-US" b="1" dirty="0">
                <a:solidFill>
                  <a:srgbClr val="3C3C3B"/>
                </a:solidFill>
                <a:latin typeface="Calibri" panose="020F0502020204030204"/>
              </a:rPr>
              <a:t>easy, quick, and practical </a:t>
            </a:r>
            <a:endParaRPr kumimoji="0" lang="en-US" b="1" i="0" u="none" strike="noStrike" kern="1200" cap="none" spc="0" normalizeH="0" baseline="0" noProof="0" dirty="0">
              <a:ln>
                <a:noFill/>
              </a:ln>
              <a:solidFill>
                <a:srgbClr val="3C3C3B"/>
              </a:solidFill>
              <a:effectLst/>
              <a:uLnTx/>
              <a:uFillTx/>
              <a:latin typeface="Calibri" panose="020F0502020204030204"/>
            </a:endParaRPr>
          </a:p>
        </p:txBody>
      </p:sp>
      <p:pic>
        <p:nvPicPr>
          <p:cNvPr id="5" name="Picture 4">
            <a:extLst>
              <a:ext uri="{FF2B5EF4-FFF2-40B4-BE49-F238E27FC236}">
                <a16:creationId xmlns:a16="http://schemas.microsoft.com/office/drawing/2014/main" id="{59CD8148-EF61-6737-15BE-4EF20887AD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364" y="108090"/>
            <a:ext cx="1114788" cy="979920"/>
          </a:xfrm>
          <a:prstGeom prst="rect">
            <a:avLst/>
          </a:prstGeom>
          <a:ln>
            <a:solidFill>
              <a:schemeClr val="accent6">
                <a:lumMod val="60000"/>
                <a:lumOff val="40000"/>
              </a:schemeClr>
            </a:solidFill>
          </a:ln>
        </p:spPr>
      </p:pic>
      <p:pic>
        <p:nvPicPr>
          <p:cNvPr id="6" name="Picture 5">
            <a:extLst>
              <a:ext uri="{FF2B5EF4-FFF2-40B4-BE49-F238E27FC236}">
                <a16:creationId xmlns:a16="http://schemas.microsoft.com/office/drawing/2014/main" id="{83D17128-A104-D4F1-C52A-24AD0668F08A}"/>
              </a:ext>
            </a:extLst>
          </p:cNvPr>
          <p:cNvPicPr>
            <a:picLocks noChangeAspect="1"/>
          </p:cNvPicPr>
          <p:nvPr/>
        </p:nvPicPr>
        <p:blipFill>
          <a:blip r:embed="rId5">
            <a:extLst>
              <a:ext uri="{28A0092B-C50C-407E-A947-70E740481C1C}">
                <a14:useLocalDpi xmlns:a14="http://schemas.microsoft.com/office/drawing/2010/main" val="0"/>
              </a:ext>
            </a:extLst>
          </a:blip>
          <a:srcRect l="-367" t="22534" r="367" b="43294"/>
          <a:stretch>
            <a:fillRect/>
          </a:stretch>
        </p:blipFill>
        <p:spPr>
          <a:xfrm>
            <a:off x="73600" y="1247104"/>
            <a:ext cx="1652969" cy="802817"/>
          </a:xfrm>
          <a:prstGeom prst="rect">
            <a:avLst/>
          </a:prstGeom>
        </p:spPr>
      </p:pic>
      <p:sp>
        <p:nvSpPr>
          <p:cNvPr id="7" name="TextBox 6">
            <a:extLst>
              <a:ext uri="{FF2B5EF4-FFF2-40B4-BE49-F238E27FC236}">
                <a16:creationId xmlns:a16="http://schemas.microsoft.com/office/drawing/2014/main" id="{F9569E27-443B-BE53-C734-5F3B0780285F}"/>
              </a:ext>
            </a:extLst>
          </p:cNvPr>
          <p:cNvSpPr txBox="1"/>
          <p:nvPr/>
        </p:nvSpPr>
        <p:spPr>
          <a:xfrm>
            <a:off x="399895" y="1565292"/>
            <a:ext cx="942887" cy="492443"/>
          </a:xfrm>
          <a:prstGeom prst="rect">
            <a:avLst/>
          </a:prstGeom>
          <a:noFill/>
        </p:spPr>
        <p:txBody>
          <a:bodyPr wrap="square" rtlCol="0">
            <a:spAutoFit/>
          </a:bodyPr>
          <a:lstStyle/>
          <a:p>
            <a:r>
              <a:rPr lang="en-GB" sz="2600" dirty="0">
                <a:solidFill>
                  <a:schemeClr val="accent5">
                    <a:lumMod val="20000"/>
                    <a:lumOff val="80000"/>
                  </a:schemeClr>
                </a:solidFill>
                <a:latin typeface="Abadi" panose="020B0604020104020204" pitchFamily="34" charset="0"/>
              </a:rPr>
              <a:t>GRID</a:t>
            </a:r>
          </a:p>
        </p:txBody>
      </p:sp>
      <p:pic>
        <p:nvPicPr>
          <p:cNvPr id="8" name="Picture 7">
            <a:extLst>
              <a:ext uri="{FF2B5EF4-FFF2-40B4-BE49-F238E27FC236}">
                <a16:creationId xmlns:a16="http://schemas.microsoft.com/office/drawing/2014/main" id="{F7234FC6-BBA5-7F8F-5504-5CCA17F1B4C4}"/>
              </a:ext>
            </a:extLst>
          </p:cNvPr>
          <p:cNvPicPr>
            <a:picLocks noChangeAspect="1"/>
          </p:cNvPicPr>
          <p:nvPr/>
        </p:nvPicPr>
        <p:blipFill>
          <a:blip r:embed="rId6">
            <a:extLst>
              <a:ext uri="{28A0092B-C50C-407E-A947-70E740481C1C}">
                <a14:useLocalDpi xmlns:a14="http://schemas.microsoft.com/office/drawing/2010/main" val="0"/>
              </a:ext>
            </a:extLst>
          </a:blip>
          <a:srcRect r="85610" b="7008"/>
          <a:stretch>
            <a:fillRect/>
          </a:stretch>
        </p:blipFill>
        <p:spPr>
          <a:xfrm>
            <a:off x="284843" y="2224493"/>
            <a:ext cx="968757" cy="1038675"/>
          </a:xfrm>
          <a:prstGeom prst="rect">
            <a:avLst/>
          </a:prstGeom>
        </p:spPr>
      </p:pic>
      <p:pic>
        <p:nvPicPr>
          <p:cNvPr id="16" name="Picture 15" descr="Who we are – UKRI">
            <a:extLst>
              <a:ext uri="{FF2B5EF4-FFF2-40B4-BE49-F238E27FC236}">
                <a16:creationId xmlns:a16="http://schemas.microsoft.com/office/drawing/2014/main" id="{B15E5E22-1711-3390-5B21-999CD2F8DF55}"/>
              </a:ext>
            </a:extLst>
          </p:cNvPr>
          <p:cNvPicPr>
            <a:picLocks noChangeAspect="1"/>
          </p:cNvPicPr>
          <p:nvPr/>
        </p:nvPicPr>
        <p:blipFill>
          <a:blip r:embed="rId7"/>
          <a:srcRect r="36673"/>
          <a:stretch>
            <a:fillRect/>
          </a:stretch>
        </p:blipFill>
        <p:spPr>
          <a:xfrm>
            <a:off x="224429" y="3607643"/>
            <a:ext cx="986639" cy="1038675"/>
          </a:xfrm>
          <a:prstGeom prst="rect">
            <a:avLst/>
          </a:prstGeom>
        </p:spPr>
      </p:pic>
      <p:pic>
        <p:nvPicPr>
          <p:cNvPr id="18" name="Picture 17" descr="Wellcome Trust - Wikipedia">
            <a:extLst>
              <a:ext uri="{FF2B5EF4-FFF2-40B4-BE49-F238E27FC236}">
                <a16:creationId xmlns:a16="http://schemas.microsoft.com/office/drawing/2014/main" id="{CF2DF1DF-F07C-0845-01A6-50ED275BDAD9}"/>
              </a:ext>
            </a:extLst>
          </p:cNvPr>
          <p:cNvPicPr>
            <a:picLocks noChangeAspect="1"/>
          </p:cNvPicPr>
          <p:nvPr/>
        </p:nvPicPr>
        <p:blipFill>
          <a:blip r:embed="rId8"/>
          <a:stretch>
            <a:fillRect/>
          </a:stretch>
        </p:blipFill>
        <p:spPr>
          <a:xfrm>
            <a:off x="281719" y="4990793"/>
            <a:ext cx="861337" cy="861337"/>
          </a:xfrm>
          <a:prstGeom prst="rect">
            <a:avLst/>
          </a:prstGeom>
        </p:spPr>
      </p:pic>
      <p:sp>
        <p:nvSpPr>
          <p:cNvPr id="3" name="Oval 2">
            <a:extLst>
              <a:ext uri="{FF2B5EF4-FFF2-40B4-BE49-F238E27FC236}">
                <a16:creationId xmlns:a16="http://schemas.microsoft.com/office/drawing/2014/main" id="{BFC7E20D-12E5-7DEC-EA65-E09F38E75E0B}"/>
              </a:ext>
            </a:extLst>
          </p:cNvPr>
          <p:cNvSpPr/>
          <p:nvPr/>
        </p:nvSpPr>
        <p:spPr>
          <a:xfrm>
            <a:off x="2558586" y="6302557"/>
            <a:ext cx="389731" cy="38269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2" name="Picture 11" descr="A logo of university of glasgow&#10;&#10;AI-generated content may be incorrect.">
            <a:extLst>
              <a:ext uri="{FF2B5EF4-FFF2-40B4-BE49-F238E27FC236}">
                <a16:creationId xmlns:a16="http://schemas.microsoft.com/office/drawing/2014/main" id="{AB61F021-E56A-3BDF-AFED-628A1AA69531}"/>
              </a:ext>
            </a:extLst>
          </p:cNvPr>
          <p:cNvPicPr>
            <a:picLocks noChangeAspect="1"/>
          </p:cNvPicPr>
          <p:nvPr/>
        </p:nvPicPr>
        <p:blipFill>
          <a:blip r:embed="rId6">
            <a:extLst>
              <a:ext uri="{28A0092B-C50C-407E-A947-70E740481C1C}">
                <a14:useLocalDpi xmlns:a14="http://schemas.microsoft.com/office/drawing/2010/main" val="0"/>
              </a:ext>
            </a:extLst>
          </a:blip>
          <a:srcRect l="14933" r="13123"/>
          <a:stretch>
            <a:fillRect/>
          </a:stretch>
        </p:blipFill>
        <p:spPr>
          <a:xfrm>
            <a:off x="1143057" y="5864712"/>
            <a:ext cx="4044890" cy="932839"/>
          </a:xfrm>
          <a:prstGeom prst="rect">
            <a:avLst/>
          </a:prstGeom>
        </p:spPr>
      </p:pic>
      <p:pic>
        <p:nvPicPr>
          <p:cNvPr id="14" name="Picture 2" descr="UK DRI banner image | UK Dementia Research Institute at UCL - UCL ...">
            <a:extLst>
              <a:ext uri="{FF2B5EF4-FFF2-40B4-BE49-F238E27FC236}">
                <a16:creationId xmlns:a16="http://schemas.microsoft.com/office/drawing/2014/main" id="{C2A3B192-061C-A231-ACB6-5E91CE2038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64220" y="6014505"/>
            <a:ext cx="1542247" cy="44058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ealth Data Research UK (HDR UK) - HDR UK">
            <a:extLst>
              <a:ext uri="{FF2B5EF4-FFF2-40B4-BE49-F238E27FC236}">
                <a16:creationId xmlns:a16="http://schemas.microsoft.com/office/drawing/2014/main" id="{A31FDF40-6CE0-4DEC-A4F4-65122A7D04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06467" y="5986564"/>
            <a:ext cx="1362492" cy="631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463872"/>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255F7-42E4-E8C0-B97B-E0BE9E6648F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E7EEE14-B534-6D06-E8D8-A3309464EB2B}"/>
              </a:ext>
            </a:extLst>
          </p:cNvPr>
          <p:cNvPicPr>
            <a:picLocks noChangeAspect="1"/>
          </p:cNvPicPr>
          <p:nvPr/>
        </p:nvPicPr>
        <p:blipFill>
          <a:blip r:embed="rId2"/>
          <a:srcRect r="244" b="-3812"/>
          <a:stretch>
            <a:fillRect/>
          </a:stretch>
        </p:blipFill>
        <p:spPr>
          <a:xfrm>
            <a:off x="-71770" y="-25517"/>
            <a:ext cx="12335540" cy="587308"/>
          </a:xfrm>
          <a:prstGeom prst="rect">
            <a:avLst/>
          </a:prstGeom>
        </p:spPr>
      </p:pic>
      <p:sp>
        <p:nvSpPr>
          <p:cNvPr id="4" name="TextBox 3">
            <a:extLst>
              <a:ext uri="{FF2B5EF4-FFF2-40B4-BE49-F238E27FC236}">
                <a16:creationId xmlns:a16="http://schemas.microsoft.com/office/drawing/2014/main" id="{4F0292C9-0E02-EEDA-71F5-3CBD40316114}"/>
              </a:ext>
            </a:extLst>
          </p:cNvPr>
          <p:cNvSpPr txBox="1"/>
          <p:nvPr/>
        </p:nvSpPr>
        <p:spPr>
          <a:xfrm>
            <a:off x="3711447" y="672959"/>
            <a:ext cx="3260701" cy="430887"/>
          </a:xfrm>
          <a:prstGeom prst="rect">
            <a:avLst/>
          </a:prstGeom>
          <a:noFill/>
        </p:spPr>
        <p:txBody>
          <a:bodyPr wrap="none" rtlCol="0">
            <a:spAutoFit/>
          </a:bodyPr>
          <a:lstStyle/>
          <a:p>
            <a:r>
              <a:rPr lang="en-GB" sz="2200" b="1" dirty="0"/>
              <a:t>Code of Conduct Toolkit</a:t>
            </a:r>
            <a:endParaRPr lang="en-GB" sz="2000" b="1" dirty="0"/>
          </a:p>
        </p:txBody>
      </p:sp>
      <p:sp>
        <p:nvSpPr>
          <p:cNvPr id="22" name="TextBox 21">
            <a:extLst>
              <a:ext uri="{FF2B5EF4-FFF2-40B4-BE49-F238E27FC236}">
                <a16:creationId xmlns:a16="http://schemas.microsoft.com/office/drawing/2014/main" id="{565D6CE7-2184-BEA2-34D2-1E7119B4E580}"/>
              </a:ext>
            </a:extLst>
          </p:cNvPr>
          <p:cNvSpPr txBox="1"/>
          <p:nvPr/>
        </p:nvSpPr>
        <p:spPr>
          <a:xfrm>
            <a:off x="2705987" y="1398529"/>
            <a:ext cx="7735186" cy="4524315"/>
          </a:xfrm>
          <a:prstGeom prst="rect">
            <a:avLst/>
          </a:prstGeom>
          <a:noFill/>
        </p:spPr>
        <p:txBody>
          <a:bodyPr wrap="square" rtlCol="0">
            <a:spAutoFit/>
          </a:bodyPr>
          <a:lstStyle/>
          <a:p>
            <a:pPr marL="285750" indent="-285750" algn="ctr">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Code of Conduct Toolkit </a:t>
            </a:r>
          </a:p>
          <a:p>
            <a:pPr marL="285750" indent="-285750">
              <a:lnSpc>
                <a:spcPct val="150000"/>
              </a:lnSpc>
              <a:buFont typeface="Arial" panose="020B0604020202020204" pitchFamily="34" charset="0"/>
              <a:buChar char="•"/>
            </a:pPr>
            <a:r>
              <a:rPr lang="en-GB" dirty="0"/>
              <a:t>Co-developed with our advisory groups </a:t>
            </a:r>
          </a:p>
          <a:p>
            <a:pPr marL="285750" indent="-285750">
              <a:lnSpc>
                <a:spcPct val="150000"/>
              </a:lnSpc>
              <a:buFont typeface="Arial" panose="020B0604020202020204" pitchFamily="34" charset="0"/>
              <a:buChar char="•"/>
            </a:pPr>
            <a:r>
              <a:rPr lang="en-GB" dirty="0"/>
              <a:t>For anyone working in an interdisciplinary setting</a:t>
            </a:r>
          </a:p>
          <a:p>
            <a:pPr marL="285750" indent="-285750">
              <a:lnSpc>
                <a:spcPct val="150000"/>
              </a:lnSpc>
              <a:buFont typeface="Arial" panose="020B0604020202020204" pitchFamily="34" charset="0"/>
              <a:buChar char="•"/>
            </a:pPr>
            <a:r>
              <a:rPr lang="en-GB" dirty="0"/>
              <a:t>Draft their own Code of Conduct by following activities</a:t>
            </a:r>
          </a:p>
          <a:p>
            <a:pPr marL="285750" indent="-285750">
              <a:lnSpc>
                <a:spcPct val="150000"/>
              </a:lnSpc>
              <a:buFont typeface="Arial" panose="020B0604020202020204" pitchFamily="34" charset="0"/>
              <a:buChar char="•"/>
            </a:pPr>
            <a:r>
              <a:rPr lang="en-GB" dirty="0"/>
              <a:t>No single CoC, but depending on team needs</a:t>
            </a:r>
          </a:p>
          <a:p>
            <a:pPr marL="285750" indent="-285750">
              <a:lnSpc>
                <a:spcPct val="150000"/>
              </a:lnSpc>
              <a:buFont typeface="Arial" panose="020B0604020202020204" pitchFamily="34" charset="0"/>
              <a:buChar char="•"/>
            </a:pPr>
            <a:r>
              <a:rPr lang="en-GB" dirty="0"/>
              <a:t>Self-guided use by teams of 3-20 people</a:t>
            </a:r>
          </a:p>
          <a:p>
            <a:pPr marL="285750" indent="-285750">
              <a:lnSpc>
                <a:spcPct val="150000"/>
              </a:lnSpc>
              <a:buFont typeface="Arial" panose="020B0604020202020204" pitchFamily="34" charset="0"/>
              <a:buChar char="•"/>
            </a:pPr>
            <a:r>
              <a:rPr lang="en-GB" dirty="0"/>
              <a:t>Takes time to complete – a message about the importance of IDR in itself</a:t>
            </a:r>
          </a:p>
          <a:p>
            <a:pPr marL="285750" indent="-285750">
              <a:lnSpc>
                <a:spcPct val="150000"/>
              </a:lnSpc>
              <a:buFont typeface="Arial" panose="020B0604020202020204" pitchFamily="34" charset="0"/>
              <a:buChar char="•"/>
            </a:pPr>
            <a:r>
              <a:rPr lang="en-GB" dirty="0"/>
              <a:t>Emphasis: Not a one-off document</a:t>
            </a:r>
          </a:p>
          <a:p>
            <a:endParaRPr lang="en-GB" dirty="0"/>
          </a:p>
          <a:p>
            <a:pPr marL="285750" indent="-285750">
              <a:buFontTx/>
              <a:buChar char="-"/>
            </a:pPr>
            <a:endParaRPr lang="en-GB" dirty="0"/>
          </a:p>
          <a:p>
            <a:pPr marL="285750" indent="-285750">
              <a:buFontTx/>
              <a:buChar char="-"/>
            </a:pPr>
            <a:endParaRPr lang="en-GB" dirty="0"/>
          </a:p>
        </p:txBody>
      </p:sp>
      <p:pic>
        <p:nvPicPr>
          <p:cNvPr id="10" name="Picture 9">
            <a:extLst>
              <a:ext uri="{FF2B5EF4-FFF2-40B4-BE49-F238E27FC236}">
                <a16:creationId xmlns:a16="http://schemas.microsoft.com/office/drawing/2014/main" id="{8908BF6A-41E6-5D9C-9C43-CD1C92DCEF4E}"/>
              </a:ext>
            </a:extLst>
          </p:cNvPr>
          <p:cNvPicPr>
            <a:picLocks noChangeAspect="1"/>
          </p:cNvPicPr>
          <p:nvPr/>
        </p:nvPicPr>
        <p:blipFill>
          <a:blip r:embed="rId2"/>
          <a:srcRect r="244" b="-3812"/>
          <a:stretch>
            <a:fillRect/>
          </a:stretch>
        </p:blipFill>
        <p:spPr>
          <a:xfrm>
            <a:off x="-143539" y="6334487"/>
            <a:ext cx="12335540" cy="587308"/>
          </a:xfrm>
          <a:prstGeom prst="rect">
            <a:avLst/>
          </a:prstGeom>
        </p:spPr>
      </p:pic>
      <p:pic>
        <p:nvPicPr>
          <p:cNvPr id="15" name="Picture 14">
            <a:extLst>
              <a:ext uri="{FF2B5EF4-FFF2-40B4-BE49-F238E27FC236}">
                <a16:creationId xmlns:a16="http://schemas.microsoft.com/office/drawing/2014/main" id="{B1F6EC46-7877-9496-D329-212D1BD27F30}"/>
              </a:ext>
            </a:extLst>
          </p:cNvPr>
          <p:cNvPicPr>
            <a:picLocks noChangeAspect="1"/>
          </p:cNvPicPr>
          <p:nvPr/>
        </p:nvPicPr>
        <p:blipFill>
          <a:blip r:embed="rId3"/>
          <a:stretch>
            <a:fillRect/>
          </a:stretch>
        </p:blipFill>
        <p:spPr>
          <a:xfrm>
            <a:off x="8640876" y="-25517"/>
            <a:ext cx="3467821" cy="1482526"/>
          </a:xfrm>
          <a:prstGeom prst="rect">
            <a:avLst/>
          </a:prstGeom>
        </p:spPr>
      </p:pic>
      <p:grpSp>
        <p:nvGrpSpPr>
          <p:cNvPr id="132" name="Group 131">
            <a:extLst>
              <a:ext uri="{FF2B5EF4-FFF2-40B4-BE49-F238E27FC236}">
                <a16:creationId xmlns:a16="http://schemas.microsoft.com/office/drawing/2014/main" id="{EF887CDA-0A39-C7CE-DEF3-BAD67AAECAC9}"/>
              </a:ext>
            </a:extLst>
          </p:cNvPr>
          <p:cNvGrpSpPr/>
          <p:nvPr/>
        </p:nvGrpSpPr>
        <p:grpSpPr>
          <a:xfrm>
            <a:off x="-71771" y="5146158"/>
            <a:ext cx="3740003" cy="1711842"/>
            <a:chOff x="8131485" y="4157821"/>
            <a:chExt cx="3133146" cy="1336642"/>
          </a:xfrm>
        </p:grpSpPr>
        <p:pic>
          <p:nvPicPr>
            <p:cNvPr id="133" name="Picture 132">
              <a:extLst>
                <a:ext uri="{FF2B5EF4-FFF2-40B4-BE49-F238E27FC236}">
                  <a16:creationId xmlns:a16="http://schemas.microsoft.com/office/drawing/2014/main" id="{112C17DB-53FE-A9F5-CF7D-3A746C96B013}"/>
                </a:ext>
              </a:extLst>
            </p:cNvPr>
            <p:cNvPicPr>
              <a:picLocks noChangeAspect="1"/>
            </p:cNvPicPr>
            <p:nvPr/>
          </p:nvPicPr>
          <p:blipFill>
            <a:blip r:embed="rId4"/>
            <a:stretch>
              <a:fillRect/>
            </a:stretch>
          </p:blipFill>
          <p:spPr>
            <a:xfrm>
              <a:off x="8131485" y="4157821"/>
              <a:ext cx="2025391" cy="1319225"/>
            </a:xfrm>
            <a:prstGeom prst="rect">
              <a:avLst/>
            </a:prstGeom>
          </p:spPr>
        </p:pic>
        <p:pic>
          <p:nvPicPr>
            <p:cNvPr id="134" name="Picture 133">
              <a:extLst>
                <a:ext uri="{FF2B5EF4-FFF2-40B4-BE49-F238E27FC236}">
                  <a16:creationId xmlns:a16="http://schemas.microsoft.com/office/drawing/2014/main" id="{9828B63B-7A94-CC37-4C25-9A53D012D52E}"/>
                </a:ext>
              </a:extLst>
            </p:cNvPr>
            <p:cNvPicPr>
              <a:picLocks noChangeAspect="1"/>
            </p:cNvPicPr>
            <p:nvPr/>
          </p:nvPicPr>
          <p:blipFill>
            <a:blip r:embed="rId5"/>
            <a:stretch>
              <a:fillRect/>
            </a:stretch>
          </p:blipFill>
          <p:spPr>
            <a:xfrm>
              <a:off x="10288318" y="4157821"/>
              <a:ext cx="976313" cy="1336642"/>
            </a:xfrm>
            <a:prstGeom prst="rect">
              <a:avLst/>
            </a:prstGeom>
          </p:spPr>
        </p:pic>
      </p:grpSp>
    </p:spTree>
    <p:extLst>
      <p:ext uri="{BB962C8B-B14F-4D97-AF65-F5344CB8AC3E}">
        <p14:creationId xmlns:p14="http://schemas.microsoft.com/office/powerpoint/2010/main" val="1308637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6722CA-FF70-80DC-37F7-FD7311746568}"/>
              </a:ext>
            </a:extLst>
          </p:cNvPr>
          <p:cNvPicPr>
            <a:picLocks noChangeAspect="1"/>
          </p:cNvPicPr>
          <p:nvPr/>
        </p:nvPicPr>
        <p:blipFill>
          <a:blip r:embed="rId2"/>
          <a:stretch>
            <a:fillRect/>
          </a:stretch>
        </p:blipFill>
        <p:spPr>
          <a:xfrm>
            <a:off x="6972054" y="2459756"/>
            <a:ext cx="3529264" cy="1938190"/>
          </a:xfrm>
          <a:prstGeom prst="rect">
            <a:avLst/>
          </a:prstGeom>
        </p:spPr>
      </p:pic>
      <p:pic>
        <p:nvPicPr>
          <p:cNvPr id="9" name="Picture 8">
            <a:extLst>
              <a:ext uri="{FF2B5EF4-FFF2-40B4-BE49-F238E27FC236}">
                <a16:creationId xmlns:a16="http://schemas.microsoft.com/office/drawing/2014/main" id="{4148FF3D-A35D-C00D-5179-D466EAB3BFAF}"/>
              </a:ext>
            </a:extLst>
          </p:cNvPr>
          <p:cNvPicPr>
            <a:picLocks noChangeAspect="1"/>
          </p:cNvPicPr>
          <p:nvPr/>
        </p:nvPicPr>
        <p:blipFill>
          <a:blip r:embed="rId3"/>
          <a:stretch>
            <a:fillRect/>
          </a:stretch>
        </p:blipFill>
        <p:spPr>
          <a:xfrm>
            <a:off x="6787566" y="4668829"/>
            <a:ext cx="3901190" cy="2073699"/>
          </a:xfrm>
          <a:prstGeom prst="rect">
            <a:avLst/>
          </a:prstGeom>
        </p:spPr>
      </p:pic>
      <p:pic>
        <p:nvPicPr>
          <p:cNvPr id="11" name="Picture 10">
            <a:extLst>
              <a:ext uri="{FF2B5EF4-FFF2-40B4-BE49-F238E27FC236}">
                <a16:creationId xmlns:a16="http://schemas.microsoft.com/office/drawing/2014/main" id="{197BE44D-5932-750E-DD80-DC74D8E2EADF}"/>
              </a:ext>
            </a:extLst>
          </p:cNvPr>
          <p:cNvPicPr>
            <a:picLocks noChangeAspect="1"/>
          </p:cNvPicPr>
          <p:nvPr/>
        </p:nvPicPr>
        <p:blipFill>
          <a:blip r:embed="rId4"/>
          <a:stretch>
            <a:fillRect/>
          </a:stretch>
        </p:blipFill>
        <p:spPr>
          <a:xfrm>
            <a:off x="3717052" y="4169018"/>
            <a:ext cx="3709181" cy="1903946"/>
          </a:xfrm>
          <a:prstGeom prst="rect">
            <a:avLst/>
          </a:prstGeom>
        </p:spPr>
      </p:pic>
      <p:pic>
        <p:nvPicPr>
          <p:cNvPr id="15" name="Picture 14">
            <a:extLst>
              <a:ext uri="{FF2B5EF4-FFF2-40B4-BE49-F238E27FC236}">
                <a16:creationId xmlns:a16="http://schemas.microsoft.com/office/drawing/2014/main" id="{6D57E2AF-797A-7815-88E0-9D5C8D7BCE86}"/>
              </a:ext>
            </a:extLst>
          </p:cNvPr>
          <p:cNvPicPr>
            <a:picLocks noChangeAspect="1"/>
          </p:cNvPicPr>
          <p:nvPr/>
        </p:nvPicPr>
        <p:blipFill>
          <a:blip r:embed="rId5"/>
          <a:stretch>
            <a:fillRect/>
          </a:stretch>
        </p:blipFill>
        <p:spPr>
          <a:xfrm>
            <a:off x="866130" y="4910063"/>
            <a:ext cx="3094893" cy="1778040"/>
          </a:xfrm>
          <a:prstGeom prst="rect">
            <a:avLst/>
          </a:prstGeom>
        </p:spPr>
      </p:pic>
      <p:sp>
        <p:nvSpPr>
          <p:cNvPr id="4" name="Content Placeholder 3">
            <a:extLst>
              <a:ext uri="{FF2B5EF4-FFF2-40B4-BE49-F238E27FC236}">
                <a16:creationId xmlns:a16="http://schemas.microsoft.com/office/drawing/2014/main" id="{941CCFAF-A05C-0277-37DD-5E7490599A07}"/>
              </a:ext>
            </a:extLst>
          </p:cNvPr>
          <p:cNvSpPr txBox="1">
            <a:spLocks noGrp="1"/>
          </p:cNvSpPr>
          <p:nvPr>
            <p:ph idx="1"/>
          </p:nvPr>
        </p:nvSpPr>
        <p:spPr>
          <a:xfrm>
            <a:off x="1119687" y="1301886"/>
            <a:ext cx="6488062" cy="3819813"/>
          </a:xfrm>
          <a:prstGeom prst="rect">
            <a:avLst/>
          </a:prstGeom>
        </p:spPr>
        <p:txBody>
          <a:bodyPr vert="horz" lIns="91440" tIns="45720" rIns="91440" bIns="45720" rtlCol="0">
            <a:normAutofit/>
          </a:bodyPr>
          <a:lstStyle/>
          <a:p>
            <a:pPr marL="342900" indent="-285750">
              <a:lnSpc>
                <a:spcPct val="90000"/>
              </a:lnSpc>
              <a:spcAft>
                <a:spcPts val="600"/>
              </a:spcAft>
              <a:buFont typeface="Arial" panose="020B0604020202020204" pitchFamily="34" charset="0"/>
              <a:buChar char="•"/>
            </a:pPr>
            <a:r>
              <a:rPr lang="en-US" sz="1800" dirty="0"/>
              <a:t>11 short videos on Interdisciplinary Research Culture </a:t>
            </a:r>
          </a:p>
          <a:p>
            <a:pPr marL="342900" indent="-285750">
              <a:lnSpc>
                <a:spcPct val="90000"/>
              </a:lnSpc>
              <a:spcAft>
                <a:spcPts val="600"/>
              </a:spcAft>
              <a:buFont typeface="Arial" panose="020B0604020202020204" pitchFamily="34" charset="0"/>
              <a:buChar char="•"/>
            </a:pPr>
            <a:r>
              <a:rPr lang="en-US" sz="1800" b="1" dirty="0"/>
              <a:t>HDR UK Futures </a:t>
            </a:r>
            <a:r>
              <a:rPr lang="en-US" sz="1800" dirty="0"/>
              <a:t>Learning Platform </a:t>
            </a:r>
          </a:p>
          <a:p>
            <a:pPr marL="342900" indent="-285750">
              <a:lnSpc>
                <a:spcPct val="90000"/>
              </a:lnSpc>
              <a:spcAft>
                <a:spcPts val="600"/>
              </a:spcAft>
              <a:buFont typeface="Arial" panose="020B0604020202020204" pitchFamily="34" charset="0"/>
              <a:buChar char="•"/>
            </a:pPr>
            <a:r>
              <a:rPr lang="en-GB" sz="1800" dirty="0"/>
              <a:t>Continuing Professional Development (CPD) Accredited</a:t>
            </a:r>
          </a:p>
          <a:p>
            <a:pPr marL="342900" indent="-285750">
              <a:lnSpc>
                <a:spcPct val="90000"/>
              </a:lnSpc>
              <a:spcAft>
                <a:spcPts val="600"/>
              </a:spcAft>
              <a:buFont typeface="Arial" panose="020B0604020202020204" pitchFamily="34" charset="0"/>
              <a:buChar char="•"/>
            </a:pPr>
            <a:r>
              <a:rPr lang="en-GB" sz="1800" dirty="0"/>
              <a:t> </a:t>
            </a:r>
            <a:r>
              <a:rPr lang="en-US" sz="1800" dirty="0"/>
              <a:t>3-8 minutes (each)</a:t>
            </a:r>
          </a:p>
          <a:p>
            <a:pPr marL="342900" indent="-285750">
              <a:lnSpc>
                <a:spcPct val="90000"/>
              </a:lnSpc>
              <a:spcAft>
                <a:spcPts val="600"/>
              </a:spcAft>
              <a:buFont typeface="Arial" panose="020B0604020202020204" pitchFamily="34" charset="0"/>
              <a:buChar char="•"/>
            </a:pPr>
            <a:r>
              <a:rPr lang="en-US" sz="1800" dirty="0"/>
              <a:t>Learning evaluation (Quiz) </a:t>
            </a:r>
          </a:p>
          <a:p>
            <a:pPr marL="342900" indent="-285750">
              <a:lnSpc>
                <a:spcPct val="90000"/>
              </a:lnSpc>
              <a:spcAft>
                <a:spcPts val="600"/>
              </a:spcAft>
              <a:buFont typeface="Arial" panose="020B0604020202020204" pitchFamily="34" charset="0"/>
              <a:buChar char="•"/>
            </a:pPr>
            <a:r>
              <a:rPr lang="en-GB" sz="1800" dirty="0"/>
              <a:t>Encourages </a:t>
            </a:r>
            <a:r>
              <a:rPr lang="en-GB" sz="1800" b="1" dirty="0"/>
              <a:t>reflection and practical application</a:t>
            </a:r>
          </a:p>
          <a:p>
            <a:pPr marL="342900" indent="-285750">
              <a:lnSpc>
                <a:spcPct val="90000"/>
              </a:lnSpc>
              <a:spcAft>
                <a:spcPts val="600"/>
              </a:spcAft>
              <a:buFont typeface="Arial" panose="020B0604020202020204" pitchFamily="34" charset="0"/>
              <a:buChar char="•"/>
            </a:pPr>
            <a:r>
              <a:rPr lang="en-US" sz="1800" dirty="0"/>
              <a:t>1 hour of self-paced learning</a:t>
            </a:r>
          </a:p>
          <a:p>
            <a:pPr marL="285750" indent="-228600">
              <a:lnSpc>
                <a:spcPct val="90000"/>
              </a:lnSpc>
              <a:spcAft>
                <a:spcPts val="600"/>
              </a:spcAft>
              <a:buFont typeface="Arial" panose="020B0604020202020204" pitchFamily="34" charset="0"/>
              <a:buChar char="•"/>
            </a:pPr>
            <a:endParaRPr lang="en-US" sz="1800" dirty="0"/>
          </a:p>
        </p:txBody>
      </p:sp>
      <p:pic>
        <p:nvPicPr>
          <p:cNvPr id="3" name="Picture 2">
            <a:extLst>
              <a:ext uri="{FF2B5EF4-FFF2-40B4-BE49-F238E27FC236}">
                <a16:creationId xmlns:a16="http://schemas.microsoft.com/office/drawing/2014/main" id="{1B3D0292-20D8-96AB-3CB8-E53346C508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9" y="199950"/>
            <a:ext cx="1114788" cy="979920"/>
          </a:xfrm>
          <a:prstGeom prst="rect">
            <a:avLst/>
          </a:prstGeom>
          <a:ln>
            <a:solidFill>
              <a:schemeClr val="accent6">
                <a:lumMod val="60000"/>
                <a:lumOff val="40000"/>
              </a:schemeClr>
            </a:solidFill>
          </a:ln>
        </p:spPr>
      </p:pic>
      <p:sp>
        <p:nvSpPr>
          <p:cNvPr id="8" name="Title 1">
            <a:extLst>
              <a:ext uri="{FF2B5EF4-FFF2-40B4-BE49-F238E27FC236}">
                <a16:creationId xmlns:a16="http://schemas.microsoft.com/office/drawing/2014/main" id="{71227696-5C03-4CDB-B293-48836DCDDE21}"/>
              </a:ext>
            </a:extLst>
          </p:cNvPr>
          <p:cNvSpPr txBox="1">
            <a:spLocks/>
          </p:cNvSpPr>
          <p:nvPr/>
        </p:nvSpPr>
        <p:spPr>
          <a:xfrm>
            <a:off x="1885122" y="292239"/>
            <a:ext cx="7365023" cy="7031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latin typeface="+mn-lt"/>
              </a:rPr>
              <a:t>Bitesize Video Series </a:t>
            </a:r>
          </a:p>
        </p:txBody>
      </p:sp>
      <p:pic>
        <p:nvPicPr>
          <p:cNvPr id="2" name="Picture 1">
            <a:extLst>
              <a:ext uri="{FF2B5EF4-FFF2-40B4-BE49-F238E27FC236}">
                <a16:creationId xmlns:a16="http://schemas.microsoft.com/office/drawing/2014/main" id="{6EC9A622-C22F-FBDA-98CC-F32D67782523}"/>
              </a:ext>
            </a:extLst>
          </p:cNvPr>
          <p:cNvPicPr>
            <a:picLocks noChangeAspect="1"/>
          </p:cNvPicPr>
          <p:nvPr/>
        </p:nvPicPr>
        <p:blipFill>
          <a:blip r:embed="rId7"/>
          <a:stretch>
            <a:fillRect/>
          </a:stretch>
        </p:blipFill>
        <p:spPr>
          <a:xfrm>
            <a:off x="9567129" y="200236"/>
            <a:ext cx="2256372" cy="2256372"/>
          </a:xfrm>
          <a:prstGeom prst="rect">
            <a:avLst/>
          </a:prstGeom>
        </p:spPr>
      </p:pic>
    </p:spTree>
    <p:extLst>
      <p:ext uri="{BB962C8B-B14F-4D97-AF65-F5344CB8AC3E}">
        <p14:creationId xmlns:p14="http://schemas.microsoft.com/office/powerpoint/2010/main" val="2433624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3D275-9A42-7950-5C75-47ECFF822EFB}"/>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6E9F1337-7FAF-793D-6AA6-3C5CCB455E51}"/>
              </a:ext>
            </a:extLst>
          </p:cNvPr>
          <p:cNvPicPr>
            <a:picLocks noChangeAspect="1"/>
          </p:cNvPicPr>
          <p:nvPr/>
        </p:nvPicPr>
        <p:blipFill>
          <a:blip r:embed="rId2"/>
          <a:stretch>
            <a:fillRect/>
          </a:stretch>
        </p:blipFill>
        <p:spPr>
          <a:xfrm>
            <a:off x="9157834" y="2298683"/>
            <a:ext cx="2732042" cy="2241675"/>
          </a:xfrm>
          <a:prstGeom prst="rect">
            <a:avLst/>
          </a:prstGeom>
        </p:spPr>
      </p:pic>
      <p:pic>
        <p:nvPicPr>
          <p:cNvPr id="9" name="Picture 8" descr="A logo with a red and purple rectangles&#10;&#10;Description automatically generated">
            <a:extLst>
              <a:ext uri="{FF2B5EF4-FFF2-40B4-BE49-F238E27FC236}">
                <a16:creationId xmlns:a16="http://schemas.microsoft.com/office/drawing/2014/main" id="{A6C272F5-9FBF-7586-30DD-1FCFE2B052CA}"/>
              </a:ext>
            </a:extLst>
          </p:cNvPr>
          <p:cNvPicPr>
            <a:picLocks noChangeAspect="1"/>
          </p:cNvPicPr>
          <p:nvPr/>
        </p:nvPicPr>
        <p:blipFill rotWithShape="1">
          <a:blip r:embed="rId3">
            <a:extLst>
              <a:ext uri="{28A0092B-C50C-407E-A947-70E740481C1C}">
                <a14:useLocalDpi xmlns:a14="http://schemas.microsoft.com/office/drawing/2010/main" val="0"/>
              </a:ext>
            </a:extLst>
          </a:blip>
          <a:srcRect l="-1426" t="43097" r="1171" b="50056"/>
          <a:stretch>
            <a:fillRect/>
          </a:stretch>
        </p:blipFill>
        <p:spPr bwMode="auto">
          <a:xfrm>
            <a:off x="-308344" y="6374662"/>
            <a:ext cx="12500344" cy="643267"/>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C1884964-EB4A-0C03-6C5C-CAB9BDE70EFC}"/>
              </a:ext>
            </a:extLst>
          </p:cNvPr>
          <p:cNvSpPr txBox="1"/>
          <p:nvPr/>
        </p:nvSpPr>
        <p:spPr>
          <a:xfrm>
            <a:off x="542260" y="1533609"/>
            <a:ext cx="8293396" cy="286232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dirty="0" err="1"/>
              <a:t>InFrame</a:t>
            </a:r>
            <a:r>
              <a:rPr lang="en-GB" dirty="0"/>
              <a:t> - GRID (Games for Research and Interdisciplinary Dialogue)</a:t>
            </a:r>
          </a:p>
          <a:p>
            <a:pPr marL="285750" indent="-285750">
              <a:lnSpc>
                <a:spcPct val="150000"/>
              </a:lnSpc>
              <a:buFont typeface="Arial" panose="020B0604020202020204" pitchFamily="34" charset="0"/>
              <a:buChar char="•"/>
            </a:pPr>
            <a:r>
              <a:rPr lang="en-GB" dirty="0"/>
              <a:t>Testing within </a:t>
            </a:r>
            <a:r>
              <a:rPr lang="en-GB" dirty="0" err="1"/>
              <a:t>HxC</a:t>
            </a:r>
            <a:r>
              <a:rPr lang="en-GB" dirty="0"/>
              <a:t> Intervention phase</a:t>
            </a:r>
          </a:p>
          <a:p>
            <a:pPr marL="285750" indent="-285750">
              <a:lnSpc>
                <a:spcPct val="150000"/>
              </a:lnSpc>
              <a:buFont typeface="Arial" panose="020B0604020202020204" pitchFamily="34" charset="0"/>
              <a:buChar char="•"/>
            </a:pPr>
            <a:r>
              <a:rPr lang="en-GB" dirty="0"/>
              <a:t>Co-designed board game with Interdisciplinary teams</a:t>
            </a:r>
          </a:p>
          <a:p>
            <a:pPr marL="285750" indent="-285750">
              <a:lnSpc>
                <a:spcPct val="150000"/>
              </a:lnSpc>
              <a:buFont typeface="Arial" panose="020B0604020202020204" pitchFamily="34" charset="0"/>
              <a:buChar char="•"/>
            </a:pPr>
            <a:r>
              <a:rPr lang="en-US" altLang="en-US" dirty="0"/>
              <a:t>Aim of the game: to tackle real-world challenges by improving communication and team-building</a:t>
            </a:r>
            <a:endParaRPr lang="en-GB" dirty="0"/>
          </a:p>
          <a:p>
            <a:pPr marL="285750" indent="-285750">
              <a:lnSpc>
                <a:spcPct val="150000"/>
              </a:lnSpc>
              <a:buFont typeface="Arial" panose="020B0604020202020204" pitchFamily="34" charset="0"/>
              <a:buChar char="•"/>
            </a:pPr>
            <a:r>
              <a:rPr lang="en-GB" dirty="0"/>
              <a:t>Playful learning – to learn about each other talk about difficult issues   </a:t>
            </a:r>
          </a:p>
          <a:p>
            <a:pPr marL="285750" indent="-285750">
              <a:buFontTx/>
              <a:buChar char="-"/>
            </a:pPr>
            <a:endParaRPr lang="en-GB" dirty="0"/>
          </a:p>
        </p:txBody>
      </p:sp>
      <p:pic>
        <p:nvPicPr>
          <p:cNvPr id="2" name="Picture 1" descr="A logo with a red and purple rectangles&#10;&#10;Description automatically generated">
            <a:extLst>
              <a:ext uri="{FF2B5EF4-FFF2-40B4-BE49-F238E27FC236}">
                <a16:creationId xmlns:a16="http://schemas.microsoft.com/office/drawing/2014/main" id="{F58FC639-7C90-30C6-5E84-553BF81FDBD3}"/>
              </a:ext>
            </a:extLst>
          </p:cNvPr>
          <p:cNvPicPr>
            <a:picLocks noChangeAspect="1"/>
          </p:cNvPicPr>
          <p:nvPr/>
        </p:nvPicPr>
        <p:blipFill rotWithShape="1">
          <a:blip r:embed="rId3">
            <a:extLst>
              <a:ext uri="{28A0092B-C50C-407E-A947-70E740481C1C}">
                <a14:useLocalDpi xmlns:a14="http://schemas.microsoft.com/office/drawing/2010/main" val="0"/>
              </a:ext>
            </a:extLst>
          </a:blip>
          <a:srcRect l="-1426" t="43097" r="1171" b="50056"/>
          <a:stretch>
            <a:fillRect/>
          </a:stretch>
        </p:blipFill>
        <p:spPr bwMode="auto">
          <a:xfrm>
            <a:off x="-224478" y="-62372"/>
            <a:ext cx="12500344" cy="643267"/>
          </a:xfrm>
          <a:prstGeom prst="rect">
            <a:avLst/>
          </a:prstGeom>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886A1D55-47C8-EBEC-0059-236D30E41A90}"/>
              </a:ext>
            </a:extLst>
          </p:cNvPr>
          <p:cNvPicPr>
            <a:picLocks noChangeAspect="1"/>
          </p:cNvPicPr>
          <p:nvPr/>
        </p:nvPicPr>
        <p:blipFill>
          <a:blip r:embed="rId4"/>
          <a:stretch>
            <a:fillRect/>
          </a:stretch>
        </p:blipFill>
        <p:spPr>
          <a:xfrm>
            <a:off x="83305" y="331475"/>
            <a:ext cx="3467821" cy="1214490"/>
          </a:xfrm>
          <a:prstGeom prst="rect">
            <a:avLst/>
          </a:prstGeom>
        </p:spPr>
      </p:pic>
      <p:pic>
        <p:nvPicPr>
          <p:cNvPr id="13" name="Picture 2">
            <a:extLst>
              <a:ext uri="{FF2B5EF4-FFF2-40B4-BE49-F238E27FC236}">
                <a16:creationId xmlns:a16="http://schemas.microsoft.com/office/drawing/2014/main" id="{29AAC3A6-0E09-4144-DBEE-EBF5DEE12F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462" y="4394584"/>
            <a:ext cx="3487746" cy="16995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DC341FC-B004-8426-E2E7-090A89759508}"/>
              </a:ext>
            </a:extLst>
          </p:cNvPr>
          <p:cNvSpPr txBox="1"/>
          <p:nvPr/>
        </p:nvSpPr>
        <p:spPr>
          <a:xfrm>
            <a:off x="4063022" y="788948"/>
            <a:ext cx="3361818" cy="1077218"/>
          </a:xfrm>
          <a:prstGeom prst="rect">
            <a:avLst/>
          </a:prstGeom>
          <a:noFill/>
        </p:spPr>
        <p:txBody>
          <a:bodyPr wrap="none" rtlCol="0">
            <a:spAutoFit/>
          </a:bodyPr>
          <a:lstStyle/>
          <a:p>
            <a:r>
              <a:rPr lang="en-GB" sz="3200" b="1" dirty="0"/>
              <a:t>GRID Boardgame</a:t>
            </a:r>
          </a:p>
          <a:p>
            <a:endParaRPr lang="en-GB" sz="3200" dirty="0"/>
          </a:p>
        </p:txBody>
      </p:sp>
      <p:pic>
        <p:nvPicPr>
          <p:cNvPr id="14" name="Picture 13">
            <a:extLst>
              <a:ext uri="{FF2B5EF4-FFF2-40B4-BE49-F238E27FC236}">
                <a16:creationId xmlns:a16="http://schemas.microsoft.com/office/drawing/2014/main" id="{E125C367-DCAF-1DB1-61DB-12F590FAA14D}"/>
              </a:ext>
            </a:extLst>
          </p:cNvPr>
          <p:cNvPicPr>
            <a:picLocks noChangeAspect="1"/>
          </p:cNvPicPr>
          <p:nvPr/>
        </p:nvPicPr>
        <p:blipFill>
          <a:blip r:embed="rId6"/>
          <a:stretch>
            <a:fillRect/>
          </a:stretch>
        </p:blipFill>
        <p:spPr>
          <a:xfrm>
            <a:off x="9492948" y="-1150"/>
            <a:ext cx="2394043" cy="2403562"/>
          </a:xfrm>
          <a:prstGeom prst="rect">
            <a:avLst/>
          </a:prstGeom>
        </p:spPr>
      </p:pic>
      <p:pic>
        <p:nvPicPr>
          <p:cNvPr id="16" name="Picture 15">
            <a:extLst>
              <a:ext uri="{FF2B5EF4-FFF2-40B4-BE49-F238E27FC236}">
                <a16:creationId xmlns:a16="http://schemas.microsoft.com/office/drawing/2014/main" id="{0C70171F-D0E5-1C37-96E1-DFB2F66C19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0705" y="4295311"/>
            <a:ext cx="3378602" cy="1900463"/>
          </a:xfrm>
          <a:prstGeom prst="rect">
            <a:avLst/>
          </a:prstGeom>
        </p:spPr>
      </p:pic>
      <p:pic>
        <p:nvPicPr>
          <p:cNvPr id="17" name="Picture 2">
            <a:extLst>
              <a:ext uri="{FF2B5EF4-FFF2-40B4-BE49-F238E27FC236}">
                <a16:creationId xmlns:a16="http://schemas.microsoft.com/office/drawing/2014/main" id="{2EEE2265-A2EB-C4F2-6BB2-9E24E66D9E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10196" y="4346776"/>
            <a:ext cx="4178112" cy="235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043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D4240549-6386-C8DD-2333-BA82F86A5A71}"/>
              </a:ext>
            </a:extLst>
          </p:cNvPr>
          <p:cNvSpPr txBox="1"/>
          <p:nvPr/>
        </p:nvSpPr>
        <p:spPr>
          <a:xfrm>
            <a:off x="2358713" y="467304"/>
            <a:ext cx="10072519" cy="2506327"/>
          </a:xfrm>
          <a:prstGeom prst="rect">
            <a:avLst/>
          </a:prstGeom>
          <a:noFill/>
        </p:spPr>
        <p:txBody>
          <a:bodyPr wrap="square">
            <a:spAutoFit/>
          </a:bodyPr>
          <a:lstStyle/>
          <a:p>
            <a:pPr>
              <a:lnSpc>
                <a:spcPct val="115000"/>
              </a:lnSpc>
              <a:spcAft>
                <a:spcPts val="800"/>
              </a:spcAft>
              <a:buSzPts val="1000"/>
              <a:tabLst>
                <a:tab pos="457200" algn="l"/>
              </a:tabLst>
            </a:pPr>
            <a:r>
              <a:rPr lang="en-GB" sz="2000" b="1" dirty="0" err="1"/>
              <a:t>HxC</a:t>
            </a:r>
            <a:r>
              <a:rPr lang="en-GB" sz="2000" b="1" dirty="0"/>
              <a:t> - Aim 4:</a:t>
            </a:r>
            <a:r>
              <a:rPr lang="en-GB" sz="2000" dirty="0"/>
              <a:t> Prototype and test draft guidelines across HDR UK and UK DRI.</a:t>
            </a:r>
          </a:p>
          <a:p>
            <a:pPr lvl="0">
              <a:lnSpc>
                <a:spcPct val="115000"/>
              </a:lnSpc>
              <a:spcAft>
                <a:spcPts val="800"/>
              </a:spcAft>
              <a:buSzPts val="1000"/>
              <a:tabLst>
                <a:tab pos="457200" algn="l"/>
              </a:tabLst>
            </a:pPr>
            <a:r>
              <a:rPr lang="en-GB" sz="2000" b="1" kern="100" dirty="0">
                <a:effectLst/>
                <a:latin typeface="Aptos" panose="020B0004020202020204" pitchFamily="34" charset="0"/>
                <a:ea typeface="Aptos" panose="020B0004020202020204" pitchFamily="34" charset="0"/>
                <a:cs typeface="Times New Roman" panose="02020603050405020304" pitchFamily="18" charset="0"/>
              </a:rPr>
              <a:t>GRID – Aims 4&amp;5: </a:t>
            </a:r>
          </a:p>
          <a:p>
            <a:pPr marL="342900" lvl="0" indent="-342900">
              <a:lnSpc>
                <a:spcPct val="115000"/>
              </a:lnSpc>
              <a:spcAft>
                <a:spcPts val="800"/>
              </a:spcAft>
              <a:buSzPts val="1000"/>
              <a:buFont typeface="Arial" panose="020B0604020202020204" pitchFamily="34" charset="0"/>
              <a:buChar char="•"/>
              <a:tabLst>
                <a:tab pos="457200" algn="l"/>
              </a:tabLst>
            </a:pPr>
            <a:r>
              <a:rPr lang="en-GB" sz="2000" b="1" kern="100" dirty="0">
                <a:effectLst/>
                <a:latin typeface="Aptos" panose="020B0004020202020204" pitchFamily="34" charset="0"/>
                <a:ea typeface="Aptos" panose="020B0004020202020204" pitchFamily="34" charset="0"/>
                <a:cs typeface="Times New Roman" panose="02020603050405020304" pitchFamily="18" charset="0"/>
              </a:rPr>
              <a:t>Test</a:t>
            </a:r>
            <a:r>
              <a:rPr lang="en-GB" sz="2000" kern="100" dirty="0">
                <a:effectLst/>
                <a:latin typeface="Aptos" panose="020B0004020202020204" pitchFamily="34" charset="0"/>
                <a:ea typeface="Aptos" panose="020B0004020202020204" pitchFamily="34" charset="0"/>
                <a:cs typeface="Times New Roman" panose="02020603050405020304" pitchFamily="18" charset="0"/>
              </a:rPr>
              <a:t> the game’s effectiveness in team building, communication, and recognizing distinct disciplinary contributions</a:t>
            </a:r>
          </a:p>
          <a:p>
            <a:pPr marL="342900" lvl="0" indent="-342900">
              <a:lnSpc>
                <a:spcPct val="115000"/>
              </a:lnSpc>
              <a:spcAft>
                <a:spcPts val="800"/>
              </a:spcAft>
              <a:buSzPts val="1000"/>
              <a:buFont typeface="Symbol" panose="05050102010706020507" pitchFamily="18" charset="2"/>
              <a:buChar char=""/>
              <a:tabLst>
                <a:tab pos="457200" algn="l"/>
              </a:tabLst>
            </a:pPr>
            <a:r>
              <a:rPr lang="en-GB" sz="2000" b="1" kern="100" dirty="0">
                <a:effectLst/>
                <a:latin typeface="Aptos" panose="020B0004020202020204" pitchFamily="34" charset="0"/>
                <a:ea typeface="Aptos" panose="020B0004020202020204" pitchFamily="34" charset="0"/>
                <a:cs typeface="Times New Roman" panose="02020603050405020304" pitchFamily="18" charset="0"/>
              </a:rPr>
              <a:t>Give</a:t>
            </a:r>
            <a:r>
              <a:rPr lang="en-GB" sz="2000" kern="100" dirty="0">
                <a:effectLst/>
                <a:latin typeface="Aptos" panose="020B0004020202020204" pitchFamily="34" charset="0"/>
                <a:ea typeface="Aptos" panose="020B0004020202020204" pitchFamily="34" charset="0"/>
                <a:cs typeface="Times New Roman" panose="02020603050405020304" pitchFamily="18" charset="0"/>
              </a:rPr>
              <a:t> </a:t>
            </a:r>
            <a:r>
              <a:rPr lang="en-GB" sz="2000" b="1" kern="100" dirty="0">
                <a:effectLst/>
                <a:latin typeface="Aptos" panose="020B0004020202020204" pitchFamily="34" charset="0"/>
                <a:ea typeface="Aptos" panose="020B0004020202020204" pitchFamily="34" charset="0"/>
                <a:cs typeface="Times New Roman" panose="02020603050405020304" pitchFamily="18" charset="0"/>
              </a:rPr>
              <a:t>voice</a:t>
            </a:r>
            <a:r>
              <a:rPr lang="en-GB" sz="2000" kern="100" dirty="0">
                <a:effectLst/>
                <a:latin typeface="Aptos" panose="020B0004020202020204" pitchFamily="34" charset="0"/>
                <a:ea typeface="Aptos" panose="020B0004020202020204" pitchFamily="34" charset="0"/>
                <a:cs typeface="Times New Roman" panose="02020603050405020304" pitchFamily="18" charset="0"/>
              </a:rPr>
              <a:t> to diverse perspectives and experiences of interdisciplinary research in a gamified environment that facilitates easier rapport building and dialogue</a:t>
            </a:r>
          </a:p>
        </p:txBody>
      </p:sp>
      <p:sp>
        <p:nvSpPr>
          <p:cNvPr id="3" name="TextBox 2">
            <a:extLst>
              <a:ext uri="{FF2B5EF4-FFF2-40B4-BE49-F238E27FC236}">
                <a16:creationId xmlns:a16="http://schemas.microsoft.com/office/drawing/2014/main" id="{07459A90-B36E-27C4-0DBF-73A7D2D41A47}"/>
              </a:ext>
            </a:extLst>
          </p:cNvPr>
          <p:cNvSpPr txBox="1"/>
          <p:nvPr/>
        </p:nvSpPr>
        <p:spPr>
          <a:xfrm>
            <a:off x="5302102" y="3148947"/>
            <a:ext cx="5932968" cy="2031325"/>
          </a:xfrm>
          <a:prstGeom prst="rect">
            <a:avLst/>
          </a:prstGeom>
          <a:noFill/>
        </p:spPr>
        <p:txBody>
          <a:bodyPr wrap="square">
            <a:spAutoFit/>
          </a:bodyPr>
          <a:lstStyle/>
          <a:p>
            <a:pPr marL="742950" lvl="1" indent="-285750">
              <a:buFont typeface="Arial" panose="020B0604020202020204" pitchFamily="34" charset="0"/>
              <a:buChar char="•"/>
            </a:pPr>
            <a:r>
              <a:rPr lang="en-GB" dirty="0"/>
              <a:t>Test the training and tools</a:t>
            </a:r>
          </a:p>
          <a:p>
            <a:pPr marL="742950" lvl="1" indent="-285750">
              <a:buFont typeface="Arial" panose="020B0604020202020204" pitchFamily="34" charset="0"/>
              <a:buChar char="•"/>
            </a:pPr>
            <a:r>
              <a:rPr lang="en-GB" dirty="0"/>
              <a:t>4 intervention and 4 non-intervention (control) teams ; GRID – additional 2 teams </a:t>
            </a:r>
          </a:p>
          <a:p>
            <a:pPr marL="742950" lvl="1" indent="-285750">
              <a:buFont typeface="Arial" panose="020B0604020202020204" pitchFamily="34" charset="0"/>
              <a:buChar char="•"/>
            </a:pPr>
            <a:r>
              <a:rPr lang="en-GB" dirty="0"/>
              <a:t>Recruitment – HDR UK, UK DRI, </a:t>
            </a:r>
            <a:r>
              <a:rPr lang="en-GB" dirty="0" err="1"/>
              <a:t>UoEdinburgh</a:t>
            </a:r>
            <a:r>
              <a:rPr lang="en-GB" dirty="0"/>
              <a:t>, </a:t>
            </a:r>
            <a:r>
              <a:rPr lang="en-GB" dirty="0" err="1"/>
              <a:t>UoGlasgow</a:t>
            </a:r>
            <a:endParaRPr lang="en-GB" dirty="0"/>
          </a:p>
          <a:p>
            <a:pPr marL="742950" lvl="1" indent="-285750">
              <a:buFont typeface="Arial" panose="020B0604020202020204" pitchFamily="34" charset="0"/>
              <a:buChar char="•"/>
            </a:pPr>
            <a:r>
              <a:rPr lang="en-GB" sz="1800" dirty="0"/>
              <a:t>Team composition – primarily Biomedical sciences and STEM subjects</a:t>
            </a:r>
          </a:p>
        </p:txBody>
      </p:sp>
      <p:pic>
        <p:nvPicPr>
          <p:cNvPr id="4" name="Picture 3">
            <a:extLst>
              <a:ext uri="{FF2B5EF4-FFF2-40B4-BE49-F238E27FC236}">
                <a16:creationId xmlns:a16="http://schemas.microsoft.com/office/drawing/2014/main" id="{BFA8F889-2DB0-6679-9F1B-9D1EACBD3A93}"/>
              </a:ext>
            </a:extLst>
          </p:cNvPr>
          <p:cNvPicPr>
            <a:picLocks noChangeAspect="1"/>
          </p:cNvPicPr>
          <p:nvPr/>
        </p:nvPicPr>
        <p:blipFill>
          <a:blip r:embed="rId2"/>
          <a:stretch>
            <a:fillRect/>
          </a:stretch>
        </p:blipFill>
        <p:spPr>
          <a:xfrm>
            <a:off x="1701610" y="3148947"/>
            <a:ext cx="3269465" cy="2044673"/>
          </a:xfrm>
          <a:prstGeom prst="rect">
            <a:avLst/>
          </a:prstGeom>
        </p:spPr>
      </p:pic>
      <p:sp>
        <p:nvSpPr>
          <p:cNvPr id="5" name="Arrow: Chevron 4">
            <a:extLst>
              <a:ext uri="{FF2B5EF4-FFF2-40B4-BE49-F238E27FC236}">
                <a16:creationId xmlns:a16="http://schemas.microsoft.com/office/drawing/2014/main" id="{152EB26F-13E9-77EF-56A1-FA765DCCC22E}"/>
              </a:ext>
            </a:extLst>
          </p:cNvPr>
          <p:cNvSpPr/>
          <p:nvPr/>
        </p:nvSpPr>
        <p:spPr>
          <a:xfrm>
            <a:off x="1180214" y="5342860"/>
            <a:ext cx="4312259" cy="1213583"/>
          </a:xfrm>
          <a:prstGeom prst="chevron">
            <a:avLst>
              <a:gd name="adj" fmla="val 3194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rgbClr val="FFFFFF"/>
                </a:solidFill>
                <a:latin typeface="Calibri" panose="020F0502020204030204"/>
              </a:rPr>
              <a:t>Play the GRID Boardgame </a:t>
            </a:r>
            <a:endParaRPr kumimoji="0" lang="en-GB" sz="12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Arrow: Chevron 5">
            <a:extLst>
              <a:ext uri="{FF2B5EF4-FFF2-40B4-BE49-F238E27FC236}">
                <a16:creationId xmlns:a16="http://schemas.microsoft.com/office/drawing/2014/main" id="{3CE10AA7-4712-6245-0A66-17A8AE5B3E47}"/>
              </a:ext>
            </a:extLst>
          </p:cNvPr>
          <p:cNvSpPr/>
          <p:nvPr/>
        </p:nvSpPr>
        <p:spPr>
          <a:xfrm>
            <a:off x="4782822" y="5342861"/>
            <a:ext cx="4015618" cy="1213583"/>
          </a:xfrm>
          <a:prstGeom prst="chevron">
            <a:avLst>
              <a:gd name="adj" fmla="val 3194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Calibri" panose="020F0502020204030204"/>
                <a:ea typeface="+mn-ea"/>
                <a:cs typeface="+mn-cs"/>
              </a:rPr>
              <a:t>Code of Conduct Toolkit Activities</a:t>
            </a:r>
          </a:p>
        </p:txBody>
      </p:sp>
      <p:sp>
        <p:nvSpPr>
          <p:cNvPr id="7" name="Arrow: Chevron 6">
            <a:extLst>
              <a:ext uri="{FF2B5EF4-FFF2-40B4-BE49-F238E27FC236}">
                <a16:creationId xmlns:a16="http://schemas.microsoft.com/office/drawing/2014/main" id="{CC136CB1-F90D-7995-28EF-F60A6F769947}"/>
              </a:ext>
            </a:extLst>
          </p:cNvPr>
          <p:cNvSpPr/>
          <p:nvPr/>
        </p:nvSpPr>
        <p:spPr>
          <a:xfrm>
            <a:off x="8192047" y="5350329"/>
            <a:ext cx="3575997" cy="1213581"/>
          </a:xfrm>
          <a:prstGeom prst="chevron">
            <a:avLst>
              <a:gd name="adj" fmla="val 3194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tIns="9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Calibri" panose="020F0502020204030204"/>
                <a:ea typeface="+mn-ea"/>
                <a:cs typeface="+mn-cs"/>
              </a:rPr>
              <a:t>Individual Online Training (self-passed)</a:t>
            </a:r>
          </a:p>
        </p:txBody>
      </p:sp>
    </p:spTree>
    <p:extLst>
      <p:ext uri="{BB962C8B-B14F-4D97-AF65-F5344CB8AC3E}">
        <p14:creationId xmlns:p14="http://schemas.microsoft.com/office/powerpoint/2010/main" val="3801380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740CA-37B1-E7C7-8952-8BBEFE087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16334-EB95-5221-E6B4-E97E61B9F136}"/>
              </a:ext>
            </a:extLst>
          </p:cNvPr>
          <p:cNvSpPr>
            <a:spLocks noGrp="1"/>
          </p:cNvSpPr>
          <p:nvPr>
            <p:ph type="title"/>
          </p:nvPr>
        </p:nvSpPr>
        <p:spPr>
          <a:xfrm>
            <a:off x="3741937" y="895829"/>
            <a:ext cx="4072994" cy="845288"/>
          </a:xfrm>
        </p:spPr>
        <p:txBody>
          <a:bodyPr vert="horz" lIns="91440" tIns="45720" rIns="91440" bIns="45720" rtlCol="0" anchor="b">
            <a:normAutofit fontScale="90000"/>
          </a:bodyPr>
          <a:lstStyle/>
          <a:p>
            <a:r>
              <a:rPr lang="en-US" sz="6000" dirty="0">
                <a:latin typeface="Abadi" panose="020B0604020104020204" pitchFamily="34" charset="0"/>
              </a:rPr>
              <a:t>Game Taster</a:t>
            </a:r>
          </a:p>
        </p:txBody>
      </p:sp>
      <p:pic>
        <p:nvPicPr>
          <p:cNvPr id="4" name="Picture 3">
            <a:extLst>
              <a:ext uri="{FF2B5EF4-FFF2-40B4-BE49-F238E27FC236}">
                <a16:creationId xmlns:a16="http://schemas.microsoft.com/office/drawing/2014/main" id="{B890B791-F3B2-77E3-4B41-E5E760C6DFED}"/>
              </a:ext>
            </a:extLst>
          </p:cNvPr>
          <p:cNvPicPr>
            <a:picLocks noChangeAspect="1"/>
          </p:cNvPicPr>
          <p:nvPr/>
        </p:nvPicPr>
        <p:blipFill>
          <a:blip r:embed="rId2"/>
          <a:stretch>
            <a:fillRect/>
          </a:stretch>
        </p:blipFill>
        <p:spPr>
          <a:xfrm>
            <a:off x="465328" y="198117"/>
            <a:ext cx="1999394" cy="1409573"/>
          </a:xfrm>
          <a:prstGeom prst="rect">
            <a:avLst/>
          </a:prstGeom>
        </p:spPr>
      </p:pic>
      <p:pic>
        <p:nvPicPr>
          <p:cNvPr id="5" name="Picture 4">
            <a:extLst>
              <a:ext uri="{FF2B5EF4-FFF2-40B4-BE49-F238E27FC236}">
                <a16:creationId xmlns:a16="http://schemas.microsoft.com/office/drawing/2014/main" id="{57C67608-E449-F503-BA4E-3D91298B5A84}"/>
              </a:ext>
            </a:extLst>
          </p:cNvPr>
          <p:cNvPicPr>
            <a:picLocks noChangeAspect="1"/>
          </p:cNvPicPr>
          <p:nvPr/>
        </p:nvPicPr>
        <p:blipFill>
          <a:blip r:embed="rId3">
            <a:extLst>
              <a:ext uri="{28A0092B-C50C-407E-A947-70E740481C1C}">
                <a14:useLocalDpi xmlns:a14="http://schemas.microsoft.com/office/drawing/2010/main" val="0"/>
              </a:ext>
            </a:extLst>
          </a:blip>
          <a:srcRect l="-367" t="22534" r="367" b="43294"/>
          <a:stretch>
            <a:fillRect/>
          </a:stretch>
        </p:blipFill>
        <p:spPr>
          <a:xfrm>
            <a:off x="9581526" y="102438"/>
            <a:ext cx="2456303" cy="1192982"/>
          </a:xfrm>
          <a:prstGeom prst="rect">
            <a:avLst/>
          </a:prstGeom>
        </p:spPr>
      </p:pic>
      <p:sp>
        <p:nvSpPr>
          <p:cNvPr id="3" name="TextBox 2">
            <a:extLst>
              <a:ext uri="{FF2B5EF4-FFF2-40B4-BE49-F238E27FC236}">
                <a16:creationId xmlns:a16="http://schemas.microsoft.com/office/drawing/2014/main" id="{48E6641F-4134-25DC-24A9-94C043CBD9BA}"/>
              </a:ext>
            </a:extLst>
          </p:cNvPr>
          <p:cNvSpPr txBox="1"/>
          <p:nvPr/>
        </p:nvSpPr>
        <p:spPr>
          <a:xfrm>
            <a:off x="465328" y="2748845"/>
            <a:ext cx="6049925"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Groups of 4</a:t>
            </a:r>
          </a:p>
          <a:p>
            <a:pPr marL="285750" indent="-285750">
              <a:buFont typeface="Arial" panose="020B0604020202020204" pitchFamily="34" charset="0"/>
              <a:buChar char="•"/>
            </a:pPr>
            <a:r>
              <a:rPr lang="en-GB" sz="2400" dirty="0"/>
              <a:t>Each person - Take the cards from the same suit (hearts, spades, diamonds, clubs)</a:t>
            </a:r>
          </a:p>
          <a:p>
            <a:pPr marL="285750" indent="-285750">
              <a:buFont typeface="Arial" panose="020B0604020202020204" pitchFamily="34" charset="0"/>
              <a:buChar char="•"/>
            </a:pPr>
            <a:r>
              <a:rPr lang="en-GB" sz="2400" dirty="0"/>
              <a:t>One person – Also takes the challenge card</a:t>
            </a:r>
          </a:p>
          <a:p>
            <a:pPr marL="285750" indent="-285750">
              <a:buFont typeface="Arial" panose="020B0604020202020204" pitchFamily="34" charset="0"/>
              <a:buChar char="•"/>
            </a:pPr>
            <a:r>
              <a:rPr lang="en-GB" sz="2400" dirty="0"/>
              <a:t>At start – read the challenge and play it out</a:t>
            </a:r>
          </a:p>
          <a:p>
            <a:pPr marL="285750" indent="-285750">
              <a:buFont typeface="Arial" panose="020B0604020202020204" pitchFamily="34" charset="0"/>
              <a:buChar char="•"/>
            </a:pPr>
            <a:endParaRPr lang="en-GB" sz="2400" dirty="0"/>
          </a:p>
        </p:txBody>
      </p:sp>
      <p:sp>
        <p:nvSpPr>
          <p:cNvPr id="7" name="TextBox 6">
            <a:extLst>
              <a:ext uri="{FF2B5EF4-FFF2-40B4-BE49-F238E27FC236}">
                <a16:creationId xmlns:a16="http://schemas.microsoft.com/office/drawing/2014/main" id="{E5A9A710-8E9E-2D22-9452-7670ACEB5F21}"/>
              </a:ext>
            </a:extLst>
          </p:cNvPr>
          <p:cNvSpPr txBox="1"/>
          <p:nvPr/>
        </p:nvSpPr>
        <p:spPr>
          <a:xfrm>
            <a:off x="647863" y="1947435"/>
            <a:ext cx="5970905" cy="461665"/>
          </a:xfrm>
          <a:prstGeom prst="rect">
            <a:avLst/>
          </a:prstGeom>
          <a:noFill/>
        </p:spPr>
        <p:txBody>
          <a:bodyPr wrap="square" rtlCol="0">
            <a:spAutoFit/>
          </a:bodyPr>
          <a:lstStyle/>
          <a:p>
            <a:r>
              <a:rPr lang="en-GB" sz="2400" b="1" dirty="0"/>
              <a:t>In-Person Interactive Option</a:t>
            </a:r>
          </a:p>
        </p:txBody>
      </p:sp>
      <p:sp>
        <p:nvSpPr>
          <p:cNvPr id="8" name="TextBox 7">
            <a:extLst>
              <a:ext uri="{FF2B5EF4-FFF2-40B4-BE49-F238E27FC236}">
                <a16:creationId xmlns:a16="http://schemas.microsoft.com/office/drawing/2014/main" id="{367830C2-07FD-5C98-3578-0CDCC6883213}"/>
              </a:ext>
            </a:extLst>
          </p:cNvPr>
          <p:cNvSpPr txBox="1"/>
          <p:nvPr/>
        </p:nvSpPr>
        <p:spPr>
          <a:xfrm>
            <a:off x="8177409" y="1947836"/>
            <a:ext cx="3622882" cy="461665"/>
          </a:xfrm>
          <a:prstGeom prst="rect">
            <a:avLst/>
          </a:prstGeom>
          <a:noFill/>
        </p:spPr>
        <p:txBody>
          <a:bodyPr wrap="square" rtlCol="0">
            <a:spAutoFit/>
          </a:bodyPr>
          <a:lstStyle/>
          <a:p>
            <a:r>
              <a:rPr lang="en-GB" sz="2400" b="1" dirty="0"/>
              <a:t>Online Individual</a:t>
            </a:r>
          </a:p>
        </p:txBody>
      </p:sp>
      <p:sp>
        <p:nvSpPr>
          <p:cNvPr id="9" name="TextBox 8">
            <a:extLst>
              <a:ext uri="{FF2B5EF4-FFF2-40B4-BE49-F238E27FC236}">
                <a16:creationId xmlns:a16="http://schemas.microsoft.com/office/drawing/2014/main" id="{088C3935-AF59-476E-6EB2-6AAE1A5D8BD0}"/>
              </a:ext>
            </a:extLst>
          </p:cNvPr>
          <p:cNvSpPr txBox="1"/>
          <p:nvPr/>
        </p:nvSpPr>
        <p:spPr>
          <a:xfrm>
            <a:off x="8175460" y="2410915"/>
            <a:ext cx="6049925"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Padlet Discussion</a:t>
            </a:r>
          </a:p>
        </p:txBody>
      </p:sp>
      <p:pic>
        <p:nvPicPr>
          <p:cNvPr id="11" name="Picture 10">
            <a:extLst>
              <a:ext uri="{FF2B5EF4-FFF2-40B4-BE49-F238E27FC236}">
                <a16:creationId xmlns:a16="http://schemas.microsoft.com/office/drawing/2014/main" id="{C7B61A5E-AD13-CD57-CD6F-DA85FAE4F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5714" y="2876386"/>
            <a:ext cx="3207489" cy="3207489"/>
          </a:xfrm>
          <a:prstGeom prst="rect">
            <a:avLst/>
          </a:prstGeom>
        </p:spPr>
      </p:pic>
    </p:spTree>
    <p:extLst>
      <p:ext uri="{BB962C8B-B14F-4D97-AF65-F5344CB8AC3E}">
        <p14:creationId xmlns:p14="http://schemas.microsoft.com/office/powerpoint/2010/main" val="1227408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4EBA3-9F8A-4B11-A190-6F893F2C43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93DCD-6FDA-B89C-228D-36B9C7E8CD14}"/>
              </a:ext>
            </a:extLst>
          </p:cNvPr>
          <p:cNvSpPr>
            <a:spLocks noGrp="1"/>
          </p:cNvSpPr>
          <p:nvPr>
            <p:ph type="title"/>
          </p:nvPr>
        </p:nvSpPr>
        <p:spPr>
          <a:xfrm>
            <a:off x="2237430" y="1990977"/>
            <a:ext cx="6486584" cy="845288"/>
          </a:xfrm>
        </p:spPr>
        <p:txBody>
          <a:bodyPr vert="horz" lIns="91440" tIns="45720" rIns="91440" bIns="45720" rtlCol="0" anchor="b">
            <a:normAutofit fontScale="90000"/>
          </a:bodyPr>
          <a:lstStyle/>
          <a:p>
            <a:r>
              <a:rPr lang="en-US" sz="6000" dirty="0">
                <a:latin typeface="Abadi" panose="020B0604020104020204" pitchFamily="34" charset="0"/>
              </a:rPr>
              <a:t>RULES for groups</a:t>
            </a:r>
          </a:p>
        </p:txBody>
      </p:sp>
      <p:pic>
        <p:nvPicPr>
          <p:cNvPr id="4" name="Picture 3">
            <a:extLst>
              <a:ext uri="{FF2B5EF4-FFF2-40B4-BE49-F238E27FC236}">
                <a16:creationId xmlns:a16="http://schemas.microsoft.com/office/drawing/2014/main" id="{B3773392-C89A-D022-B2CF-782DC5678251}"/>
              </a:ext>
            </a:extLst>
          </p:cNvPr>
          <p:cNvPicPr>
            <a:picLocks noChangeAspect="1"/>
          </p:cNvPicPr>
          <p:nvPr/>
        </p:nvPicPr>
        <p:blipFill>
          <a:blip r:embed="rId2"/>
          <a:stretch>
            <a:fillRect/>
          </a:stretch>
        </p:blipFill>
        <p:spPr>
          <a:xfrm>
            <a:off x="465328" y="198117"/>
            <a:ext cx="1999394" cy="1409573"/>
          </a:xfrm>
          <a:prstGeom prst="rect">
            <a:avLst/>
          </a:prstGeom>
        </p:spPr>
      </p:pic>
      <p:sp>
        <p:nvSpPr>
          <p:cNvPr id="7" name="TextBox 6">
            <a:extLst>
              <a:ext uri="{FF2B5EF4-FFF2-40B4-BE49-F238E27FC236}">
                <a16:creationId xmlns:a16="http://schemas.microsoft.com/office/drawing/2014/main" id="{393AC829-F892-D681-EB12-AB860247BA2F}"/>
              </a:ext>
            </a:extLst>
          </p:cNvPr>
          <p:cNvSpPr txBox="1"/>
          <p:nvPr/>
        </p:nvSpPr>
        <p:spPr>
          <a:xfrm>
            <a:off x="1605517" y="3086130"/>
            <a:ext cx="10063715" cy="3139321"/>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GB" sz="2400" dirty="0"/>
              <a:t>CAN discuss general strategy</a:t>
            </a:r>
          </a:p>
          <a:p>
            <a:pPr marL="285750" indent="-285750">
              <a:spcBef>
                <a:spcPts val="600"/>
              </a:spcBef>
              <a:buFont typeface="Arial" panose="020B0604020202020204" pitchFamily="34" charset="0"/>
              <a:buChar char="•"/>
            </a:pPr>
            <a:r>
              <a:rPr lang="en-GB" sz="2400" dirty="0"/>
              <a:t>CAN’T say what cards you have and their values</a:t>
            </a:r>
          </a:p>
          <a:p>
            <a:pPr marL="285750" indent="-285750">
              <a:spcBef>
                <a:spcPts val="600"/>
              </a:spcBef>
              <a:buFont typeface="Arial" panose="020B0604020202020204" pitchFamily="34" charset="0"/>
              <a:buChar char="•"/>
            </a:pPr>
            <a:r>
              <a:rPr lang="en-GB" sz="2400" dirty="0"/>
              <a:t>CAN’T say the card value you are going to play</a:t>
            </a:r>
          </a:p>
          <a:p>
            <a:pPr marL="285750" lvl="0" indent="-285750">
              <a:spcBef>
                <a:spcPts val="600"/>
              </a:spcBef>
              <a:buFont typeface="Arial" panose="020B0604020202020204" pitchFamily="34" charset="0"/>
              <a:buChar char="•"/>
            </a:pPr>
            <a:r>
              <a:rPr lang="en-GB" sz="2400" dirty="0"/>
              <a:t>CAN’T discuss or reveal specific card values</a:t>
            </a:r>
          </a:p>
          <a:p>
            <a:pPr marL="285750" lvl="0" indent="-285750">
              <a:spcBef>
                <a:spcPts val="600"/>
              </a:spcBef>
              <a:buFont typeface="Arial" panose="020B0604020202020204" pitchFamily="34" charset="0"/>
              <a:buChar char="•"/>
            </a:pPr>
            <a:r>
              <a:rPr lang="en-GB" sz="2400" dirty="0"/>
              <a:t>Allowed: </a:t>
            </a:r>
            <a:r>
              <a:rPr lang="en-GB" sz="2400" i="1" dirty="0"/>
              <a:t>"I can play the lower number cards</a:t>
            </a:r>
            <a:r>
              <a:rPr lang="en-GB" sz="2400" dirty="0"/>
              <a:t>" or "</a:t>
            </a:r>
            <a:r>
              <a:rPr lang="en-GB" sz="2400" i="1" dirty="0"/>
              <a:t>I can play even cards"</a:t>
            </a:r>
            <a:endParaRPr lang="en-GB" sz="2400" dirty="0"/>
          </a:p>
          <a:p>
            <a:pPr marL="285750" lvl="0" indent="-285750">
              <a:spcBef>
                <a:spcPts val="600"/>
              </a:spcBef>
              <a:buFont typeface="Arial" panose="020B0604020202020204" pitchFamily="34" charset="0"/>
              <a:buChar char="•"/>
            </a:pPr>
            <a:r>
              <a:rPr lang="en-GB" sz="2400" dirty="0"/>
              <a:t>Forbidden: </a:t>
            </a:r>
            <a:r>
              <a:rPr lang="en-GB" sz="2400" i="1" dirty="0"/>
              <a:t>"I have a 4" </a:t>
            </a:r>
            <a:r>
              <a:rPr lang="en-GB" sz="2400" dirty="0"/>
              <a:t>or</a:t>
            </a:r>
            <a:r>
              <a:rPr lang="en-GB" sz="2400" i="1" dirty="0"/>
              <a:t> "My highest card is a Jack."</a:t>
            </a:r>
            <a:endParaRPr lang="en-GB" sz="2400" dirty="0"/>
          </a:p>
          <a:p>
            <a:pPr marL="285750" indent="-285750">
              <a:spcBef>
                <a:spcPts val="600"/>
              </a:spcBef>
              <a:buFont typeface="Arial" panose="020B0604020202020204" pitchFamily="34" charset="0"/>
              <a:buChar char="•"/>
            </a:pPr>
            <a:endParaRPr lang="en-GB" sz="2400" dirty="0"/>
          </a:p>
        </p:txBody>
      </p:sp>
      <p:sp>
        <p:nvSpPr>
          <p:cNvPr id="8" name="TextBox 7">
            <a:extLst>
              <a:ext uri="{FF2B5EF4-FFF2-40B4-BE49-F238E27FC236}">
                <a16:creationId xmlns:a16="http://schemas.microsoft.com/office/drawing/2014/main" id="{3910300D-28A2-CE25-CFA3-39BAC392E4C2}"/>
              </a:ext>
            </a:extLst>
          </p:cNvPr>
          <p:cNvSpPr txBox="1"/>
          <p:nvPr/>
        </p:nvSpPr>
        <p:spPr>
          <a:xfrm>
            <a:off x="3333307" y="550938"/>
            <a:ext cx="8963245" cy="923330"/>
          </a:xfrm>
          <a:prstGeom prst="rect">
            <a:avLst/>
          </a:prstGeom>
          <a:noFill/>
        </p:spPr>
        <p:txBody>
          <a:bodyPr wrap="square" rtlCol="0">
            <a:spAutoFit/>
          </a:bodyPr>
          <a:lstStyle/>
          <a:p>
            <a:r>
              <a:rPr lang="en-GB" sz="5400" dirty="0"/>
              <a:t>A =1    J = 11   Q = 12     K = 13</a:t>
            </a:r>
          </a:p>
        </p:txBody>
      </p:sp>
    </p:spTree>
    <p:extLst>
      <p:ext uri="{BB962C8B-B14F-4D97-AF65-F5344CB8AC3E}">
        <p14:creationId xmlns:p14="http://schemas.microsoft.com/office/powerpoint/2010/main" val="1440774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251D9-6652-6C12-22A3-DB47AFD1F650}"/>
              </a:ext>
            </a:extLst>
          </p:cNvPr>
          <p:cNvSpPr>
            <a:spLocks noGrp="1"/>
          </p:cNvSpPr>
          <p:nvPr>
            <p:ph type="title"/>
          </p:nvPr>
        </p:nvSpPr>
        <p:spPr>
          <a:xfrm>
            <a:off x="205116" y="188752"/>
            <a:ext cx="10515600" cy="701041"/>
          </a:xfrm>
        </p:spPr>
        <p:txBody>
          <a:bodyPr>
            <a:normAutofit/>
          </a:bodyPr>
          <a:lstStyle/>
          <a:p>
            <a:r>
              <a:rPr lang="en-GB" sz="3600"/>
              <a:t>Evaluation Methodology - Challenges and Adaptations</a:t>
            </a:r>
          </a:p>
        </p:txBody>
      </p:sp>
      <p:pic>
        <p:nvPicPr>
          <p:cNvPr id="9" name="Picture 8">
            <a:extLst>
              <a:ext uri="{FF2B5EF4-FFF2-40B4-BE49-F238E27FC236}">
                <a16:creationId xmlns:a16="http://schemas.microsoft.com/office/drawing/2014/main" id="{F2945C9C-840C-F575-2DAB-7A48F72AD28A}"/>
              </a:ext>
            </a:extLst>
          </p:cNvPr>
          <p:cNvPicPr>
            <a:picLocks noChangeAspect="1"/>
          </p:cNvPicPr>
          <p:nvPr/>
        </p:nvPicPr>
        <p:blipFill>
          <a:blip r:embed="rId2"/>
          <a:stretch>
            <a:fillRect/>
          </a:stretch>
        </p:blipFill>
        <p:spPr>
          <a:xfrm>
            <a:off x="535263" y="889793"/>
            <a:ext cx="8563693" cy="3696520"/>
          </a:xfrm>
          <a:prstGeom prst="rect">
            <a:avLst/>
          </a:prstGeom>
        </p:spPr>
      </p:pic>
      <p:pic>
        <p:nvPicPr>
          <p:cNvPr id="10" name="Picture 9">
            <a:extLst>
              <a:ext uri="{FF2B5EF4-FFF2-40B4-BE49-F238E27FC236}">
                <a16:creationId xmlns:a16="http://schemas.microsoft.com/office/drawing/2014/main" id="{AEED9199-6138-8393-7BC1-6EDCFCCA7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096" y="91936"/>
            <a:ext cx="1114788" cy="979920"/>
          </a:xfrm>
          <a:prstGeom prst="rect">
            <a:avLst/>
          </a:prstGeom>
          <a:ln>
            <a:solidFill>
              <a:schemeClr val="accent6">
                <a:lumMod val="60000"/>
                <a:lumOff val="40000"/>
              </a:schemeClr>
            </a:solidFill>
          </a:ln>
        </p:spPr>
      </p:pic>
      <p:sp>
        <p:nvSpPr>
          <p:cNvPr id="12" name="Content Placeholder 2">
            <a:extLst>
              <a:ext uri="{FF2B5EF4-FFF2-40B4-BE49-F238E27FC236}">
                <a16:creationId xmlns:a16="http://schemas.microsoft.com/office/drawing/2014/main" id="{BC384CC3-D1DA-9593-9DFE-8D4D7A657045}"/>
              </a:ext>
            </a:extLst>
          </p:cNvPr>
          <p:cNvSpPr>
            <a:spLocks noGrp="1"/>
          </p:cNvSpPr>
          <p:nvPr>
            <p:ph idx="1"/>
          </p:nvPr>
        </p:nvSpPr>
        <p:spPr>
          <a:xfrm>
            <a:off x="7510102" y="2772327"/>
            <a:ext cx="4595212" cy="3292913"/>
          </a:xfrm>
        </p:spPr>
        <p:txBody>
          <a:bodyPr vert="horz" lIns="91440" tIns="45720" rIns="91440" bIns="45720" rtlCol="0" anchor="t">
            <a:noAutofit/>
          </a:bodyPr>
          <a:lstStyle/>
          <a:p>
            <a:pPr marL="342900" indent="-342900">
              <a:lnSpc>
                <a:spcPct val="107000"/>
              </a:lnSpc>
              <a:spcAft>
                <a:spcPts val="800"/>
              </a:spcAft>
              <a:buSzPts val="1000"/>
              <a:buFont typeface="Symbol" panose="05050102010706020507" pitchFamily="18" charset="2"/>
              <a:buChar char=""/>
              <a:tabLst>
                <a:tab pos="457200" algn="l"/>
              </a:tabLst>
            </a:pPr>
            <a:r>
              <a:rPr lang="en-GB" sz="2000" b="1" kern="100" dirty="0">
                <a:latin typeface="Calibri"/>
                <a:ea typeface="Calibri"/>
                <a:cs typeface="Times New Roman"/>
              </a:rPr>
              <a:t>Reduced overall time commitment</a:t>
            </a:r>
            <a:r>
              <a:rPr lang="en-GB" sz="2000" kern="100" dirty="0">
                <a:latin typeface="Calibri"/>
                <a:ea typeface="Calibri"/>
                <a:cs typeface="Times New Roman"/>
              </a:rPr>
              <a:t> </a:t>
            </a:r>
            <a:r>
              <a:rPr lang="en-GB" sz="2000" kern="100">
                <a:latin typeface="Calibri"/>
                <a:ea typeface="Calibri"/>
                <a:cs typeface="Times New Roman"/>
              </a:rPr>
              <a:t>incl. removal of planned in-person element (shadowing).  </a:t>
            </a:r>
            <a:endParaRPr lang="en-US">
              <a:latin typeface="Calibri"/>
              <a:ea typeface="Calibri"/>
              <a:cs typeface="Times New Roman"/>
            </a:endParaRPr>
          </a:p>
          <a:p>
            <a:pPr marL="342900" indent="-342900">
              <a:lnSpc>
                <a:spcPct val="107000"/>
              </a:lnSpc>
              <a:spcAft>
                <a:spcPts val="800"/>
              </a:spcAft>
              <a:buSzPts val="1000"/>
              <a:buFont typeface="Symbol" panose="05050102010706020507" pitchFamily="18" charset="2"/>
              <a:buChar char=""/>
              <a:tabLst>
                <a:tab pos="457200" algn="l"/>
              </a:tabLst>
            </a:pPr>
            <a:r>
              <a:rPr lang="en-GB" sz="2000" kern="100">
                <a:latin typeface="Calibri"/>
                <a:ea typeface="Calibri"/>
                <a:cs typeface="Times New Roman"/>
              </a:rPr>
              <a:t>All components offered in a fully virtual </a:t>
            </a:r>
            <a:r>
              <a:rPr lang="en-GB" sz="2000" kern="100" dirty="0">
                <a:latin typeface="Calibri"/>
                <a:ea typeface="Calibri"/>
                <a:cs typeface="Times New Roman"/>
              </a:rPr>
              <a:t>format.</a:t>
            </a:r>
            <a:endParaRPr lang="en-US">
              <a:latin typeface="Calibri"/>
              <a:ea typeface="Calibri"/>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000" kern="100" dirty="0">
                <a:latin typeface="Calibri" panose="020F0502020204030204" pitchFamily="34" charset="0"/>
                <a:ea typeface="Calibri" panose="020F0502020204030204" pitchFamily="34" charset="0"/>
                <a:cs typeface="Times New Roman" panose="02020603050405020304" pitchFamily="18" charset="0"/>
              </a:rPr>
              <a:t>Clearer communication of expectations around time and participation.</a:t>
            </a:r>
          </a:p>
        </p:txBody>
      </p:sp>
      <p:pic>
        <p:nvPicPr>
          <p:cNvPr id="14" name="Picture 13">
            <a:extLst>
              <a:ext uri="{FF2B5EF4-FFF2-40B4-BE49-F238E27FC236}">
                <a16:creationId xmlns:a16="http://schemas.microsoft.com/office/drawing/2014/main" id="{5940532C-0EF6-F440-D819-C6D0FE6E04E6}"/>
              </a:ext>
            </a:extLst>
          </p:cNvPr>
          <p:cNvPicPr>
            <a:picLocks noChangeAspect="1"/>
          </p:cNvPicPr>
          <p:nvPr/>
        </p:nvPicPr>
        <p:blipFill>
          <a:blip r:embed="rId4"/>
          <a:stretch>
            <a:fillRect/>
          </a:stretch>
        </p:blipFill>
        <p:spPr>
          <a:xfrm>
            <a:off x="1044818" y="4226407"/>
            <a:ext cx="6194239" cy="2580105"/>
          </a:xfrm>
          <a:prstGeom prst="rect">
            <a:avLst/>
          </a:prstGeom>
          <a:ln>
            <a:solidFill>
              <a:schemeClr val="accent1"/>
            </a:solidFill>
          </a:ln>
        </p:spPr>
      </p:pic>
      <p:sp>
        <p:nvSpPr>
          <p:cNvPr id="3" name="TextBox 2">
            <a:extLst>
              <a:ext uri="{FF2B5EF4-FFF2-40B4-BE49-F238E27FC236}">
                <a16:creationId xmlns:a16="http://schemas.microsoft.com/office/drawing/2014/main" id="{9E9ABD3A-8AF7-15DE-A40B-26DF31B32DA9}"/>
              </a:ext>
            </a:extLst>
          </p:cNvPr>
          <p:cNvSpPr txBox="1"/>
          <p:nvPr/>
        </p:nvSpPr>
        <p:spPr>
          <a:xfrm>
            <a:off x="4108171" y="2564036"/>
            <a:ext cx="1201467" cy="307777"/>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Game survey</a:t>
            </a:r>
          </a:p>
        </p:txBody>
      </p:sp>
    </p:spTree>
    <p:extLst>
      <p:ext uri="{BB962C8B-B14F-4D97-AF65-F5344CB8AC3E}">
        <p14:creationId xmlns:p14="http://schemas.microsoft.com/office/powerpoint/2010/main" val="286244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7ADCB-9196-40DA-4761-232A62E6F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EEDCD-45B3-8A4A-9E37-558A0896EC6B}"/>
              </a:ext>
            </a:extLst>
          </p:cNvPr>
          <p:cNvSpPr>
            <a:spLocks noGrp="1"/>
          </p:cNvSpPr>
          <p:nvPr>
            <p:ph type="title"/>
          </p:nvPr>
        </p:nvSpPr>
        <p:spPr>
          <a:xfrm>
            <a:off x="778862" y="605916"/>
            <a:ext cx="10902020" cy="652054"/>
          </a:xfrm>
        </p:spPr>
        <p:txBody>
          <a:bodyPr/>
          <a:lstStyle/>
          <a:p>
            <a:r>
              <a:rPr lang="en-GB" dirty="0"/>
              <a:t>Reflection on Tools, workshop and/or game</a:t>
            </a:r>
            <a:endParaRPr lang="en-US" dirty="0"/>
          </a:p>
        </p:txBody>
      </p:sp>
      <p:sp>
        <p:nvSpPr>
          <p:cNvPr id="7" name="Slide Number Placeholder 6">
            <a:extLst>
              <a:ext uri="{FF2B5EF4-FFF2-40B4-BE49-F238E27FC236}">
                <a16:creationId xmlns:a16="http://schemas.microsoft.com/office/drawing/2014/main" id="{0134D568-CFBC-AA44-6A35-617FCEB8A345}"/>
              </a:ext>
            </a:extLst>
          </p:cNvPr>
          <p:cNvSpPr>
            <a:spLocks noGrp="1"/>
          </p:cNvSpPr>
          <p:nvPr>
            <p:ph type="sldNum" sz="quarter" idx="11"/>
          </p:nvPr>
        </p:nvSpPr>
        <p:spPr/>
        <p:txBody>
          <a:bodyPr/>
          <a:lstStyle/>
          <a:p>
            <a:fld id="{09A01C0A-2BB6-49E7-91A3-DCB9F9F59583}" type="slidenum">
              <a:rPr lang="en-US" smtClean="0"/>
              <a:pPr/>
              <a:t>19</a:t>
            </a:fld>
            <a:endParaRPr lang="en-US" dirty="0"/>
          </a:p>
        </p:txBody>
      </p:sp>
      <p:sp>
        <p:nvSpPr>
          <p:cNvPr id="8" name="TextBox 7">
            <a:extLst>
              <a:ext uri="{FF2B5EF4-FFF2-40B4-BE49-F238E27FC236}">
                <a16:creationId xmlns:a16="http://schemas.microsoft.com/office/drawing/2014/main" id="{0D143298-3F20-FA58-AA83-A2A0F894BCA8}"/>
              </a:ext>
            </a:extLst>
          </p:cNvPr>
          <p:cNvSpPr txBox="1"/>
          <p:nvPr/>
        </p:nvSpPr>
        <p:spPr>
          <a:xfrm>
            <a:off x="661345" y="1399043"/>
            <a:ext cx="10754632" cy="4985980"/>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en-GB" sz="2100" dirty="0"/>
              <a:t>Activities improved understanding of colleagues: “it helps you understand how your colleagues think.”</a:t>
            </a:r>
          </a:p>
          <a:p>
            <a:pPr marL="342900" indent="-342900">
              <a:spcAft>
                <a:spcPts val="600"/>
              </a:spcAft>
              <a:buFont typeface="Arial" panose="020B0604020202020204" pitchFamily="34" charset="0"/>
              <a:buChar char="•"/>
            </a:pPr>
            <a:r>
              <a:rPr lang="en-GB" sz="2100" dirty="0"/>
              <a:t>Workshop/game reflections:  “a lot of fun… a very good activity.”</a:t>
            </a:r>
          </a:p>
          <a:p>
            <a:pPr marL="342900" indent="-342900">
              <a:spcAft>
                <a:spcPts val="600"/>
              </a:spcAft>
              <a:buFont typeface="Arial" panose="020B0604020202020204" pitchFamily="34" charset="0"/>
              <a:buChar char="•"/>
            </a:pPr>
            <a:r>
              <a:rPr lang="en-GB" sz="2100" dirty="0"/>
              <a:t>Participants valued that activities were:</a:t>
            </a:r>
          </a:p>
          <a:p>
            <a:pPr marL="1257300" lvl="2" indent="-342900">
              <a:spcAft>
                <a:spcPts val="600"/>
              </a:spcAft>
              <a:buFont typeface="Arial" panose="020B0604020202020204" pitchFamily="34" charset="0"/>
              <a:buChar char="•"/>
            </a:pPr>
            <a:r>
              <a:rPr lang="en-GB" sz="2100" b="1" dirty="0"/>
              <a:t>Short </a:t>
            </a:r>
          </a:p>
          <a:p>
            <a:pPr marL="1257300" lvl="2" indent="-342900">
              <a:spcAft>
                <a:spcPts val="600"/>
              </a:spcAft>
              <a:buFont typeface="Arial" panose="020B0604020202020204" pitchFamily="34" charset="0"/>
              <a:buChar char="•"/>
            </a:pPr>
            <a:r>
              <a:rPr lang="en-GB" sz="2100" b="1" dirty="0"/>
              <a:t>Easy to understand </a:t>
            </a:r>
          </a:p>
          <a:p>
            <a:pPr marL="1257300" lvl="2" indent="-342900">
              <a:spcAft>
                <a:spcPts val="600"/>
              </a:spcAft>
              <a:buFont typeface="Arial" panose="020B0604020202020204" pitchFamily="34" charset="0"/>
              <a:buChar char="•"/>
            </a:pPr>
            <a:r>
              <a:rPr lang="en-GB" sz="2100" b="1" dirty="0"/>
              <a:t>Quick to engage with </a:t>
            </a:r>
          </a:p>
          <a:p>
            <a:pPr marL="1257300" lvl="2" indent="-342900">
              <a:spcAft>
                <a:spcPts val="600"/>
              </a:spcAft>
              <a:buFont typeface="Arial" panose="020B0604020202020204" pitchFamily="34" charset="0"/>
              <a:buChar char="•"/>
            </a:pPr>
            <a:r>
              <a:rPr lang="en-GB" sz="2100" b="1" dirty="0"/>
              <a:t>Low preparation </a:t>
            </a:r>
          </a:p>
          <a:p>
            <a:pPr marL="342900" indent="-342900">
              <a:spcAft>
                <a:spcPts val="600"/>
              </a:spcAft>
              <a:buFont typeface="Arial" panose="020B0604020202020204" pitchFamily="34" charset="0"/>
              <a:buChar char="•"/>
            </a:pPr>
            <a:r>
              <a:rPr lang="en-GB" sz="2100" dirty="0"/>
              <a:t>Many felt activities would: </a:t>
            </a:r>
            <a:r>
              <a:rPr lang="en-GB" sz="2100" b="1" dirty="0"/>
              <a:t>“definitely help team dynamics” </a:t>
            </a:r>
            <a:r>
              <a:rPr lang="en-GB" sz="2100" dirty="0"/>
              <a:t>if completed by most of the team.</a:t>
            </a:r>
          </a:p>
          <a:p>
            <a:pPr marL="342900" indent="-342900">
              <a:spcAft>
                <a:spcPts val="600"/>
              </a:spcAft>
              <a:buFont typeface="Arial" panose="020B0604020202020204" pitchFamily="34" charset="0"/>
              <a:buChar char="•"/>
            </a:pPr>
            <a:r>
              <a:rPr lang="en-GB" sz="2100" dirty="0"/>
              <a:t>Completion in their own time or team meetings was minimal. </a:t>
            </a:r>
          </a:p>
          <a:p>
            <a:pPr marL="342900" indent="-342900">
              <a:spcAft>
                <a:spcPts val="600"/>
              </a:spcAft>
              <a:buFont typeface="Arial" panose="020B0604020202020204" pitchFamily="34" charset="0"/>
              <a:buChar char="•"/>
            </a:pPr>
            <a:r>
              <a:rPr lang="en-GB" sz="2100" b="1" dirty="0"/>
              <a:t>Leadership was seen as important to drive interest </a:t>
            </a:r>
            <a:r>
              <a:rPr lang="en-GB" sz="2100" dirty="0"/>
              <a:t>in training and activities:  “the group leader actually does care about the group as people… not just science.”</a:t>
            </a:r>
          </a:p>
        </p:txBody>
      </p:sp>
      <p:sp>
        <p:nvSpPr>
          <p:cNvPr id="3" name="Rectangle 2">
            <a:extLst>
              <a:ext uri="{FF2B5EF4-FFF2-40B4-BE49-F238E27FC236}">
                <a16:creationId xmlns:a16="http://schemas.microsoft.com/office/drawing/2014/main" id="{21FCFEA1-164E-F8B1-C10C-D417EB22CA9E}"/>
              </a:ext>
            </a:extLst>
          </p:cNvPr>
          <p:cNvSpPr/>
          <p:nvPr/>
        </p:nvSpPr>
        <p:spPr>
          <a:xfrm>
            <a:off x="0" y="-46138"/>
            <a:ext cx="12239538" cy="65205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5AF1609-5C6D-33F6-C817-A56936B03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8583" y="88346"/>
            <a:ext cx="1114788" cy="979920"/>
          </a:xfrm>
          <a:prstGeom prst="rect">
            <a:avLst/>
          </a:prstGeom>
          <a:ln>
            <a:solidFill>
              <a:schemeClr val="accent6">
                <a:lumMod val="60000"/>
                <a:lumOff val="40000"/>
              </a:schemeClr>
            </a:solidFill>
          </a:ln>
        </p:spPr>
      </p:pic>
      <p:pic>
        <p:nvPicPr>
          <p:cNvPr id="6" name="Picture 5">
            <a:extLst>
              <a:ext uri="{FF2B5EF4-FFF2-40B4-BE49-F238E27FC236}">
                <a16:creationId xmlns:a16="http://schemas.microsoft.com/office/drawing/2014/main" id="{F9E2F7FE-5930-11CB-85D5-8ED752D99ED9}"/>
              </a:ext>
            </a:extLst>
          </p:cNvPr>
          <p:cNvPicPr>
            <a:picLocks noChangeAspect="1"/>
          </p:cNvPicPr>
          <p:nvPr/>
        </p:nvPicPr>
        <p:blipFill>
          <a:blip r:embed="rId3"/>
          <a:stretch>
            <a:fillRect/>
          </a:stretch>
        </p:blipFill>
        <p:spPr>
          <a:xfrm>
            <a:off x="5410212" y="3030279"/>
            <a:ext cx="1860672" cy="1191049"/>
          </a:xfrm>
          <a:prstGeom prst="rect">
            <a:avLst/>
          </a:prstGeom>
        </p:spPr>
      </p:pic>
    </p:spTree>
    <p:extLst>
      <p:ext uri="{BB962C8B-B14F-4D97-AF65-F5344CB8AC3E}">
        <p14:creationId xmlns:p14="http://schemas.microsoft.com/office/powerpoint/2010/main" val="386456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E42AB-A234-A2F2-EE32-E4DD4C523ACB}"/>
              </a:ext>
            </a:extLst>
          </p:cNvPr>
          <p:cNvSpPr>
            <a:spLocks noGrp="1"/>
          </p:cNvSpPr>
          <p:nvPr>
            <p:ph type="title"/>
          </p:nvPr>
        </p:nvSpPr>
        <p:spPr>
          <a:xfrm>
            <a:off x="1015207" y="388960"/>
            <a:ext cx="10515600" cy="1325563"/>
          </a:xfrm>
        </p:spPr>
        <p:txBody>
          <a:bodyPr>
            <a:normAutofit/>
          </a:bodyPr>
          <a:lstStyle/>
          <a:p>
            <a:pPr algn="ctr"/>
            <a:r>
              <a:rPr lang="en-US" sz="3200"/>
              <a:t>Researchers face interdisciplinary barriers across whole </a:t>
            </a:r>
            <a:br>
              <a:rPr lang="en-US" sz="3200" dirty="0"/>
            </a:br>
            <a:r>
              <a:rPr lang="en-US" sz="3200"/>
              <a:t>ecosystem</a:t>
            </a:r>
          </a:p>
        </p:txBody>
      </p:sp>
      <p:pic>
        <p:nvPicPr>
          <p:cNvPr id="6" name="Graphic 5" descr="Users with solid fill">
            <a:extLst>
              <a:ext uri="{FF2B5EF4-FFF2-40B4-BE49-F238E27FC236}">
                <a16:creationId xmlns:a16="http://schemas.microsoft.com/office/drawing/2014/main" id="{6692C0EF-F125-2D2A-6A0D-9EED510127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59453" y="2052324"/>
            <a:ext cx="914400" cy="914400"/>
          </a:xfrm>
          <a:prstGeom prst="rect">
            <a:avLst/>
          </a:prstGeom>
        </p:spPr>
      </p:pic>
      <p:pic>
        <p:nvPicPr>
          <p:cNvPr id="8" name="Graphic 7" descr="Modern architecture with solid fill">
            <a:extLst>
              <a:ext uri="{FF2B5EF4-FFF2-40B4-BE49-F238E27FC236}">
                <a16:creationId xmlns:a16="http://schemas.microsoft.com/office/drawing/2014/main" id="{31C4647F-0D7A-501C-3D2B-EB3ECBCDDC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49100" y="2023420"/>
            <a:ext cx="914400" cy="914400"/>
          </a:xfrm>
          <a:prstGeom prst="rect">
            <a:avLst/>
          </a:prstGeom>
        </p:spPr>
      </p:pic>
      <p:pic>
        <p:nvPicPr>
          <p:cNvPr id="10" name="Graphic 9" descr="Bank with solid fill">
            <a:extLst>
              <a:ext uri="{FF2B5EF4-FFF2-40B4-BE49-F238E27FC236}">
                <a16:creationId xmlns:a16="http://schemas.microsoft.com/office/drawing/2014/main" id="{286D6963-9BF8-0FA3-AACF-B2EA36B32C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74250" y="2023420"/>
            <a:ext cx="914400" cy="914400"/>
          </a:xfrm>
          <a:prstGeom prst="rect">
            <a:avLst/>
          </a:prstGeom>
        </p:spPr>
      </p:pic>
      <p:pic>
        <p:nvPicPr>
          <p:cNvPr id="14" name="Graphic 13" descr="Coins with solid fill">
            <a:extLst>
              <a:ext uri="{FF2B5EF4-FFF2-40B4-BE49-F238E27FC236}">
                <a16:creationId xmlns:a16="http://schemas.microsoft.com/office/drawing/2014/main" id="{5A3C5EE4-98EB-6C54-B0C3-F7689006C0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01029" y="2052324"/>
            <a:ext cx="914400" cy="914400"/>
          </a:xfrm>
          <a:prstGeom prst="rect">
            <a:avLst/>
          </a:prstGeom>
        </p:spPr>
      </p:pic>
      <p:pic>
        <p:nvPicPr>
          <p:cNvPr id="18" name="Graphic 17" descr="Document with solid fill">
            <a:extLst>
              <a:ext uri="{FF2B5EF4-FFF2-40B4-BE49-F238E27FC236}">
                <a16:creationId xmlns:a16="http://schemas.microsoft.com/office/drawing/2014/main" id="{0533330A-FD87-6FCB-7F34-16B7C297845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07417" y="2052324"/>
            <a:ext cx="914400" cy="914400"/>
          </a:xfrm>
          <a:prstGeom prst="rect">
            <a:avLst/>
          </a:prstGeom>
        </p:spPr>
      </p:pic>
      <p:sp>
        <p:nvSpPr>
          <p:cNvPr id="20" name="TextBox 19">
            <a:extLst>
              <a:ext uri="{FF2B5EF4-FFF2-40B4-BE49-F238E27FC236}">
                <a16:creationId xmlns:a16="http://schemas.microsoft.com/office/drawing/2014/main" id="{F7F69A6B-B3D9-80B1-B2DC-FAD407651843}"/>
              </a:ext>
            </a:extLst>
          </p:cNvPr>
          <p:cNvSpPr txBox="1"/>
          <p:nvPr/>
        </p:nvSpPr>
        <p:spPr>
          <a:xfrm>
            <a:off x="1654460" y="2906289"/>
            <a:ext cx="831446" cy="369332"/>
          </a:xfrm>
          <a:prstGeom prst="rect">
            <a:avLst/>
          </a:prstGeom>
          <a:noFill/>
        </p:spPr>
        <p:txBody>
          <a:bodyPr wrap="none" rtlCol="0">
            <a:spAutoFit/>
          </a:bodyPr>
          <a:lstStyle/>
          <a:p>
            <a:r>
              <a:rPr lang="en-US"/>
              <a:t>Teams</a:t>
            </a:r>
          </a:p>
        </p:txBody>
      </p:sp>
      <p:sp>
        <p:nvSpPr>
          <p:cNvPr id="22" name="TextBox 21">
            <a:extLst>
              <a:ext uri="{FF2B5EF4-FFF2-40B4-BE49-F238E27FC236}">
                <a16:creationId xmlns:a16="http://schemas.microsoft.com/office/drawing/2014/main" id="{0A7ACA37-7AE3-CE04-E9FF-0D87BAAE7CF1}"/>
              </a:ext>
            </a:extLst>
          </p:cNvPr>
          <p:cNvSpPr txBox="1"/>
          <p:nvPr/>
        </p:nvSpPr>
        <p:spPr>
          <a:xfrm>
            <a:off x="2966833" y="2908428"/>
            <a:ext cx="1503040" cy="369332"/>
          </a:xfrm>
          <a:prstGeom prst="rect">
            <a:avLst/>
          </a:prstGeom>
          <a:noFill/>
        </p:spPr>
        <p:txBody>
          <a:bodyPr wrap="none" rtlCol="0">
            <a:spAutoFit/>
          </a:bodyPr>
          <a:lstStyle/>
          <a:p>
            <a:r>
              <a:rPr lang="en-US"/>
              <a:t>Departments</a:t>
            </a:r>
          </a:p>
        </p:txBody>
      </p:sp>
      <p:sp>
        <p:nvSpPr>
          <p:cNvPr id="24" name="TextBox 23">
            <a:extLst>
              <a:ext uri="{FF2B5EF4-FFF2-40B4-BE49-F238E27FC236}">
                <a16:creationId xmlns:a16="http://schemas.microsoft.com/office/drawing/2014/main" id="{BDBC79CE-6ADC-E6F8-A2F7-8D44065590A1}"/>
              </a:ext>
            </a:extLst>
          </p:cNvPr>
          <p:cNvSpPr txBox="1"/>
          <p:nvPr/>
        </p:nvSpPr>
        <p:spPr>
          <a:xfrm>
            <a:off x="4750495" y="2906289"/>
            <a:ext cx="1123128" cy="369332"/>
          </a:xfrm>
          <a:prstGeom prst="rect">
            <a:avLst/>
          </a:prstGeom>
          <a:noFill/>
        </p:spPr>
        <p:txBody>
          <a:bodyPr wrap="none" rtlCol="0">
            <a:spAutoFit/>
          </a:bodyPr>
          <a:lstStyle/>
          <a:p>
            <a:r>
              <a:rPr lang="en-US"/>
              <a:t>Institutes</a:t>
            </a:r>
          </a:p>
        </p:txBody>
      </p:sp>
      <p:sp>
        <p:nvSpPr>
          <p:cNvPr id="26" name="TextBox 25">
            <a:extLst>
              <a:ext uri="{FF2B5EF4-FFF2-40B4-BE49-F238E27FC236}">
                <a16:creationId xmlns:a16="http://schemas.microsoft.com/office/drawing/2014/main" id="{AEB11062-C41F-6724-88E3-F644FCE0EE7E}"/>
              </a:ext>
            </a:extLst>
          </p:cNvPr>
          <p:cNvSpPr txBox="1"/>
          <p:nvPr/>
        </p:nvSpPr>
        <p:spPr>
          <a:xfrm>
            <a:off x="6273007" y="2912948"/>
            <a:ext cx="998800" cy="369332"/>
          </a:xfrm>
          <a:prstGeom prst="rect">
            <a:avLst/>
          </a:prstGeom>
          <a:noFill/>
        </p:spPr>
        <p:txBody>
          <a:bodyPr wrap="none" rtlCol="0">
            <a:spAutoFit/>
          </a:bodyPr>
          <a:lstStyle/>
          <a:p>
            <a:r>
              <a:rPr lang="en-US"/>
              <a:t>Funders</a:t>
            </a:r>
          </a:p>
        </p:txBody>
      </p:sp>
      <p:sp>
        <p:nvSpPr>
          <p:cNvPr id="27" name="TextBox 26">
            <a:extLst>
              <a:ext uri="{FF2B5EF4-FFF2-40B4-BE49-F238E27FC236}">
                <a16:creationId xmlns:a16="http://schemas.microsoft.com/office/drawing/2014/main" id="{9D4E5503-185D-F37E-432B-241D4C0A2F77}"/>
              </a:ext>
            </a:extLst>
          </p:cNvPr>
          <p:cNvSpPr txBox="1"/>
          <p:nvPr/>
        </p:nvSpPr>
        <p:spPr>
          <a:xfrm>
            <a:off x="7544519" y="2912948"/>
            <a:ext cx="1230209" cy="369332"/>
          </a:xfrm>
          <a:prstGeom prst="rect">
            <a:avLst/>
          </a:prstGeom>
          <a:noFill/>
        </p:spPr>
        <p:txBody>
          <a:bodyPr wrap="none" rtlCol="0">
            <a:spAutoFit/>
          </a:bodyPr>
          <a:lstStyle/>
          <a:p>
            <a:r>
              <a:rPr lang="en-US"/>
              <a:t>Publishers</a:t>
            </a:r>
          </a:p>
        </p:txBody>
      </p:sp>
      <p:pic>
        <p:nvPicPr>
          <p:cNvPr id="29" name="Graphic 28" descr="Group of people outline">
            <a:extLst>
              <a:ext uri="{FF2B5EF4-FFF2-40B4-BE49-F238E27FC236}">
                <a16:creationId xmlns:a16="http://schemas.microsoft.com/office/drawing/2014/main" id="{2327C5C4-56CA-FE22-59CA-A01CA928CDF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110338" y="2038471"/>
            <a:ext cx="914400" cy="914400"/>
          </a:xfrm>
          <a:prstGeom prst="rect">
            <a:avLst/>
          </a:prstGeom>
        </p:spPr>
      </p:pic>
      <p:sp>
        <p:nvSpPr>
          <p:cNvPr id="30" name="TextBox 29">
            <a:extLst>
              <a:ext uri="{FF2B5EF4-FFF2-40B4-BE49-F238E27FC236}">
                <a16:creationId xmlns:a16="http://schemas.microsoft.com/office/drawing/2014/main" id="{9344293D-7468-AB9E-0ACF-62D383D087CC}"/>
              </a:ext>
            </a:extLst>
          </p:cNvPr>
          <p:cNvSpPr txBox="1"/>
          <p:nvPr/>
        </p:nvSpPr>
        <p:spPr>
          <a:xfrm>
            <a:off x="8854029" y="2937820"/>
            <a:ext cx="1539204" cy="369332"/>
          </a:xfrm>
          <a:prstGeom prst="rect">
            <a:avLst/>
          </a:prstGeom>
          <a:noFill/>
        </p:spPr>
        <p:txBody>
          <a:bodyPr wrap="none" rtlCol="0">
            <a:spAutoFit/>
          </a:bodyPr>
          <a:lstStyle/>
          <a:p>
            <a:r>
              <a:rPr lang="en-US"/>
              <a:t>Communities</a:t>
            </a:r>
          </a:p>
        </p:txBody>
      </p:sp>
      <p:sp>
        <p:nvSpPr>
          <p:cNvPr id="31" name="Down Arrow 30">
            <a:extLst>
              <a:ext uri="{FF2B5EF4-FFF2-40B4-BE49-F238E27FC236}">
                <a16:creationId xmlns:a16="http://schemas.microsoft.com/office/drawing/2014/main" id="{A5D46CDF-42AA-6B6F-E7C7-E71D18DEC0F7}"/>
              </a:ext>
            </a:extLst>
          </p:cNvPr>
          <p:cNvSpPr/>
          <p:nvPr/>
        </p:nvSpPr>
        <p:spPr>
          <a:xfrm rot="16200000">
            <a:off x="5503368" y="-686163"/>
            <a:ext cx="914399" cy="9013703"/>
          </a:xfrm>
          <a:prstGeom prst="downArrow">
            <a:avLst/>
          </a:prstGeom>
          <a:gradFill flip="none" rotWithShape="1">
            <a:gsLst>
              <a:gs pos="15000">
                <a:schemeClr val="accent2">
                  <a:tint val="66000"/>
                  <a:satMod val="160000"/>
                </a:schemeClr>
              </a:gs>
              <a:gs pos="39000">
                <a:schemeClr val="accent2">
                  <a:tint val="44500"/>
                  <a:satMod val="160000"/>
                </a:schemeClr>
              </a:gs>
              <a:gs pos="100000">
                <a:schemeClr val="accent2">
                  <a:tint val="23500"/>
                  <a:satMod val="160000"/>
                </a:schemeClr>
              </a:gs>
            </a:gsLst>
            <a:lin ang="16200000" scaled="0"/>
            <a:tileRect/>
          </a:gra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2" name="TextBox 31">
            <a:extLst>
              <a:ext uri="{FF2B5EF4-FFF2-40B4-BE49-F238E27FC236}">
                <a16:creationId xmlns:a16="http://schemas.microsoft.com/office/drawing/2014/main" id="{76775761-2243-933B-F253-6BC068A6F255}"/>
              </a:ext>
            </a:extLst>
          </p:cNvPr>
          <p:cNvSpPr txBox="1"/>
          <p:nvPr/>
        </p:nvSpPr>
        <p:spPr>
          <a:xfrm>
            <a:off x="1524355" y="3636022"/>
            <a:ext cx="730521" cy="369332"/>
          </a:xfrm>
          <a:prstGeom prst="rect">
            <a:avLst/>
          </a:prstGeom>
          <a:noFill/>
        </p:spPr>
        <p:txBody>
          <a:bodyPr wrap="none" rtlCol="0">
            <a:spAutoFit/>
          </a:bodyPr>
          <a:lstStyle/>
          <a:p>
            <a:r>
              <a:rPr lang="en-US"/>
              <a:t>Local</a:t>
            </a:r>
          </a:p>
        </p:txBody>
      </p:sp>
      <p:sp>
        <p:nvSpPr>
          <p:cNvPr id="33" name="TextBox 32">
            <a:extLst>
              <a:ext uri="{FF2B5EF4-FFF2-40B4-BE49-F238E27FC236}">
                <a16:creationId xmlns:a16="http://schemas.microsoft.com/office/drawing/2014/main" id="{7369921B-B9FD-483A-84FE-6D0113AB81C0}"/>
              </a:ext>
            </a:extLst>
          </p:cNvPr>
          <p:cNvSpPr txBox="1"/>
          <p:nvPr/>
        </p:nvSpPr>
        <p:spPr>
          <a:xfrm>
            <a:off x="9040258" y="3636024"/>
            <a:ext cx="846707" cy="369332"/>
          </a:xfrm>
          <a:prstGeom prst="rect">
            <a:avLst/>
          </a:prstGeom>
          <a:noFill/>
        </p:spPr>
        <p:txBody>
          <a:bodyPr wrap="none" rtlCol="0">
            <a:spAutoFit/>
          </a:bodyPr>
          <a:lstStyle/>
          <a:p>
            <a:r>
              <a:rPr lang="en-US"/>
              <a:t>Global</a:t>
            </a:r>
          </a:p>
        </p:txBody>
      </p:sp>
      <p:sp>
        <p:nvSpPr>
          <p:cNvPr id="35" name="TextBox 34">
            <a:extLst>
              <a:ext uri="{FF2B5EF4-FFF2-40B4-BE49-F238E27FC236}">
                <a16:creationId xmlns:a16="http://schemas.microsoft.com/office/drawing/2014/main" id="{CE18E627-0F6D-8265-4DBD-DDE65BAE20F3}"/>
              </a:ext>
            </a:extLst>
          </p:cNvPr>
          <p:cNvSpPr txBox="1"/>
          <p:nvPr/>
        </p:nvSpPr>
        <p:spPr>
          <a:xfrm>
            <a:off x="3371371" y="4505577"/>
            <a:ext cx="5803271" cy="830997"/>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009193"/>
                </a:solidFill>
              </a:rPr>
              <a:t>“</a:t>
            </a:r>
            <a:r>
              <a:rPr lang="en-GB" sz="2400" b="1">
                <a:solidFill>
                  <a:srgbClr val="009193"/>
                </a:solidFill>
              </a:rPr>
              <a:t>People can be supportive in principle but dismissive in details”</a:t>
            </a:r>
            <a:r>
              <a:rPr lang="en-GB" sz="2400">
                <a:solidFill>
                  <a:srgbClr val="009193"/>
                </a:solidFill>
                <a:ea typeface="Calibri"/>
                <a:cs typeface="Calibri"/>
              </a:rPr>
              <a:t>​</a:t>
            </a:r>
            <a:endParaRPr lang="en-GB" sz="2400">
              <a:solidFill>
                <a:srgbClr val="009193"/>
              </a:solidFill>
            </a:endParaRPr>
          </a:p>
        </p:txBody>
      </p:sp>
      <p:pic>
        <p:nvPicPr>
          <p:cNvPr id="37" name="Picture 36" descr="A logo with blue and orange text&#10;&#10;Description automatically generated">
            <a:extLst>
              <a:ext uri="{FF2B5EF4-FFF2-40B4-BE49-F238E27FC236}">
                <a16:creationId xmlns:a16="http://schemas.microsoft.com/office/drawing/2014/main" id="{D9A658DA-749F-5780-1552-E6234067C3CD}"/>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12717" y="240935"/>
            <a:ext cx="1320361" cy="1056289"/>
          </a:xfrm>
          <a:prstGeom prst="rect">
            <a:avLst/>
          </a:prstGeom>
        </p:spPr>
      </p:pic>
      <p:sp>
        <p:nvSpPr>
          <p:cNvPr id="41" name="TextBox 40">
            <a:extLst>
              <a:ext uri="{FF2B5EF4-FFF2-40B4-BE49-F238E27FC236}">
                <a16:creationId xmlns:a16="http://schemas.microsoft.com/office/drawing/2014/main" id="{F26B320E-B16F-FCCD-1DCC-19B8D6B11940}"/>
              </a:ext>
            </a:extLst>
          </p:cNvPr>
          <p:cNvSpPr txBox="1"/>
          <p:nvPr/>
        </p:nvSpPr>
        <p:spPr>
          <a:xfrm>
            <a:off x="4211608" y="5336574"/>
            <a:ext cx="4122795" cy="369332"/>
          </a:xfrm>
          <a:prstGeom prst="rect">
            <a:avLst/>
          </a:prstGeom>
          <a:noFill/>
        </p:spPr>
        <p:txBody>
          <a:bodyPr wrap="none" rtlCol="0">
            <a:spAutoFit/>
          </a:bodyPr>
          <a:lstStyle/>
          <a:p>
            <a:r>
              <a:rPr lang="en-US" i="1"/>
              <a:t>Anonymous interdisciplinary researcher</a:t>
            </a:r>
          </a:p>
        </p:txBody>
      </p:sp>
      <p:sp>
        <p:nvSpPr>
          <p:cNvPr id="42" name="TextBox 41">
            <a:extLst>
              <a:ext uri="{FF2B5EF4-FFF2-40B4-BE49-F238E27FC236}">
                <a16:creationId xmlns:a16="http://schemas.microsoft.com/office/drawing/2014/main" id="{80A82C59-8470-6B09-2610-9738787DD0E9}"/>
              </a:ext>
            </a:extLst>
          </p:cNvPr>
          <p:cNvSpPr txBox="1"/>
          <p:nvPr/>
        </p:nvSpPr>
        <p:spPr>
          <a:xfrm>
            <a:off x="98053" y="1158347"/>
            <a:ext cx="1299715" cy="307777"/>
          </a:xfrm>
          <a:prstGeom prst="rect">
            <a:avLst/>
          </a:prstGeom>
          <a:noFill/>
        </p:spPr>
        <p:txBody>
          <a:bodyPr wrap="none" rtlCol="0">
            <a:spAutoFit/>
          </a:bodyPr>
          <a:lstStyle/>
          <a:p>
            <a:r>
              <a:rPr lang="en-US" sz="1400" err="1"/>
              <a:t>www.x-net.bio</a:t>
            </a:r>
            <a:endParaRPr lang="en-US" sz="1400"/>
          </a:p>
        </p:txBody>
      </p:sp>
    </p:spTree>
    <p:extLst>
      <p:ext uri="{BB962C8B-B14F-4D97-AF65-F5344CB8AC3E}">
        <p14:creationId xmlns:p14="http://schemas.microsoft.com/office/powerpoint/2010/main" val="3239778665"/>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69A924-AB91-7676-A3E8-F4A61DD87E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CB28C"/>
                </a:solidFill>
                <a:effectLst/>
                <a:uLnTx/>
                <a:uFillTx/>
                <a:latin typeface="Calibri" panose="020F0502020204030204"/>
                <a:ea typeface="+mn-ea"/>
                <a:cs typeface="+mn-cs"/>
              </a:rPr>
              <a:t>| </a:t>
            </a:r>
            <a:fld id="{A134C65A-A9BE-9F48-B07C-F2CA02A2F78A}" type="slidenum">
              <a:rPr kumimoji="0" lang="en-US" sz="1200" b="0" i="0" u="none" strike="noStrike" kern="1200" cap="none" spc="0" normalizeH="0" baseline="0" noProof="0" smtClean="0">
                <a:ln>
                  <a:noFill/>
                </a:ln>
                <a:solidFill>
                  <a:srgbClr val="3CB28C"/>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3CB28C"/>
              </a:solidFill>
              <a:effectLst/>
              <a:uLnTx/>
              <a:uFillTx/>
              <a:latin typeface="Calibri" panose="020F0502020204030204"/>
              <a:ea typeface="+mn-ea"/>
              <a:cs typeface="+mn-cs"/>
            </a:endParaRPr>
          </a:p>
        </p:txBody>
      </p:sp>
      <p:sp>
        <p:nvSpPr>
          <p:cNvPr id="3" name="Title 9">
            <a:extLst>
              <a:ext uri="{FF2B5EF4-FFF2-40B4-BE49-F238E27FC236}">
                <a16:creationId xmlns:a16="http://schemas.microsoft.com/office/drawing/2014/main" id="{1FEC31DE-ED7D-163E-FE56-8327790FF6ED}"/>
              </a:ext>
            </a:extLst>
          </p:cNvPr>
          <p:cNvSpPr txBox="1">
            <a:spLocks/>
          </p:cNvSpPr>
          <p:nvPr/>
        </p:nvSpPr>
        <p:spPr>
          <a:xfrm>
            <a:off x="2758766" y="295241"/>
            <a:ext cx="7635002" cy="389491"/>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200" b="1" kern="1200">
                <a:solidFill>
                  <a:schemeClr val="accent1"/>
                </a:solidFill>
                <a:latin typeface="+mj-lt"/>
                <a:ea typeface="+mj-ea"/>
                <a:cs typeface="+mj-cs"/>
              </a:defRPr>
            </a:lvl1pPr>
          </a:lstStyle>
          <a:p>
            <a:pPr lvl="0">
              <a:defRPr/>
            </a:pPr>
            <a:r>
              <a:rPr lang="en-US" sz="2800" dirty="0">
                <a:solidFill>
                  <a:srgbClr val="3CB28C"/>
                </a:solidFill>
                <a:latin typeface="Calibri" panose="020F0502020204030204"/>
              </a:rPr>
              <a:t>Driving system level change</a:t>
            </a:r>
            <a:endParaRPr lang="en-GB" sz="2800" dirty="0">
              <a:solidFill>
                <a:srgbClr val="3CB28C"/>
              </a:solidFill>
              <a:latin typeface="Calibri" panose="020F0502020204030204"/>
            </a:endParaRPr>
          </a:p>
        </p:txBody>
      </p:sp>
      <p:sp>
        <p:nvSpPr>
          <p:cNvPr id="4" name="Title 1">
            <a:extLst>
              <a:ext uri="{FF2B5EF4-FFF2-40B4-BE49-F238E27FC236}">
                <a16:creationId xmlns:a16="http://schemas.microsoft.com/office/drawing/2014/main" id="{FA2FC932-FCB5-CC4A-F465-DAE85A00D741}"/>
              </a:ext>
            </a:extLst>
          </p:cNvPr>
          <p:cNvSpPr txBox="1">
            <a:spLocks/>
          </p:cNvSpPr>
          <p:nvPr/>
        </p:nvSpPr>
        <p:spPr>
          <a:xfrm>
            <a:off x="2489200" y="1300801"/>
            <a:ext cx="8447087" cy="228600"/>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1600" b="0" i="1" u="none" strike="noStrike" kern="1200" cap="none" spc="0" normalizeH="0" baseline="0" noProof="0" dirty="0">
              <a:ln>
                <a:noFill/>
              </a:ln>
              <a:solidFill>
                <a:srgbClr val="3CB28C"/>
              </a:solidFill>
              <a:effectLst/>
              <a:uLnTx/>
              <a:uFillTx/>
              <a:latin typeface="Calibri" panose="020F0502020204030204"/>
              <a:ea typeface="+mj-ea"/>
              <a:cs typeface="+mj-cs"/>
            </a:endParaRPr>
          </a:p>
        </p:txBody>
      </p:sp>
      <p:sp>
        <p:nvSpPr>
          <p:cNvPr id="5" name="Rectangle 4">
            <a:extLst>
              <a:ext uri="{FF2B5EF4-FFF2-40B4-BE49-F238E27FC236}">
                <a16:creationId xmlns:a16="http://schemas.microsoft.com/office/drawing/2014/main" id="{9EAE5E40-858A-3BF1-0BFE-EBA96B380B69}"/>
              </a:ext>
            </a:extLst>
          </p:cNvPr>
          <p:cNvSpPr/>
          <p:nvPr/>
        </p:nvSpPr>
        <p:spPr>
          <a:xfrm>
            <a:off x="2489199" y="879371"/>
            <a:ext cx="8132726" cy="810921"/>
          </a:xfrm>
          <a:prstGeom prst="rect">
            <a:avLst/>
          </a:prstGeom>
          <a:solidFill>
            <a:schemeClr val="accent1"/>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lIns="868680" rIns="91440" anchor="ctr">
            <a:noAutofit/>
          </a:bodyPr>
          <a:lstStyle/>
          <a:p>
            <a:pPr fontAlgn="base"/>
            <a:r>
              <a:rPr lang="en-GB" sz="2000" dirty="0">
                <a:solidFill>
                  <a:schemeClr val="bg1"/>
                </a:solidFill>
              </a:rPr>
              <a:t>Maximising Interdisciplinary research and collaboration requires active intervention </a:t>
            </a:r>
          </a:p>
        </p:txBody>
      </p:sp>
      <p:sp>
        <p:nvSpPr>
          <p:cNvPr id="6" name="Rectangle 5">
            <a:extLst>
              <a:ext uri="{FF2B5EF4-FFF2-40B4-BE49-F238E27FC236}">
                <a16:creationId xmlns:a16="http://schemas.microsoft.com/office/drawing/2014/main" id="{6ECF893F-71D5-CBD0-D860-4CB2CFA3AFB2}"/>
              </a:ext>
            </a:extLst>
          </p:cNvPr>
          <p:cNvSpPr/>
          <p:nvPr/>
        </p:nvSpPr>
        <p:spPr>
          <a:xfrm>
            <a:off x="2489198" y="2519634"/>
            <a:ext cx="8130491" cy="843748"/>
          </a:xfrm>
          <a:prstGeom prst="rect">
            <a:avLst/>
          </a:prstGeom>
          <a:solidFill>
            <a:schemeClr val="tx1"/>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lIns="868680" rIns="9144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Champion the importance of how teams work, alongside what they deliver</a:t>
            </a:r>
          </a:p>
        </p:txBody>
      </p:sp>
      <p:sp>
        <p:nvSpPr>
          <p:cNvPr id="7" name="Rectangle 6">
            <a:extLst>
              <a:ext uri="{FF2B5EF4-FFF2-40B4-BE49-F238E27FC236}">
                <a16:creationId xmlns:a16="http://schemas.microsoft.com/office/drawing/2014/main" id="{C3BB1B8D-5F0A-AA00-5CC7-46553F00FF2E}"/>
              </a:ext>
            </a:extLst>
          </p:cNvPr>
          <p:cNvSpPr/>
          <p:nvPr/>
        </p:nvSpPr>
        <p:spPr>
          <a:xfrm>
            <a:off x="2489198" y="3402420"/>
            <a:ext cx="8130491" cy="790908"/>
          </a:xfrm>
          <a:prstGeom prst="rect">
            <a:avLst/>
          </a:prstGeom>
          <a:solidFill>
            <a:schemeClr val="accent2"/>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lIns="868680" tIns="45720" rIns="91440" bIns="45720" anchor="ctr">
            <a:noAutofit/>
          </a:bodyPr>
          <a:lstStyle/>
          <a:p>
            <a:pPr>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Embed research culture as a core element of your teams</a:t>
            </a:r>
            <a:r>
              <a:rPr lang="en-US" sz="2000" dirty="0">
                <a:solidFill>
                  <a:srgbClr val="FFFFFF"/>
                </a:solidFill>
                <a:latin typeface="Calibri" panose="020F0502020204030204"/>
              </a:rPr>
              <a:t> (broader </a:t>
            </a:r>
            <a:r>
              <a:rPr lang="en-US" sz="2000">
                <a:solidFill>
                  <a:srgbClr val="FFFFFF"/>
                </a:solidFill>
                <a:latin typeface="Calibri" panose="020F0502020204030204"/>
              </a:rPr>
              <a:t>inclusion beyond research delivery)</a:t>
            </a:r>
            <a:endPar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AA7DB5F-0ECB-D71B-1459-2E29A4B7D1F9}"/>
              </a:ext>
            </a:extLst>
          </p:cNvPr>
          <p:cNvSpPr/>
          <p:nvPr/>
        </p:nvSpPr>
        <p:spPr>
          <a:xfrm>
            <a:off x="2489198" y="1720464"/>
            <a:ext cx="8132726" cy="768998"/>
          </a:xfrm>
          <a:prstGeom prst="rect">
            <a:avLst/>
          </a:prstGeom>
          <a:solidFill>
            <a:schemeClr val="accent6"/>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lIns="868680" rIns="91440" anchor="ctr">
            <a:noAutofit/>
          </a:bodyPr>
          <a:lstStyle/>
          <a:p>
            <a:pPr fontAlgn="base"/>
            <a:r>
              <a:rPr lang="en-GB" sz="2000" dirty="0">
                <a:solidFill>
                  <a:schemeClr val="bg1"/>
                </a:solidFill>
              </a:rPr>
              <a:t>Collaborative skills development needed for all involved in the research environment not just interdisciplinary researchers</a:t>
            </a:r>
          </a:p>
        </p:txBody>
      </p:sp>
      <p:sp>
        <p:nvSpPr>
          <p:cNvPr id="52" name="Rectangle 51">
            <a:extLst>
              <a:ext uri="{FF2B5EF4-FFF2-40B4-BE49-F238E27FC236}">
                <a16:creationId xmlns:a16="http://schemas.microsoft.com/office/drawing/2014/main" id="{4C15BFA4-E571-863A-BDE3-AA59C76E54D6}"/>
              </a:ext>
            </a:extLst>
          </p:cNvPr>
          <p:cNvSpPr/>
          <p:nvPr/>
        </p:nvSpPr>
        <p:spPr>
          <a:xfrm>
            <a:off x="2513641" y="5061707"/>
            <a:ext cx="8143360" cy="843749"/>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868680" tIns="45720" rIns="91440" bIns="45720" anchor="ctr">
            <a:noAutofit/>
          </a:bodyPr>
          <a:lstStyle/>
          <a:p>
            <a:r>
              <a:rPr lang="en-GB" sz="2000"/>
              <a:t>Call for Action: Interdisciplinary research culture needs active </a:t>
            </a:r>
            <a:r>
              <a:rPr lang="en-GB" sz="2000" dirty="0"/>
              <a:t>skills development and practice </a:t>
            </a:r>
          </a:p>
        </p:txBody>
      </p:sp>
      <p:sp>
        <p:nvSpPr>
          <p:cNvPr id="54" name="Rectangle 53">
            <a:extLst>
              <a:ext uri="{FF2B5EF4-FFF2-40B4-BE49-F238E27FC236}">
                <a16:creationId xmlns:a16="http://schemas.microsoft.com/office/drawing/2014/main" id="{A3D1D975-31FE-D3BE-4154-F2A064BAF0D2}"/>
              </a:ext>
            </a:extLst>
          </p:cNvPr>
          <p:cNvSpPr/>
          <p:nvPr/>
        </p:nvSpPr>
        <p:spPr>
          <a:xfrm>
            <a:off x="2513641" y="4232366"/>
            <a:ext cx="8130491" cy="790908"/>
          </a:xfrm>
          <a:prstGeom prst="rect">
            <a:avLst/>
          </a:prstGeom>
          <a:solidFill>
            <a:schemeClr val="accent5">
              <a:lumMod val="75000"/>
            </a:schemeClr>
          </a:solidFill>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lIns="868680" tIns="45720" rIns="91440" bIns="457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solidFill>
                  <a:srgbClr val="FFFFFF"/>
                </a:solidFill>
                <a:latin typeface="Calibri" panose="020F0502020204030204"/>
              </a:rPr>
              <a:t>Incentivise</a:t>
            </a:r>
            <a:r>
              <a:rPr lang="en-US" sz="2000" dirty="0">
                <a:solidFill>
                  <a:srgbClr val="FFFFFF"/>
                </a:solidFill>
                <a:latin typeface="Calibri" panose="020F0502020204030204"/>
              </a:rPr>
              <a:t> leaders’ responsibility to build healthy research environment and teams </a:t>
            </a:r>
            <a:endPar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154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logo of university of glasgow&#10;&#10;AI-generated content may be incorrect.">
            <a:extLst>
              <a:ext uri="{FF2B5EF4-FFF2-40B4-BE49-F238E27FC236}">
                <a16:creationId xmlns:a16="http://schemas.microsoft.com/office/drawing/2014/main" id="{E19C9FE6-E406-1BD4-3C39-EDD1F5F40C3F}"/>
              </a:ext>
            </a:extLst>
          </p:cNvPr>
          <p:cNvPicPr>
            <a:picLocks noChangeAspect="1"/>
          </p:cNvPicPr>
          <p:nvPr/>
        </p:nvPicPr>
        <p:blipFill>
          <a:blip r:embed="rId2">
            <a:extLst>
              <a:ext uri="{28A0092B-C50C-407E-A947-70E740481C1C}">
                <a14:useLocalDpi xmlns:a14="http://schemas.microsoft.com/office/drawing/2010/main" val="0"/>
              </a:ext>
            </a:extLst>
          </a:blip>
          <a:srcRect l="14933" r="13123"/>
          <a:stretch>
            <a:fillRect/>
          </a:stretch>
        </p:blipFill>
        <p:spPr>
          <a:xfrm>
            <a:off x="2594152" y="5665320"/>
            <a:ext cx="5199094" cy="1190572"/>
          </a:xfrm>
          <a:prstGeom prst="rect">
            <a:avLst/>
          </a:prstGeom>
        </p:spPr>
      </p:pic>
      <p:sp>
        <p:nvSpPr>
          <p:cNvPr id="2" name="Title 1">
            <a:extLst>
              <a:ext uri="{FF2B5EF4-FFF2-40B4-BE49-F238E27FC236}">
                <a16:creationId xmlns:a16="http://schemas.microsoft.com/office/drawing/2014/main" id="{021EE17F-DCA0-364E-E863-CE0DD853C3A6}"/>
              </a:ext>
            </a:extLst>
          </p:cNvPr>
          <p:cNvSpPr>
            <a:spLocks noGrp="1"/>
          </p:cNvSpPr>
          <p:nvPr>
            <p:ph type="title"/>
          </p:nvPr>
        </p:nvSpPr>
        <p:spPr>
          <a:xfrm>
            <a:off x="394063" y="-166177"/>
            <a:ext cx="10515600" cy="1325563"/>
          </a:xfrm>
        </p:spPr>
        <p:txBody>
          <a:bodyPr/>
          <a:lstStyle/>
          <a:p>
            <a:r>
              <a:rPr lang="en-US"/>
              <a:t>Thank you</a:t>
            </a:r>
          </a:p>
        </p:txBody>
      </p:sp>
      <p:sp>
        <p:nvSpPr>
          <p:cNvPr id="3" name="Content Placeholder 2">
            <a:extLst>
              <a:ext uri="{FF2B5EF4-FFF2-40B4-BE49-F238E27FC236}">
                <a16:creationId xmlns:a16="http://schemas.microsoft.com/office/drawing/2014/main" id="{22697CC9-AC1F-1977-A126-D6B63BC93AD7}"/>
              </a:ext>
            </a:extLst>
          </p:cNvPr>
          <p:cNvSpPr>
            <a:spLocks noGrp="1"/>
          </p:cNvSpPr>
          <p:nvPr>
            <p:ph idx="1"/>
          </p:nvPr>
        </p:nvSpPr>
        <p:spPr>
          <a:xfrm>
            <a:off x="395437" y="1988179"/>
            <a:ext cx="2183296" cy="4351338"/>
          </a:xfrm>
        </p:spPr>
        <p:txBody>
          <a:bodyPr vert="horz" lIns="91440" tIns="45720" rIns="91440" bIns="45720" rtlCol="0" anchor="t">
            <a:noAutofit/>
          </a:bodyPr>
          <a:lstStyle/>
          <a:p>
            <a:pPr marL="0" indent="0">
              <a:buNone/>
            </a:pPr>
            <a:r>
              <a:rPr lang="en-US" sz="1800"/>
              <a:t>Chris Ponting </a:t>
            </a:r>
            <a:endParaRPr lang="en-US"/>
          </a:p>
          <a:p>
            <a:pPr marL="0" indent="0">
              <a:buNone/>
            </a:pPr>
            <a:r>
              <a:rPr lang="en-US" sz="1800"/>
              <a:t>Cristina Martin </a:t>
            </a:r>
          </a:p>
          <a:p>
            <a:pPr marL="0" indent="0">
              <a:buNone/>
            </a:pPr>
            <a:r>
              <a:rPr lang="en-US" sz="1800"/>
              <a:t>David Sims </a:t>
            </a:r>
          </a:p>
          <a:p>
            <a:pPr marL="0" indent="0">
              <a:buNone/>
            </a:pPr>
            <a:r>
              <a:rPr lang="en-US" sz="1800"/>
              <a:t>Matt Elliot </a:t>
            </a:r>
          </a:p>
          <a:p>
            <a:pPr marL="0" indent="0">
              <a:buNone/>
            </a:pPr>
            <a:r>
              <a:rPr lang="en-US" sz="1800"/>
              <a:t>Paul Davies</a:t>
            </a:r>
          </a:p>
          <a:p>
            <a:pPr marL="0" indent="0">
              <a:buNone/>
            </a:pPr>
            <a:r>
              <a:rPr lang="en-US" sz="1800"/>
              <a:t>Mike Morgan </a:t>
            </a:r>
          </a:p>
          <a:p>
            <a:pPr marL="0" indent="0">
              <a:buNone/>
            </a:pPr>
            <a:r>
              <a:rPr lang="en-US" sz="1800"/>
              <a:t>Ralitsa Madsen</a:t>
            </a:r>
          </a:p>
          <a:p>
            <a:pPr marL="0" indent="0">
              <a:buNone/>
            </a:pPr>
            <a:r>
              <a:rPr lang="en-US" sz="1800"/>
              <a:t>Desiree Tennant </a:t>
            </a:r>
            <a:endParaRPr lang="en-US"/>
          </a:p>
          <a:p>
            <a:pPr marL="0" indent="0">
              <a:buNone/>
            </a:pPr>
            <a:r>
              <a:rPr lang="en-US" sz="1800"/>
              <a:t>Dmitry Finkelberg</a:t>
            </a:r>
          </a:p>
          <a:p>
            <a:pPr marL="0" indent="0">
              <a:buNone/>
            </a:pPr>
            <a:r>
              <a:rPr lang="en-US" sz="1800"/>
              <a:t>Ava </a:t>
            </a:r>
            <a:r>
              <a:rPr lang="en-US" sz="1800" err="1"/>
              <a:t>Khamseh</a:t>
            </a:r>
            <a:endParaRPr lang="en-US" sz="1800"/>
          </a:p>
          <a:p>
            <a:pPr marL="0" indent="0" algn="ctr">
              <a:buNone/>
            </a:pPr>
            <a:r>
              <a:rPr lang="en-US" sz="1800"/>
              <a:t> </a:t>
            </a:r>
          </a:p>
          <a:p>
            <a:endParaRPr lang="en-US" sz="1800"/>
          </a:p>
        </p:txBody>
      </p:sp>
      <p:sp>
        <p:nvSpPr>
          <p:cNvPr id="4" name="Content Placeholder 2">
            <a:extLst>
              <a:ext uri="{FF2B5EF4-FFF2-40B4-BE49-F238E27FC236}">
                <a16:creationId xmlns:a16="http://schemas.microsoft.com/office/drawing/2014/main" id="{826C6B4E-D4E0-C2F3-3339-982CA01B3EBB}"/>
              </a:ext>
            </a:extLst>
          </p:cNvPr>
          <p:cNvSpPr txBox="1">
            <a:spLocks/>
          </p:cNvSpPr>
          <p:nvPr/>
        </p:nvSpPr>
        <p:spPr>
          <a:xfrm>
            <a:off x="2331839" y="1988401"/>
            <a:ext cx="2183296"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t>David Sims</a:t>
            </a:r>
            <a:endParaRPr lang="en-US"/>
          </a:p>
          <a:p>
            <a:pPr marL="0" indent="0">
              <a:buFont typeface="Arial" panose="020B0604020202020204" pitchFamily="34" charset="0"/>
              <a:buNone/>
            </a:pPr>
            <a:r>
              <a:rPr lang="en-US" sz="1800"/>
              <a:t>Rachel Etherington </a:t>
            </a:r>
          </a:p>
          <a:p>
            <a:pPr marL="0" indent="0">
              <a:buFont typeface="Arial" panose="020B0604020202020204" pitchFamily="34" charset="0"/>
              <a:buNone/>
            </a:pPr>
            <a:r>
              <a:rPr lang="en-US" sz="1800"/>
              <a:t>Tanita Casci </a:t>
            </a:r>
          </a:p>
          <a:p>
            <a:pPr marL="0" indent="0">
              <a:buFont typeface="Arial" panose="020B0604020202020204" pitchFamily="34" charset="0"/>
              <a:buNone/>
            </a:pPr>
            <a:r>
              <a:rPr lang="en-US" sz="1800"/>
              <a:t>David Gavaghan</a:t>
            </a:r>
          </a:p>
          <a:p>
            <a:pPr marL="0" indent="0">
              <a:buFont typeface="Arial" panose="020B0604020202020204" pitchFamily="34" charset="0"/>
              <a:buNone/>
            </a:pPr>
            <a:r>
              <a:rPr lang="en-US" sz="1800"/>
              <a:t>Sarah Cadman </a:t>
            </a:r>
          </a:p>
          <a:p>
            <a:pPr marL="0" indent="0">
              <a:buFont typeface="Arial" panose="020B0604020202020204" pitchFamily="34" charset="0"/>
              <a:buNone/>
            </a:pPr>
            <a:r>
              <a:rPr lang="en-US" sz="1800"/>
              <a:t>Colin Mclean </a:t>
            </a:r>
          </a:p>
          <a:p>
            <a:pPr marL="0" indent="0">
              <a:buFont typeface="Arial" panose="020B0604020202020204" pitchFamily="34" charset="0"/>
              <a:buNone/>
            </a:pPr>
            <a:r>
              <a:rPr lang="en-US" sz="1800"/>
              <a:t>Matt Elliot </a:t>
            </a:r>
          </a:p>
          <a:p>
            <a:pPr marL="0" indent="0">
              <a:buFont typeface="Arial" panose="020B0604020202020204" pitchFamily="34" charset="0"/>
              <a:buNone/>
            </a:pPr>
            <a:r>
              <a:rPr lang="en-US" sz="1800"/>
              <a:t>Paul Davies</a:t>
            </a:r>
          </a:p>
          <a:p>
            <a:pPr marL="0" indent="0" algn="ctr">
              <a:buFont typeface="Arial" panose="020B0604020202020204" pitchFamily="34" charset="0"/>
              <a:buNone/>
            </a:pPr>
            <a:r>
              <a:rPr lang="en-US" sz="1800"/>
              <a:t> </a:t>
            </a:r>
          </a:p>
          <a:p>
            <a:endParaRPr lang="en-US" sz="1800"/>
          </a:p>
        </p:txBody>
      </p:sp>
      <p:sp>
        <p:nvSpPr>
          <p:cNvPr id="5" name="Content Placeholder 2">
            <a:extLst>
              <a:ext uri="{FF2B5EF4-FFF2-40B4-BE49-F238E27FC236}">
                <a16:creationId xmlns:a16="http://schemas.microsoft.com/office/drawing/2014/main" id="{F4983557-5908-357B-93D4-ADCAE592A155}"/>
              </a:ext>
            </a:extLst>
          </p:cNvPr>
          <p:cNvSpPr txBox="1">
            <a:spLocks/>
          </p:cNvSpPr>
          <p:nvPr/>
        </p:nvSpPr>
        <p:spPr>
          <a:xfrm>
            <a:off x="4765342" y="1500205"/>
            <a:ext cx="2183296"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a:p>
          <a:p>
            <a:pPr marL="0" indent="0">
              <a:buFont typeface="Arial" panose="020B0604020202020204" pitchFamily="34" charset="0"/>
              <a:buNone/>
            </a:pPr>
            <a:r>
              <a:rPr lang="en-US" sz="1800"/>
              <a:t>Hollydawn Murray </a:t>
            </a:r>
          </a:p>
          <a:p>
            <a:pPr marL="0" indent="0">
              <a:buFont typeface="Arial" panose="020B0604020202020204" pitchFamily="34" charset="0"/>
              <a:buNone/>
            </a:pPr>
            <a:r>
              <a:rPr lang="en-US" sz="1800"/>
              <a:t>Chris Ponting</a:t>
            </a:r>
          </a:p>
          <a:p>
            <a:pPr marL="0" indent="0">
              <a:buFont typeface="Arial" panose="020B0604020202020204" pitchFamily="34" charset="0"/>
              <a:buNone/>
            </a:pPr>
            <a:r>
              <a:rPr lang="en-US" sz="1800"/>
              <a:t>Ava </a:t>
            </a:r>
            <a:r>
              <a:rPr lang="en-US" sz="1800" err="1"/>
              <a:t>Khamseh</a:t>
            </a:r>
            <a:r>
              <a:rPr lang="en-US" sz="1800"/>
              <a:t> </a:t>
            </a:r>
          </a:p>
          <a:p>
            <a:pPr marL="0" indent="0">
              <a:buNone/>
            </a:pPr>
            <a:r>
              <a:rPr lang="en-US" sz="1800"/>
              <a:t>Amonida Zadissa </a:t>
            </a:r>
          </a:p>
          <a:p>
            <a:pPr marL="0" indent="0">
              <a:buNone/>
            </a:pPr>
            <a:r>
              <a:rPr lang="en-US" sz="1800"/>
              <a:t>Jane </a:t>
            </a:r>
            <a:r>
              <a:rPr lang="en-US" sz="1800" err="1"/>
              <a:t>Hillston</a:t>
            </a:r>
            <a:r>
              <a:rPr lang="en-US" sz="1800"/>
              <a:t> </a:t>
            </a:r>
          </a:p>
          <a:p>
            <a:pPr marL="0" indent="0" algn="ctr">
              <a:buFont typeface="Arial" panose="020B0604020202020204" pitchFamily="34" charset="0"/>
              <a:buNone/>
            </a:pPr>
            <a:r>
              <a:rPr lang="en-US" sz="1800"/>
              <a:t> </a:t>
            </a:r>
          </a:p>
          <a:p>
            <a:endParaRPr lang="en-US" sz="1800"/>
          </a:p>
        </p:txBody>
      </p:sp>
      <p:sp>
        <p:nvSpPr>
          <p:cNvPr id="6" name="Content Placeholder 2">
            <a:extLst>
              <a:ext uri="{FF2B5EF4-FFF2-40B4-BE49-F238E27FC236}">
                <a16:creationId xmlns:a16="http://schemas.microsoft.com/office/drawing/2014/main" id="{312A71F7-8709-9CAD-E61F-C6CFFEF0E3D1}"/>
              </a:ext>
            </a:extLst>
          </p:cNvPr>
          <p:cNvSpPr txBox="1">
            <a:spLocks/>
          </p:cNvSpPr>
          <p:nvPr/>
        </p:nvSpPr>
        <p:spPr>
          <a:xfrm>
            <a:off x="7098248" y="1484811"/>
            <a:ext cx="2183296"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a:t>GRID </a:t>
            </a:r>
          </a:p>
          <a:p>
            <a:pPr marL="0" indent="0">
              <a:buNone/>
            </a:pPr>
            <a:r>
              <a:rPr lang="en-US" sz="1800"/>
              <a:t>Rachel Porteous</a:t>
            </a:r>
          </a:p>
          <a:p>
            <a:pPr marL="0" indent="0">
              <a:buNone/>
            </a:pPr>
            <a:r>
              <a:rPr lang="en-US" sz="1800"/>
              <a:t>Agnessa </a:t>
            </a:r>
            <a:r>
              <a:rPr lang="en-US" sz="1800" err="1"/>
              <a:t>Spanellis</a:t>
            </a:r>
            <a:r>
              <a:rPr lang="en-US" sz="1800"/>
              <a:t> </a:t>
            </a:r>
          </a:p>
          <a:p>
            <a:pPr marL="0" indent="0">
              <a:buNone/>
            </a:pPr>
            <a:r>
              <a:rPr lang="en-US" sz="1800"/>
              <a:t>Frank Siedlok</a:t>
            </a:r>
          </a:p>
          <a:p>
            <a:pPr marL="0" indent="0">
              <a:buNone/>
            </a:pPr>
            <a:r>
              <a:rPr lang="en-US" sz="1800">
                <a:ea typeface="+mn-lt"/>
                <a:cs typeface="+mn-lt"/>
              </a:rPr>
              <a:t>Gabrielle Blackbell</a:t>
            </a:r>
            <a:endParaRPr lang="en-US">
              <a:ea typeface="+mn-lt"/>
              <a:cs typeface="+mn-lt"/>
            </a:endParaRPr>
          </a:p>
          <a:p>
            <a:pPr marL="0" indent="0">
              <a:buNone/>
            </a:pPr>
            <a:r>
              <a:rPr lang="en-US" sz="1800">
                <a:ea typeface="+mn-lt"/>
                <a:cs typeface="+mn-lt"/>
              </a:rPr>
              <a:t> James Buckley</a:t>
            </a:r>
            <a:endParaRPr lang="en-US">
              <a:ea typeface="+mn-lt"/>
              <a:cs typeface="+mn-lt"/>
            </a:endParaRPr>
          </a:p>
          <a:p>
            <a:pPr marL="0" indent="0">
              <a:buNone/>
            </a:pPr>
            <a:r>
              <a:rPr lang="en-US" sz="1800">
                <a:ea typeface="+mn-lt"/>
                <a:cs typeface="+mn-lt"/>
              </a:rPr>
              <a:t>Mollie MacGregor</a:t>
            </a:r>
            <a:endParaRPr lang="en-US">
              <a:ea typeface="+mn-lt"/>
              <a:cs typeface="+mn-lt"/>
            </a:endParaRPr>
          </a:p>
          <a:p>
            <a:endParaRPr lang="en-US" sz="1800"/>
          </a:p>
        </p:txBody>
      </p:sp>
      <p:sp>
        <p:nvSpPr>
          <p:cNvPr id="7" name="TextBox 6">
            <a:extLst>
              <a:ext uri="{FF2B5EF4-FFF2-40B4-BE49-F238E27FC236}">
                <a16:creationId xmlns:a16="http://schemas.microsoft.com/office/drawing/2014/main" id="{A96642C2-CAAD-5A23-B62D-6E7F63A42965}"/>
              </a:ext>
            </a:extLst>
          </p:cNvPr>
          <p:cNvSpPr txBox="1"/>
          <p:nvPr/>
        </p:nvSpPr>
        <p:spPr>
          <a:xfrm>
            <a:off x="4344250" y="4330383"/>
            <a:ext cx="5503402" cy="1323439"/>
          </a:xfrm>
          <a:prstGeom prst="rect">
            <a:avLst/>
          </a:prstGeom>
          <a:noFill/>
        </p:spPr>
        <p:txBody>
          <a:bodyPr wrap="square" lIns="91440" tIns="45720" rIns="91440" bIns="45720" rtlCol="0" anchor="t">
            <a:spAutoFit/>
          </a:bodyPr>
          <a:lstStyle/>
          <a:p>
            <a:r>
              <a:rPr lang="en-US" sz="2000" b="1">
                <a:solidFill>
                  <a:srgbClr val="0094AA"/>
                </a:solidFill>
              </a:rPr>
              <a:t>All the researchers, research professionals, leaders from higher education, research institutes, funders and industry without whom this work would not be possible</a:t>
            </a:r>
          </a:p>
        </p:txBody>
      </p:sp>
      <p:pic>
        <p:nvPicPr>
          <p:cNvPr id="8" name="Picture 2" descr="Medical Research Council (United Kingdom) - Wikipedia">
            <a:extLst>
              <a:ext uri="{FF2B5EF4-FFF2-40B4-BE49-F238E27FC236}">
                <a16:creationId xmlns:a16="http://schemas.microsoft.com/office/drawing/2014/main" id="{ECD44859-E4D7-145F-A2CF-DA8BD47D8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8840" y="1737780"/>
            <a:ext cx="2345794" cy="79020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0D2E76D-BDD8-3B26-4E79-44D8BBBFD4DB}"/>
              </a:ext>
            </a:extLst>
          </p:cNvPr>
          <p:cNvSpPr txBox="1"/>
          <p:nvPr/>
        </p:nvSpPr>
        <p:spPr>
          <a:xfrm>
            <a:off x="9399592" y="1372505"/>
            <a:ext cx="1580689" cy="369332"/>
          </a:xfrm>
          <a:prstGeom prst="rect">
            <a:avLst/>
          </a:prstGeom>
          <a:noFill/>
        </p:spPr>
        <p:txBody>
          <a:bodyPr wrap="none" lIns="91440" tIns="45720" rIns="91440" bIns="45720" rtlCol="0" anchor="t">
            <a:spAutoFit/>
          </a:bodyPr>
          <a:lstStyle/>
          <a:p>
            <a:r>
              <a:rPr lang="en-US" b="1"/>
              <a:t>Supported by</a:t>
            </a:r>
          </a:p>
        </p:txBody>
      </p:sp>
      <p:pic>
        <p:nvPicPr>
          <p:cNvPr id="10" name="Picture 10" descr="Health Data Research UK (HDR UK) | UK DRI">
            <a:extLst>
              <a:ext uri="{FF2B5EF4-FFF2-40B4-BE49-F238E27FC236}">
                <a16:creationId xmlns:a16="http://schemas.microsoft.com/office/drawing/2014/main" id="{A4921CD6-56E7-B900-8878-6920F8E9F1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1532" y="2523157"/>
            <a:ext cx="1743701" cy="9881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with blue and orange text&#10;&#10;Description automatically generated">
            <a:extLst>
              <a:ext uri="{FF2B5EF4-FFF2-40B4-BE49-F238E27FC236}">
                <a16:creationId xmlns:a16="http://schemas.microsoft.com/office/drawing/2014/main" id="{466F9609-776C-7DA2-8E7F-6EC40D92AB1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0321" y="1164163"/>
            <a:ext cx="1023589" cy="818871"/>
          </a:xfrm>
          <a:prstGeom prst="rect">
            <a:avLst/>
          </a:prstGeom>
        </p:spPr>
      </p:pic>
      <p:pic>
        <p:nvPicPr>
          <p:cNvPr id="14" name="Picture 4" descr="x-net logo">
            <a:extLst>
              <a:ext uri="{FF2B5EF4-FFF2-40B4-BE49-F238E27FC236}">
                <a16:creationId xmlns:a16="http://schemas.microsoft.com/office/drawing/2014/main" id="{FBB33A7F-5F98-FD06-D263-FE73CCF754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1270" y="1114303"/>
            <a:ext cx="692692" cy="74216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nFrame Logo">
            <a:extLst>
              <a:ext uri="{FF2B5EF4-FFF2-40B4-BE49-F238E27FC236}">
                <a16:creationId xmlns:a16="http://schemas.microsoft.com/office/drawing/2014/main" id="{3F4CAA50-B519-AC63-F011-86706541F4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91729" y="1396414"/>
            <a:ext cx="1024780" cy="34549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D5572582-0AC8-1A0A-CF59-58340712445E}"/>
              </a:ext>
            </a:extLst>
          </p:cNvPr>
          <p:cNvPicPr>
            <a:picLocks noChangeAspect="1"/>
          </p:cNvPicPr>
          <p:nvPr/>
        </p:nvPicPr>
        <p:blipFill>
          <a:blip r:embed="rId8"/>
          <a:stretch>
            <a:fillRect/>
          </a:stretch>
        </p:blipFill>
        <p:spPr>
          <a:xfrm>
            <a:off x="10701969" y="5664160"/>
            <a:ext cx="889277" cy="858725"/>
          </a:xfrm>
          <a:prstGeom prst="rect">
            <a:avLst/>
          </a:prstGeom>
        </p:spPr>
      </p:pic>
      <p:pic>
        <p:nvPicPr>
          <p:cNvPr id="18" name="Picture 17" descr="University of Dundee - HDR UK">
            <a:extLst>
              <a:ext uri="{FF2B5EF4-FFF2-40B4-BE49-F238E27FC236}">
                <a16:creationId xmlns:a16="http://schemas.microsoft.com/office/drawing/2014/main" id="{4EE24EBF-958D-D549-A993-D8E7419180DC}"/>
              </a:ext>
            </a:extLst>
          </p:cNvPr>
          <p:cNvPicPr>
            <a:picLocks noChangeAspect="1"/>
          </p:cNvPicPr>
          <p:nvPr/>
        </p:nvPicPr>
        <p:blipFill>
          <a:blip r:embed="rId9"/>
          <a:stretch>
            <a:fillRect/>
          </a:stretch>
        </p:blipFill>
        <p:spPr>
          <a:xfrm>
            <a:off x="9928560" y="4747962"/>
            <a:ext cx="1703471" cy="674772"/>
          </a:xfrm>
          <a:prstGeom prst="rect">
            <a:avLst/>
          </a:prstGeom>
        </p:spPr>
      </p:pic>
      <p:pic>
        <p:nvPicPr>
          <p:cNvPr id="22" name="Picture 21" descr="Cruk UK Logo">
            <a:extLst>
              <a:ext uri="{FF2B5EF4-FFF2-40B4-BE49-F238E27FC236}">
                <a16:creationId xmlns:a16="http://schemas.microsoft.com/office/drawing/2014/main" id="{E3031977-1F12-329D-8DF9-27E6D14CA070}"/>
              </a:ext>
            </a:extLst>
          </p:cNvPr>
          <p:cNvPicPr>
            <a:picLocks noChangeAspect="1"/>
          </p:cNvPicPr>
          <p:nvPr/>
        </p:nvPicPr>
        <p:blipFill>
          <a:blip r:embed="rId10"/>
          <a:stretch>
            <a:fillRect/>
          </a:stretch>
        </p:blipFill>
        <p:spPr>
          <a:xfrm>
            <a:off x="9408694" y="3450706"/>
            <a:ext cx="1371601" cy="686503"/>
          </a:xfrm>
          <a:prstGeom prst="rect">
            <a:avLst/>
          </a:prstGeom>
        </p:spPr>
      </p:pic>
      <p:pic>
        <p:nvPicPr>
          <p:cNvPr id="17" name="Picture 16" descr="Wellcome Trust - Wikipedia">
            <a:extLst>
              <a:ext uri="{FF2B5EF4-FFF2-40B4-BE49-F238E27FC236}">
                <a16:creationId xmlns:a16="http://schemas.microsoft.com/office/drawing/2014/main" id="{9502E2CA-3713-570C-7622-0F9CD833BE78}"/>
              </a:ext>
            </a:extLst>
          </p:cNvPr>
          <p:cNvPicPr>
            <a:picLocks noChangeAspect="1"/>
          </p:cNvPicPr>
          <p:nvPr/>
        </p:nvPicPr>
        <p:blipFill>
          <a:blip r:embed="rId11"/>
          <a:stretch>
            <a:fillRect/>
          </a:stretch>
        </p:blipFill>
        <p:spPr>
          <a:xfrm>
            <a:off x="10983337" y="3433175"/>
            <a:ext cx="861337" cy="861337"/>
          </a:xfrm>
          <a:prstGeom prst="rect">
            <a:avLst/>
          </a:prstGeom>
        </p:spPr>
      </p:pic>
      <p:pic>
        <p:nvPicPr>
          <p:cNvPr id="23" name="Picture 2" descr="UK DRI banner image | UK Dementia Research Institute at UCL - UCL ...">
            <a:extLst>
              <a:ext uri="{FF2B5EF4-FFF2-40B4-BE49-F238E27FC236}">
                <a16:creationId xmlns:a16="http://schemas.microsoft.com/office/drawing/2014/main" id="{E4F3B7EE-0B10-638E-9ED7-687368BE333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02860" y="5836310"/>
            <a:ext cx="2360276" cy="68711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logo with a circle and circles&#10;&#10;AI-generated content may be incorrect.">
            <a:extLst>
              <a:ext uri="{FF2B5EF4-FFF2-40B4-BE49-F238E27FC236}">
                <a16:creationId xmlns:a16="http://schemas.microsoft.com/office/drawing/2014/main" id="{6DE71A2B-0EDA-995E-CD53-F5AF465C666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82629" y="881296"/>
            <a:ext cx="1114788" cy="979920"/>
          </a:xfrm>
          <a:prstGeom prst="rect">
            <a:avLst/>
          </a:prstGeom>
          <a:ln>
            <a:solidFill>
              <a:schemeClr val="accent6">
                <a:lumMod val="60000"/>
                <a:lumOff val="40000"/>
              </a:schemeClr>
            </a:solidFill>
          </a:ln>
        </p:spPr>
      </p:pic>
    </p:spTree>
    <p:extLst>
      <p:ext uri="{BB962C8B-B14F-4D97-AF65-F5344CB8AC3E}">
        <p14:creationId xmlns:p14="http://schemas.microsoft.com/office/powerpoint/2010/main" val="3295761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B6D1B-59D3-96A7-D118-8CE5DDD4149C}"/>
            </a:ext>
          </a:extLst>
        </p:cNvPr>
        <p:cNvGrpSpPr/>
        <p:nvPr/>
      </p:nvGrpSpPr>
      <p:grpSpPr>
        <a:xfrm>
          <a:off x="0" y="0"/>
          <a:ext cx="0" cy="0"/>
          <a:chOff x="0" y="0"/>
          <a:chExt cx="0" cy="0"/>
        </a:xfrm>
      </p:grpSpPr>
      <p:sp>
        <p:nvSpPr>
          <p:cNvPr id="70" name="TextBox 69">
            <a:extLst>
              <a:ext uri="{FF2B5EF4-FFF2-40B4-BE49-F238E27FC236}">
                <a16:creationId xmlns:a16="http://schemas.microsoft.com/office/drawing/2014/main" id="{58CC37B3-6898-3E0C-B605-8C76B35E32D3}"/>
              </a:ext>
            </a:extLst>
          </p:cNvPr>
          <p:cNvSpPr txBox="1"/>
          <p:nvPr/>
        </p:nvSpPr>
        <p:spPr>
          <a:xfrm>
            <a:off x="5284556" y="3341913"/>
            <a:ext cx="609615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solidFill>
                  <a:srgbClr val="009193"/>
                </a:solidFill>
                <a:cs typeface="Al Bayan Plain" pitchFamily="2" charset="-78"/>
              </a:rPr>
              <a:t>“Need for more holistic training of PhD and post-docs, moving towards team working rather than an individualistic training focus”</a:t>
            </a:r>
          </a:p>
        </p:txBody>
      </p:sp>
      <p:sp>
        <p:nvSpPr>
          <p:cNvPr id="72" name="TextBox 71">
            <a:extLst>
              <a:ext uri="{FF2B5EF4-FFF2-40B4-BE49-F238E27FC236}">
                <a16:creationId xmlns:a16="http://schemas.microsoft.com/office/drawing/2014/main" id="{10FD9E1B-5A57-704A-2808-A39A9864311F}"/>
              </a:ext>
            </a:extLst>
          </p:cNvPr>
          <p:cNvSpPr txBox="1"/>
          <p:nvPr/>
        </p:nvSpPr>
        <p:spPr>
          <a:xfrm>
            <a:off x="5515486" y="4357576"/>
            <a:ext cx="5910217" cy="646331"/>
          </a:xfrm>
          <a:prstGeom prst="rect">
            <a:avLst/>
          </a:prstGeom>
          <a:noFill/>
        </p:spPr>
        <p:txBody>
          <a:bodyPr wrap="square" lIns="91440" tIns="45720" rIns="91440" bIns="45720" anchor="t">
            <a:spAutoFit/>
          </a:bodyPr>
          <a:lstStyle/>
          <a:p>
            <a:pPr algn="ctr"/>
            <a:r>
              <a:rPr lang="en-GB">
                <a:solidFill>
                  <a:schemeClr val="accent2"/>
                </a:solidFill>
                <a:effectLst/>
                <a:ea typeface="Calibri"/>
                <a:cs typeface="Al Bayan Plain" pitchFamily="2" charset="-78"/>
              </a:rPr>
              <a:t>“academia is so close and people have only ever seen one way of working”</a:t>
            </a:r>
            <a:endParaRPr lang="en-US">
              <a:solidFill>
                <a:schemeClr val="accent2"/>
              </a:solidFill>
              <a:ea typeface="Calibri"/>
              <a:cs typeface="Al Bayan Plain" pitchFamily="2" charset="-78"/>
            </a:endParaRPr>
          </a:p>
        </p:txBody>
      </p:sp>
      <p:grpSp>
        <p:nvGrpSpPr>
          <p:cNvPr id="73" name="Group 72">
            <a:extLst>
              <a:ext uri="{FF2B5EF4-FFF2-40B4-BE49-F238E27FC236}">
                <a16:creationId xmlns:a16="http://schemas.microsoft.com/office/drawing/2014/main" id="{D23EA219-9AB7-58C6-FD5A-9D6B4CBDB4EC}"/>
              </a:ext>
            </a:extLst>
          </p:cNvPr>
          <p:cNvGrpSpPr/>
          <p:nvPr/>
        </p:nvGrpSpPr>
        <p:grpSpPr>
          <a:xfrm>
            <a:off x="1312293" y="1501282"/>
            <a:ext cx="2872261" cy="1158896"/>
            <a:chOff x="7219750" y="3038080"/>
            <a:chExt cx="3154604" cy="1304144"/>
          </a:xfrm>
        </p:grpSpPr>
        <p:pic>
          <p:nvPicPr>
            <p:cNvPr id="74" name="Graphic 73" descr="Group outline">
              <a:extLst>
                <a:ext uri="{FF2B5EF4-FFF2-40B4-BE49-F238E27FC236}">
                  <a16:creationId xmlns:a16="http://schemas.microsoft.com/office/drawing/2014/main" id="{1A8427D0-9313-8577-B441-0CC2F61C176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209879" y="3038080"/>
              <a:ext cx="914399" cy="914400"/>
            </a:xfrm>
            <a:prstGeom prst="rect">
              <a:avLst/>
            </a:prstGeom>
          </p:spPr>
        </p:pic>
        <p:sp>
          <p:nvSpPr>
            <p:cNvPr id="75" name="TextBox 74">
              <a:extLst>
                <a:ext uri="{FF2B5EF4-FFF2-40B4-BE49-F238E27FC236}">
                  <a16:creationId xmlns:a16="http://schemas.microsoft.com/office/drawing/2014/main" id="{4A338759-ECF1-35AE-B7FB-7290BD1DFDEB}"/>
                </a:ext>
              </a:extLst>
            </p:cNvPr>
            <p:cNvSpPr txBox="1"/>
            <p:nvPr/>
          </p:nvSpPr>
          <p:spPr>
            <a:xfrm>
              <a:off x="7219750" y="3822697"/>
              <a:ext cx="3154604" cy="519527"/>
            </a:xfrm>
            <a:prstGeom prst="rect">
              <a:avLst/>
            </a:prstGeom>
            <a:noFill/>
          </p:spPr>
          <p:txBody>
            <a:bodyPr wrap="none" rtlCol="0">
              <a:spAutoFit/>
            </a:bodyPr>
            <a:lstStyle/>
            <a:p>
              <a:r>
                <a:rPr lang="en-US" sz="2400" b="1">
                  <a:cs typeface="Al Bayan Plain" pitchFamily="2" charset="-78"/>
                </a:rPr>
                <a:t>Public and Patients</a:t>
              </a:r>
            </a:p>
          </p:txBody>
        </p:sp>
      </p:grpSp>
      <p:sp>
        <p:nvSpPr>
          <p:cNvPr id="77" name="TextBox 76">
            <a:extLst>
              <a:ext uri="{FF2B5EF4-FFF2-40B4-BE49-F238E27FC236}">
                <a16:creationId xmlns:a16="http://schemas.microsoft.com/office/drawing/2014/main" id="{CA26BFB7-8038-3655-8C1A-251F5DF25141}"/>
              </a:ext>
            </a:extLst>
          </p:cNvPr>
          <p:cNvSpPr txBox="1"/>
          <p:nvPr/>
        </p:nvSpPr>
        <p:spPr>
          <a:xfrm>
            <a:off x="865107" y="2899747"/>
            <a:ext cx="3529951" cy="92333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9193"/>
                </a:solidFill>
                <a:cs typeface="Al Bayan Plain" pitchFamily="2" charset="-78"/>
              </a:rPr>
              <a:t>“</a:t>
            </a:r>
            <a:r>
              <a:rPr lang="en-GB">
                <a:solidFill>
                  <a:srgbClr val="009193"/>
                </a:solidFill>
                <a:cs typeface="Al Bayan Plain" pitchFamily="2" charset="-78"/>
              </a:rPr>
              <a:t>If researchers are not working together, it creates reputational damage and creates mistrust”</a:t>
            </a:r>
            <a:r>
              <a:rPr lang="en-GB">
                <a:solidFill>
                  <a:srgbClr val="009193"/>
                </a:solidFill>
                <a:ea typeface="Calibri"/>
                <a:cs typeface="Al Bayan Plain" pitchFamily="2" charset="-78"/>
              </a:rPr>
              <a:t>​</a:t>
            </a:r>
            <a:endParaRPr lang="en-GB">
              <a:solidFill>
                <a:srgbClr val="009193"/>
              </a:solidFill>
              <a:cs typeface="Al Bayan Plain" pitchFamily="2" charset="-78"/>
            </a:endParaRPr>
          </a:p>
        </p:txBody>
      </p:sp>
      <p:pic>
        <p:nvPicPr>
          <p:cNvPr id="84" name="Picture 83" descr="A logo with blue and orange text&#10;&#10;Description automatically generated">
            <a:extLst>
              <a:ext uri="{FF2B5EF4-FFF2-40B4-BE49-F238E27FC236}">
                <a16:creationId xmlns:a16="http://schemas.microsoft.com/office/drawing/2014/main" id="{FCB1F872-872B-9FE3-2EC6-4881B105CD8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717" y="240935"/>
            <a:ext cx="1320361" cy="1056289"/>
          </a:xfrm>
          <a:prstGeom prst="rect">
            <a:avLst/>
          </a:prstGeom>
        </p:spPr>
      </p:pic>
      <p:sp>
        <p:nvSpPr>
          <p:cNvPr id="8" name="Title 1">
            <a:extLst>
              <a:ext uri="{FF2B5EF4-FFF2-40B4-BE49-F238E27FC236}">
                <a16:creationId xmlns:a16="http://schemas.microsoft.com/office/drawing/2014/main" id="{BFE1CB44-C8D4-482E-6526-754FB40A9111}"/>
              </a:ext>
            </a:extLst>
          </p:cNvPr>
          <p:cNvSpPr txBox="1">
            <a:spLocks/>
          </p:cNvSpPr>
          <p:nvPr/>
        </p:nvSpPr>
        <p:spPr>
          <a:xfrm>
            <a:off x="1433078" y="11602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Need for developing collaborative capacity</a:t>
            </a:r>
          </a:p>
        </p:txBody>
      </p:sp>
      <p:pic>
        <p:nvPicPr>
          <p:cNvPr id="11" name="Content Placeholder 4" descr="Factory with solid fill">
            <a:extLst>
              <a:ext uri="{FF2B5EF4-FFF2-40B4-BE49-F238E27FC236}">
                <a16:creationId xmlns:a16="http://schemas.microsoft.com/office/drawing/2014/main" id="{0EA78B6D-ADD0-FED0-0F7F-5D961DA223E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37173" y="1345604"/>
            <a:ext cx="914400" cy="914400"/>
          </a:xfrm>
          <a:prstGeom prst="rect">
            <a:avLst/>
          </a:prstGeom>
        </p:spPr>
      </p:pic>
      <p:pic>
        <p:nvPicPr>
          <p:cNvPr id="12" name="Graphic 11" descr="Group outline">
            <a:extLst>
              <a:ext uri="{FF2B5EF4-FFF2-40B4-BE49-F238E27FC236}">
                <a16:creationId xmlns:a16="http://schemas.microsoft.com/office/drawing/2014/main" id="{76E3B9C3-4F44-502D-CC86-742B7346DC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157" y="1615807"/>
            <a:ext cx="613219" cy="613219"/>
          </a:xfrm>
          <a:prstGeom prst="rect">
            <a:avLst/>
          </a:prstGeom>
        </p:spPr>
      </p:pic>
      <p:sp>
        <p:nvSpPr>
          <p:cNvPr id="13" name="TextBox 12">
            <a:extLst>
              <a:ext uri="{FF2B5EF4-FFF2-40B4-BE49-F238E27FC236}">
                <a16:creationId xmlns:a16="http://schemas.microsoft.com/office/drawing/2014/main" id="{72D5CEBE-14D2-26BC-7305-A0504A3CD886}"/>
              </a:ext>
            </a:extLst>
          </p:cNvPr>
          <p:cNvSpPr txBox="1"/>
          <p:nvPr/>
        </p:nvSpPr>
        <p:spPr>
          <a:xfrm>
            <a:off x="7614693" y="2166773"/>
            <a:ext cx="1348959" cy="461665"/>
          </a:xfrm>
          <a:prstGeom prst="rect">
            <a:avLst/>
          </a:prstGeom>
          <a:noFill/>
        </p:spPr>
        <p:txBody>
          <a:bodyPr wrap="none" rtlCol="0">
            <a:spAutoFit/>
          </a:bodyPr>
          <a:lstStyle/>
          <a:p>
            <a:r>
              <a:rPr lang="en-US" sz="2400" b="1">
                <a:cs typeface="Al Bayan Plain" pitchFamily="2" charset="-78"/>
              </a:rPr>
              <a:t>Industry</a:t>
            </a:r>
          </a:p>
        </p:txBody>
      </p:sp>
      <p:sp>
        <p:nvSpPr>
          <p:cNvPr id="15" name="TextBox 14">
            <a:extLst>
              <a:ext uri="{FF2B5EF4-FFF2-40B4-BE49-F238E27FC236}">
                <a16:creationId xmlns:a16="http://schemas.microsoft.com/office/drawing/2014/main" id="{A384B58D-7279-C1EC-6AD2-C096CA690BC6}"/>
              </a:ext>
            </a:extLst>
          </p:cNvPr>
          <p:cNvSpPr txBox="1"/>
          <p:nvPr/>
        </p:nvSpPr>
        <p:spPr>
          <a:xfrm>
            <a:off x="5284556" y="5145017"/>
            <a:ext cx="637207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solidFill>
                  <a:srgbClr val="009193"/>
                </a:solidFill>
                <a:cs typeface="Al Bayan Plain" pitchFamily="2" charset="-78"/>
              </a:rPr>
              <a:t>“It is very valuable to industry when academia produces interdisciplinarians with the skills and experiences required to work in and lead multidisciplinary agile teams”</a:t>
            </a:r>
          </a:p>
        </p:txBody>
      </p:sp>
      <p:sp>
        <p:nvSpPr>
          <p:cNvPr id="16" name="TextBox 15">
            <a:extLst>
              <a:ext uri="{FF2B5EF4-FFF2-40B4-BE49-F238E27FC236}">
                <a16:creationId xmlns:a16="http://schemas.microsoft.com/office/drawing/2014/main" id="{5B831FC0-737F-CFE5-A88E-9D7BCC3C2CB5}"/>
              </a:ext>
            </a:extLst>
          </p:cNvPr>
          <p:cNvSpPr txBox="1"/>
          <p:nvPr/>
        </p:nvSpPr>
        <p:spPr>
          <a:xfrm>
            <a:off x="747453" y="4041650"/>
            <a:ext cx="3637579" cy="36933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9193"/>
                </a:solidFill>
                <a:cs typeface="Al Bayan Plain" pitchFamily="2" charset="-78"/>
              </a:rPr>
              <a:t>“</a:t>
            </a:r>
            <a:r>
              <a:rPr lang="en-GB">
                <a:solidFill>
                  <a:srgbClr val="009193"/>
                </a:solidFill>
                <a:cs typeface="Al Bayan Plain" pitchFamily="2" charset="-78"/>
              </a:rPr>
              <a:t>Leave ego at the door”</a:t>
            </a:r>
            <a:r>
              <a:rPr lang="en-GB">
                <a:solidFill>
                  <a:srgbClr val="009193"/>
                </a:solidFill>
                <a:ea typeface="Calibri"/>
                <a:cs typeface="Al Bayan Plain" pitchFamily="2" charset="-78"/>
              </a:rPr>
              <a:t>​</a:t>
            </a:r>
            <a:endParaRPr lang="en-GB">
              <a:solidFill>
                <a:srgbClr val="009193"/>
              </a:solidFill>
              <a:cs typeface="Al Bayan Plain" pitchFamily="2" charset="-78"/>
            </a:endParaRPr>
          </a:p>
        </p:txBody>
      </p:sp>
      <p:sp>
        <p:nvSpPr>
          <p:cNvPr id="25" name="TextBox 24">
            <a:extLst>
              <a:ext uri="{FF2B5EF4-FFF2-40B4-BE49-F238E27FC236}">
                <a16:creationId xmlns:a16="http://schemas.microsoft.com/office/drawing/2014/main" id="{B98A85CA-0D72-3D91-1F5B-3185361B0E3A}"/>
              </a:ext>
            </a:extLst>
          </p:cNvPr>
          <p:cNvSpPr txBox="1"/>
          <p:nvPr/>
        </p:nvSpPr>
        <p:spPr>
          <a:xfrm>
            <a:off x="5284556" y="2843681"/>
            <a:ext cx="6372079" cy="36933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accent2"/>
                </a:solidFill>
                <a:cs typeface="Al Bayan Plain" pitchFamily="2" charset="-78"/>
              </a:rPr>
              <a:t>“</a:t>
            </a:r>
            <a:r>
              <a:rPr lang="en-GB">
                <a:solidFill>
                  <a:schemeClr val="accent2"/>
                </a:solidFill>
                <a:cs typeface="Al Bayan Plain" pitchFamily="2" charset="-78"/>
              </a:rPr>
              <a:t>Around 50% of researchers are not ‘naturally’ collaborative ”​</a:t>
            </a:r>
          </a:p>
        </p:txBody>
      </p:sp>
      <p:sp>
        <p:nvSpPr>
          <p:cNvPr id="3" name="TextBox 2">
            <a:extLst>
              <a:ext uri="{FF2B5EF4-FFF2-40B4-BE49-F238E27FC236}">
                <a16:creationId xmlns:a16="http://schemas.microsoft.com/office/drawing/2014/main" id="{70B87686-A262-95F1-7482-FDB41AEAAA13}"/>
              </a:ext>
            </a:extLst>
          </p:cNvPr>
          <p:cNvSpPr txBox="1"/>
          <p:nvPr/>
        </p:nvSpPr>
        <p:spPr>
          <a:xfrm>
            <a:off x="98053" y="1158347"/>
            <a:ext cx="1299715" cy="307777"/>
          </a:xfrm>
          <a:prstGeom prst="rect">
            <a:avLst/>
          </a:prstGeom>
          <a:noFill/>
        </p:spPr>
        <p:txBody>
          <a:bodyPr wrap="none" rtlCol="0">
            <a:spAutoFit/>
          </a:bodyPr>
          <a:lstStyle/>
          <a:p>
            <a:r>
              <a:rPr lang="en-US" sz="1400" err="1"/>
              <a:t>www.x-net.bio</a:t>
            </a:r>
            <a:endParaRPr lang="en-US" sz="1400"/>
          </a:p>
        </p:txBody>
      </p:sp>
      <p:sp>
        <p:nvSpPr>
          <p:cNvPr id="2" name="TextBox 11">
            <a:extLst>
              <a:ext uri="{FF2B5EF4-FFF2-40B4-BE49-F238E27FC236}">
                <a16:creationId xmlns:a16="http://schemas.microsoft.com/office/drawing/2014/main" id="{04867822-B57A-4AFB-2513-601335C68C1D}"/>
              </a:ext>
            </a:extLst>
          </p:cNvPr>
          <p:cNvSpPr txBox="1"/>
          <p:nvPr/>
        </p:nvSpPr>
        <p:spPr>
          <a:xfrm>
            <a:off x="609798" y="4622408"/>
            <a:ext cx="4286392" cy="1554272"/>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Aft>
                <a:spcPts val="600"/>
              </a:spcAft>
              <a:buClr>
                <a:srgbClr val="475DA7"/>
              </a:buClr>
              <a:defRPr/>
            </a:pPr>
            <a:endParaRPr lang="en-GB" b="1" dirty="0"/>
          </a:p>
          <a:p>
            <a:pPr marL="285750" indent="-285750">
              <a:buFont typeface="Arial" panose="020B0604020202020204" pitchFamily="34" charset="0"/>
              <a:buChar char="•"/>
            </a:pPr>
            <a:r>
              <a:rPr lang="en-GB" b="1" dirty="0"/>
              <a:t>60% </a:t>
            </a:r>
            <a:r>
              <a:rPr lang="en-GB" dirty="0"/>
              <a:t>agreed a </a:t>
            </a:r>
            <a:r>
              <a:rPr lang="en-GB" b="1" dirty="0"/>
              <a:t>career </a:t>
            </a:r>
            <a:r>
              <a:rPr lang="en-GB" dirty="0"/>
              <a:t>in interdisciplinary research is harder</a:t>
            </a:r>
          </a:p>
          <a:p>
            <a:pPr marL="285750" indent="-285750">
              <a:buFont typeface="Arial" panose="020B0604020202020204" pitchFamily="34" charset="0"/>
              <a:buChar char="•"/>
            </a:pPr>
            <a:r>
              <a:rPr lang="en-GB" b="1" dirty="0"/>
              <a:t>70% </a:t>
            </a:r>
            <a:r>
              <a:rPr lang="en-GB" dirty="0"/>
              <a:t>agreed working in an interdisciplinary </a:t>
            </a:r>
            <a:r>
              <a:rPr lang="en-GB" b="1" dirty="0"/>
              <a:t>team is harder</a:t>
            </a:r>
          </a:p>
        </p:txBody>
      </p:sp>
      <p:sp>
        <p:nvSpPr>
          <p:cNvPr id="5" name="Rectangle: Rounded Corners 4">
            <a:extLst>
              <a:ext uri="{FF2B5EF4-FFF2-40B4-BE49-F238E27FC236}">
                <a16:creationId xmlns:a16="http://schemas.microsoft.com/office/drawing/2014/main" id="{18131800-972B-11C2-0A44-2796AEFE3B19}"/>
              </a:ext>
            </a:extLst>
          </p:cNvPr>
          <p:cNvSpPr/>
          <p:nvPr/>
        </p:nvSpPr>
        <p:spPr>
          <a:xfrm>
            <a:off x="561823" y="4846824"/>
            <a:ext cx="4276090" cy="142263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95E355C-4874-C05F-0136-28F925B5A341}"/>
              </a:ext>
            </a:extLst>
          </p:cNvPr>
          <p:cNvSpPr txBox="1"/>
          <p:nvPr/>
        </p:nvSpPr>
        <p:spPr>
          <a:xfrm>
            <a:off x="7190503" y="6550854"/>
            <a:ext cx="4750468" cy="307777"/>
          </a:xfrm>
          <a:prstGeom prst="rect">
            <a:avLst/>
          </a:prstGeom>
          <a:noFill/>
        </p:spPr>
        <p:txBody>
          <a:bodyPr wrap="none" lIns="91440" tIns="45720" rIns="91440" bIns="45720" rtlCol="0" anchor="t">
            <a:spAutoFit/>
          </a:bodyPr>
          <a:lstStyle/>
          <a:p>
            <a:r>
              <a:rPr lang="en-US" sz="1400" i="1" dirty="0"/>
              <a:t>XNET – Industry Cross-disciplinary training needs </a:t>
            </a:r>
            <a:r>
              <a:rPr lang="en-US" sz="1400" i="1" dirty="0" err="1"/>
              <a:t>worksh</a:t>
            </a:r>
            <a:r>
              <a:rPr lang="en-US" sz="1400" i="1" dirty="0"/>
              <a:t>op</a:t>
            </a:r>
            <a:endParaRPr lang="en-US" sz="1400" dirty="0"/>
          </a:p>
        </p:txBody>
      </p:sp>
      <p:sp>
        <p:nvSpPr>
          <p:cNvPr id="10" name="TextBox 9">
            <a:extLst>
              <a:ext uri="{FF2B5EF4-FFF2-40B4-BE49-F238E27FC236}">
                <a16:creationId xmlns:a16="http://schemas.microsoft.com/office/drawing/2014/main" id="{CD408C1B-579B-1DB9-2F9C-432A8867D156}"/>
              </a:ext>
            </a:extLst>
          </p:cNvPr>
          <p:cNvSpPr txBox="1"/>
          <p:nvPr/>
        </p:nvSpPr>
        <p:spPr>
          <a:xfrm>
            <a:off x="2104383" y="6266251"/>
            <a:ext cx="2737544" cy="338554"/>
          </a:xfrm>
          <a:prstGeom prst="rect">
            <a:avLst/>
          </a:prstGeom>
          <a:noFill/>
        </p:spPr>
        <p:txBody>
          <a:bodyPr wrap="none" lIns="91440" tIns="45720" rIns="91440" bIns="45720" rtlCol="0" anchor="t">
            <a:spAutoFit/>
          </a:bodyPr>
          <a:lstStyle/>
          <a:p>
            <a:r>
              <a:rPr lang="en-US" sz="1600" i="1" dirty="0" err="1"/>
              <a:t>HxC</a:t>
            </a:r>
            <a:r>
              <a:rPr lang="en-US" sz="1600" i="1" dirty="0"/>
              <a:t> Researcher Survey 2025</a:t>
            </a:r>
            <a:endParaRPr lang="en-US" sz="1600" dirty="0"/>
          </a:p>
        </p:txBody>
      </p:sp>
    </p:spTree>
    <p:extLst>
      <p:ext uri="{BB962C8B-B14F-4D97-AF65-F5344CB8AC3E}">
        <p14:creationId xmlns:p14="http://schemas.microsoft.com/office/powerpoint/2010/main" val="3410756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C7BD9-7072-9782-136A-ED8CC762CC5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3E5DD6C-F216-0729-41B9-8B960C91CAC7}"/>
              </a:ext>
            </a:extLst>
          </p:cNvPr>
          <p:cNvSpPr txBox="1">
            <a:spLocks/>
          </p:cNvSpPr>
          <p:nvPr/>
        </p:nvSpPr>
        <p:spPr>
          <a:xfrm>
            <a:off x="116078" y="0"/>
            <a:ext cx="120759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a:t>Opportunities to influence collaborative capacity in the research project lifecycle </a:t>
            </a:r>
          </a:p>
        </p:txBody>
      </p:sp>
      <p:sp>
        <p:nvSpPr>
          <p:cNvPr id="11" name="TextBox 10">
            <a:extLst>
              <a:ext uri="{FF2B5EF4-FFF2-40B4-BE49-F238E27FC236}">
                <a16:creationId xmlns:a16="http://schemas.microsoft.com/office/drawing/2014/main" id="{9551117B-080C-CF2D-BFE2-64EFBA9FA9C9}"/>
              </a:ext>
            </a:extLst>
          </p:cNvPr>
          <p:cNvSpPr txBox="1"/>
          <p:nvPr/>
        </p:nvSpPr>
        <p:spPr>
          <a:xfrm>
            <a:off x="6148412" y="2780911"/>
            <a:ext cx="1591782" cy="830997"/>
          </a:xfrm>
          <a:prstGeom prst="rect">
            <a:avLst/>
          </a:prstGeom>
          <a:noFill/>
        </p:spPr>
        <p:txBody>
          <a:bodyPr wrap="square" rtlCol="0">
            <a:spAutoFit/>
          </a:bodyPr>
          <a:lstStyle/>
          <a:p>
            <a:pPr algn="ctr"/>
            <a:r>
              <a:rPr lang="en-US" sz="1600"/>
              <a:t>Building research team </a:t>
            </a:r>
          </a:p>
          <a:p>
            <a:pPr algn="ctr"/>
            <a:endParaRPr lang="en-US" sz="1600"/>
          </a:p>
        </p:txBody>
      </p:sp>
      <p:sp>
        <p:nvSpPr>
          <p:cNvPr id="14" name="TextBox 13">
            <a:extLst>
              <a:ext uri="{FF2B5EF4-FFF2-40B4-BE49-F238E27FC236}">
                <a16:creationId xmlns:a16="http://schemas.microsoft.com/office/drawing/2014/main" id="{E4CD94A7-5283-C360-2FA1-9C6527B55CE2}"/>
              </a:ext>
            </a:extLst>
          </p:cNvPr>
          <p:cNvSpPr txBox="1"/>
          <p:nvPr/>
        </p:nvSpPr>
        <p:spPr>
          <a:xfrm>
            <a:off x="996259" y="2833064"/>
            <a:ext cx="1765355" cy="584775"/>
          </a:xfrm>
          <a:prstGeom prst="rect">
            <a:avLst/>
          </a:prstGeom>
          <a:noFill/>
        </p:spPr>
        <p:txBody>
          <a:bodyPr wrap="none" rtlCol="0">
            <a:spAutoFit/>
          </a:bodyPr>
          <a:lstStyle/>
          <a:p>
            <a:pPr algn="ctr"/>
            <a:r>
              <a:rPr lang="en-US" sz="1600"/>
              <a:t>Pre-collaboration </a:t>
            </a:r>
          </a:p>
          <a:p>
            <a:pPr algn="ctr"/>
            <a:r>
              <a:rPr lang="en-US" sz="1600"/>
              <a:t>Network building</a:t>
            </a:r>
          </a:p>
        </p:txBody>
      </p:sp>
      <p:sp>
        <p:nvSpPr>
          <p:cNvPr id="15" name="TextBox 14">
            <a:extLst>
              <a:ext uri="{FF2B5EF4-FFF2-40B4-BE49-F238E27FC236}">
                <a16:creationId xmlns:a16="http://schemas.microsoft.com/office/drawing/2014/main" id="{0673D74D-2063-AFC8-F253-75A72D0F93B4}"/>
              </a:ext>
            </a:extLst>
          </p:cNvPr>
          <p:cNvSpPr txBox="1"/>
          <p:nvPr/>
        </p:nvSpPr>
        <p:spPr>
          <a:xfrm>
            <a:off x="3307405" y="2759357"/>
            <a:ext cx="2309223" cy="830997"/>
          </a:xfrm>
          <a:prstGeom prst="rect">
            <a:avLst/>
          </a:prstGeom>
          <a:noFill/>
        </p:spPr>
        <p:txBody>
          <a:bodyPr wrap="none" rtlCol="0">
            <a:spAutoFit/>
          </a:bodyPr>
          <a:lstStyle/>
          <a:p>
            <a:pPr algn="ctr"/>
            <a:r>
              <a:rPr lang="en-US" sz="1600"/>
              <a:t>Initial team recruitment</a:t>
            </a:r>
          </a:p>
          <a:p>
            <a:pPr algn="ctr"/>
            <a:r>
              <a:rPr lang="en-US" sz="1600"/>
              <a:t>  proposal design </a:t>
            </a:r>
          </a:p>
          <a:p>
            <a:pPr algn="ctr"/>
            <a:r>
              <a:rPr lang="en-US" sz="1600"/>
              <a:t>and applying for funding</a:t>
            </a:r>
          </a:p>
        </p:txBody>
      </p:sp>
      <p:sp>
        <p:nvSpPr>
          <p:cNvPr id="19" name="TextBox 18">
            <a:extLst>
              <a:ext uri="{FF2B5EF4-FFF2-40B4-BE49-F238E27FC236}">
                <a16:creationId xmlns:a16="http://schemas.microsoft.com/office/drawing/2014/main" id="{A25A78DA-B58A-D45E-A5AF-1E5BCAC355ED}"/>
              </a:ext>
            </a:extLst>
          </p:cNvPr>
          <p:cNvSpPr txBox="1"/>
          <p:nvPr/>
        </p:nvSpPr>
        <p:spPr>
          <a:xfrm>
            <a:off x="9656464" y="2759357"/>
            <a:ext cx="1810963" cy="584775"/>
          </a:xfrm>
          <a:prstGeom prst="rect">
            <a:avLst/>
          </a:prstGeom>
          <a:noFill/>
        </p:spPr>
        <p:txBody>
          <a:bodyPr wrap="square" rtlCol="0">
            <a:spAutoFit/>
          </a:bodyPr>
          <a:lstStyle/>
          <a:p>
            <a:pPr algn="ctr"/>
            <a:r>
              <a:rPr lang="en-US" sz="1600"/>
              <a:t>Reporting </a:t>
            </a:r>
          </a:p>
          <a:p>
            <a:pPr algn="ctr"/>
            <a:r>
              <a:rPr lang="en-US" sz="1600"/>
              <a:t>outputs</a:t>
            </a:r>
          </a:p>
        </p:txBody>
      </p:sp>
      <p:sp>
        <p:nvSpPr>
          <p:cNvPr id="20" name="TextBox 19">
            <a:extLst>
              <a:ext uri="{FF2B5EF4-FFF2-40B4-BE49-F238E27FC236}">
                <a16:creationId xmlns:a16="http://schemas.microsoft.com/office/drawing/2014/main" id="{7F8D81DD-B24B-4BFD-6D44-D186F9CAAC77}"/>
              </a:ext>
            </a:extLst>
          </p:cNvPr>
          <p:cNvSpPr txBox="1"/>
          <p:nvPr/>
        </p:nvSpPr>
        <p:spPr>
          <a:xfrm>
            <a:off x="8098003" y="2786415"/>
            <a:ext cx="1418364" cy="830997"/>
          </a:xfrm>
          <a:prstGeom prst="rect">
            <a:avLst/>
          </a:prstGeom>
          <a:noFill/>
        </p:spPr>
        <p:txBody>
          <a:bodyPr wrap="square" rtlCol="0">
            <a:spAutoFit/>
          </a:bodyPr>
          <a:lstStyle/>
          <a:p>
            <a:pPr algn="ctr"/>
            <a:r>
              <a:rPr lang="en-US" sz="1600"/>
              <a:t>Conducting research </a:t>
            </a:r>
          </a:p>
          <a:p>
            <a:pPr algn="ctr"/>
            <a:endParaRPr lang="en-US" sz="1600"/>
          </a:p>
        </p:txBody>
      </p:sp>
      <p:cxnSp>
        <p:nvCxnSpPr>
          <p:cNvPr id="31" name="Straight Arrow Connector 30">
            <a:extLst>
              <a:ext uri="{FF2B5EF4-FFF2-40B4-BE49-F238E27FC236}">
                <a16:creationId xmlns:a16="http://schemas.microsoft.com/office/drawing/2014/main" id="{C149226E-BD33-E963-346E-0AFBF793D7E7}"/>
              </a:ext>
            </a:extLst>
          </p:cNvPr>
          <p:cNvCxnSpPr>
            <a:cxnSpLocks/>
          </p:cNvCxnSpPr>
          <p:nvPr/>
        </p:nvCxnSpPr>
        <p:spPr>
          <a:xfrm>
            <a:off x="1266492" y="2617596"/>
            <a:ext cx="10200935" cy="0"/>
          </a:xfrm>
          <a:prstGeom prst="straightConnector1">
            <a:avLst/>
          </a:prstGeom>
          <a:ln w="28575">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3" name="Oval 42">
            <a:extLst>
              <a:ext uri="{FF2B5EF4-FFF2-40B4-BE49-F238E27FC236}">
                <a16:creationId xmlns:a16="http://schemas.microsoft.com/office/drawing/2014/main" id="{6164F52D-B7F7-B21B-CB9D-0A3AAB6AC547}"/>
              </a:ext>
            </a:extLst>
          </p:cNvPr>
          <p:cNvSpPr/>
          <p:nvPr/>
        </p:nvSpPr>
        <p:spPr>
          <a:xfrm>
            <a:off x="1779936" y="2511578"/>
            <a:ext cx="198000" cy="198783"/>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4" name="Oval 43">
            <a:extLst>
              <a:ext uri="{FF2B5EF4-FFF2-40B4-BE49-F238E27FC236}">
                <a16:creationId xmlns:a16="http://schemas.microsoft.com/office/drawing/2014/main" id="{2B274264-2CE1-F089-B1E2-5C91B13E7E23}"/>
              </a:ext>
            </a:extLst>
          </p:cNvPr>
          <p:cNvSpPr/>
          <p:nvPr/>
        </p:nvSpPr>
        <p:spPr>
          <a:xfrm>
            <a:off x="4436902" y="2489694"/>
            <a:ext cx="198000" cy="19878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5" name="Oval 44">
            <a:extLst>
              <a:ext uri="{FF2B5EF4-FFF2-40B4-BE49-F238E27FC236}">
                <a16:creationId xmlns:a16="http://schemas.microsoft.com/office/drawing/2014/main" id="{78660067-27DB-F26F-D804-4665D2D9C9BB}"/>
              </a:ext>
            </a:extLst>
          </p:cNvPr>
          <p:cNvSpPr/>
          <p:nvPr/>
        </p:nvSpPr>
        <p:spPr>
          <a:xfrm>
            <a:off x="6845303" y="2503077"/>
            <a:ext cx="198000" cy="19878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46" name="Oval 45">
            <a:extLst>
              <a:ext uri="{FF2B5EF4-FFF2-40B4-BE49-F238E27FC236}">
                <a16:creationId xmlns:a16="http://schemas.microsoft.com/office/drawing/2014/main" id="{B85447FB-AA61-9EAE-8F63-4C39E3DDEBF3}"/>
              </a:ext>
            </a:extLst>
          </p:cNvPr>
          <p:cNvSpPr/>
          <p:nvPr/>
        </p:nvSpPr>
        <p:spPr>
          <a:xfrm>
            <a:off x="8766202" y="2511577"/>
            <a:ext cx="198000" cy="19878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Oval 46">
            <a:extLst>
              <a:ext uri="{FF2B5EF4-FFF2-40B4-BE49-F238E27FC236}">
                <a16:creationId xmlns:a16="http://schemas.microsoft.com/office/drawing/2014/main" id="{B67F9F23-12BB-E2BD-3626-DCA6AC3ACAD8}"/>
              </a:ext>
            </a:extLst>
          </p:cNvPr>
          <p:cNvSpPr/>
          <p:nvPr/>
        </p:nvSpPr>
        <p:spPr>
          <a:xfrm>
            <a:off x="10489101" y="2518204"/>
            <a:ext cx="198000" cy="19878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16" name="Graphic 15" descr="Woman outline">
            <a:extLst>
              <a:ext uri="{FF2B5EF4-FFF2-40B4-BE49-F238E27FC236}">
                <a16:creationId xmlns:a16="http://schemas.microsoft.com/office/drawing/2014/main" id="{C5372239-7403-4348-3126-4A689CCD2D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2630" y="1503558"/>
            <a:ext cx="571421" cy="571421"/>
          </a:xfrm>
          <a:prstGeom prst="rect">
            <a:avLst/>
          </a:prstGeom>
        </p:spPr>
      </p:pic>
      <p:pic>
        <p:nvPicPr>
          <p:cNvPr id="22" name="Graphic 21" descr="Man outline">
            <a:extLst>
              <a:ext uri="{FF2B5EF4-FFF2-40B4-BE49-F238E27FC236}">
                <a16:creationId xmlns:a16="http://schemas.microsoft.com/office/drawing/2014/main" id="{0BB737F9-94EA-CD41-245D-8AE2B8F0EC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67606" y="1707209"/>
            <a:ext cx="522125" cy="495222"/>
          </a:xfrm>
          <a:prstGeom prst="rect">
            <a:avLst/>
          </a:prstGeom>
        </p:spPr>
      </p:pic>
      <p:pic>
        <p:nvPicPr>
          <p:cNvPr id="24" name="Graphic 23" descr="Users with solid fill">
            <a:extLst>
              <a:ext uri="{FF2B5EF4-FFF2-40B4-BE49-F238E27FC236}">
                <a16:creationId xmlns:a16="http://schemas.microsoft.com/office/drawing/2014/main" id="{16DE005D-9B07-E799-E7B1-98549EDD55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77772" y="1725927"/>
            <a:ext cx="798905" cy="798905"/>
          </a:xfrm>
          <a:prstGeom prst="rect">
            <a:avLst/>
          </a:prstGeom>
        </p:spPr>
      </p:pic>
      <p:pic>
        <p:nvPicPr>
          <p:cNvPr id="25" name="Graphic 24" descr="Woman outline">
            <a:extLst>
              <a:ext uri="{FF2B5EF4-FFF2-40B4-BE49-F238E27FC236}">
                <a16:creationId xmlns:a16="http://schemas.microsoft.com/office/drawing/2014/main" id="{97EDBEA1-C8D4-4E80-BC6F-51686BFE43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20642" y="1503558"/>
            <a:ext cx="571421" cy="571421"/>
          </a:xfrm>
          <a:prstGeom prst="rect">
            <a:avLst/>
          </a:prstGeom>
        </p:spPr>
      </p:pic>
      <p:pic>
        <p:nvPicPr>
          <p:cNvPr id="26" name="Graphic 25" descr="Man outline">
            <a:extLst>
              <a:ext uri="{FF2B5EF4-FFF2-40B4-BE49-F238E27FC236}">
                <a16:creationId xmlns:a16="http://schemas.microsoft.com/office/drawing/2014/main" id="{3083DD99-7E7A-065E-8F21-505EA43EBBF4}"/>
              </a:ext>
            </a:extLst>
          </p:cNvPr>
          <p:cNvPicPr>
            <a:picLocks noChangeAspect="1"/>
          </p:cNvPicPr>
          <p:nvPr/>
        </p:nvPicPr>
        <p:blipFill>
          <a:blip r:embed="rId5">
            <a:extLst>
              <a:ext uri="{96DAC541-7B7A-43D3-8B79-37D633B846F1}">
                <asvg:svgBlip xmlns:asvg="http://schemas.microsoft.com/office/drawing/2016/SVG/main" r:embed="rId9"/>
              </a:ext>
            </a:extLst>
          </a:blip>
          <a:stretch>
            <a:fillRect/>
          </a:stretch>
        </p:blipFill>
        <p:spPr>
          <a:xfrm>
            <a:off x="7248023" y="1772597"/>
            <a:ext cx="568548" cy="543980"/>
          </a:xfrm>
          <a:prstGeom prst="rect">
            <a:avLst/>
          </a:prstGeom>
        </p:spPr>
      </p:pic>
      <p:pic>
        <p:nvPicPr>
          <p:cNvPr id="33" name="Graphic 32" descr="Research outline">
            <a:extLst>
              <a:ext uri="{FF2B5EF4-FFF2-40B4-BE49-F238E27FC236}">
                <a16:creationId xmlns:a16="http://schemas.microsoft.com/office/drawing/2014/main" id="{2716B036-8478-0D2F-CC93-5E421E8DF2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08002" y="1571769"/>
            <a:ext cx="798048" cy="798048"/>
          </a:xfrm>
          <a:prstGeom prst="rect">
            <a:avLst/>
          </a:prstGeom>
        </p:spPr>
      </p:pic>
      <p:pic>
        <p:nvPicPr>
          <p:cNvPr id="37" name="Graphic 36" descr="Boardroom outline">
            <a:extLst>
              <a:ext uri="{FF2B5EF4-FFF2-40B4-BE49-F238E27FC236}">
                <a16:creationId xmlns:a16="http://schemas.microsoft.com/office/drawing/2014/main" id="{7D642B69-DF47-35A0-EFEF-F0C1DCA78D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97216" y="1615320"/>
            <a:ext cx="914400" cy="914400"/>
          </a:xfrm>
          <a:prstGeom prst="rect">
            <a:avLst/>
          </a:prstGeom>
        </p:spPr>
      </p:pic>
      <p:pic>
        <p:nvPicPr>
          <p:cNvPr id="41" name="Graphic 40" descr="Line arrow: Anti-clockwise curve outline">
            <a:extLst>
              <a:ext uri="{FF2B5EF4-FFF2-40B4-BE49-F238E27FC236}">
                <a16:creationId xmlns:a16="http://schemas.microsoft.com/office/drawing/2014/main" id="{E50ACB92-266A-8B21-D39A-EF264C6E3AE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4156049">
            <a:off x="6938229" y="2019119"/>
            <a:ext cx="457200" cy="457200"/>
          </a:xfrm>
          <a:prstGeom prst="rect">
            <a:avLst/>
          </a:prstGeom>
        </p:spPr>
      </p:pic>
      <p:pic>
        <p:nvPicPr>
          <p:cNvPr id="50" name="Graphic 49" descr="Line arrow: Anti-clockwise curve outline">
            <a:extLst>
              <a:ext uri="{FF2B5EF4-FFF2-40B4-BE49-F238E27FC236}">
                <a16:creationId xmlns:a16="http://schemas.microsoft.com/office/drawing/2014/main" id="{8706CBDA-499F-0D67-272E-645DBD463EB4}"/>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rot="6620856" flipH="1">
            <a:off x="6409756" y="2051251"/>
            <a:ext cx="454447" cy="454447"/>
          </a:xfrm>
          <a:prstGeom prst="rect">
            <a:avLst/>
          </a:prstGeom>
        </p:spPr>
      </p:pic>
      <p:pic>
        <p:nvPicPr>
          <p:cNvPr id="56" name="Graphic 55" descr="Document outline">
            <a:extLst>
              <a:ext uri="{FF2B5EF4-FFF2-40B4-BE49-F238E27FC236}">
                <a16:creationId xmlns:a16="http://schemas.microsoft.com/office/drawing/2014/main" id="{6CDAD533-621C-C384-8373-25C82A44331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687101" y="1798917"/>
            <a:ext cx="548733" cy="548733"/>
          </a:xfrm>
          <a:prstGeom prst="rect">
            <a:avLst/>
          </a:prstGeom>
        </p:spPr>
      </p:pic>
      <p:pic>
        <p:nvPicPr>
          <p:cNvPr id="60" name="Graphic 59" descr="Coins outline">
            <a:extLst>
              <a:ext uri="{FF2B5EF4-FFF2-40B4-BE49-F238E27FC236}">
                <a16:creationId xmlns:a16="http://schemas.microsoft.com/office/drawing/2014/main" id="{7B4A3BB6-2AE2-C84C-D7FC-A9C27221956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593476" y="1836710"/>
            <a:ext cx="649457" cy="649457"/>
          </a:xfrm>
          <a:prstGeom prst="rect">
            <a:avLst/>
          </a:prstGeom>
        </p:spPr>
      </p:pic>
      <p:pic>
        <p:nvPicPr>
          <p:cNvPr id="66" name="Graphic 65" descr="Teacher outline">
            <a:extLst>
              <a:ext uri="{FF2B5EF4-FFF2-40B4-BE49-F238E27FC236}">
                <a16:creationId xmlns:a16="http://schemas.microsoft.com/office/drawing/2014/main" id="{AF572E06-E340-06A8-77E1-D9B387FC53D2}"/>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087170" y="1705588"/>
            <a:ext cx="599931" cy="599931"/>
          </a:xfrm>
          <a:prstGeom prst="rect">
            <a:avLst/>
          </a:prstGeom>
        </p:spPr>
      </p:pic>
      <mc:AlternateContent xmlns:mc="http://schemas.openxmlformats.org/markup-compatibility/2006" xmlns:p14="http://schemas.microsoft.com/office/powerpoint/2010/main">
        <mc:Choice Requires="p14">
          <p:contentPart p14:bwMode="auto" r:id="rId23">
            <p14:nvContentPartPr>
              <p14:cNvPr id="67" name="Ink 66">
                <a:extLst>
                  <a:ext uri="{FF2B5EF4-FFF2-40B4-BE49-F238E27FC236}">
                    <a16:creationId xmlns:a16="http://schemas.microsoft.com/office/drawing/2014/main" id="{99A614B4-4DC5-4F89-B6FD-28C47ECE515A}"/>
                  </a:ext>
                </a:extLst>
              </p14:cNvPr>
              <p14:cNvContentPartPr/>
              <p14:nvPr/>
            </p14:nvContentPartPr>
            <p14:xfrm>
              <a:off x="5825844" y="2640230"/>
              <a:ext cx="360" cy="360"/>
            </p14:xfrm>
          </p:contentPart>
        </mc:Choice>
        <mc:Fallback xmlns="">
          <p:pic>
            <p:nvPicPr>
              <p:cNvPr id="67" name="Ink 66">
                <a:extLst>
                  <a:ext uri="{FF2B5EF4-FFF2-40B4-BE49-F238E27FC236}">
                    <a16:creationId xmlns:a16="http://schemas.microsoft.com/office/drawing/2014/main" id="{99A614B4-4DC5-4F89-B6FD-28C47ECE515A}"/>
                  </a:ext>
                </a:extLst>
              </p:cNvPr>
              <p:cNvPicPr/>
              <p:nvPr/>
            </p:nvPicPr>
            <p:blipFill>
              <a:blip r:embed="rId24"/>
              <a:stretch>
                <a:fillRect/>
              </a:stretch>
            </p:blipFill>
            <p:spPr>
              <a:xfrm>
                <a:off x="5816844" y="263123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68" name="Ink 67">
                <a:extLst>
                  <a:ext uri="{FF2B5EF4-FFF2-40B4-BE49-F238E27FC236}">
                    <a16:creationId xmlns:a16="http://schemas.microsoft.com/office/drawing/2014/main" id="{05AC4CAD-A0C2-C1BF-C0A5-A0CB3D6CCA9D}"/>
                  </a:ext>
                </a:extLst>
              </p14:cNvPr>
              <p14:cNvContentPartPr/>
              <p14:nvPr/>
            </p14:nvContentPartPr>
            <p14:xfrm>
              <a:off x="4977637" y="-324266"/>
              <a:ext cx="360" cy="360"/>
            </p14:xfrm>
          </p:contentPart>
        </mc:Choice>
        <mc:Fallback xmlns="">
          <p:pic>
            <p:nvPicPr>
              <p:cNvPr id="68" name="Ink 67">
                <a:extLst>
                  <a:ext uri="{FF2B5EF4-FFF2-40B4-BE49-F238E27FC236}">
                    <a16:creationId xmlns:a16="http://schemas.microsoft.com/office/drawing/2014/main" id="{05AC4CAD-A0C2-C1BF-C0A5-A0CB3D6CCA9D}"/>
                  </a:ext>
                </a:extLst>
              </p:cNvPr>
              <p:cNvPicPr/>
              <p:nvPr/>
            </p:nvPicPr>
            <p:blipFill>
              <a:blip r:embed="rId24"/>
              <a:stretch>
                <a:fillRect/>
              </a:stretch>
            </p:blipFill>
            <p:spPr>
              <a:xfrm>
                <a:off x="4968637" y="-333266"/>
                <a:ext cx="18000" cy="18000"/>
              </a:xfrm>
              <a:prstGeom prst="rect">
                <a:avLst/>
              </a:prstGeom>
            </p:spPr>
          </p:pic>
        </mc:Fallback>
      </mc:AlternateContent>
    </p:spTree>
    <p:extLst>
      <p:ext uri="{BB962C8B-B14F-4D97-AF65-F5344CB8AC3E}">
        <p14:creationId xmlns:p14="http://schemas.microsoft.com/office/powerpoint/2010/main" val="46793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3F68E-902A-2671-5629-B5491CB6169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4E9C99C-57A7-FF18-9A3C-98039FDF5826}"/>
              </a:ext>
            </a:extLst>
          </p:cNvPr>
          <p:cNvSpPr txBox="1">
            <a:spLocks/>
          </p:cNvSpPr>
          <p:nvPr/>
        </p:nvSpPr>
        <p:spPr>
          <a:xfrm>
            <a:off x="116078" y="0"/>
            <a:ext cx="120759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a:t>Opportunities to influence collaborative capacity in the research project lifecycle </a:t>
            </a:r>
          </a:p>
        </p:txBody>
      </p:sp>
      <p:sp>
        <p:nvSpPr>
          <p:cNvPr id="11" name="TextBox 10">
            <a:extLst>
              <a:ext uri="{FF2B5EF4-FFF2-40B4-BE49-F238E27FC236}">
                <a16:creationId xmlns:a16="http://schemas.microsoft.com/office/drawing/2014/main" id="{EC24FC00-FBA5-177E-6E54-5ADE1D92FEA6}"/>
              </a:ext>
            </a:extLst>
          </p:cNvPr>
          <p:cNvSpPr txBox="1"/>
          <p:nvPr/>
        </p:nvSpPr>
        <p:spPr>
          <a:xfrm>
            <a:off x="6148412" y="2780911"/>
            <a:ext cx="1591782" cy="830997"/>
          </a:xfrm>
          <a:prstGeom prst="rect">
            <a:avLst/>
          </a:prstGeom>
          <a:noFill/>
        </p:spPr>
        <p:txBody>
          <a:bodyPr wrap="square" rtlCol="0">
            <a:spAutoFit/>
          </a:bodyPr>
          <a:lstStyle/>
          <a:p>
            <a:pPr algn="ctr"/>
            <a:r>
              <a:rPr lang="en-US" sz="1600"/>
              <a:t>Building research team </a:t>
            </a:r>
          </a:p>
          <a:p>
            <a:pPr algn="ctr"/>
            <a:endParaRPr lang="en-US" sz="1600"/>
          </a:p>
        </p:txBody>
      </p:sp>
      <p:sp>
        <p:nvSpPr>
          <p:cNvPr id="14" name="TextBox 13">
            <a:extLst>
              <a:ext uri="{FF2B5EF4-FFF2-40B4-BE49-F238E27FC236}">
                <a16:creationId xmlns:a16="http://schemas.microsoft.com/office/drawing/2014/main" id="{7AD49154-ED22-867F-4F2C-51941CC13CEA}"/>
              </a:ext>
            </a:extLst>
          </p:cNvPr>
          <p:cNvSpPr txBox="1"/>
          <p:nvPr/>
        </p:nvSpPr>
        <p:spPr>
          <a:xfrm>
            <a:off x="996259" y="2833064"/>
            <a:ext cx="1765355" cy="584775"/>
          </a:xfrm>
          <a:prstGeom prst="rect">
            <a:avLst/>
          </a:prstGeom>
          <a:noFill/>
        </p:spPr>
        <p:txBody>
          <a:bodyPr wrap="none" rtlCol="0">
            <a:spAutoFit/>
          </a:bodyPr>
          <a:lstStyle/>
          <a:p>
            <a:pPr algn="ctr"/>
            <a:r>
              <a:rPr lang="en-US" sz="1600"/>
              <a:t>Pre-collaboration </a:t>
            </a:r>
          </a:p>
          <a:p>
            <a:pPr algn="ctr"/>
            <a:r>
              <a:rPr lang="en-US" sz="1600"/>
              <a:t>Network building</a:t>
            </a:r>
          </a:p>
        </p:txBody>
      </p:sp>
      <p:sp>
        <p:nvSpPr>
          <p:cNvPr id="15" name="TextBox 14">
            <a:extLst>
              <a:ext uri="{FF2B5EF4-FFF2-40B4-BE49-F238E27FC236}">
                <a16:creationId xmlns:a16="http://schemas.microsoft.com/office/drawing/2014/main" id="{29C813AC-29EB-AB39-311B-4A7E5DC013A8}"/>
              </a:ext>
            </a:extLst>
          </p:cNvPr>
          <p:cNvSpPr txBox="1"/>
          <p:nvPr/>
        </p:nvSpPr>
        <p:spPr>
          <a:xfrm>
            <a:off x="3302403" y="2759357"/>
            <a:ext cx="2319226" cy="830997"/>
          </a:xfrm>
          <a:prstGeom prst="rect">
            <a:avLst/>
          </a:prstGeom>
          <a:noFill/>
        </p:spPr>
        <p:txBody>
          <a:bodyPr wrap="none" rtlCol="0">
            <a:spAutoFit/>
          </a:bodyPr>
          <a:lstStyle/>
          <a:p>
            <a:pPr algn="ctr"/>
            <a:r>
              <a:rPr lang="en-US" sz="1600"/>
              <a:t>Initial team recruitment,</a:t>
            </a:r>
          </a:p>
          <a:p>
            <a:pPr algn="ctr"/>
            <a:r>
              <a:rPr lang="en-US" sz="1600"/>
              <a:t>  proposal design </a:t>
            </a:r>
          </a:p>
          <a:p>
            <a:pPr algn="ctr"/>
            <a:r>
              <a:rPr lang="en-US" sz="1600"/>
              <a:t>and applying for funding</a:t>
            </a:r>
          </a:p>
        </p:txBody>
      </p:sp>
      <p:sp>
        <p:nvSpPr>
          <p:cNvPr id="19" name="TextBox 18">
            <a:extLst>
              <a:ext uri="{FF2B5EF4-FFF2-40B4-BE49-F238E27FC236}">
                <a16:creationId xmlns:a16="http://schemas.microsoft.com/office/drawing/2014/main" id="{F84860CC-0482-E601-F40B-CBB05CB94FE5}"/>
              </a:ext>
            </a:extLst>
          </p:cNvPr>
          <p:cNvSpPr txBox="1"/>
          <p:nvPr/>
        </p:nvSpPr>
        <p:spPr>
          <a:xfrm>
            <a:off x="9656464" y="2759357"/>
            <a:ext cx="1810963" cy="584775"/>
          </a:xfrm>
          <a:prstGeom prst="rect">
            <a:avLst/>
          </a:prstGeom>
          <a:noFill/>
        </p:spPr>
        <p:txBody>
          <a:bodyPr wrap="square" rtlCol="0">
            <a:spAutoFit/>
          </a:bodyPr>
          <a:lstStyle/>
          <a:p>
            <a:pPr algn="ctr"/>
            <a:r>
              <a:rPr lang="en-US" sz="1600"/>
              <a:t>Reporting </a:t>
            </a:r>
          </a:p>
          <a:p>
            <a:pPr algn="ctr"/>
            <a:r>
              <a:rPr lang="en-US" sz="1600"/>
              <a:t>outputs</a:t>
            </a:r>
          </a:p>
        </p:txBody>
      </p:sp>
      <p:sp>
        <p:nvSpPr>
          <p:cNvPr id="20" name="TextBox 19">
            <a:extLst>
              <a:ext uri="{FF2B5EF4-FFF2-40B4-BE49-F238E27FC236}">
                <a16:creationId xmlns:a16="http://schemas.microsoft.com/office/drawing/2014/main" id="{AE4C141A-112B-672E-60D1-04659F21A2FE}"/>
              </a:ext>
            </a:extLst>
          </p:cNvPr>
          <p:cNvSpPr txBox="1"/>
          <p:nvPr/>
        </p:nvSpPr>
        <p:spPr>
          <a:xfrm>
            <a:off x="8098003" y="2786415"/>
            <a:ext cx="1418364" cy="830997"/>
          </a:xfrm>
          <a:prstGeom prst="rect">
            <a:avLst/>
          </a:prstGeom>
          <a:noFill/>
        </p:spPr>
        <p:txBody>
          <a:bodyPr wrap="square" rtlCol="0">
            <a:spAutoFit/>
          </a:bodyPr>
          <a:lstStyle/>
          <a:p>
            <a:pPr algn="ctr"/>
            <a:r>
              <a:rPr lang="en-US" sz="1600"/>
              <a:t>Conducting research </a:t>
            </a:r>
          </a:p>
          <a:p>
            <a:pPr algn="ctr"/>
            <a:endParaRPr lang="en-US" sz="1600"/>
          </a:p>
        </p:txBody>
      </p:sp>
      <p:cxnSp>
        <p:nvCxnSpPr>
          <p:cNvPr id="31" name="Straight Arrow Connector 30">
            <a:extLst>
              <a:ext uri="{FF2B5EF4-FFF2-40B4-BE49-F238E27FC236}">
                <a16:creationId xmlns:a16="http://schemas.microsoft.com/office/drawing/2014/main" id="{D6543E0B-3F09-EB1C-74CA-D8E351452F56}"/>
              </a:ext>
            </a:extLst>
          </p:cNvPr>
          <p:cNvCxnSpPr>
            <a:cxnSpLocks/>
          </p:cNvCxnSpPr>
          <p:nvPr/>
        </p:nvCxnSpPr>
        <p:spPr>
          <a:xfrm>
            <a:off x="1266492" y="2617596"/>
            <a:ext cx="10200935" cy="0"/>
          </a:xfrm>
          <a:prstGeom prst="straightConnector1">
            <a:avLst/>
          </a:prstGeom>
          <a:ln w="28575">
            <a:prstDash val="sys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3" name="Oval 42">
            <a:extLst>
              <a:ext uri="{FF2B5EF4-FFF2-40B4-BE49-F238E27FC236}">
                <a16:creationId xmlns:a16="http://schemas.microsoft.com/office/drawing/2014/main" id="{1D6484B9-7B23-039C-0332-436B3E767FC4}"/>
              </a:ext>
            </a:extLst>
          </p:cNvPr>
          <p:cNvSpPr/>
          <p:nvPr/>
        </p:nvSpPr>
        <p:spPr>
          <a:xfrm>
            <a:off x="1779936" y="2511578"/>
            <a:ext cx="198000" cy="198783"/>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44" name="Oval 43">
            <a:extLst>
              <a:ext uri="{FF2B5EF4-FFF2-40B4-BE49-F238E27FC236}">
                <a16:creationId xmlns:a16="http://schemas.microsoft.com/office/drawing/2014/main" id="{B29238EF-23BB-17D3-32E9-4AEAA9BE118D}"/>
              </a:ext>
            </a:extLst>
          </p:cNvPr>
          <p:cNvSpPr/>
          <p:nvPr/>
        </p:nvSpPr>
        <p:spPr>
          <a:xfrm>
            <a:off x="4436902" y="2489694"/>
            <a:ext cx="198000" cy="19878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5" name="Oval 44">
            <a:extLst>
              <a:ext uri="{FF2B5EF4-FFF2-40B4-BE49-F238E27FC236}">
                <a16:creationId xmlns:a16="http://schemas.microsoft.com/office/drawing/2014/main" id="{F16EC5A6-BD62-5C30-B4C1-54816B001A62}"/>
              </a:ext>
            </a:extLst>
          </p:cNvPr>
          <p:cNvSpPr/>
          <p:nvPr/>
        </p:nvSpPr>
        <p:spPr>
          <a:xfrm>
            <a:off x="6845303" y="2503077"/>
            <a:ext cx="198000" cy="19878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46" name="Oval 45">
            <a:extLst>
              <a:ext uri="{FF2B5EF4-FFF2-40B4-BE49-F238E27FC236}">
                <a16:creationId xmlns:a16="http://schemas.microsoft.com/office/drawing/2014/main" id="{AAEB8C0A-C3A7-5E14-D42D-28091FDCBEC1}"/>
              </a:ext>
            </a:extLst>
          </p:cNvPr>
          <p:cNvSpPr/>
          <p:nvPr/>
        </p:nvSpPr>
        <p:spPr>
          <a:xfrm>
            <a:off x="8766202" y="2511577"/>
            <a:ext cx="198000" cy="19878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7" name="Oval 46">
            <a:extLst>
              <a:ext uri="{FF2B5EF4-FFF2-40B4-BE49-F238E27FC236}">
                <a16:creationId xmlns:a16="http://schemas.microsoft.com/office/drawing/2014/main" id="{98956CF1-C5DB-53F6-586D-6BD2A169C625}"/>
              </a:ext>
            </a:extLst>
          </p:cNvPr>
          <p:cNvSpPr/>
          <p:nvPr/>
        </p:nvSpPr>
        <p:spPr>
          <a:xfrm>
            <a:off x="10489101" y="2518204"/>
            <a:ext cx="198000" cy="19878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pic>
        <p:nvPicPr>
          <p:cNvPr id="16" name="Graphic 15" descr="Woman outline">
            <a:extLst>
              <a:ext uri="{FF2B5EF4-FFF2-40B4-BE49-F238E27FC236}">
                <a16:creationId xmlns:a16="http://schemas.microsoft.com/office/drawing/2014/main" id="{3A5A818C-55EA-A506-B9DB-6B214FDD26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52630" y="1503558"/>
            <a:ext cx="571421" cy="571421"/>
          </a:xfrm>
          <a:prstGeom prst="rect">
            <a:avLst/>
          </a:prstGeom>
        </p:spPr>
      </p:pic>
      <p:pic>
        <p:nvPicPr>
          <p:cNvPr id="22" name="Graphic 21" descr="Man outline">
            <a:extLst>
              <a:ext uri="{FF2B5EF4-FFF2-40B4-BE49-F238E27FC236}">
                <a16:creationId xmlns:a16="http://schemas.microsoft.com/office/drawing/2014/main" id="{B6068116-92D2-2040-E12D-BA66A1ECDA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67606" y="1707209"/>
            <a:ext cx="522125" cy="495222"/>
          </a:xfrm>
          <a:prstGeom prst="rect">
            <a:avLst/>
          </a:prstGeom>
        </p:spPr>
      </p:pic>
      <p:pic>
        <p:nvPicPr>
          <p:cNvPr id="24" name="Graphic 23" descr="Users with solid fill">
            <a:extLst>
              <a:ext uri="{FF2B5EF4-FFF2-40B4-BE49-F238E27FC236}">
                <a16:creationId xmlns:a16="http://schemas.microsoft.com/office/drawing/2014/main" id="{25976390-1A79-BD90-17B0-1E445EE966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77772" y="1725927"/>
            <a:ext cx="798905" cy="798905"/>
          </a:xfrm>
          <a:prstGeom prst="rect">
            <a:avLst/>
          </a:prstGeom>
        </p:spPr>
      </p:pic>
      <p:pic>
        <p:nvPicPr>
          <p:cNvPr id="25" name="Graphic 24" descr="Woman outline">
            <a:extLst>
              <a:ext uri="{FF2B5EF4-FFF2-40B4-BE49-F238E27FC236}">
                <a16:creationId xmlns:a16="http://schemas.microsoft.com/office/drawing/2014/main" id="{2EB9CA7A-14FE-D411-653C-D0309DB2C4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20642" y="1503558"/>
            <a:ext cx="571421" cy="571421"/>
          </a:xfrm>
          <a:prstGeom prst="rect">
            <a:avLst/>
          </a:prstGeom>
        </p:spPr>
      </p:pic>
      <p:pic>
        <p:nvPicPr>
          <p:cNvPr id="26" name="Graphic 25" descr="Man outline">
            <a:extLst>
              <a:ext uri="{FF2B5EF4-FFF2-40B4-BE49-F238E27FC236}">
                <a16:creationId xmlns:a16="http://schemas.microsoft.com/office/drawing/2014/main" id="{DBCA2EA8-721B-255B-5810-59C9317D6B58}"/>
              </a:ext>
            </a:extLst>
          </p:cNvPr>
          <p:cNvPicPr>
            <a:picLocks noChangeAspect="1"/>
          </p:cNvPicPr>
          <p:nvPr/>
        </p:nvPicPr>
        <p:blipFill>
          <a:blip r:embed="rId6">
            <a:extLst>
              <a:ext uri="{96DAC541-7B7A-43D3-8B79-37D633B846F1}">
                <asvg:svgBlip xmlns:asvg="http://schemas.microsoft.com/office/drawing/2016/SVG/main" r:embed="rId10"/>
              </a:ext>
            </a:extLst>
          </a:blip>
          <a:stretch>
            <a:fillRect/>
          </a:stretch>
        </p:blipFill>
        <p:spPr>
          <a:xfrm>
            <a:off x="7248023" y="1772597"/>
            <a:ext cx="568548" cy="543980"/>
          </a:xfrm>
          <a:prstGeom prst="rect">
            <a:avLst/>
          </a:prstGeom>
        </p:spPr>
      </p:pic>
      <p:pic>
        <p:nvPicPr>
          <p:cNvPr id="33" name="Graphic 32" descr="Research outline">
            <a:extLst>
              <a:ext uri="{FF2B5EF4-FFF2-40B4-BE49-F238E27FC236}">
                <a16:creationId xmlns:a16="http://schemas.microsoft.com/office/drawing/2014/main" id="{C10865CB-BCC1-79C7-DFDE-C53241478CF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08002" y="1571769"/>
            <a:ext cx="798048" cy="798048"/>
          </a:xfrm>
          <a:prstGeom prst="rect">
            <a:avLst/>
          </a:prstGeom>
        </p:spPr>
      </p:pic>
      <p:pic>
        <p:nvPicPr>
          <p:cNvPr id="37" name="Graphic 36" descr="Boardroom outline">
            <a:extLst>
              <a:ext uri="{FF2B5EF4-FFF2-40B4-BE49-F238E27FC236}">
                <a16:creationId xmlns:a16="http://schemas.microsoft.com/office/drawing/2014/main" id="{B57EFF03-ABBD-F457-D01F-B7811B93729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97216" y="1615320"/>
            <a:ext cx="914400" cy="914400"/>
          </a:xfrm>
          <a:prstGeom prst="rect">
            <a:avLst/>
          </a:prstGeom>
        </p:spPr>
      </p:pic>
      <p:pic>
        <p:nvPicPr>
          <p:cNvPr id="41" name="Graphic 40" descr="Line arrow: Anti-clockwise curve outline">
            <a:extLst>
              <a:ext uri="{FF2B5EF4-FFF2-40B4-BE49-F238E27FC236}">
                <a16:creationId xmlns:a16="http://schemas.microsoft.com/office/drawing/2014/main" id="{EEBB2DC7-0959-98DB-512C-42CA8652EE3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4156049">
            <a:off x="6938229" y="2019119"/>
            <a:ext cx="457200" cy="457200"/>
          </a:xfrm>
          <a:prstGeom prst="rect">
            <a:avLst/>
          </a:prstGeom>
        </p:spPr>
      </p:pic>
      <p:pic>
        <p:nvPicPr>
          <p:cNvPr id="50" name="Graphic 49" descr="Line arrow: Anti-clockwise curve outline">
            <a:extLst>
              <a:ext uri="{FF2B5EF4-FFF2-40B4-BE49-F238E27FC236}">
                <a16:creationId xmlns:a16="http://schemas.microsoft.com/office/drawing/2014/main" id="{AE50B6D0-0D86-6315-221B-A1AC8A04118F}"/>
              </a:ext>
            </a:extLst>
          </p:cNvPr>
          <p:cNvPicPr>
            <a:picLocks noChangeAspect="1"/>
          </p:cNvPicPr>
          <p:nvPr/>
        </p:nvPicPr>
        <p:blipFill>
          <a:blip r:embed="rId15">
            <a:extLst>
              <a:ext uri="{96DAC541-7B7A-43D3-8B79-37D633B846F1}">
                <asvg:svgBlip xmlns:asvg="http://schemas.microsoft.com/office/drawing/2016/SVG/main" r:embed="rId17"/>
              </a:ext>
            </a:extLst>
          </a:blip>
          <a:stretch>
            <a:fillRect/>
          </a:stretch>
        </p:blipFill>
        <p:spPr>
          <a:xfrm rot="6620856" flipH="1">
            <a:off x="6409756" y="2051251"/>
            <a:ext cx="454447" cy="454447"/>
          </a:xfrm>
          <a:prstGeom prst="rect">
            <a:avLst/>
          </a:prstGeom>
        </p:spPr>
      </p:pic>
      <p:pic>
        <p:nvPicPr>
          <p:cNvPr id="56" name="Graphic 55" descr="Document outline">
            <a:extLst>
              <a:ext uri="{FF2B5EF4-FFF2-40B4-BE49-F238E27FC236}">
                <a16:creationId xmlns:a16="http://schemas.microsoft.com/office/drawing/2014/main" id="{FF6AB672-F894-BED1-09DB-0257DFE8A90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687101" y="1798917"/>
            <a:ext cx="548733" cy="548733"/>
          </a:xfrm>
          <a:prstGeom prst="rect">
            <a:avLst/>
          </a:prstGeom>
        </p:spPr>
      </p:pic>
      <p:pic>
        <p:nvPicPr>
          <p:cNvPr id="60" name="Graphic 59" descr="Coins outline">
            <a:extLst>
              <a:ext uri="{FF2B5EF4-FFF2-40B4-BE49-F238E27FC236}">
                <a16:creationId xmlns:a16="http://schemas.microsoft.com/office/drawing/2014/main" id="{758B058D-E9C1-CD09-D20B-ADEB4EA03B5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593476" y="1836710"/>
            <a:ext cx="649457" cy="649457"/>
          </a:xfrm>
          <a:prstGeom prst="rect">
            <a:avLst/>
          </a:prstGeom>
        </p:spPr>
      </p:pic>
      <p:pic>
        <p:nvPicPr>
          <p:cNvPr id="66" name="Graphic 65" descr="Teacher outline">
            <a:extLst>
              <a:ext uri="{FF2B5EF4-FFF2-40B4-BE49-F238E27FC236}">
                <a16:creationId xmlns:a16="http://schemas.microsoft.com/office/drawing/2014/main" id="{F3D6BF58-898E-1343-C5AA-F6193A98FD0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087170" y="1705588"/>
            <a:ext cx="599931" cy="599931"/>
          </a:xfrm>
          <a:prstGeom prst="rect">
            <a:avLst/>
          </a:prstGeom>
        </p:spPr>
      </p:pic>
      <mc:AlternateContent xmlns:mc="http://schemas.openxmlformats.org/markup-compatibility/2006" xmlns:p14="http://schemas.microsoft.com/office/powerpoint/2010/main">
        <mc:Choice Requires="p14">
          <p:contentPart p14:bwMode="auto" r:id="rId24">
            <p14:nvContentPartPr>
              <p14:cNvPr id="67" name="Ink 66">
                <a:extLst>
                  <a:ext uri="{FF2B5EF4-FFF2-40B4-BE49-F238E27FC236}">
                    <a16:creationId xmlns:a16="http://schemas.microsoft.com/office/drawing/2014/main" id="{25BA8BF5-5D63-BBB8-57C2-E26AB19B1C5A}"/>
                  </a:ext>
                </a:extLst>
              </p14:cNvPr>
              <p14:cNvContentPartPr/>
              <p14:nvPr/>
            </p14:nvContentPartPr>
            <p14:xfrm>
              <a:off x="5825844" y="2640230"/>
              <a:ext cx="360" cy="360"/>
            </p14:xfrm>
          </p:contentPart>
        </mc:Choice>
        <mc:Fallback xmlns="">
          <p:pic>
            <p:nvPicPr>
              <p:cNvPr id="67" name="Ink 66">
                <a:extLst>
                  <a:ext uri="{FF2B5EF4-FFF2-40B4-BE49-F238E27FC236}">
                    <a16:creationId xmlns:a16="http://schemas.microsoft.com/office/drawing/2014/main" id="{25BA8BF5-5D63-BBB8-57C2-E26AB19B1C5A}"/>
                  </a:ext>
                </a:extLst>
              </p:cNvPr>
              <p:cNvPicPr/>
              <p:nvPr/>
            </p:nvPicPr>
            <p:blipFill>
              <a:blip r:embed="rId25"/>
              <a:stretch>
                <a:fillRect/>
              </a:stretch>
            </p:blipFill>
            <p:spPr>
              <a:xfrm>
                <a:off x="5816844" y="263123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68" name="Ink 67">
                <a:extLst>
                  <a:ext uri="{FF2B5EF4-FFF2-40B4-BE49-F238E27FC236}">
                    <a16:creationId xmlns:a16="http://schemas.microsoft.com/office/drawing/2014/main" id="{520541ED-445C-039F-890A-D2BDEB4A1928}"/>
                  </a:ext>
                </a:extLst>
              </p14:cNvPr>
              <p14:cNvContentPartPr/>
              <p14:nvPr/>
            </p14:nvContentPartPr>
            <p14:xfrm>
              <a:off x="4977637" y="-324266"/>
              <a:ext cx="360" cy="360"/>
            </p14:xfrm>
          </p:contentPart>
        </mc:Choice>
        <mc:Fallback xmlns="">
          <p:pic>
            <p:nvPicPr>
              <p:cNvPr id="68" name="Ink 67">
                <a:extLst>
                  <a:ext uri="{FF2B5EF4-FFF2-40B4-BE49-F238E27FC236}">
                    <a16:creationId xmlns:a16="http://schemas.microsoft.com/office/drawing/2014/main" id="{520541ED-445C-039F-890A-D2BDEB4A1928}"/>
                  </a:ext>
                </a:extLst>
              </p:cNvPr>
              <p:cNvPicPr/>
              <p:nvPr/>
            </p:nvPicPr>
            <p:blipFill>
              <a:blip r:embed="rId25"/>
              <a:stretch>
                <a:fillRect/>
              </a:stretch>
            </p:blipFill>
            <p:spPr>
              <a:xfrm>
                <a:off x="4968637" y="-333266"/>
                <a:ext cx="18000" cy="18000"/>
              </a:xfrm>
              <a:prstGeom prst="rect">
                <a:avLst/>
              </a:prstGeom>
            </p:spPr>
          </p:pic>
        </mc:Fallback>
      </mc:AlternateContent>
      <p:sp>
        <p:nvSpPr>
          <p:cNvPr id="69" name="Rounded Rectangle 68">
            <a:extLst>
              <a:ext uri="{FF2B5EF4-FFF2-40B4-BE49-F238E27FC236}">
                <a16:creationId xmlns:a16="http://schemas.microsoft.com/office/drawing/2014/main" id="{ED0BFB61-2DFA-4D09-873D-0613347313CA}"/>
              </a:ext>
            </a:extLst>
          </p:cNvPr>
          <p:cNvSpPr/>
          <p:nvPr/>
        </p:nvSpPr>
        <p:spPr>
          <a:xfrm>
            <a:off x="914400" y="3669216"/>
            <a:ext cx="2272937" cy="630271"/>
          </a:xfrm>
          <a:prstGeom prst="roundRect">
            <a:avLst/>
          </a:prstGeom>
          <a:noFill/>
          <a:ln>
            <a:solidFill>
              <a:srgbClr val="0AB196"/>
            </a:solidFill>
          </a:ln>
        </p:spPr>
        <p:style>
          <a:lnRef idx="2">
            <a:schemeClr val="accent6"/>
          </a:lnRef>
          <a:fillRef idx="1">
            <a:schemeClr val="lt1"/>
          </a:fillRef>
          <a:effectRef idx="0">
            <a:schemeClr val="accent6"/>
          </a:effectRef>
          <a:fontRef idx="minor">
            <a:schemeClr val="dk1"/>
          </a:fontRef>
        </p:style>
        <p:txBody>
          <a:bodyPr rtlCol="0" anchor="ctr"/>
          <a:lstStyle/>
          <a:p>
            <a:r>
              <a:rPr lang="en-US" sz="1600"/>
              <a:t>Interdisciplinary </a:t>
            </a:r>
          </a:p>
          <a:p>
            <a:r>
              <a:rPr lang="en-US" sz="1600"/>
              <a:t>peer-mentoring</a:t>
            </a:r>
          </a:p>
        </p:txBody>
      </p:sp>
      <p:sp>
        <p:nvSpPr>
          <p:cNvPr id="70" name="Rounded Rectangle 69">
            <a:extLst>
              <a:ext uri="{FF2B5EF4-FFF2-40B4-BE49-F238E27FC236}">
                <a16:creationId xmlns:a16="http://schemas.microsoft.com/office/drawing/2014/main" id="{BE5191C8-7DB4-CD86-A278-E19A5143EDFD}"/>
              </a:ext>
            </a:extLst>
          </p:cNvPr>
          <p:cNvSpPr/>
          <p:nvPr/>
        </p:nvSpPr>
        <p:spPr>
          <a:xfrm>
            <a:off x="898715" y="4358436"/>
            <a:ext cx="2301685" cy="602813"/>
          </a:xfrm>
          <a:prstGeom prst="roundRect">
            <a:avLst/>
          </a:prstGeom>
          <a:noFill/>
          <a:ln>
            <a:solidFill>
              <a:srgbClr val="0AB196"/>
            </a:solidFill>
          </a:ln>
        </p:spPr>
        <p:style>
          <a:lnRef idx="2">
            <a:schemeClr val="accent6"/>
          </a:lnRef>
          <a:fillRef idx="1">
            <a:schemeClr val="lt1"/>
          </a:fillRef>
          <a:effectRef idx="0">
            <a:schemeClr val="accent6"/>
          </a:effectRef>
          <a:fontRef idx="minor">
            <a:schemeClr val="dk1"/>
          </a:fontRef>
        </p:style>
        <p:txBody>
          <a:bodyPr rtlCol="0" anchor="ctr"/>
          <a:lstStyle/>
          <a:p>
            <a:r>
              <a:rPr lang="en-US" sz="1600"/>
              <a:t>Hackathons</a:t>
            </a:r>
          </a:p>
        </p:txBody>
      </p:sp>
      <p:sp>
        <p:nvSpPr>
          <p:cNvPr id="73" name="Rounded Rectangle 72">
            <a:extLst>
              <a:ext uri="{FF2B5EF4-FFF2-40B4-BE49-F238E27FC236}">
                <a16:creationId xmlns:a16="http://schemas.microsoft.com/office/drawing/2014/main" id="{4645EE71-83B6-D5B1-DE63-5DB3D33F8350}"/>
              </a:ext>
            </a:extLst>
          </p:cNvPr>
          <p:cNvSpPr/>
          <p:nvPr/>
        </p:nvSpPr>
        <p:spPr>
          <a:xfrm>
            <a:off x="1499089" y="5774015"/>
            <a:ext cx="9507081" cy="55154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a:t>Training Videos</a:t>
            </a:r>
          </a:p>
        </p:txBody>
      </p:sp>
      <p:sp>
        <p:nvSpPr>
          <p:cNvPr id="74" name="Rounded Rectangle 73">
            <a:extLst>
              <a:ext uri="{FF2B5EF4-FFF2-40B4-BE49-F238E27FC236}">
                <a16:creationId xmlns:a16="http://schemas.microsoft.com/office/drawing/2014/main" id="{B52D8968-F624-3DFE-9A1B-AB61AAF0AE90}"/>
              </a:ext>
            </a:extLst>
          </p:cNvPr>
          <p:cNvSpPr/>
          <p:nvPr/>
        </p:nvSpPr>
        <p:spPr>
          <a:xfrm>
            <a:off x="3863098" y="5147556"/>
            <a:ext cx="7098369" cy="55154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a:t>Code of Conduct Toolkit</a:t>
            </a:r>
          </a:p>
        </p:txBody>
      </p:sp>
      <p:sp>
        <p:nvSpPr>
          <p:cNvPr id="75" name="Rounded Rectangle 74">
            <a:extLst>
              <a:ext uri="{FF2B5EF4-FFF2-40B4-BE49-F238E27FC236}">
                <a16:creationId xmlns:a16="http://schemas.microsoft.com/office/drawing/2014/main" id="{A5DD7DA9-6A80-81E6-1167-CA6519A7F083}"/>
              </a:ext>
            </a:extLst>
          </p:cNvPr>
          <p:cNvSpPr/>
          <p:nvPr/>
        </p:nvSpPr>
        <p:spPr>
          <a:xfrm>
            <a:off x="6458096" y="4468089"/>
            <a:ext cx="4474297" cy="55154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a:t>GRID Game</a:t>
            </a:r>
          </a:p>
        </p:txBody>
      </p:sp>
      <p:pic>
        <p:nvPicPr>
          <p:cNvPr id="1026" name="Picture 2" descr="InFrame Logo">
            <a:extLst>
              <a:ext uri="{FF2B5EF4-FFF2-40B4-BE49-F238E27FC236}">
                <a16:creationId xmlns:a16="http://schemas.microsoft.com/office/drawing/2014/main" id="{F59026E9-EF12-0844-D374-4E1228C33EE3}"/>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537165" y="4607235"/>
            <a:ext cx="1024780" cy="3454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x-net logo">
            <a:extLst>
              <a:ext uri="{FF2B5EF4-FFF2-40B4-BE49-F238E27FC236}">
                <a16:creationId xmlns:a16="http://schemas.microsoft.com/office/drawing/2014/main" id="{045789B0-B6E1-5AD5-2678-DE1A86AE1B7D}"/>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04224" y="3692486"/>
            <a:ext cx="514779" cy="5515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x-net logo">
            <a:extLst>
              <a:ext uri="{FF2B5EF4-FFF2-40B4-BE49-F238E27FC236}">
                <a16:creationId xmlns:a16="http://schemas.microsoft.com/office/drawing/2014/main" id="{70B84E7E-0427-8533-8AB1-D1378FDD9CE8}"/>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504223" y="4373792"/>
            <a:ext cx="514779" cy="5515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2C8AA2A-5DF7-824A-D373-FB9E1D0DEF27}"/>
              </a:ext>
            </a:extLst>
          </p:cNvPr>
          <p:cNvPicPr>
            <a:picLocks noChangeAspect="1"/>
          </p:cNvPicPr>
          <p:nvPr/>
        </p:nvPicPr>
        <p:blipFill>
          <a:blip r:embed="rId29"/>
          <a:stretch>
            <a:fillRect/>
          </a:stretch>
        </p:blipFill>
        <p:spPr>
          <a:xfrm>
            <a:off x="9613538" y="5229204"/>
            <a:ext cx="671829" cy="419893"/>
          </a:xfrm>
          <a:prstGeom prst="rect">
            <a:avLst/>
          </a:prstGeom>
        </p:spPr>
      </p:pic>
      <p:pic>
        <p:nvPicPr>
          <p:cNvPr id="6" name="Picture 5">
            <a:extLst>
              <a:ext uri="{FF2B5EF4-FFF2-40B4-BE49-F238E27FC236}">
                <a16:creationId xmlns:a16="http://schemas.microsoft.com/office/drawing/2014/main" id="{72AF96C4-2883-C2D0-6B18-80505FC6826C}"/>
              </a:ext>
            </a:extLst>
          </p:cNvPr>
          <p:cNvPicPr>
            <a:picLocks noChangeAspect="1"/>
          </p:cNvPicPr>
          <p:nvPr/>
        </p:nvPicPr>
        <p:blipFill>
          <a:blip r:embed="rId29"/>
          <a:stretch>
            <a:fillRect/>
          </a:stretch>
        </p:blipFill>
        <p:spPr>
          <a:xfrm>
            <a:off x="9613539" y="5861595"/>
            <a:ext cx="671829" cy="419893"/>
          </a:xfrm>
          <a:prstGeom prst="rect">
            <a:avLst/>
          </a:prstGeom>
        </p:spPr>
      </p:pic>
      <p:sp>
        <p:nvSpPr>
          <p:cNvPr id="7" name="Rounded Rectangle 6">
            <a:extLst>
              <a:ext uri="{FF2B5EF4-FFF2-40B4-BE49-F238E27FC236}">
                <a16:creationId xmlns:a16="http://schemas.microsoft.com/office/drawing/2014/main" id="{9D77A7B9-8B51-62EC-813F-AD4FD37BA5AE}"/>
              </a:ext>
            </a:extLst>
          </p:cNvPr>
          <p:cNvSpPr/>
          <p:nvPr/>
        </p:nvSpPr>
        <p:spPr>
          <a:xfrm>
            <a:off x="6148412" y="3781927"/>
            <a:ext cx="4783981" cy="602813"/>
          </a:xfrm>
          <a:prstGeom prst="roundRect">
            <a:avLst/>
          </a:prstGeom>
          <a:noFill/>
          <a:ln>
            <a:solidFill>
              <a:srgbClr val="0AB196"/>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en-US" sz="1600"/>
              <a:t>Mapping of Good Practices</a:t>
            </a:r>
          </a:p>
          <a:p>
            <a:pPr algn="ctr"/>
            <a:r>
              <a:rPr lang="en-US" sz="1600"/>
              <a:t>Interdisciplinary support &amp; team working</a:t>
            </a:r>
          </a:p>
        </p:txBody>
      </p:sp>
      <p:pic>
        <p:nvPicPr>
          <p:cNvPr id="8" name="Picture 4" descr="x-net logo">
            <a:extLst>
              <a:ext uri="{FF2B5EF4-FFF2-40B4-BE49-F238E27FC236}">
                <a16:creationId xmlns:a16="http://schemas.microsoft.com/office/drawing/2014/main" id="{071927F0-C13E-3784-379C-AC64FF1D953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308681" y="3806585"/>
            <a:ext cx="514779" cy="55154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30B0121-91FD-1CC2-35B0-5CA942236CB3}"/>
              </a:ext>
            </a:extLst>
          </p:cNvPr>
          <p:cNvSpPr txBox="1"/>
          <p:nvPr/>
        </p:nvSpPr>
        <p:spPr>
          <a:xfrm>
            <a:off x="2884744" y="6413143"/>
            <a:ext cx="9214638" cy="369332"/>
          </a:xfrm>
          <a:prstGeom prst="rect">
            <a:avLst/>
          </a:prstGeom>
          <a:noFill/>
        </p:spPr>
        <p:txBody>
          <a:bodyPr wrap="none" rtlCol="0">
            <a:spAutoFit/>
          </a:bodyPr>
          <a:lstStyle/>
          <a:p>
            <a:r>
              <a:rPr lang="en-US" i="1"/>
              <a:t>INTEGRATE &amp; </a:t>
            </a:r>
            <a:r>
              <a:rPr lang="en-US" i="1" err="1"/>
              <a:t>HxC</a:t>
            </a:r>
            <a:r>
              <a:rPr lang="en-US" i="1"/>
              <a:t> are Part of the MRC-funded Biomedical Data Science Leadership Awards </a:t>
            </a:r>
          </a:p>
        </p:txBody>
      </p:sp>
    </p:spTree>
    <p:extLst>
      <p:ext uri="{BB962C8B-B14F-4D97-AF65-F5344CB8AC3E}">
        <p14:creationId xmlns:p14="http://schemas.microsoft.com/office/powerpoint/2010/main" val="2857956499"/>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x-net logo">
            <a:extLst>
              <a:ext uri="{FF2B5EF4-FFF2-40B4-BE49-F238E27FC236}">
                <a16:creationId xmlns:a16="http://schemas.microsoft.com/office/drawing/2014/main" id="{07B98ED1-ABAC-F1DA-2A12-DAAF4F796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262" y="185055"/>
            <a:ext cx="1064476" cy="114050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F439A89E-B8B3-03A8-8E82-41A44D586105}"/>
              </a:ext>
            </a:extLst>
          </p:cNvPr>
          <p:cNvSpPr txBox="1">
            <a:spLocks/>
          </p:cNvSpPr>
          <p:nvPr/>
        </p:nvSpPr>
        <p:spPr>
          <a:xfrm>
            <a:off x="1460500" y="151718"/>
            <a:ext cx="1060272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t>UK Survey: Majority of interdisciplinary biomedical data science researchers want better connections and opportunities for development</a:t>
            </a:r>
          </a:p>
        </p:txBody>
      </p:sp>
      <p:pic>
        <p:nvPicPr>
          <p:cNvPr id="6" name="Picture 5">
            <a:extLst>
              <a:ext uri="{FF2B5EF4-FFF2-40B4-BE49-F238E27FC236}">
                <a16:creationId xmlns:a16="http://schemas.microsoft.com/office/drawing/2014/main" id="{B550E0C7-B89C-F451-F40E-3BAFE9A10049}"/>
              </a:ext>
            </a:extLst>
          </p:cNvPr>
          <p:cNvPicPr>
            <a:picLocks noChangeAspect="1"/>
          </p:cNvPicPr>
          <p:nvPr/>
        </p:nvPicPr>
        <p:blipFill>
          <a:blip r:embed="rId3"/>
          <a:stretch>
            <a:fillRect/>
          </a:stretch>
        </p:blipFill>
        <p:spPr>
          <a:xfrm>
            <a:off x="1653864" y="1839411"/>
            <a:ext cx="5802738" cy="3958447"/>
          </a:xfrm>
          <a:prstGeom prst="rect">
            <a:avLst/>
          </a:prstGeom>
        </p:spPr>
      </p:pic>
      <p:sp>
        <p:nvSpPr>
          <p:cNvPr id="7" name="TextBox 6">
            <a:extLst>
              <a:ext uri="{FF2B5EF4-FFF2-40B4-BE49-F238E27FC236}">
                <a16:creationId xmlns:a16="http://schemas.microsoft.com/office/drawing/2014/main" id="{8AD4CF91-AA3A-827E-3679-59E596AD2FCA}"/>
              </a:ext>
            </a:extLst>
          </p:cNvPr>
          <p:cNvSpPr txBox="1"/>
          <p:nvPr/>
        </p:nvSpPr>
        <p:spPr>
          <a:xfrm>
            <a:off x="255162" y="1622143"/>
            <a:ext cx="5415713" cy="369332"/>
          </a:xfrm>
          <a:prstGeom prst="rect">
            <a:avLst/>
          </a:prstGeom>
          <a:solidFill>
            <a:schemeClr val="bg1"/>
          </a:solidFill>
        </p:spPr>
        <p:txBody>
          <a:bodyPr wrap="none" rtlCol="0">
            <a:spAutoFit/>
          </a:bodyPr>
          <a:lstStyle/>
          <a:p>
            <a:r>
              <a:rPr lang="en-US"/>
              <a:t>Percentage of respondents (out of 69) interested in: </a:t>
            </a:r>
          </a:p>
        </p:txBody>
      </p:sp>
      <p:sp>
        <p:nvSpPr>
          <p:cNvPr id="8" name="TextBox 7">
            <a:extLst>
              <a:ext uri="{FF2B5EF4-FFF2-40B4-BE49-F238E27FC236}">
                <a16:creationId xmlns:a16="http://schemas.microsoft.com/office/drawing/2014/main" id="{3C869675-4CD2-1C0B-0753-66E3CF6CC267}"/>
              </a:ext>
            </a:extLst>
          </p:cNvPr>
          <p:cNvSpPr txBox="1"/>
          <p:nvPr/>
        </p:nvSpPr>
        <p:spPr>
          <a:xfrm>
            <a:off x="6792202" y="2278629"/>
            <a:ext cx="954107" cy="338554"/>
          </a:xfrm>
          <a:prstGeom prst="rect">
            <a:avLst/>
          </a:prstGeom>
          <a:solidFill>
            <a:schemeClr val="bg1"/>
          </a:solidFill>
        </p:spPr>
        <p:txBody>
          <a:bodyPr wrap="none" rtlCol="0">
            <a:spAutoFit/>
          </a:bodyPr>
          <a:lstStyle/>
          <a:p>
            <a:r>
              <a:rPr lang="en-US" sz="1600"/>
              <a:t>77% (53)</a:t>
            </a:r>
          </a:p>
        </p:txBody>
      </p:sp>
      <p:sp>
        <p:nvSpPr>
          <p:cNvPr id="9" name="TextBox 8">
            <a:extLst>
              <a:ext uri="{FF2B5EF4-FFF2-40B4-BE49-F238E27FC236}">
                <a16:creationId xmlns:a16="http://schemas.microsoft.com/office/drawing/2014/main" id="{69672151-0AD3-0239-57A4-636913BBD2E5}"/>
              </a:ext>
            </a:extLst>
          </p:cNvPr>
          <p:cNvSpPr txBox="1"/>
          <p:nvPr/>
        </p:nvSpPr>
        <p:spPr>
          <a:xfrm>
            <a:off x="6385802" y="2931795"/>
            <a:ext cx="954107" cy="338554"/>
          </a:xfrm>
          <a:prstGeom prst="rect">
            <a:avLst/>
          </a:prstGeom>
          <a:solidFill>
            <a:schemeClr val="bg1"/>
          </a:solidFill>
        </p:spPr>
        <p:txBody>
          <a:bodyPr wrap="none" rtlCol="0">
            <a:spAutoFit/>
          </a:bodyPr>
          <a:lstStyle/>
          <a:p>
            <a:r>
              <a:rPr lang="en-US" sz="1600"/>
              <a:t>68% (47)</a:t>
            </a:r>
          </a:p>
        </p:txBody>
      </p:sp>
      <p:sp>
        <p:nvSpPr>
          <p:cNvPr id="10" name="TextBox 9">
            <a:extLst>
              <a:ext uri="{FF2B5EF4-FFF2-40B4-BE49-F238E27FC236}">
                <a16:creationId xmlns:a16="http://schemas.microsoft.com/office/drawing/2014/main" id="{FD272182-D702-0FE4-0656-8E20E2A01DBF}"/>
              </a:ext>
            </a:extLst>
          </p:cNvPr>
          <p:cNvSpPr txBox="1"/>
          <p:nvPr/>
        </p:nvSpPr>
        <p:spPr>
          <a:xfrm>
            <a:off x="5588494" y="3604967"/>
            <a:ext cx="954107" cy="338554"/>
          </a:xfrm>
          <a:prstGeom prst="rect">
            <a:avLst/>
          </a:prstGeom>
          <a:solidFill>
            <a:schemeClr val="bg1"/>
          </a:solidFill>
        </p:spPr>
        <p:txBody>
          <a:bodyPr wrap="none" rtlCol="0">
            <a:spAutoFit/>
          </a:bodyPr>
          <a:lstStyle/>
          <a:p>
            <a:r>
              <a:rPr lang="en-US" sz="1600"/>
              <a:t>51% (35)</a:t>
            </a:r>
          </a:p>
        </p:txBody>
      </p:sp>
      <p:sp>
        <p:nvSpPr>
          <p:cNvPr id="11" name="TextBox 10">
            <a:extLst>
              <a:ext uri="{FF2B5EF4-FFF2-40B4-BE49-F238E27FC236}">
                <a16:creationId xmlns:a16="http://schemas.microsoft.com/office/drawing/2014/main" id="{FD13DCC0-7928-A477-9ECE-18E61811C7E5}"/>
              </a:ext>
            </a:extLst>
          </p:cNvPr>
          <p:cNvSpPr txBox="1"/>
          <p:nvPr/>
        </p:nvSpPr>
        <p:spPr>
          <a:xfrm>
            <a:off x="5569848" y="4303539"/>
            <a:ext cx="954107" cy="338554"/>
          </a:xfrm>
          <a:prstGeom prst="rect">
            <a:avLst/>
          </a:prstGeom>
          <a:solidFill>
            <a:schemeClr val="bg1"/>
          </a:solidFill>
        </p:spPr>
        <p:txBody>
          <a:bodyPr wrap="none" rtlCol="0">
            <a:spAutoFit/>
          </a:bodyPr>
          <a:lstStyle/>
          <a:p>
            <a:r>
              <a:rPr lang="en-US" sz="1600"/>
              <a:t>51% (35)</a:t>
            </a:r>
          </a:p>
        </p:txBody>
      </p:sp>
      <p:sp>
        <p:nvSpPr>
          <p:cNvPr id="12" name="TextBox 11">
            <a:extLst>
              <a:ext uri="{FF2B5EF4-FFF2-40B4-BE49-F238E27FC236}">
                <a16:creationId xmlns:a16="http://schemas.microsoft.com/office/drawing/2014/main" id="{239C62C1-5818-D9E8-6851-1929EE6800F6}"/>
              </a:ext>
            </a:extLst>
          </p:cNvPr>
          <p:cNvSpPr txBox="1"/>
          <p:nvPr/>
        </p:nvSpPr>
        <p:spPr>
          <a:xfrm>
            <a:off x="5092794" y="5025298"/>
            <a:ext cx="954107" cy="338554"/>
          </a:xfrm>
          <a:prstGeom prst="rect">
            <a:avLst/>
          </a:prstGeom>
          <a:solidFill>
            <a:schemeClr val="bg1"/>
          </a:solidFill>
        </p:spPr>
        <p:txBody>
          <a:bodyPr wrap="none" rtlCol="0">
            <a:spAutoFit/>
          </a:bodyPr>
          <a:lstStyle/>
          <a:p>
            <a:r>
              <a:rPr lang="en-US" sz="1600"/>
              <a:t>41% (28)</a:t>
            </a:r>
          </a:p>
        </p:txBody>
      </p:sp>
      <p:sp>
        <p:nvSpPr>
          <p:cNvPr id="13" name="TextBox 12">
            <a:extLst>
              <a:ext uri="{FF2B5EF4-FFF2-40B4-BE49-F238E27FC236}">
                <a16:creationId xmlns:a16="http://schemas.microsoft.com/office/drawing/2014/main" id="{0EAE00CE-3A8C-20C3-18B3-0980001183E0}"/>
              </a:ext>
            </a:extLst>
          </p:cNvPr>
          <p:cNvSpPr txBox="1"/>
          <p:nvPr/>
        </p:nvSpPr>
        <p:spPr>
          <a:xfrm>
            <a:off x="361118" y="2155518"/>
            <a:ext cx="2792838" cy="461665"/>
          </a:xfrm>
          <a:prstGeom prst="rect">
            <a:avLst/>
          </a:prstGeom>
          <a:solidFill>
            <a:schemeClr val="bg1"/>
          </a:solidFill>
        </p:spPr>
        <p:txBody>
          <a:bodyPr wrap="square" rtlCol="0">
            <a:spAutoFit/>
          </a:bodyPr>
          <a:lstStyle/>
          <a:p>
            <a:r>
              <a:rPr lang="en-US" sz="1200"/>
              <a:t>Professional skills and career development workshops</a:t>
            </a:r>
          </a:p>
        </p:txBody>
      </p:sp>
      <p:sp>
        <p:nvSpPr>
          <p:cNvPr id="14" name="TextBox 13">
            <a:extLst>
              <a:ext uri="{FF2B5EF4-FFF2-40B4-BE49-F238E27FC236}">
                <a16:creationId xmlns:a16="http://schemas.microsoft.com/office/drawing/2014/main" id="{36BE9C80-EA78-C42F-6A9A-7BC4A8427FF1}"/>
              </a:ext>
            </a:extLst>
          </p:cNvPr>
          <p:cNvSpPr txBox="1"/>
          <p:nvPr/>
        </p:nvSpPr>
        <p:spPr>
          <a:xfrm>
            <a:off x="313610" y="2800990"/>
            <a:ext cx="2792838" cy="600164"/>
          </a:xfrm>
          <a:prstGeom prst="rect">
            <a:avLst/>
          </a:prstGeom>
          <a:solidFill>
            <a:schemeClr val="bg1"/>
          </a:solidFill>
        </p:spPr>
        <p:txBody>
          <a:bodyPr wrap="square" rtlCol="0">
            <a:spAutoFit/>
          </a:bodyPr>
          <a:lstStyle/>
          <a:p>
            <a:r>
              <a:rPr lang="en-US" sz="1100" b="1"/>
              <a:t>Connecting with researchers from adjacent field at similar career stage through peer mentoring</a:t>
            </a:r>
          </a:p>
        </p:txBody>
      </p:sp>
      <p:sp>
        <p:nvSpPr>
          <p:cNvPr id="15" name="TextBox 14">
            <a:extLst>
              <a:ext uri="{FF2B5EF4-FFF2-40B4-BE49-F238E27FC236}">
                <a16:creationId xmlns:a16="http://schemas.microsoft.com/office/drawing/2014/main" id="{692700FC-1B78-DBC5-2359-CFDF717A5405}"/>
              </a:ext>
            </a:extLst>
          </p:cNvPr>
          <p:cNvSpPr txBox="1"/>
          <p:nvPr/>
        </p:nvSpPr>
        <p:spPr>
          <a:xfrm>
            <a:off x="313610" y="3617667"/>
            <a:ext cx="2792838" cy="276999"/>
          </a:xfrm>
          <a:prstGeom prst="rect">
            <a:avLst/>
          </a:prstGeom>
          <a:solidFill>
            <a:schemeClr val="bg1"/>
          </a:solidFill>
        </p:spPr>
        <p:txBody>
          <a:bodyPr wrap="square" rtlCol="0">
            <a:spAutoFit/>
          </a:bodyPr>
          <a:lstStyle/>
          <a:p>
            <a:r>
              <a:rPr lang="en-US" sz="1200"/>
              <a:t>Industry secondments</a:t>
            </a:r>
          </a:p>
        </p:txBody>
      </p:sp>
      <p:sp>
        <p:nvSpPr>
          <p:cNvPr id="16" name="TextBox 15">
            <a:extLst>
              <a:ext uri="{FF2B5EF4-FFF2-40B4-BE49-F238E27FC236}">
                <a16:creationId xmlns:a16="http://schemas.microsoft.com/office/drawing/2014/main" id="{8AC7BE5C-5AFC-13DD-B555-441AD8D6A803}"/>
              </a:ext>
            </a:extLst>
          </p:cNvPr>
          <p:cNvSpPr txBox="1"/>
          <p:nvPr/>
        </p:nvSpPr>
        <p:spPr>
          <a:xfrm>
            <a:off x="313610" y="4259197"/>
            <a:ext cx="2792838" cy="276999"/>
          </a:xfrm>
          <a:prstGeom prst="rect">
            <a:avLst/>
          </a:prstGeom>
          <a:solidFill>
            <a:schemeClr val="bg1"/>
          </a:solidFill>
        </p:spPr>
        <p:txBody>
          <a:bodyPr wrap="square" rtlCol="0">
            <a:spAutoFit/>
          </a:bodyPr>
          <a:lstStyle/>
          <a:p>
            <a:r>
              <a:rPr lang="en-US" sz="1200"/>
              <a:t>Hackathons</a:t>
            </a:r>
          </a:p>
        </p:txBody>
      </p:sp>
      <p:sp>
        <p:nvSpPr>
          <p:cNvPr id="17" name="TextBox 16">
            <a:extLst>
              <a:ext uri="{FF2B5EF4-FFF2-40B4-BE49-F238E27FC236}">
                <a16:creationId xmlns:a16="http://schemas.microsoft.com/office/drawing/2014/main" id="{63063F4E-1DD7-3EEB-9AEB-C5608F30D960}"/>
              </a:ext>
            </a:extLst>
          </p:cNvPr>
          <p:cNvSpPr txBox="1"/>
          <p:nvPr/>
        </p:nvSpPr>
        <p:spPr>
          <a:xfrm>
            <a:off x="313610" y="4913427"/>
            <a:ext cx="2792838" cy="276999"/>
          </a:xfrm>
          <a:prstGeom prst="rect">
            <a:avLst/>
          </a:prstGeom>
          <a:solidFill>
            <a:schemeClr val="bg1"/>
          </a:solidFill>
        </p:spPr>
        <p:txBody>
          <a:bodyPr wrap="square" rtlCol="0">
            <a:spAutoFit/>
          </a:bodyPr>
          <a:lstStyle/>
          <a:p>
            <a:r>
              <a:rPr lang="en-US" sz="1200"/>
              <a:t>Traditional career mentoring</a:t>
            </a:r>
          </a:p>
        </p:txBody>
      </p:sp>
      <p:sp>
        <p:nvSpPr>
          <p:cNvPr id="18" name="TextBox 17">
            <a:extLst>
              <a:ext uri="{FF2B5EF4-FFF2-40B4-BE49-F238E27FC236}">
                <a16:creationId xmlns:a16="http://schemas.microsoft.com/office/drawing/2014/main" id="{BB5A0FCB-950F-0352-E647-98C517CD8A69}"/>
              </a:ext>
            </a:extLst>
          </p:cNvPr>
          <p:cNvSpPr txBox="1"/>
          <p:nvPr/>
        </p:nvSpPr>
        <p:spPr>
          <a:xfrm>
            <a:off x="4274456" y="5688167"/>
            <a:ext cx="2792838" cy="276999"/>
          </a:xfrm>
          <a:prstGeom prst="rect">
            <a:avLst/>
          </a:prstGeom>
          <a:solidFill>
            <a:schemeClr val="bg1"/>
          </a:solidFill>
        </p:spPr>
        <p:txBody>
          <a:bodyPr wrap="square" rtlCol="0">
            <a:spAutoFit/>
          </a:bodyPr>
          <a:lstStyle/>
          <a:p>
            <a:r>
              <a:rPr lang="en-US" sz="1200"/>
              <a:t>Number of respondents</a:t>
            </a:r>
          </a:p>
        </p:txBody>
      </p:sp>
      <p:sp>
        <p:nvSpPr>
          <p:cNvPr id="22" name="TextBox 21">
            <a:extLst>
              <a:ext uri="{FF2B5EF4-FFF2-40B4-BE49-F238E27FC236}">
                <a16:creationId xmlns:a16="http://schemas.microsoft.com/office/drawing/2014/main" id="{0D01D433-E570-B1C7-0C01-1DDD69E16986}"/>
              </a:ext>
            </a:extLst>
          </p:cNvPr>
          <p:cNvSpPr txBox="1"/>
          <p:nvPr/>
        </p:nvSpPr>
        <p:spPr>
          <a:xfrm>
            <a:off x="7742852" y="2802784"/>
            <a:ext cx="4174023" cy="2031325"/>
          </a:xfrm>
          <a:prstGeom prst="rect">
            <a:avLst/>
          </a:prstGeom>
          <a:noFill/>
        </p:spPr>
        <p:txBody>
          <a:bodyPr wrap="square">
            <a:spAutoFit/>
          </a:bodyPr>
          <a:lstStyle/>
          <a:p>
            <a:pPr marL="285750" indent="-285750">
              <a:buFont typeface="Arial" panose="020B0604020202020204" pitchFamily="34" charset="0"/>
              <a:buChar char="•"/>
            </a:pPr>
            <a:r>
              <a:rPr lang="en-GB" b="1">
                <a:solidFill>
                  <a:srgbClr val="000000"/>
                </a:solidFill>
                <a:latin typeface="Aptos"/>
                <a:cs typeface="Segoe UI"/>
              </a:rPr>
              <a:t>&gt;</a:t>
            </a:r>
            <a:r>
              <a:rPr lang="en-GB" sz="1800" b="1">
                <a:solidFill>
                  <a:srgbClr val="000000"/>
                </a:solidFill>
                <a:latin typeface="Aptos"/>
                <a:cs typeface="Segoe UI"/>
              </a:rPr>
              <a:t>80% </a:t>
            </a:r>
            <a:r>
              <a:rPr lang="en-GB" sz="1800">
                <a:solidFill>
                  <a:srgbClr val="000000"/>
                </a:solidFill>
                <a:latin typeface="Aptos"/>
                <a:cs typeface="Segoe UI"/>
              </a:rPr>
              <a:t>would like a stronger peer support network </a:t>
            </a:r>
            <a:r>
              <a:rPr lang="en-GB">
                <a:solidFill>
                  <a:srgbClr val="000000"/>
                </a:solidFill>
                <a:cs typeface="Segoe UI"/>
              </a:rPr>
              <a:t>with </a:t>
            </a:r>
            <a:r>
              <a:rPr lang="en-GB" b="1">
                <a:solidFill>
                  <a:srgbClr val="000000"/>
                </a:solidFill>
                <a:cs typeface="Segoe UI"/>
              </a:rPr>
              <a:t>mathematical or computational colleagues  </a:t>
            </a:r>
          </a:p>
          <a:p>
            <a:endParaRPr lang="en-GB" b="1">
              <a:cs typeface="Segoe UI"/>
            </a:endParaRPr>
          </a:p>
          <a:p>
            <a:pPr marL="285750" indent="-285750">
              <a:buFont typeface="Arial" panose="020B0604020202020204" pitchFamily="34" charset="0"/>
              <a:buChar char="•"/>
            </a:pPr>
            <a:r>
              <a:rPr lang="en-GB" b="1">
                <a:cs typeface="Segoe UI"/>
              </a:rPr>
              <a:t>72% think a code of conduct would be useful in future collaborative projects </a:t>
            </a:r>
            <a:endParaRPr lang="en-GB" sz="1800" b="1">
              <a:cs typeface="Segoe UI"/>
            </a:endParaRPr>
          </a:p>
        </p:txBody>
      </p:sp>
      <p:sp>
        <p:nvSpPr>
          <p:cNvPr id="2" name="TextBox 1">
            <a:extLst>
              <a:ext uri="{FF2B5EF4-FFF2-40B4-BE49-F238E27FC236}">
                <a16:creationId xmlns:a16="http://schemas.microsoft.com/office/drawing/2014/main" id="{C5B4CDC1-FFDA-0056-DBEE-6610965C8DC9}"/>
              </a:ext>
            </a:extLst>
          </p:cNvPr>
          <p:cNvSpPr txBox="1"/>
          <p:nvPr/>
        </p:nvSpPr>
        <p:spPr>
          <a:xfrm>
            <a:off x="8204670" y="6397268"/>
            <a:ext cx="7422144" cy="276999"/>
          </a:xfrm>
          <a:prstGeom prst="rect">
            <a:avLst/>
          </a:prstGeom>
          <a:noFill/>
        </p:spPr>
        <p:txBody>
          <a:bodyPr wrap="square" lIns="91440" tIns="45720" rIns="91440" bIns="45720" anchor="t">
            <a:spAutoFit/>
          </a:bodyPr>
          <a:lstStyle/>
          <a:p>
            <a:r>
              <a:rPr lang="en-GB" sz="1200" i="1">
                <a:solidFill>
                  <a:srgbClr val="000000"/>
                </a:solidFill>
                <a:latin typeface="Aptos"/>
                <a:cs typeface="Segoe UI"/>
              </a:rPr>
              <a:t>INTEGRATE: Survey March 2026 (Preliminary results)</a:t>
            </a:r>
            <a:endParaRPr lang="en-US" sz="1200" i="1"/>
          </a:p>
        </p:txBody>
      </p:sp>
    </p:spTree>
    <p:extLst>
      <p:ext uri="{BB962C8B-B14F-4D97-AF65-F5344CB8AC3E}">
        <p14:creationId xmlns:p14="http://schemas.microsoft.com/office/powerpoint/2010/main" val="2243956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F05B-3D33-95F1-E802-40C32AEC1F6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DD222B7-6FF5-9FAD-3304-CE9A6316BA13}"/>
              </a:ext>
            </a:extLst>
          </p:cNvPr>
          <p:cNvSpPr txBox="1">
            <a:spLocks/>
          </p:cNvSpPr>
          <p:nvPr/>
        </p:nvSpPr>
        <p:spPr>
          <a:xfrm>
            <a:off x="1191732" y="2466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Bytes and Bench Peer Mentoring</a:t>
            </a:r>
          </a:p>
        </p:txBody>
      </p:sp>
      <p:grpSp>
        <p:nvGrpSpPr>
          <p:cNvPr id="19" name="Group 18">
            <a:extLst>
              <a:ext uri="{FF2B5EF4-FFF2-40B4-BE49-F238E27FC236}">
                <a16:creationId xmlns:a16="http://schemas.microsoft.com/office/drawing/2014/main" id="{783CF2EE-28CA-B941-B8EB-1A5850A472D3}"/>
              </a:ext>
            </a:extLst>
          </p:cNvPr>
          <p:cNvGrpSpPr/>
          <p:nvPr/>
        </p:nvGrpSpPr>
        <p:grpSpPr>
          <a:xfrm>
            <a:off x="882666" y="2391827"/>
            <a:ext cx="4747138" cy="2074345"/>
            <a:chOff x="407890" y="2372083"/>
            <a:chExt cx="4747138" cy="2074345"/>
          </a:xfrm>
        </p:grpSpPr>
        <p:sp>
          <p:nvSpPr>
            <p:cNvPr id="20" name="TextBox 19">
              <a:extLst>
                <a:ext uri="{FF2B5EF4-FFF2-40B4-BE49-F238E27FC236}">
                  <a16:creationId xmlns:a16="http://schemas.microsoft.com/office/drawing/2014/main" id="{39A72DD9-06E9-559A-6B0B-8BEA5D562146}"/>
                </a:ext>
              </a:extLst>
            </p:cNvPr>
            <p:cNvSpPr txBox="1"/>
            <p:nvPr/>
          </p:nvSpPr>
          <p:spPr>
            <a:xfrm>
              <a:off x="626228" y="2385433"/>
              <a:ext cx="4528800" cy="1862048"/>
            </a:xfrm>
            <a:prstGeom prst="rect">
              <a:avLst/>
            </a:prstGeom>
            <a:noFill/>
          </p:spPr>
          <p:txBody>
            <a:bodyPr wrap="square" rtlCol="0">
              <a:spAutoFit/>
            </a:bodyPr>
            <a:lstStyle/>
            <a:p>
              <a:pPr>
                <a:spcAft>
                  <a:spcPts val="600"/>
                </a:spcAft>
              </a:pPr>
              <a:r>
                <a:rPr lang="en-GB" sz="2000" b="1">
                  <a:solidFill>
                    <a:srgbClr val="0070C0"/>
                  </a:solidFill>
                </a:rPr>
                <a:t>Aims:</a:t>
              </a:r>
            </a:p>
            <a:p>
              <a:pPr marL="285750" indent="-285750">
                <a:spcAft>
                  <a:spcPts val="600"/>
                </a:spcAft>
                <a:buFont typeface="Arial" panose="020B0604020202020204" pitchFamily="34" charset="0"/>
                <a:buChar char="•"/>
              </a:pPr>
              <a:r>
                <a:rPr lang="en-GB" sz="1600"/>
                <a:t>Reach siloed post-doctoral researchers and build connections</a:t>
              </a:r>
            </a:p>
            <a:p>
              <a:pPr marL="285750" indent="-285750">
                <a:spcAft>
                  <a:spcPts val="600"/>
                </a:spcAft>
                <a:buFont typeface="Arial" panose="020B0604020202020204" pitchFamily="34" charset="0"/>
                <a:buChar char="•"/>
              </a:pPr>
              <a:r>
                <a:rPr lang="en-GB" sz="1600"/>
                <a:t>Improve interdisciplinary communication</a:t>
              </a:r>
            </a:p>
            <a:p>
              <a:pPr marL="285750" indent="-285750">
                <a:spcAft>
                  <a:spcPts val="600"/>
                </a:spcAft>
                <a:buFont typeface="Arial" panose="020B0604020202020204" pitchFamily="34" charset="0"/>
                <a:buChar char="•"/>
              </a:pPr>
              <a:r>
                <a:rPr lang="en-GB" sz="1600"/>
                <a:t>Promote knowledge and skills exchange across disciplines</a:t>
              </a:r>
            </a:p>
          </p:txBody>
        </p:sp>
        <p:sp>
          <p:nvSpPr>
            <p:cNvPr id="21" name="Rectangle: Rounded Corners 4">
              <a:extLst>
                <a:ext uri="{FF2B5EF4-FFF2-40B4-BE49-F238E27FC236}">
                  <a16:creationId xmlns:a16="http://schemas.microsoft.com/office/drawing/2014/main" id="{7E2BD171-475C-8D98-5ED5-950FE74E1746}"/>
                </a:ext>
              </a:extLst>
            </p:cNvPr>
            <p:cNvSpPr/>
            <p:nvPr/>
          </p:nvSpPr>
          <p:spPr>
            <a:xfrm>
              <a:off x="407890" y="2372083"/>
              <a:ext cx="4647063" cy="2074345"/>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4" descr="x-net logo">
            <a:extLst>
              <a:ext uri="{FF2B5EF4-FFF2-40B4-BE49-F238E27FC236}">
                <a16:creationId xmlns:a16="http://schemas.microsoft.com/office/drawing/2014/main" id="{58232251-393A-FA4A-EC7D-C5E128EAA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13" y="249704"/>
            <a:ext cx="814659" cy="872847"/>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Internet with solid fill">
            <a:extLst>
              <a:ext uri="{FF2B5EF4-FFF2-40B4-BE49-F238E27FC236}">
                <a16:creationId xmlns:a16="http://schemas.microsoft.com/office/drawing/2014/main" id="{6BE26BD7-C5DB-E639-478A-1C13AEA3D0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8899" y="5620162"/>
            <a:ext cx="896428" cy="914400"/>
          </a:xfrm>
          <a:prstGeom prst="rect">
            <a:avLst/>
          </a:prstGeom>
        </p:spPr>
      </p:pic>
      <p:pic>
        <p:nvPicPr>
          <p:cNvPr id="8" name="Graphic 7">
            <a:extLst>
              <a:ext uri="{FF2B5EF4-FFF2-40B4-BE49-F238E27FC236}">
                <a16:creationId xmlns:a16="http://schemas.microsoft.com/office/drawing/2014/main" id="{244E7178-1250-682B-D7CA-B85FF10E08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2075" y="5692060"/>
            <a:ext cx="755459" cy="770605"/>
          </a:xfrm>
          <a:prstGeom prst="rect">
            <a:avLst/>
          </a:prstGeom>
        </p:spPr>
      </p:pic>
      <p:sp>
        <p:nvSpPr>
          <p:cNvPr id="9" name="TextBox 8">
            <a:extLst>
              <a:ext uri="{FF2B5EF4-FFF2-40B4-BE49-F238E27FC236}">
                <a16:creationId xmlns:a16="http://schemas.microsoft.com/office/drawing/2014/main" id="{11FD79CC-7E65-502B-2843-C6EC55753F80}"/>
              </a:ext>
            </a:extLst>
          </p:cNvPr>
          <p:cNvSpPr txBox="1"/>
          <p:nvPr/>
        </p:nvSpPr>
        <p:spPr>
          <a:xfrm>
            <a:off x="5115520" y="5152484"/>
            <a:ext cx="1173410" cy="369332"/>
          </a:xfrm>
          <a:prstGeom prst="rect">
            <a:avLst/>
          </a:prstGeom>
          <a:noFill/>
        </p:spPr>
        <p:txBody>
          <a:bodyPr wrap="square" rtlCol="0">
            <a:spAutoFit/>
          </a:bodyPr>
          <a:lstStyle/>
          <a:p>
            <a:r>
              <a:rPr lang="en-US">
                <a:solidFill>
                  <a:srgbClr val="0070C0"/>
                </a:solidFill>
              </a:rPr>
              <a:t>UK-Wide</a:t>
            </a:r>
            <a:endParaRPr lang="en-GB">
              <a:solidFill>
                <a:srgbClr val="0070C0"/>
              </a:solidFill>
            </a:endParaRPr>
          </a:p>
        </p:txBody>
      </p:sp>
      <p:sp>
        <p:nvSpPr>
          <p:cNvPr id="10" name="TextBox 9">
            <a:extLst>
              <a:ext uri="{FF2B5EF4-FFF2-40B4-BE49-F238E27FC236}">
                <a16:creationId xmlns:a16="http://schemas.microsoft.com/office/drawing/2014/main" id="{B0428452-28C6-6377-E69D-31730EF9B1AF}"/>
              </a:ext>
            </a:extLst>
          </p:cNvPr>
          <p:cNvSpPr txBox="1"/>
          <p:nvPr/>
        </p:nvSpPr>
        <p:spPr>
          <a:xfrm>
            <a:off x="7025621" y="5159599"/>
            <a:ext cx="1425415" cy="369332"/>
          </a:xfrm>
          <a:prstGeom prst="rect">
            <a:avLst/>
          </a:prstGeom>
          <a:noFill/>
        </p:spPr>
        <p:txBody>
          <a:bodyPr wrap="square" rtlCol="0">
            <a:spAutoFit/>
          </a:bodyPr>
          <a:lstStyle/>
          <a:p>
            <a:r>
              <a:rPr lang="en-US">
                <a:solidFill>
                  <a:srgbClr val="0070C0"/>
                </a:solidFill>
              </a:rPr>
              <a:t>Fully online</a:t>
            </a:r>
            <a:endParaRPr lang="en-GB">
              <a:solidFill>
                <a:srgbClr val="0070C0"/>
              </a:solidFill>
            </a:endParaRPr>
          </a:p>
        </p:txBody>
      </p:sp>
      <p:sp>
        <p:nvSpPr>
          <p:cNvPr id="12" name="TextBox 11">
            <a:extLst>
              <a:ext uri="{FF2B5EF4-FFF2-40B4-BE49-F238E27FC236}">
                <a16:creationId xmlns:a16="http://schemas.microsoft.com/office/drawing/2014/main" id="{9B296463-D398-A303-4A9D-7373A5A5C765}"/>
              </a:ext>
            </a:extLst>
          </p:cNvPr>
          <p:cNvSpPr txBox="1"/>
          <p:nvPr/>
        </p:nvSpPr>
        <p:spPr>
          <a:xfrm>
            <a:off x="465515" y="1271277"/>
            <a:ext cx="11222664" cy="707886"/>
          </a:xfrm>
          <a:prstGeom prst="rect">
            <a:avLst/>
          </a:prstGeom>
          <a:noFill/>
        </p:spPr>
        <p:txBody>
          <a:bodyPr wrap="square" rtlCol="0">
            <a:spAutoFit/>
          </a:bodyPr>
          <a:lstStyle/>
          <a:p>
            <a:pPr algn="ctr">
              <a:spcAft>
                <a:spcPts val="600"/>
              </a:spcAft>
            </a:pPr>
            <a:r>
              <a:rPr lang="en-GB" sz="2000" b="1"/>
              <a:t>Mentoring programme that brings together post-doctoral researchers from computational and laboratory-based disciplines</a:t>
            </a:r>
          </a:p>
        </p:txBody>
      </p:sp>
      <p:pic>
        <p:nvPicPr>
          <p:cNvPr id="42" name="Graphic 41" descr="Users with solid fill">
            <a:extLst>
              <a:ext uri="{FF2B5EF4-FFF2-40B4-BE49-F238E27FC236}">
                <a16:creationId xmlns:a16="http://schemas.microsoft.com/office/drawing/2014/main" id="{4DA7C82F-4720-8D08-942F-75E7BCA13C0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26667" y="5751688"/>
            <a:ext cx="783117" cy="798817"/>
          </a:xfrm>
          <a:prstGeom prst="rect">
            <a:avLst/>
          </a:prstGeom>
        </p:spPr>
      </p:pic>
      <p:sp>
        <p:nvSpPr>
          <p:cNvPr id="43" name="TextBox 42">
            <a:extLst>
              <a:ext uri="{FF2B5EF4-FFF2-40B4-BE49-F238E27FC236}">
                <a16:creationId xmlns:a16="http://schemas.microsoft.com/office/drawing/2014/main" id="{FC8737D5-41C0-FA01-F861-56DB3D88BDCD}"/>
              </a:ext>
            </a:extLst>
          </p:cNvPr>
          <p:cNvSpPr txBox="1"/>
          <p:nvPr/>
        </p:nvSpPr>
        <p:spPr>
          <a:xfrm>
            <a:off x="739367" y="5152484"/>
            <a:ext cx="3910781" cy="646331"/>
          </a:xfrm>
          <a:prstGeom prst="rect">
            <a:avLst/>
          </a:prstGeom>
          <a:noFill/>
        </p:spPr>
        <p:txBody>
          <a:bodyPr wrap="square" rtlCol="0">
            <a:spAutoFit/>
          </a:bodyPr>
          <a:lstStyle/>
          <a:p>
            <a:pPr algn="ctr"/>
            <a:r>
              <a:rPr lang="en-US">
                <a:solidFill>
                  <a:srgbClr val="0070C0"/>
                </a:solidFill>
              </a:rPr>
              <a:t>Post-doctoral researchers from different backgrounds in groups of 3</a:t>
            </a:r>
            <a:endParaRPr lang="en-GB">
              <a:solidFill>
                <a:srgbClr val="0070C0"/>
              </a:solidFill>
            </a:endParaRPr>
          </a:p>
        </p:txBody>
      </p:sp>
      <p:pic>
        <p:nvPicPr>
          <p:cNvPr id="45" name="Graphic 44" descr="Daily calendar with solid fill">
            <a:extLst>
              <a:ext uri="{FF2B5EF4-FFF2-40B4-BE49-F238E27FC236}">
                <a16:creationId xmlns:a16="http://schemas.microsoft.com/office/drawing/2014/main" id="{312B9601-ED4C-84B5-7FD8-511DF67675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42713" y="5693896"/>
            <a:ext cx="914400" cy="914400"/>
          </a:xfrm>
          <a:prstGeom prst="rect">
            <a:avLst/>
          </a:prstGeom>
        </p:spPr>
      </p:pic>
      <p:sp>
        <p:nvSpPr>
          <p:cNvPr id="46" name="TextBox 45">
            <a:extLst>
              <a:ext uri="{FF2B5EF4-FFF2-40B4-BE49-F238E27FC236}">
                <a16:creationId xmlns:a16="http://schemas.microsoft.com/office/drawing/2014/main" id="{043B5C18-5C95-EF9E-4AED-30B7E0BA6805}"/>
              </a:ext>
            </a:extLst>
          </p:cNvPr>
          <p:cNvSpPr txBox="1"/>
          <p:nvPr/>
        </p:nvSpPr>
        <p:spPr>
          <a:xfrm>
            <a:off x="8085327" y="5125720"/>
            <a:ext cx="3910781" cy="646331"/>
          </a:xfrm>
          <a:prstGeom prst="rect">
            <a:avLst/>
          </a:prstGeom>
          <a:noFill/>
        </p:spPr>
        <p:txBody>
          <a:bodyPr wrap="square" rtlCol="0">
            <a:spAutoFit/>
          </a:bodyPr>
          <a:lstStyle/>
          <a:p>
            <a:pPr algn="ctr"/>
            <a:r>
              <a:rPr lang="en-US">
                <a:solidFill>
                  <a:srgbClr val="0070C0"/>
                </a:solidFill>
              </a:rPr>
              <a:t>Meet monthly 5-6 times</a:t>
            </a:r>
          </a:p>
          <a:p>
            <a:pPr algn="ctr"/>
            <a:r>
              <a:rPr lang="en-US">
                <a:solidFill>
                  <a:srgbClr val="0070C0"/>
                </a:solidFill>
              </a:rPr>
              <a:t>over 6 months</a:t>
            </a:r>
            <a:endParaRPr lang="en-GB">
              <a:solidFill>
                <a:srgbClr val="0070C0"/>
              </a:solidFill>
            </a:endParaRPr>
          </a:p>
        </p:txBody>
      </p:sp>
      <p:grpSp>
        <p:nvGrpSpPr>
          <p:cNvPr id="67" name="Group 66">
            <a:extLst>
              <a:ext uri="{FF2B5EF4-FFF2-40B4-BE49-F238E27FC236}">
                <a16:creationId xmlns:a16="http://schemas.microsoft.com/office/drawing/2014/main" id="{0256046B-65EA-85DD-E5F6-68061064D2A2}"/>
              </a:ext>
            </a:extLst>
          </p:cNvPr>
          <p:cNvGrpSpPr/>
          <p:nvPr/>
        </p:nvGrpSpPr>
        <p:grpSpPr>
          <a:xfrm>
            <a:off x="6007534" y="2768164"/>
            <a:ext cx="5417707" cy="1321669"/>
            <a:chOff x="-1609312" y="4825603"/>
            <a:chExt cx="12987967" cy="1888588"/>
          </a:xfrm>
        </p:grpSpPr>
        <p:grpSp>
          <p:nvGrpSpPr>
            <p:cNvPr id="68" name="Group 67">
              <a:extLst>
                <a:ext uri="{FF2B5EF4-FFF2-40B4-BE49-F238E27FC236}">
                  <a16:creationId xmlns:a16="http://schemas.microsoft.com/office/drawing/2014/main" id="{0135A203-CCED-A9BA-3D80-813B1F802839}"/>
                </a:ext>
              </a:extLst>
            </p:cNvPr>
            <p:cNvGrpSpPr/>
            <p:nvPr/>
          </p:nvGrpSpPr>
          <p:grpSpPr>
            <a:xfrm>
              <a:off x="-1609312" y="4825603"/>
              <a:ext cx="12987967" cy="1888588"/>
              <a:chOff x="2095589" y="1977368"/>
              <a:chExt cx="10332600" cy="1502470"/>
            </a:xfrm>
          </p:grpSpPr>
          <p:grpSp>
            <p:nvGrpSpPr>
              <p:cNvPr id="71" name="Group 70">
                <a:extLst>
                  <a:ext uri="{FF2B5EF4-FFF2-40B4-BE49-F238E27FC236}">
                    <a16:creationId xmlns:a16="http://schemas.microsoft.com/office/drawing/2014/main" id="{D6494819-8475-B0F8-EF39-765ACEAA3200}"/>
                  </a:ext>
                </a:extLst>
              </p:cNvPr>
              <p:cNvGrpSpPr/>
              <p:nvPr/>
            </p:nvGrpSpPr>
            <p:grpSpPr>
              <a:xfrm>
                <a:off x="2095589" y="1977368"/>
                <a:ext cx="10332600" cy="1502470"/>
                <a:chOff x="823380" y="3246526"/>
                <a:chExt cx="10332600" cy="1502470"/>
              </a:xfrm>
            </p:grpSpPr>
            <p:cxnSp>
              <p:nvCxnSpPr>
                <p:cNvPr id="73" name="Straight Arrow Connector 72">
                  <a:extLst>
                    <a:ext uri="{FF2B5EF4-FFF2-40B4-BE49-F238E27FC236}">
                      <a16:creationId xmlns:a16="http://schemas.microsoft.com/office/drawing/2014/main" id="{23D62E92-92F8-ED3B-B627-9F75AB91D1EB}"/>
                    </a:ext>
                  </a:extLst>
                </p:cNvPr>
                <p:cNvCxnSpPr>
                  <a:cxnSpLocks/>
                </p:cNvCxnSpPr>
                <p:nvPr/>
              </p:nvCxnSpPr>
              <p:spPr>
                <a:xfrm>
                  <a:off x="3058032" y="4446867"/>
                  <a:ext cx="7757822" cy="0"/>
                </a:xfrm>
                <a:prstGeom prst="straightConnector1">
                  <a:avLst/>
                </a:prstGeom>
                <a:noFill/>
                <a:ln w="19050" cap="flat" cmpd="sng" algn="ctr">
                  <a:solidFill>
                    <a:srgbClr val="002060"/>
                  </a:solidFill>
                  <a:prstDash val="solid"/>
                  <a:miter lim="800000"/>
                  <a:tailEnd type="triangle"/>
                </a:ln>
                <a:effectLst/>
              </p:spPr>
            </p:cxnSp>
            <p:sp>
              <p:nvSpPr>
                <p:cNvPr id="74" name="Rectangle 73">
                  <a:extLst>
                    <a:ext uri="{FF2B5EF4-FFF2-40B4-BE49-F238E27FC236}">
                      <a16:creationId xmlns:a16="http://schemas.microsoft.com/office/drawing/2014/main" id="{29561619-A3FE-9410-D7A9-012B02800B65}"/>
                    </a:ext>
                  </a:extLst>
                </p:cNvPr>
                <p:cNvSpPr/>
                <p:nvPr/>
              </p:nvSpPr>
              <p:spPr>
                <a:xfrm>
                  <a:off x="4441559" y="4180746"/>
                  <a:ext cx="2743200" cy="262368"/>
                </a:xfrm>
                <a:prstGeom prst="rect">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white"/>
                      </a:solidFill>
                      <a:effectLst/>
                      <a:uLnTx/>
                      <a:uFillTx/>
                      <a:latin typeface="Aptos" panose="02110004020202020204"/>
                      <a:ea typeface="+mn-ea"/>
                      <a:cs typeface="+mn-cs"/>
                    </a:rPr>
                    <a:t>Scheme running</a:t>
                  </a:r>
                  <a:endParaRPr kumimoji="0" lang="en-GB" sz="140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5" name="Rectangle 74">
                  <a:extLst>
                    <a:ext uri="{FF2B5EF4-FFF2-40B4-BE49-F238E27FC236}">
                      <a16:creationId xmlns:a16="http://schemas.microsoft.com/office/drawing/2014/main" id="{E59525CB-5625-D687-480B-980FE721D6BA}"/>
                    </a:ext>
                  </a:extLst>
                </p:cNvPr>
                <p:cNvSpPr/>
                <p:nvPr/>
              </p:nvSpPr>
              <p:spPr>
                <a:xfrm>
                  <a:off x="7184759" y="4180746"/>
                  <a:ext cx="2743200" cy="262368"/>
                </a:xfrm>
                <a:prstGeom prst="rect">
                  <a:avLst/>
                </a:prstGeom>
                <a:gradFill rotWithShape="1">
                  <a:gsLst>
                    <a:gs pos="0">
                      <a:srgbClr val="0F9ED5">
                        <a:lumMod val="110000"/>
                        <a:satMod val="105000"/>
                        <a:tint val="67000"/>
                      </a:srgbClr>
                    </a:gs>
                    <a:gs pos="50000">
                      <a:srgbClr val="0F9ED5">
                        <a:lumMod val="105000"/>
                        <a:satMod val="103000"/>
                        <a:tint val="73000"/>
                      </a:srgbClr>
                    </a:gs>
                    <a:gs pos="100000">
                      <a:srgbClr val="0F9ED5">
                        <a:lumMod val="105000"/>
                        <a:satMod val="109000"/>
                        <a:tint val="81000"/>
                      </a:srgbClr>
                    </a:gs>
                  </a:gsLst>
                  <a:lin ang="5400000" scaled="0"/>
                </a:gradFill>
                <a:ln w="127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latin typeface="Aptos" panose="02110004020202020204"/>
                      <a:ea typeface="+mn-ea"/>
                      <a:cs typeface="+mn-cs"/>
                    </a:rPr>
                    <a:t>Evaluation</a:t>
                  </a:r>
                  <a:endParaRPr kumimoji="0" lang="en-GB" sz="140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76" name="TextBox 75">
                  <a:extLst>
                    <a:ext uri="{FF2B5EF4-FFF2-40B4-BE49-F238E27FC236}">
                      <a16:creationId xmlns:a16="http://schemas.microsoft.com/office/drawing/2014/main" id="{2B3B008D-393B-3B57-18D0-229A1BF9AF0C}"/>
                    </a:ext>
                  </a:extLst>
                </p:cNvPr>
                <p:cNvSpPr txBox="1"/>
                <p:nvPr/>
              </p:nvSpPr>
              <p:spPr>
                <a:xfrm>
                  <a:off x="4215707" y="4412677"/>
                  <a:ext cx="885493" cy="33631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a:ln>
                        <a:noFill/>
                      </a:ln>
                      <a:solidFill>
                        <a:prstClr val="black"/>
                      </a:solidFill>
                      <a:effectLst/>
                      <a:uLnTx/>
                      <a:uFillTx/>
                    </a:rPr>
                    <a:t>Mar</a:t>
                  </a:r>
                  <a:endParaRPr kumimoji="0" lang="en-GB" sz="1600" i="0" u="none" strike="noStrike" kern="0" cap="none" spc="0" normalizeH="0" baseline="0" noProof="0">
                    <a:ln>
                      <a:noFill/>
                    </a:ln>
                    <a:solidFill>
                      <a:prstClr val="black"/>
                    </a:solidFill>
                    <a:effectLst/>
                    <a:uLnTx/>
                    <a:uFillTx/>
                  </a:endParaRPr>
                </a:p>
              </p:txBody>
            </p:sp>
            <p:sp>
              <p:nvSpPr>
                <p:cNvPr id="77" name="TextBox 76">
                  <a:extLst>
                    <a:ext uri="{FF2B5EF4-FFF2-40B4-BE49-F238E27FC236}">
                      <a16:creationId xmlns:a16="http://schemas.microsoft.com/office/drawing/2014/main" id="{ADCA7B5E-C4D0-BF5E-41AF-4A7B5CD87A10}"/>
                    </a:ext>
                  </a:extLst>
                </p:cNvPr>
                <p:cNvSpPr txBox="1"/>
                <p:nvPr/>
              </p:nvSpPr>
              <p:spPr>
                <a:xfrm>
                  <a:off x="6909413" y="4400874"/>
                  <a:ext cx="858430" cy="33631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kern="0">
                      <a:solidFill>
                        <a:prstClr val="black"/>
                      </a:solidFill>
                    </a:rPr>
                    <a:t>Oct</a:t>
                  </a:r>
                  <a:endParaRPr kumimoji="0" lang="en-GB" sz="1600" i="0" u="none" strike="noStrike" kern="0" cap="none" spc="0" normalizeH="0" baseline="0" noProof="0">
                    <a:ln>
                      <a:noFill/>
                    </a:ln>
                    <a:solidFill>
                      <a:prstClr val="black"/>
                    </a:solidFill>
                    <a:effectLst/>
                    <a:uLnTx/>
                    <a:uFillTx/>
                  </a:endParaRPr>
                </a:p>
              </p:txBody>
            </p:sp>
            <p:sp>
              <p:nvSpPr>
                <p:cNvPr id="78" name="TextBox 77">
                  <a:extLst>
                    <a:ext uri="{FF2B5EF4-FFF2-40B4-BE49-F238E27FC236}">
                      <a16:creationId xmlns:a16="http://schemas.microsoft.com/office/drawing/2014/main" id="{54A71857-6993-5E3E-7D3E-A6AA77E23185}"/>
                    </a:ext>
                  </a:extLst>
                </p:cNvPr>
                <p:cNvSpPr txBox="1"/>
                <p:nvPr/>
              </p:nvSpPr>
              <p:spPr>
                <a:xfrm>
                  <a:off x="9637220" y="4400874"/>
                  <a:ext cx="1518760" cy="33631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a:ln>
                        <a:noFill/>
                      </a:ln>
                      <a:solidFill>
                        <a:prstClr val="black"/>
                      </a:solidFill>
                      <a:effectLst/>
                      <a:uLnTx/>
                      <a:uFillTx/>
                    </a:rPr>
                    <a:t>Dec/Jan</a:t>
                  </a:r>
                  <a:endParaRPr kumimoji="0" lang="en-GB" sz="1600" i="0" u="none" strike="noStrike" kern="0" cap="none" spc="0" normalizeH="0" baseline="0" noProof="0">
                    <a:ln>
                      <a:noFill/>
                    </a:ln>
                    <a:solidFill>
                      <a:prstClr val="black"/>
                    </a:solidFill>
                    <a:effectLst/>
                    <a:uLnTx/>
                    <a:uFillTx/>
                  </a:endParaRPr>
                </a:p>
              </p:txBody>
            </p:sp>
            <p:sp>
              <p:nvSpPr>
                <p:cNvPr id="79" name="Arrow: Down 17">
                  <a:extLst>
                    <a:ext uri="{FF2B5EF4-FFF2-40B4-BE49-F238E27FC236}">
                      <a16:creationId xmlns:a16="http://schemas.microsoft.com/office/drawing/2014/main" id="{E33AB8AC-F4B6-3E2B-4216-22F081C9BB96}"/>
                    </a:ext>
                  </a:extLst>
                </p:cNvPr>
                <p:cNvSpPr/>
                <p:nvPr/>
              </p:nvSpPr>
              <p:spPr>
                <a:xfrm>
                  <a:off x="3048770" y="3883713"/>
                  <a:ext cx="137251" cy="520588"/>
                </a:xfrm>
                <a:prstGeom prst="downArrow">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80" name="TextBox 79">
                  <a:extLst>
                    <a:ext uri="{FF2B5EF4-FFF2-40B4-BE49-F238E27FC236}">
                      <a16:creationId xmlns:a16="http://schemas.microsoft.com/office/drawing/2014/main" id="{9D0C45D7-5B57-62BF-CE09-B58862BF2D64}"/>
                    </a:ext>
                  </a:extLst>
                </p:cNvPr>
                <p:cNvSpPr txBox="1"/>
                <p:nvPr/>
              </p:nvSpPr>
              <p:spPr>
                <a:xfrm>
                  <a:off x="823380" y="3246526"/>
                  <a:ext cx="2795356" cy="7337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Recruitment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and Baseline survey</a:t>
                  </a:r>
                  <a:endParaRPr kumimoji="0" lang="en-GB" sz="1400" i="0" u="none" strike="noStrike" kern="0" cap="none" spc="0" normalizeH="0" baseline="0" noProof="0">
                    <a:ln>
                      <a:noFill/>
                    </a:ln>
                    <a:solidFill>
                      <a:prstClr val="black"/>
                    </a:solidFill>
                    <a:effectLst/>
                    <a:uLnTx/>
                    <a:uFillTx/>
                  </a:endParaRPr>
                </a:p>
              </p:txBody>
            </p:sp>
            <p:sp>
              <p:nvSpPr>
                <p:cNvPr id="81" name="Arrow: Down 19">
                  <a:extLst>
                    <a:ext uri="{FF2B5EF4-FFF2-40B4-BE49-F238E27FC236}">
                      <a16:creationId xmlns:a16="http://schemas.microsoft.com/office/drawing/2014/main" id="{1561EF51-C6C5-A2D4-81A9-AB7323377ACE}"/>
                    </a:ext>
                  </a:extLst>
                </p:cNvPr>
                <p:cNvSpPr/>
                <p:nvPr/>
              </p:nvSpPr>
              <p:spPr>
                <a:xfrm>
                  <a:off x="5642237" y="3925471"/>
                  <a:ext cx="116682" cy="251522"/>
                </a:xfrm>
                <a:prstGeom prst="downArrow">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82" name="TextBox 81">
                  <a:extLst>
                    <a:ext uri="{FF2B5EF4-FFF2-40B4-BE49-F238E27FC236}">
                      <a16:creationId xmlns:a16="http://schemas.microsoft.com/office/drawing/2014/main" id="{32F48D71-7B1A-A26E-B6E3-79D9B3E723FA}"/>
                    </a:ext>
                  </a:extLst>
                </p:cNvPr>
                <p:cNvSpPr txBox="1"/>
                <p:nvPr/>
              </p:nvSpPr>
              <p:spPr>
                <a:xfrm>
                  <a:off x="4572077" y="3351632"/>
                  <a:ext cx="2688569" cy="5197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Mid-scheme Workshop</a:t>
                  </a:r>
                  <a:endParaRPr kumimoji="0" lang="en-GB" sz="1400" i="0" u="none" strike="noStrike" kern="0" cap="none" spc="0" normalizeH="0" baseline="0" noProof="0">
                    <a:ln>
                      <a:noFill/>
                    </a:ln>
                    <a:solidFill>
                      <a:prstClr val="black"/>
                    </a:solidFill>
                    <a:effectLst/>
                    <a:uLnTx/>
                    <a:uFillTx/>
                  </a:endParaRPr>
                </a:p>
              </p:txBody>
            </p:sp>
            <p:sp>
              <p:nvSpPr>
                <p:cNvPr id="83" name="TextBox 82">
                  <a:extLst>
                    <a:ext uri="{FF2B5EF4-FFF2-40B4-BE49-F238E27FC236}">
                      <a16:creationId xmlns:a16="http://schemas.microsoft.com/office/drawing/2014/main" id="{FCEE7DF7-6037-2962-A4C5-773485E67A40}"/>
                    </a:ext>
                  </a:extLst>
                </p:cNvPr>
                <p:cNvSpPr txBox="1"/>
                <p:nvPr/>
              </p:nvSpPr>
              <p:spPr>
                <a:xfrm>
                  <a:off x="5700578" y="3334088"/>
                  <a:ext cx="3554573" cy="5197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End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Workshop</a:t>
                  </a:r>
                  <a:endParaRPr kumimoji="0" lang="en-GB" sz="1400" i="0" u="none" strike="noStrike" kern="0" cap="none" spc="0" normalizeH="0" baseline="0" noProof="0">
                    <a:ln>
                      <a:noFill/>
                    </a:ln>
                    <a:solidFill>
                      <a:prstClr val="black"/>
                    </a:solidFill>
                    <a:effectLst/>
                    <a:uLnTx/>
                    <a:uFillTx/>
                  </a:endParaRPr>
                </a:p>
              </p:txBody>
            </p:sp>
            <p:sp>
              <p:nvSpPr>
                <p:cNvPr id="84" name="Arrow: Down 22">
                  <a:extLst>
                    <a:ext uri="{FF2B5EF4-FFF2-40B4-BE49-F238E27FC236}">
                      <a16:creationId xmlns:a16="http://schemas.microsoft.com/office/drawing/2014/main" id="{2A704958-C0E6-4AF4-575B-5474BA10282D}"/>
                    </a:ext>
                  </a:extLst>
                </p:cNvPr>
                <p:cNvSpPr/>
                <p:nvPr/>
              </p:nvSpPr>
              <p:spPr>
                <a:xfrm>
                  <a:off x="7120639" y="3911681"/>
                  <a:ext cx="116682" cy="251522"/>
                </a:xfrm>
                <a:prstGeom prst="downArrow">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85" name="Arrow: Down 23">
                  <a:extLst>
                    <a:ext uri="{FF2B5EF4-FFF2-40B4-BE49-F238E27FC236}">
                      <a16:creationId xmlns:a16="http://schemas.microsoft.com/office/drawing/2014/main" id="{C3C5106D-1B7F-0E0B-F928-972F672EA097}"/>
                    </a:ext>
                  </a:extLst>
                </p:cNvPr>
                <p:cNvSpPr/>
                <p:nvPr/>
              </p:nvSpPr>
              <p:spPr>
                <a:xfrm>
                  <a:off x="9877201" y="3920742"/>
                  <a:ext cx="116682" cy="251522"/>
                </a:xfrm>
                <a:prstGeom prst="downArrow">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86" name="TextBox 85">
                  <a:extLst>
                    <a:ext uri="{FF2B5EF4-FFF2-40B4-BE49-F238E27FC236}">
                      <a16:creationId xmlns:a16="http://schemas.microsoft.com/office/drawing/2014/main" id="{D993D107-166A-9B24-E337-02B30375E458}"/>
                    </a:ext>
                  </a:extLst>
                </p:cNvPr>
                <p:cNvSpPr txBox="1"/>
                <p:nvPr/>
              </p:nvSpPr>
              <p:spPr>
                <a:xfrm>
                  <a:off x="9021563" y="3283114"/>
                  <a:ext cx="1812790" cy="5197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i="0" u="none" strike="noStrike" kern="0" cap="none" spc="0" normalizeH="0" baseline="0" noProof="0">
                      <a:ln>
                        <a:noFill/>
                      </a:ln>
                      <a:solidFill>
                        <a:prstClr val="black"/>
                      </a:solidFill>
                      <a:effectLst/>
                      <a:uLnTx/>
                      <a:uFillTx/>
                    </a:rPr>
                    <a:t>Final Survey</a:t>
                  </a:r>
                  <a:endParaRPr kumimoji="0" lang="en-GB" sz="1400" i="0" u="none" strike="noStrike" kern="0" cap="none" spc="0" normalizeH="0" baseline="0" noProof="0">
                    <a:ln>
                      <a:noFill/>
                    </a:ln>
                    <a:solidFill>
                      <a:prstClr val="black"/>
                    </a:solidFill>
                    <a:effectLst/>
                    <a:uLnTx/>
                    <a:uFillTx/>
                  </a:endParaRPr>
                </a:p>
              </p:txBody>
            </p:sp>
          </p:grpSp>
          <p:sp>
            <p:nvSpPr>
              <p:cNvPr id="72" name="TextBox 71">
                <a:extLst>
                  <a:ext uri="{FF2B5EF4-FFF2-40B4-BE49-F238E27FC236}">
                    <a16:creationId xmlns:a16="http://schemas.microsoft.com/office/drawing/2014/main" id="{2ED76FFA-AE33-63CD-CC82-B9EAC086E0D0}"/>
                  </a:ext>
                </a:extLst>
              </p:cNvPr>
              <p:cNvSpPr txBox="1"/>
              <p:nvPr/>
            </p:nvSpPr>
            <p:spPr>
              <a:xfrm>
                <a:off x="4574864" y="2066903"/>
                <a:ext cx="1919475" cy="5197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a:solidFill>
                      <a:prstClr val="black"/>
                    </a:solidFill>
                  </a:rPr>
                  <a:t>Opening workshop</a:t>
                </a:r>
                <a:endParaRPr kumimoji="0" lang="en-GB" sz="1400" i="0" u="none" strike="noStrike" kern="0" cap="none" spc="0" normalizeH="0" baseline="0" noProof="0">
                  <a:ln>
                    <a:noFill/>
                  </a:ln>
                  <a:solidFill>
                    <a:prstClr val="black"/>
                  </a:solidFill>
                  <a:effectLst/>
                  <a:uLnTx/>
                  <a:uFillTx/>
                </a:endParaRPr>
              </a:p>
            </p:txBody>
          </p:sp>
        </p:grpSp>
        <p:sp>
          <p:nvSpPr>
            <p:cNvPr id="69" name="TextBox 68">
              <a:extLst>
                <a:ext uri="{FF2B5EF4-FFF2-40B4-BE49-F238E27FC236}">
                  <a16:creationId xmlns:a16="http://schemas.microsoft.com/office/drawing/2014/main" id="{9F5EBE36-1E7C-91CE-8E2C-8236C3D89ECE}"/>
                </a:ext>
              </a:extLst>
            </p:cNvPr>
            <p:cNvSpPr txBox="1"/>
            <p:nvPr/>
          </p:nvSpPr>
          <p:spPr>
            <a:xfrm>
              <a:off x="928829" y="6276606"/>
              <a:ext cx="1558684" cy="42274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a:ln>
                    <a:noFill/>
                  </a:ln>
                  <a:solidFill>
                    <a:prstClr val="black"/>
                  </a:solidFill>
                  <a:effectLst/>
                  <a:uLnTx/>
                  <a:uFillTx/>
                </a:rPr>
                <a:t>Jan 26</a:t>
              </a:r>
              <a:endParaRPr kumimoji="0" lang="en-GB" sz="1600" i="0" u="none" strike="noStrike" kern="0" cap="none" spc="0" normalizeH="0" baseline="0" noProof="0">
                <a:ln>
                  <a:noFill/>
                </a:ln>
                <a:solidFill>
                  <a:prstClr val="black"/>
                </a:solidFill>
                <a:effectLst/>
                <a:uLnTx/>
                <a:uFillTx/>
              </a:endParaRPr>
            </a:p>
          </p:txBody>
        </p:sp>
        <p:sp>
          <p:nvSpPr>
            <p:cNvPr id="70" name="Arrow: Down 27">
              <a:extLst>
                <a:ext uri="{FF2B5EF4-FFF2-40B4-BE49-F238E27FC236}">
                  <a16:creationId xmlns:a16="http://schemas.microsoft.com/office/drawing/2014/main" id="{76B39BAD-0AC3-ED66-9283-98F9A7E4A36C}"/>
                </a:ext>
              </a:extLst>
            </p:cNvPr>
            <p:cNvSpPr/>
            <p:nvPr/>
          </p:nvSpPr>
          <p:spPr>
            <a:xfrm>
              <a:off x="2872984" y="5661695"/>
              <a:ext cx="146668" cy="316160"/>
            </a:xfrm>
            <a:prstGeom prst="downArrow">
              <a:avLst/>
            </a:prstGeom>
            <a:solidFill>
              <a:srgbClr val="002060"/>
            </a:solidFill>
            <a:ln w="19050" cap="flat" cmpd="sng" algn="ctr">
              <a:solidFill>
                <a:srgbClr val="002060">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i="0" u="none" strike="noStrike" kern="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456754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puzzle pieces with icons&#10;&#10;AI-generated content may be incorrect.">
            <a:extLst>
              <a:ext uri="{FF2B5EF4-FFF2-40B4-BE49-F238E27FC236}">
                <a16:creationId xmlns:a16="http://schemas.microsoft.com/office/drawing/2014/main" id="{3E499F9A-8409-B1A1-63D8-97C4D46B7CD3}"/>
              </a:ext>
            </a:extLst>
          </p:cNvPr>
          <p:cNvPicPr>
            <a:picLocks noChangeAspect="1"/>
          </p:cNvPicPr>
          <p:nvPr/>
        </p:nvPicPr>
        <p:blipFill>
          <a:blip r:embed="rId2">
            <a:extLst>
              <a:ext uri="{28A0092B-C50C-407E-A947-70E740481C1C}">
                <a14:useLocalDpi xmlns:a14="http://schemas.microsoft.com/office/drawing/2010/main" val="0"/>
              </a:ext>
            </a:extLst>
          </a:blip>
          <a:srcRect l="6594" t="9095" r="8512"/>
          <a:stretch/>
        </p:blipFill>
        <p:spPr>
          <a:xfrm>
            <a:off x="11119123" y="115704"/>
            <a:ext cx="952391" cy="1097366"/>
          </a:xfrm>
          <a:prstGeom prst="rect">
            <a:avLst/>
          </a:prstGeom>
        </p:spPr>
      </p:pic>
      <p:pic>
        <p:nvPicPr>
          <p:cNvPr id="111" name="Picture 110">
            <a:extLst>
              <a:ext uri="{FF2B5EF4-FFF2-40B4-BE49-F238E27FC236}">
                <a16:creationId xmlns:a16="http://schemas.microsoft.com/office/drawing/2014/main" id="{1B0BF20C-7A78-963C-48E2-8A2269CB19C1}"/>
              </a:ext>
            </a:extLst>
          </p:cNvPr>
          <p:cNvPicPr>
            <a:picLocks noChangeAspect="1"/>
          </p:cNvPicPr>
          <p:nvPr/>
        </p:nvPicPr>
        <p:blipFill>
          <a:blip r:embed="rId3"/>
          <a:srcRect t="13553" r="25186"/>
          <a:stretch/>
        </p:blipFill>
        <p:spPr>
          <a:xfrm>
            <a:off x="4838586" y="1711309"/>
            <a:ext cx="6959653" cy="2712695"/>
          </a:xfrm>
          <a:prstGeom prst="rect">
            <a:avLst/>
          </a:prstGeom>
        </p:spPr>
      </p:pic>
      <p:sp>
        <p:nvSpPr>
          <p:cNvPr id="114" name="TextBox 113">
            <a:extLst>
              <a:ext uri="{FF2B5EF4-FFF2-40B4-BE49-F238E27FC236}">
                <a16:creationId xmlns:a16="http://schemas.microsoft.com/office/drawing/2014/main" id="{9F958C5B-3E1C-4697-8EDF-9CC123921DE1}"/>
              </a:ext>
            </a:extLst>
          </p:cNvPr>
          <p:cNvSpPr txBox="1"/>
          <p:nvPr/>
        </p:nvSpPr>
        <p:spPr>
          <a:xfrm>
            <a:off x="7081166" y="1156174"/>
            <a:ext cx="4722318" cy="307777"/>
          </a:xfrm>
          <a:prstGeom prst="rect">
            <a:avLst/>
          </a:prstGeom>
          <a:noFill/>
        </p:spPr>
        <p:txBody>
          <a:bodyPr wrap="none" rtlCol="0">
            <a:spAutoFit/>
          </a:bodyPr>
          <a:lstStyle/>
          <a:p>
            <a:r>
              <a:rPr lang="en-US" sz="1400" b="1"/>
              <a:t>What do you want to discuss as part of this </a:t>
            </a:r>
            <a:r>
              <a:rPr lang="en-US" sz="1400" b="1" err="1"/>
              <a:t>programme</a:t>
            </a:r>
            <a:r>
              <a:rPr lang="en-US" sz="1400" b="1"/>
              <a:t>?</a:t>
            </a:r>
            <a:endParaRPr lang="en-GB" sz="1400" b="1"/>
          </a:p>
        </p:txBody>
      </p:sp>
      <p:sp>
        <p:nvSpPr>
          <p:cNvPr id="4" name="TextBox 3">
            <a:extLst>
              <a:ext uri="{FF2B5EF4-FFF2-40B4-BE49-F238E27FC236}">
                <a16:creationId xmlns:a16="http://schemas.microsoft.com/office/drawing/2014/main" id="{E7B620C6-F277-B47D-34A7-4407791BD1A6}"/>
              </a:ext>
            </a:extLst>
          </p:cNvPr>
          <p:cNvSpPr txBox="1"/>
          <p:nvPr/>
        </p:nvSpPr>
        <p:spPr>
          <a:xfrm>
            <a:off x="309256" y="1341990"/>
            <a:ext cx="5407503" cy="2862322"/>
          </a:xfrm>
          <a:prstGeom prst="rect">
            <a:avLst/>
          </a:prstGeom>
          <a:noFill/>
        </p:spPr>
        <p:txBody>
          <a:bodyPr wrap="square" rtlCol="0">
            <a:spAutoFit/>
          </a:bodyPr>
          <a:lstStyle/>
          <a:p>
            <a:pPr marL="285750" indent="-285750">
              <a:buFont typeface="Arial" panose="020B0604020202020204" pitchFamily="34" charset="0"/>
              <a:buChar char="•"/>
            </a:pPr>
            <a:r>
              <a:rPr lang="en-US" sz="2000"/>
              <a:t>Recruitment Jan 2026 UK biomedical data science networks,  MRC investments &amp; Social Media</a:t>
            </a:r>
          </a:p>
          <a:p>
            <a:endParaRPr lang="en-US" sz="2000"/>
          </a:p>
          <a:p>
            <a:pPr marL="285750" indent="-285750">
              <a:buFont typeface="Arial" panose="020B0604020202020204" pitchFamily="34" charset="0"/>
              <a:buChar char="•"/>
            </a:pPr>
            <a:r>
              <a:rPr lang="en-US" sz="2000"/>
              <a:t>High demand – 52 post-docs applied, 30 accepted</a:t>
            </a:r>
          </a:p>
          <a:p>
            <a:endParaRPr lang="en-US" sz="2000"/>
          </a:p>
          <a:p>
            <a:endParaRPr lang="en-US" sz="2000"/>
          </a:p>
          <a:p>
            <a:pPr marL="285750" indent="-285750">
              <a:buFont typeface="Arial" panose="020B0604020202020204" pitchFamily="34" charset="0"/>
              <a:buChar char="•"/>
            </a:pPr>
            <a:endParaRPr lang="en-US" sz="2000"/>
          </a:p>
        </p:txBody>
      </p:sp>
      <p:sp>
        <p:nvSpPr>
          <p:cNvPr id="153" name="TextBox 152">
            <a:extLst>
              <a:ext uri="{FF2B5EF4-FFF2-40B4-BE49-F238E27FC236}">
                <a16:creationId xmlns:a16="http://schemas.microsoft.com/office/drawing/2014/main" id="{981F2FF7-F9F8-9D5F-FF56-1C476B4F96CC}"/>
              </a:ext>
            </a:extLst>
          </p:cNvPr>
          <p:cNvSpPr txBox="1"/>
          <p:nvPr/>
        </p:nvSpPr>
        <p:spPr>
          <a:xfrm>
            <a:off x="456235" y="4008805"/>
            <a:ext cx="4696220" cy="646331"/>
          </a:xfrm>
          <a:prstGeom prst="rect">
            <a:avLst/>
          </a:prstGeom>
          <a:noFill/>
        </p:spPr>
        <p:txBody>
          <a:bodyPr wrap="square">
            <a:spAutoFit/>
          </a:bodyPr>
          <a:lstStyle/>
          <a:p>
            <a:pPr algn="ctr"/>
            <a:r>
              <a:rPr lang="en-GB" sz="1800" b="1" i="0" u="none" strike="noStrike">
                <a:solidFill>
                  <a:srgbClr val="0AB196"/>
                </a:solidFill>
                <a:effectLst/>
                <a:latin typeface="Aptos" panose="020B0004020202020204" pitchFamily="34" charset="0"/>
              </a:rPr>
              <a:t>“I’d also like a supportive space to ask "basic" questions in both directions”</a:t>
            </a:r>
            <a:endParaRPr lang="en-US" b="1">
              <a:solidFill>
                <a:srgbClr val="0AB196"/>
              </a:solidFill>
            </a:endParaRPr>
          </a:p>
        </p:txBody>
      </p:sp>
      <p:sp>
        <p:nvSpPr>
          <p:cNvPr id="164" name="TextBox 163">
            <a:extLst>
              <a:ext uri="{FF2B5EF4-FFF2-40B4-BE49-F238E27FC236}">
                <a16:creationId xmlns:a16="http://schemas.microsoft.com/office/drawing/2014/main" id="{D6FC3BF1-8B1A-4F1C-6BAA-1F2015FFDD88}"/>
              </a:ext>
            </a:extLst>
          </p:cNvPr>
          <p:cNvSpPr txBox="1"/>
          <p:nvPr/>
        </p:nvSpPr>
        <p:spPr>
          <a:xfrm>
            <a:off x="1598257" y="3693237"/>
            <a:ext cx="6098582" cy="369332"/>
          </a:xfrm>
          <a:prstGeom prst="rect">
            <a:avLst/>
          </a:prstGeom>
          <a:noFill/>
        </p:spPr>
        <p:txBody>
          <a:bodyPr wrap="square" lIns="91440" tIns="45720" rIns="91440" bIns="45720" anchor="t">
            <a:spAutoFit/>
          </a:bodyPr>
          <a:lstStyle/>
          <a:p>
            <a:r>
              <a:rPr lang="en-US" b="1"/>
              <a:t>Participant Motivation</a:t>
            </a:r>
            <a:endParaRPr lang="en-US" sz="1800" b="1"/>
          </a:p>
        </p:txBody>
      </p:sp>
      <p:sp>
        <p:nvSpPr>
          <p:cNvPr id="165" name="TextBox 164">
            <a:extLst>
              <a:ext uri="{FF2B5EF4-FFF2-40B4-BE49-F238E27FC236}">
                <a16:creationId xmlns:a16="http://schemas.microsoft.com/office/drawing/2014/main" id="{1456A942-6403-CBCB-F5C0-76BB3A687FAC}"/>
              </a:ext>
            </a:extLst>
          </p:cNvPr>
          <p:cNvSpPr txBox="1"/>
          <p:nvPr/>
        </p:nvSpPr>
        <p:spPr>
          <a:xfrm>
            <a:off x="472345" y="5088802"/>
            <a:ext cx="5038753" cy="1200329"/>
          </a:xfrm>
          <a:prstGeom prst="rect">
            <a:avLst/>
          </a:prstGeom>
          <a:noFill/>
        </p:spPr>
        <p:txBody>
          <a:bodyPr wrap="square" lIns="91440" tIns="45720" rIns="91440" bIns="45720" rtlCol="0" anchor="t">
            <a:spAutoFit/>
          </a:bodyPr>
          <a:lstStyle/>
          <a:p>
            <a:r>
              <a:rPr lang="en-US"/>
              <a:t>Mentoring Package </a:t>
            </a:r>
          </a:p>
          <a:p>
            <a:pPr marL="285750" indent="-285750">
              <a:buFont typeface="Arial" panose="020B0604020202020204" pitchFamily="34" charset="0"/>
              <a:buChar char="•"/>
            </a:pPr>
            <a:r>
              <a:rPr lang="en-US"/>
              <a:t>Ethics, recruitment, code of conduct workshop materials, available at:</a:t>
            </a:r>
            <a:endParaRPr lang="en-US">
              <a:ea typeface="+mn-lt"/>
              <a:cs typeface="+mn-lt"/>
            </a:endParaRPr>
          </a:p>
          <a:p>
            <a:r>
              <a:rPr lang="en-US">
                <a:ea typeface="+mn-lt"/>
                <a:cs typeface="+mn-lt"/>
              </a:rPr>
              <a:t>  https://osf.io/2vg38/overview</a:t>
            </a:r>
            <a:r>
              <a:rPr lang="en-US"/>
              <a:t>  </a:t>
            </a:r>
          </a:p>
        </p:txBody>
      </p:sp>
      <p:sp>
        <p:nvSpPr>
          <p:cNvPr id="166" name="Rectangle: Rounded Corners 4">
            <a:extLst>
              <a:ext uri="{FF2B5EF4-FFF2-40B4-BE49-F238E27FC236}">
                <a16:creationId xmlns:a16="http://schemas.microsoft.com/office/drawing/2014/main" id="{981D8036-7FA5-CC5E-751E-EBF50657BD53}"/>
              </a:ext>
            </a:extLst>
          </p:cNvPr>
          <p:cNvSpPr/>
          <p:nvPr/>
        </p:nvSpPr>
        <p:spPr>
          <a:xfrm>
            <a:off x="6455935" y="5435569"/>
            <a:ext cx="5353337" cy="926915"/>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TextBox 166">
            <a:extLst>
              <a:ext uri="{FF2B5EF4-FFF2-40B4-BE49-F238E27FC236}">
                <a16:creationId xmlns:a16="http://schemas.microsoft.com/office/drawing/2014/main" id="{10F2DF8A-A592-CE4D-6260-C49F135AE5F2}"/>
              </a:ext>
            </a:extLst>
          </p:cNvPr>
          <p:cNvSpPr txBox="1"/>
          <p:nvPr/>
        </p:nvSpPr>
        <p:spPr>
          <a:xfrm>
            <a:off x="6609417" y="5431669"/>
            <a:ext cx="4877926" cy="923330"/>
          </a:xfrm>
          <a:prstGeom prst="rect">
            <a:avLst/>
          </a:prstGeom>
          <a:noFill/>
        </p:spPr>
        <p:txBody>
          <a:bodyPr wrap="square" lIns="91440" tIns="45720" rIns="91440" bIns="45720" rtlCol="0" anchor="t">
            <a:spAutoFit/>
          </a:bodyPr>
          <a:lstStyle/>
          <a:p>
            <a:r>
              <a:rPr lang="en-US" dirty="0"/>
              <a:t>Happy to share resources and welcome feedback to make as useful as </a:t>
            </a:r>
            <a:r>
              <a:rPr lang="en-US" dirty="0" err="1"/>
              <a:t>posible</a:t>
            </a:r>
            <a:r>
              <a:rPr lang="en-US" dirty="0"/>
              <a:t> across diverse settings </a:t>
            </a:r>
          </a:p>
        </p:txBody>
      </p:sp>
      <p:pic>
        <p:nvPicPr>
          <p:cNvPr id="8" name="Picture 4" descr="x-net logo">
            <a:extLst>
              <a:ext uri="{FF2B5EF4-FFF2-40B4-BE49-F238E27FC236}">
                <a16:creationId xmlns:a16="http://schemas.microsoft.com/office/drawing/2014/main" id="{2911DF72-C599-7566-094E-A3DB595AF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413" y="249704"/>
            <a:ext cx="814659" cy="87284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5F6878D6-E99C-FEC8-D7B1-92E24DFC6583}"/>
              </a:ext>
            </a:extLst>
          </p:cNvPr>
          <p:cNvSpPr txBox="1">
            <a:spLocks/>
          </p:cNvSpPr>
          <p:nvPr/>
        </p:nvSpPr>
        <p:spPr>
          <a:xfrm>
            <a:off x="1191732" y="2466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Bytes and Bench Peer Mentoring</a:t>
            </a:r>
          </a:p>
        </p:txBody>
      </p:sp>
      <p:sp>
        <p:nvSpPr>
          <p:cNvPr id="2" name="TextBox 1">
            <a:extLst>
              <a:ext uri="{FF2B5EF4-FFF2-40B4-BE49-F238E27FC236}">
                <a16:creationId xmlns:a16="http://schemas.microsoft.com/office/drawing/2014/main" id="{775E3EEE-3102-F224-07E5-B2337F9BD5C7}"/>
              </a:ext>
            </a:extLst>
          </p:cNvPr>
          <p:cNvSpPr txBox="1"/>
          <p:nvPr/>
        </p:nvSpPr>
        <p:spPr>
          <a:xfrm>
            <a:off x="8379946" y="5991963"/>
            <a:ext cx="4877926" cy="369332"/>
          </a:xfrm>
          <a:prstGeom prst="rect">
            <a:avLst/>
          </a:prstGeom>
          <a:noFill/>
        </p:spPr>
        <p:txBody>
          <a:bodyPr wrap="square" lIns="91440" tIns="45720" rIns="91440" bIns="45720" rtlCol="0" anchor="t">
            <a:spAutoFit/>
          </a:bodyPr>
          <a:lstStyle/>
          <a:p>
            <a:r>
              <a:rPr lang="en-US" b="1"/>
              <a:t>Integrate@imm.ox.ac.uk</a:t>
            </a:r>
            <a:r>
              <a:rPr lang="en-US" b="1" dirty="0"/>
              <a:t> </a:t>
            </a:r>
          </a:p>
        </p:txBody>
      </p:sp>
    </p:spTree>
    <p:extLst>
      <p:ext uri="{BB962C8B-B14F-4D97-AF65-F5344CB8AC3E}">
        <p14:creationId xmlns:p14="http://schemas.microsoft.com/office/powerpoint/2010/main" val="3653253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5777-B135-35B4-D056-F7E03002F56E}"/>
              </a:ext>
            </a:extLst>
          </p:cNvPr>
          <p:cNvSpPr>
            <a:spLocks noGrp="1"/>
          </p:cNvSpPr>
          <p:nvPr>
            <p:ph type="title"/>
          </p:nvPr>
        </p:nvSpPr>
        <p:spPr>
          <a:xfrm>
            <a:off x="1292157" y="338"/>
            <a:ext cx="10515600" cy="1325563"/>
          </a:xfrm>
        </p:spPr>
        <p:txBody>
          <a:bodyPr>
            <a:normAutofit/>
          </a:bodyPr>
          <a:lstStyle/>
          <a:p>
            <a:r>
              <a:rPr lang="en-US" sz="4000"/>
              <a:t>Hackathon learnings  </a:t>
            </a:r>
          </a:p>
        </p:txBody>
      </p:sp>
      <p:sp>
        <p:nvSpPr>
          <p:cNvPr id="3" name="Content Placeholder 2">
            <a:extLst>
              <a:ext uri="{FF2B5EF4-FFF2-40B4-BE49-F238E27FC236}">
                <a16:creationId xmlns:a16="http://schemas.microsoft.com/office/drawing/2014/main" id="{46CEDEED-DEC8-5B3A-3264-BA928D263AE2}"/>
              </a:ext>
            </a:extLst>
          </p:cNvPr>
          <p:cNvSpPr>
            <a:spLocks noGrp="1"/>
          </p:cNvSpPr>
          <p:nvPr>
            <p:ph idx="1"/>
          </p:nvPr>
        </p:nvSpPr>
        <p:spPr>
          <a:xfrm>
            <a:off x="659860" y="1493264"/>
            <a:ext cx="4660647" cy="4351338"/>
          </a:xfrm>
        </p:spPr>
        <p:txBody>
          <a:bodyPr vert="horz" lIns="91440" tIns="45720" rIns="91440" bIns="45720" rtlCol="0" anchor="t">
            <a:normAutofit/>
          </a:bodyPr>
          <a:lstStyle/>
          <a:p>
            <a:r>
              <a:rPr lang="en-US" sz="1800" dirty="0"/>
              <a:t>2-5 day (24 total work time) event bringing </a:t>
            </a:r>
            <a:r>
              <a:rPr lang="en-US" sz="1800" dirty="0" err="1"/>
              <a:t>reseachers</a:t>
            </a:r>
            <a:r>
              <a:rPr lang="en-US" sz="1800" dirty="0"/>
              <a:t> and professionals from different disciplines and sectors together in small teams </a:t>
            </a:r>
          </a:p>
          <a:p>
            <a:r>
              <a:rPr lang="en-US" sz="1800"/>
              <a:t>5 small teams 'compete' to solve a </a:t>
            </a:r>
            <a:r>
              <a:rPr lang="en-US" sz="1800" dirty="0"/>
              <a:t>problem given certain data</a:t>
            </a:r>
            <a:endParaRPr lang="en-US" sz="2000" dirty="0"/>
          </a:p>
          <a:p>
            <a:r>
              <a:rPr lang="en-US" sz="1800" dirty="0"/>
              <a:t>Mixed disciplines, </a:t>
            </a:r>
            <a:r>
              <a:rPr lang="en-US" sz="1800"/>
              <a:t>ability, career stages, sectors </a:t>
            </a:r>
            <a:endParaRPr lang="en-US" sz="1800" dirty="0"/>
          </a:p>
          <a:p>
            <a:r>
              <a:rPr lang="en-US" sz="1800"/>
              <a:t>Sharing of good practices and understanding of different fields</a:t>
            </a:r>
            <a:endParaRPr lang="en-US" sz="1800" dirty="0"/>
          </a:p>
          <a:p>
            <a:r>
              <a:rPr lang="en-US" sz="1800"/>
              <a:t>Technical</a:t>
            </a:r>
            <a:r>
              <a:rPr lang="en-US" sz="1800" dirty="0"/>
              <a:t> and communication skills gained </a:t>
            </a:r>
          </a:p>
          <a:p>
            <a:r>
              <a:rPr lang="en-US" sz="1800"/>
              <a:t>High time and preparation but high reward </a:t>
            </a:r>
            <a:endParaRPr lang="en-US" sz="1800" dirty="0"/>
          </a:p>
          <a:p>
            <a:endParaRPr lang="en-US" sz="1800" dirty="0"/>
          </a:p>
          <a:p>
            <a:endParaRPr lang="en-US" sz="1800" dirty="0"/>
          </a:p>
          <a:p>
            <a:endParaRPr lang="en-US" sz="1800"/>
          </a:p>
          <a:p>
            <a:endParaRPr lang="en-US" sz="1800"/>
          </a:p>
          <a:p>
            <a:endParaRPr lang="en-US" sz="1800"/>
          </a:p>
        </p:txBody>
      </p:sp>
      <p:pic>
        <p:nvPicPr>
          <p:cNvPr id="5" name="Picture 4" descr="x-net logo">
            <a:extLst>
              <a:ext uri="{FF2B5EF4-FFF2-40B4-BE49-F238E27FC236}">
                <a16:creationId xmlns:a16="http://schemas.microsoft.com/office/drawing/2014/main" id="{B1CF669F-C1B5-241C-81C5-EFADFCE45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13" y="249704"/>
            <a:ext cx="814659" cy="87284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What is a hackathon? Coding, computers and community - Quadram Institute">
            <a:extLst>
              <a:ext uri="{FF2B5EF4-FFF2-40B4-BE49-F238E27FC236}">
                <a16:creationId xmlns:a16="http://schemas.microsoft.com/office/drawing/2014/main" id="{4AF0614A-7608-AE66-2058-865FE7C0F90A}"/>
              </a:ext>
            </a:extLst>
          </p:cNvPr>
          <p:cNvPicPr>
            <a:picLocks noChangeAspect="1"/>
          </p:cNvPicPr>
          <p:nvPr/>
        </p:nvPicPr>
        <p:blipFill>
          <a:blip r:embed="rId3"/>
          <a:stretch>
            <a:fillRect/>
          </a:stretch>
        </p:blipFill>
        <p:spPr>
          <a:xfrm>
            <a:off x="5480517" y="1498227"/>
            <a:ext cx="3012702" cy="1889311"/>
          </a:xfrm>
          <a:prstGeom prst="rect">
            <a:avLst/>
          </a:prstGeom>
        </p:spPr>
      </p:pic>
      <p:sp>
        <p:nvSpPr>
          <p:cNvPr id="6" name="TextBox 5">
            <a:extLst>
              <a:ext uri="{FF2B5EF4-FFF2-40B4-BE49-F238E27FC236}">
                <a16:creationId xmlns:a16="http://schemas.microsoft.com/office/drawing/2014/main" id="{E3D268ED-2A4C-0357-9A80-07AFF2A9AEA3}"/>
              </a:ext>
            </a:extLst>
          </p:cNvPr>
          <p:cNvSpPr txBox="1"/>
          <p:nvPr/>
        </p:nvSpPr>
        <p:spPr>
          <a:xfrm>
            <a:off x="6098005" y="3892098"/>
            <a:ext cx="5412442"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l" rtl="0"/>
            <a:r>
              <a:rPr lang="en-US" b="0" i="1" u="none" strike="noStrike" baseline="0" dirty="0">
                <a:solidFill>
                  <a:srgbClr val="0094AA"/>
                </a:solidFill>
                <a:latin typeface="Calibri"/>
                <a:ea typeface="Arial"/>
                <a:cs typeface="Arial"/>
              </a:rPr>
              <a:t>"Really enjoying the atmosphere - collaboration and team work is really good" </a:t>
            </a:r>
            <a:r>
              <a:rPr lang="en-US" b="0" i="0" dirty="0">
                <a:solidFill>
                  <a:srgbClr val="0094AA"/>
                </a:solidFill>
                <a:latin typeface="Calibri"/>
                <a:ea typeface="Arial"/>
                <a:cs typeface="Arial"/>
              </a:rPr>
              <a:t>​</a:t>
            </a:r>
            <a:endParaRPr lang="en-US"/>
          </a:p>
          <a:p>
            <a:pPr lvl="1"/>
            <a:endParaRPr lang="en-US" dirty="0">
              <a:solidFill>
                <a:srgbClr val="0094AA"/>
              </a:solidFill>
              <a:latin typeface="Calibri"/>
              <a:ea typeface="Arial"/>
              <a:cs typeface="Arial"/>
            </a:endParaRPr>
          </a:p>
          <a:p>
            <a:pPr lvl="1" algn="l" rtl="0"/>
            <a:r>
              <a:rPr lang="en-US" b="0" i="1" u="none" strike="noStrike" baseline="0">
                <a:solidFill>
                  <a:srgbClr val="0094AA"/>
                </a:solidFill>
                <a:latin typeface="Calibri"/>
                <a:ea typeface="Arial"/>
                <a:cs typeface="Arial"/>
              </a:rPr>
              <a:t>"it's intimidating talking to other researchers - nice to have a task to focus on and help break down the barriers"</a:t>
            </a:r>
            <a:endParaRPr lang="en-US" b="0" i="1" u="none" strike="noStrike" baseline="0" dirty="0">
              <a:solidFill>
                <a:srgbClr val="0094AA"/>
              </a:solidFill>
              <a:latin typeface="Calibri"/>
              <a:ea typeface="Arial"/>
              <a:cs typeface="Arial"/>
            </a:endParaRPr>
          </a:p>
          <a:p>
            <a:pPr lvl="1"/>
            <a:endParaRPr lang="en-US" i="1" dirty="0">
              <a:solidFill>
                <a:srgbClr val="0094AA"/>
              </a:solidFill>
              <a:latin typeface="Calibri"/>
              <a:cs typeface="Arial"/>
            </a:endParaRPr>
          </a:p>
          <a:p>
            <a:pPr lvl="1"/>
            <a:r>
              <a:rPr lang="en-US" i="1">
                <a:solidFill>
                  <a:srgbClr val="0094AA"/>
                </a:solidFill>
                <a:latin typeface="Calibri"/>
                <a:cs typeface="Arial"/>
              </a:rPr>
              <a:t>"Made connections, I'll keep in contact with to ask for advice"</a:t>
            </a:r>
          </a:p>
          <a:p>
            <a:pPr algn="ctr"/>
            <a:endParaRPr lang="en-GB" sz="1600" dirty="0">
              <a:solidFill>
                <a:srgbClr val="0094AA"/>
              </a:solidFill>
            </a:endParaRPr>
          </a:p>
        </p:txBody>
      </p:sp>
      <p:sp>
        <p:nvSpPr>
          <p:cNvPr id="8" name="Rectangle: Rounded Corners 4">
            <a:extLst>
              <a:ext uri="{FF2B5EF4-FFF2-40B4-BE49-F238E27FC236}">
                <a16:creationId xmlns:a16="http://schemas.microsoft.com/office/drawing/2014/main" id="{EE230E53-5710-9B89-24A2-93EDD93BDF32}"/>
              </a:ext>
            </a:extLst>
          </p:cNvPr>
          <p:cNvSpPr/>
          <p:nvPr/>
        </p:nvSpPr>
        <p:spPr>
          <a:xfrm>
            <a:off x="375977" y="5547864"/>
            <a:ext cx="5353337" cy="926915"/>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DAA7568-AC47-3E26-9A0C-CB7FA3F56E91}"/>
              </a:ext>
            </a:extLst>
          </p:cNvPr>
          <p:cNvSpPr txBox="1"/>
          <p:nvPr/>
        </p:nvSpPr>
        <p:spPr>
          <a:xfrm>
            <a:off x="657796" y="5680322"/>
            <a:ext cx="4877926" cy="646331"/>
          </a:xfrm>
          <a:prstGeom prst="rect">
            <a:avLst/>
          </a:prstGeom>
          <a:noFill/>
        </p:spPr>
        <p:txBody>
          <a:bodyPr wrap="square" lIns="91440" tIns="45720" rIns="91440" bIns="45720" rtlCol="0" anchor="t">
            <a:spAutoFit/>
          </a:bodyPr>
          <a:lstStyle/>
          <a:p>
            <a:r>
              <a:rPr lang="en-US" dirty="0"/>
              <a:t>Need for good scene-setting, pre-training and codes of conduct to set tone of good </a:t>
            </a:r>
            <a:r>
              <a:rPr lang="en-US"/>
              <a:t>behaviors</a:t>
            </a:r>
            <a:r>
              <a:rPr lang="en-US" dirty="0"/>
              <a:t> </a:t>
            </a:r>
          </a:p>
        </p:txBody>
      </p:sp>
      <p:pic>
        <p:nvPicPr>
          <p:cNvPr id="12" name="Picture 11" descr="A screenshot of a chat&#10;&#10;AI-generated content may be incorrect.">
            <a:extLst>
              <a:ext uri="{FF2B5EF4-FFF2-40B4-BE49-F238E27FC236}">
                <a16:creationId xmlns:a16="http://schemas.microsoft.com/office/drawing/2014/main" id="{C95E56A9-6C81-DCDE-4D88-A9FED022144C}"/>
              </a:ext>
            </a:extLst>
          </p:cNvPr>
          <p:cNvPicPr>
            <a:picLocks noChangeAspect="1"/>
          </p:cNvPicPr>
          <p:nvPr/>
        </p:nvPicPr>
        <p:blipFill>
          <a:blip r:embed="rId4"/>
          <a:stretch>
            <a:fillRect/>
          </a:stretch>
        </p:blipFill>
        <p:spPr>
          <a:xfrm>
            <a:off x="8807618" y="996616"/>
            <a:ext cx="2998871" cy="2891590"/>
          </a:xfrm>
          <a:prstGeom prst="rect">
            <a:avLst/>
          </a:prstGeom>
        </p:spPr>
      </p:pic>
    </p:spTree>
    <p:extLst>
      <p:ext uri="{BB962C8B-B14F-4D97-AF65-F5344CB8AC3E}">
        <p14:creationId xmlns:p14="http://schemas.microsoft.com/office/powerpoint/2010/main" val="40867626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4baaa65-bc8d-4653-a153-b03afe81d866">
      <Terms xmlns="http://schemas.microsoft.com/office/infopath/2007/PartnerControls"/>
    </lcf76f155ced4ddcb4097134ff3c332f>
    <TaxCatchAll xmlns="61616150-5b52-481c-b044-2e240aa5fc2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987A0915868F4B9A7934BC3DFBA6E4" ma:contentTypeVersion="12" ma:contentTypeDescription="Create a new document." ma:contentTypeScope="" ma:versionID="a221d6413b5efe15ce2fd350ad6ab985">
  <xsd:schema xmlns:xsd="http://www.w3.org/2001/XMLSchema" xmlns:xs="http://www.w3.org/2001/XMLSchema" xmlns:p="http://schemas.microsoft.com/office/2006/metadata/properties" xmlns:ns2="d4baaa65-bc8d-4653-a153-b03afe81d866" xmlns:ns3="61616150-5b52-481c-b044-2e240aa5fc2c" targetNamespace="http://schemas.microsoft.com/office/2006/metadata/properties" ma:root="true" ma:fieldsID="73283dc1b640b3576ba0f64102f140e0" ns2:_="" ns3:_="">
    <xsd:import namespace="d4baaa65-bc8d-4653-a153-b03afe81d866"/>
    <xsd:import namespace="61616150-5b52-481c-b044-2e240aa5fc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baaa65-bc8d-4653-a153-b03afe81d8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dfd38f81-9561-40ce-98eb-cd713668d4d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616150-5b52-481c-b044-2e240aa5fc2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7e49df2b-ae12-4c6e-99f3-bef844c01452}" ma:internalName="TaxCatchAll" ma:showField="CatchAllData" ma:web="61616150-5b52-481c-b044-2e240aa5fc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F340B4-6F63-408F-9C75-1C15EFACEC26}">
  <ds:schemaRefs>
    <ds:schemaRef ds:uri="61616150-5b52-481c-b044-2e240aa5fc2c"/>
    <ds:schemaRef ds:uri="d4baaa65-bc8d-4653-a153-b03afe81d86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7F61E0D-A967-4F92-94F0-61E5BD8EB7C8}">
  <ds:schemaRefs>
    <ds:schemaRef ds:uri="61616150-5b52-481c-b044-2e240aa5fc2c"/>
    <ds:schemaRef ds:uri="d4baaa65-bc8d-4653-a153-b03afe81d8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0B7FEC3-25F9-40A2-ACF2-C485A62860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1902</Words>
  <Application>Microsoft Office PowerPoint</Application>
  <PresentationFormat>Widescreen</PresentationFormat>
  <Paragraphs>278</Paragraphs>
  <Slides>21</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Abadi</vt:lpstr>
      <vt:lpstr>Al Bayan Plain</vt:lpstr>
      <vt:lpstr>Aptos</vt:lpstr>
      <vt:lpstr>Aptos Display</vt:lpstr>
      <vt:lpstr>Arial</vt:lpstr>
      <vt:lpstr>Calibri</vt:lpstr>
      <vt:lpstr>Segoe UI</vt:lpstr>
      <vt:lpstr>Symbol</vt:lpstr>
      <vt:lpstr>Office Theme</vt:lpstr>
      <vt:lpstr>Game-Changer Strategies in Interdisciplinary Collaboration: Creative ways to bring supportive understanding to research environments </vt:lpstr>
      <vt:lpstr>Researchers face interdisciplinary barriers across whole  ecosystem</vt:lpstr>
      <vt:lpstr>PowerPoint Presentation</vt:lpstr>
      <vt:lpstr>PowerPoint Presentation</vt:lpstr>
      <vt:lpstr>PowerPoint Presentation</vt:lpstr>
      <vt:lpstr>PowerPoint Presentation</vt:lpstr>
      <vt:lpstr>PowerPoint Presentation</vt:lpstr>
      <vt:lpstr>PowerPoint Presentation</vt:lpstr>
      <vt:lpstr>Hackathon learnings  </vt:lpstr>
      <vt:lpstr>PowerPoint Presentation</vt:lpstr>
      <vt:lpstr>PowerPoint Presentation</vt:lpstr>
      <vt:lpstr>PowerPoint Presentation</vt:lpstr>
      <vt:lpstr>PowerPoint Presentation</vt:lpstr>
      <vt:lpstr>PowerPoint Presentation</vt:lpstr>
      <vt:lpstr>PowerPoint Presentation</vt:lpstr>
      <vt:lpstr>Game Taster</vt:lpstr>
      <vt:lpstr>RULES for groups</vt:lpstr>
      <vt:lpstr>Evaluation Methodology - Challenges and Adaptations</vt:lpstr>
      <vt:lpstr>Reflection on Tools, workshop and/or game</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George</dc:creator>
  <cp:lastModifiedBy>Technician Harrogate</cp:lastModifiedBy>
  <cp:revision>238</cp:revision>
  <dcterms:created xsi:type="dcterms:W3CDTF">2026-06-10T10:37:43Z</dcterms:created>
  <dcterms:modified xsi:type="dcterms:W3CDTF">2026-06-17T16:27:08Z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0x01010090987A0915868F4B9A7934BC3DFBA6E4</vt:lpwstr>
  </property>
  <property fmtid="{D5CDD505-2E9C-101B-9397-08002B2CF9AE}" pid="3" name="MediaServiceImageTags">
    <vt:lpwstr/>
  </property>
</Properties>
</file>