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368" r:id="rId5"/>
    <p:sldId id="4914" r:id="rId6"/>
    <p:sldId id="4920" r:id="rId7"/>
    <p:sldId id="4921" r:id="rId8"/>
    <p:sldId id="4922" r:id="rId9"/>
    <p:sldId id="4918" r:id="rId10"/>
    <p:sldId id="4923" r:id="rId11"/>
    <p:sldId id="4926" r:id="rId12"/>
    <p:sldId id="4924" r:id="rId13"/>
    <p:sldId id="4925" r:id="rId14"/>
    <p:sldId id="491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175BB615-F38C-11E6-1765-2E5CC8E14619}" name="Nicola Simcock" initials="NS" userId="S::nns59@newcastle.ac.uk::35b6ca2f-5df8-419d-afa8-726a039eeb77" providerId="AD"/>
  <p188:author id="{9B1CCEE3-1144-4E7D-AE67-3BB565AE2412}" name="mary.muers@admin.ox.ac.uk" initials="ma" userId="S::urn:spo:guest#mary.muers@admin.ox.ac.uk::"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5482CA-AACA-4DE6-99F7-81FAFFB4CA8D}" v="75" dt="2026-06-16T19:13:48.675"/>
    <p1510:client id="{7A873FF9-6958-DCDC-7768-8C29EA52F15B}" v="1" dt="2026-06-16T16:40:58.373"/>
    <p1510:client id="{F546BACF-4A3B-4222-37F5-96C56E065E93}" v="168" dt="2026-06-16T05:17:01.5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097" autoAdjust="0"/>
  </p:normalViewPr>
  <p:slideViewPr>
    <p:cSldViewPr snapToGrid="0">
      <p:cViewPr varScale="1">
        <p:scale>
          <a:sx n="83" d="100"/>
          <a:sy n="83" d="100"/>
        </p:scale>
        <p:origin x="658"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4FA698-07AE-4F86-8E8B-D23974ED879D}" type="datetimeFigureOut">
              <a:rPr lang="en-GB" smtClean="0"/>
              <a:t>16/06/2026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543CCD-B447-4ADA-A881-4F30EC77EC20}" type="slidenum">
              <a:rPr lang="en-GB" smtClean="0"/>
              <a:t>‹#›</a:t>
            </a:fld>
            <a:endParaRPr lang="en-GB"/>
          </a:p>
        </p:txBody>
      </p:sp>
    </p:spTree>
    <p:extLst>
      <p:ext uri="{BB962C8B-B14F-4D97-AF65-F5344CB8AC3E}">
        <p14:creationId xmlns:p14="http://schemas.microsoft.com/office/powerpoint/2010/main" val="3044942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3 MIN INTRODUCTION</a:t>
            </a:r>
          </a:p>
          <a:p>
            <a:endParaRPr lang="en-GB"/>
          </a:p>
          <a:p>
            <a:r>
              <a:rPr lang="en-GB"/>
              <a:t>Thank you for having us…..</a:t>
            </a:r>
          </a:p>
          <a:p>
            <a:r>
              <a:rPr lang="en-GB"/>
              <a:t>My name is NS I’m the RCM at Newcastle Uni and I will be presenting today alongside my colleagues AM, AM and MM – all of whom, like me work in large research-intensive universities and we all work on changing or sustaining the culture for research. With 4 presenters our talk today is going to be slick, and we are going to address Local dynamism meets institutional direction – how do we change research culture together. </a:t>
            </a:r>
          </a:p>
        </p:txBody>
      </p:sp>
      <p:sp>
        <p:nvSpPr>
          <p:cNvPr id="4" name="Slide Number Placeholder 3"/>
          <p:cNvSpPr>
            <a:spLocks noGrp="1"/>
          </p:cNvSpPr>
          <p:nvPr>
            <p:ph type="sldNum" sz="quarter" idx="5"/>
          </p:nvPr>
        </p:nvSpPr>
        <p:spPr/>
        <p:txBody>
          <a:bodyPr/>
          <a:lstStyle/>
          <a:p>
            <a:fld id="{22543CCD-B447-4ADA-A881-4F30EC77EC20}" type="slidenum">
              <a:rPr lang="en-GB" smtClean="0"/>
              <a:t>1</a:t>
            </a:fld>
            <a:endParaRPr lang="en-GB"/>
          </a:p>
        </p:txBody>
      </p:sp>
    </p:spTree>
    <p:extLst>
      <p:ext uri="{BB962C8B-B14F-4D97-AF65-F5344CB8AC3E}">
        <p14:creationId xmlns:p14="http://schemas.microsoft.com/office/powerpoint/2010/main" val="2249843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BDCC0-2565-84F5-62A5-0D0209057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EEB66D-B4E4-5777-A32C-BE4F615D19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D081E5-FA04-5E39-42C0-6E527A669F8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83D3C8B-84F2-E35C-7FF0-F376D3F183D6}"/>
              </a:ext>
            </a:extLst>
          </p:cNvPr>
          <p:cNvSpPr>
            <a:spLocks noGrp="1"/>
          </p:cNvSpPr>
          <p:nvPr>
            <p:ph type="sldNum" sz="quarter" idx="5"/>
          </p:nvPr>
        </p:nvSpPr>
        <p:spPr/>
        <p:txBody>
          <a:bodyPr/>
          <a:lstStyle/>
          <a:p>
            <a:fld id="{22543CCD-B447-4ADA-A881-4F30EC77EC20}" type="slidenum">
              <a:rPr lang="en-GB" smtClean="0"/>
              <a:t>10</a:t>
            </a:fld>
            <a:endParaRPr lang="en-GB"/>
          </a:p>
        </p:txBody>
      </p:sp>
    </p:spTree>
    <p:extLst>
      <p:ext uri="{BB962C8B-B14F-4D97-AF65-F5344CB8AC3E}">
        <p14:creationId xmlns:p14="http://schemas.microsoft.com/office/powerpoint/2010/main" val="3830576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To start: Audience participation –Hands up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t>Starting with a big question, unfortunately we don’t have the time to unpack every element of this question and so we are looking for your gut reaction to this </a:t>
            </a:r>
            <a:r>
              <a:rPr lang="en-GB" b="1"/>
              <a:t>“</a:t>
            </a:r>
            <a:r>
              <a:rPr lang="en-GB" sz="1200">
                <a:solidFill>
                  <a:srgbClr val="7292CC"/>
                </a:solidFill>
              </a:rPr>
              <a:t>To what extent are institutional research culture strategies (and that is whatever an institutional research strategy means to you, perhaps at your own institution, or perhaps elsewhere) reflective of local research environments and communities? (and again, whatever local research environments and research communities means to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7292CC"/>
                </a:solidFill>
              </a:rPr>
              <a:t>There are 4 options from Not reflective, reflective od limited groups, moderately reflective to very reflective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7292CC"/>
                </a:solidFill>
              </a:rPr>
              <a:t>If you are able, please raise your hand if you think institutional RC strategies are not very reflective of local research environments…..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7292CC"/>
                </a:solidFill>
              </a:rPr>
              <a:t>Comment…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7292CC"/>
                </a:solidFill>
              </a:rPr>
              <a:t>Next raise you hand….</a:t>
            </a:r>
            <a:br>
              <a:rPr lang="en-GB" sz="1200">
                <a:solidFill>
                  <a:srgbClr val="7292CC"/>
                </a:solidFill>
              </a:rPr>
            </a:br>
            <a:endParaRPr lang="en-GB" sz="1200">
              <a:solidFill>
                <a:srgbClr val="7292CC"/>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rgbClr val="7292CC"/>
                </a:solidFill>
              </a:rPr>
              <a:t>We have started with this question to give an indication about where the people might think that RC work and RC change might sit in an institution. </a:t>
            </a:r>
            <a:endParaRPr lang="en-GB" b="1"/>
          </a:p>
        </p:txBody>
      </p:sp>
      <p:sp>
        <p:nvSpPr>
          <p:cNvPr id="4" name="Slide Number Placeholder 3"/>
          <p:cNvSpPr>
            <a:spLocks noGrp="1"/>
          </p:cNvSpPr>
          <p:nvPr>
            <p:ph type="sldNum" sz="quarter" idx="5"/>
          </p:nvPr>
        </p:nvSpPr>
        <p:spPr/>
        <p:txBody>
          <a:bodyPr/>
          <a:lstStyle/>
          <a:p>
            <a:fld id="{22543CCD-B447-4ADA-A881-4F30EC77EC20}" type="slidenum">
              <a:rPr lang="en-GB" smtClean="0"/>
              <a:t>2</a:t>
            </a:fld>
            <a:endParaRPr lang="en-GB"/>
          </a:p>
        </p:txBody>
      </p:sp>
    </p:spTree>
    <p:extLst>
      <p:ext uri="{BB962C8B-B14F-4D97-AF65-F5344CB8AC3E}">
        <p14:creationId xmlns:p14="http://schemas.microsoft.com/office/powerpoint/2010/main" val="884703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577DD-9754-D65D-2EC3-B3FD77600C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1B8C1-3784-0A38-7AF5-C3B8E817A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4C2F95-A374-CD18-E2BD-213D1A48C20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Institutions have a responsibility to create and sustain positive research culture(s) and working at the institutional level provides an opportunity to grapple with the big structural issues like processes and systems, to see the big picture and try and make changes that will impact the community as whole rather than pockets within. Myself and my co-presenters have all working as part of an institutional RC Team or as institutional RC individual and we acknowledge the benefits provided in being able to bring awareness of the some of the big institutional and sectoral issues.</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The institution has a huge impact on the research culture, and its role should not be minimised, but institutional responsibility can lead to an unintended consequence that can have a negative impact: that the RC is owned by the institution, and perhaps therefore the Research Culture Team, and that it is our responsibility to change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While we each represent a large universities, this can be a problem at all scales and what we want to share today is an overview of how all 4 intuitions have independently started to pivot our work to address this problem.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While recognise the power and the importance of institutional level work (which each of our institutions are maintaining) we shifting our focus to the local level to engage and empower local groups to take on some of this ownership for RC.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a:p>
            <a:endParaRPr lang="en-GB"/>
          </a:p>
        </p:txBody>
      </p:sp>
      <p:sp>
        <p:nvSpPr>
          <p:cNvPr id="4" name="Slide Number Placeholder 3">
            <a:extLst>
              <a:ext uri="{FF2B5EF4-FFF2-40B4-BE49-F238E27FC236}">
                <a16:creationId xmlns:a16="http://schemas.microsoft.com/office/drawing/2014/main" id="{928FEE1B-FF3F-93FB-3EEC-BDE55E0CC0F1}"/>
              </a:ext>
            </a:extLst>
          </p:cNvPr>
          <p:cNvSpPr>
            <a:spLocks noGrp="1"/>
          </p:cNvSpPr>
          <p:nvPr>
            <p:ph type="sldNum" sz="quarter" idx="5"/>
          </p:nvPr>
        </p:nvSpPr>
        <p:spPr/>
        <p:txBody>
          <a:bodyPr/>
          <a:lstStyle/>
          <a:p>
            <a:fld id="{22543CCD-B447-4ADA-A881-4F30EC77EC20}" type="slidenum">
              <a:rPr lang="en-GB" smtClean="0"/>
              <a:t>3</a:t>
            </a:fld>
            <a:endParaRPr lang="en-GB"/>
          </a:p>
        </p:txBody>
      </p:sp>
    </p:spTree>
    <p:extLst>
      <p:ext uri="{BB962C8B-B14F-4D97-AF65-F5344CB8AC3E}">
        <p14:creationId xmlns:p14="http://schemas.microsoft.com/office/powerpoint/2010/main" val="2066860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6717C-CE58-8DB5-8A3E-050B26A9CE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C04DC-74CB-6280-028A-D478FAE34F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93069-DB0A-3878-AB71-D6C9F4D2B46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our 4 institutions this has come after years of institutional level work, and while we have each made a lot of progress in that time, we have all recognised that the work needs to change to be more impactful.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We’ve each approached this using slightly different methods, but we are all aiming for very similar outcomes.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For instance, we are all keen to support units to reflect on their RC and RC activities, get those groups engaged in this work in a meaningful and </a:t>
            </a:r>
            <a:r>
              <a:rPr lang="en-GB" err="1"/>
              <a:t>rekevant</a:t>
            </a:r>
            <a:r>
              <a:rPr lang="en-GB"/>
              <a:t> way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Provide clarity – RC is big and it means very different things to different people – what’s in and what’s out?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Improve sharing – so important, I think we have all recognised that there is so much innovative and inspiring activity happening out there, but finding it, narrating it and sharing it is challenging.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Working with multiple local units identifies needs and gaps across the institution, probably better than something like A RC Survey ever could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This feeds into strategic thinking – where do we realistically need to go based on the reality of where out units are right  now?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So now I will hand over to my co-presents to take you through 3 different mechanisms you might be interested in using to achieve these aims, starting with Mary to talk about the approach at Oxford.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and we hoping to share that work so any of those of you starting to recognise the same challenge in your own settings might benefit in learning the approaches we are trialling. </a:t>
            </a:r>
          </a:p>
          <a:p>
            <a:endParaRPr lang="en-GB"/>
          </a:p>
        </p:txBody>
      </p:sp>
      <p:sp>
        <p:nvSpPr>
          <p:cNvPr id="4" name="Slide Number Placeholder 3">
            <a:extLst>
              <a:ext uri="{FF2B5EF4-FFF2-40B4-BE49-F238E27FC236}">
                <a16:creationId xmlns:a16="http://schemas.microsoft.com/office/drawing/2014/main" id="{AFB35011-12B9-10E1-5995-550497B5E65D}"/>
              </a:ext>
            </a:extLst>
          </p:cNvPr>
          <p:cNvSpPr>
            <a:spLocks noGrp="1"/>
          </p:cNvSpPr>
          <p:nvPr>
            <p:ph type="sldNum" sz="quarter" idx="5"/>
          </p:nvPr>
        </p:nvSpPr>
        <p:spPr/>
        <p:txBody>
          <a:bodyPr/>
          <a:lstStyle/>
          <a:p>
            <a:fld id="{22543CCD-B447-4ADA-A881-4F30EC77EC20}" type="slidenum">
              <a:rPr lang="en-GB" smtClean="0"/>
              <a:t>4</a:t>
            </a:fld>
            <a:endParaRPr lang="en-GB"/>
          </a:p>
        </p:txBody>
      </p:sp>
    </p:spTree>
    <p:extLst>
      <p:ext uri="{BB962C8B-B14F-4D97-AF65-F5344CB8AC3E}">
        <p14:creationId xmlns:p14="http://schemas.microsoft.com/office/powerpoint/2010/main" val="40982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3 MINUTES</a:t>
            </a:r>
          </a:p>
          <a:p>
            <a:r>
              <a:rPr lang="en-GB"/>
              <a:t>At the University of Oxford we identified those needs that Nicola has just outlined. Across a very large and devolved institution, we knew there was a wealth of creative and thoughtful activity supporting positive research cultures, as well as variability in experiences and awareness. The Research Culture Toolkit is designed as a process of working with departments - or other organisational units - to support structured self-reflection and sharing, and to raise the quality and rigour and efficiency of activities that strengthen our research environment.</a:t>
            </a:r>
          </a:p>
          <a:p>
            <a:r>
              <a:rPr lang="en-GB"/>
              <a:t>The overall process is that we have a framework of 14 topics: these are organised by Oxford's three interconnected research culture priorities on research practice, careers and valuing diverse contributions. This framework gives the scope. Then there is a Template with a section for each topic and questions to reflect on; this is done both through facilitated conversations with a small number of people from each department, and independently by the dept. -- this process is called an Exploration point, and we repeat it at intervals of at least a year to encourage reflection on progress or barriers to progress.</a:t>
            </a:r>
          </a:p>
          <a:p>
            <a:r>
              <a:rPr lang="en-GB"/>
              <a:t>Tools that sit alongside include the Inspiration Bank - bite-size case studies and examples of activities for each topic, to try to avoid each department reinventing wheels all over the place. Plus the resources library. </a:t>
            </a:r>
          </a:p>
          <a:p>
            <a:r>
              <a:rPr lang="en-GB"/>
              <a:t>We have recently added the DECIDE guide which is a simple acronym to support strategic planning of research culture related activities.</a:t>
            </a:r>
          </a:p>
          <a:p>
            <a:r>
              <a:rPr lang="en-GB"/>
              <a:t>The Toolkit process was initially piloted and iterated in 8 departments in summer 2024 and then used university-wide in early 2025. we used findings from that exercise to identify areas for coordinated action as well as local context-specific issues. We go back to the departments to see what has changed over the course of the past ~18 months.</a:t>
            </a:r>
          </a:p>
          <a:p>
            <a:r>
              <a:rPr lang="en-GB"/>
              <a:t>Why is this important?  </a:t>
            </a:r>
          </a:p>
          <a:p>
            <a:r>
              <a:rPr lang="en-GB"/>
              <a:t>What have we learnt?</a:t>
            </a:r>
          </a:p>
          <a:p>
            <a:r>
              <a:rPr lang="en-GB"/>
              <a:t>If you would like to find out more, please do take a look at a short report that describes the Toolkit.</a:t>
            </a:r>
          </a:p>
          <a:p>
            <a:endParaRPr lang="en-GB"/>
          </a:p>
        </p:txBody>
      </p:sp>
      <p:sp>
        <p:nvSpPr>
          <p:cNvPr id="4" name="Slide Number Placeholder 3"/>
          <p:cNvSpPr>
            <a:spLocks noGrp="1"/>
          </p:cNvSpPr>
          <p:nvPr>
            <p:ph type="sldNum" sz="quarter" idx="5"/>
          </p:nvPr>
        </p:nvSpPr>
        <p:spPr/>
        <p:txBody>
          <a:bodyPr/>
          <a:lstStyle/>
          <a:p>
            <a:fld id="{22543CCD-B447-4ADA-A881-4F30EC77EC20}" type="slidenum">
              <a:rPr lang="en-GB" smtClean="0"/>
              <a:t>5</a:t>
            </a:fld>
            <a:endParaRPr lang="en-GB"/>
          </a:p>
        </p:txBody>
      </p:sp>
    </p:spTree>
    <p:extLst>
      <p:ext uri="{BB962C8B-B14F-4D97-AF65-F5344CB8AC3E}">
        <p14:creationId xmlns:p14="http://schemas.microsoft.com/office/powerpoint/2010/main" val="3074033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3 MINUTES – Qual Survey – showcase the principles – mention Sabina – incremental and logical change – relationship building - </a:t>
            </a:r>
          </a:p>
          <a:p>
            <a:endParaRPr lang="en-GB"/>
          </a:p>
          <a:p>
            <a:r>
              <a:rPr lang="en-GB"/>
              <a:t>•</a:t>
            </a:r>
            <a:r>
              <a:rPr lang="en-GB">
                <a:solidFill>
                  <a:srgbClr val="002A41"/>
                </a:solidFill>
              </a:rPr>
              <a:t>A 5-step framework </a:t>
            </a:r>
            <a:r>
              <a:rPr lang="en-GB"/>
              <a:t>that invites academic departments and university research institutes to consider the prevailing research culture of their environment and to take steps to develop a positive research culture. </a:t>
            </a:r>
          </a:p>
          <a:p>
            <a:r>
              <a:rPr lang="en-GB"/>
              <a:t>•Empower individuals and teams to take ownership of their research culture and create solutions that are relatable and manageable</a:t>
            </a:r>
          </a:p>
          <a:p>
            <a:r>
              <a:rPr lang="en-GB"/>
              <a:t>•Be supported in undertaking incremental steps toward your desired research culture. </a:t>
            </a:r>
          </a:p>
          <a:p>
            <a:r>
              <a:rPr lang="en-GB"/>
              <a:t>•Designed to be adaptable to the research culture journey of each unit and is intended to enable proportionate and targeted improvement. </a:t>
            </a:r>
          </a:p>
          <a:p>
            <a:r>
              <a:rPr lang="en-GB"/>
              <a:t>•Based on Flourish at Durham values that have emerged in consultation with staff – Research Leadership, Career Development, Behaviours, Processes and Structures, Visibility and Recognition</a:t>
            </a:r>
          </a:p>
          <a:p>
            <a:endParaRPr lang="en-GB"/>
          </a:p>
          <a:p>
            <a:endParaRPr lang="en-GB"/>
          </a:p>
          <a:p>
            <a:r>
              <a:rPr lang="en-GB"/>
              <a:t>1.</a:t>
            </a:r>
            <a:r>
              <a:rPr lang="en-GB" b="1">
                <a:solidFill>
                  <a:srgbClr val="54145A"/>
                </a:solidFill>
              </a:rPr>
              <a:t>Engaging</a:t>
            </a:r>
            <a:r>
              <a:rPr lang="en-GB"/>
              <a:t> – Approach to the Department to undertake the Framework </a:t>
            </a:r>
          </a:p>
          <a:p>
            <a:r>
              <a:rPr lang="en-GB"/>
              <a:t>2.</a:t>
            </a:r>
            <a:r>
              <a:rPr lang="en-GB" b="1">
                <a:solidFill>
                  <a:srgbClr val="54145A"/>
                </a:solidFill>
              </a:rPr>
              <a:t>Baseline</a:t>
            </a:r>
            <a:r>
              <a:rPr lang="en-GB"/>
              <a:t> – Qualitative survey sent to members of the Department to understanding the behaviours, expectations and norms of the culture of the department </a:t>
            </a:r>
          </a:p>
          <a:p>
            <a:r>
              <a:rPr lang="en-GB"/>
              <a:t>3.</a:t>
            </a:r>
            <a:r>
              <a:rPr lang="en-GB" b="1">
                <a:solidFill>
                  <a:srgbClr val="54145A"/>
                </a:solidFill>
              </a:rPr>
              <a:t>Prioritising</a:t>
            </a:r>
            <a:r>
              <a:rPr lang="en-GB"/>
              <a:t> – 3-hour creative facilitation session that reflects on the current reality through baseline responses and considers the research culture vision for 2030</a:t>
            </a:r>
          </a:p>
          <a:p>
            <a:r>
              <a:rPr lang="en-GB"/>
              <a:t>4.</a:t>
            </a:r>
            <a:r>
              <a:rPr lang="en-GB" b="1">
                <a:solidFill>
                  <a:srgbClr val="54145A"/>
                </a:solidFill>
              </a:rPr>
              <a:t>Actioning</a:t>
            </a:r>
            <a:r>
              <a:rPr lang="en-GB"/>
              <a:t> – Within the prioritising session, create actions and activities that are proportionate and sustainable for the Department to undertake within reasonable timelines </a:t>
            </a:r>
          </a:p>
          <a:p>
            <a:r>
              <a:rPr lang="en-GB"/>
              <a:t>5.</a:t>
            </a:r>
            <a:r>
              <a:rPr lang="en-GB" b="1">
                <a:solidFill>
                  <a:srgbClr val="54145A"/>
                </a:solidFill>
              </a:rPr>
              <a:t>Sustaining</a:t>
            </a:r>
            <a:r>
              <a:rPr lang="en-GB"/>
              <a:t> – The term after, the RC team work with the Department on sustaining actions and implementation</a:t>
            </a:r>
          </a:p>
          <a:p>
            <a:endParaRPr lang="en-GB"/>
          </a:p>
          <a:p>
            <a:endParaRPr lang="en-GB"/>
          </a:p>
        </p:txBody>
      </p:sp>
      <p:sp>
        <p:nvSpPr>
          <p:cNvPr id="4" name="Slide Number Placeholder 3"/>
          <p:cNvSpPr>
            <a:spLocks noGrp="1"/>
          </p:cNvSpPr>
          <p:nvPr>
            <p:ph type="sldNum" sz="quarter" idx="5"/>
          </p:nvPr>
        </p:nvSpPr>
        <p:spPr/>
        <p:txBody>
          <a:bodyPr/>
          <a:lstStyle/>
          <a:p>
            <a:fld id="{22543CCD-B447-4ADA-A881-4F30EC77EC20}" type="slidenum">
              <a:rPr lang="en-GB" smtClean="0"/>
              <a:t>6</a:t>
            </a:fld>
            <a:endParaRPr lang="en-GB"/>
          </a:p>
        </p:txBody>
      </p:sp>
    </p:spTree>
    <p:extLst>
      <p:ext uri="{BB962C8B-B14F-4D97-AF65-F5344CB8AC3E}">
        <p14:creationId xmlns:p14="http://schemas.microsoft.com/office/powerpoint/2010/main" val="3801284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maturity framework explores the progress made locally on research culture initiatives. It was developed at Newcastle, loosely based on the National Centre for Co-ordinating Public Engagement (NCCPE) framework and measures progress from the extent to which an area of research culture is considered embryonic all the way through to embedded with emerging and evolving in between. </a:t>
            </a:r>
          </a:p>
          <a:p>
            <a:endParaRPr lang="en-US" dirty="0"/>
          </a:p>
          <a:p>
            <a:r>
              <a:rPr lang="en-US" dirty="0"/>
              <a:t>Nicola kindly shared the template and thought behind the creation of this at Newcastle, at an N8 Research Culture and Evaluation meeting. At Lancaster we were also exploring how we best measure progress against our Research-excellence Culture Action Plan (</a:t>
            </a:r>
            <a:r>
              <a:rPr lang="en-US" dirty="0" err="1"/>
              <a:t>ReCAP</a:t>
            </a:r>
            <a:r>
              <a:rPr lang="en-US" dirty="0"/>
              <a:t>) and so recognizing an opportunity I reached out to Nicola!</a:t>
            </a:r>
          </a:p>
          <a:p>
            <a:endParaRPr lang="en-US" dirty="0"/>
          </a:p>
          <a:p>
            <a:r>
              <a:rPr lang="en-US" dirty="0"/>
              <a:t>In each of our institutional maturity frameworks, statements were created for each of the action areas within our respective research culture action plans. These exemplified the characteristics of the environment and typical practices that you might expect to see at each level. </a:t>
            </a:r>
          </a:p>
          <a:p>
            <a:endParaRPr lang="en-US" dirty="0"/>
          </a:p>
          <a:p>
            <a:r>
              <a:rPr lang="en-US" dirty="0"/>
              <a:t>So, an example from our version of the Lancaster maturity framework within the theme of </a:t>
            </a:r>
            <a:r>
              <a:rPr lang="en-US" dirty="0" err="1"/>
              <a:t>Recognising</a:t>
            </a:r>
            <a:r>
              <a:rPr lang="en-US" dirty="0"/>
              <a:t> and Rewarding our Research Community and specific action area of Celebrate and Reward Success:</a:t>
            </a:r>
          </a:p>
          <a:p>
            <a:endParaRPr lang="en-US" dirty="0"/>
          </a:p>
          <a:p>
            <a:pPr marL="171450" indent="-171450">
              <a:buFont typeface="Arial"/>
              <a:buChar char="•"/>
            </a:pPr>
            <a:r>
              <a:rPr lang="en-US" dirty="0"/>
              <a:t>At the Embryonic stage – The unit </a:t>
            </a:r>
            <a:r>
              <a:rPr lang="en-US" b="1" dirty="0" err="1"/>
              <a:t>recognises</a:t>
            </a:r>
            <a:r>
              <a:rPr lang="en-US" dirty="0"/>
              <a:t> the significance of supporting researchers in celebrating successes and repurposing 'failure' but has yet to take substantial action. Achievements are not routinely communicated or shared across the unit.  </a:t>
            </a:r>
          </a:p>
          <a:p>
            <a:endParaRPr lang="en-US" dirty="0"/>
          </a:p>
          <a:p>
            <a:pPr marL="171450" indent="-171450">
              <a:buFont typeface="Arial"/>
              <a:buChar char="•"/>
            </a:pPr>
            <a:r>
              <a:rPr lang="en-US" dirty="0"/>
              <a:t>All the way through to what the Embedded stage looks like where - 'Failure' is viewed as a </a:t>
            </a:r>
            <a:r>
              <a:rPr lang="en-US" b="1" dirty="0"/>
              <a:t>learning opportunity </a:t>
            </a:r>
            <a:r>
              <a:rPr lang="en-US" dirty="0"/>
              <a:t>and individuals </a:t>
            </a:r>
            <a:r>
              <a:rPr lang="en-US" b="1" dirty="0"/>
              <a:t>actively</a:t>
            </a:r>
            <a:r>
              <a:rPr lang="en-US" dirty="0"/>
              <a:t> </a:t>
            </a:r>
            <a:r>
              <a:rPr lang="en-US" b="1" dirty="0"/>
              <a:t>supported</a:t>
            </a:r>
            <a:r>
              <a:rPr lang="en-US" dirty="0"/>
              <a:t> in re-framing and re-submitting applications, papers, grants etc. Initiatives that celebrate </a:t>
            </a:r>
            <a:r>
              <a:rPr lang="en-US" b="1" dirty="0"/>
              <a:t>good research culture practice and research culture leadership </a:t>
            </a:r>
            <a:r>
              <a:rPr lang="en-US" dirty="0"/>
              <a:t>are </a:t>
            </a:r>
            <a:r>
              <a:rPr lang="en-US" b="1" dirty="0" err="1"/>
              <a:t>recognised</a:t>
            </a:r>
            <a:r>
              <a:rPr lang="en-US" b="1" dirty="0"/>
              <a:t> and rewarded </a:t>
            </a:r>
            <a:r>
              <a:rPr lang="en-US" dirty="0"/>
              <a:t>in </a:t>
            </a:r>
            <a:r>
              <a:rPr lang="en-US" b="1" dirty="0"/>
              <a:t>workload models, promotions and awards</a:t>
            </a:r>
            <a:r>
              <a:rPr lang="en-US" dirty="0"/>
              <a:t>.</a:t>
            </a:r>
          </a:p>
          <a:p>
            <a:endParaRPr lang="en-US" dirty="0"/>
          </a:p>
          <a:p>
            <a:r>
              <a:rPr lang="en-US" dirty="0"/>
              <a:t>The way in which we’ve deployed the maturity framework in both our institutions has largely been led by the unit (be that a school, department, research or researcher group). What we have both reflected on is creating the opportunities for as many as want to, to engage and ensuring their voices are valued and recognized in the process.</a:t>
            </a:r>
            <a:br>
              <a:rPr lang="en-US" dirty="0">
                <a:cs typeface="+mn-lt"/>
              </a:rPr>
            </a:br>
            <a:br>
              <a:rPr lang="en-US" dirty="0">
                <a:cs typeface="+mn-lt"/>
              </a:rPr>
            </a:br>
            <a:r>
              <a:rPr lang="en-US" dirty="0"/>
              <a:t>For instance, at Lancaster we received feedback from one unit that rather than having a session at a Research Away Day (which had been a popular choice initially), we would get better engagement from PGRs by holding a dedicated separate session with them. Another felt that better engagement would arise from a digital version of the framework. The framework was designed for collective group thinking on printed physical versions and consideration of the statements progressively laid out alongside each other. So, I was very fortunate to our Research Culture Evaluator who considered the need to align the outcomes of both formats but also the need for it to be accessible on a screen of any size... and was able to re-design and re-formulate it into a version which appears to work well and is currently being tested with a couple of departments. </a:t>
            </a:r>
          </a:p>
          <a:p>
            <a:endParaRPr lang="en-US" dirty="0"/>
          </a:p>
          <a:p>
            <a:r>
              <a:rPr lang="en-US" dirty="0"/>
              <a:t>The selections made are really useful for the unit's to reflect on their progress in different areas as perceived by their colleagues and what they may wish to focus on moving forward. What's been particularly helpful are any examples or </a:t>
            </a:r>
            <a:r>
              <a:rPr lang="en-US" dirty="0" err="1"/>
              <a:t>rationalisations</a:t>
            </a:r>
            <a:r>
              <a:rPr lang="en-US" dirty="0"/>
              <a:t> that have been provided as to why colleagues made the selections they did, giving a sense of what might be shareable good practice or reportable in an SPRE statement for instance. Cumulatively it's also providing a sense of what institutional areas of focus might be in our respective action plans, if a number of departments are reporting they feel activity is embryonic in particular areas and explore what more we can do to support and strengthen them. </a:t>
            </a:r>
          </a:p>
          <a:p>
            <a:endParaRPr lang="en-US" dirty="0"/>
          </a:p>
          <a:p>
            <a:r>
              <a:rPr lang="en-US" dirty="0"/>
              <a:t>We’ve presented our findings as a bit of a double-act in a few places now - I know some colleagues will have heard us talk about this at the Research Culture and Innovation SIG evaluation event recently and we have also recorded an episode of the Research Culture Uncovered podcast with the wonderful Emily Ennis. There is a link there to a repository at Newcastle so you can access the content, along with the guide for use and the equality analysis. </a:t>
            </a:r>
          </a:p>
          <a:p>
            <a:endParaRPr lang="en-GB" dirty="0"/>
          </a:p>
          <a:p>
            <a:pPr marL="171450" indent="-171450">
              <a:buFont typeface="Calibri"/>
              <a:buChar char="-"/>
            </a:pPr>
            <a:r>
              <a:rPr lang="en-GB" dirty="0"/>
              <a:t>3 MINUTES </a:t>
            </a:r>
          </a:p>
        </p:txBody>
      </p:sp>
      <p:sp>
        <p:nvSpPr>
          <p:cNvPr id="4" name="Slide Number Placeholder 3"/>
          <p:cNvSpPr>
            <a:spLocks noGrp="1"/>
          </p:cNvSpPr>
          <p:nvPr>
            <p:ph type="sldNum" sz="quarter" idx="5"/>
          </p:nvPr>
        </p:nvSpPr>
        <p:spPr/>
        <p:txBody>
          <a:bodyPr/>
          <a:lstStyle/>
          <a:p>
            <a:fld id="{22543CCD-B447-4ADA-A881-4F30EC77EC20}" type="slidenum">
              <a:rPr lang="en-GB" smtClean="0"/>
              <a:t>7</a:t>
            </a:fld>
            <a:endParaRPr lang="en-GB"/>
          </a:p>
        </p:txBody>
      </p:sp>
    </p:spTree>
    <p:extLst>
      <p:ext uri="{BB962C8B-B14F-4D97-AF65-F5344CB8AC3E}">
        <p14:creationId xmlns:p14="http://schemas.microsoft.com/office/powerpoint/2010/main" val="1089601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C4779-B753-FF99-367B-7F7783F489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3D0028-4543-CAEE-6D99-221FC5909C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9A4139-12C3-D61A-888D-AFCD67EC45E3}"/>
              </a:ext>
            </a:extLst>
          </p:cNvPr>
          <p:cNvSpPr>
            <a:spLocks noGrp="1"/>
          </p:cNvSpPr>
          <p:nvPr>
            <p:ph type="body" idx="1"/>
          </p:nvPr>
        </p:nvSpPr>
        <p:spPr/>
        <p:txBody>
          <a:bodyPr/>
          <a:lstStyle/>
          <a:p>
            <a:pPr marL="304800" indent="-304800" algn="just">
              <a:lnSpc>
                <a:spcPct val="90000"/>
              </a:lnSpc>
              <a:spcBef>
                <a:spcPts val="2250"/>
              </a:spcBef>
            </a:pPr>
            <a:r>
              <a:rPr lang="en-GB" b="1"/>
              <a:t>1. Research culture must be locally owned and context-specific</a:t>
            </a:r>
            <a:r>
              <a:rPr lang="en-GB"/>
              <a:t> *</a:t>
            </a:r>
            <a:endParaRPr lang="en-US">
              <a:solidFill>
                <a:srgbClr val="5E5E5E"/>
              </a:solidFill>
            </a:endParaRPr>
          </a:p>
          <a:p>
            <a:pPr marL="304800" indent="-304800" algn="just">
              <a:lnSpc>
                <a:spcPct val="90000"/>
              </a:lnSpc>
              <a:spcBef>
                <a:spcPts val="2250"/>
              </a:spcBef>
            </a:pPr>
            <a:r>
              <a:rPr lang="en-GB"/>
              <a:t>Effective research culture work requires local autonomy, contextual adaptation, and departmental ownership. </a:t>
            </a:r>
            <a:endParaRPr lang="en-GB">
              <a:solidFill>
                <a:srgbClr val="5E5E5E"/>
              </a:solidFill>
            </a:endParaRPr>
          </a:p>
          <a:p>
            <a:pPr marL="304800" indent="-304800" algn="just">
              <a:lnSpc>
                <a:spcPct val="90000"/>
              </a:lnSpc>
              <a:spcBef>
                <a:spcPts val="2250"/>
              </a:spcBef>
            </a:pPr>
            <a:endParaRPr lang="en-GB"/>
          </a:p>
          <a:p>
            <a:pPr marL="304800" indent="-304800" algn="just">
              <a:lnSpc>
                <a:spcPct val="90000"/>
              </a:lnSpc>
              <a:spcBef>
                <a:spcPts val="2250"/>
              </a:spcBef>
            </a:pPr>
            <a:r>
              <a:rPr lang="en-GB" b="1"/>
              <a:t>2. Structured reflection and dialogue are valuable</a:t>
            </a:r>
            <a:r>
              <a:rPr lang="en-GB"/>
              <a:t> </a:t>
            </a:r>
            <a:endParaRPr lang="en-GB">
              <a:solidFill>
                <a:srgbClr val="5E5E5E"/>
              </a:solidFill>
            </a:endParaRPr>
          </a:p>
          <a:p>
            <a:pPr marL="304800" indent="-304800" algn="just">
              <a:lnSpc>
                <a:spcPct val="90000"/>
              </a:lnSpc>
              <a:spcBef>
                <a:spcPts val="2250"/>
              </a:spcBef>
            </a:pPr>
            <a:r>
              <a:rPr lang="en-GB"/>
              <a:t>Structured opportunities and space for collective reflection help departments identify priorities, challenges, and strengths.</a:t>
            </a:r>
            <a:r>
              <a:rPr lang="en-US"/>
              <a:t> </a:t>
            </a:r>
            <a:endParaRPr lang="en-GB">
              <a:solidFill>
                <a:srgbClr val="5E5E5E"/>
              </a:solidFill>
            </a:endParaRPr>
          </a:p>
          <a:p>
            <a:pPr marL="304800" indent="-304800" algn="just">
              <a:lnSpc>
                <a:spcPct val="90000"/>
              </a:lnSpc>
              <a:spcBef>
                <a:spcPts val="2250"/>
              </a:spcBef>
            </a:pPr>
            <a:endParaRPr lang="en-US"/>
          </a:p>
          <a:p>
            <a:pPr marL="304800" indent="-304800" algn="just">
              <a:lnSpc>
                <a:spcPct val="90000"/>
              </a:lnSpc>
              <a:spcBef>
                <a:spcPts val="2250"/>
              </a:spcBef>
            </a:pPr>
            <a:r>
              <a:rPr lang="en-GB" b="1"/>
              <a:t>3. Inclusivity and participation are central</a:t>
            </a:r>
            <a:r>
              <a:rPr lang="en-GB"/>
              <a:t> </a:t>
            </a:r>
            <a:endParaRPr lang="en-GB">
              <a:solidFill>
                <a:srgbClr val="5E5E5E"/>
              </a:solidFill>
            </a:endParaRPr>
          </a:p>
          <a:p>
            <a:pPr marL="304800" indent="-304800" algn="just">
              <a:lnSpc>
                <a:spcPct val="90000"/>
              </a:lnSpc>
              <a:spcBef>
                <a:spcPts val="2250"/>
              </a:spcBef>
            </a:pPr>
            <a:r>
              <a:rPr lang="en-GB"/>
              <a:t>Positive research culture depends on inclusive participation and attention to groups whose experiences may otherwise be less visible. </a:t>
            </a:r>
            <a:endParaRPr lang="en-GB">
              <a:solidFill>
                <a:srgbClr val="5E5E5E"/>
              </a:solidFill>
            </a:endParaRPr>
          </a:p>
          <a:p>
            <a:pPr marL="304800" indent="-304800" algn="just">
              <a:lnSpc>
                <a:spcPct val="90000"/>
              </a:lnSpc>
              <a:spcBef>
                <a:spcPts val="2250"/>
              </a:spcBef>
            </a:pPr>
            <a:endParaRPr lang="en-GB"/>
          </a:p>
          <a:p>
            <a:pPr marL="304800" indent="-304800" algn="just">
              <a:lnSpc>
                <a:spcPct val="90000"/>
              </a:lnSpc>
              <a:spcBef>
                <a:spcPts val="2250"/>
              </a:spcBef>
            </a:pPr>
            <a:r>
              <a:rPr lang="en-GB" b="1"/>
              <a:t>4. Recognition and celebration matter</a:t>
            </a:r>
            <a:r>
              <a:rPr lang="en-GB"/>
              <a:t> </a:t>
            </a:r>
            <a:endParaRPr lang="en-GB">
              <a:solidFill>
                <a:srgbClr val="5E5E5E"/>
              </a:solidFill>
            </a:endParaRPr>
          </a:p>
          <a:p>
            <a:pPr marL="304800" indent="-304800" algn="just">
              <a:lnSpc>
                <a:spcPct val="90000"/>
              </a:lnSpc>
              <a:spcBef>
                <a:spcPts val="2250"/>
              </a:spcBef>
            </a:pPr>
            <a:r>
              <a:rPr lang="en-GB"/>
              <a:t>Recognition of contributions, achievements, and good practice strengthens engagement and culture. </a:t>
            </a:r>
            <a:endParaRPr lang="en-GB">
              <a:solidFill>
                <a:srgbClr val="5E5E5E"/>
              </a:solidFill>
            </a:endParaRPr>
          </a:p>
          <a:p>
            <a:pPr marL="304800" indent="-304800" algn="just">
              <a:lnSpc>
                <a:spcPct val="90000"/>
              </a:lnSpc>
              <a:spcBef>
                <a:spcPts val="2250"/>
              </a:spcBef>
            </a:pPr>
            <a:endParaRPr lang="en-GB"/>
          </a:p>
          <a:p>
            <a:pPr marL="304800" indent="-304800" algn="just">
              <a:lnSpc>
                <a:spcPct val="90000"/>
              </a:lnSpc>
              <a:spcBef>
                <a:spcPts val="2250"/>
              </a:spcBef>
            </a:pPr>
            <a:r>
              <a:rPr lang="en-GB" b="1"/>
              <a:t>5. Leadership, support structures, and coordination are important enablers</a:t>
            </a:r>
            <a:r>
              <a:rPr lang="en-GB"/>
              <a:t> </a:t>
            </a:r>
            <a:endParaRPr lang="en-GB">
              <a:solidFill>
                <a:srgbClr val="5E5E5E"/>
              </a:solidFill>
            </a:endParaRPr>
          </a:p>
          <a:p>
            <a:pPr marL="304800" indent="-304800" algn="just">
              <a:lnSpc>
                <a:spcPct val="90000"/>
              </a:lnSpc>
              <a:spcBef>
                <a:spcPts val="2250"/>
              </a:spcBef>
            </a:pPr>
            <a:r>
              <a:rPr lang="en-GB"/>
              <a:t>*This very much aligns with the first point - we need departments to be empowered to strengthen culture at local level and in a way that works in their context – so they need coordination, structures, systems, recognition and leadership etc.</a:t>
            </a:r>
          </a:p>
          <a:p>
            <a:endParaRPr lang="en-GB"/>
          </a:p>
        </p:txBody>
      </p:sp>
      <p:sp>
        <p:nvSpPr>
          <p:cNvPr id="4" name="Slide Number Placeholder 3">
            <a:extLst>
              <a:ext uri="{FF2B5EF4-FFF2-40B4-BE49-F238E27FC236}">
                <a16:creationId xmlns:a16="http://schemas.microsoft.com/office/drawing/2014/main" id="{34D38BB3-A60E-DC4A-0BC6-4F262DFAAA0C}"/>
              </a:ext>
            </a:extLst>
          </p:cNvPr>
          <p:cNvSpPr>
            <a:spLocks noGrp="1"/>
          </p:cNvSpPr>
          <p:nvPr>
            <p:ph type="sldNum" sz="quarter" idx="5"/>
          </p:nvPr>
        </p:nvSpPr>
        <p:spPr/>
        <p:txBody>
          <a:bodyPr/>
          <a:lstStyle/>
          <a:p>
            <a:fld id="{22543CCD-B447-4ADA-A881-4F30EC77EC20}" type="slidenum">
              <a:rPr lang="en-GB" smtClean="0"/>
              <a:t>8</a:t>
            </a:fld>
            <a:endParaRPr lang="en-GB"/>
          </a:p>
        </p:txBody>
      </p:sp>
    </p:spTree>
    <p:extLst>
      <p:ext uri="{BB962C8B-B14F-4D97-AF65-F5344CB8AC3E}">
        <p14:creationId xmlns:p14="http://schemas.microsoft.com/office/powerpoint/2010/main" val="1528749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921C4-7291-F4A5-BCB2-D3729F71F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D22693-675C-C9B8-BE04-A167DB574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3C7F27-8585-C8DF-A84D-9B41959AE945}"/>
              </a:ext>
            </a:extLst>
          </p:cNvPr>
          <p:cNvSpPr>
            <a:spLocks noGrp="1"/>
          </p:cNvSpPr>
          <p:nvPr>
            <p:ph type="body" idx="1"/>
          </p:nvPr>
        </p:nvSpPr>
        <p:spPr/>
        <p:txBody>
          <a:bodyPr/>
          <a:lstStyle/>
          <a:p>
            <a:endParaRPr lang="en-GB">
              <a:effectLst/>
            </a:endParaRPr>
          </a:p>
          <a:p>
            <a:endParaRPr lang="en-GB"/>
          </a:p>
          <a:p>
            <a:endParaRPr lang="en-GB"/>
          </a:p>
        </p:txBody>
      </p:sp>
      <p:sp>
        <p:nvSpPr>
          <p:cNvPr id="4" name="Slide Number Placeholder 3">
            <a:extLst>
              <a:ext uri="{FF2B5EF4-FFF2-40B4-BE49-F238E27FC236}">
                <a16:creationId xmlns:a16="http://schemas.microsoft.com/office/drawing/2014/main" id="{F92825A4-5F85-9E96-8489-F7131E15DA61}"/>
              </a:ext>
            </a:extLst>
          </p:cNvPr>
          <p:cNvSpPr>
            <a:spLocks noGrp="1"/>
          </p:cNvSpPr>
          <p:nvPr>
            <p:ph type="sldNum" sz="quarter" idx="5"/>
          </p:nvPr>
        </p:nvSpPr>
        <p:spPr/>
        <p:txBody>
          <a:bodyPr/>
          <a:lstStyle/>
          <a:p>
            <a:fld id="{22543CCD-B447-4ADA-A881-4F30EC77EC20}" type="slidenum">
              <a:rPr lang="en-GB" smtClean="0"/>
              <a:t>9</a:t>
            </a:fld>
            <a:endParaRPr lang="en-GB"/>
          </a:p>
        </p:txBody>
      </p:sp>
    </p:spTree>
    <p:extLst>
      <p:ext uri="{BB962C8B-B14F-4D97-AF65-F5344CB8AC3E}">
        <p14:creationId xmlns:p14="http://schemas.microsoft.com/office/powerpoint/2010/main" val="3292744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5244562"/>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666750" y="-2762250"/>
            <a:ext cx="13525500" cy="10820400"/>
          </a:xfrm>
          <a:prstGeom prst="rect">
            <a:avLst/>
          </a:prstGeom>
        </p:spPr>
        <p:txBody>
          <a:bodyPr lIns="91439" tIns="45719" rIns="91439" bIns="45719">
            <a:noAutofit/>
          </a:bodyPr>
          <a:lstStyle/>
          <a:p>
            <a:r>
              <a:rPr lang="en-US"/>
              <a:t>Click icon to add picture</a:t>
            </a:r>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46026311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8143035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r>
              <a:rPr lang="en-US"/>
              <a:t>Click icon to add picture</a:t>
            </a:r>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773611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06567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1060699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0" y="5397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9367737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603250" y="2460422"/>
            <a:ext cx="10985500" cy="1937157"/>
          </a:xfrm>
          <a:prstGeom prst="rect">
            <a:avLst/>
          </a:prstGeom>
        </p:spPr>
        <p:txBody>
          <a:bodyPr anchor="ctr"/>
          <a:lstStyle>
            <a:lvl1pPr marL="0" indent="0" algn="ctr">
              <a:lnSpc>
                <a:spcPct val="80000"/>
              </a:lnSpc>
              <a:spcBef>
                <a:spcPts val="0"/>
              </a:spcBef>
              <a:buSzTx/>
              <a:buNone/>
              <a:defRPr sz="5800" spc="-116">
                <a:latin typeface="Helvetica Neue Medium"/>
                <a:ea typeface="Helvetica Neue Medium"/>
                <a:cs typeface="Helvetica Neue Medium"/>
                <a:sym typeface="Helvetica Neue Medium"/>
              </a:defRPr>
            </a:lvl1pPr>
            <a:lvl2pPr marL="0" indent="228600" algn="ctr">
              <a:lnSpc>
                <a:spcPct val="80000"/>
              </a:lnSpc>
              <a:spcBef>
                <a:spcPts val="0"/>
              </a:spcBef>
              <a:buSzTx/>
              <a:buNone/>
              <a:defRPr sz="5800" spc="-116">
                <a:latin typeface="Helvetica Neue Medium"/>
                <a:ea typeface="Helvetica Neue Medium"/>
                <a:cs typeface="Helvetica Neue Medium"/>
                <a:sym typeface="Helvetica Neue Medium"/>
              </a:defRPr>
            </a:lvl2pPr>
            <a:lvl3pPr marL="0" indent="457200" algn="ctr">
              <a:lnSpc>
                <a:spcPct val="80000"/>
              </a:lnSpc>
              <a:spcBef>
                <a:spcPts val="0"/>
              </a:spcBef>
              <a:buSzTx/>
              <a:buNone/>
              <a:defRPr sz="5800" spc="-116">
                <a:latin typeface="Helvetica Neue Medium"/>
                <a:ea typeface="Helvetica Neue Medium"/>
                <a:cs typeface="Helvetica Neue Medium"/>
                <a:sym typeface="Helvetica Neue Medium"/>
              </a:defRPr>
            </a:lvl3pPr>
            <a:lvl4pPr marL="0" indent="685800" algn="ctr">
              <a:lnSpc>
                <a:spcPct val="80000"/>
              </a:lnSpc>
              <a:spcBef>
                <a:spcPts val="0"/>
              </a:spcBef>
              <a:buSzTx/>
              <a:buNone/>
              <a:defRPr sz="5800" spc="-116">
                <a:latin typeface="Helvetica Neue Medium"/>
                <a:ea typeface="Helvetica Neue Medium"/>
                <a:cs typeface="Helvetica Neue Medium"/>
                <a:sym typeface="Helvetica Neue Medium"/>
              </a:defRPr>
            </a:lvl4pPr>
            <a:lvl5pPr marL="0" indent="914400" algn="ctr">
              <a:lnSpc>
                <a:spcPct val="80000"/>
              </a:lnSpc>
              <a:spcBef>
                <a:spcPts val="0"/>
              </a:spcBef>
              <a:buSzTx/>
              <a:buNone/>
              <a:defRPr sz="5800" spc="-116">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2591757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1542808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0371640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7880350" y="508000"/>
            <a:ext cx="3719550" cy="2974839"/>
          </a:xfrm>
          <a:prstGeom prst="rect">
            <a:avLst/>
          </a:prstGeom>
        </p:spPr>
        <p:txBody>
          <a:bodyPr lIns="91439" tIns="45719" rIns="91439" bIns="45719">
            <a:noAutofit/>
          </a:bodyPr>
          <a:lstStyle/>
          <a:p>
            <a:r>
              <a:rPr lang="en-US"/>
              <a:t>Click icon to add picture</a:t>
            </a:r>
            <a:endParaRPr/>
          </a:p>
        </p:txBody>
      </p:sp>
      <p:sp>
        <p:nvSpPr>
          <p:cNvPr id="125" name="Image"/>
          <p:cNvSpPr>
            <a:spLocks noGrp="1"/>
          </p:cNvSpPr>
          <p:nvPr>
            <p:ph type="pic" sz="half" idx="22"/>
          </p:nvPr>
        </p:nvSpPr>
        <p:spPr>
          <a:xfrm>
            <a:off x="6750050" y="1989138"/>
            <a:ext cx="5219700" cy="6075091"/>
          </a:xfrm>
          <a:prstGeom prst="rect">
            <a:avLst/>
          </a:prstGeom>
        </p:spPr>
        <p:txBody>
          <a:bodyPr lIns="91439" tIns="45719" rIns="91439" bIns="45719">
            <a:noAutofit/>
          </a:bodyPr>
          <a:lstStyle/>
          <a:p>
            <a:r>
              <a:rPr lang="en-US"/>
              <a:t>Click icon to add picture</a:t>
            </a:r>
            <a:endParaRPr/>
          </a:p>
        </p:txBody>
      </p:sp>
      <p:sp>
        <p:nvSpPr>
          <p:cNvPr id="126" name="Image"/>
          <p:cNvSpPr>
            <a:spLocks noGrp="1"/>
          </p:cNvSpPr>
          <p:nvPr>
            <p:ph type="pic" idx="23"/>
          </p:nvPr>
        </p:nvSpPr>
        <p:spPr>
          <a:xfrm>
            <a:off x="-69850" y="247650"/>
            <a:ext cx="8305800" cy="6229350"/>
          </a:xfrm>
          <a:prstGeom prst="rect">
            <a:avLst/>
          </a:prstGeom>
        </p:spPr>
        <p:txBody>
          <a:bodyPr lIns="91439" tIns="45719" rIns="91439" bIns="45719">
            <a:noAutofit/>
          </a:bodyPr>
          <a:lstStyle/>
          <a:p>
            <a:r>
              <a:rPr lang="en-US"/>
              <a:t>Click icon to add picture</a:t>
            </a:r>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473402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887572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txStyles>
    <p:title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hyperlink" Target="https://lnkd.in/exEX8hY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eur02.safelinks.protection.outlook.com/?url=https%3A%2F%2Fdoi.org%2F10.25405%2Fdata.ncl.32587923&amp;data=05%7C02%7Cgibbonsa%40live.lancs.ac.uk%7Ce06bfe7950da47e900e408dec638dbd6%7C9c9bcd11977a4e9ca9a0bc734090164a%7C0%7C0%7C639166144684368160%7CUnknown%7CTWFpbGZsb3d8eyJFbXB0eU1hcGkiOnRydWUsIlYiOiIwLjAuMDAwMCIsIlAiOiJXaW4zMiIsIkFOIjoiTWFpbCIsIldUIjoyfQ%3D%3D%7C0%7C%7C%7C&amp;sdata=FTp2r1E9jQ4eMyLY4RlD6wDXJnRbiLG8JajA3lLHMHU%3D&amp;reserved=0" TargetMode="External"/><Relationship Id="rId5" Type="http://schemas.openxmlformats.org/officeDocument/2006/relationships/image" Target="../media/image4.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5"/>
            <a:ext cx="11169228" cy="3825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chor="t">
            <a:normAutofit fontScale="92500"/>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nSpc>
                <a:spcPct val="90000"/>
              </a:lnSpc>
              <a:defRPr sz="10600" b="0">
                <a:solidFill>
                  <a:srgbClr val="FFFFFF"/>
                </a:solidFill>
                <a:latin typeface="Helvetica"/>
                <a:ea typeface="Helvetica"/>
                <a:cs typeface="Helvetica"/>
                <a:sym typeface="Helvetica"/>
              </a:defRPr>
            </a:pPr>
            <a:r>
              <a:rPr lang="en-GB" sz="4400">
                <a:solidFill>
                  <a:schemeClr val="bg1"/>
                </a:solidFill>
                <a:latin typeface="+mj-lt"/>
              </a:rPr>
              <a:t>Local Dynamism meets Institutional Direction: </a:t>
            </a:r>
          </a:p>
          <a:p>
            <a:pPr>
              <a:lnSpc>
                <a:spcPct val="90000"/>
              </a:lnSpc>
              <a:defRPr sz="10600" b="0">
                <a:solidFill>
                  <a:srgbClr val="FFFFFF"/>
                </a:solidFill>
                <a:latin typeface="Helvetica"/>
                <a:ea typeface="Helvetica"/>
                <a:cs typeface="Helvetica"/>
                <a:sym typeface="Helvetica"/>
              </a:defRPr>
            </a:pPr>
            <a:r>
              <a:rPr lang="en-GB" sz="4400">
                <a:solidFill>
                  <a:schemeClr val="bg1"/>
                </a:solidFill>
                <a:latin typeface="+mj-lt"/>
              </a:rPr>
              <a:t>How do we change research culture together?</a:t>
            </a:r>
            <a:endParaRPr lang="en-US" sz="4400">
              <a:solidFill>
                <a:schemeClr val="bg1"/>
              </a:solidFill>
              <a:latin typeface="+mj-lt"/>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4400" i="0" u="none" strike="noStrike" kern="0" cap="none" spc="-50" normalizeH="0" baseline="0" noProof="0">
              <a:ln>
                <a:noFill/>
              </a:ln>
              <a:solidFill>
                <a:srgbClr val="FFFFFF"/>
              </a:solidFill>
              <a:effectLst/>
              <a:uLnTx/>
              <a:uFillTx/>
              <a:latin typeface="Helvetica" pitchFamily="2" charset="0"/>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4400" i="0" u="none" strike="noStrike" kern="0" cap="none" spc="-50" normalizeH="0" baseline="0" noProof="0">
              <a:ln>
                <a:noFill/>
              </a:ln>
              <a:solidFill>
                <a:srgbClr val="FFFFFF"/>
              </a:solidFill>
              <a:effectLst/>
              <a:uLnTx/>
              <a:uFillTx/>
              <a:latin typeface="Helvetica" pitchFamily="2" charset="0"/>
              <a:ea typeface="Helvetica Neue Thin" panose="020B0403020202020204" pitchFamily="34" charset="0"/>
              <a:cs typeface="Helvetica"/>
              <a:sym typeface="Helvetica"/>
            </a:endParaRPr>
          </a:p>
          <a:p>
            <a:pPr>
              <a:lnSpc>
                <a:spcPct val="90000"/>
              </a:lnSpc>
              <a:defRPr sz="10600" b="0">
                <a:solidFill>
                  <a:srgbClr val="FFFFFF"/>
                </a:solidFill>
                <a:latin typeface="Helvetica"/>
                <a:ea typeface="Helvetica"/>
                <a:cs typeface="Helvetica"/>
                <a:sym typeface="Helvetica"/>
              </a:defRPr>
            </a:pPr>
            <a:r>
              <a:rPr lang="en-GB" sz="2800" b="0" kern="0" spc="-50">
                <a:solidFill>
                  <a:srgbClr val="FFFFFF"/>
                </a:solidFill>
                <a:latin typeface="Helvetica Light"/>
                <a:ea typeface="Helvetica Neue Thin" panose="020B0403020202020204" pitchFamily="34" charset="0"/>
                <a:cs typeface="Helvetica"/>
                <a:sym typeface="Helvetica"/>
              </a:rPr>
              <a:t>Andrew Moss, Research Culture Manager, Durham University</a:t>
            </a:r>
            <a:endParaRPr lang="en-GB" sz="2800" b="0" kern="0" spc="-50">
              <a:solidFill>
                <a:srgbClr val="FFFFFF"/>
              </a:solidFill>
              <a:latin typeface="Helvetica Light"/>
              <a:ea typeface="Helvetica Neue Thin" panose="020B0403020202020204" pitchFamily="34" charset="0"/>
              <a:cs typeface="Helvetica"/>
            </a:endParaRPr>
          </a:p>
          <a:p>
            <a:pPr>
              <a:lnSpc>
                <a:spcPct val="90000"/>
              </a:lnSpc>
              <a:defRPr sz="10600" b="0">
                <a:solidFill>
                  <a:srgbClr val="FFFFFF"/>
                </a:solidFill>
                <a:latin typeface="Helvetica"/>
                <a:ea typeface="Helvetica"/>
                <a:cs typeface="Helvetica"/>
                <a:sym typeface="Helvetica"/>
              </a:defRPr>
            </a:pPr>
            <a:r>
              <a:rPr kumimoji="0" lang="en-GB" sz="2800" b="0" i="0" u="none" strike="noStrike" kern="0" cap="none" spc="-50" normalizeH="0" baseline="0" noProof="0">
                <a:ln>
                  <a:noFill/>
                </a:ln>
                <a:solidFill>
                  <a:srgbClr val="FFFFFF"/>
                </a:solidFill>
                <a:effectLst/>
                <a:uLnTx/>
                <a:uFillTx/>
                <a:latin typeface="Helvetica Light"/>
                <a:ea typeface="Helvetica Neue Thin" panose="020B0403020202020204" pitchFamily="34" charset="0"/>
                <a:cs typeface="Helvetica"/>
                <a:sym typeface="Helvetica"/>
              </a:rPr>
              <a:t>Amy Mayfield, </a:t>
            </a:r>
            <a:r>
              <a:rPr lang="en-GB" sz="2800" b="0" kern="0" spc="-50">
                <a:solidFill>
                  <a:srgbClr val="FFFFFF"/>
                </a:solidFill>
                <a:latin typeface="Helvetica Light"/>
                <a:ea typeface="Helvetica Neue Thin" panose="020B0403020202020204" pitchFamily="34" charset="0"/>
                <a:cs typeface="Helvetica"/>
                <a:sym typeface="Helvetica"/>
              </a:rPr>
              <a:t>Research Culture Manager, Lancaster</a:t>
            </a:r>
            <a:r>
              <a:rPr kumimoji="0" lang="en-GB" sz="2800" b="0" i="0" u="none" strike="noStrike" kern="0" cap="none" spc="-50" normalizeH="0" baseline="0" noProof="0">
                <a:ln>
                  <a:noFill/>
                </a:ln>
                <a:solidFill>
                  <a:srgbClr val="FFFFFF"/>
                </a:solidFill>
                <a:effectLst/>
                <a:uLnTx/>
                <a:uFillTx/>
                <a:latin typeface="Helvetica Light"/>
                <a:ea typeface="Helvetica Neue Thin" panose="020B0403020202020204" pitchFamily="34" charset="0"/>
                <a:cs typeface="Helvetica"/>
                <a:sym typeface="Helvetica"/>
              </a:rPr>
              <a:t> University</a:t>
            </a:r>
            <a:endParaRPr lang="en-GB" sz="2800" b="0" i="0" u="none" strike="noStrike" kern="0" cap="none" spc="-50" normalizeH="0" baseline="0" noProof="0">
              <a:ln>
                <a:noFill/>
              </a:ln>
              <a:solidFill>
                <a:srgbClr val="FFFFFF"/>
              </a:solidFill>
              <a:effectLst/>
              <a:uLnTx/>
              <a:uFillTx/>
              <a:latin typeface="Helvetica Light"/>
              <a:ea typeface="Helvetica Neue Thin" panose="020B0403020202020204" pitchFamily="34" charset="0"/>
              <a:cs typeface="Helvetica"/>
            </a:endParaRPr>
          </a:p>
          <a:p>
            <a:pPr>
              <a:lnSpc>
                <a:spcPct val="90000"/>
              </a:lnSpc>
              <a:defRPr sz="10600" b="0">
                <a:solidFill>
                  <a:srgbClr val="FFFFFF"/>
                </a:solidFill>
                <a:latin typeface="Helvetica"/>
                <a:ea typeface="Helvetica"/>
                <a:cs typeface="Helvetica"/>
                <a:sym typeface="Helvetica"/>
              </a:defRPr>
            </a:pPr>
            <a:r>
              <a:rPr kumimoji="0" lang="en-GB" sz="2800" b="0" i="0" u="none" strike="noStrike" kern="0" cap="none" spc="-50" normalizeH="0" baseline="0" noProof="0">
                <a:ln>
                  <a:noFill/>
                </a:ln>
                <a:solidFill>
                  <a:srgbClr val="FFFFFF"/>
                </a:solidFill>
                <a:effectLst/>
                <a:uLnTx/>
                <a:uFillTx/>
                <a:latin typeface="Helvetica Light"/>
                <a:ea typeface="Helvetica Neue Thin" panose="020B0403020202020204" pitchFamily="34" charset="0"/>
                <a:cs typeface="Helvetica"/>
                <a:sym typeface="Helvetica"/>
              </a:rPr>
              <a:t>Mary </a:t>
            </a:r>
            <a:r>
              <a:rPr kumimoji="0" lang="en-GB" sz="2800" b="0" i="0" u="none" strike="noStrike" kern="0" cap="none" spc="-50" normalizeH="0" baseline="0" noProof="0" err="1">
                <a:ln>
                  <a:noFill/>
                </a:ln>
                <a:solidFill>
                  <a:srgbClr val="FFFFFF"/>
                </a:solidFill>
                <a:effectLst/>
                <a:uLnTx/>
                <a:uFillTx/>
                <a:latin typeface="Helvetica Light"/>
                <a:ea typeface="Helvetica Neue Thin" panose="020B0403020202020204" pitchFamily="34" charset="0"/>
                <a:cs typeface="Helvetica"/>
                <a:sym typeface="Helvetica"/>
              </a:rPr>
              <a:t>Muers</a:t>
            </a:r>
            <a:r>
              <a:rPr kumimoji="0" lang="en-GB" sz="2800" b="0" i="0" u="none" strike="noStrike" kern="0" cap="none" spc="-50" normalizeH="0" baseline="0" noProof="0">
                <a:ln>
                  <a:noFill/>
                </a:ln>
                <a:solidFill>
                  <a:srgbClr val="FFFFFF"/>
                </a:solidFill>
                <a:effectLst/>
                <a:uLnTx/>
                <a:uFillTx/>
                <a:latin typeface="Helvetica Light"/>
                <a:ea typeface="Helvetica Neue Thin" panose="020B0403020202020204" pitchFamily="34" charset="0"/>
                <a:cs typeface="Helvetica"/>
                <a:sym typeface="Helvetica"/>
              </a:rPr>
              <a:t>, </a:t>
            </a:r>
            <a:r>
              <a:rPr lang="en-GB" sz="2800" b="0" kern="0" spc="-50">
                <a:solidFill>
                  <a:srgbClr val="FFFFFF"/>
                </a:solidFill>
                <a:latin typeface="Helvetica Light"/>
                <a:ea typeface="Helvetica Neue Thin" panose="020B0403020202020204" pitchFamily="34" charset="0"/>
                <a:cs typeface="Helvetica"/>
                <a:sym typeface="Helvetica"/>
              </a:rPr>
              <a:t>Research Environment Programmes Lead, University</a:t>
            </a:r>
            <a:r>
              <a:rPr kumimoji="0" lang="en-GB" sz="2800" b="0" i="0" u="none" strike="noStrike" kern="0" cap="none" spc="-50" normalizeH="0" baseline="0" noProof="0">
                <a:ln>
                  <a:noFill/>
                </a:ln>
                <a:solidFill>
                  <a:srgbClr val="FFFFFF"/>
                </a:solidFill>
                <a:effectLst/>
                <a:uLnTx/>
                <a:uFillTx/>
                <a:latin typeface="Helvetica Light"/>
                <a:ea typeface="Helvetica Neue Thin" panose="020B0403020202020204" pitchFamily="34" charset="0"/>
                <a:cs typeface="Helvetica"/>
                <a:sym typeface="Helvetica"/>
              </a:rPr>
              <a:t> of Oxford</a:t>
            </a:r>
            <a:endParaRPr lang="en-GB" sz="2800" b="0" i="0" u="none" strike="noStrike" kern="0" cap="none" spc="-50" normalizeH="0" baseline="0" noProof="0">
              <a:ln>
                <a:noFill/>
              </a:ln>
              <a:solidFill>
                <a:srgbClr val="FFFFFF"/>
              </a:solidFill>
              <a:effectLst/>
              <a:uLnTx/>
              <a:uFillTx/>
              <a:latin typeface="Helvetica Light"/>
              <a:ea typeface="Helvetica Neue Thin" panose="020B0403020202020204" pitchFamily="34" charset="0"/>
              <a:cs typeface="Helvetica"/>
            </a:endParaRPr>
          </a:p>
          <a:p>
            <a:pPr>
              <a:lnSpc>
                <a:spcPct val="90000"/>
              </a:lnSpc>
              <a:defRPr sz="10600" b="0">
                <a:solidFill>
                  <a:srgbClr val="FFFFFF"/>
                </a:solidFill>
                <a:latin typeface="Helvetica"/>
                <a:ea typeface="Helvetica"/>
                <a:cs typeface="Helvetica"/>
                <a:sym typeface="Helvetica"/>
              </a:defRPr>
            </a:pPr>
            <a:r>
              <a:rPr kumimoji="0" lang="en-GB" sz="2800" b="0" i="0" u="none" strike="noStrike" kern="0" cap="none" spc="-50" normalizeH="0" baseline="0" noProof="0">
                <a:ln>
                  <a:noFill/>
                </a:ln>
                <a:solidFill>
                  <a:srgbClr val="FFFFFF"/>
                </a:solidFill>
                <a:effectLst/>
                <a:uLnTx/>
                <a:uFillTx/>
                <a:latin typeface="Helvetica Light"/>
                <a:ea typeface="Helvetica Neue Thin" panose="020B0403020202020204" pitchFamily="34" charset="0"/>
                <a:cs typeface="Helvetica"/>
                <a:sym typeface="Helvetica"/>
              </a:rPr>
              <a:t>Nicola Simcock, </a:t>
            </a:r>
            <a:r>
              <a:rPr lang="en-GB" sz="2800" b="0" kern="0" spc="-50">
                <a:solidFill>
                  <a:srgbClr val="FFFFFF"/>
                </a:solidFill>
                <a:latin typeface="Helvetica Light"/>
                <a:ea typeface="Helvetica Neue Thin" panose="020B0403020202020204" pitchFamily="34" charset="0"/>
                <a:cs typeface="Helvetica"/>
                <a:sym typeface="Helvetica"/>
              </a:rPr>
              <a:t>Research Culture Manager, Newcastle</a:t>
            </a:r>
            <a:r>
              <a:rPr kumimoji="0" lang="en-GB" sz="2800" b="0" i="0" u="none" strike="noStrike" kern="0" cap="none" spc="-50" normalizeH="0" baseline="0" noProof="0">
                <a:ln>
                  <a:noFill/>
                </a:ln>
                <a:solidFill>
                  <a:srgbClr val="FFFFFF"/>
                </a:solidFill>
                <a:effectLst/>
                <a:uLnTx/>
                <a:uFillTx/>
                <a:latin typeface="Helvetica Light"/>
                <a:ea typeface="Helvetica Neue Thin" panose="020B0403020202020204" pitchFamily="34" charset="0"/>
                <a:cs typeface="Helvetica"/>
                <a:sym typeface="Helvetica"/>
              </a:rPr>
              <a:t> University </a:t>
            </a:r>
            <a:endParaRPr lang="en-GB" sz="2800" b="0" i="0" u="none" strike="noStrike" kern="0" cap="none" spc="-50" normalizeH="0" baseline="0" noProof="0">
              <a:ln>
                <a:noFill/>
              </a:ln>
              <a:solidFill>
                <a:srgbClr val="FFFFFF"/>
              </a:solidFill>
              <a:effectLst/>
              <a:uLnTx/>
              <a:uFillTx/>
              <a:latin typeface="Helvetica Light"/>
              <a:ea typeface="Helvetica Neue Thin" panose="020B0403020202020204" pitchFamily="34" charset="0"/>
              <a:cs typeface="Helvetica"/>
            </a:endParaRP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FD418-923D-F28E-97B2-DB83D80850B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92E544E-88F2-0795-8EC8-9FDF95CAAC39}"/>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3" name="Text Placeholder 2">
            <a:extLst>
              <a:ext uri="{FF2B5EF4-FFF2-40B4-BE49-F238E27FC236}">
                <a16:creationId xmlns:a16="http://schemas.microsoft.com/office/drawing/2014/main" id="{20697CAA-5F81-5B0D-A0AC-A23566BED44D}"/>
              </a:ext>
            </a:extLst>
          </p:cNvPr>
          <p:cNvSpPr>
            <a:spLocks noGrp="1"/>
          </p:cNvSpPr>
          <p:nvPr>
            <p:ph type="body" sz="half" idx="1"/>
          </p:nvPr>
        </p:nvSpPr>
        <p:spPr>
          <a:xfrm>
            <a:off x="603250" y="2124253"/>
            <a:ext cx="10887710" cy="3538281"/>
          </a:xfrm>
        </p:spPr>
        <p:txBody>
          <a:bodyPr>
            <a:normAutofit/>
          </a:bodyPr>
          <a:lstStyle/>
          <a:p>
            <a:r>
              <a:rPr lang="en-GB"/>
              <a:t>Andrew Moss, a.d.moss@durham.ac.uk</a:t>
            </a:r>
          </a:p>
          <a:p>
            <a:r>
              <a:rPr lang="en-GB"/>
              <a:t>Amy Mayfield, a.gibbons1@lancaster.ac.uk</a:t>
            </a:r>
          </a:p>
          <a:p>
            <a:r>
              <a:rPr lang="en-GB"/>
              <a:t>Mary </a:t>
            </a:r>
            <a:r>
              <a:rPr lang="en-GB" err="1"/>
              <a:t>Muers</a:t>
            </a:r>
            <a:r>
              <a:rPr lang="en-GB"/>
              <a:t>, mary.muers@admin.ox.ac.uk</a:t>
            </a:r>
          </a:p>
          <a:p>
            <a:r>
              <a:rPr lang="en-GB"/>
              <a:t>Nicola Simcock, Nicola.Simcock@ncl.ac.uk</a:t>
            </a:r>
          </a:p>
          <a:p>
            <a:endParaRPr lang="en-IE"/>
          </a:p>
        </p:txBody>
      </p:sp>
      <p:sp>
        <p:nvSpPr>
          <p:cNvPr id="5" name="Title 4">
            <a:extLst>
              <a:ext uri="{FF2B5EF4-FFF2-40B4-BE49-F238E27FC236}">
                <a16:creationId xmlns:a16="http://schemas.microsoft.com/office/drawing/2014/main" id="{F26012B2-53F5-CB09-73B4-37778B0464BC}"/>
              </a:ext>
            </a:extLst>
          </p:cNvPr>
          <p:cNvSpPr>
            <a:spLocks noGrp="1"/>
          </p:cNvSpPr>
          <p:nvPr>
            <p:ph type="title"/>
          </p:nvPr>
        </p:nvSpPr>
        <p:spPr>
          <a:xfrm>
            <a:off x="603249" y="539750"/>
            <a:ext cx="8932637" cy="717550"/>
          </a:xfrm>
        </p:spPr>
        <p:txBody>
          <a:bodyPr>
            <a:normAutofit fontScale="90000"/>
          </a:bodyPr>
          <a:lstStyle/>
          <a:p>
            <a:r>
              <a:rPr lang="en-GB">
                <a:solidFill>
                  <a:srgbClr val="7292CC"/>
                </a:solidFill>
              </a:rPr>
              <a:t>Thank you and please contact us</a:t>
            </a:r>
            <a:br>
              <a:rPr lang="en-GB">
                <a:solidFill>
                  <a:srgbClr val="7292CC"/>
                </a:solidFill>
              </a:rPr>
            </a:br>
            <a:endParaRPr lang="en-IE">
              <a:solidFill>
                <a:srgbClr val="7292CC"/>
              </a:solidFill>
            </a:endParaRPr>
          </a:p>
        </p:txBody>
      </p:sp>
      <p:sp>
        <p:nvSpPr>
          <p:cNvPr id="8" name="TextBox 7">
            <a:extLst>
              <a:ext uri="{FF2B5EF4-FFF2-40B4-BE49-F238E27FC236}">
                <a16:creationId xmlns:a16="http://schemas.microsoft.com/office/drawing/2014/main" id="{C33AB17C-F61D-CD6B-A15A-662A020B462A}"/>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E758CC8B-ECEB-21E5-E434-78605B3C694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12375459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A26B57-55A3-1FC2-B6AC-DC374D0E0D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12D95-C1D5-BA06-AD40-7BC0C756297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23593" y="-2623592"/>
            <a:ext cx="6944813" cy="12191998"/>
          </a:xfrm>
          <a:prstGeom prst="rect">
            <a:avLst/>
          </a:prstGeom>
        </p:spPr>
      </p:pic>
      <p:sp>
        <p:nvSpPr>
          <p:cNvPr id="2" name="Line">
            <a:extLst>
              <a:ext uri="{FF2B5EF4-FFF2-40B4-BE49-F238E27FC236}">
                <a16:creationId xmlns:a16="http://schemas.microsoft.com/office/drawing/2014/main" id="{F0EF28A7-085E-AB0A-6268-1ED6B0D04ED1}"/>
              </a:ext>
            </a:extLst>
          </p:cNvPr>
          <p:cNvSpPr/>
          <p:nvPr/>
        </p:nvSpPr>
        <p:spPr>
          <a:xfrm flipV="1">
            <a:off x="348402" y="3349286"/>
            <a:ext cx="11515938" cy="63434"/>
          </a:xfrm>
          <a:prstGeom prst="line">
            <a:avLst/>
          </a:prstGeom>
          <a:ln w="34925">
            <a:solidFill>
              <a:schemeClr val="bg1"/>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3" name="Strategy…">
            <a:extLst>
              <a:ext uri="{FF2B5EF4-FFF2-40B4-BE49-F238E27FC236}">
                <a16:creationId xmlns:a16="http://schemas.microsoft.com/office/drawing/2014/main" id="{CDCCEB43-B850-D5E4-9236-CBF74AC52DD2}"/>
              </a:ext>
            </a:extLst>
          </p:cNvPr>
          <p:cNvSpPr txBox="1">
            <a:spLocks/>
          </p:cNvSpPr>
          <p:nvPr/>
        </p:nvSpPr>
        <p:spPr>
          <a:xfrm>
            <a:off x="474132" y="3707425"/>
            <a:ext cx="11287338" cy="142282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4800" b="0" kern="0" spc="-50">
                <a:solidFill>
                  <a:schemeClr val="bg1"/>
                </a:solidFill>
                <a:latin typeface="Helvetica" pitchFamily="2" charset="0"/>
                <a:ea typeface="Helvetica Neue Thin" panose="020B0403020202020204" pitchFamily="34" charset="0"/>
                <a:cs typeface="Helvetica"/>
                <a:sym typeface="Helvetica"/>
              </a:rPr>
              <a:t>Thank you</a:t>
            </a:r>
          </a:p>
          <a:p>
            <a:pPr algn="ctr">
              <a:lnSpc>
                <a:spcPct val="90000"/>
              </a:lnSpc>
              <a:defRPr sz="10600" b="0">
                <a:solidFill>
                  <a:srgbClr val="FFFFFF"/>
                </a:solidFill>
                <a:latin typeface="Helvetica"/>
                <a:ea typeface="Helvetica"/>
                <a:cs typeface="Helvetica"/>
                <a:sym typeface="Helvetica"/>
              </a:defRPr>
            </a:pPr>
            <a:r>
              <a:rPr lang="en-GB" sz="4800" b="0" kern="0" spc="-50">
                <a:solidFill>
                  <a:schemeClr val="bg1"/>
                </a:solidFill>
                <a:latin typeface="Helvetica" pitchFamily="2" charset="0"/>
                <a:ea typeface="Helvetica Neue Thin" panose="020B0403020202020204" pitchFamily="34" charset="0"/>
                <a:cs typeface="Helvetica"/>
                <a:sym typeface="Helvetica"/>
              </a:rPr>
              <a:t>Any questions?</a:t>
            </a:r>
            <a:endParaRPr lang="en-GB" sz="4800" b="0" kern="0" spc="-50">
              <a:solidFill>
                <a:schemeClr val="bg1"/>
              </a:solidFill>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70438530-232C-B5B5-B6F5-2A09835EC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1379" y="920234"/>
            <a:ext cx="5349240" cy="2134347"/>
          </a:xfrm>
          <a:prstGeom prst="rect">
            <a:avLst/>
          </a:prstGeom>
        </p:spPr>
      </p:pic>
    </p:spTree>
    <p:extLst>
      <p:ext uri="{BB962C8B-B14F-4D97-AF65-F5344CB8AC3E}">
        <p14:creationId xmlns:p14="http://schemas.microsoft.com/office/powerpoint/2010/main" val="275132320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3" name="Text Placeholder 2">
            <a:extLst>
              <a:ext uri="{FF2B5EF4-FFF2-40B4-BE49-F238E27FC236}">
                <a16:creationId xmlns:a16="http://schemas.microsoft.com/office/drawing/2014/main" id="{D6848F1F-10F3-AC05-A285-ACEBF5177856}"/>
              </a:ext>
            </a:extLst>
          </p:cNvPr>
          <p:cNvSpPr>
            <a:spLocks noGrp="1"/>
          </p:cNvSpPr>
          <p:nvPr>
            <p:ph type="body" sz="half" idx="1"/>
          </p:nvPr>
        </p:nvSpPr>
        <p:spPr>
          <a:xfrm>
            <a:off x="652145" y="2580238"/>
            <a:ext cx="10887710" cy="3097295"/>
          </a:xfrm>
        </p:spPr>
        <p:txBody>
          <a:bodyPr lIns="50800" tIns="50800" rIns="50800" bIns="50800" anchor="t">
            <a:normAutofit/>
          </a:bodyPr>
          <a:lstStyle/>
          <a:p>
            <a:pPr marL="457200" indent="-457200" fontAlgn="base">
              <a:buFont typeface="+mj-lt"/>
              <a:buAutoNum type="arabicPeriod"/>
            </a:pPr>
            <a:r>
              <a:rPr lang="en-GB" b="1"/>
              <a:t>Not reflective</a:t>
            </a:r>
            <a:endParaRPr lang="en-GB"/>
          </a:p>
          <a:p>
            <a:pPr marL="457200" indent="-457200" fontAlgn="base">
              <a:buFont typeface="+mj-lt"/>
              <a:buAutoNum type="arabicPeriod"/>
            </a:pPr>
            <a:r>
              <a:rPr lang="en-GB" b="1"/>
              <a:t>Reflective of limited groups or environments</a:t>
            </a:r>
            <a:endParaRPr lang="en-GB"/>
          </a:p>
          <a:p>
            <a:pPr marL="457200" indent="-457200" fontAlgn="base">
              <a:buFont typeface="+mj-lt"/>
              <a:buAutoNum type="arabicPeriod"/>
            </a:pPr>
            <a:r>
              <a:rPr lang="en-GB" b="1"/>
              <a:t>Moderately reflective</a:t>
            </a:r>
            <a:endParaRPr lang="en-GB"/>
          </a:p>
          <a:p>
            <a:pPr marL="457200" indent="-457200" fontAlgn="base">
              <a:buFont typeface="+mj-lt"/>
              <a:buAutoNum type="arabicPeriod"/>
            </a:pPr>
            <a:r>
              <a:rPr lang="en-GB" b="1"/>
              <a:t>Very reflective</a:t>
            </a:r>
            <a:endParaRPr lang="en-GB"/>
          </a:p>
          <a:p>
            <a:endParaRPr lang="en-IE"/>
          </a:p>
        </p:txBody>
      </p:sp>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a:xfrm>
            <a:off x="603249" y="539750"/>
            <a:ext cx="10378604" cy="717550"/>
          </a:xfrm>
        </p:spPr>
        <p:txBody>
          <a:bodyPr>
            <a:noAutofit/>
          </a:bodyPr>
          <a:lstStyle/>
          <a:p>
            <a:r>
              <a:rPr lang="en-GB" sz="4000">
                <a:solidFill>
                  <a:srgbClr val="7292CC"/>
                </a:solidFill>
              </a:rPr>
              <a:t>To what extent are institutional research culture strategies reflective of local research environments and communities?</a:t>
            </a:r>
            <a:br>
              <a:rPr lang="en-GB" sz="4000">
                <a:solidFill>
                  <a:srgbClr val="7292CC"/>
                </a:solidFill>
              </a:rPr>
            </a:br>
            <a:endParaRPr lang="en-IE" sz="4000">
              <a:solidFill>
                <a:srgbClr val="7292CC"/>
              </a:solidFill>
            </a:endParaRPr>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16542351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E625-EF77-D0D7-F263-7647CF015D4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BA5C680-8F82-42CF-50DD-2BDE394206E0}"/>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3" name="Text Placeholder 2">
            <a:extLst>
              <a:ext uri="{FF2B5EF4-FFF2-40B4-BE49-F238E27FC236}">
                <a16:creationId xmlns:a16="http://schemas.microsoft.com/office/drawing/2014/main" id="{191CB048-BE7B-5E95-5A35-8BA81C41A1C2}"/>
              </a:ext>
            </a:extLst>
          </p:cNvPr>
          <p:cNvSpPr>
            <a:spLocks noGrp="1"/>
          </p:cNvSpPr>
          <p:nvPr>
            <p:ph type="body" sz="half" idx="1"/>
          </p:nvPr>
        </p:nvSpPr>
        <p:spPr>
          <a:xfrm>
            <a:off x="603249" y="1659857"/>
            <a:ext cx="10887710" cy="3538281"/>
          </a:xfrm>
        </p:spPr>
        <p:txBody>
          <a:bodyPr lIns="50800" tIns="50800" rIns="50800" bIns="50800" anchor="t">
            <a:normAutofit/>
          </a:bodyPr>
          <a:lstStyle/>
          <a:p>
            <a:pPr>
              <a:buFont typeface="Arial"/>
              <a:buChar char="•"/>
            </a:pPr>
            <a:r>
              <a:rPr lang="en-GB"/>
              <a:t>Institutions have a responsibility to create and sustain positive research culture(s)</a:t>
            </a:r>
            <a:endParaRPr lang="en-US"/>
          </a:p>
          <a:p>
            <a:pPr marL="0" indent="0">
              <a:buNone/>
            </a:pPr>
            <a:r>
              <a:rPr lang="en-GB"/>
              <a:t>However, institutional responsibility creates an </a:t>
            </a:r>
            <a:r>
              <a:rPr lang="en-GB" b="1"/>
              <a:t>unintended consequence</a:t>
            </a:r>
            <a:r>
              <a:rPr lang="en-GB"/>
              <a:t>:</a:t>
            </a:r>
          </a:p>
          <a:p>
            <a:pPr>
              <a:buFont typeface="Arial"/>
              <a:buChar char="•"/>
            </a:pPr>
            <a:r>
              <a:rPr lang="en-GB"/>
              <a:t>The perception that the institution ‘owns’ the research culture and becomes solely responsible for changing it</a:t>
            </a:r>
          </a:p>
          <a:p>
            <a:pPr>
              <a:buFont typeface="Arial"/>
            </a:pPr>
            <a:endParaRPr lang="en-IE"/>
          </a:p>
        </p:txBody>
      </p:sp>
      <p:sp>
        <p:nvSpPr>
          <p:cNvPr id="5" name="Title 4">
            <a:extLst>
              <a:ext uri="{FF2B5EF4-FFF2-40B4-BE49-F238E27FC236}">
                <a16:creationId xmlns:a16="http://schemas.microsoft.com/office/drawing/2014/main" id="{01330EA8-C74E-E0B5-6CE2-645B27298026}"/>
              </a:ext>
            </a:extLst>
          </p:cNvPr>
          <p:cNvSpPr>
            <a:spLocks noGrp="1"/>
          </p:cNvSpPr>
          <p:nvPr>
            <p:ph type="title"/>
          </p:nvPr>
        </p:nvSpPr>
        <p:spPr>
          <a:xfrm>
            <a:off x="603249" y="539750"/>
            <a:ext cx="8932637" cy="717550"/>
          </a:xfrm>
        </p:spPr>
        <p:txBody>
          <a:bodyPr>
            <a:normAutofit fontScale="90000"/>
          </a:bodyPr>
          <a:lstStyle/>
          <a:p>
            <a:r>
              <a:rPr lang="en-GB">
                <a:solidFill>
                  <a:srgbClr val="7292CC"/>
                </a:solidFill>
              </a:rPr>
              <a:t>The Research Culture Challenge</a:t>
            </a:r>
            <a:br>
              <a:rPr lang="en-GB">
                <a:solidFill>
                  <a:srgbClr val="7292CC"/>
                </a:solidFill>
              </a:rPr>
            </a:br>
            <a:endParaRPr lang="en-IE">
              <a:solidFill>
                <a:srgbClr val="7292CC"/>
              </a:solidFill>
            </a:endParaRPr>
          </a:p>
        </p:txBody>
      </p:sp>
      <p:sp>
        <p:nvSpPr>
          <p:cNvPr id="8" name="TextBox 7">
            <a:extLst>
              <a:ext uri="{FF2B5EF4-FFF2-40B4-BE49-F238E27FC236}">
                <a16:creationId xmlns:a16="http://schemas.microsoft.com/office/drawing/2014/main" id="{91BE6327-9DF0-4324-4C3A-3ACE8A919C53}"/>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402F8212-BDAC-6A6C-49EF-6D5FEB91785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243256443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3FA66-8B48-EDCF-4DC1-D1D9FD354459}"/>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1F7D1EC-E87F-6513-F023-4C8289EB65AA}"/>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3" name="Text Placeholder 2">
            <a:extLst>
              <a:ext uri="{FF2B5EF4-FFF2-40B4-BE49-F238E27FC236}">
                <a16:creationId xmlns:a16="http://schemas.microsoft.com/office/drawing/2014/main" id="{34764DEB-0B82-C249-7CE9-F57A3C9FAB4B}"/>
              </a:ext>
            </a:extLst>
          </p:cNvPr>
          <p:cNvSpPr>
            <a:spLocks noGrp="1"/>
          </p:cNvSpPr>
          <p:nvPr>
            <p:ph type="body" sz="half" idx="1"/>
          </p:nvPr>
        </p:nvSpPr>
        <p:spPr>
          <a:xfrm>
            <a:off x="603249" y="1448985"/>
            <a:ext cx="10887710" cy="3538281"/>
          </a:xfrm>
        </p:spPr>
        <p:txBody>
          <a:bodyPr>
            <a:normAutofit/>
          </a:bodyPr>
          <a:lstStyle/>
          <a:p>
            <a:pPr marL="0" indent="0">
              <a:buNone/>
            </a:pPr>
            <a:r>
              <a:rPr lang="en-GB"/>
              <a:t>Shared aims: </a:t>
            </a:r>
          </a:p>
          <a:p>
            <a:r>
              <a:rPr lang="en-GB"/>
              <a:t>Supporting local units to reflect on their research culture activities </a:t>
            </a:r>
          </a:p>
          <a:p>
            <a:r>
              <a:rPr lang="en-GB"/>
              <a:t>Providing clarity for local units on scope</a:t>
            </a:r>
          </a:p>
          <a:p>
            <a:r>
              <a:rPr lang="en-GB"/>
              <a:t>Improving </a:t>
            </a:r>
            <a:r>
              <a:rPr lang="en-GB" b="1"/>
              <a:t>sharing amongst local units</a:t>
            </a:r>
            <a:r>
              <a:rPr lang="en-GB"/>
              <a:t> </a:t>
            </a:r>
          </a:p>
          <a:p>
            <a:r>
              <a:rPr lang="en-GB"/>
              <a:t>Identifying shared needs and gaps across units</a:t>
            </a:r>
          </a:p>
          <a:p>
            <a:r>
              <a:rPr lang="en-GB"/>
              <a:t>Strengthening 'strategic' thinking on research environment in local units</a:t>
            </a:r>
            <a:endParaRPr lang="en-IE"/>
          </a:p>
        </p:txBody>
      </p:sp>
      <p:sp>
        <p:nvSpPr>
          <p:cNvPr id="5" name="Title 4">
            <a:extLst>
              <a:ext uri="{FF2B5EF4-FFF2-40B4-BE49-F238E27FC236}">
                <a16:creationId xmlns:a16="http://schemas.microsoft.com/office/drawing/2014/main" id="{32348481-188E-4FCA-A8F8-1EBF606D81CC}"/>
              </a:ext>
            </a:extLst>
          </p:cNvPr>
          <p:cNvSpPr>
            <a:spLocks noGrp="1"/>
          </p:cNvSpPr>
          <p:nvPr>
            <p:ph type="title"/>
          </p:nvPr>
        </p:nvSpPr>
        <p:spPr>
          <a:xfrm>
            <a:off x="603249" y="539750"/>
            <a:ext cx="10486283" cy="717550"/>
          </a:xfrm>
        </p:spPr>
        <p:txBody>
          <a:bodyPr>
            <a:normAutofit fontScale="90000"/>
          </a:bodyPr>
          <a:lstStyle/>
          <a:p>
            <a:r>
              <a:rPr lang="en-GB">
                <a:solidFill>
                  <a:srgbClr val="7292CC"/>
                </a:solidFill>
              </a:rPr>
              <a:t>Local Dynamism meets Institutional Direction</a:t>
            </a:r>
            <a:br>
              <a:rPr lang="en-GB">
                <a:solidFill>
                  <a:srgbClr val="7292CC"/>
                </a:solidFill>
              </a:rPr>
            </a:br>
            <a:endParaRPr lang="en-IE">
              <a:solidFill>
                <a:srgbClr val="7292CC"/>
              </a:solidFill>
            </a:endParaRPr>
          </a:p>
        </p:txBody>
      </p:sp>
      <p:sp>
        <p:nvSpPr>
          <p:cNvPr id="8" name="TextBox 7">
            <a:extLst>
              <a:ext uri="{FF2B5EF4-FFF2-40B4-BE49-F238E27FC236}">
                <a16:creationId xmlns:a16="http://schemas.microsoft.com/office/drawing/2014/main" id="{53D42A4B-8968-1D3A-6A2F-A112FFCFE7A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10DE5DD-C83C-813C-DD08-0CD226161A4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36554255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D257A-BCAB-F486-94FA-2DF52F4F5D8A}"/>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BBCF922A-A1E0-F0A6-EFCC-322AE299565A}"/>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22C9067E-AB3F-7B27-D0AE-BE47783F20E8}"/>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DB6E75BC-B65B-D5E9-13ED-E1B1E1CBA56C}"/>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C9BABE1A-C3C8-2E9F-DE50-00598BF4ADCE}"/>
              </a:ext>
            </a:extLst>
          </p:cNvPr>
          <p:cNvSpPr>
            <a:spLocks noGrp="1"/>
          </p:cNvSpPr>
          <p:nvPr>
            <p:ph type="body" sz="quarter" idx="21"/>
          </p:nvPr>
        </p:nvSpPr>
        <p:spPr>
          <a:xfrm>
            <a:off x="603250" y="1130300"/>
            <a:ext cx="4889500" cy="467390"/>
          </a:xfrm>
        </p:spPr>
        <p:txBody>
          <a:bodyPr lIns="45719" tIns="45719" rIns="45719" bIns="45719" anchor="t">
            <a:normAutofit fontScale="92500" lnSpcReduction="10000"/>
          </a:bodyPr>
          <a:lstStyle/>
          <a:p>
            <a:r>
              <a:rPr lang="en-IE"/>
              <a:t>Research Culture Toolkit</a:t>
            </a:r>
          </a:p>
        </p:txBody>
      </p:sp>
      <p:sp>
        <p:nvSpPr>
          <p:cNvPr id="5" name="Title 4">
            <a:extLst>
              <a:ext uri="{FF2B5EF4-FFF2-40B4-BE49-F238E27FC236}">
                <a16:creationId xmlns:a16="http://schemas.microsoft.com/office/drawing/2014/main" id="{E5C59390-52E3-7514-FC9A-136856588FC2}"/>
              </a:ext>
            </a:extLst>
          </p:cNvPr>
          <p:cNvSpPr>
            <a:spLocks noGrp="1"/>
          </p:cNvSpPr>
          <p:nvPr>
            <p:ph type="title"/>
          </p:nvPr>
        </p:nvSpPr>
        <p:spPr/>
        <p:txBody>
          <a:bodyPr/>
          <a:lstStyle/>
          <a:p>
            <a:r>
              <a:rPr lang="en-IE">
                <a:solidFill>
                  <a:srgbClr val="7292CC"/>
                </a:solidFill>
              </a:rPr>
              <a:t>Oxford</a:t>
            </a:r>
          </a:p>
        </p:txBody>
      </p:sp>
      <p:sp>
        <p:nvSpPr>
          <p:cNvPr id="14" name="Text Placeholder 13">
            <a:extLst>
              <a:ext uri="{FF2B5EF4-FFF2-40B4-BE49-F238E27FC236}">
                <a16:creationId xmlns:a16="http://schemas.microsoft.com/office/drawing/2014/main" id="{0FD740D8-F666-6011-89DB-42987C80F509}"/>
              </a:ext>
            </a:extLst>
          </p:cNvPr>
          <p:cNvSpPr>
            <a:spLocks noGrp="1"/>
          </p:cNvSpPr>
          <p:nvPr>
            <p:ph type="body" sz="half" idx="1"/>
          </p:nvPr>
        </p:nvSpPr>
        <p:spPr>
          <a:xfrm>
            <a:off x="336550" y="1717852"/>
            <a:ext cx="6515100" cy="2375715"/>
          </a:xfrm>
        </p:spPr>
        <p:txBody>
          <a:bodyPr lIns="50800" tIns="50800" rIns="50800" bIns="50800" anchor="t">
            <a:noAutofit/>
          </a:bodyPr>
          <a:lstStyle/>
          <a:p>
            <a:pPr marL="0" indent="0">
              <a:lnSpc>
                <a:spcPct val="100000"/>
              </a:lnSpc>
              <a:buNone/>
            </a:pPr>
            <a:endParaRPr lang="en-GB" sz="1600" b="1">
              <a:latin typeface="Helvetica Neue Medium"/>
              <a:ea typeface="Calibri"/>
              <a:cs typeface="Calibri"/>
            </a:endParaRPr>
          </a:p>
          <a:p>
            <a:pPr>
              <a:buFont typeface="Wingdings"/>
              <a:buChar char="Ø"/>
            </a:pPr>
            <a:endParaRPr lang="en-GB">
              <a:latin typeface="Helvetica Neue Medium"/>
            </a:endParaRPr>
          </a:p>
        </p:txBody>
      </p:sp>
      <p:sp>
        <p:nvSpPr>
          <p:cNvPr id="17" name="TextBox 16">
            <a:extLst>
              <a:ext uri="{FF2B5EF4-FFF2-40B4-BE49-F238E27FC236}">
                <a16:creationId xmlns:a16="http://schemas.microsoft.com/office/drawing/2014/main" id="{989F78E9-A06A-6753-A316-44B2291A4D1A}"/>
              </a:ext>
            </a:extLst>
          </p:cNvPr>
          <p:cNvSpPr txBox="1"/>
          <p:nvPr/>
        </p:nvSpPr>
        <p:spPr>
          <a:xfrm>
            <a:off x="698500" y="1746630"/>
            <a:ext cx="5816600" cy="2595582"/>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GB" sz="1800" b="1" kern="1200">
                <a:solidFill>
                  <a:srgbClr val="000000"/>
                </a:solidFill>
                <a:latin typeface="Calibri"/>
                <a:ea typeface="+mn-ea"/>
                <a:cs typeface="+mn-cs"/>
              </a:rPr>
              <a:t>Template and facilitated conversations with </a:t>
            </a:r>
            <a:r>
              <a:rPr lang="en-GB" sz="1800" b="1" kern="1200">
                <a:solidFill>
                  <a:srgbClr val="000000"/>
                </a:solidFill>
                <a:latin typeface="Helvetica Neue"/>
                <a:ea typeface="Calibri"/>
                <a:cs typeface="Calibri"/>
              </a:rPr>
              <a:t>departments</a:t>
            </a:r>
            <a:endParaRPr lang="en-US">
              <a:ea typeface="Calibri"/>
              <a:cs typeface="Calibri"/>
            </a:endParaRPr>
          </a:p>
          <a:p>
            <a:r>
              <a:rPr lang="en-GB" sz="1800" kern="1200">
                <a:solidFill>
                  <a:srgbClr val="000000"/>
                </a:solidFill>
                <a:latin typeface="Calibri"/>
                <a:ea typeface="+mn-ea"/>
                <a:cs typeface="+mn-cs"/>
              </a:rPr>
              <a:t>•Structured by </a:t>
            </a:r>
            <a:r>
              <a:rPr lang="en-GB">
                <a:solidFill>
                  <a:srgbClr val="000000"/>
                </a:solidFill>
                <a:latin typeface="Calibri"/>
              </a:rPr>
              <a:t>14</a:t>
            </a:r>
            <a:r>
              <a:rPr lang="en-GB" sz="1800" kern="1200">
                <a:solidFill>
                  <a:srgbClr val="000000"/>
                </a:solidFill>
                <a:latin typeface="Calibri"/>
                <a:ea typeface="+mn-ea"/>
                <a:cs typeface="+mn-cs"/>
              </a:rPr>
              <a:t> research culture topics;</a:t>
            </a:r>
            <a:r>
              <a:rPr lang="en-GB">
                <a:solidFill>
                  <a:srgbClr val="000000"/>
                </a:solidFill>
                <a:latin typeface="Calibri"/>
              </a:rPr>
              <a:t> </a:t>
            </a:r>
            <a:r>
              <a:rPr lang="en-GB" sz="1800" kern="1200">
                <a:solidFill>
                  <a:srgbClr val="000000"/>
                </a:solidFill>
                <a:latin typeface="Calibri"/>
                <a:ea typeface="+mn-ea"/>
                <a:cs typeface="+mn-cs"/>
              </a:rPr>
              <a:t>• questions to reflect on; • case studies</a:t>
            </a:r>
          </a:p>
          <a:p>
            <a:pPr marL="0" algn="l" rtl="0"/>
            <a:endParaRPr lang="en-GB"/>
          </a:p>
          <a:p>
            <a:pPr marL="210185" indent="-210185" algn="l" rtl="0">
              <a:buFont typeface="Wingdings"/>
              <a:buChar char="Ø"/>
            </a:pPr>
            <a:r>
              <a:rPr lang="en-GB" sz="1800" kern="1200">
                <a:solidFill>
                  <a:srgbClr val="000000"/>
                </a:solidFill>
                <a:latin typeface="Calibri"/>
                <a:ea typeface="+mn-ea"/>
                <a:cs typeface="+mn-cs"/>
              </a:rPr>
              <a:t>Baseline practices / policies</a:t>
            </a:r>
          </a:p>
          <a:p>
            <a:pPr marL="210185" indent="-210185" algn="l" rtl="0">
              <a:buFont typeface="Wingdings"/>
              <a:buChar char="Ø"/>
            </a:pPr>
            <a:r>
              <a:rPr lang="en-GB" sz="1800" kern="1200">
                <a:solidFill>
                  <a:srgbClr val="000000"/>
                </a:solidFill>
                <a:latin typeface="Calibri"/>
                <a:ea typeface="+mn-ea"/>
                <a:cs typeface="+mn-cs"/>
              </a:rPr>
              <a:t>How is your department enhancing this area of research culture?</a:t>
            </a:r>
          </a:p>
          <a:p>
            <a:pPr marL="210185" indent="-210185" algn="l" rtl="0">
              <a:buFont typeface="Wingdings"/>
              <a:buChar char="Ø"/>
            </a:pPr>
            <a:r>
              <a:rPr lang="en-GB" sz="1800" kern="1200">
                <a:solidFill>
                  <a:srgbClr val="000000"/>
                </a:solidFill>
                <a:latin typeface="Calibri"/>
                <a:ea typeface="+mn-ea"/>
                <a:cs typeface="+mn-cs"/>
              </a:rPr>
              <a:t>What challenges have you identified, and what support is needed for improvement?</a:t>
            </a:r>
            <a:endParaRPr lang="en-GB" sz="2400" b="0" i="0" u="none" strike="noStrike" cap="none" spc="0" normalizeH="0" baseline="0">
              <a:ln>
                <a:noFill/>
              </a:ln>
              <a:solidFill>
                <a:srgbClr val="5E5E5E"/>
              </a:solidFill>
              <a:effectLst/>
              <a:uFillTx/>
              <a:latin typeface="+mn-lt"/>
              <a:ea typeface="+mn-ea"/>
              <a:cs typeface="+mn-cs"/>
            </a:endParaRPr>
          </a:p>
        </p:txBody>
      </p:sp>
      <p:pic>
        <p:nvPicPr>
          <p:cNvPr id="12" name="Picture Placeholder 11" descr="A group of post-it notes stuck on a glass window&#10;&#10;AI-generated content may be incorrect.">
            <a:extLst>
              <a:ext uri="{FF2B5EF4-FFF2-40B4-BE49-F238E27FC236}">
                <a16:creationId xmlns:a16="http://schemas.microsoft.com/office/drawing/2014/main" id="{8BA62E63-4D54-436E-EA83-570E58E0A817}"/>
              </a:ext>
            </a:extLst>
          </p:cNvPr>
          <p:cNvPicPr>
            <a:picLocks noGrp="1" noChangeAspect="1"/>
          </p:cNvPicPr>
          <p:nvPr>
            <p:ph type="pic" idx="22"/>
          </p:nvPr>
        </p:nvPicPr>
        <p:blipFill>
          <a:blip r:embed="rId6"/>
          <a:srcRect l="1446" r="4327" b="4661"/>
          <a:stretch>
            <a:fillRect/>
          </a:stretch>
        </p:blipFill>
        <p:spPr>
          <a:xfrm>
            <a:off x="9344439" y="3770123"/>
            <a:ext cx="2673926" cy="2490143"/>
          </a:xfrm>
          <a:prstGeom prst="rect">
            <a:avLst/>
          </a:prstGeom>
          <a:ln w="12700">
            <a:miter lim="400000"/>
          </a:ln>
          <a:effectLst>
            <a:outerShdw blurRad="50800" dist="38100" dir="2700000">
              <a:srgbClr val="000000">
                <a:alpha val="40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18" name="TextBox 17">
            <a:extLst>
              <a:ext uri="{FF2B5EF4-FFF2-40B4-BE49-F238E27FC236}">
                <a16:creationId xmlns:a16="http://schemas.microsoft.com/office/drawing/2014/main" id="{2F66135D-F07F-491E-B67F-E7A7B8F2BD94}"/>
              </a:ext>
            </a:extLst>
          </p:cNvPr>
          <p:cNvSpPr txBox="1"/>
          <p:nvPr/>
        </p:nvSpPr>
        <p:spPr>
          <a:xfrm>
            <a:off x="6805010" y="1759421"/>
            <a:ext cx="4940300" cy="1487587"/>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0" algn="l" rtl="0"/>
            <a:r>
              <a:rPr lang="en-GB" sz="1800" b="1" kern="1200">
                <a:solidFill>
                  <a:srgbClr val="1F4E79"/>
                </a:solidFill>
                <a:latin typeface="Calibri"/>
                <a:ea typeface="+mn-ea"/>
                <a:cs typeface="+mn-cs"/>
              </a:rPr>
              <a:t>Inspiration Bank </a:t>
            </a:r>
            <a:r>
              <a:rPr lang="en-GB" sz="1800" kern="1200">
                <a:solidFill>
                  <a:srgbClr val="000000"/>
                </a:solidFill>
                <a:latin typeface="Calibri"/>
                <a:ea typeface="+mn-ea"/>
                <a:cs typeface="+mn-cs"/>
              </a:rPr>
              <a:t>to share good practice throughout departments</a:t>
            </a:r>
          </a:p>
          <a:p>
            <a:r>
              <a:rPr lang="en-GB" b="1">
                <a:solidFill>
                  <a:srgbClr val="1F4E79"/>
                </a:solidFill>
                <a:latin typeface="Calibri"/>
                <a:ea typeface="Calibri"/>
                <a:cs typeface="Calibri"/>
              </a:rPr>
              <a:t>Resources Library </a:t>
            </a:r>
            <a:r>
              <a:rPr lang="en-GB">
                <a:solidFill>
                  <a:srgbClr val="000000"/>
                </a:solidFill>
                <a:latin typeface="Calibri"/>
                <a:ea typeface="Calibri"/>
                <a:cs typeface="Calibri"/>
              </a:rPr>
              <a:t>points to existing resource throughout the University</a:t>
            </a:r>
            <a:endParaRPr lang="en-GB">
              <a:solidFill>
                <a:srgbClr val="5E5E5E"/>
              </a:solidFill>
              <a:latin typeface="Helvetica Neue"/>
              <a:ea typeface="Calibri"/>
              <a:cs typeface="Calibri"/>
            </a:endParaRPr>
          </a:p>
          <a:p>
            <a:r>
              <a:rPr lang="en-GB" b="1">
                <a:solidFill>
                  <a:srgbClr val="1F4E79"/>
                </a:solidFill>
                <a:latin typeface="Calibri"/>
                <a:ea typeface="Calibri"/>
                <a:cs typeface="Calibri"/>
              </a:rPr>
              <a:t>DECIDE Tool </a:t>
            </a:r>
            <a:r>
              <a:rPr lang="en-GB">
                <a:solidFill>
                  <a:srgbClr val="000000"/>
                </a:solidFill>
                <a:latin typeface="Calibri"/>
                <a:ea typeface="Calibri"/>
                <a:cs typeface="Calibri"/>
              </a:rPr>
              <a:t>to guide strategic planning</a:t>
            </a:r>
          </a:p>
        </p:txBody>
      </p:sp>
      <p:pic>
        <p:nvPicPr>
          <p:cNvPr id="3" name="Picture 2" descr="A diagram of a process&#10;&#10;AI-generated content may be incorrect.">
            <a:extLst>
              <a:ext uri="{FF2B5EF4-FFF2-40B4-BE49-F238E27FC236}">
                <a16:creationId xmlns:a16="http://schemas.microsoft.com/office/drawing/2014/main" id="{7EE14C5D-5661-3613-A295-88DB49739F65}"/>
              </a:ext>
            </a:extLst>
          </p:cNvPr>
          <p:cNvPicPr>
            <a:picLocks noChangeAspect="1"/>
          </p:cNvPicPr>
          <p:nvPr/>
        </p:nvPicPr>
        <p:blipFill>
          <a:blip r:embed="rId7"/>
          <a:stretch>
            <a:fillRect/>
          </a:stretch>
        </p:blipFill>
        <p:spPr>
          <a:xfrm>
            <a:off x="2478359" y="4484461"/>
            <a:ext cx="6415015" cy="2225928"/>
          </a:xfrm>
          <a:prstGeom prst="rect">
            <a:avLst/>
          </a:prstGeom>
          <a:effectLst>
            <a:outerShdw blurRad="50800" dist="38100" dir="2700000">
              <a:srgbClr val="000000">
                <a:alpha val="40000"/>
              </a:srgbClr>
            </a:outerShdw>
          </a:effectLst>
        </p:spPr>
      </p:pic>
      <p:pic>
        <p:nvPicPr>
          <p:cNvPr id="4" name="Picture 3">
            <a:extLst>
              <a:ext uri="{FF2B5EF4-FFF2-40B4-BE49-F238E27FC236}">
                <a16:creationId xmlns:a16="http://schemas.microsoft.com/office/drawing/2014/main" id="{4CD14B89-E0B0-DF41-D0AA-179528B0113A}"/>
              </a:ext>
            </a:extLst>
          </p:cNvPr>
          <p:cNvPicPr>
            <a:picLocks noChangeAspect="1"/>
          </p:cNvPicPr>
          <p:nvPr/>
        </p:nvPicPr>
        <p:blipFill>
          <a:blip r:embed="rId8"/>
          <a:srcRect l="-6308" t="-2893" r="15213" b="43478"/>
          <a:stretch>
            <a:fillRect/>
          </a:stretch>
        </p:blipFill>
        <p:spPr>
          <a:xfrm>
            <a:off x="6210849" y="3305508"/>
            <a:ext cx="5412922" cy="1355110"/>
          </a:xfrm>
          <a:prstGeom prst="rect">
            <a:avLst/>
          </a:prstGeom>
          <a:effectLst>
            <a:outerShdw blurRad="50800" dist="38100" dir="2700000">
              <a:srgbClr val="000000">
                <a:alpha val="40000"/>
              </a:srgbClr>
            </a:outerShdw>
          </a:effectLst>
        </p:spPr>
      </p:pic>
      <p:pic>
        <p:nvPicPr>
          <p:cNvPr id="9" name="Picture 8" descr="A qr code with black squares&#10;&#10;AI-generated content may be incorrect.">
            <a:extLst>
              <a:ext uri="{FF2B5EF4-FFF2-40B4-BE49-F238E27FC236}">
                <a16:creationId xmlns:a16="http://schemas.microsoft.com/office/drawing/2014/main" id="{98B9D715-E115-5D73-63A0-7E828CB4AAD1}"/>
              </a:ext>
            </a:extLst>
          </p:cNvPr>
          <p:cNvPicPr>
            <a:picLocks noChangeAspect="1"/>
          </p:cNvPicPr>
          <p:nvPr/>
        </p:nvPicPr>
        <p:blipFill>
          <a:blip r:embed="rId9"/>
          <a:stretch>
            <a:fillRect/>
          </a:stretch>
        </p:blipFill>
        <p:spPr>
          <a:xfrm>
            <a:off x="10510344" y="91966"/>
            <a:ext cx="1576553" cy="1602829"/>
          </a:xfrm>
          <a:prstGeom prst="rect">
            <a:avLst/>
          </a:prstGeom>
        </p:spPr>
      </p:pic>
    </p:spTree>
    <p:extLst>
      <p:ext uri="{BB962C8B-B14F-4D97-AF65-F5344CB8AC3E}">
        <p14:creationId xmlns:p14="http://schemas.microsoft.com/office/powerpoint/2010/main" val="142954136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DA3D0B3E-2C05-965A-0CBC-2D12A04FF13B}"/>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81377"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7" name="TextBox 6">
            <a:extLst>
              <a:ext uri="{FF2B5EF4-FFF2-40B4-BE49-F238E27FC236}">
                <a16:creationId xmlns:a16="http://schemas.microsoft.com/office/drawing/2014/main" id="{609857E9-8E0A-FAC9-8965-474F65C27C57}"/>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10CB196A-2808-C2D0-1398-AB131BE6F655}"/>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16" name="Picture 15" descr="A diagram of a framework&#10;&#10;AI-generated content may be incorrect.">
            <a:extLst>
              <a:ext uri="{FF2B5EF4-FFF2-40B4-BE49-F238E27FC236}">
                <a16:creationId xmlns:a16="http://schemas.microsoft.com/office/drawing/2014/main" id="{F62FE15D-8E39-CB81-A2A1-1F58105C72B1}"/>
              </a:ext>
            </a:extLst>
          </p:cNvPr>
          <p:cNvPicPr>
            <a:picLocks noChangeAspect="1"/>
          </p:cNvPicPr>
          <p:nvPr/>
        </p:nvPicPr>
        <p:blipFill>
          <a:blip r:embed="rId6"/>
          <a:stretch>
            <a:fillRect/>
          </a:stretch>
        </p:blipFill>
        <p:spPr>
          <a:xfrm>
            <a:off x="2527331" y="0"/>
            <a:ext cx="9696508" cy="6858000"/>
          </a:xfrm>
          <a:prstGeom prst="rect">
            <a:avLst/>
          </a:prstGeom>
        </p:spPr>
      </p:pic>
      <p:sp>
        <p:nvSpPr>
          <p:cNvPr id="21" name="Title 4">
            <a:extLst>
              <a:ext uri="{FF2B5EF4-FFF2-40B4-BE49-F238E27FC236}">
                <a16:creationId xmlns:a16="http://schemas.microsoft.com/office/drawing/2014/main" id="{F4330D67-C8A5-A132-5A39-6052EE358534}"/>
              </a:ext>
            </a:extLst>
          </p:cNvPr>
          <p:cNvSpPr>
            <a:spLocks noGrp="1"/>
          </p:cNvSpPr>
          <p:nvPr>
            <p:ph type="title"/>
          </p:nvPr>
        </p:nvSpPr>
        <p:spPr>
          <a:xfrm>
            <a:off x="315703" y="410354"/>
            <a:ext cx="2085916" cy="717550"/>
          </a:xfrm>
        </p:spPr>
        <p:txBody>
          <a:bodyPr lIns="50800" tIns="50800" rIns="50800" bIns="50800" anchor="t">
            <a:normAutofit/>
          </a:bodyPr>
          <a:lstStyle/>
          <a:p>
            <a:r>
              <a:rPr lang="en-IE">
                <a:solidFill>
                  <a:srgbClr val="7292CC"/>
                </a:solidFill>
              </a:rPr>
              <a:t>Durham</a:t>
            </a:r>
            <a:endParaRPr lang="en-US"/>
          </a:p>
        </p:txBody>
      </p:sp>
    </p:spTree>
    <p:extLst>
      <p:ext uri="{BB962C8B-B14F-4D97-AF65-F5344CB8AC3E}">
        <p14:creationId xmlns:p14="http://schemas.microsoft.com/office/powerpoint/2010/main" val="239165006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A5A1D-2E9F-82E0-B900-AC99225115AF}"/>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B09ED1D0-2DFD-5908-CCBE-3BBB76A13EB0}"/>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7" name="TextBox 6">
            <a:extLst>
              <a:ext uri="{FF2B5EF4-FFF2-40B4-BE49-F238E27FC236}">
                <a16:creationId xmlns:a16="http://schemas.microsoft.com/office/drawing/2014/main" id="{BF066C89-4C1C-A43F-1FFA-1A5CF24757E3}"/>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63493F52-1602-E931-6F68-4629F67E9455}"/>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82312DB9-608A-842C-F0EE-8E271D588990}"/>
              </a:ext>
            </a:extLst>
          </p:cNvPr>
          <p:cNvSpPr>
            <a:spLocks noGrp="1"/>
          </p:cNvSpPr>
          <p:nvPr>
            <p:ph type="body" sz="quarter" idx="21"/>
          </p:nvPr>
        </p:nvSpPr>
        <p:spPr>
          <a:xfrm>
            <a:off x="603250" y="1257300"/>
            <a:ext cx="4889500" cy="467390"/>
          </a:xfrm>
        </p:spPr>
        <p:txBody>
          <a:bodyPr>
            <a:normAutofit fontScale="70000" lnSpcReduction="20000"/>
          </a:bodyPr>
          <a:lstStyle/>
          <a:p>
            <a:r>
              <a:rPr lang="en-IE"/>
              <a:t>Research Culture Maturity Framework</a:t>
            </a:r>
          </a:p>
        </p:txBody>
      </p:sp>
      <p:sp>
        <p:nvSpPr>
          <p:cNvPr id="3" name="Text Placeholder 2">
            <a:extLst>
              <a:ext uri="{FF2B5EF4-FFF2-40B4-BE49-F238E27FC236}">
                <a16:creationId xmlns:a16="http://schemas.microsoft.com/office/drawing/2014/main" id="{4E4F8D12-82F1-A554-5A7F-8347C4F24C5B}"/>
              </a:ext>
            </a:extLst>
          </p:cNvPr>
          <p:cNvSpPr>
            <a:spLocks noGrp="1"/>
          </p:cNvSpPr>
          <p:nvPr>
            <p:ph type="body" sz="half" idx="1"/>
          </p:nvPr>
        </p:nvSpPr>
        <p:spPr>
          <a:xfrm>
            <a:off x="603250" y="1714252"/>
            <a:ext cx="5787198" cy="3948283"/>
          </a:xfrm>
        </p:spPr>
        <p:txBody>
          <a:bodyPr lIns="50800" tIns="50800" rIns="50800" bIns="50800" anchor="t">
            <a:normAutofit fontScale="70000" lnSpcReduction="20000"/>
          </a:bodyPr>
          <a:lstStyle/>
          <a:p>
            <a:r>
              <a:rPr lang="en-GB">
                <a:ea typeface="+mn-lt"/>
                <a:cs typeface="+mn-lt"/>
              </a:rPr>
              <a:t>‘Areas for Action’ under sub-themes of respective action plans</a:t>
            </a:r>
            <a:endParaRPr lang="en-GB"/>
          </a:p>
          <a:p>
            <a:r>
              <a:rPr lang="en-GB"/>
              <a:t>Measured progress - Embryonic, Emerging, Evolving, Embedded</a:t>
            </a:r>
          </a:p>
          <a:p>
            <a:r>
              <a:rPr lang="en-GB"/>
              <a:t>Pilot groups recruited</a:t>
            </a:r>
          </a:p>
          <a:p>
            <a:r>
              <a:rPr lang="en-GB"/>
              <a:t>Flexible approach, each unit engaging differently… including digitally (in development)</a:t>
            </a:r>
          </a:p>
          <a:p>
            <a:r>
              <a:rPr lang="en-GB"/>
              <a:t>Local and (cumulatively) institutional areas of priority</a:t>
            </a:r>
          </a:p>
          <a:p>
            <a:r>
              <a:rPr lang="en-GB"/>
              <a:t>Join us: </a:t>
            </a:r>
            <a:r>
              <a:rPr lang="en-GB">
                <a:ea typeface="+mn-lt"/>
                <a:cs typeface="+mn-lt"/>
                <a:hlinkClick r:id="rId6"/>
              </a:rPr>
              <a:t>https://doi.org/10.25405/data.ncl.32587923</a:t>
            </a:r>
          </a:p>
          <a:p>
            <a:r>
              <a:rPr lang="en-GB"/>
              <a:t>Research Culture Uncovered podcast </a:t>
            </a:r>
            <a:r>
              <a:rPr lang="en-GB">
                <a:hlinkClick r:id="rId7"/>
              </a:rPr>
              <a:t>episode 152</a:t>
            </a:r>
            <a:endParaRPr lang="en-GB"/>
          </a:p>
          <a:p>
            <a:endParaRPr lang="en-GB"/>
          </a:p>
          <a:p>
            <a:endParaRPr lang="en-GB"/>
          </a:p>
          <a:p>
            <a:endParaRPr lang="en-IE"/>
          </a:p>
        </p:txBody>
      </p:sp>
      <p:pic>
        <p:nvPicPr>
          <p:cNvPr id="11" name="Picture Placeholder 10">
            <a:extLst>
              <a:ext uri="{FF2B5EF4-FFF2-40B4-BE49-F238E27FC236}">
                <a16:creationId xmlns:a16="http://schemas.microsoft.com/office/drawing/2014/main" id="{21E667CE-1D25-C700-0F76-CFCB3591D41F}"/>
              </a:ext>
            </a:extLst>
          </p:cNvPr>
          <p:cNvPicPr>
            <a:picLocks noGrp="1" noChangeAspect="1"/>
          </p:cNvPicPr>
          <p:nvPr>
            <p:ph type="pic" idx="22"/>
          </p:nvPr>
        </p:nvPicPr>
        <p:blipFill>
          <a:blip r:embed="rId8">
            <a:extLst>
              <a:ext uri="{28A0092B-C50C-407E-A947-70E740481C1C}">
                <a14:useLocalDpi xmlns:a14="http://schemas.microsoft.com/office/drawing/2010/main" val="0"/>
              </a:ext>
            </a:extLst>
          </a:blip>
          <a:srcRect l="2904" r="2904"/>
          <a:stretch>
            <a:fillRect/>
          </a:stretch>
        </p:blipFill>
        <p:spPr>
          <a:xfrm>
            <a:off x="6532134" y="-3"/>
            <a:ext cx="5480137" cy="6263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5" name="Title 4">
            <a:extLst>
              <a:ext uri="{FF2B5EF4-FFF2-40B4-BE49-F238E27FC236}">
                <a16:creationId xmlns:a16="http://schemas.microsoft.com/office/drawing/2014/main" id="{3B1EEF9B-2BE4-4B16-8FA3-D0BB8CB5F0D2}"/>
              </a:ext>
            </a:extLst>
          </p:cNvPr>
          <p:cNvSpPr>
            <a:spLocks noGrp="1"/>
          </p:cNvSpPr>
          <p:nvPr>
            <p:ph type="title"/>
          </p:nvPr>
        </p:nvSpPr>
        <p:spPr/>
        <p:txBody>
          <a:bodyPr lIns="50800" tIns="50800" rIns="50800" bIns="50800" anchor="t">
            <a:noAutofit/>
          </a:bodyPr>
          <a:lstStyle/>
          <a:p>
            <a:r>
              <a:rPr lang="en-IE" sz="3200">
                <a:solidFill>
                  <a:srgbClr val="7292CC"/>
                </a:solidFill>
              </a:rPr>
              <a:t>Newcastle and Lancaster</a:t>
            </a:r>
          </a:p>
        </p:txBody>
      </p:sp>
    </p:spTree>
    <p:extLst>
      <p:ext uri="{BB962C8B-B14F-4D97-AF65-F5344CB8AC3E}">
        <p14:creationId xmlns:p14="http://schemas.microsoft.com/office/powerpoint/2010/main" val="391460187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24AF9-0B46-12C4-FC80-40F8FBCF70C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29D68AA-8BFD-A178-3560-EEE1B7DB694A}"/>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3" name="Text Placeholder 2">
            <a:extLst>
              <a:ext uri="{FF2B5EF4-FFF2-40B4-BE49-F238E27FC236}">
                <a16:creationId xmlns:a16="http://schemas.microsoft.com/office/drawing/2014/main" id="{84D15A2A-A85F-864B-2629-04B7AFDD9E9F}"/>
              </a:ext>
            </a:extLst>
          </p:cNvPr>
          <p:cNvSpPr>
            <a:spLocks noGrp="1"/>
          </p:cNvSpPr>
          <p:nvPr>
            <p:ph type="body" sz="half" idx="1"/>
          </p:nvPr>
        </p:nvSpPr>
        <p:spPr>
          <a:xfrm>
            <a:off x="603249" y="1571715"/>
            <a:ext cx="10818438" cy="4016670"/>
          </a:xfrm>
        </p:spPr>
        <p:txBody>
          <a:bodyPr lIns="50800" tIns="50800" rIns="50800" bIns="50800" anchor="t">
            <a:noAutofit/>
          </a:bodyPr>
          <a:lstStyle/>
          <a:p>
            <a:pPr marL="514350" indent="-514350" algn="just">
              <a:buAutoNum type="arabicPeriod"/>
            </a:pPr>
            <a:r>
              <a:rPr lang="en-GB">
                <a:ea typeface="+mn-lt"/>
                <a:cs typeface="+mn-lt"/>
              </a:rPr>
              <a:t>Research culture must be locally owned and context-specific *</a:t>
            </a:r>
            <a:endParaRPr lang="en-GB"/>
          </a:p>
          <a:p>
            <a:pPr marL="514350" indent="-514350" algn="just">
              <a:buAutoNum type="arabicPeriod"/>
            </a:pPr>
            <a:r>
              <a:rPr lang="en-GB">
                <a:ea typeface="+mn-lt"/>
                <a:cs typeface="+mn-lt"/>
              </a:rPr>
              <a:t>Structured reflection and dialogue are valuable </a:t>
            </a:r>
            <a:endParaRPr lang="en-GB"/>
          </a:p>
          <a:p>
            <a:pPr marL="514350" indent="-514350" algn="just">
              <a:buAutoNum type="arabicPeriod"/>
            </a:pPr>
            <a:r>
              <a:rPr lang="en-GB">
                <a:ea typeface="+mn-lt"/>
                <a:cs typeface="+mn-lt"/>
              </a:rPr>
              <a:t>Inclusivity and participation are central </a:t>
            </a:r>
          </a:p>
          <a:p>
            <a:pPr marL="514350" indent="-514350" algn="just">
              <a:buAutoNum type="arabicPeriod"/>
            </a:pPr>
            <a:r>
              <a:rPr lang="en-GB">
                <a:ea typeface="+mn-lt"/>
                <a:cs typeface="+mn-lt"/>
              </a:rPr>
              <a:t>Recognition and celebration matter </a:t>
            </a:r>
          </a:p>
          <a:p>
            <a:pPr marL="514350" indent="-514350" algn="just">
              <a:buAutoNum type="arabicPeriod"/>
            </a:pPr>
            <a:r>
              <a:rPr lang="en-GB">
                <a:ea typeface="+mn-lt"/>
                <a:cs typeface="+mn-lt"/>
              </a:rPr>
              <a:t>Leadership, support structures, and coordination are important enablers </a:t>
            </a:r>
            <a:endParaRPr lang="en-GB"/>
          </a:p>
          <a:p>
            <a:pPr algn="just">
              <a:buNone/>
            </a:pPr>
            <a:endParaRPr lang="en-GB" sz="1800"/>
          </a:p>
        </p:txBody>
      </p:sp>
      <p:sp>
        <p:nvSpPr>
          <p:cNvPr id="5" name="Title 4">
            <a:extLst>
              <a:ext uri="{FF2B5EF4-FFF2-40B4-BE49-F238E27FC236}">
                <a16:creationId xmlns:a16="http://schemas.microsoft.com/office/drawing/2014/main" id="{65EF4DBD-E23A-D353-313E-4DF463F4C4DD}"/>
              </a:ext>
            </a:extLst>
          </p:cNvPr>
          <p:cNvSpPr>
            <a:spLocks noGrp="1"/>
          </p:cNvSpPr>
          <p:nvPr>
            <p:ph type="title"/>
          </p:nvPr>
        </p:nvSpPr>
        <p:spPr>
          <a:xfrm>
            <a:off x="603249" y="539750"/>
            <a:ext cx="10512054" cy="828386"/>
          </a:xfrm>
        </p:spPr>
        <p:txBody>
          <a:bodyPr lIns="50800" tIns="50800" rIns="50800" bIns="50800" anchor="t">
            <a:normAutofit fontScale="90000"/>
          </a:bodyPr>
          <a:lstStyle/>
          <a:p>
            <a:r>
              <a:rPr lang="en-GB">
                <a:solidFill>
                  <a:srgbClr val="7292CC"/>
                </a:solidFill>
              </a:rPr>
              <a:t>Shared Findings</a:t>
            </a:r>
            <a:br>
              <a:rPr lang="en-GB"/>
            </a:br>
            <a:endParaRPr lang="en-IE">
              <a:solidFill>
                <a:srgbClr val="7292CC"/>
              </a:solidFill>
            </a:endParaRPr>
          </a:p>
        </p:txBody>
      </p:sp>
      <p:sp>
        <p:nvSpPr>
          <p:cNvPr id="8" name="TextBox 7">
            <a:extLst>
              <a:ext uri="{FF2B5EF4-FFF2-40B4-BE49-F238E27FC236}">
                <a16:creationId xmlns:a16="http://schemas.microsoft.com/office/drawing/2014/main" id="{6701C4D1-9F99-E0B0-FC92-CDDAEA6DB371}"/>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BB73ED8B-9C5F-D12E-B7DB-0D195CD6150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176187265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985BC-2101-9245-F811-2DCEA310367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58282DA-9360-AEC8-6DE7-64905A888748}"/>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3" name="Text Placeholder 2">
            <a:extLst>
              <a:ext uri="{FF2B5EF4-FFF2-40B4-BE49-F238E27FC236}">
                <a16:creationId xmlns:a16="http://schemas.microsoft.com/office/drawing/2014/main" id="{07CD78ED-B3A3-0543-DFA6-97859FF6CEBE}"/>
              </a:ext>
            </a:extLst>
          </p:cNvPr>
          <p:cNvSpPr>
            <a:spLocks noGrp="1"/>
          </p:cNvSpPr>
          <p:nvPr>
            <p:ph type="body" sz="half" idx="1"/>
          </p:nvPr>
        </p:nvSpPr>
        <p:spPr>
          <a:xfrm>
            <a:off x="603249" y="1262283"/>
            <a:ext cx="10887710" cy="4410714"/>
          </a:xfrm>
        </p:spPr>
        <p:txBody>
          <a:bodyPr lIns="50800" tIns="50800" rIns="50800" bIns="50800" anchor="t">
            <a:normAutofit/>
          </a:bodyPr>
          <a:lstStyle/>
          <a:p>
            <a:r>
              <a:rPr lang="en-GB"/>
              <a:t>Four approaches from four institutions - similar approaches to enable research culture progress at a local level</a:t>
            </a:r>
          </a:p>
          <a:p>
            <a:r>
              <a:rPr lang="en-GB"/>
              <a:t>Combining institutional structures and processes with locally-led initiatives, boosting engagement and sharing good practice to embed change</a:t>
            </a:r>
          </a:p>
          <a:p>
            <a:r>
              <a:rPr lang="en-GB"/>
              <a:t>Enabled by institutional strategies and dedicated culture teams, included trust and relationship-building and project delivery.</a:t>
            </a:r>
          </a:p>
          <a:p>
            <a:r>
              <a:rPr lang="en-GB" b="1">
                <a:latin typeface="Arial"/>
                <a:cs typeface="Arial"/>
              </a:rPr>
              <a:t>A problem shared is a problem solved</a:t>
            </a:r>
            <a:r>
              <a:rPr lang="en-GB">
                <a:latin typeface="Arial"/>
                <a:cs typeface="Arial"/>
              </a:rPr>
              <a:t>… local dynamism meets institutional direction to enable research culture progress</a:t>
            </a:r>
          </a:p>
          <a:p>
            <a:endParaRPr lang="en-GB"/>
          </a:p>
          <a:p>
            <a:endParaRPr lang="en-IE"/>
          </a:p>
        </p:txBody>
      </p:sp>
      <p:sp>
        <p:nvSpPr>
          <p:cNvPr id="5" name="Title 4">
            <a:extLst>
              <a:ext uri="{FF2B5EF4-FFF2-40B4-BE49-F238E27FC236}">
                <a16:creationId xmlns:a16="http://schemas.microsoft.com/office/drawing/2014/main" id="{BE9BB70B-9F38-E983-346C-31AC6F6EA8DE}"/>
              </a:ext>
            </a:extLst>
          </p:cNvPr>
          <p:cNvSpPr>
            <a:spLocks noGrp="1"/>
          </p:cNvSpPr>
          <p:nvPr>
            <p:ph type="title"/>
          </p:nvPr>
        </p:nvSpPr>
        <p:spPr>
          <a:xfrm>
            <a:off x="603249" y="539750"/>
            <a:ext cx="8932637" cy="717550"/>
          </a:xfrm>
        </p:spPr>
        <p:txBody>
          <a:bodyPr>
            <a:normAutofit fontScale="90000"/>
          </a:bodyPr>
          <a:lstStyle/>
          <a:p>
            <a:r>
              <a:rPr lang="en-GB">
                <a:solidFill>
                  <a:srgbClr val="7292CC"/>
                </a:solidFill>
              </a:rPr>
              <a:t>Conclusion</a:t>
            </a:r>
            <a:br>
              <a:rPr lang="en-GB">
                <a:solidFill>
                  <a:srgbClr val="7292CC"/>
                </a:solidFill>
              </a:rPr>
            </a:br>
            <a:endParaRPr lang="en-IE">
              <a:solidFill>
                <a:srgbClr val="7292CC"/>
              </a:solidFill>
            </a:endParaRPr>
          </a:p>
        </p:txBody>
      </p:sp>
      <p:sp>
        <p:nvSpPr>
          <p:cNvPr id="8" name="TextBox 7">
            <a:extLst>
              <a:ext uri="{FF2B5EF4-FFF2-40B4-BE49-F238E27FC236}">
                <a16:creationId xmlns:a16="http://schemas.microsoft.com/office/drawing/2014/main" id="{34E54038-CEED-ECD0-4DBC-037A24E02C3C}"/>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EFE6D260-7B50-32C8-E1F8-21AD78816A4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664567621"/>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3" id="{DDCF1FC6-CC23-4236-9119-C0E996F5D25C}" vid="{5F23C322-6768-4972-BFFF-925FAA99B2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6522d93-ccde-437d-a793-b289ee708a2f" xsi:nil="true"/>
    <lcf76f155ced4ddcb4097134ff3c332f xmlns="563d7928-de39-40eb-aaef-3504eb7eef2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F3A9E8D51AC34D88BEBDC6697AB1BA" ma:contentTypeVersion="16" ma:contentTypeDescription="Create a new document." ma:contentTypeScope="" ma:versionID="e4e28ada7636b28b3066611c1c3d0049">
  <xsd:schema xmlns:xsd="http://www.w3.org/2001/XMLSchema" xmlns:xs="http://www.w3.org/2001/XMLSchema" xmlns:p="http://schemas.microsoft.com/office/2006/metadata/properties" xmlns:ns2="563d7928-de39-40eb-aaef-3504eb7eef23" xmlns:ns3="a6522d93-ccde-437d-a793-b289ee708a2f" targetNamespace="http://schemas.microsoft.com/office/2006/metadata/properties" ma:root="true" ma:fieldsID="0a0ece2ae2306a210f4ea951b969c994" ns2:_="" ns3:_="">
    <xsd:import namespace="563d7928-de39-40eb-aaef-3504eb7eef23"/>
    <xsd:import namespace="a6522d93-ccde-437d-a793-b289ee708a2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3d7928-de39-40eb-aaef-3504eb7eef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2090d37-0cf0-4191-99ae-e11c03e71b3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522d93-ccde-437d-a793-b289ee708a2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58787e5-1a83-4099-8018-dcd51ec2f4c3}" ma:internalName="TaxCatchAll" ma:showField="CatchAllData" ma:web="a6522d93-ccde-437d-a793-b289ee708a2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A11FF0-472B-4CE3-BB30-FA1E15D96E41}">
  <ds:schemaRefs>
    <ds:schemaRef ds:uri="563d7928-de39-40eb-aaef-3504eb7eef23"/>
    <ds:schemaRef ds:uri="a6522d93-ccde-437d-a793-b289ee708a2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27D693C-1E40-4631-85F4-C2571B0E977A}">
  <ds:schemaRefs>
    <ds:schemaRef ds:uri="563d7928-de39-40eb-aaef-3504eb7eef23"/>
    <ds:schemaRef ds:uri="a6522d93-ccde-437d-a793-b289ee708a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329B384-E28A-4CDF-AC8A-16E19B0996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ARMA 2026 Presentation Template</Template>
  <TotalTime>0</TotalTime>
  <Words>2791</Words>
  <Application>Microsoft Office PowerPoint</Application>
  <PresentationFormat>Widescreen</PresentationFormat>
  <Paragraphs>176</Paragraphs>
  <Slides>11</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Aptos</vt:lpstr>
      <vt:lpstr>Arial</vt:lpstr>
      <vt:lpstr>Calibri</vt:lpstr>
      <vt:lpstr>Helvetica</vt:lpstr>
      <vt:lpstr>Helvetica Light</vt:lpstr>
      <vt:lpstr>Helvetica Neue</vt:lpstr>
      <vt:lpstr>Helvetica Neue Medium</vt:lpstr>
      <vt:lpstr>Wingdings</vt:lpstr>
      <vt:lpstr>21_BasicWhite</vt:lpstr>
      <vt:lpstr>PowerPoint Presentation</vt:lpstr>
      <vt:lpstr>To what extent are institutional research culture strategies reflective of local research environments and communities? </vt:lpstr>
      <vt:lpstr>The Research Culture Challenge </vt:lpstr>
      <vt:lpstr>Local Dynamism meets Institutional Direction </vt:lpstr>
      <vt:lpstr>Oxford</vt:lpstr>
      <vt:lpstr>Durham</vt:lpstr>
      <vt:lpstr>Newcastle and Lancaster</vt:lpstr>
      <vt:lpstr>Shared Findings </vt:lpstr>
      <vt:lpstr>Conclusion </vt:lpstr>
      <vt:lpstr>Thank you and please contact us </vt:lpstr>
      <vt:lpstr>PowerPoint Presentation</vt:lpstr>
    </vt:vector>
  </TitlesOfParts>
  <Company>Newcastle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Nicola Simcock</dc:creator>
  <cp:lastModifiedBy>Nicola Simcock</cp:lastModifiedBy>
  <cp:revision>131</cp:revision>
  <dcterms:created xsi:type="dcterms:W3CDTF">2026-05-18T10:53:20Z</dcterms:created>
  <dcterms:modified xsi:type="dcterms:W3CDTF">2026-06-16T19:13:48Z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0x01010050F3A9E8D51AC34D88BEBDC6697AB1BA</vt:lpwstr>
  </property>
  <property fmtid="{D5CDD505-2E9C-101B-9397-08002B2CF9AE}" pid="3" name="MediaServiceImageTags">
    <vt:lpwstr/>
  </property>
</Properties>
</file>