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368" r:id="rId5"/>
    <p:sldId id="2142533269" r:id="rId6"/>
    <p:sldId id="2142533246" r:id="rId7"/>
    <p:sldId id="2142533279" r:id="rId8"/>
    <p:sldId id="2142533265" r:id="rId9"/>
    <p:sldId id="4920" r:id="rId10"/>
    <p:sldId id="2142533276" r:id="rId11"/>
    <p:sldId id="2142533273" r:id="rId12"/>
    <p:sldId id="2142533261" r:id="rId13"/>
    <p:sldId id="2142533278" r:id="rId14"/>
    <p:sldId id="2142533282" r:id="rId15"/>
    <p:sldId id="2142533270" r:id="rId16"/>
    <p:sldId id="2142533253" r:id="rId17"/>
    <p:sldId id="2142533258" r:id="rId18"/>
    <p:sldId id="2142533280" r:id="rId19"/>
    <p:sldId id="491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1AEC52-9FAD-E5D7-90A2-FEBD6EC4B4C2}" name="Barnes, Lorna" initials="LB" userId="S::L.J.Barnes@exeter.ac.uk::7badfbbb-c4a9-482d-baa3-1361910a7338" providerId="AD"/>
  <p188:author id="{872A26F9-1242-E8E3-48CD-B970BFCD54F1}" name="Maunder, Megan" initials="MM" userId="S::M.Maunder4@exeter.ac.uk::bf474c36-6b36-491a-9be0-e41ae31b5a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BBEC"/>
    <a:srgbClr val="7292CC"/>
    <a:srgbClr val="40AFA0"/>
    <a:srgbClr val="40AF9F"/>
    <a:srgbClr val="00C8C4"/>
    <a:srgbClr val="809ED1"/>
    <a:srgbClr val="00DDF1"/>
    <a:srgbClr val="00DD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20458D-985A-5B4A-8367-38A14BF6FC5E}" v="2752" dt="2026-06-12T16:53:59.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64068"/>
  </p:normalViewPr>
  <p:slideViewPr>
    <p:cSldViewPr snapToGrid="0">
      <p:cViewPr varScale="1">
        <p:scale>
          <a:sx n="53" d="100"/>
          <a:sy n="53" d="100"/>
        </p:scale>
        <p:origin x="1752" y="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1878435235593257"/>
          <c:y val="2.9610036198957187E-2"/>
          <c:w val="0.75201654205846069"/>
          <c:h val="0.97038996380104281"/>
        </c:manualLayout>
      </c:layout>
      <c:doughnutChart>
        <c:varyColors val="1"/>
        <c:ser>
          <c:idx val="0"/>
          <c:order val="0"/>
          <c:tx>
            <c:strRef>
              <c:f>Sheet1!$B$1</c:f>
              <c:strCache>
                <c:ptCount val="1"/>
                <c:pt idx="0">
                  <c:v>Column1</c:v>
                </c:pt>
              </c:strCache>
            </c:strRef>
          </c:tx>
          <c:spPr>
            <a:solidFill>
              <a:srgbClr val="45C896"/>
            </a:solidFill>
            <a:ln w="44450">
              <a:solidFill>
                <a:schemeClr val="bg1"/>
              </a:solidFill>
            </a:ln>
          </c:spPr>
          <c:dPt>
            <c:idx val="0"/>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1-8E89-5248-8AEE-D494170630AF}"/>
              </c:ext>
            </c:extLst>
          </c:dPt>
          <c:dPt>
            <c:idx val="1"/>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3-8E89-5248-8AEE-D494170630AF}"/>
              </c:ext>
            </c:extLst>
          </c:dPt>
          <c:dPt>
            <c:idx val="2"/>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5-8E89-5248-8AEE-D494170630AF}"/>
              </c:ext>
            </c:extLst>
          </c:dPt>
          <c:dPt>
            <c:idx val="3"/>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7-8E89-5248-8AEE-D494170630AF}"/>
              </c:ext>
            </c:extLst>
          </c:dPt>
          <c:dPt>
            <c:idx val="4"/>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9-8E89-5248-8AEE-D494170630AF}"/>
              </c:ext>
            </c:extLst>
          </c:dPt>
          <c:dPt>
            <c:idx val="5"/>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B-8E89-5248-8AEE-D494170630AF}"/>
              </c:ext>
            </c:extLst>
          </c:dPt>
          <c:dPt>
            <c:idx val="6"/>
            <c:bubble3D val="0"/>
            <c:spPr>
              <a:solidFill>
                <a:srgbClr val="45C896"/>
              </a:solidFill>
              <a:ln w="44450" cap="flat" cmpd="sng" algn="ctr">
                <a:solidFill>
                  <a:schemeClr val="bg1"/>
                </a:solidFill>
                <a:round/>
              </a:ln>
              <a:effectLst/>
            </c:spPr>
            <c:extLst>
              <c:ext xmlns:c16="http://schemas.microsoft.com/office/drawing/2014/chart" uri="{C3380CC4-5D6E-409C-BE32-E72D297353CC}">
                <c16:uniqueId val="{0000000D-8E89-5248-8AEE-D494170630AF}"/>
              </c:ext>
            </c:extLst>
          </c:dPt>
          <c:dLbls>
            <c:delete val="1"/>
          </c:dLbls>
          <c:cat>
            <c:strRef>
              <c:f>Sheet1!$A$2:$A$8</c:f>
              <c:strCache>
                <c:ptCount val="6"/>
                <c:pt idx="0">
                  <c:v>Interdisciplary Ethos</c:v>
                </c:pt>
                <c:pt idx="1">
                  <c:v>Strategically Aligned to National Priorities and Strategy 2030</c:v>
                </c:pt>
                <c:pt idx="2">
                  <c:v>Critical Mass of Expertise</c:v>
                </c:pt>
                <c:pt idx="3">
                  <c:v>Transformative in Research and Innovation </c:v>
                </c:pt>
                <c:pt idx="4">
                  <c:v>Challenge Inspired</c:v>
                </c:pt>
                <c:pt idx="5">
                  <c:v>Strong Vision</c:v>
                </c:pt>
              </c:strCache>
            </c:strRef>
          </c:cat>
          <c:val>
            <c:numRef>
              <c:f>Sheet1!$B$2:$B$8</c:f>
              <c:numCache>
                <c:formatCode>General</c:formatCode>
                <c:ptCount val="7"/>
                <c:pt idx="0">
                  <c:v>1</c:v>
                </c:pt>
                <c:pt idx="1">
                  <c:v>1</c:v>
                </c:pt>
                <c:pt idx="2">
                  <c:v>1</c:v>
                </c:pt>
                <c:pt idx="3">
                  <c:v>1</c:v>
                </c:pt>
                <c:pt idx="4">
                  <c:v>1</c:v>
                </c:pt>
                <c:pt idx="5">
                  <c:v>1</c:v>
                </c:pt>
              </c:numCache>
            </c:numRef>
          </c:val>
          <c:extLst>
            <c:ext xmlns:c16="http://schemas.microsoft.com/office/drawing/2014/chart" uri="{C3380CC4-5D6E-409C-BE32-E72D297353CC}">
              <c16:uniqueId val="{0000000E-8E89-5248-8AEE-D494170630AF}"/>
            </c:ext>
          </c:extLst>
        </c:ser>
        <c:dLbls>
          <c:showLegendKey val="0"/>
          <c:showVal val="0"/>
          <c:showCatName val="1"/>
          <c:showSerName val="0"/>
          <c:showPercent val="1"/>
          <c:showBubbleSize val="0"/>
          <c:showLeaderLines val="1"/>
        </c:dLbls>
        <c:firstSliceAng val="0"/>
        <c:holeSize val="3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5400">
      <a:noFill/>
    </a:ln>
    <a:effectLst/>
  </c:spPr>
  <c:txPr>
    <a:bodyPr/>
    <a:lstStyle/>
    <a:p>
      <a:pPr>
        <a:defRPr b="1">
          <a:latin typeface="Aptos" panose="020B0004020202020204" pitchFamily="34" charset="0"/>
        </a:defRPr>
      </a:pPr>
      <a:endParaRPr lang="en-US"/>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1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6.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7.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7.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E0B7D-21C3-4E01-BC4E-21470B523E2B}"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8249702-DF0F-405D-B7BF-846E70D7E8C2}">
      <dgm:prSet/>
      <dgm:spPr/>
      <dgm:t>
        <a:bodyPr/>
        <a:lstStyle/>
        <a:p>
          <a:pPr>
            <a:defRPr cap="all"/>
          </a:pPr>
          <a:r>
            <a:rPr lang="en-GB" b="1" cap="none" dirty="0">
              <a:solidFill>
                <a:srgbClr val="7292CC"/>
              </a:solidFill>
            </a:rPr>
            <a:t>Exeter Research Networks </a:t>
          </a:r>
          <a:endParaRPr lang="en-US" b="1" cap="none" dirty="0">
            <a:solidFill>
              <a:srgbClr val="7292CC"/>
            </a:solidFill>
          </a:endParaRPr>
        </a:p>
      </dgm:t>
    </dgm:pt>
    <dgm:pt modelId="{BA8386F7-3E49-4257-A339-AD35744B0191}" type="parTrans" cxnId="{29670C7C-A1E9-4D92-9E41-6852F5AF0A98}">
      <dgm:prSet/>
      <dgm:spPr/>
      <dgm:t>
        <a:bodyPr/>
        <a:lstStyle/>
        <a:p>
          <a:endParaRPr lang="en-US"/>
        </a:p>
      </dgm:t>
    </dgm:pt>
    <dgm:pt modelId="{9F972CED-FF45-4969-862D-C962DE7E9A17}" type="sibTrans" cxnId="{29670C7C-A1E9-4D92-9E41-6852F5AF0A98}">
      <dgm:prSet/>
      <dgm:spPr/>
      <dgm:t>
        <a:bodyPr/>
        <a:lstStyle/>
        <a:p>
          <a:endParaRPr lang="en-US"/>
        </a:p>
      </dgm:t>
    </dgm:pt>
    <dgm:pt modelId="{C997FBAE-C23C-4B43-8AFA-348E44ED3224}">
      <dgm:prSet/>
      <dgm:spPr/>
      <dgm:t>
        <a:bodyPr/>
        <a:lstStyle/>
        <a:p>
          <a:pPr>
            <a:defRPr cap="all"/>
          </a:pPr>
          <a:r>
            <a:rPr lang="en-GB" b="1" cap="none" dirty="0">
              <a:solidFill>
                <a:srgbClr val="40AF9F"/>
              </a:solidFill>
            </a:rPr>
            <a:t>Strategic and Complex Initiatives Fund</a:t>
          </a:r>
          <a:endParaRPr lang="en-US" b="1" cap="none" dirty="0">
            <a:solidFill>
              <a:srgbClr val="40AF9F"/>
            </a:solidFill>
          </a:endParaRPr>
        </a:p>
      </dgm:t>
    </dgm:pt>
    <dgm:pt modelId="{FF08C845-C165-4D7E-AC54-A980E6AB58D9}" type="parTrans" cxnId="{73B052D6-DECF-4838-8F68-B4F4AF74F848}">
      <dgm:prSet/>
      <dgm:spPr/>
      <dgm:t>
        <a:bodyPr/>
        <a:lstStyle/>
        <a:p>
          <a:endParaRPr lang="en-US"/>
        </a:p>
      </dgm:t>
    </dgm:pt>
    <dgm:pt modelId="{FA672A73-AC3C-4881-9664-4E901A6616BC}" type="sibTrans" cxnId="{73B052D6-DECF-4838-8F68-B4F4AF74F848}">
      <dgm:prSet/>
      <dgm:spPr/>
      <dgm:t>
        <a:bodyPr/>
        <a:lstStyle/>
        <a:p>
          <a:endParaRPr lang="en-US"/>
        </a:p>
      </dgm:t>
    </dgm:pt>
    <dgm:pt modelId="{D6E25B41-50B0-4DDB-BC24-83173D3B23F9}" type="pres">
      <dgm:prSet presAssocID="{717E0B7D-21C3-4E01-BC4E-21470B523E2B}" presName="root" presStyleCnt="0">
        <dgm:presLayoutVars>
          <dgm:dir/>
          <dgm:resizeHandles val="exact"/>
        </dgm:presLayoutVars>
      </dgm:prSet>
      <dgm:spPr/>
    </dgm:pt>
    <dgm:pt modelId="{32BE7360-8151-4663-8E14-67E7D28097E8}" type="pres">
      <dgm:prSet presAssocID="{68249702-DF0F-405D-B7BF-846E70D7E8C2}" presName="compNode" presStyleCnt="0"/>
      <dgm:spPr/>
    </dgm:pt>
    <dgm:pt modelId="{CA0F924D-48DE-4013-A8B5-0CF2A9FC70AE}" type="pres">
      <dgm:prSet presAssocID="{68249702-DF0F-405D-B7BF-846E70D7E8C2}" presName="iconBgRect" presStyleLbl="bgShp" presStyleIdx="0" presStyleCnt="2"/>
      <dgm:spPr>
        <a:prstGeom prst="round2DiagRect">
          <a:avLst>
            <a:gd name="adj1" fmla="val 29727"/>
            <a:gd name="adj2" fmla="val 0"/>
          </a:avLst>
        </a:prstGeom>
        <a:solidFill>
          <a:srgbClr val="7292CC"/>
        </a:solidFill>
      </dgm:spPr>
    </dgm:pt>
    <dgm:pt modelId="{3D491EC1-8577-4355-82CE-9067D6877DCB}" type="pres">
      <dgm:prSet presAssocID="{68249702-DF0F-405D-B7BF-846E70D7E8C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twork"/>
        </a:ext>
      </dgm:extLst>
    </dgm:pt>
    <dgm:pt modelId="{7A84D4B0-471C-4AE3-ADAC-EDC4385DA302}" type="pres">
      <dgm:prSet presAssocID="{68249702-DF0F-405D-B7BF-846E70D7E8C2}" presName="spaceRect" presStyleCnt="0"/>
      <dgm:spPr/>
    </dgm:pt>
    <dgm:pt modelId="{4C97AC21-2C43-4EBF-A860-102E236BA427}" type="pres">
      <dgm:prSet presAssocID="{68249702-DF0F-405D-B7BF-846E70D7E8C2}" presName="textRect" presStyleLbl="revTx" presStyleIdx="0" presStyleCnt="2">
        <dgm:presLayoutVars>
          <dgm:chMax val="1"/>
          <dgm:chPref val="1"/>
        </dgm:presLayoutVars>
      </dgm:prSet>
      <dgm:spPr/>
    </dgm:pt>
    <dgm:pt modelId="{ACEEB449-EFFD-4F37-8EE2-6FD200750BD9}" type="pres">
      <dgm:prSet presAssocID="{9F972CED-FF45-4969-862D-C962DE7E9A17}" presName="sibTrans" presStyleCnt="0"/>
      <dgm:spPr/>
    </dgm:pt>
    <dgm:pt modelId="{8150BD8E-1127-49E3-84E3-BA5E917D5F67}" type="pres">
      <dgm:prSet presAssocID="{C997FBAE-C23C-4B43-8AFA-348E44ED3224}" presName="compNode" presStyleCnt="0"/>
      <dgm:spPr/>
    </dgm:pt>
    <dgm:pt modelId="{CB8C348C-4167-4BAA-8586-0A3FEBCA8F5E}" type="pres">
      <dgm:prSet presAssocID="{C997FBAE-C23C-4B43-8AFA-348E44ED3224}" presName="iconBgRect" presStyleLbl="bgShp" presStyleIdx="1" presStyleCnt="2"/>
      <dgm:spPr>
        <a:prstGeom prst="round2DiagRect">
          <a:avLst>
            <a:gd name="adj1" fmla="val 29727"/>
            <a:gd name="adj2" fmla="val 0"/>
          </a:avLst>
        </a:prstGeom>
        <a:solidFill>
          <a:srgbClr val="40AF9F"/>
        </a:solidFill>
      </dgm:spPr>
    </dgm:pt>
    <dgm:pt modelId="{D75734A4-A734-4CDF-9F01-BAA2B46EDF1F}" type="pres">
      <dgm:prSet presAssocID="{C997FBAE-C23C-4B43-8AFA-348E44ED322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7D7F255F-29F9-4A0F-82A4-F13A7DBB6FB0}" type="pres">
      <dgm:prSet presAssocID="{C997FBAE-C23C-4B43-8AFA-348E44ED3224}" presName="spaceRect" presStyleCnt="0"/>
      <dgm:spPr/>
    </dgm:pt>
    <dgm:pt modelId="{4B83528E-9DBE-4120-B80D-93C611FB135D}" type="pres">
      <dgm:prSet presAssocID="{C997FBAE-C23C-4B43-8AFA-348E44ED3224}" presName="textRect" presStyleLbl="revTx" presStyleIdx="1" presStyleCnt="2">
        <dgm:presLayoutVars>
          <dgm:chMax val="1"/>
          <dgm:chPref val="1"/>
        </dgm:presLayoutVars>
      </dgm:prSet>
      <dgm:spPr/>
    </dgm:pt>
  </dgm:ptLst>
  <dgm:cxnLst>
    <dgm:cxn modelId="{8E7F0152-56F1-48A7-A5B2-529669041087}" type="presOf" srcId="{717E0B7D-21C3-4E01-BC4E-21470B523E2B}" destId="{D6E25B41-50B0-4DDB-BC24-83173D3B23F9}" srcOrd="0" destOrd="0" presId="urn:microsoft.com/office/officeart/2018/5/layout/IconLeafLabelList"/>
    <dgm:cxn modelId="{29670C7C-A1E9-4D92-9E41-6852F5AF0A98}" srcId="{717E0B7D-21C3-4E01-BC4E-21470B523E2B}" destId="{68249702-DF0F-405D-B7BF-846E70D7E8C2}" srcOrd="0" destOrd="0" parTransId="{BA8386F7-3E49-4257-A339-AD35744B0191}" sibTransId="{9F972CED-FF45-4969-862D-C962DE7E9A17}"/>
    <dgm:cxn modelId="{73B052D6-DECF-4838-8F68-B4F4AF74F848}" srcId="{717E0B7D-21C3-4E01-BC4E-21470B523E2B}" destId="{C997FBAE-C23C-4B43-8AFA-348E44ED3224}" srcOrd="1" destOrd="0" parTransId="{FF08C845-C165-4D7E-AC54-A980E6AB58D9}" sibTransId="{FA672A73-AC3C-4881-9664-4E901A6616BC}"/>
    <dgm:cxn modelId="{1218F6E0-8ACB-4717-A357-806B7DF4B8AE}" type="presOf" srcId="{68249702-DF0F-405D-B7BF-846E70D7E8C2}" destId="{4C97AC21-2C43-4EBF-A860-102E236BA427}" srcOrd="0" destOrd="0" presId="urn:microsoft.com/office/officeart/2018/5/layout/IconLeafLabelList"/>
    <dgm:cxn modelId="{451D43F4-54C9-4311-A709-21CB49E478B8}" type="presOf" srcId="{C997FBAE-C23C-4B43-8AFA-348E44ED3224}" destId="{4B83528E-9DBE-4120-B80D-93C611FB135D}" srcOrd="0" destOrd="0" presId="urn:microsoft.com/office/officeart/2018/5/layout/IconLeafLabelList"/>
    <dgm:cxn modelId="{492A36A7-D567-4443-B1DD-DBA60FA691BB}" type="presParOf" srcId="{D6E25B41-50B0-4DDB-BC24-83173D3B23F9}" destId="{32BE7360-8151-4663-8E14-67E7D28097E8}" srcOrd="0" destOrd="0" presId="urn:microsoft.com/office/officeart/2018/5/layout/IconLeafLabelList"/>
    <dgm:cxn modelId="{1BDA7038-DC1A-4A9C-BB09-9F1B9FB38556}" type="presParOf" srcId="{32BE7360-8151-4663-8E14-67E7D28097E8}" destId="{CA0F924D-48DE-4013-A8B5-0CF2A9FC70AE}" srcOrd="0" destOrd="0" presId="urn:microsoft.com/office/officeart/2018/5/layout/IconLeafLabelList"/>
    <dgm:cxn modelId="{758A831C-E636-4582-8445-36983F74A48C}" type="presParOf" srcId="{32BE7360-8151-4663-8E14-67E7D28097E8}" destId="{3D491EC1-8577-4355-82CE-9067D6877DCB}" srcOrd="1" destOrd="0" presId="urn:microsoft.com/office/officeart/2018/5/layout/IconLeafLabelList"/>
    <dgm:cxn modelId="{8D95812C-87CF-435A-81A4-A04F81B4CF6F}" type="presParOf" srcId="{32BE7360-8151-4663-8E14-67E7D28097E8}" destId="{7A84D4B0-471C-4AE3-ADAC-EDC4385DA302}" srcOrd="2" destOrd="0" presId="urn:microsoft.com/office/officeart/2018/5/layout/IconLeafLabelList"/>
    <dgm:cxn modelId="{91DECC73-2126-4F14-8C54-F93C3E8181C0}" type="presParOf" srcId="{32BE7360-8151-4663-8E14-67E7D28097E8}" destId="{4C97AC21-2C43-4EBF-A860-102E236BA427}" srcOrd="3" destOrd="0" presId="urn:microsoft.com/office/officeart/2018/5/layout/IconLeafLabelList"/>
    <dgm:cxn modelId="{03E08B40-FB54-4620-BADC-52BA2CF559D5}" type="presParOf" srcId="{D6E25B41-50B0-4DDB-BC24-83173D3B23F9}" destId="{ACEEB449-EFFD-4F37-8EE2-6FD200750BD9}" srcOrd="1" destOrd="0" presId="urn:microsoft.com/office/officeart/2018/5/layout/IconLeafLabelList"/>
    <dgm:cxn modelId="{44B546F4-059B-467D-AAA4-1FE134249AEB}" type="presParOf" srcId="{D6E25B41-50B0-4DDB-BC24-83173D3B23F9}" destId="{8150BD8E-1127-49E3-84E3-BA5E917D5F67}" srcOrd="2" destOrd="0" presId="urn:microsoft.com/office/officeart/2018/5/layout/IconLeafLabelList"/>
    <dgm:cxn modelId="{22683BC6-0E2B-438D-BA45-0F609D069946}" type="presParOf" srcId="{8150BD8E-1127-49E3-84E3-BA5E917D5F67}" destId="{CB8C348C-4167-4BAA-8586-0A3FEBCA8F5E}" srcOrd="0" destOrd="0" presId="urn:microsoft.com/office/officeart/2018/5/layout/IconLeafLabelList"/>
    <dgm:cxn modelId="{FB91D67D-E4A0-4502-A363-0F60E5C0E1E6}" type="presParOf" srcId="{8150BD8E-1127-49E3-84E3-BA5E917D5F67}" destId="{D75734A4-A734-4CDF-9F01-BAA2B46EDF1F}" srcOrd="1" destOrd="0" presId="urn:microsoft.com/office/officeart/2018/5/layout/IconLeafLabelList"/>
    <dgm:cxn modelId="{F150FFA2-2B92-4037-ADD5-460BBAFB5D74}" type="presParOf" srcId="{8150BD8E-1127-49E3-84E3-BA5E917D5F67}" destId="{7D7F255F-29F9-4A0F-82A4-F13A7DBB6FB0}" srcOrd="2" destOrd="0" presId="urn:microsoft.com/office/officeart/2018/5/layout/IconLeafLabelList"/>
    <dgm:cxn modelId="{DC04A9BF-1A76-44E2-9822-43ABBF2B106B}" type="presParOf" srcId="{8150BD8E-1127-49E3-84E3-BA5E917D5F67}" destId="{4B83528E-9DBE-4120-B80D-93C611FB135D}" srcOrd="3" destOrd="0" presId="urn:microsoft.com/office/officeart/2018/5/layout/IconLeaf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E6ABE8-968C-4790-B9A1-BE9AB2C052E6}"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FF351651-1228-4557-B6F3-3A76A2A86898}">
      <dgm:prSet custT="1"/>
      <dgm:spPr/>
      <dgm:t>
        <a:bodyPr/>
        <a:lstStyle/>
        <a:p>
          <a:pPr>
            <a:defRPr cap="all"/>
          </a:pPr>
          <a:r>
            <a:rPr lang="en-GB" sz="2000" b="1" cap="none" dirty="0">
              <a:solidFill>
                <a:srgbClr val="40AF9F"/>
              </a:solidFill>
              <a:latin typeface="+mj-lt"/>
            </a:rPr>
            <a:t>Led</a:t>
          </a:r>
          <a:r>
            <a:rPr lang="en-GB" sz="2000" cap="none" dirty="0">
              <a:solidFill>
                <a:srgbClr val="40AF9F"/>
              </a:solidFill>
              <a:latin typeface="+mj-lt"/>
            </a:rPr>
            <a:t> By A University Of Exeter </a:t>
          </a:r>
          <a:r>
            <a:rPr lang="en-GB" sz="2000" b="1" cap="none" dirty="0">
              <a:solidFill>
                <a:srgbClr val="40AF9F"/>
              </a:solidFill>
              <a:latin typeface="+mj-lt"/>
            </a:rPr>
            <a:t>Academic</a:t>
          </a:r>
          <a:endParaRPr lang="en-US" sz="2000" cap="none" dirty="0">
            <a:solidFill>
              <a:srgbClr val="40AF9F"/>
            </a:solidFill>
            <a:latin typeface="+mj-lt"/>
          </a:endParaRPr>
        </a:p>
      </dgm:t>
    </dgm:pt>
    <dgm:pt modelId="{8D49A6C2-CCB1-4C90-88F3-9C79F805D820}" type="parTrans" cxnId="{DDBAE68A-5334-4A63-8B29-6898E7113996}">
      <dgm:prSet/>
      <dgm:spPr/>
      <dgm:t>
        <a:bodyPr/>
        <a:lstStyle/>
        <a:p>
          <a:endParaRPr lang="en-US" sz="2000">
            <a:solidFill>
              <a:srgbClr val="40AF9F"/>
            </a:solidFill>
            <a:latin typeface="+mj-lt"/>
          </a:endParaRPr>
        </a:p>
      </dgm:t>
    </dgm:pt>
    <dgm:pt modelId="{BAA16F0D-62C7-42B2-824B-D36890357DE7}" type="sibTrans" cxnId="{DDBAE68A-5334-4A63-8B29-6898E7113996}">
      <dgm:prSet/>
      <dgm:spPr/>
      <dgm:t>
        <a:bodyPr/>
        <a:lstStyle/>
        <a:p>
          <a:endParaRPr lang="en-US" sz="2000">
            <a:solidFill>
              <a:srgbClr val="40AF9F"/>
            </a:solidFill>
            <a:latin typeface="+mj-lt"/>
          </a:endParaRPr>
        </a:p>
      </dgm:t>
    </dgm:pt>
    <dgm:pt modelId="{1A6DB0F9-D04F-429A-9810-3073520B80D2}">
      <dgm:prSet custT="1"/>
      <dgm:spPr/>
      <dgm:t>
        <a:bodyPr/>
        <a:lstStyle/>
        <a:p>
          <a:pPr>
            <a:defRPr cap="all"/>
          </a:pPr>
          <a:r>
            <a:rPr lang="en-GB" sz="2000" cap="none" dirty="0">
              <a:solidFill>
                <a:srgbClr val="40AF9F"/>
              </a:solidFill>
              <a:latin typeface="+mj-lt"/>
            </a:rPr>
            <a:t>In support of a </a:t>
          </a:r>
          <a:r>
            <a:rPr lang="en-GB" sz="2000" b="1" cap="none" dirty="0">
              <a:solidFill>
                <a:srgbClr val="40AF9F"/>
              </a:solidFill>
              <a:latin typeface="+mj-lt"/>
            </a:rPr>
            <a:t>Specific External Funding Opportunity</a:t>
          </a:r>
          <a:endParaRPr lang="en-US" sz="2000" cap="none" dirty="0">
            <a:solidFill>
              <a:srgbClr val="40AF9F"/>
            </a:solidFill>
            <a:latin typeface="+mj-lt"/>
          </a:endParaRPr>
        </a:p>
      </dgm:t>
    </dgm:pt>
    <dgm:pt modelId="{3C2AAF23-DEFD-4164-9FCA-AC4118E0DD71}" type="parTrans" cxnId="{0A5073F4-F4FF-43AE-BCC1-F6D75A96C153}">
      <dgm:prSet/>
      <dgm:spPr/>
      <dgm:t>
        <a:bodyPr/>
        <a:lstStyle/>
        <a:p>
          <a:endParaRPr lang="en-US" sz="2000">
            <a:solidFill>
              <a:srgbClr val="40AF9F"/>
            </a:solidFill>
            <a:latin typeface="+mj-lt"/>
          </a:endParaRPr>
        </a:p>
      </dgm:t>
    </dgm:pt>
    <dgm:pt modelId="{3919F4FC-CD86-4AF7-933F-83196D5E7897}" type="sibTrans" cxnId="{0A5073F4-F4FF-43AE-BCC1-F6D75A96C153}">
      <dgm:prSet/>
      <dgm:spPr/>
      <dgm:t>
        <a:bodyPr/>
        <a:lstStyle/>
        <a:p>
          <a:endParaRPr lang="en-US" sz="2000">
            <a:solidFill>
              <a:srgbClr val="40AF9F"/>
            </a:solidFill>
            <a:latin typeface="+mj-lt"/>
          </a:endParaRPr>
        </a:p>
      </dgm:t>
    </dgm:pt>
    <dgm:pt modelId="{72637C87-8A1B-451C-9256-70057CB791A6}">
      <dgm:prSet custT="1"/>
      <dgm:spPr/>
      <dgm:t>
        <a:bodyPr/>
        <a:lstStyle/>
        <a:p>
          <a:pPr>
            <a:defRPr cap="all"/>
          </a:pPr>
          <a:r>
            <a:rPr lang="en-GB" sz="2000" cap="none" dirty="0">
              <a:solidFill>
                <a:srgbClr val="40AF9F"/>
              </a:solidFill>
              <a:latin typeface="+mj-lt"/>
            </a:rPr>
            <a:t> A t</a:t>
          </a:r>
          <a:r>
            <a:rPr lang="en-GB" sz="2000" b="1" cap="none" dirty="0">
              <a:solidFill>
                <a:srgbClr val="40AF9F"/>
              </a:solidFill>
              <a:latin typeface="+mj-lt"/>
            </a:rPr>
            <a:t>ime</a:t>
          </a:r>
          <a:r>
            <a:rPr lang="en-GB" sz="2000" b="1" cap="none" dirty="0">
              <a:solidFill>
                <a:srgbClr val="40AF9F"/>
              </a:solidFill>
              <a:effectLst/>
              <a:latin typeface="+mj-lt"/>
              <a:ea typeface="Aptos" panose="020B0004020202020204" pitchFamily="34" charset="0"/>
              <a:cs typeface="Times New Roman" panose="02020603050405020304" pitchFamily="18" charset="0"/>
            </a:rPr>
            <a:t>-limited novel Initiative</a:t>
          </a:r>
          <a:endParaRPr lang="en-US" sz="2000" cap="none" dirty="0">
            <a:solidFill>
              <a:srgbClr val="40AF9F"/>
            </a:solidFill>
            <a:latin typeface="+mj-lt"/>
          </a:endParaRPr>
        </a:p>
      </dgm:t>
    </dgm:pt>
    <dgm:pt modelId="{734A5970-7F93-48FD-BCCC-4675C6C40405}" type="parTrans" cxnId="{93DB7917-3251-4B66-8768-D3B125B78136}">
      <dgm:prSet/>
      <dgm:spPr/>
      <dgm:t>
        <a:bodyPr/>
        <a:lstStyle/>
        <a:p>
          <a:endParaRPr lang="en-US" sz="2000">
            <a:solidFill>
              <a:srgbClr val="40AF9F"/>
            </a:solidFill>
            <a:latin typeface="+mj-lt"/>
          </a:endParaRPr>
        </a:p>
      </dgm:t>
    </dgm:pt>
    <dgm:pt modelId="{BEC9802E-19CC-486C-8C19-DFD6B29F4A70}" type="sibTrans" cxnId="{93DB7917-3251-4B66-8768-D3B125B78136}">
      <dgm:prSet/>
      <dgm:spPr/>
      <dgm:t>
        <a:bodyPr/>
        <a:lstStyle/>
        <a:p>
          <a:endParaRPr lang="en-US" sz="2000">
            <a:solidFill>
              <a:srgbClr val="40AF9F"/>
            </a:solidFill>
            <a:latin typeface="+mj-lt"/>
          </a:endParaRPr>
        </a:p>
      </dgm:t>
    </dgm:pt>
    <dgm:pt modelId="{E8CC63A7-CAF5-456C-966B-CF6EE3D43554}">
      <dgm:prSet custT="1"/>
      <dgm:spPr/>
      <dgm:t>
        <a:bodyPr/>
        <a:lstStyle/>
        <a:p>
          <a:pPr>
            <a:defRPr cap="all"/>
          </a:pPr>
          <a:r>
            <a:rPr lang="en-US" sz="2000" cap="none" dirty="0">
              <a:solidFill>
                <a:srgbClr val="40AF9F"/>
              </a:solidFill>
              <a:latin typeface="+mj-lt"/>
            </a:rPr>
            <a:t>Up to </a:t>
          </a:r>
          <a:r>
            <a:rPr lang="en-US" sz="2000" b="1" cap="none" dirty="0">
              <a:solidFill>
                <a:srgbClr val="40AF9F"/>
              </a:solidFill>
              <a:latin typeface="+mj-lt"/>
            </a:rPr>
            <a:t>£12k </a:t>
          </a:r>
        </a:p>
      </dgm:t>
    </dgm:pt>
    <dgm:pt modelId="{B2DB2BC1-9CC5-4C75-84CB-B57B07671E43}" type="parTrans" cxnId="{6CF293E2-9A45-4745-8DE3-9F5FCE9D653A}">
      <dgm:prSet/>
      <dgm:spPr/>
      <dgm:t>
        <a:bodyPr/>
        <a:lstStyle/>
        <a:p>
          <a:endParaRPr lang="en-US" sz="2000">
            <a:solidFill>
              <a:srgbClr val="40AF9F"/>
            </a:solidFill>
            <a:latin typeface="+mj-lt"/>
          </a:endParaRPr>
        </a:p>
      </dgm:t>
    </dgm:pt>
    <dgm:pt modelId="{B3D03A43-D40D-44F2-B47B-386AB39F36FD}" type="sibTrans" cxnId="{6CF293E2-9A45-4745-8DE3-9F5FCE9D653A}">
      <dgm:prSet/>
      <dgm:spPr/>
      <dgm:t>
        <a:bodyPr/>
        <a:lstStyle/>
        <a:p>
          <a:endParaRPr lang="en-US" sz="2000">
            <a:solidFill>
              <a:srgbClr val="40AF9F"/>
            </a:solidFill>
            <a:latin typeface="+mj-lt"/>
          </a:endParaRPr>
        </a:p>
      </dgm:t>
    </dgm:pt>
    <dgm:pt modelId="{1D3CE7A8-9097-4720-99D6-1CF7DF611151}" type="pres">
      <dgm:prSet presAssocID="{D3E6ABE8-968C-4790-B9A1-BE9AB2C052E6}" presName="root" presStyleCnt="0">
        <dgm:presLayoutVars>
          <dgm:dir/>
          <dgm:resizeHandles val="exact"/>
        </dgm:presLayoutVars>
      </dgm:prSet>
      <dgm:spPr/>
    </dgm:pt>
    <dgm:pt modelId="{CC458E8F-9358-4AED-952D-74E73388DD7D}" type="pres">
      <dgm:prSet presAssocID="{FF351651-1228-4557-B6F3-3A76A2A86898}" presName="compNode" presStyleCnt="0"/>
      <dgm:spPr/>
    </dgm:pt>
    <dgm:pt modelId="{77B05E26-E5F7-4782-BD9E-049A7D9F1B07}" type="pres">
      <dgm:prSet presAssocID="{FF351651-1228-4557-B6F3-3A76A2A86898}" presName="iconBgRect" presStyleLbl="bgShp" presStyleIdx="0" presStyleCnt="4"/>
      <dgm:spPr>
        <a:solidFill>
          <a:srgbClr val="40AF9F"/>
        </a:solidFill>
      </dgm:spPr>
    </dgm:pt>
    <dgm:pt modelId="{550B5F05-AE01-4F89-A797-163D74B7DF14}" type="pres">
      <dgm:prSet presAssocID="{FF351651-1228-4557-B6F3-3A76A2A868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F8B5F6C1-D049-4D57-9C32-7391E3E5DFF8}" type="pres">
      <dgm:prSet presAssocID="{FF351651-1228-4557-B6F3-3A76A2A86898}" presName="spaceRect" presStyleCnt="0"/>
      <dgm:spPr/>
    </dgm:pt>
    <dgm:pt modelId="{F0FD1E4B-5E5B-4735-956C-492CD4F1B76F}" type="pres">
      <dgm:prSet presAssocID="{FF351651-1228-4557-B6F3-3A76A2A86898}" presName="textRect" presStyleLbl="revTx" presStyleIdx="0" presStyleCnt="4">
        <dgm:presLayoutVars>
          <dgm:chMax val="1"/>
          <dgm:chPref val="1"/>
        </dgm:presLayoutVars>
      </dgm:prSet>
      <dgm:spPr/>
    </dgm:pt>
    <dgm:pt modelId="{C881D1E4-A32E-438E-B521-AD94F5102DF7}" type="pres">
      <dgm:prSet presAssocID="{BAA16F0D-62C7-42B2-824B-D36890357DE7}" presName="sibTrans" presStyleCnt="0"/>
      <dgm:spPr/>
    </dgm:pt>
    <dgm:pt modelId="{71A01A69-AAD2-4A96-89C3-CA4790AC2183}" type="pres">
      <dgm:prSet presAssocID="{1A6DB0F9-D04F-429A-9810-3073520B80D2}" presName="compNode" presStyleCnt="0"/>
      <dgm:spPr/>
    </dgm:pt>
    <dgm:pt modelId="{9083769D-CCE6-47D6-AB29-2A60DF328A58}" type="pres">
      <dgm:prSet presAssocID="{1A6DB0F9-D04F-429A-9810-3073520B80D2}" presName="iconBgRect" presStyleLbl="bgShp" presStyleIdx="1" presStyleCnt="4"/>
      <dgm:spPr/>
    </dgm:pt>
    <dgm:pt modelId="{D84B53EF-89FD-463F-89EF-DE5C65B181CF}" type="pres">
      <dgm:prSet presAssocID="{1A6DB0F9-D04F-429A-9810-3073520B80D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429E1A3E-8D93-4ABB-AC1C-20ADC939641E}" type="pres">
      <dgm:prSet presAssocID="{1A6DB0F9-D04F-429A-9810-3073520B80D2}" presName="spaceRect" presStyleCnt="0"/>
      <dgm:spPr/>
    </dgm:pt>
    <dgm:pt modelId="{C6261422-535A-43FF-89D3-DDAE455FD416}" type="pres">
      <dgm:prSet presAssocID="{1A6DB0F9-D04F-429A-9810-3073520B80D2}" presName="textRect" presStyleLbl="revTx" presStyleIdx="1" presStyleCnt="4">
        <dgm:presLayoutVars>
          <dgm:chMax val="1"/>
          <dgm:chPref val="1"/>
        </dgm:presLayoutVars>
      </dgm:prSet>
      <dgm:spPr/>
    </dgm:pt>
    <dgm:pt modelId="{CD6151A8-D0E5-487F-A8CA-27DBD0C6F53A}" type="pres">
      <dgm:prSet presAssocID="{3919F4FC-CD86-4AF7-933F-83196D5E7897}" presName="sibTrans" presStyleCnt="0"/>
      <dgm:spPr/>
    </dgm:pt>
    <dgm:pt modelId="{516578BA-C179-40B4-A541-E1BF6749BD76}" type="pres">
      <dgm:prSet presAssocID="{72637C87-8A1B-451C-9256-70057CB791A6}" presName="compNode" presStyleCnt="0"/>
      <dgm:spPr/>
    </dgm:pt>
    <dgm:pt modelId="{554A21BA-F2B8-41D5-819D-A040754E63C4}" type="pres">
      <dgm:prSet presAssocID="{72637C87-8A1B-451C-9256-70057CB791A6}" presName="iconBgRect" presStyleLbl="bgShp" presStyleIdx="2" presStyleCnt="4"/>
      <dgm:spPr>
        <a:solidFill>
          <a:srgbClr val="40AF9F"/>
        </a:solidFill>
      </dgm:spPr>
    </dgm:pt>
    <dgm:pt modelId="{3E8E9D39-4660-4351-B2CC-C4311AD9BD5B}" type="pres">
      <dgm:prSet presAssocID="{72637C87-8A1B-451C-9256-70057CB791A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ck"/>
        </a:ext>
      </dgm:extLst>
    </dgm:pt>
    <dgm:pt modelId="{DF113B14-8687-4474-8EE9-5AF4CB19E05D}" type="pres">
      <dgm:prSet presAssocID="{72637C87-8A1B-451C-9256-70057CB791A6}" presName="spaceRect" presStyleCnt="0"/>
      <dgm:spPr/>
    </dgm:pt>
    <dgm:pt modelId="{FEA85040-3EDA-4E7F-83ED-303EC98F04A5}" type="pres">
      <dgm:prSet presAssocID="{72637C87-8A1B-451C-9256-70057CB791A6}" presName="textRect" presStyleLbl="revTx" presStyleIdx="2" presStyleCnt="4">
        <dgm:presLayoutVars>
          <dgm:chMax val="1"/>
          <dgm:chPref val="1"/>
        </dgm:presLayoutVars>
      </dgm:prSet>
      <dgm:spPr/>
    </dgm:pt>
    <dgm:pt modelId="{BE7F2B7D-2AAA-4E4A-BA01-0A9A618060C0}" type="pres">
      <dgm:prSet presAssocID="{BEC9802E-19CC-486C-8C19-DFD6B29F4A70}" presName="sibTrans" presStyleCnt="0"/>
      <dgm:spPr/>
    </dgm:pt>
    <dgm:pt modelId="{7817CD33-D755-4606-ABEC-5408EACF5017}" type="pres">
      <dgm:prSet presAssocID="{E8CC63A7-CAF5-456C-966B-CF6EE3D43554}" presName="compNode" presStyleCnt="0"/>
      <dgm:spPr/>
    </dgm:pt>
    <dgm:pt modelId="{709A0397-22C2-4F8C-AC3A-2E85352D8C18}" type="pres">
      <dgm:prSet presAssocID="{E8CC63A7-CAF5-456C-966B-CF6EE3D43554}" presName="iconBgRect" presStyleLbl="bgShp" presStyleIdx="3" presStyleCnt="4"/>
      <dgm:spPr/>
    </dgm:pt>
    <dgm:pt modelId="{D9574731-A0BD-444E-A835-628A7E2D8233}" type="pres">
      <dgm:prSet presAssocID="{E8CC63A7-CAF5-456C-966B-CF6EE3D4355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23358F68-0BE3-4DD9-A113-7B5061804B09}" type="pres">
      <dgm:prSet presAssocID="{E8CC63A7-CAF5-456C-966B-CF6EE3D43554}" presName="spaceRect" presStyleCnt="0"/>
      <dgm:spPr/>
    </dgm:pt>
    <dgm:pt modelId="{752213D1-5D47-489A-909A-D6587AED234E}" type="pres">
      <dgm:prSet presAssocID="{E8CC63A7-CAF5-456C-966B-CF6EE3D43554}" presName="textRect" presStyleLbl="revTx" presStyleIdx="3" presStyleCnt="4">
        <dgm:presLayoutVars>
          <dgm:chMax val="1"/>
          <dgm:chPref val="1"/>
        </dgm:presLayoutVars>
      </dgm:prSet>
      <dgm:spPr/>
    </dgm:pt>
  </dgm:ptLst>
  <dgm:cxnLst>
    <dgm:cxn modelId="{E0168205-7D04-4D96-983C-73C496009BF2}" type="presOf" srcId="{72637C87-8A1B-451C-9256-70057CB791A6}" destId="{FEA85040-3EDA-4E7F-83ED-303EC98F04A5}" srcOrd="0" destOrd="0" presId="urn:microsoft.com/office/officeart/2018/5/layout/IconCircleLabelList"/>
    <dgm:cxn modelId="{93DB7917-3251-4B66-8768-D3B125B78136}" srcId="{D3E6ABE8-968C-4790-B9A1-BE9AB2C052E6}" destId="{72637C87-8A1B-451C-9256-70057CB791A6}" srcOrd="2" destOrd="0" parTransId="{734A5970-7F93-48FD-BCCC-4675C6C40405}" sibTransId="{BEC9802E-19CC-486C-8C19-DFD6B29F4A70}"/>
    <dgm:cxn modelId="{D59D3D2E-6027-4112-B3CC-C32D5208E27E}" type="presOf" srcId="{E8CC63A7-CAF5-456C-966B-CF6EE3D43554}" destId="{752213D1-5D47-489A-909A-D6587AED234E}" srcOrd="0" destOrd="0" presId="urn:microsoft.com/office/officeart/2018/5/layout/IconCircleLabelList"/>
    <dgm:cxn modelId="{FEEBFD45-1AC9-4F52-9342-34116C5E87BF}" type="presOf" srcId="{1A6DB0F9-D04F-429A-9810-3073520B80D2}" destId="{C6261422-535A-43FF-89D3-DDAE455FD416}" srcOrd="0" destOrd="0" presId="urn:microsoft.com/office/officeart/2018/5/layout/IconCircleLabelList"/>
    <dgm:cxn modelId="{B0DEDB85-C6CA-4A29-ABA6-53E33E406A48}" type="presOf" srcId="{FF351651-1228-4557-B6F3-3A76A2A86898}" destId="{F0FD1E4B-5E5B-4735-956C-492CD4F1B76F}" srcOrd="0" destOrd="0" presId="urn:microsoft.com/office/officeart/2018/5/layout/IconCircleLabelList"/>
    <dgm:cxn modelId="{DDBAE68A-5334-4A63-8B29-6898E7113996}" srcId="{D3E6ABE8-968C-4790-B9A1-BE9AB2C052E6}" destId="{FF351651-1228-4557-B6F3-3A76A2A86898}" srcOrd="0" destOrd="0" parTransId="{8D49A6C2-CCB1-4C90-88F3-9C79F805D820}" sibTransId="{BAA16F0D-62C7-42B2-824B-D36890357DE7}"/>
    <dgm:cxn modelId="{B4BDC9A9-1E7A-4553-A9DD-4C047E07A7F4}" type="presOf" srcId="{D3E6ABE8-968C-4790-B9A1-BE9AB2C052E6}" destId="{1D3CE7A8-9097-4720-99D6-1CF7DF611151}" srcOrd="0" destOrd="0" presId="urn:microsoft.com/office/officeart/2018/5/layout/IconCircleLabelList"/>
    <dgm:cxn modelId="{6CF293E2-9A45-4745-8DE3-9F5FCE9D653A}" srcId="{D3E6ABE8-968C-4790-B9A1-BE9AB2C052E6}" destId="{E8CC63A7-CAF5-456C-966B-CF6EE3D43554}" srcOrd="3" destOrd="0" parTransId="{B2DB2BC1-9CC5-4C75-84CB-B57B07671E43}" sibTransId="{B3D03A43-D40D-44F2-B47B-386AB39F36FD}"/>
    <dgm:cxn modelId="{0A5073F4-F4FF-43AE-BCC1-F6D75A96C153}" srcId="{D3E6ABE8-968C-4790-B9A1-BE9AB2C052E6}" destId="{1A6DB0F9-D04F-429A-9810-3073520B80D2}" srcOrd="1" destOrd="0" parTransId="{3C2AAF23-DEFD-4164-9FCA-AC4118E0DD71}" sibTransId="{3919F4FC-CD86-4AF7-933F-83196D5E7897}"/>
    <dgm:cxn modelId="{A2EA597C-6C11-4EC6-A7D3-DEA32B5D1C00}" type="presParOf" srcId="{1D3CE7A8-9097-4720-99D6-1CF7DF611151}" destId="{CC458E8F-9358-4AED-952D-74E73388DD7D}" srcOrd="0" destOrd="0" presId="urn:microsoft.com/office/officeart/2018/5/layout/IconCircleLabelList"/>
    <dgm:cxn modelId="{CEE2CB17-B178-4064-A387-4C59D0E687D7}" type="presParOf" srcId="{CC458E8F-9358-4AED-952D-74E73388DD7D}" destId="{77B05E26-E5F7-4782-BD9E-049A7D9F1B07}" srcOrd="0" destOrd="0" presId="urn:microsoft.com/office/officeart/2018/5/layout/IconCircleLabelList"/>
    <dgm:cxn modelId="{C80A536A-0397-4E11-9362-EABA28EDD8DE}" type="presParOf" srcId="{CC458E8F-9358-4AED-952D-74E73388DD7D}" destId="{550B5F05-AE01-4F89-A797-163D74B7DF14}" srcOrd="1" destOrd="0" presId="urn:microsoft.com/office/officeart/2018/5/layout/IconCircleLabelList"/>
    <dgm:cxn modelId="{0F0AF4B0-795F-43E3-AF2C-F6487B0496BA}" type="presParOf" srcId="{CC458E8F-9358-4AED-952D-74E73388DD7D}" destId="{F8B5F6C1-D049-4D57-9C32-7391E3E5DFF8}" srcOrd="2" destOrd="0" presId="urn:microsoft.com/office/officeart/2018/5/layout/IconCircleLabelList"/>
    <dgm:cxn modelId="{26E6DC28-890E-450A-87F1-7BCC61B5E142}" type="presParOf" srcId="{CC458E8F-9358-4AED-952D-74E73388DD7D}" destId="{F0FD1E4B-5E5B-4735-956C-492CD4F1B76F}" srcOrd="3" destOrd="0" presId="urn:microsoft.com/office/officeart/2018/5/layout/IconCircleLabelList"/>
    <dgm:cxn modelId="{B5BF38F0-983B-44C7-817D-018911874281}" type="presParOf" srcId="{1D3CE7A8-9097-4720-99D6-1CF7DF611151}" destId="{C881D1E4-A32E-438E-B521-AD94F5102DF7}" srcOrd="1" destOrd="0" presId="urn:microsoft.com/office/officeart/2018/5/layout/IconCircleLabelList"/>
    <dgm:cxn modelId="{862CADC6-1B3F-44A2-828F-B26A097A6E19}" type="presParOf" srcId="{1D3CE7A8-9097-4720-99D6-1CF7DF611151}" destId="{71A01A69-AAD2-4A96-89C3-CA4790AC2183}" srcOrd="2" destOrd="0" presId="urn:microsoft.com/office/officeart/2018/5/layout/IconCircleLabelList"/>
    <dgm:cxn modelId="{E563BF1A-525F-4D1C-A77C-D32F144E1776}" type="presParOf" srcId="{71A01A69-AAD2-4A96-89C3-CA4790AC2183}" destId="{9083769D-CCE6-47D6-AB29-2A60DF328A58}" srcOrd="0" destOrd="0" presId="urn:microsoft.com/office/officeart/2018/5/layout/IconCircleLabelList"/>
    <dgm:cxn modelId="{3F297249-5D07-4B57-89CB-F7FFFE69977D}" type="presParOf" srcId="{71A01A69-AAD2-4A96-89C3-CA4790AC2183}" destId="{D84B53EF-89FD-463F-89EF-DE5C65B181CF}" srcOrd="1" destOrd="0" presId="urn:microsoft.com/office/officeart/2018/5/layout/IconCircleLabelList"/>
    <dgm:cxn modelId="{99A67B61-6E32-40F4-91C8-5707D3DFBDDE}" type="presParOf" srcId="{71A01A69-AAD2-4A96-89C3-CA4790AC2183}" destId="{429E1A3E-8D93-4ABB-AC1C-20ADC939641E}" srcOrd="2" destOrd="0" presId="urn:microsoft.com/office/officeart/2018/5/layout/IconCircleLabelList"/>
    <dgm:cxn modelId="{E855FEBA-32BD-4B86-889B-6686209BC3FE}" type="presParOf" srcId="{71A01A69-AAD2-4A96-89C3-CA4790AC2183}" destId="{C6261422-535A-43FF-89D3-DDAE455FD416}" srcOrd="3" destOrd="0" presId="urn:microsoft.com/office/officeart/2018/5/layout/IconCircleLabelList"/>
    <dgm:cxn modelId="{B0394EB0-A897-442B-8F22-2BF69659217A}" type="presParOf" srcId="{1D3CE7A8-9097-4720-99D6-1CF7DF611151}" destId="{CD6151A8-D0E5-487F-A8CA-27DBD0C6F53A}" srcOrd="3" destOrd="0" presId="urn:microsoft.com/office/officeart/2018/5/layout/IconCircleLabelList"/>
    <dgm:cxn modelId="{1DE877EE-BB4F-43ED-BDAD-4061D3979D32}" type="presParOf" srcId="{1D3CE7A8-9097-4720-99D6-1CF7DF611151}" destId="{516578BA-C179-40B4-A541-E1BF6749BD76}" srcOrd="4" destOrd="0" presId="urn:microsoft.com/office/officeart/2018/5/layout/IconCircleLabelList"/>
    <dgm:cxn modelId="{2826EFD3-76A7-445E-8DDF-5661222FE969}" type="presParOf" srcId="{516578BA-C179-40B4-A541-E1BF6749BD76}" destId="{554A21BA-F2B8-41D5-819D-A040754E63C4}" srcOrd="0" destOrd="0" presId="urn:microsoft.com/office/officeart/2018/5/layout/IconCircleLabelList"/>
    <dgm:cxn modelId="{EAEDA77F-22FE-459F-BA0A-2DA25861BADC}" type="presParOf" srcId="{516578BA-C179-40B4-A541-E1BF6749BD76}" destId="{3E8E9D39-4660-4351-B2CC-C4311AD9BD5B}" srcOrd="1" destOrd="0" presId="urn:microsoft.com/office/officeart/2018/5/layout/IconCircleLabelList"/>
    <dgm:cxn modelId="{4C573E59-0B46-47E6-B50C-364B45F9F371}" type="presParOf" srcId="{516578BA-C179-40B4-A541-E1BF6749BD76}" destId="{DF113B14-8687-4474-8EE9-5AF4CB19E05D}" srcOrd="2" destOrd="0" presId="urn:microsoft.com/office/officeart/2018/5/layout/IconCircleLabelList"/>
    <dgm:cxn modelId="{4666BDC5-91A9-4B10-9535-4194A96DE4D4}" type="presParOf" srcId="{516578BA-C179-40B4-A541-E1BF6749BD76}" destId="{FEA85040-3EDA-4E7F-83ED-303EC98F04A5}" srcOrd="3" destOrd="0" presId="urn:microsoft.com/office/officeart/2018/5/layout/IconCircleLabelList"/>
    <dgm:cxn modelId="{C1ABCB5A-2E28-45DF-964C-C5FE44219C33}" type="presParOf" srcId="{1D3CE7A8-9097-4720-99D6-1CF7DF611151}" destId="{BE7F2B7D-2AAA-4E4A-BA01-0A9A618060C0}" srcOrd="5" destOrd="0" presId="urn:microsoft.com/office/officeart/2018/5/layout/IconCircleLabelList"/>
    <dgm:cxn modelId="{C0F6D993-8643-4F01-9F73-5036140CB7FD}" type="presParOf" srcId="{1D3CE7A8-9097-4720-99D6-1CF7DF611151}" destId="{7817CD33-D755-4606-ABEC-5408EACF5017}" srcOrd="6" destOrd="0" presId="urn:microsoft.com/office/officeart/2018/5/layout/IconCircleLabelList"/>
    <dgm:cxn modelId="{032C2086-86A4-4F27-B94E-4C03646B01EC}" type="presParOf" srcId="{7817CD33-D755-4606-ABEC-5408EACF5017}" destId="{709A0397-22C2-4F8C-AC3A-2E85352D8C18}" srcOrd="0" destOrd="0" presId="urn:microsoft.com/office/officeart/2018/5/layout/IconCircleLabelList"/>
    <dgm:cxn modelId="{4B1B8052-2311-49FD-9146-962ADE782A93}" type="presParOf" srcId="{7817CD33-D755-4606-ABEC-5408EACF5017}" destId="{D9574731-A0BD-444E-A835-628A7E2D8233}" srcOrd="1" destOrd="0" presId="urn:microsoft.com/office/officeart/2018/5/layout/IconCircleLabelList"/>
    <dgm:cxn modelId="{B88F13A5-7218-4181-8E36-57268BB210CB}" type="presParOf" srcId="{7817CD33-D755-4606-ABEC-5408EACF5017}" destId="{23358F68-0BE3-4DD9-A113-7B5061804B09}" srcOrd="2" destOrd="0" presId="urn:microsoft.com/office/officeart/2018/5/layout/IconCircleLabelList"/>
    <dgm:cxn modelId="{F1172B85-837B-4079-8FEA-86CE64BBAB91}" type="presParOf" srcId="{7817CD33-D755-4606-ABEC-5408EACF5017}" destId="{752213D1-5D47-489A-909A-D6587AED234E}" srcOrd="3" destOrd="0" presId="urn:microsoft.com/office/officeart/2018/5/layout/IconCircle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E5B1AC0-2B13-E44F-AC5C-FEC7A8472BA1}" type="doc">
      <dgm:prSet loTypeId="urn:microsoft.com/office/officeart/2005/8/layout/hList7" loCatId="list" qsTypeId="urn:microsoft.com/office/officeart/2005/8/quickstyle/simple1" qsCatId="simple" csTypeId="urn:microsoft.com/office/officeart/2005/8/colors/accent2_1" csCatId="accent2" phldr="1"/>
      <dgm:spPr/>
      <dgm:t>
        <a:bodyPr/>
        <a:lstStyle/>
        <a:p>
          <a:endParaRPr lang="en-GB"/>
        </a:p>
      </dgm:t>
    </dgm:pt>
    <dgm:pt modelId="{AC1D2232-31CE-C04E-9B0B-5FC77DC5BEB0}">
      <dgm:prSet/>
      <dgm:spPr/>
      <dgm:t>
        <a:bodyPr/>
        <a:lstStyle/>
        <a:p>
          <a:r>
            <a:rPr lang="en-GB" b="1" dirty="0"/>
            <a:t>Buy out staff </a:t>
          </a:r>
          <a:r>
            <a:rPr lang="en-GB" dirty="0"/>
            <a:t>from teaching or business-as-usual activities </a:t>
          </a:r>
        </a:p>
      </dgm:t>
    </dgm:pt>
    <dgm:pt modelId="{AFCCB7F5-1093-D440-84C1-73123DE79873}" type="parTrans" cxnId="{7E75668B-E054-074A-8395-0D6FB217591E}">
      <dgm:prSet/>
      <dgm:spPr/>
      <dgm:t>
        <a:bodyPr/>
        <a:lstStyle/>
        <a:p>
          <a:endParaRPr lang="en-GB"/>
        </a:p>
      </dgm:t>
    </dgm:pt>
    <dgm:pt modelId="{3F7954B6-1045-EC41-A86B-2B52D5EA72DF}" type="sibTrans" cxnId="{7E75668B-E054-074A-8395-0D6FB217591E}">
      <dgm:prSet/>
      <dgm:spPr/>
      <dgm:t>
        <a:bodyPr/>
        <a:lstStyle/>
        <a:p>
          <a:endParaRPr lang="en-GB"/>
        </a:p>
      </dgm:t>
    </dgm:pt>
    <dgm:pt modelId="{9C2B4EFF-8216-4844-90E1-51424287B24D}">
      <dgm:prSet/>
      <dgm:spPr/>
      <dgm:t>
        <a:bodyPr/>
        <a:lstStyle/>
        <a:p>
          <a:r>
            <a:rPr lang="en-GB" dirty="0"/>
            <a:t>Pay for </a:t>
          </a:r>
          <a:r>
            <a:rPr lang="en-GB" b="1" dirty="0"/>
            <a:t>essential pre-application staff </a:t>
          </a:r>
          <a:br>
            <a:rPr lang="en-GB" dirty="0"/>
          </a:br>
          <a:endParaRPr lang="en-GB" dirty="0"/>
        </a:p>
      </dgm:t>
    </dgm:pt>
    <dgm:pt modelId="{BDFDBADE-C00C-2A4D-B0F8-8EF2B81CE537}" type="parTrans" cxnId="{D62C0CCE-6E61-DE44-8324-9BDD69121065}">
      <dgm:prSet/>
      <dgm:spPr/>
      <dgm:t>
        <a:bodyPr/>
        <a:lstStyle/>
        <a:p>
          <a:endParaRPr lang="en-GB"/>
        </a:p>
      </dgm:t>
    </dgm:pt>
    <dgm:pt modelId="{B72A5690-8B8E-2C4A-877B-EC5C59973488}" type="sibTrans" cxnId="{D62C0CCE-6E61-DE44-8324-9BDD69121065}">
      <dgm:prSet/>
      <dgm:spPr/>
      <dgm:t>
        <a:bodyPr/>
        <a:lstStyle/>
        <a:p>
          <a:endParaRPr lang="en-GB"/>
        </a:p>
      </dgm:t>
    </dgm:pt>
    <dgm:pt modelId="{AC41F228-1366-2847-BB83-44E7B90A6367}">
      <dgm:prSet/>
      <dgm:spPr/>
      <dgm:t>
        <a:bodyPr/>
        <a:lstStyle/>
        <a:p>
          <a:r>
            <a:rPr lang="en-GB"/>
            <a:t>Pay for </a:t>
          </a:r>
          <a:r>
            <a:rPr lang="en-GB" b="1"/>
            <a:t>materials or design costs </a:t>
          </a:r>
          <a:r>
            <a:rPr lang="en-GB"/>
            <a:t>to support application development </a:t>
          </a:r>
        </a:p>
      </dgm:t>
    </dgm:pt>
    <dgm:pt modelId="{32C7EA76-BE19-0E4A-9B93-5D9AD2D7110C}" type="parTrans" cxnId="{0372733D-621A-614D-956D-70DA3C71C491}">
      <dgm:prSet/>
      <dgm:spPr/>
      <dgm:t>
        <a:bodyPr/>
        <a:lstStyle/>
        <a:p>
          <a:endParaRPr lang="en-GB"/>
        </a:p>
      </dgm:t>
    </dgm:pt>
    <dgm:pt modelId="{8B349F59-008A-9C41-BA68-F91A1AFF9F10}" type="sibTrans" cxnId="{0372733D-621A-614D-956D-70DA3C71C491}">
      <dgm:prSet/>
      <dgm:spPr/>
      <dgm:t>
        <a:bodyPr/>
        <a:lstStyle/>
        <a:p>
          <a:endParaRPr lang="en-GB"/>
        </a:p>
      </dgm:t>
    </dgm:pt>
    <dgm:pt modelId="{63D2B330-0A1F-3145-A036-E156DC42006F}">
      <dgm:prSet/>
      <dgm:spPr/>
      <dgm:t>
        <a:bodyPr/>
        <a:lstStyle/>
        <a:p>
          <a:r>
            <a:rPr lang="en-GB" dirty="0"/>
            <a:t>Pay </a:t>
          </a:r>
          <a:r>
            <a:rPr lang="en-GB" b="0" dirty="0"/>
            <a:t>for</a:t>
          </a:r>
          <a:r>
            <a:rPr lang="en-GB" b="1" dirty="0"/>
            <a:t> collaboration or co-design workshops </a:t>
          </a:r>
          <a:r>
            <a:rPr lang="en-GB" dirty="0"/>
            <a:t>to support application development</a:t>
          </a:r>
        </a:p>
      </dgm:t>
    </dgm:pt>
    <dgm:pt modelId="{9D629399-07C1-8B42-B299-7FABBFA41204}" type="parTrans" cxnId="{12B9D423-A03E-CD44-86ED-370000B75131}">
      <dgm:prSet/>
      <dgm:spPr/>
      <dgm:t>
        <a:bodyPr/>
        <a:lstStyle/>
        <a:p>
          <a:endParaRPr lang="en-GB"/>
        </a:p>
      </dgm:t>
    </dgm:pt>
    <dgm:pt modelId="{33D8AD0D-43F1-0D47-B2C8-0E153CE39A5C}" type="sibTrans" cxnId="{12B9D423-A03E-CD44-86ED-370000B75131}">
      <dgm:prSet/>
      <dgm:spPr/>
      <dgm:t>
        <a:bodyPr/>
        <a:lstStyle/>
        <a:p>
          <a:endParaRPr lang="en-GB"/>
        </a:p>
      </dgm:t>
    </dgm:pt>
    <dgm:pt modelId="{F622B366-DEBF-4D4F-AA15-295BFEBE1C45}">
      <dgm:prSet/>
      <dgm:spPr/>
      <dgm:t>
        <a:bodyPr/>
        <a:lstStyle/>
        <a:p>
          <a:r>
            <a:rPr lang="en-GB"/>
            <a:t>Pay for </a:t>
          </a:r>
          <a:r>
            <a:rPr lang="en-GB" b="1"/>
            <a:t>data collection </a:t>
          </a:r>
          <a:r>
            <a:rPr lang="en-GB"/>
            <a:t>to support application development</a:t>
          </a:r>
        </a:p>
      </dgm:t>
    </dgm:pt>
    <dgm:pt modelId="{1BFC1467-56A5-6A43-86EA-E5A233B6C12B}" type="parTrans" cxnId="{3E5A21ED-E5BC-E24F-9D02-20A49D916DA1}">
      <dgm:prSet/>
      <dgm:spPr/>
      <dgm:t>
        <a:bodyPr/>
        <a:lstStyle/>
        <a:p>
          <a:endParaRPr lang="en-GB"/>
        </a:p>
      </dgm:t>
    </dgm:pt>
    <dgm:pt modelId="{FF186691-54F2-B94C-B128-BA78C02F2E68}" type="sibTrans" cxnId="{3E5A21ED-E5BC-E24F-9D02-20A49D916DA1}">
      <dgm:prSet/>
      <dgm:spPr/>
      <dgm:t>
        <a:bodyPr/>
        <a:lstStyle/>
        <a:p>
          <a:endParaRPr lang="en-GB"/>
        </a:p>
      </dgm:t>
    </dgm:pt>
    <dgm:pt modelId="{AD655799-AE00-E14F-9ACB-CD50315BB115}" type="pres">
      <dgm:prSet presAssocID="{AE5B1AC0-2B13-E44F-AC5C-FEC7A8472BA1}" presName="Name0" presStyleCnt="0">
        <dgm:presLayoutVars>
          <dgm:dir/>
          <dgm:resizeHandles val="exact"/>
        </dgm:presLayoutVars>
      </dgm:prSet>
      <dgm:spPr/>
    </dgm:pt>
    <dgm:pt modelId="{D46F35A7-0477-3C4E-B10A-362F23B906D8}" type="pres">
      <dgm:prSet presAssocID="{AE5B1AC0-2B13-E44F-AC5C-FEC7A8472BA1}" presName="fgShape" presStyleLbl="fgShp" presStyleIdx="0" presStyleCnt="1" custScaleY="171389"/>
      <dgm:spPr/>
    </dgm:pt>
    <dgm:pt modelId="{9196F38F-8250-6942-862B-504AFB09CA99}" type="pres">
      <dgm:prSet presAssocID="{AE5B1AC0-2B13-E44F-AC5C-FEC7A8472BA1}" presName="linComp" presStyleCnt="0"/>
      <dgm:spPr/>
    </dgm:pt>
    <dgm:pt modelId="{24CC1841-7871-9F41-A94F-B30C0BE55ECC}" type="pres">
      <dgm:prSet presAssocID="{AC1D2232-31CE-C04E-9B0B-5FC77DC5BEB0}" presName="compNode" presStyleCnt="0"/>
      <dgm:spPr/>
    </dgm:pt>
    <dgm:pt modelId="{3135E7ED-49A3-4542-BA5F-F2CE880F42B7}" type="pres">
      <dgm:prSet presAssocID="{AC1D2232-31CE-C04E-9B0B-5FC77DC5BEB0}" presName="bkgdShape" presStyleLbl="node1" presStyleIdx="0" presStyleCnt="5"/>
      <dgm:spPr/>
    </dgm:pt>
    <dgm:pt modelId="{4FF461F5-DDC5-4F42-9A66-DB736DE6FB7B}" type="pres">
      <dgm:prSet presAssocID="{AC1D2232-31CE-C04E-9B0B-5FC77DC5BEB0}" presName="nodeTx" presStyleLbl="node1" presStyleIdx="0" presStyleCnt="5">
        <dgm:presLayoutVars>
          <dgm:bulletEnabled val="1"/>
        </dgm:presLayoutVars>
      </dgm:prSet>
      <dgm:spPr/>
    </dgm:pt>
    <dgm:pt modelId="{959A6FB7-74E0-B44B-A82C-A0CE891C90F4}" type="pres">
      <dgm:prSet presAssocID="{AC1D2232-31CE-C04E-9B0B-5FC77DC5BEB0}" presName="invisiNode" presStyleLbl="node1" presStyleIdx="0" presStyleCnt="5"/>
      <dgm:spPr/>
    </dgm:pt>
    <dgm:pt modelId="{8AC56025-ADCF-F04B-84EC-DD9EBB36BD1F}" type="pres">
      <dgm:prSet presAssocID="{AC1D2232-31CE-C04E-9B0B-5FC77DC5BEB0}" presName="imagNode" presStyleLbl="fgImgPlace1" presStyleIdx="0" presStyleCnt="5"/>
      <dgm:spPr/>
    </dgm:pt>
    <dgm:pt modelId="{E00A890E-57F5-D448-A894-04C51978B562}" type="pres">
      <dgm:prSet presAssocID="{3F7954B6-1045-EC41-A86B-2B52D5EA72DF}" presName="sibTrans" presStyleLbl="sibTrans2D1" presStyleIdx="0" presStyleCnt="0"/>
      <dgm:spPr/>
    </dgm:pt>
    <dgm:pt modelId="{7EC1C788-607C-B148-AFA1-F0638B9DC221}" type="pres">
      <dgm:prSet presAssocID="{9C2B4EFF-8216-4844-90E1-51424287B24D}" presName="compNode" presStyleCnt="0"/>
      <dgm:spPr/>
    </dgm:pt>
    <dgm:pt modelId="{F264668E-4902-3B44-91AE-CDC6BD99641F}" type="pres">
      <dgm:prSet presAssocID="{9C2B4EFF-8216-4844-90E1-51424287B24D}" presName="bkgdShape" presStyleLbl="node1" presStyleIdx="1" presStyleCnt="5"/>
      <dgm:spPr/>
    </dgm:pt>
    <dgm:pt modelId="{443C60BA-6F91-D64B-B6D6-7B44641807E9}" type="pres">
      <dgm:prSet presAssocID="{9C2B4EFF-8216-4844-90E1-51424287B24D}" presName="nodeTx" presStyleLbl="node1" presStyleIdx="1" presStyleCnt="5">
        <dgm:presLayoutVars>
          <dgm:bulletEnabled val="1"/>
        </dgm:presLayoutVars>
      </dgm:prSet>
      <dgm:spPr/>
    </dgm:pt>
    <dgm:pt modelId="{6C978455-5636-2045-ABB2-379E9D5B7AA3}" type="pres">
      <dgm:prSet presAssocID="{9C2B4EFF-8216-4844-90E1-51424287B24D}" presName="invisiNode" presStyleLbl="node1" presStyleIdx="1" presStyleCnt="5"/>
      <dgm:spPr/>
    </dgm:pt>
    <dgm:pt modelId="{BFCB2276-5B28-AC48-BFD7-4C6F61C087B9}" type="pres">
      <dgm:prSet presAssocID="{9C2B4EFF-8216-4844-90E1-51424287B24D}" presName="imagNode" presStyleLbl="fgImgPlace1" presStyleIdx="1" presStyleCnt="5"/>
      <dgm:spPr/>
    </dgm:pt>
    <dgm:pt modelId="{9A312711-9A45-F047-A428-41C139B1D4B6}" type="pres">
      <dgm:prSet presAssocID="{B72A5690-8B8E-2C4A-877B-EC5C59973488}" presName="sibTrans" presStyleLbl="sibTrans2D1" presStyleIdx="0" presStyleCnt="0"/>
      <dgm:spPr/>
    </dgm:pt>
    <dgm:pt modelId="{A708483D-B9CB-2140-852A-8029B80C74BB}" type="pres">
      <dgm:prSet presAssocID="{AC41F228-1366-2847-BB83-44E7B90A6367}" presName="compNode" presStyleCnt="0"/>
      <dgm:spPr/>
    </dgm:pt>
    <dgm:pt modelId="{3F9440B8-8347-4842-AB0C-5B2BF6D29A06}" type="pres">
      <dgm:prSet presAssocID="{AC41F228-1366-2847-BB83-44E7B90A6367}" presName="bkgdShape" presStyleLbl="node1" presStyleIdx="2" presStyleCnt="5"/>
      <dgm:spPr/>
    </dgm:pt>
    <dgm:pt modelId="{28EE76A5-9B31-7F48-92BE-CC0B5A49AE56}" type="pres">
      <dgm:prSet presAssocID="{AC41F228-1366-2847-BB83-44E7B90A6367}" presName="nodeTx" presStyleLbl="node1" presStyleIdx="2" presStyleCnt="5">
        <dgm:presLayoutVars>
          <dgm:bulletEnabled val="1"/>
        </dgm:presLayoutVars>
      </dgm:prSet>
      <dgm:spPr/>
    </dgm:pt>
    <dgm:pt modelId="{A1F11A68-C657-ED4A-8B38-5688927FDCA3}" type="pres">
      <dgm:prSet presAssocID="{AC41F228-1366-2847-BB83-44E7B90A6367}" presName="invisiNode" presStyleLbl="node1" presStyleIdx="2" presStyleCnt="5"/>
      <dgm:spPr/>
    </dgm:pt>
    <dgm:pt modelId="{90DC143E-0FD5-2142-B54C-30D59509D8DD}" type="pres">
      <dgm:prSet presAssocID="{AC41F228-1366-2847-BB83-44E7B90A6367}" presName="imagNode" presStyleLbl="fgImgPlace1" presStyleIdx="2" presStyleCnt="5"/>
      <dgm:spPr/>
    </dgm:pt>
    <dgm:pt modelId="{8B968580-388F-784C-83D7-2A6AD2D5CFE6}" type="pres">
      <dgm:prSet presAssocID="{8B349F59-008A-9C41-BA68-F91A1AFF9F10}" presName="sibTrans" presStyleLbl="sibTrans2D1" presStyleIdx="0" presStyleCnt="0"/>
      <dgm:spPr/>
    </dgm:pt>
    <dgm:pt modelId="{60926A92-25D2-294A-934E-B970A635AD57}" type="pres">
      <dgm:prSet presAssocID="{63D2B330-0A1F-3145-A036-E156DC42006F}" presName="compNode" presStyleCnt="0"/>
      <dgm:spPr/>
    </dgm:pt>
    <dgm:pt modelId="{AFCEDCC1-5930-8C43-B86E-B58D188DDED1}" type="pres">
      <dgm:prSet presAssocID="{63D2B330-0A1F-3145-A036-E156DC42006F}" presName="bkgdShape" presStyleLbl="node1" presStyleIdx="3" presStyleCnt="5"/>
      <dgm:spPr/>
    </dgm:pt>
    <dgm:pt modelId="{0F45B3EE-9145-C24C-9DD7-E2AFDC2B8985}" type="pres">
      <dgm:prSet presAssocID="{63D2B330-0A1F-3145-A036-E156DC42006F}" presName="nodeTx" presStyleLbl="node1" presStyleIdx="3" presStyleCnt="5">
        <dgm:presLayoutVars>
          <dgm:bulletEnabled val="1"/>
        </dgm:presLayoutVars>
      </dgm:prSet>
      <dgm:spPr/>
    </dgm:pt>
    <dgm:pt modelId="{C1876F48-267E-BE4B-9390-3DC2F23E0102}" type="pres">
      <dgm:prSet presAssocID="{63D2B330-0A1F-3145-A036-E156DC42006F}" presName="invisiNode" presStyleLbl="node1" presStyleIdx="3" presStyleCnt="5"/>
      <dgm:spPr/>
    </dgm:pt>
    <dgm:pt modelId="{68A47824-63A6-6F48-BD4E-B543E0EA2F76}" type="pres">
      <dgm:prSet presAssocID="{63D2B330-0A1F-3145-A036-E156DC42006F}" presName="imagNode" presStyleLbl="fgImgPlace1" presStyleIdx="3" presStyleCnt="5"/>
      <dgm:spPr/>
    </dgm:pt>
    <dgm:pt modelId="{E4428CD3-1914-7846-9EBB-2DDA5B487276}" type="pres">
      <dgm:prSet presAssocID="{33D8AD0D-43F1-0D47-B2C8-0E153CE39A5C}" presName="sibTrans" presStyleLbl="sibTrans2D1" presStyleIdx="0" presStyleCnt="0"/>
      <dgm:spPr/>
    </dgm:pt>
    <dgm:pt modelId="{A6127198-DA92-EE4C-A151-D6E0BE111190}" type="pres">
      <dgm:prSet presAssocID="{F622B366-DEBF-4D4F-AA15-295BFEBE1C45}" presName="compNode" presStyleCnt="0"/>
      <dgm:spPr/>
    </dgm:pt>
    <dgm:pt modelId="{200467C4-CE31-C346-A715-3F2A546DC1C6}" type="pres">
      <dgm:prSet presAssocID="{F622B366-DEBF-4D4F-AA15-295BFEBE1C45}" presName="bkgdShape" presStyleLbl="node1" presStyleIdx="4" presStyleCnt="5"/>
      <dgm:spPr/>
    </dgm:pt>
    <dgm:pt modelId="{4A7BC7B1-DF76-7B42-8A8A-954B67E1A221}" type="pres">
      <dgm:prSet presAssocID="{F622B366-DEBF-4D4F-AA15-295BFEBE1C45}" presName="nodeTx" presStyleLbl="node1" presStyleIdx="4" presStyleCnt="5">
        <dgm:presLayoutVars>
          <dgm:bulletEnabled val="1"/>
        </dgm:presLayoutVars>
      </dgm:prSet>
      <dgm:spPr/>
    </dgm:pt>
    <dgm:pt modelId="{2FED9A2B-0A92-ED4E-ABC8-A054929E729E}" type="pres">
      <dgm:prSet presAssocID="{F622B366-DEBF-4D4F-AA15-295BFEBE1C45}" presName="invisiNode" presStyleLbl="node1" presStyleIdx="4" presStyleCnt="5"/>
      <dgm:spPr/>
    </dgm:pt>
    <dgm:pt modelId="{F64710E3-AD52-644B-B611-68701F31097E}" type="pres">
      <dgm:prSet presAssocID="{F622B366-DEBF-4D4F-AA15-295BFEBE1C45}" presName="imagNode" presStyleLbl="fgImgPlace1" presStyleIdx="4" presStyleCnt="5"/>
      <dgm:spPr/>
    </dgm:pt>
  </dgm:ptLst>
  <dgm:cxnLst>
    <dgm:cxn modelId="{6EAA8309-A8E1-684F-9CEC-5C704CC92BAF}" type="presOf" srcId="{B72A5690-8B8E-2C4A-877B-EC5C59973488}" destId="{9A312711-9A45-F047-A428-41C139B1D4B6}" srcOrd="0" destOrd="0" presId="urn:microsoft.com/office/officeart/2005/8/layout/hList7"/>
    <dgm:cxn modelId="{86B09110-DF3E-CC45-859B-486671B5CFB8}" type="presOf" srcId="{9C2B4EFF-8216-4844-90E1-51424287B24D}" destId="{443C60BA-6F91-D64B-B6D6-7B44641807E9}" srcOrd="1" destOrd="0" presId="urn:microsoft.com/office/officeart/2005/8/layout/hList7"/>
    <dgm:cxn modelId="{10E6C223-11D1-9C49-8720-FCAD61BD4B50}" type="presOf" srcId="{AC1D2232-31CE-C04E-9B0B-5FC77DC5BEB0}" destId="{3135E7ED-49A3-4542-BA5F-F2CE880F42B7}" srcOrd="0" destOrd="0" presId="urn:microsoft.com/office/officeart/2005/8/layout/hList7"/>
    <dgm:cxn modelId="{12B9D423-A03E-CD44-86ED-370000B75131}" srcId="{AE5B1AC0-2B13-E44F-AC5C-FEC7A8472BA1}" destId="{63D2B330-0A1F-3145-A036-E156DC42006F}" srcOrd="3" destOrd="0" parTransId="{9D629399-07C1-8B42-B299-7FABBFA41204}" sibTransId="{33D8AD0D-43F1-0D47-B2C8-0E153CE39A5C}"/>
    <dgm:cxn modelId="{0372733D-621A-614D-956D-70DA3C71C491}" srcId="{AE5B1AC0-2B13-E44F-AC5C-FEC7A8472BA1}" destId="{AC41F228-1366-2847-BB83-44E7B90A6367}" srcOrd="2" destOrd="0" parTransId="{32C7EA76-BE19-0E4A-9B93-5D9AD2D7110C}" sibTransId="{8B349F59-008A-9C41-BA68-F91A1AFF9F10}"/>
    <dgm:cxn modelId="{B8A3466D-4FE8-D441-B7FD-5D4FC3A073A7}" type="presOf" srcId="{AC41F228-1366-2847-BB83-44E7B90A6367}" destId="{28EE76A5-9B31-7F48-92BE-CC0B5A49AE56}" srcOrd="1" destOrd="0" presId="urn:microsoft.com/office/officeart/2005/8/layout/hList7"/>
    <dgm:cxn modelId="{5C51996E-65A8-9E4B-8EF3-C31A7768DE54}" type="presOf" srcId="{63D2B330-0A1F-3145-A036-E156DC42006F}" destId="{AFCEDCC1-5930-8C43-B86E-B58D188DDED1}" srcOrd="0" destOrd="0" presId="urn:microsoft.com/office/officeart/2005/8/layout/hList7"/>
    <dgm:cxn modelId="{10335D58-2248-6748-B6BC-3531925A5A2F}" type="presOf" srcId="{F622B366-DEBF-4D4F-AA15-295BFEBE1C45}" destId="{4A7BC7B1-DF76-7B42-8A8A-954B67E1A221}" srcOrd="1" destOrd="0" presId="urn:microsoft.com/office/officeart/2005/8/layout/hList7"/>
    <dgm:cxn modelId="{1BF59E7A-DD2B-8D4E-964A-56CFDCD1DD0C}" type="presOf" srcId="{9C2B4EFF-8216-4844-90E1-51424287B24D}" destId="{F264668E-4902-3B44-91AE-CDC6BD99641F}" srcOrd="0" destOrd="0" presId="urn:microsoft.com/office/officeart/2005/8/layout/hList7"/>
    <dgm:cxn modelId="{7E75668B-E054-074A-8395-0D6FB217591E}" srcId="{AE5B1AC0-2B13-E44F-AC5C-FEC7A8472BA1}" destId="{AC1D2232-31CE-C04E-9B0B-5FC77DC5BEB0}" srcOrd="0" destOrd="0" parTransId="{AFCCB7F5-1093-D440-84C1-73123DE79873}" sibTransId="{3F7954B6-1045-EC41-A86B-2B52D5EA72DF}"/>
    <dgm:cxn modelId="{67F8B78D-9F71-EC4C-A038-5F1FB6EB8238}" type="presOf" srcId="{AE5B1AC0-2B13-E44F-AC5C-FEC7A8472BA1}" destId="{AD655799-AE00-E14F-9ACB-CD50315BB115}" srcOrd="0" destOrd="0" presId="urn:microsoft.com/office/officeart/2005/8/layout/hList7"/>
    <dgm:cxn modelId="{F9C06D99-3DC2-B54C-B787-D6C635975409}" type="presOf" srcId="{63D2B330-0A1F-3145-A036-E156DC42006F}" destId="{0F45B3EE-9145-C24C-9DD7-E2AFDC2B8985}" srcOrd="1" destOrd="0" presId="urn:microsoft.com/office/officeart/2005/8/layout/hList7"/>
    <dgm:cxn modelId="{0AA300A9-F1F2-E340-93E0-405FEEB3E6EA}" type="presOf" srcId="{33D8AD0D-43F1-0D47-B2C8-0E153CE39A5C}" destId="{E4428CD3-1914-7846-9EBB-2DDA5B487276}" srcOrd="0" destOrd="0" presId="urn:microsoft.com/office/officeart/2005/8/layout/hList7"/>
    <dgm:cxn modelId="{7EA351BB-8FF2-244F-AC90-FF2CD8D64982}" type="presOf" srcId="{3F7954B6-1045-EC41-A86B-2B52D5EA72DF}" destId="{E00A890E-57F5-D448-A894-04C51978B562}" srcOrd="0" destOrd="0" presId="urn:microsoft.com/office/officeart/2005/8/layout/hList7"/>
    <dgm:cxn modelId="{BE0624C3-A87D-5340-A8AC-31D46B4247B5}" type="presOf" srcId="{8B349F59-008A-9C41-BA68-F91A1AFF9F10}" destId="{8B968580-388F-784C-83D7-2A6AD2D5CFE6}" srcOrd="0" destOrd="0" presId="urn:microsoft.com/office/officeart/2005/8/layout/hList7"/>
    <dgm:cxn modelId="{D62C0CCE-6E61-DE44-8324-9BDD69121065}" srcId="{AE5B1AC0-2B13-E44F-AC5C-FEC7A8472BA1}" destId="{9C2B4EFF-8216-4844-90E1-51424287B24D}" srcOrd="1" destOrd="0" parTransId="{BDFDBADE-C00C-2A4D-B0F8-8EF2B81CE537}" sibTransId="{B72A5690-8B8E-2C4A-877B-EC5C59973488}"/>
    <dgm:cxn modelId="{02A254DB-D3A3-9D4E-AB02-E0B63E4D6F5E}" type="presOf" srcId="{AC41F228-1366-2847-BB83-44E7B90A6367}" destId="{3F9440B8-8347-4842-AB0C-5B2BF6D29A06}" srcOrd="0" destOrd="0" presId="urn:microsoft.com/office/officeart/2005/8/layout/hList7"/>
    <dgm:cxn modelId="{64D525E8-9DE1-374B-B58F-554F197622E9}" type="presOf" srcId="{F622B366-DEBF-4D4F-AA15-295BFEBE1C45}" destId="{200467C4-CE31-C346-A715-3F2A546DC1C6}" srcOrd="0" destOrd="0" presId="urn:microsoft.com/office/officeart/2005/8/layout/hList7"/>
    <dgm:cxn modelId="{3E5A21ED-E5BC-E24F-9D02-20A49D916DA1}" srcId="{AE5B1AC0-2B13-E44F-AC5C-FEC7A8472BA1}" destId="{F622B366-DEBF-4D4F-AA15-295BFEBE1C45}" srcOrd="4" destOrd="0" parTransId="{1BFC1467-56A5-6A43-86EA-E5A233B6C12B}" sibTransId="{FF186691-54F2-B94C-B128-BA78C02F2E68}"/>
    <dgm:cxn modelId="{766F43F6-08D7-0F4A-9470-034FD5A1BE85}" type="presOf" srcId="{AC1D2232-31CE-C04E-9B0B-5FC77DC5BEB0}" destId="{4FF461F5-DDC5-4F42-9A66-DB736DE6FB7B}" srcOrd="1" destOrd="0" presId="urn:microsoft.com/office/officeart/2005/8/layout/hList7"/>
    <dgm:cxn modelId="{52D12FC5-4F7E-1044-A18B-81E0DC528E4B}" type="presParOf" srcId="{AD655799-AE00-E14F-9ACB-CD50315BB115}" destId="{D46F35A7-0477-3C4E-B10A-362F23B906D8}" srcOrd="0" destOrd="0" presId="urn:microsoft.com/office/officeart/2005/8/layout/hList7"/>
    <dgm:cxn modelId="{F71E6615-1C18-3D47-8340-D61671CD43D0}" type="presParOf" srcId="{AD655799-AE00-E14F-9ACB-CD50315BB115}" destId="{9196F38F-8250-6942-862B-504AFB09CA99}" srcOrd="1" destOrd="0" presId="urn:microsoft.com/office/officeart/2005/8/layout/hList7"/>
    <dgm:cxn modelId="{D9051122-90E8-1949-82C3-53494E822196}" type="presParOf" srcId="{9196F38F-8250-6942-862B-504AFB09CA99}" destId="{24CC1841-7871-9F41-A94F-B30C0BE55ECC}" srcOrd="0" destOrd="0" presId="urn:microsoft.com/office/officeart/2005/8/layout/hList7"/>
    <dgm:cxn modelId="{9FD23690-BABA-D84D-9EB7-AAE3DA46F7AE}" type="presParOf" srcId="{24CC1841-7871-9F41-A94F-B30C0BE55ECC}" destId="{3135E7ED-49A3-4542-BA5F-F2CE880F42B7}" srcOrd="0" destOrd="0" presId="urn:microsoft.com/office/officeart/2005/8/layout/hList7"/>
    <dgm:cxn modelId="{EB2F8B5A-70FE-9E4D-BA66-A10B4D276977}" type="presParOf" srcId="{24CC1841-7871-9F41-A94F-B30C0BE55ECC}" destId="{4FF461F5-DDC5-4F42-9A66-DB736DE6FB7B}" srcOrd="1" destOrd="0" presId="urn:microsoft.com/office/officeart/2005/8/layout/hList7"/>
    <dgm:cxn modelId="{A44592E2-11B0-994D-A545-CF47F4071A58}" type="presParOf" srcId="{24CC1841-7871-9F41-A94F-B30C0BE55ECC}" destId="{959A6FB7-74E0-B44B-A82C-A0CE891C90F4}" srcOrd="2" destOrd="0" presId="urn:microsoft.com/office/officeart/2005/8/layout/hList7"/>
    <dgm:cxn modelId="{8E33151B-7C8D-1245-BCEA-5E4185983BB2}" type="presParOf" srcId="{24CC1841-7871-9F41-A94F-B30C0BE55ECC}" destId="{8AC56025-ADCF-F04B-84EC-DD9EBB36BD1F}" srcOrd="3" destOrd="0" presId="urn:microsoft.com/office/officeart/2005/8/layout/hList7"/>
    <dgm:cxn modelId="{0D091566-F631-E34A-8AFE-0CF2D954D87A}" type="presParOf" srcId="{9196F38F-8250-6942-862B-504AFB09CA99}" destId="{E00A890E-57F5-D448-A894-04C51978B562}" srcOrd="1" destOrd="0" presId="urn:microsoft.com/office/officeart/2005/8/layout/hList7"/>
    <dgm:cxn modelId="{D4F9400F-5BD0-6740-9C6B-AB22D17B67B7}" type="presParOf" srcId="{9196F38F-8250-6942-862B-504AFB09CA99}" destId="{7EC1C788-607C-B148-AFA1-F0638B9DC221}" srcOrd="2" destOrd="0" presId="urn:microsoft.com/office/officeart/2005/8/layout/hList7"/>
    <dgm:cxn modelId="{168B6435-0111-6C4D-AC3A-7C8E4F5E9931}" type="presParOf" srcId="{7EC1C788-607C-B148-AFA1-F0638B9DC221}" destId="{F264668E-4902-3B44-91AE-CDC6BD99641F}" srcOrd="0" destOrd="0" presId="urn:microsoft.com/office/officeart/2005/8/layout/hList7"/>
    <dgm:cxn modelId="{72E00D10-7D7D-914A-8B5D-053BC363D1A1}" type="presParOf" srcId="{7EC1C788-607C-B148-AFA1-F0638B9DC221}" destId="{443C60BA-6F91-D64B-B6D6-7B44641807E9}" srcOrd="1" destOrd="0" presId="urn:microsoft.com/office/officeart/2005/8/layout/hList7"/>
    <dgm:cxn modelId="{A68E825D-8D83-2F4B-BB03-C672999E101E}" type="presParOf" srcId="{7EC1C788-607C-B148-AFA1-F0638B9DC221}" destId="{6C978455-5636-2045-ABB2-379E9D5B7AA3}" srcOrd="2" destOrd="0" presId="urn:microsoft.com/office/officeart/2005/8/layout/hList7"/>
    <dgm:cxn modelId="{C98E65AB-DC03-134A-9038-8C0B16A8A502}" type="presParOf" srcId="{7EC1C788-607C-B148-AFA1-F0638B9DC221}" destId="{BFCB2276-5B28-AC48-BFD7-4C6F61C087B9}" srcOrd="3" destOrd="0" presId="urn:microsoft.com/office/officeart/2005/8/layout/hList7"/>
    <dgm:cxn modelId="{A219F20F-1062-2E40-BB87-C97148ED29A6}" type="presParOf" srcId="{9196F38F-8250-6942-862B-504AFB09CA99}" destId="{9A312711-9A45-F047-A428-41C139B1D4B6}" srcOrd="3" destOrd="0" presId="urn:microsoft.com/office/officeart/2005/8/layout/hList7"/>
    <dgm:cxn modelId="{3FD26F95-8472-A04F-A48B-96375146C872}" type="presParOf" srcId="{9196F38F-8250-6942-862B-504AFB09CA99}" destId="{A708483D-B9CB-2140-852A-8029B80C74BB}" srcOrd="4" destOrd="0" presId="urn:microsoft.com/office/officeart/2005/8/layout/hList7"/>
    <dgm:cxn modelId="{888F6EC4-2FF3-FC45-BD47-6E9BE9F8B108}" type="presParOf" srcId="{A708483D-B9CB-2140-852A-8029B80C74BB}" destId="{3F9440B8-8347-4842-AB0C-5B2BF6D29A06}" srcOrd="0" destOrd="0" presId="urn:microsoft.com/office/officeart/2005/8/layout/hList7"/>
    <dgm:cxn modelId="{95D0892C-20E2-1D47-BCAA-083CAF31C66F}" type="presParOf" srcId="{A708483D-B9CB-2140-852A-8029B80C74BB}" destId="{28EE76A5-9B31-7F48-92BE-CC0B5A49AE56}" srcOrd="1" destOrd="0" presId="urn:microsoft.com/office/officeart/2005/8/layout/hList7"/>
    <dgm:cxn modelId="{16AE3DB8-5252-9848-A793-F8D24FEE8FDE}" type="presParOf" srcId="{A708483D-B9CB-2140-852A-8029B80C74BB}" destId="{A1F11A68-C657-ED4A-8B38-5688927FDCA3}" srcOrd="2" destOrd="0" presId="urn:microsoft.com/office/officeart/2005/8/layout/hList7"/>
    <dgm:cxn modelId="{7F88EF76-48B3-6449-9ED6-82903591F1EF}" type="presParOf" srcId="{A708483D-B9CB-2140-852A-8029B80C74BB}" destId="{90DC143E-0FD5-2142-B54C-30D59509D8DD}" srcOrd="3" destOrd="0" presId="urn:microsoft.com/office/officeart/2005/8/layout/hList7"/>
    <dgm:cxn modelId="{F128FB2C-B387-B44E-AB22-1B18E039D5EC}" type="presParOf" srcId="{9196F38F-8250-6942-862B-504AFB09CA99}" destId="{8B968580-388F-784C-83D7-2A6AD2D5CFE6}" srcOrd="5" destOrd="0" presId="urn:microsoft.com/office/officeart/2005/8/layout/hList7"/>
    <dgm:cxn modelId="{9BB09674-DE96-B045-A8F6-F1E50538CAB5}" type="presParOf" srcId="{9196F38F-8250-6942-862B-504AFB09CA99}" destId="{60926A92-25D2-294A-934E-B970A635AD57}" srcOrd="6" destOrd="0" presId="urn:microsoft.com/office/officeart/2005/8/layout/hList7"/>
    <dgm:cxn modelId="{00E16A99-65DE-B344-8AF5-46ADC961D3CC}" type="presParOf" srcId="{60926A92-25D2-294A-934E-B970A635AD57}" destId="{AFCEDCC1-5930-8C43-B86E-B58D188DDED1}" srcOrd="0" destOrd="0" presId="urn:microsoft.com/office/officeart/2005/8/layout/hList7"/>
    <dgm:cxn modelId="{6B831FC7-61A2-8D4D-84F9-7BBC77230EE0}" type="presParOf" srcId="{60926A92-25D2-294A-934E-B970A635AD57}" destId="{0F45B3EE-9145-C24C-9DD7-E2AFDC2B8985}" srcOrd="1" destOrd="0" presId="urn:microsoft.com/office/officeart/2005/8/layout/hList7"/>
    <dgm:cxn modelId="{719E2B44-416C-5B41-B628-F0B2C31D98DF}" type="presParOf" srcId="{60926A92-25D2-294A-934E-B970A635AD57}" destId="{C1876F48-267E-BE4B-9390-3DC2F23E0102}" srcOrd="2" destOrd="0" presId="urn:microsoft.com/office/officeart/2005/8/layout/hList7"/>
    <dgm:cxn modelId="{AD4C35F5-18C3-FF4F-BB84-EC5850ED8519}" type="presParOf" srcId="{60926A92-25D2-294A-934E-B970A635AD57}" destId="{68A47824-63A6-6F48-BD4E-B543E0EA2F76}" srcOrd="3" destOrd="0" presId="urn:microsoft.com/office/officeart/2005/8/layout/hList7"/>
    <dgm:cxn modelId="{57A1465D-694C-8F47-9044-5E5C16A597F8}" type="presParOf" srcId="{9196F38F-8250-6942-862B-504AFB09CA99}" destId="{E4428CD3-1914-7846-9EBB-2DDA5B487276}" srcOrd="7" destOrd="0" presId="urn:microsoft.com/office/officeart/2005/8/layout/hList7"/>
    <dgm:cxn modelId="{1116CB6F-738B-994D-9AF5-BE94C1CA81DD}" type="presParOf" srcId="{9196F38F-8250-6942-862B-504AFB09CA99}" destId="{A6127198-DA92-EE4C-A151-D6E0BE111190}" srcOrd="8" destOrd="0" presId="urn:microsoft.com/office/officeart/2005/8/layout/hList7"/>
    <dgm:cxn modelId="{53783AEE-7525-CC4D-AB2D-690490AD1BB4}" type="presParOf" srcId="{A6127198-DA92-EE4C-A151-D6E0BE111190}" destId="{200467C4-CE31-C346-A715-3F2A546DC1C6}" srcOrd="0" destOrd="0" presId="urn:microsoft.com/office/officeart/2005/8/layout/hList7"/>
    <dgm:cxn modelId="{E6626AF6-DB73-3946-8A31-2EF4C0EA6E67}" type="presParOf" srcId="{A6127198-DA92-EE4C-A151-D6E0BE111190}" destId="{4A7BC7B1-DF76-7B42-8A8A-954B67E1A221}" srcOrd="1" destOrd="0" presId="urn:microsoft.com/office/officeart/2005/8/layout/hList7"/>
    <dgm:cxn modelId="{2F74877C-00DD-EB40-B10A-0C84AACACF01}" type="presParOf" srcId="{A6127198-DA92-EE4C-A151-D6E0BE111190}" destId="{2FED9A2B-0A92-ED4E-ABC8-A054929E729E}" srcOrd="2" destOrd="0" presId="urn:microsoft.com/office/officeart/2005/8/layout/hList7"/>
    <dgm:cxn modelId="{A5E1ADD3-2155-0F4A-BDED-274C741CF62C}" type="presParOf" srcId="{A6127198-DA92-EE4C-A151-D6E0BE111190}" destId="{F64710E3-AD52-644B-B611-68701F31097E}" srcOrd="3" destOrd="0" presId="urn:microsoft.com/office/officeart/2005/8/layout/hList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B9CA23F-60D1-42DD-9869-A608238AE431}" type="doc">
      <dgm:prSet loTypeId="urn:microsoft.com/office/officeart/2016/7/layout/VerticalSolidActionList" loCatId="List" qsTypeId="urn:microsoft.com/office/officeart/2005/8/quickstyle/simple1" qsCatId="simple" csTypeId="urn:microsoft.com/office/officeart/2005/8/colors/accent2_4" csCatId="accent2" phldr="1"/>
      <dgm:spPr/>
      <dgm:t>
        <a:bodyPr/>
        <a:lstStyle/>
        <a:p>
          <a:endParaRPr lang="en-US"/>
        </a:p>
      </dgm:t>
    </dgm:pt>
    <dgm:pt modelId="{83E81287-566E-48B1-BB2F-F91B4122BD00}">
      <dgm:prSet custT="1"/>
      <dgm:spPr>
        <a:solidFill>
          <a:srgbClr val="40AF9F"/>
        </a:solidFill>
        <a:ln>
          <a:noFill/>
        </a:ln>
      </dgm:spPr>
      <dgm:t>
        <a:bodyPr/>
        <a:lstStyle/>
        <a:p>
          <a:r>
            <a:rPr lang="en-US" sz="2000" b="1" dirty="0"/>
            <a:t>Return on Investment</a:t>
          </a:r>
        </a:p>
      </dgm:t>
    </dgm:pt>
    <dgm:pt modelId="{9619EFC0-E61D-421A-9019-A53630C0E06E}" type="parTrans" cxnId="{C90D021D-A1E2-46A1-86F3-6224D2C54944}">
      <dgm:prSet/>
      <dgm:spPr/>
      <dgm:t>
        <a:bodyPr/>
        <a:lstStyle/>
        <a:p>
          <a:endParaRPr lang="en-US" sz="2000"/>
        </a:p>
      </dgm:t>
    </dgm:pt>
    <dgm:pt modelId="{32DBA240-C052-49CC-80AA-97A55169B505}" type="sibTrans" cxnId="{C90D021D-A1E2-46A1-86F3-6224D2C54944}">
      <dgm:prSet/>
      <dgm:spPr/>
      <dgm:t>
        <a:bodyPr/>
        <a:lstStyle/>
        <a:p>
          <a:endParaRPr lang="en-US" sz="2000"/>
        </a:p>
      </dgm:t>
    </dgm:pt>
    <dgm:pt modelId="{08E7BC61-8FBF-4952-8DFD-B72FBAAC225A}">
      <dgm:prSet custT="1"/>
      <dgm:spPr>
        <a:ln>
          <a:noFill/>
        </a:ln>
      </dgm:spPr>
      <dgm:t>
        <a:bodyPr/>
        <a:lstStyle/>
        <a:p>
          <a:r>
            <a:rPr lang="en-US" sz="2000" dirty="0"/>
            <a:t>The CIF has continued to provide a large return on investment through both planned and secondary research </a:t>
          </a:r>
          <a:r>
            <a:rPr lang="en-GB" sz="2000" dirty="0"/>
            <a:t>outcomes</a:t>
          </a:r>
          <a:r>
            <a:rPr lang="en-US" sz="2000" dirty="0"/>
            <a:t> and partnerships  </a:t>
          </a:r>
        </a:p>
      </dgm:t>
    </dgm:pt>
    <dgm:pt modelId="{6DB6CE2D-8569-4B44-8FAB-3F40F63D3BC9}" type="parTrans" cxnId="{B98FBE30-BE83-4AEA-955E-E709F80F129A}">
      <dgm:prSet/>
      <dgm:spPr/>
      <dgm:t>
        <a:bodyPr/>
        <a:lstStyle/>
        <a:p>
          <a:endParaRPr lang="en-US" sz="2000"/>
        </a:p>
      </dgm:t>
    </dgm:pt>
    <dgm:pt modelId="{B07EE7CB-7613-44B2-8F96-7EEFC9A2A352}" type="sibTrans" cxnId="{B98FBE30-BE83-4AEA-955E-E709F80F129A}">
      <dgm:prSet/>
      <dgm:spPr/>
      <dgm:t>
        <a:bodyPr/>
        <a:lstStyle/>
        <a:p>
          <a:endParaRPr lang="en-US" sz="2000"/>
        </a:p>
      </dgm:t>
    </dgm:pt>
    <dgm:pt modelId="{1CED9A99-AB90-4A3F-9D9E-6DA0A4A1C1C7}">
      <dgm:prSet custT="1"/>
      <dgm:spPr>
        <a:solidFill>
          <a:srgbClr val="00C8C4"/>
        </a:solidFill>
        <a:ln>
          <a:noFill/>
        </a:ln>
      </dgm:spPr>
      <dgm:t>
        <a:bodyPr/>
        <a:lstStyle/>
        <a:p>
          <a:r>
            <a:rPr lang="en-US" sz="2000" b="1" dirty="0"/>
            <a:t>Ambitious</a:t>
          </a:r>
        </a:p>
        <a:p>
          <a:r>
            <a:rPr lang="en-US" sz="2000" b="1" dirty="0"/>
            <a:t>Research</a:t>
          </a:r>
        </a:p>
      </dgm:t>
    </dgm:pt>
    <dgm:pt modelId="{BFC340F4-754C-4887-8337-04410261CCD4}" type="parTrans" cxnId="{CC965BE0-5DD5-4D3E-A1C8-91B0A028AAF6}">
      <dgm:prSet/>
      <dgm:spPr/>
      <dgm:t>
        <a:bodyPr/>
        <a:lstStyle/>
        <a:p>
          <a:endParaRPr lang="en-US" sz="2000"/>
        </a:p>
      </dgm:t>
    </dgm:pt>
    <dgm:pt modelId="{54F1FA3B-5E89-406D-BFE2-6801539F33E1}" type="sibTrans" cxnId="{CC965BE0-5DD5-4D3E-A1C8-91B0A028AAF6}">
      <dgm:prSet/>
      <dgm:spPr/>
      <dgm:t>
        <a:bodyPr/>
        <a:lstStyle/>
        <a:p>
          <a:endParaRPr lang="en-US" sz="2000"/>
        </a:p>
      </dgm:t>
    </dgm:pt>
    <dgm:pt modelId="{7B04DA15-A92C-477D-B22F-77710866CB2E}">
      <dgm:prSet custT="1"/>
      <dgm:spPr>
        <a:solidFill>
          <a:srgbClr val="00C8C4">
            <a:alpha val="22761"/>
          </a:srgbClr>
        </a:solidFill>
        <a:ln>
          <a:noFill/>
        </a:ln>
      </dgm:spPr>
      <dgm:t>
        <a:bodyPr/>
        <a:lstStyle/>
        <a:p>
          <a:r>
            <a:rPr lang="en-US" sz="2000" dirty="0"/>
            <a:t>It allows researchers to be ambitious and </a:t>
          </a:r>
          <a:r>
            <a:rPr lang="en-GB" sz="2000" dirty="0"/>
            <a:t>realise</a:t>
          </a:r>
          <a:r>
            <a:rPr lang="en-US" sz="2000" dirty="0"/>
            <a:t> bold interdisciplinary, multi-</a:t>
          </a:r>
          <a:r>
            <a:rPr lang="en-US" sz="2000" dirty="0" err="1"/>
            <a:t>organisation</a:t>
          </a:r>
          <a:r>
            <a:rPr lang="en-US" sz="2000" dirty="0"/>
            <a:t> research</a:t>
          </a:r>
        </a:p>
      </dgm:t>
    </dgm:pt>
    <dgm:pt modelId="{815A0A54-8080-43FB-A672-FED5871CA53D}" type="parTrans" cxnId="{4AFEFBED-9D7B-45B5-BC8F-85F3326602CF}">
      <dgm:prSet/>
      <dgm:spPr/>
      <dgm:t>
        <a:bodyPr/>
        <a:lstStyle/>
        <a:p>
          <a:endParaRPr lang="en-US" sz="2000"/>
        </a:p>
      </dgm:t>
    </dgm:pt>
    <dgm:pt modelId="{15526E30-FF9F-4BE3-B8E1-9F060B3BF566}" type="sibTrans" cxnId="{4AFEFBED-9D7B-45B5-BC8F-85F3326602CF}">
      <dgm:prSet/>
      <dgm:spPr/>
      <dgm:t>
        <a:bodyPr/>
        <a:lstStyle/>
        <a:p>
          <a:endParaRPr lang="en-US" sz="2000"/>
        </a:p>
      </dgm:t>
    </dgm:pt>
    <dgm:pt modelId="{0066AE71-6314-4FE8-918F-761B88C8BF01}">
      <dgm:prSet custT="1"/>
      <dgm:spPr>
        <a:solidFill>
          <a:srgbClr val="00C8C4"/>
        </a:solidFill>
        <a:ln>
          <a:noFill/>
        </a:ln>
      </dgm:spPr>
      <dgm:t>
        <a:bodyPr/>
        <a:lstStyle/>
        <a:p>
          <a:r>
            <a:rPr lang="en-US" sz="2000" b="1" dirty="0"/>
            <a:t>Interdisciplinary</a:t>
          </a:r>
          <a:br>
            <a:rPr lang="en-US" sz="2000" b="1" dirty="0"/>
          </a:br>
          <a:r>
            <a:rPr lang="en-US" sz="2000" b="1" dirty="0"/>
            <a:t>Mechanism</a:t>
          </a:r>
        </a:p>
      </dgm:t>
    </dgm:pt>
    <dgm:pt modelId="{82DEF0B1-7D6D-472B-9A4C-B4057990F9A2}" type="parTrans" cxnId="{F901CB5B-1D67-459B-9FBD-9ACF2A8D9433}">
      <dgm:prSet/>
      <dgm:spPr/>
      <dgm:t>
        <a:bodyPr/>
        <a:lstStyle/>
        <a:p>
          <a:endParaRPr lang="en-US" sz="2000"/>
        </a:p>
      </dgm:t>
    </dgm:pt>
    <dgm:pt modelId="{EA2CB580-E2E7-47D5-9CD4-277E3FA74ED5}" type="sibTrans" cxnId="{F901CB5B-1D67-459B-9FBD-9ACF2A8D9433}">
      <dgm:prSet/>
      <dgm:spPr/>
      <dgm:t>
        <a:bodyPr/>
        <a:lstStyle/>
        <a:p>
          <a:endParaRPr lang="en-US" sz="2000"/>
        </a:p>
      </dgm:t>
    </dgm:pt>
    <dgm:pt modelId="{59D35A6D-041B-481C-98CD-4003F4FB1877}">
      <dgm:prSet custT="1"/>
      <dgm:spPr>
        <a:solidFill>
          <a:srgbClr val="00C8C4">
            <a:alpha val="40088"/>
          </a:srgbClr>
        </a:solidFill>
        <a:ln>
          <a:noFill/>
        </a:ln>
      </dgm:spPr>
      <dgm:t>
        <a:bodyPr/>
        <a:lstStyle/>
        <a:p>
          <a:r>
            <a:rPr lang="en-US" sz="2000" dirty="0"/>
            <a:t>Provides a clear mechanism for work that is truly </a:t>
          </a:r>
          <a:r>
            <a:rPr lang="en-GB" sz="2000" dirty="0"/>
            <a:t>interdisciplinary</a:t>
          </a:r>
          <a:r>
            <a:rPr lang="en-US" sz="2000" dirty="0"/>
            <a:t> that sits </a:t>
          </a:r>
          <a:r>
            <a:rPr lang="en-GB" sz="2000" dirty="0"/>
            <a:t>across</a:t>
          </a:r>
          <a:r>
            <a:rPr lang="en-US" sz="2000" dirty="0"/>
            <a:t> our internal structures</a:t>
          </a:r>
        </a:p>
      </dgm:t>
    </dgm:pt>
    <dgm:pt modelId="{BCE0C3AE-ECA2-499A-8A24-79DFD9FBC188}" type="parTrans" cxnId="{94B356E2-7212-47B0-B765-7D026ACD6BD4}">
      <dgm:prSet/>
      <dgm:spPr/>
      <dgm:t>
        <a:bodyPr/>
        <a:lstStyle/>
        <a:p>
          <a:endParaRPr lang="en-US" sz="2000"/>
        </a:p>
      </dgm:t>
    </dgm:pt>
    <dgm:pt modelId="{AF01D441-2557-4AF0-89FF-50D906156130}" type="sibTrans" cxnId="{94B356E2-7212-47B0-B765-7D026ACD6BD4}">
      <dgm:prSet/>
      <dgm:spPr/>
      <dgm:t>
        <a:bodyPr/>
        <a:lstStyle/>
        <a:p>
          <a:endParaRPr lang="en-US" sz="2000"/>
        </a:p>
      </dgm:t>
    </dgm:pt>
    <dgm:pt modelId="{2B3C4891-DC6B-614A-988C-4C1BF5DCFF9A}" type="pres">
      <dgm:prSet presAssocID="{8B9CA23F-60D1-42DD-9869-A608238AE431}" presName="Name0" presStyleCnt="0">
        <dgm:presLayoutVars>
          <dgm:dir/>
          <dgm:animLvl val="lvl"/>
          <dgm:resizeHandles val="exact"/>
        </dgm:presLayoutVars>
      </dgm:prSet>
      <dgm:spPr/>
    </dgm:pt>
    <dgm:pt modelId="{61B8E240-ED8B-7B44-BFE2-F7BFF813A467}" type="pres">
      <dgm:prSet presAssocID="{83E81287-566E-48B1-BB2F-F91B4122BD00}" presName="linNode" presStyleCnt="0"/>
      <dgm:spPr/>
    </dgm:pt>
    <dgm:pt modelId="{C93A1761-C091-8640-A6D9-AB21BE1BB535}" type="pres">
      <dgm:prSet presAssocID="{83E81287-566E-48B1-BB2F-F91B4122BD00}" presName="parentText" presStyleLbl="alignNode1" presStyleIdx="0" presStyleCnt="3">
        <dgm:presLayoutVars>
          <dgm:chMax val="1"/>
          <dgm:bulletEnabled/>
        </dgm:presLayoutVars>
      </dgm:prSet>
      <dgm:spPr/>
    </dgm:pt>
    <dgm:pt modelId="{2F81330E-966E-EF40-9D80-9996D9E72F35}" type="pres">
      <dgm:prSet presAssocID="{83E81287-566E-48B1-BB2F-F91B4122BD00}" presName="descendantText" presStyleLbl="alignAccFollowNode1" presStyleIdx="0" presStyleCnt="3">
        <dgm:presLayoutVars>
          <dgm:bulletEnabled/>
        </dgm:presLayoutVars>
      </dgm:prSet>
      <dgm:spPr/>
    </dgm:pt>
    <dgm:pt modelId="{466FA8FF-58C3-ED4A-8B80-F34E68711ACF}" type="pres">
      <dgm:prSet presAssocID="{32DBA240-C052-49CC-80AA-97A55169B505}" presName="sp" presStyleCnt="0"/>
      <dgm:spPr/>
    </dgm:pt>
    <dgm:pt modelId="{1117F5D4-B74B-DF43-AD89-EEDFFBF088F4}" type="pres">
      <dgm:prSet presAssocID="{1CED9A99-AB90-4A3F-9D9E-6DA0A4A1C1C7}" presName="linNode" presStyleCnt="0"/>
      <dgm:spPr/>
    </dgm:pt>
    <dgm:pt modelId="{75F4C40A-F7F3-6344-9F83-759933A0CEDD}" type="pres">
      <dgm:prSet presAssocID="{1CED9A99-AB90-4A3F-9D9E-6DA0A4A1C1C7}" presName="parentText" presStyleLbl="alignNode1" presStyleIdx="1" presStyleCnt="3">
        <dgm:presLayoutVars>
          <dgm:chMax val="1"/>
          <dgm:bulletEnabled/>
        </dgm:presLayoutVars>
      </dgm:prSet>
      <dgm:spPr/>
    </dgm:pt>
    <dgm:pt modelId="{CF45BBBE-3FFF-4A48-8A04-04FD23455E87}" type="pres">
      <dgm:prSet presAssocID="{1CED9A99-AB90-4A3F-9D9E-6DA0A4A1C1C7}" presName="descendantText" presStyleLbl="alignAccFollowNode1" presStyleIdx="1" presStyleCnt="3">
        <dgm:presLayoutVars>
          <dgm:bulletEnabled/>
        </dgm:presLayoutVars>
      </dgm:prSet>
      <dgm:spPr/>
    </dgm:pt>
    <dgm:pt modelId="{11812E7B-A16C-A04C-BF0B-C20CDA7CAE31}" type="pres">
      <dgm:prSet presAssocID="{54F1FA3B-5E89-406D-BFE2-6801539F33E1}" presName="sp" presStyleCnt="0"/>
      <dgm:spPr/>
    </dgm:pt>
    <dgm:pt modelId="{8D78ECBA-5F71-274F-936F-434B7F80DAB3}" type="pres">
      <dgm:prSet presAssocID="{0066AE71-6314-4FE8-918F-761B88C8BF01}" presName="linNode" presStyleCnt="0"/>
      <dgm:spPr/>
    </dgm:pt>
    <dgm:pt modelId="{35814776-F2C0-9343-B441-2D4A457B453E}" type="pres">
      <dgm:prSet presAssocID="{0066AE71-6314-4FE8-918F-761B88C8BF01}" presName="parentText" presStyleLbl="alignNode1" presStyleIdx="2" presStyleCnt="3">
        <dgm:presLayoutVars>
          <dgm:chMax val="1"/>
          <dgm:bulletEnabled/>
        </dgm:presLayoutVars>
      </dgm:prSet>
      <dgm:spPr/>
    </dgm:pt>
    <dgm:pt modelId="{FD03509C-4A76-7B4D-8E9F-828AD74B562F}" type="pres">
      <dgm:prSet presAssocID="{0066AE71-6314-4FE8-918F-761B88C8BF01}" presName="descendantText" presStyleLbl="alignAccFollowNode1" presStyleIdx="2" presStyleCnt="3">
        <dgm:presLayoutVars>
          <dgm:bulletEnabled/>
        </dgm:presLayoutVars>
      </dgm:prSet>
      <dgm:spPr/>
    </dgm:pt>
  </dgm:ptLst>
  <dgm:cxnLst>
    <dgm:cxn modelId="{E87E8206-9B45-594B-9B5E-7BCFBAF8A1A0}" type="presOf" srcId="{0066AE71-6314-4FE8-918F-761B88C8BF01}" destId="{35814776-F2C0-9343-B441-2D4A457B453E}" srcOrd="0" destOrd="0" presId="urn:microsoft.com/office/officeart/2016/7/layout/VerticalSolidActionList"/>
    <dgm:cxn modelId="{C90D021D-A1E2-46A1-86F3-6224D2C54944}" srcId="{8B9CA23F-60D1-42DD-9869-A608238AE431}" destId="{83E81287-566E-48B1-BB2F-F91B4122BD00}" srcOrd="0" destOrd="0" parTransId="{9619EFC0-E61D-421A-9019-A53630C0E06E}" sibTransId="{32DBA240-C052-49CC-80AA-97A55169B505}"/>
    <dgm:cxn modelId="{91D8442F-7D4B-2C46-A11C-D67C933B73CC}" type="presOf" srcId="{8B9CA23F-60D1-42DD-9869-A608238AE431}" destId="{2B3C4891-DC6B-614A-988C-4C1BF5DCFF9A}" srcOrd="0" destOrd="0" presId="urn:microsoft.com/office/officeart/2016/7/layout/VerticalSolidActionList"/>
    <dgm:cxn modelId="{FDC07E2F-B0A0-1B40-B916-38034BBCAB0B}" type="presOf" srcId="{59D35A6D-041B-481C-98CD-4003F4FB1877}" destId="{FD03509C-4A76-7B4D-8E9F-828AD74B562F}" srcOrd="0" destOrd="0" presId="urn:microsoft.com/office/officeart/2016/7/layout/VerticalSolidActionList"/>
    <dgm:cxn modelId="{B98FBE30-BE83-4AEA-955E-E709F80F129A}" srcId="{83E81287-566E-48B1-BB2F-F91B4122BD00}" destId="{08E7BC61-8FBF-4952-8DFD-B72FBAAC225A}" srcOrd="0" destOrd="0" parTransId="{6DB6CE2D-8569-4B44-8FAB-3F40F63D3BC9}" sibTransId="{B07EE7CB-7613-44B2-8F96-7EEFC9A2A352}"/>
    <dgm:cxn modelId="{F901CB5B-1D67-459B-9FBD-9ACF2A8D9433}" srcId="{8B9CA23F-60D1-42DD-9869-A608238AE431}" destId="{0066AE71-6314-4FE8-918F-761B88C8BF01}" srcOrd="2" destOrd="0" parTransId="{82DEF0B1-7D6D-472B-9A4C-B4057990F9A2}" sibTransId="{EA2CB580-E2E7-47D5-9CD4-277E3FA74ED5}"/>
    <dgm:cxn modelId="{22E07A66-B021-C04C-8237-C05B36C57BA2}" type="presOf" srcId="{7B04DA15-A92C-477D-B22F-77710866CB2E}" destId="{CF45BBBE-3FFF-4A48-8A04-04FD23455E87}" srcOrd="0" destOrd="0" presId="urn:microsoft.com/office/officeart/2016/7/layout/VerticalSolidActionList"/>
    <dgm:cxn modelId="{1B06C047-EF9D-1845-A878-E8C4925D1C19}" type="presOf" srcId="{08E7BC61-8FBF-4952-8DFD-B72FBAAC225A}" destId="{2F81330E-966E-EF40-9D80-9996D9E72F35}" srcOrd="0" destOrd="0" presId="urn:microsoft.com/office/officeart/2016/7/layout/VerticalSolidActionList"/>
    <dgm:cxn modelId="{A2E7446A-1C2C-284B-97AB-43F2039854B8}" type="presOf" srcId="{1CED9A99-AB90-4A3F-9D9E-6DA0A4A1C1C7}" destId="{75F4C40A-F7F3-6344-9F83-759933A0CEDD}" srcOrd="0" destOrd="0" presId="urn:microsoft.com/office/officeart/2016/7/layout/VerticalSolidActionList"/>
    <dgm:cxn modelId="{CC965BE0-5DD5-4D3E-A1C8-91B0A028AAF6}" srcId="{8B9CA23F-60D1-42DD-9869-A608238AE431}" destId="{1CED9A99-AB90-4A3F-9D9E-6DA0A4A1C1C7}" srcOrd="1" destOrd="0" parTransId="{BFC340F4-754C-4887-8337-04410261CCD4}" sibTransId="{54F1FA3B-5E89-406D-BFE2-6801539F33E1}"/>
    <dgm:cxn modelId="{94B356E2-7212-47B0-B765-7D026ACD6BD4}" srcId="{0066AE71-6314-4FE8-918F-761B88C8BF01}" destId="{59D35A6D-041B-481C-98CD-4003F4FB1877}" srcOrd="0" destOrd="0" parTransId="{BCE0C3AE-ECA2-499A-8A24-79DFD9FBC188}" sibTransId="{AF01D441-2557-4AF0-89FF-50D906156130}"/>
    <dgm:cxn modelId="{5C05E9E2-C6ED-3A44-91D8-2E61FC864007}" type="presOf" srcId="{83E81287-566E-48B1-BB2F-F91B4122BD00}" destId="{C93A1761-C091-8640-A6D9-AB21BE1BB535}" srcOrd="0" destOrd="0" presId="urn:microsoft.com/office/officeart/2016/7/layout/VerticalSolidActionList"/>
    <dgm:cxn modelId="{4AFEFBED-9D7B-45B5-BC8F-85F3326602CF}" srcId="{1CED9A99-AB90-4A3F-9D9E-6DA0A4A1C1C7}" destId="{7B04DA15-A92C-477D-B22F-77710866CB2E}" srcOrd="0" destOrd="0" parTransId="{815A0A54-8080-43FB-A672-FED5871CA53D}" sibTransId="{15526E30-FF9F-4BE3-B8E1-9F060B3BF566}"/>
    <dgm:cxn modelId="{9B8E6709-5CE2-2743-9357-18D6961FB252}" type="presParOf" srcId="{2B3C4891-DC6B-614A-988C-4C1BF5DCFF9A}" destId="{61B8E240-ED8B-7B44-BFE2-F7BFF813A467}" srcOrd="0" destOrd="0" presId="urn:microsoft.com/office/officeart/2016/7/layout/VerticalSolidActionList"/>
    <dgm:cxn modelId="{A1BB2DD5-4254-1B48-8DEF-2642E54C2809}" type="presParOf" srcId="{61B8E240-ED8B-7B44-BFE2-F7BFF813A467}" destId="{C93A1761-C091-8640-A6D9-AB21BE1BB535}" srcOrd="0" destOrd="0" presId="urn:microsoft.com/office/officeart/2016/7/layout/VerticalSolidActionList"/>
    <dgm:cxn modelId="{FFE1BFBC-43D7-0443-9689-42B4A755563F}" type="presParOf" srcId="{61B8E240-ED8B-7B44-BFE2-F7BFF813A467}" destId="{2F81330E-966E-EF40-9D80-9996D9E72F35}" srcOrd="1" destOrd="0" presId="urn:microsoft.com/office/officeart/2016/7/layout/VerticalSolidActionList"/>
    <dgm:cxn modelId="{F962F962-2092-8642-A462-2C9EE8EDB33C}" type="presParOf" srcId="{2B3C4891-DC6B-614A-988C-4C1BF5DCFF9A}" destId="{466FA8FF-58C3-ED4A-8B80-F34E68711ACF}" srcOrd="1" destOrd="0" presId="urn:microsoft.com/office/officeart/2016/7/layout/VerticalSolidActionList"/>
    <dgm:cxn modelId="{AE34108D-3E1B-6E43-9548-A59F1889B945}" type="presParOf" srcId="{2B3C4891-DC6B-614A-988C-4C1BF5DCFF9A}" destId="{1117F5D4-B74B-DF43-AD89-EEDFFBF088F4}" srcOrd="2" destOrd="0" presId="urn:microsoft.com/office/officeart/2016/7/layout/VerticalSolidActionList"/>
    <dgm:cxn modelId="{6DB5C7E8-FB4B-D344-9E9F-885130EBF2DB}" type="presParOf" srcId="{1117F5D4-B74B-DF43-AD89-EEDFFBF088F4}" destId="{75F4C40A-F7F3-6344-9F83-759933A0CEDD}" srcOrd="0" destOrd="0" presId="urn:microsoft.com/office/officeart/2016/7/layout/VerticalSolidActionList"/>
    <dgm:cxn modelId="{2EA44D7A-F594-DF4E-A7C0-C569ED8CBF71}" type="presParOf" srcId="{1117F5D4-B74B-DF43-AD89-EEDFFBF088F4}" destId="{CF45BBBE-3FFF-4A48-8A04-04FD23455E87}" srcOrd="1" destOrd="0" presId="urn:microsoft.com/office/officeart/2016/7/layout/VerticalSolidActionList"/>
    <dgm:cxn modelId="{218C36BE-ACDA-6647-9500-339E72189D22}" type="presParOf" srcId="{2B3C4891-DC6B-614A-988C-4C1BF5DCFF9A}" destId="{11812E7B-A16C-A04C-BF0B-C20CDA7CAE31}" srcOrd="3" destOrd="0" presId="urn:microsoft.com/office/officeart/2016/7/layout/VerticalSolidActionList"/>
    <dgm:cxn modelId="{E5AB8749-C01C-F940-BF90-3C96EB93E160}" type="presParOf" srcId="{2B3C4891-DC6B-614A-988C-4C1BF5DCFF9A}" destId="{8D78ECBA-5F71-274F-936F-434B7F80DAB3}" srcOrd="4" destOrd="0" presId="urn:microsoft.com/office/officeart/2016/7/layout/VerticalSolidActionList"/>
    <dgm:cxn modelId="{7AC60BA8-8820-0D47-8509-DF42E12D1E72}" type="presParOf" srcId="{8D78ECBA-5F71-274F-936F-434B7F80DAB3}" destId="{35814776-F2C0-9343-B441-2D4A457B453E}" srcOrd="0" destOrd="0" presId="urn:microsoft.com/office/officeart/2016/7/layout/VerticalSolidActionList"/>
    <dgm:cxn modelId="{8DD85468-1793-AA47-98EA-8AC796B97A16}" type="presParOf" srcId="{8D78ECBA-5F71-274F-936F-434B7F80DAB3}" destId="{FD03509C-4A76-7B4D-8E9F-828AD74B562F}" srcOrd="1" destOrd="0" presId="urn:microsoft.com/office/officeart/2016/7/layout/VerticalSolidActionList"/>
  </dgm:cxnLst>
  <dgm:bg/>
  <dgm:whole>
    <a:ln>
      <a:noFill/>
    </a:ln>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DFEA3B1-63A3-9A4E-8FBA-1CA31468694C}" type="doc">
      <dgm:prSet loTypeId="urn:microsoft.com/office/officeart/2024/layout/BulletTimeline" loCatId="icon" qsTypeId="urn:microsoft.com/office/officeart/2005/8/quickstyle/simple3" qsCatId="simple" csTypeId="urn:microsoft.com/office/officeart/2005/8/colors/accent1_5" csCatId="accent1" phldr="1"/>
      <dgm:spPr/>
      <dgm:t>
        <a:bodyPr/>
        <a:lstStyle/>
        <a:p>
          <a:endParaRPr lang="en-GB"/>
        </a:p>
      </dgm:t>
    </dgm:pt>
    <dgm:pt modelId="{E624A261-15A8-2D48-BD5A-452D76958A88}">
      <dgm:prSet custT="1"/>
      <dgm:spPr/>
      <dgm:t>
        <a:bodyPr/>
        <a:lstStyle/>
        <a:p>
          <a:pPr>
            <a:defRPr b="1"/>
          </a:pPr>
          <a:r>
            <a:rPr lang="en-US" sz="2000" b="1" i="0" dirty="0">
              <a:solidFill>
                <a:srgbClr val="7292CC"/>
              </a:solidFill>
            </a:rPr>
            <a:t>2022 Launch </a:t>
          </a:r>
        </a:p>
      </dgm:t>
    </dgm:pt>
    <dgm:pt modelId="{0C85B06D-55CE-A047-B584-56396799F41C}" type="parTrans" cxnId="{2A32F3DF-9241-364C-81C8-644658C1C80D}">
      <dgm:prSet/>
      <dgm:spPr/>
      <dgm:t>
        <a:bodyPr/>
        <a:lstStyle/>
        <a:p>
          <a:endParaRPr lang="en-GB" sz="2000">
            <a:solidFill>
              <a:srgbClr val="7292CC"/>
            </a:solidFill>
          </a:endParaRPr>
        </a:p>
      </dgm:t>
    </dgm:pt>
    <dgm:pt modelId="{E40FB94D-0D6B-8247-BAE6-06637AA5171A}" type="sibTrans" cxnId="{2A32F3DF-9241-364C-81C8-644658C1C80D}">
      <dgm:prSet/>
      <dgm:spPr/>
      <dgm:t>
        <a:bodyPr/>
        <a:lstStyle/>
        <a:p>
          <a:endParaRPr lang="en-GB" sz="2000">
            <a:solidFill>
              <a:srgbClr val="7292CC"/>
            </a:solidFill>
          </a:endParaRPr>
        </a:p>
      </dgm:t>
    </dgm:pt>
    <dgm:pt modelId="{96286DA8-7796-B247-B5CF-2B1615099B8B}">
      <dgm:prSet custT="1"/>
      <dgm:spPr/>
      <dgm:t>
        <a:bodyPr/>
        <a:lstStyle/>
        <a:p>
          <a:pPr>
            <a:defRPr b="1"/>
          </a:pPr>
          <a:r>
            <a:rPr lang="en-US" sz="2000" b="1" i="0" dirty="0">
              <a:solidFill>
                <a:srgbClr val="809ED1"/>
              </a:solidFill>
            </a:rPr>
            <a:t>2025-26 Review</a:t>
          </a:r>
        </a:p>
      </dgm:t>
    </dgm:pt>
    <dgm:pt modelId="{EDC447A1-BEFF-A548-989C-8215F6CA0CE7}" type="sibTrans" cxnId="{4554BE8D-24DF-9B48-BAB8-3A0CE73FA65B}">
      <dgm:prSet/>
      <dgm:spPr/>
      <dgm:t>
        <a:bodyPr/>
        <a:lstStyle/>
        <a:p>
          <a:endParaRPr lang="en-GB" sz="2000">
            <a:solidFill>
              <a:srgbClr val="7292CC"/>
            </a:solidFill>
          </a:endParaRPr>
        </a:p>
      </dgm:t>
    </dgm:pt>
    <dgm:pt modelId="{ACD4C7D8-DE03-CE47-83B7-1A6DC970AA3F}" type="parTrans" cxnId="{4554BE8D-24DF-9B48-BAB8-3A0CE73FA65B}">
      <dgm:prSet/>
      <dgm:spPr/>
      <dgm:t>
        <a:bodyPr/>
        <a:lstStyle/>
        <a:p>
          <a:endParaRPr lang="en-GB" sz="2000">
            <a:solidFill>
              <a:srgbClr val="7292CC"/>
            </a:solidFill>
          </a:endParaRPr>
        </a:p>
      </dgm:t>
    </dgm:pt>
    <dgm:pt modelId="{F611A771-DAEB-FC4C-B3A2-9133995C89F9}">
      <dgm:prSet custT="1"/>
      <dgm:spPr/>
      <dgm:t>
        <a:bodyPr/>
        <a:lstStyle/>
        <a:p>
          <a:r>
            <a:rPr lang="en-GB" sz="2000" b="1" dirty="0"/>
            <a:t>10 Networks</a:t>
          </a:r>
        </a:p>
      </dgm:t>
    </dgm:pt>
    <dgm:pt modelId="{13851DDC-2CAC-D14D-9C79-4647C859C06D}" type="parTrans" cxnId="{F171313C-A452-714B-B5E8-418E557D5EA9}">
      <dgm:prSet/>
      <dgm:spPr/>
      <dgm:t>
        <a:bodyPr/>
        <a:lstStyle/>
        <a:p>
          <a:endParaRPr lang="en-GB" sz="2000">
            <a:solidFill>
              <a:srgbClr val="7292CC"/>
            </a:solidFill>
          </a:endParaRPr>
        </a:p>
      </dgm:t>
    </dgm:pt>
    <dgm:pt modelId="{7EF5EC27-47C3-114D-8256-0A6718CF7DC4}" type="sibTrans" cxnId="{F171313C-A452-714B-B5E8-418E557D5EA9}">
      <dgm:prSet/>
      <dgm:spPr/>
      <dgm:t>
        <a:bodyPr/>
        <a:lstStyle/>
        <a:p>
          <a:endParaRPr lang="en-GB" sz="2000">
            <a:solidFill>
              <a:srgbClr val="7292CC"/>
            </a:solidFill>
          </a:endParaRPr>
        </a:p>
      </dgm:t>
    </dgm:pt>
    <dgm:pt modelId="{E227111B-593F-F241-85DC-06B3E6D9F658}">
      <dgm:prSet custT="1"/>
      <dgm:spPr/>
      <dgm:t>
        <a:bodyPr/>
        <a:lstStyle/>
        <a:p>
          <a:r>
            <a:rPr lang="en-US" sz="2000" b="1" i="0" dirty="0"/>
            <a:t>4 New Networks</a:t>
          </a:r>
        </a:p>
      </dgm:t>
    </dgm:pt>
    <dgm:pt modelId="{19E43EC2-2AB7-2D4F-8D6A-417F1FCEA211}" type="parTrans" cxnId="{48452083-BCDB-1C46-9E19-41F108088836}">
      <dgm:prSet/>
      <dgm:spPr/>
      <dgm:t>
        <a:bodyPr/>
        <a:lstStyle/>
        <a:p>
          <a:endParaRPr lang="en-GB" sz="2000">
            <a:solidFill>
              <a:srgbClr val="7292CC"/>
            </a:solidFill>
          </a:endParaRPr>
        </a:p>
      </dgm:t>
    </dgm:pt>
    <dgm:pt modelId="{476E3703-3DAD-6E43-8497-71450D0B3213}" type="sibTrans" cxnId="{48452083-BCDB-1C46-9E19-41F108088836}">
      <dgm:prSet/>
      <dgm:spPr/>
      <dgm:t>
        <a:bodyPr/>
        <a:lstStyle/>
        <a:p>
          <a:endParaRPr lang="en-GB" sz="2000">
            <a:solidFill>
              <a:srgbClr val="7292CC"/>
            </a:solidFill>
          </a:endParaRPr>
        </a:p>
      </dgm:t>
    </dgm:pt>
    <dgm:pt modelId="{0EEAA237-36B8-ED4E-A141-337345510731}">
      <dgm:prSet custT="1"/>
      <dgm:spPr/>
      <dgm:t>
        <a:bodyPr/>
        <a:lstStyle/>
        <a:p>
          <a:r>
            <a:rPr lang="en-GB" sz="2000" b="1" dirty="0"/>
            <a:t>3 New Networks</a:t>
          </a:r>
        </a:p>
      </dgm:t>
    </dgm:pt>
    <dgm:pt modelId="{6FDDE4C4-B7EF-5F4C-8C5A-B2C6DD77848A}" type="parTrans" cxnId="{11705C7F-0A82-D74E-A41A-D1C65E711141}">
      <dgm:prSet/>
      <dgm:spPr/>
      <dgm:t>
        <a:bodyPr/>
        <a:lstStyle/>
        <a:p>
          <a:endParaRPr lang="en-GB" sz="2000">
            <a:solidFill>
              <a:srgbClr val="7292CC"/>
            </a:solidFill>
          </a:endParaRPr>
        </a:p>
      </dgm:t>
    </dgm:pt>
    <dgm:pt modelId="{E4482614-3B39-AB45-89A8-DD7D1869C0B1}" type="sibTrans" cxnId="{11705C7F-0A82-D74E-A41A-D1C65E711141}">
      <dgm:prSet/>
      <dgm:spPr/>
      <dgm:t>
        <a:bodyPr/>
        <a:lstStyle/>
        <a:p>
          <a:endParaRPr lang="en-GB" sz="2000">
            <a:solidFill>
              <a:srgbClr val="7292CC"/>
            </a:solidFill>
          </a:endParaRPr>
        </a:p>
      </dgm:t>
    </dgm:pt>
    <dgm:pt modelId="{52AC5B09-F919-9044-BBC0-EA4D9DB30514}">
      <dgm:prSet custT="1"/>
      <dgm:spPr/>
      <dgm:t>
        <a:bodyPr/>
        <a:lstStyle/>
        <a:p>
          <a:r>
            <a:rPr lang="en-US" sz="2000" b="1" i="0" dirty="0">
              <a:solidFill>
                <a:schemeClr val="bg2">
                  <a:lumMod val="10000"/>
                </a:schemeClr>
              </a:solidFill>
            </a:rPr>
            <a:t>7 Networks</a:t>
          </a:r>
        </a:p>
      </dgm:t>
    </dgm:pt>
    <dgm:pt modelId="{7B863517-D29D-BB45-A928-D96C5B26E9AB}" type="parTrans" cxnId="{1E8E7115-8C0F-CC4B-A4C8-7F33A40D924B}">
      <dgm:prSet/>
      <dgm:spPr/>
      <dgm:t>
        <a:bodyPr/>
        <a:lstStyle/>
        <a:p>
          <a:endParaRPr lang="en-GB" sz="2000">
            <a:solidFill>
              <a:srgbClr val="7292CC"/>
            </a:solidFill>
          </a:endParaRPr>
        </a:p>
      </dgm:t>
    </dgm:pt>
    <dgm:pt modelId="{F62D1137-E436-674D-AE3B-0709AEE1D40F}" type="sibTrans" cxnId="{1E8E7115-8C0F-CC4B-A4C8-7F33A40D924B}">
      <dgm:prSet/>
      <dgm:spPr/>
      <dgm:t>
        <a:bodyPr/>
        <a:lstStyle/>
        <a:p>
          <a:endParaRPr lang="en-GB" sz="2000">
            <a:solidFill>
              <a:srgbClr val="7292CC"/>
            </a:solidFill>
          </a:endParaRPr>
        </a:p>
      </dgm:t>
    </dgm:pt>
    <dgm:pt modelId="{52D59855-1CD5-4542-B9B2-44362E11F9DC}">
      <dgm:prSet custT="1"/>
      <dgm:spPr/>
      <dgm:t>
        <a:bodyPr/>
        <a:lstStyle/>
        <a:p>
          <a:pPr>
            <a:defRPr b="1"/>
          </a:pPr>
          <a:r>
            <a:rPr lang="en-US" sz="2000" b="1" i="0" dirty="0">
              <a:solidFill>
                <a:srgbClr val="7292CC"/>
              </a:solidFill>
            </a:rPr>
            <a:t>2024</a:t>
          </a:r>
          <a:r>
            <a:rPr lang="en-US" sz="2000" b="1" i="0" dirty="0"/>
            <a:t> </a:t>
          </a:r>
          <a:r>
            <a:rPr lang="en-US" sz="2000" b="1" i="0" dirty="0">
              <a:solidFill>
                <a:srgbClr val="7292CC"/>
              </a:solidFill>
            </a:rPr>
            <a:t>Growth</a:t>
          </a:r>
          <a:r>
            <a:rPr lang="en-US" sz="2000" b="1" i="0" dirty="0"/>
            <a:t> </a:t>
          </a:r>
        </a:p>
      </dgm:t>
    </dgm:pt>
    <dgm:pt modelId="{F0E3F4AE-84CD-B347-94B1-1CB1D43276A4}" type="sibTrans" cxnId="{B85D0CD8-BADE-0747-B680-6EBE9035DD47}">
      <dgm:prSet/>
      <dgm:spPr/>
      <dgm:t>
        <a:bodyPr/>
        <a:lstStyle/>
        <a:p>
          <a:endParaRPr lang="en-GB" sz="2000">
            <a:solidFill>
              <a:srgbClr val="7292CC"/>
            </a:solidFill>
          </a:endParaRPr>
        </a:p>
      </dgm:t>
    </dgm:pt>
    <dgm:pt modelId="{1E1126A3-D8DD-7D4D-8FB0-C98A508D7217}" type="parTrans" cxnId="{B85D0CD8-BADE-0747-B680-6EBE9035DD47}">
      <dgm:prSet/>
      <dgm:spPr/>
      <dgm:t>
        <a:bodyPr/>
        <a:lstStyle/>
        <a:p>
          <a:endParaRPr lang="en-GB" sz="2000">
            <a:solidFill>
              <a:srgbClr val="7292CC"/>
            </a:solidFill>
          </a:endParaRPr>
        </a:p>
      </dgm:t>
    </dgm:pt>
    <dgm:pt modelId="{6DC8CCB5-CD9B-D940-9D3A-F6098A234993}">
      <dgm:prSet custT="1"/>
      <dgm:spPr/>
      <dgm:t>
        <a:bodyPr/>
        <a:lstStyle/>
        <a:p>
          <a:pPr>
            <a:defRPr b="1"/>
          </a:pPr>
          <a:r>
            <a:rPr lang="en-US" sz="2000" b="1" i="0" dirty="0">
              <a:solidFill>
                <a:srgbClr val="7292CC"/>
              </a:solidFill>
            </a:rPr>
            <a:t>2023 Growth</a:t>
          </a:r>
          <a:endParaRPr lang="en-GB" sz="2000" b="1" dirty="0"/>
        </a:p>
      </dgm:t>
    </dgm:pt>
    <dgm:pt modelId="{3C5F976C-C163-0849-ACD0-A019B934541E}" type="parTrans" cxnId="{1F99A1EC-F92A-F04E-AC8A-8B6D188D06DF}">
      <dgm:prSet/>
      <dgm:spPr/>
      <dgm:t>
        <a:bodyPr/>
        <a:lstStyle/>
        <a:p>
          <a:endParaRPr lang="en-GB" sz="2000"/>
        </a:p>
      </dgm:t>
    </dgm:pt>
    <dgm:pt modelId="{2F107F14-07DB-574F-843F-BD351C992C8F}" type="sibTrans" cxnId="{1F99A1EC-F92A-F04E-AC8A-8B6D188D06DF}">
      <dgm:prSet/>
      <dgm:spPr/>
      <dgm:t>
        <a:bodyPr/>
        <a:lstStyle/>
        <a:p>
          <a:endParaRPr lang="en-GB" sz="2000"/>
        </a:p>
      </dgm:t>
    </dgm:pt>
    <dgm:pt modelId="{DD75D9FE-E589-5C42-B96C-897697621B34}" type="pres">
      <dgm:prSet presAssocID="{3DFEA3B1-63A3-9A4E-8FBA-1CA31468694C}" presName="root" presStyleCnt="0">
        <dgm:presLayoutVars>
          <dgm:dir/>
          <dgm:animLvl val="lvl"/>
        </dgm:presLayoutVars>
      </dgm:prSet>
      <dgm:spPr/>
    </dgm:pt>
    <dgm:pt modelId="{4EC049FF-00C0-0F4F-B1C2-FF3754CA68BD}" type="pres">
      <dgm:prSet presAssocID="{3DFEA3B1-63A3-9A4E-8FBA-1CA31468694C}" presName="divider" presStyleCnt="0"/>
      <dgm:spPr/>
    </dgm:pt>
    <dgm:pt modelId="{FC618FC5-789B-D243-962C-F0E901F4FBB0}" type="pres">
      <dgm:prSet presAssocID="{3DFEA3B1-63A3-9A4E-8FBA-1CA31468694C}" presName="rectBar" presStyleLbl="dkBgShp" presStyleIdx="0" presStyleCnt="6"/>
      <dgm:spPr>
        <a:gradFill rotWithShape="0">
          <a:gsLst>
            <a:gs pos="0">
              <a:schemeClr val="accent1">
                <a:tint val="76000"/>
              </a:schemeClr>
            </a:gs>
            <a:gs pos="100000">
              <a:schemeClr val="accent1">
                <a:tint val="76000"/>
              </a:schemeClr>
            </a:gs>
          </a:gsLst>
          <a:lin ang="0" scaled="0"/>
        </a:gradFill>
        <a:ln>
          <a:noFill/>
        </a:ln>
        <a:effectLst/>
      </dgm:spPr>
    </dgm:pt>
    <dgm:pt modelId="{8F1F69E5-B00A-A34F-83AF-43E9A87ED22C}" type="pres">
      <dgm:prSet presAssocID="{3DFEA3B1-63A3-9A4E-8FBA-1CA31468694C}" presName="chevronArrow" presStyleLbl="dkBgShp" presStyleIdx="1" presStyleCnt="6"/>
      <dgm:spPr>
        <a:gradFill rotWithShape="0">
          <a:gsLst>
            <a:gs pos="0">
              <a:schemeClr val="accent1">
                <a:tint val="76000"/>
              </a:schemeClr>
            </a:gs>
            <a:gs pos="100000">
              <a:schemeClr val="accent1">
                <a:tint val="76000"/>
              </a:schemeClr>
            </a:gs>
          </a:gsLst>
          <a:lin ang="0" scaled="0"/>
        </a:gradFill>
        <a:ln>
          <a:noFill/>
        </a:ln>
        <a:effectLst/>
      </dgm:spPr>
    </dgm:pt>
    <dgm:pt modelId="{04ABBD70-9A85-9946-B988-0674DEBC8310}" type="pres">
      <dgm:prSet presAssocID="{3DFEA3B1-63A3-9A4E-8FBA-1CA31468694C}" presName="nodes" presStyleCnt="0">
        <dgm:presLayoutVars>
          <dgm:chMax/>
          <dgm:chPref/>
          <dgm:animLvl val="lvl"/>
        </dgm:presLayoutVars>
      </dgm:prSet>
      <dgm:spPr/>
    </dgm:pt>
    <dgm:pt modelId="{417E6D24-34E7-7D46-9E98-11C4A4B4799F}" type="pres">
      <dgm:prSet presAssocID="{E624A261-15A8-2D48-BD5A-452D76958A88}" presName="composite" presStyleCnt="0"/>
      <dgm:spPr/>
    </dgm:pt>
    <dgm:pt modelId="{4C6BF905-A216-FB46-BC44-EC0E8ABC60F5}" type="pres">
      <dgm:prSet presAssocID="{E624A261-15A8-2D48-BD5A-452D76958A88}" presName="DropPinPlaceHolder" presStyleCnt="0"/>
      <dgm:spPr/>
    </dgm:pt>
    <dgm:pt modelId="{258DDA3C-1E82-9741-912B-268F3108C80B}" type="pres">
      <dgm:prSet presAssocID="{E624A261-15A8-2D48-BD5A-452D76958A88}" presName="DropPin" presStyleLbl="alignNode1" presStyleIdx="0" presStyleCnt="4"/>
      <dgm:spPr/>
    </dgm:pt>
    <dgm:pt modelId="{60085B0B-125A-0D4C-B25C-E0F82125AEC5}" type="pres">
      <dgm:prSet presAssocID="{E624A261-15A8-2D48-BD5A-452D76958A88}" presName="Ellipse" presStyleLbl="fgAcc1" presStyleIdx="0" presStyleCnt="4"/>
      <dgm:spPr/>
    </dgm:pt>
    <dgm:pt modelId="{1A7A797F-0D54-F74B-9364-AB1223A901D4}" type="pres">
      <dgm:prSet presAssocID="{E624A261-15A8-2D48-BD5A-452D76958A88}" presName="L2TextContainer" presStyleLbl="revTx" presStyleIdx="0" presStyleCnt="8">
        <dgm:presLayoutVars>
          <dgm:bulletEnabled val="1"/>
        </dgm:presLayoutVars>
      </dgm:prSet>
      <dgm:spPr/>
    </dgm:pt>
    <dgm:pt modelId="{97A99479-C6AD-C44A-B5B6-501A0B53DEAD}" type="pres">
      <dgm:prSet presAssocID="{E624A261-15A8-2D48-BD5A-452D76958A88}" presName="L1TextContainer" presStyleLbl="revTx" presStyleIdx="1" presStyleCnt="8">
        <dgm:presLayoutVars>
          <dgm:chMax val="1"/>
          <dgm:chPref val="1"/>
          <dgm:bulletEnabled val="1"/>
        </dgm:presLayoutVars>
      </dgm:prSet>
      <dgm:spPr/>
    </dgm:pt>
    <dgm:pt modelId="{DA4BE1FA-4732-A747-8ECC-221C43B08B0C}" type="pres">
      <dgm:prSet presAssocID="{E624A261-15A8-2D48-BD5A-452D76958A88}" presName="ConnectLine" presStyleLbl="dkBgShp" presStyleIdx="2" presStyleCnt="6"/>
      <dgm:spPr/>
    </dgm:pt>
    <dgm:pt modelId="{7CECD36A-3F7D-B649-902D-B102E049AF20}" type="pres">
      <dgm:prSet presAssocID="{E624A261-15A8-2D48-BD5A-452D76958A88}" presName="ConnectorPoint" presStyleCnt="0"/>
      <dgm:spPr/>
    </dgm:pt>
    <dgm:pt modelId="{B9D63F94-6D3C-0D41-A7E3-4B90C0B9FCB8}" type="pres">
      <dgm:prSet presAssocID="{E624A261-15A8-2D48-BD5A-452D76958A88}" presName="Bullet" presStyleLbl="lnNode1" presStyleIdx="0" presStyleCnt="4"/>
      <dgm:spPr/>
    </dgm:pt>
    <dgm:pt modelId="{DA8AFBB8-AD5A-7443-8A18-7277D1EB718B}" type="pres">
      <dgm:prSet presAssocID="{E624A261-15A8-2D48-BD5A-452D76958A88}" presName="EmptyPlaceHolder" presStyleCnt="0"/>
      <dgm:spPr/>
    </dgm:pt>
    <dgm:pt modelId="{BE0933A1-DC69-9441-831F-7875DAB1EF69}" type="pres">
      <dgm:prSet presAssocID="{E40FB94D-0D6B-8247-BAE6-06637AA5171A}" presName="spaceBetweenRectangles" presStyleCnt="0"/>
      <dgm:spPr/>
    </dgm:pt>
    <dgm:pt modelId="{E79AB4CE-1A9D-3747-A539-8CD20FD6A667}" type="pres">
      <dgm:prSet presAssocID="{6DC8CCB5-CD9B-D940-9D3A-F6098A234993}" presName="composite" presStyleCnt="0"/>
      <dgm:spPr/>
    </dgm:pt>
    <dgm:pt modelId="{8945F5ED-6804-FE41-90CB-5AA140EBB2C2}" type="pres">
      <dgm:prSet presAssocID="{6DC8CCB5-CD9B-D940-9D3A-F6098A234993}" presName="DropPinPlaceHolder" presStyleCnt="0"/>
      <dgm:spPr/>
    </dgm:pt>
    <dgm:pt modelId="{53254051-E044-9A4D-A89F-AE4183045386}" type="pres">
      <dgm:prSet presAssocID="{6DC8CCB5-CD9B-D940-9D3A-F6098A234993}" presName="DropPin" presStyleLbl="alignNode1" presStyleIdx="1" presStyleCnt="4"/>
      <dgm:spPr/>
    </dgm:pt>
    <dgm:pt modelId="{3DB5EC39-59D3-0443-A358-10641769DBB0}" type="pres">
      <dgm:prSet presAssocID="{6DC8CCB5-CD9B-D940-9D3A-F6098A234993}" presName="Ellipse" presStyleLbl="fgAcc1" presStyleIdx="1" presStyleCnt="4"/>
      <dgm:spPr/>
    </dgm:pt>
    <dgm:pt modelId="{EDC77948-FB4D-0244-AF5E-3F4C8DE24375}" type="pres">
      <dgm:prSet presAssocID="{6DC8CCB5-CD9B-D940-9D3A-F6098A234993}" presName="L2TextContainer" presStyleLbl="revTx" presStyleIdx="2" presStyleCnt="8">
        <dgm:presLayoutVars>
          <dgm:bulletEnabled val="1"/>
        </dgm:presLayoutVars>
      </dgm:prSet>
      <dgm:spPr/>
    </dgm:pt>
    <dgm:pt modelId="{62DB05B6-043D-6644-BD48-E70EE50C2772}" type="pres">
      <dgm:prSet presAssocID="{6DC8CCB5-CD9B-D940-9D3A-F6098A234993}" presName="L1TextContainer" presStyleLbl="revTx" presStyleIdx="3" presStyleCnt="8">
        <dgm:presLayoutVars>
          <dgm:chMax val="1"/>
          <dgm:chPref val="1"/>
          <dgm:bulletEnabled val="1"/>
        </dgm:presLayoutVars>
      </dgm:prSet>
      <dgm:spPr/>
    </dgm:pt>
    <dgm:pt modelId="{A940F25D-92CC-194B-8429-B19201591ED9}" type="pres">
      <dgm:prSet presAssocID="{6DC8CCB5-CD9B-D940-9D3A-F6098A234993}" presName="ConnectLine" presStyleLbl="dkBgShp" presStyleIdx="3" presStyleCnt="6"/>
      <dgm:spPr/>
    </dgm:pt>
    <dgm:pt modelId="{AC4CA4D8-2C78-CD49-8309-4A96A62A2C53}" type="pres">
      <dgm:prSet presAssocID="{6DC8CCB5-CD9B-D940-9D3A-F6098A234993}" presName="ConnectorPoint" presStyleCnt="0"/>
      <dgm:spPr/>
    </dgm:pt>
    <dgm:pt modelId="{FF8D2ACD-BB16-244B-A437-C441442159DC}" type="pres">
      <dgm:prSet presAssocID="{6DC8CCB5-CD9B-D940-9D3A-F6098A234993}" presName="Bullet" presStyleLbl="lnNode1" presStyleIdx="1" presStyleCnt="4"/>
      <dgm:spPr/>
    </dgm:pt>
    <dgm:pt modelId="{526DCAF9-77C3-6B44-AD95-C93FFF37644A}" type="pres">
      <dgm:prSet presAssocID="{6DC8CCB5-CD9B-D940-9D3A-F6098A234993}" presName="EmptyPlaceHolder" presStyleCnt="0"/>
      <dgm:spPr/>
    </dgm:pt>
    <dgm:pt modelId="{4DDFA117-DC62-3C4E-9332-20BF84656F34}" type="pres">
      <dgm:prSet presAssocID="{2F107F14-07DB-574F-843F-BD351C992C8F}" presName="spaceBetweenRectangles" presStyleCnt="0"/>
      <dgm:spPr/>
    </dgm:pt>
    <dgm:pt modelId="{1A003434-2C42-344D-9EE4-9E85E2F803A7}" type="pres">
      <dgm:prSet presAssocID="{52D59855-1CD5-4542-B9B2-44362E11F9DC}" presName="composite" presStyleCnt="0"/>
      <dgm:spPr/>
    </dgm:pt>
    <dgm:pt modelId="{B7212EE0-A38D-864F-B284-A3280CACD065}" type="pres">
      <dgm:prSet presAssocID="{52D59855-1CD5-4542-B9B2-44362E11F9DC}" presName="DropPinPlaceHolder" presStyleCnt="0"/>
      <dgm:spPr/>
    </dgm:pt>
    <dgm:pt modelId="{2CD044A2-5803-2549-8EB6-4140C7A2A8B1}" type="pres">
      <dgm:prSet presAssocID="{52D59855-1CD5-4542-B9B2-44362E11F9DC}" presName="DropPin" presStyleLbl="alignNode1" presStyleIdx="2" presStyleCnt="4"/>
      <dgm:spPr/>
    </dgm:pt>
    <dgm:pt modelId="{02FE417F-522C-B347-9152-FB33E25CB53B}" type="pres">
      <dgm:prSet presAssocID="{52D59855-1CD5-4542-B9B2-44362E11F9DC}" presName="Ellipse" presStyleLbl="fgAcc1" presStyleIdx="2" presStyleCnt="4"/>
      <dgm:spPr/>
    </dgm:pt>
    <dgm:pt modelId="{44C172B7-0912-164E-86CE-BAE06D314EC3}" type="pres">
      <dgm:prSet presAssocID="{52D59855-1CD5-4542-B9B2-44362E11F9DC}" presName="L2TextContainer" presStyleLbl="revTx" presStyleIdx="4" presStyleCnt="8">
        <dgm:presLayoutVars>
          <dgm:bulletEnabled val="1"/>
        </dgm:presLayoutVars>
      </dgm:prSet>
      <dgm:spPr/>
    </dgm:pt>
    <dgm:pt modelId="{D0466834-74AF-4D41-97AD-583DB46823E3}" type="pres">
      <dgm:prSet presAssocID="{52D59855-1CD5-4542-B9B2-44362E11F9DC}" presName="L1TextContainer" presStyleLbl="revTx" presStyleIdx="5" presStyleCnt="8" custLinFactNeighborX="1820" custLinFactNeighborY="-1648">
        <dgm:presLayoutVars>
          <dgm:chMax val="1"/>
          <dgm:chPref val="1"/>
          <dgm:bulletEnabled val="1"/>
        </dgm:presLayoutVars>
      </dgm:prSet>
      <dgm:spPr/>
    </dgm:pt>
    <dgm:pt modelId="{46589F18-7D2C-1042-9964-739E1A3FC279}" type="pres">
      <dgm:prSet presAssocID="{52D59855-1CD5-4542-B9B2-44362E11F9DC}" presName="ConnectLine" presStyleLbl="dkBgShp" presStyleIdx="4" presStyleCnt="6"/>
      <dgm:spPr/>
    </dgm:pt>
    <dgm:pt modelId="{41FC818D-9F11-7744-92D8-8249BAB70898}" type="pres">
      <dgm:prSet presAssocID="{52D59855-1CD5-4542-B9B2-44362E11F9DC}" presName="ConnectorPoint" presStyleCnt="0"/>
      <dgm:spPr/>
    </dgm:pt>
    <dgm:pt modelId="{38CA3A29-0A3B-7940-835D-81F4FCD06C69}" type="pres">
      <dgm:prSet presAssocID="{52D59855-1CD5-4542-B9B2-44362E11F9DC}" presName="Bullet" presStyleLbl="lnNode1" presStyleIdx="2" presStyleCnt="4"/>
      <dgm:spPr/>
    </dgm:pt>
    <dgm:pt modelId="{ED3AD751-4CAA-324D-85D4-0D48A0E35562}" type="pres">
      <dgm:prSet presAssocID="{52D59855-1CD5-4542-B9B2-44362E11F9DC}" presName="EmptyPlaceHolder" presStyleCnt="0"/>
      <dgm:spPr/>
    </dgm:pt>
    <dgm:pt modelId="{FE6787CD-F65E-B841-BFB7-C9C10F413C65}" type="pres">
      <dgm:prSet presAssocID="{F0E3F4AE-84CD-B347-94B1-1CB1D43276A4}" presName="spaceBetweenRectangles" presStyleCnt="0"/>
      <dgm:spPr/>
    </dgm:pt>
    <dgm:pt modelId="{F09698EC-F0F4-7F40-AF6B-F59E7EAC0FFD}" type="pres">
      <dgm:prSet presAssocID="{96286DA8-7796-B247-B5CF-2B1615099B8B}" presName="composite" presStyleCnt="0"/>
      <dgm:spPr/>
    </dgm:pt>
    <dgm:pt modelId="{3D77F036-18B1-5243-8743-8023D44AE037}" type="pres">
      <dgm:prSet presAssocID="{96286DA8-7796-B247-B5CF-2B1615099B8B}" presName="DropPinPlaceHolder" presStyleCnt="0"/>
      <dgm:spPr/>
    </dgm:pt>
    <dgm:pt modelId="{FAC0ED27-39CA-5D4B-922F-71185FA9738E}" type="pres">
      <dgm:prSet presAssocID="{96286DA8-7796-B247-B5CF-2B1615099B8B}" presName="DropPin" presStyleLbl="alignNode1" presStyleIdx="3" presStyleCnt="4"/>
      <dgm:spPr/>
    </dgm:pt>
    <dgm:pt modelId="{8D426435-E036-3F4A-96B2-D14130A74E45}" type="pres">
      <dgm:prSet presAssocID="{96286DA8-7796-B247-B5CF-2B1615099B8B}" presName="Ellipse" presStyleLbl="fgAcc1" presStyleIdx="3" presStyleCnt="4"/>
      <dgm:spPr/>
    </dgm:pt>
    <dgm:pt modelId="{75E252E8-9950-0F46-A1C5-C2632FC7D05B}" type="pres">
      <dgm:prSet presAssocID="{96286DA8-7796-B247-B5CF-2B1615099B8B}" presName="L2TextContainer" presStyleLbl="revTx" presStyleIdx="6" presStyleCnt="8">
        <dgm:presLayoutVars>
          <dgm:bulletEnabled val="1"/>
        </dgm:presLayoutVars>
      </dgm:prSet>
      <dgm:spPr/>
    </dgm:pt>
    <dgm:pt modelId="{CA0ECC24-C802-EA43-AF36-7F476A355AE1}" type="pres">
      <dgm:prSet presAssocID="{96286DA8-7796-B247-B5CF-2B1615099B8B}" presName="L1TextContainer" presStyleLbl="revTx" presStyleIdx="7" presStyleCnt="8">
        <dgm:presLayoutVars>
          <dgm:chMax val="1"/>
          <dgm:chPref val="1"/>
          <dgm:bulletEnabled val="1"/>
        </dgm:presLayoutVars>
      </dgm:prSet>
      <dgm:spPr/>
    </dgm:pt>
    <dgm:pt modelId="{69C9C31D-F6FE-944F-B0F9-036BFCCB4D3C}" type="pres">
      <dgm:prSet presAssocID="{96286DA8-7796-B247-B5CF-2B1615099B8B}" presName="ConnectLine" presStyleLbl="dkBgShp" presStyleIdx="5" presStyleCnt="6"/>
      <dgm:spPr/>
    </dgm:pt>
    <dgm:pt modelId="{03679505-B1BC-954E-8178-0882C26BB243}" type="pres">
      <dgm:prSet presAssocID="{96286DA8-7796-B247-B5CF-2B1615099B8B}" presName="ConnectorPoint" presStyleCnt="0"/>
      <dgm:spPr/>
    </dgm:pt>
    <dgm:pt modelId="{DE7D76EB-8644-1F44-9133-CCC21DE6AEA3}" type="pres">
      <dgm:prSet presAssocID="{96286DA8-7796-B247-B5CF-2B1615099B8B}" presName="Bullet" presStyleLbl="lnNode1" presStyleIdx="3" presStyleCnt="4"/>
      <dgm:spPr/>
    </dgm:pt>
    <dgm:pt modelId="{55AF2271-86D6-9C49-B443-AB852F0E4D62}" type="pres">
      <dgm:prSet presAssocID="{96286DA8-7796-B247-B5CF-2B1615099B8B}" presName="EmptyPlaceHolder" presStyleCnt="0"/>
      <dgm:spPr/>
    </dgm:pt>
  </dgm:ptLst>
  <dgm:cxnLst>
    <dgm:cxn modelId="{1E8E7115-8C0F-CC4B-A4C8-7F33A40D924B}" srcId="{96286DA8-7796-B247-B5CF-2B1615099B8B}" destId="{52AC5B09-F919-9044-BBC0-EA4D9DB30514}" srcOrd="0" destOrd="0" parTransId="{7B863517-D29D-BB45-A928-D96C5B26E9AB}" sibTransId="{F62D1137-E436-674D-AE3B-0709AEE1D40F}"/>
    <dgm:cxn modelId="{7FE8B515-907C-5644-9DC3-5A2C1D95B235}" type="presOf" srcId="{F611A771-DAEB-FC4C-B3A2-9133995C89F9}" destId="{1A7A797F-0D54-F74B-9364-AB1223A901D4}" srcOrd="0" destOrd="0" presId="urn:microsoft.com/office/officeart/2024/layout/BulletTimeline"/>
    <dgm:cxn modelId="{6DE8A618-85AA-0549-9F15-8247185E4268}" type="presOf" srcId="{52AC5B09-F919-9044-BBC0-EA4D9DB30514}" destId="{75E252E8-9950-0F46-A1C5-C2632FC7D05B}" srcOrd="0" destOrd="0" presId="urn:microsoft.com/office/officeart/2024/layout/BulletTimeline"/>
    <dgm:cxn modelId="{95010A2B-339C-2D44-BB33-947CA4AE4AD5}" type="presOf" srcId="{E624A261-15A8-2D48-BD5A-452D76958A88}" destId="{97A99479-C6AD-C44A-B5B6-501A0B53DEAD}" srcOrd="0" destOrd="0" presId="urn:microsoft.com/office/officeart/2024/layout/BulletTimeline"/>
    <dgm:cxn modelId="{F171313C-A452-714B-B5E8-418E557D5EA9}" srcId="{E624A261-15A8-2D48-BD5A-452D76958A88}" destId="{F611A771-DAEB-FC4C-B3A2-9133995C89F9}" srcOrd="0" destOrd="0" parTransId="{13851DDC-2CAC-D14D-9C79-4647C859C06D}" sibTransId="{7EF5EC27-47C3-114D-8256-0A6718CF7DC4}"/>
    <dgm:cxn modelId="{11705C7F-0A82-D74E-A41A-D1C65E711141}" srcId="{52D59855-1CD5-4542-B9B2-44362E11F9DC}" destId="{0EEAA237-36B8-ED4E-A141-337345510731}" srcOrd="0" destOrd="0" parTransId="{6FDDE4C4-B7EF-5F4C-8C5A-B2C6DD77848A}" sibTransId="{E4482614-3B39-AB45-89A8-DD7D1869C0B1}"/>
    <dgm:cxn modelId="{48452083-BCDB-1C46-9E19-41F108088836}" srcId="{6DC8CCB5-CD9B-D940-9D3A-F6098A234993}" destId="{E227111B-593F-F241-85DC-06B3E6D9F658}" srcOrd="0" destOrd="0" parTransId="{19E43EC2-2AB7-2D4F-8D6A-417F1FCEA211}" sibTransId="{476E3703-3DAD-6E43-8497-71450D0B3213}"/>
    <dgm:cxn modelId="{4554BE8D-24DF-9B48-BAB8-3A0CE73FA65B}" srcId="{3DFEA3B1-63A3-9A4E-8FBA-1CA31468694C}" destId="{96286DA8-7796-B247-B5CF-2B1615099B8B}" srcOrd="3" destOrd="0" parTransId="{ACD4C7D8-DE03-CE47-83B7-1A6DC970AA3F}" sibTransId="{EDC447A1-BEFF-A548-989C-8215F6CA0CE7}"/>
    <dgm:cxn modelId="{9AC0309B-A5E2-6848-8579-A2CD98A50862}" type="presOf" srcId="{52D59855-1CD5-4542-B9B2-44362E11F9DC}" destId="{D0466834-74AF-4D41-97AD-583DB46823E3}" srcOrd="0" destOrd="0" presId="urn:microsoft.com/office/officeart/2024/layout/BulletTimeline"/>
    <dgm:cxn modelId="{D1D3E19B-AF6E-2B44-9739-286D056F60FE}" type="presOf" srcId="{96286DA8-7796-B247-B5CF-2B1615099B8B}" destId="{CA0ECC24-C802-EA43-AF36-7F476A355AE1}" srcOrd="0" destOrd="0" presId="urn:microsoft.com/office/officeart/2024/layout/BulletTimeline"/>
    <dgm:cxn modelId="{14F33FAC-A27C-FF4F-A6EF-C04D7CCDDF8B}" type="presOf" srcId="{3DFEA3B1-63A3-9A4E-8FBA-1CA31468694C}" destId="{DD75D9FE-E589-5C42-B96C-897697621B34}" srcOrd="0" destOrd="0" presId="urn:microsoft.com/office/officeart/2024/layout/BulletTimeline"/>
    <dgm:cxn modelId="{2F95CAC9-DFEE-DB46-AC14-CC9C1AD9FB1C}" type="presOf" srcId="{6DC8CCB5-CD9B-D940-9D3A-F6098A234993}" destId="{62DB05B6-043D-6644-BD48-E70EE50C2772}" srcOrd="0" destOrd="0" presId="urn:microsoft.com/office/officeart/2024/layout/BulletTimeline"/>
    <dgm:cxn modelId="{2DAD58D0-B2F5-4942-B34D-EDF776211309}" type="presOf" srcId="{0EEAA237-36B8-ED4E-A141-337345510731}" destId="{44C172B7-0912-164E-86CE-BAE06D314EC3}" srcOrd="0" destOrd="0" presId="urn:microsoft.com/office/officeart/2024/layout/BulletTimeline"/>
    <dgm:cxn modelId="{B85D0CD8-BADE-0747-B680-6EBE9035DD47}" srcId="{3DFEA3B1-63A3-9A4E-8FBA-1CA31468694C}" destId="{52D59855-1CD5-4542-B9B2-44362E11F9DC}" srcOrd="2" destOrd="0" parTransId="{1E1126A3-D8DD-7D4D-8FB0-C98A508D7217}" sibTransId="{F0E3F4AE-84CD-B347-94B1-1CB1D43276A4}"/>
    <dgm:cxn modelId="{2A32F3DF-9241-364C-81C8-644658C1C80D}" srcId="{3DFEA3B1-63A3-9A4E-8FBA-1CA31468694C}" destId="{E624A261-15A8-2D48-BD5A-452D76958A88}" srcOrd="0" destOrd="0" parTransId="{0C85B06D-55CE-A047-B584-56396799F41C}" sibTransId="{E40FB94D-0D6B-8247-BAE6-06637AA5171A}"/>
    <dgm:cxn modelId="{970CE3E7-3F4B-4240-93A9-B3F860DB3284}" type="presOf" srcId="{E227111B-593F-F241-85DC-06B3E6D9F658}" destId="{EDC77948-FB4D-0244-AF5E-3F4C8DE24375}" srcOrd="0" destOrd="0" presId="urn:microsoft.com/office/officeart/2024/layout/BulletTimeline"/>
    <dgm:cxn modelId="{1F99A1EC-F92A-F04E-AC8A-8B6D188D06DF}" srcId="{3DFEA3B1-63A3-9A4E-8FBA-1CA31468694C}" destId="{6DC8CCB5-CD9B-D940-9D3A-F6098A234993}" srcOrd="1" destOrd="0" parTransId="{3C5F976C-C163-0849-ACD0-A019B934541E}" sibTransId="{2F107F14-07DB-574F-843F-BD351C992C8F}"/>
    <dgm:cxn modelId="{BF3C2165-8A3B-7F4B-9129-FA5A846C80C4}" type="presParOf" srcId="{DD75D9FE-E589-5C42-B96C-897697621B34}" destId="{4EC049FF-00C0-0F4F-B1C2-FF3754CA68BD}" srcOrd="0" destOrd="0" presId="urn:microsoft.com/office/officeart/2024/layout/BulletTimeline"/>
    <dgm:cxn modelId="{F01EFCDD-5177-A841-A4F5-DDC9C47A0EFA}" type="presParOf" srcId="{4EC049FF-00C0-0F4F-B1C2-FF3754CA68BD}" destId="{FC618FC5-789B-D243-962C-F0E901F4FBB0}" srcOrd="0" destOrd="0" presId="urn:microsoft.com/office/officeart/2024/layout/BulletTimeline"/>
    <dgm:cxn modelId="{8D4C0EEA-A61B-6349-A2C4-AF0FFA4E9969}" type="presParOf" srcId="{4EC049FF-00C0-0F4F-B1C2-FF3754CA68BD}" destId="{8F1F69E5-B00A-A34F-83AF-43E9A87ED22C}" srcOrd="1" destOrd="0" presId="urn:microsoft.com/office/officeart/2024/layout/BulletTimeline"/>
    <dgm:cxn modelId="{605AB863-F5C9-9545-A9AF-17CE600E96CE}" type="presParOf" srcId="{DD75D9FE-E589-5C42-B96C-897697621B34}" destId="{04ABBD70-9A85-9946-B988-0674DEBC8310}" srcOrd="1" destOrd="0" presId="urn:microsoft.com/office/officeart/2024/layout/BulletTimeline"/>
    <dgm:cxn modelId="{3522F9EF-F312-5347-9593-5561F38A3229}" type="presParOf" srcId="{04ABBD70-9A85-9946-B988-0674DEBC8310}" destId="{417E6D24-34E7-7D46-9E98-11C4A4B4799F}" srcOrd="0" destOrd="0" presId="urn:microsoft.com/office/officeart/2024/layout/BulletTimeline"/>
    <dgm:cxn modelId="{F83C6F04-80B1-1E48-93E3-227647C75CC7}" type="presParOf" srcId="{417E6D24-34E7-7D46-9E98-11C4A4B4799F}" destId="{4C6BF905-A216-FB46-BC44-EC0E8ABC60F5}" srcOrd="0" destOrd="0" presId="urn:microsoft.com/office/officeart/2024/layout/BulletTimeline"/>
    <dgm:cxn modelId="{ADCD35D4-4570-3942-B1C3-1E27153F2AE1}" type="presParOf" srcId="{4C6BF905-A216-FB46-BC44-EC0E8ABC60F5}" destId="{258DDA3C-1E82-9741-912B-268F3108C80B}" srcOrd="0" destOrd="0" presId="urn:microsoft.com/office/officeart/2024/layout/BulletTimeline"/>
    <dgm:cxn modelId="{50F53013-1EC6-7B4E-B935-3FC8480C32E7}" type="presParOf" srcId="{4C6BF905-A216-FB46-BC44-EC0E8ABC60F5}" destId="{60085B0B-125A-0D4C-B25C-E0F82125AEC5}" srcOrd="1" destOrd="0" presId="urn:microsoft.com/office/officeart/2024/layout/BulletTimeline"/>
    <dgm:cxn modelId="{742785A8-04E6-EC40-AB7D-3A541DFC6C39}" type="presParOf" srcId="{417E6D24-34E7-7D46-9E98-11C4A4B4799F}" destId="{1A7A797F-0D54-F74B-9364-AB1223A901D4}" srcOrd="1" destOrd="0" presId="urn:microsoft.com/office/officeart/2024/layout/BulletTimeline"/>
    <dgm:cxn modelId="{B1921239-3B30-6A4F-86DA-24EDC2F8DEA9}" type="presParOf" srcId="{417E6D24-34E7-7D46-9E98-11C4A4B4799F}" destId="{97A99479-C6AD-C44A-B5B6-501A0B53DEAD}" srcOrd="2" destOrd="0" presId="urn:microsoft.com/office/officeart/2024/layout/BulletTimeline"/>
    <dgm:cxn modelId="{F06B7AC9-E093-BD4B-9213-3C93EA04992C}" type="presParOf" srcId="{417E6D24-34E7-7D46-9E98-11C4A4B4799F}" destId="{DA4BE1FA-4732-A747-8ECC-221C43B08B0C}" srcOrd="3" destOrd="0" presId="urn:microsoft.com/office/officeart/2024/layout/BulletTimeline"/>
    <dgm:cxn modelId="{76CDC84B-D34B-3947-95AC-6AAF292F3FE4}" type="presParOf" srcId="{417E6D24-34E7-7D46-9E98-11C4A4B4799F}" destId="{7CECD36A-3F7D-B649-902D-B102E049AF20}" srcOrd="4" destOrd="0" presId="urn:microsoft.com/office/officeart/2024/layout/BulletTimeline"/>
    <dgm:cxn modelId="{BCDB765A-E458-8745-B447-C4372602A3DC}" type="presParOf" srcId="{7CECD36A-3F7D-B649-902D-B102E049AF20}" destId="{B9D63F94-6D3C-0D41-A7E3-4B90C0B9FCB8}" srcOrd="0" destOrd="0" presId="urn:microsoft.com/office/officeart/2024/layout/BulletTimeline"/>
    <dgm:cxn modelId="{099203A8-5EED-6F40-A36F-ED789490FA70}" type="presParOf" srcId="{417E6D24-34E7-7D46-9E98-11C4A4B4799F}" destId="{DA8AFBB8-AD5A-7443-8A18-7277D1EB718B}" srcOrd="5" destOrd="0" presId="urn:microsoft.com/office/officeart/2024/layout/BulletTimeline"/>
    <dgm:cxn modelId="{9A60EB12-A816-9449-84DD-0241A0A1DF48}" type="presParOf" srcId="{04ABBD70-9A85-9946-B988-0674DEBC8310}" destId="{BE0933A1-DC69-9441-831F-7875DAB1EF69}" srcOrd="1" destOrd="0" presId="urn:microsoft.com/office/officeart/2024/layout/BulletTimeline"/>
    <dgm:cxn modelId="{7141F0FA-979D-E54F-850B-323BA27A61F1}" type="presParOf" srcId="{04ABBD70-9A85-9946-B988-0674DEBC8310}" destId="{E79AB4CE-1A9D-3747-A539-8CD20FD6A667}" srcOrd="2" destOrd="0" presId="urn:microsoft.com/office/officeart/2024/layout/BulletTimeline"/>
    <dgm:cxn modelId="{38C287BC-A5C7-A54A-858E-B9E995D37DE4}" type="presParOf" srcId="{E79AB4CE-1A9D-3747-A539-8CD20FD6A667}" destId="{8945F5ED-6804-FE41-90CB-5AA140EBB2C2}" srcOrd="0" destOrd="0" presId="urn:microsoft.com/office/officeart/2024/layout/BulletTimeline"/>
    <dgm:cxn modelId="{8D901E25-1E8E-AC42-BF6A-B1EB1D577337}" type="presParOf" srcId="{8945F5ED-6804-FE41-90CB-5AA140EBB2C2}" destId="{53254051-E044-9A4D-A89F-AE4183045386}" srcOrd="0" destOrd="0" presId="urn:microsoft.com/office/officeart/2024/layout/BulletTimeline"/>
    <dgm:cxn modelId="{714A7DCC-6F43-2C4F-A258-5E58E3887AE3}" type="presParOf" srcId="{8945F5ED-6804-FE41-90CB-5AA140EBB2C2}" destId="{3DB5EC39-59D3-0443-A358-10641769DBB0}" srcOrd="1" destOrd="0" presId="urn:microsoft.com/office/officeart/2024/layout/BulletTimeline"/>
    <dgm:cxn modelId="{7355C122-6D52-784B-9739-23FE9FA18C82}" type="presParOf" srcId="{E79AB4CE-1A9D-3747-A539-8CD20FD6A667}" destId="{EDC77948-FB4D-0244-AF5E-3F4C8DE24375}" srcOrd="1" destOrd="0" presId="urn:microsoft.com/office/officeart/2024/layout/BulletTimeline"/>
    <dgm:cxn modelId="{F7E61809-D7D9-3E42-B70B-EEF15188093B}" type="presParOf" srcId="{E79AB4CE-1A9D-3747-A539-8CD20FD6A667}" destId="{62DB05B6-043D-6644-BD48-E70EE50C2772}" srcOrd="2" destOrd="0" presId="urn:microsoft.com/office/officeart/2024/layout/BulletTimeline"/>
    <dgm:cxn modelId="{739AB83C-57D8-8F4D-BDAD-1B0D6091C165}" type="presParOf" srcId="{E79AB4CE-1A9D-3747-A539-8CD20FD6A667}" destId="{A940F25D-92CC-194B-8429-B19201591ED9}" srcOrd="3" destOrd="0" presId="urn:microsoft.com/office/officeart/2024/layout/BulletTimeline"/>
    <dgm:cxn modelId="{3CD96943-BA75-4D4E-A841-D0E0A684BD08}" type="presParOf" srcId="{E79AB4CE-1A9D-3747-A539-8CD20FD6A667}" destId="{AC4CA4D8-2C78-CD49-8309-4A96A62A2C53}" srcOrd="4" destOrd="0" presId="urn:microsoft.com/office/officeart/2024/layout/BulletTimeline"/>
    <dgm:cxn modelId="{1917EBC0-7557-D947-B44B-500ACC61C31B}" type="presParOf" srcId="{AC4CA4D8-2C78-CD49-8309-4A96A62A2C53}" destId="{FF8D2ACD-BB16-244B-A437-C441442159DC}" srcOrd="0" destOrd="0" presId="urn:microsoft.com/office/officeart/2024/layout/BulletTimeline"/>
    <dgm:cxn modelId="{FCDEC70C-072E-AB42-9239-A10973F95D93}" type="presParOf" srcId="{E79AB4CE-1A9D-3747-A539-8CD20FD6A667}" destId="{526DCAF9-77C3-6B44-AD95-C93FFF37644A}" srcOrd="5" destOrd="0" presId="urn:microsoft.com/office/officeart/2024/layout/BulletTimeline"/>
    <dgm:cxn modelId="{3B6243B4-271F-4C45-BD8F-45FAB7CA7FE5}" type="presParOf" srcId="{04ABBD70-9A85-9946-B988-0674DEBC8310}" destId="{4DDFA117-DC62-3C4E-9332-20BF84656F34}" srcOrd="3" destOrd="0" presId="urn:microsoft.com/office/officeart/2024/layout/BulletTimeline"/>
    <dgm:cxn modelId="{4D6818D4-8EE5-F64F-A315-17DFA14ED08C}" type="presParOf" srcId="{04ABBD70-9A85-9946-B988-0674DEBC8310}" destId="{1A003434-2C42-344D-9EE4-9E85E2F803A7}" srcOrd="4" destOrd="0" presId="urn:microsoft.com/office/officeart/2024/layout/BulletTimeline"/>
    <dgm:cxn modelId="{3C38D2BB-58C2-684E-8CF3-9467DE26364D}" type="presParOf" srcId="{1A003434-2C42-344D-9EE4-9E85E2F803A7}" destId="{B7212EE0-A38D-864F-B284-A3280CACD065}" srcOrd="0" destOrd="0" presId="urn:microsoft.com/office/officeart/2024/layout/BulletTimeline"/>
    <dgm:cxn modelId="{C4D85479-B6BA-794E-964B-052CBFF5BA41}" type="presParOf" srcId="{B7212EE0-A38D-864F-B284-A3280CACD065}" destId="{2CD044A2-5803-2549-8EB6-4140C7A2A8B1}" srcOrd="0" destOrd="0" presId="urn:microsoft.com/office/officeart/2024/layout/BulletTimeline"/>
    <dgm:cxn modelId="{74863230-B4D1-914B-B3C6-5E1C5DF45838}" type="presParOf" srcId="{B7212EE0-A38D-864F-B284-A3280CACD065}" destId="{02FE417F-522C-B347-9152-FB33E25CB53B}" srcOrd="1" destOrd="0" presId="urn:microsoft.com/office/officeart/2024/layout/BulletTimeline"/>
    <dgm:cxn modelId="{B9F21585-63F1-9A4E-8DC7-386CCE9AE8C4}" type="presParOf" srcId="{1A003434-2C42-344D-9EE4-9E85E2F803A7}" destId="{44C172B7-0912-164E-86CE-BAE06D314EC3}" srcOrd="1" destOrd="0" presId="urn:microsoft.com/office/officeart/2024/layout/BulletTimeline"/>
    <dgm:cxn modelId="{7A5BF2A6-571E-2042-8A2A-5B4E2F8259DE}" type="presParOf" srcId="{1A003434-2C42-344D-9EE4-9E85E2F803A7}" destId="{D0466834-74AF-4D41-97AD-583DB46823E3}" srcOrd="2" destOrd="0" presId="urn:microsoft.com/office/officeart/2024/layout/BulletTimeline"/>
    <dgm:cxn modelId="{A131C121-3D86-DF41-8355-4DFE8C2C9B30}" type="presParOf" srcId="{1A003434-2C42-344D-9EE4-9E85E2F803A7}" destId="{46589F18-7D2C-1042-9964-739E1A3FC279}" srcOrd="3" destOrd="0" presId="urn:microsoft.com/office/officeart/2024/layout/BulletTimeline"/>
    <dgm:cxn modelId="{659B0AC2-DD28-254B-8808-FEBF0C5CA924}" type="presParOf" srcId="{1A003434-2C42-344D-9EE4-9E85E2F803A7}" destId="{41FC818D-9F11-7744-92D8-8249BAB70898}" srcOrd="4" destOrd="0" presId="urn:microsoft.com/office/officeart/2024/layout/BulletTimeline"/>
    <dgm:cxn modelId="{03272A01-BAB9-8C49-A73B-3030439FB42D}" type="presParOf" srcId="{41FC818D-9F11-7744-92D8-8249BAB70898}" destId="{38CA3A29-0A3B-7940-835D-81F4FCD06C69}" srcOrd="0" destOrd="0" presId="urn:microsoft.com/office/officeart/2024/layout/BulletTimeline"/>
    <dgm:cxn modelId="{DD586D11-E1D7-3643-A6F4-43F09177337F}" type="presParOf" srcId="{1A003434-2C42-344D-9EE4-9E85E2F803A7}" destId="{ED3AD751-4CAA-324D-85D4-0D48A0E35562}" srcOrd="5" destOrd="0" presId="urn:microsoft.com/office/officeart/2024/layout/BulletTimeline"/>
    <dgm:cxn modelId="{4B3AA082-6481-AE46-B692-84E2CE522174}" type="presParOf" srcId="{04ABBD70-9A85-9946-B988-0674DEBC8310}" destId="{FE6787CD-F65E-B841-BFB7-C9C10F413C65}" srcOrd="5" destOrd="0" presId="urn:microsoft.com/office/officeart/2024/layout/BulletTimeline"/>
    <dgm:cxn modelId="{355A57D2-0062-7F4F-A64A-310EC1083D55}" type="presParOf" srcId="{04ABBD70-9A85-9946-B988-0674DEBC8310}" destId="{F09698EC-F0F4-7F40-AF6B-F59E7EAC0FFD}" srcOrd="6" destOrd="0" presId="urn:microsoft.com/office/officeart/2024/layout/BulletTimeline"/>
    <dgm:cxn modelId="{D973042C-5287-324E-99BB-8D07CCBD93B8}" type="presParOf" srcId="{F09698EC-F0F4-7F40-AF6B-F59E7EAC0FFD}" destId="{3D77F036-18B1-5243-8743-8023D44AE037}" srcOrd="0" destOrd="0" presId="urn:microsoft.com/office/officeart/2024/layout/BulletTimeline"/>
    <dgm:cxn modelId="{4E6344DC-78B8-F24D-A11B-47A115949DA1}" type="presParOf" srcId="{3D77F036-18B1-5243-8743-8023D44AE037}" destId="{FAC0ED27-39CA-5D4B-922F-71185FA9738E}" srcOrd="0" destOrd="0" presId="urn:microsoft.com/office/officeart/2024/layout/BulletTimeline"/>
    <dgm:cxn modelId="{2D047C7A-24F8-9E4E-A3B3-0655C85F87B0}" type="presParOf" srcId="{3D77F036-18B1-5243-8743-8023D44AE037}" destId="{8D426435-E036-3F4A-96B2-D14130A74E45}" srcOrd="1" destOrd="0" presId="urn:microsoft.com/office/officeart/2024/layout/BulletTimeline"/>
    <dgm:cxn modelId="{27AAC496-D934-5C45-81F6-88893F0F5CD8}" type="presParOf" srcId="{F09698EC-F0F4-7F40-AF6B-F59E7EAC0FFD}" destId="{75E252E8-9950-0F46-A1C5-C2632FC7D05B}" srcOrd="1" destOrd="0" presId="urn:microsoft.com/office/officeart/2024/layout/BulletTimeline"/>
    <dgm:cxn modelId="{BE82AEEC-CA03-BE4C-ACB6-A28A1E209261}" type="presParOf" srcId="{F09698EC-F0F4-7F40-AF6B-F59E7EAC0FFD}" destId="{CA0ECC24-C802-EA43-AF36-7F476A355AE1}" srcOrd="2" destOrd="0" presId="urn:microsoft.com/office/officeart/2024/layout/BulletTimeline"/>
    <dgm:cxn modelId="{10060649-47BE-4947-B82B-E5A4F974CA61}" type="presParOf" srcId="{F09698EC-F0F4-7F40-AF6B-F59E7EAC0FFD}" destId="{69C9C31D-F6FE-944F-B0F9-036BFCCB4D3C}" srcOrd="3" destOrd="0" presId="urn:microsoft.com/office/officeart/2024/layout/BulletTimeline"/>
    <dgm:cxn modelId="{138E2EBA-AC6B-4942-9B8E-360CB0EA3E7F}" type="presParOf" srcId="{F09698EC-F0F4-7F40-AF6B-F59E7EAC0FFD}" destId="{03679505-B1BC-954E-8178-0882C26BB243}" srcOrd="4" destOrd="0" presId="urn:microsoft.com/office/officeart/2024/layout/BulletTimeline"/>
    <dgm:cxn modelId="{79FEFD04-15DC-2047-A1D9-81EAE1AD2A4B}" type="presParOf" srcId="{03679505-B1BC-954E-8178-0882C26BB243}" destId="{DE7D76EB-8644-1F44-9133-CCC21DE6AEA3}" srcOrd="0" destOrd="0" presId="urn:microsoft.com/office/officeart/2024/layout/BulletTimeline"/>
    <dgm:cxn modelId="{09C67C95-44DD-B643-841A-E873AF1619FD}" type="presParOf" srcId="{F09698EC-F0F4-7F40-AF6B-F59E7EAC0FFD}" destId="{55AF2271-86D6-9C49-B443-AB852F0E4D62}" srcOrd="5" destOrd="0" presId="urn:microsoft.com/office/officeart/2024/layout/BulletTimeline"/>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03A29C-44FD-433D-95E4-BAC229886952}"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BBD5908D-0B37-407F-920B-2B01A9E562C6}">
      <dgm:prSet/>
      <dgm:spPr/>
      <dgm:t>
        <a:bodyPr/>
        <a:lstStyle/>
        <a:p>
          <a:pPr>
            <a:lnSpc>
              <a:spcPct val="100000"/>
            </a:lnSpc>
            <a:defRPr cap="all"/>
          </a:pPr>
          <a:r>
            <a:rPr lang="en-GB" b="0" cap="none" dirty="0">
              <a:solidFill>
                <a:srgbClr val="40AF9F"/>
              </a:solidFill>
            </a:rPr>
            <a:t>3 Year </a:t>
          </a:r>
          <a:r>
            <a:rPr lang="en-GB" b="1" cap="none" dirty="0">
              <a:solidFill>
                <a:srgbClr val="40AF9F"/>
              </a:solidFill>
            </a:rPr>
            <a:t>Fixed-Term</a:t>
          </a:r>
          <a:r>
            <a:rPr lang="en-GB" cap="none" dirty="0">
              <a:solidFill>
                <a:srgbClr val="40AF9F"/>
              </a:solidFill>
            </a:rPr>
            <a:t> </a:t>
          </a:r>
          <a:endParaRPr lang="en-US" cap="none" dirty="0">
            <a:solidFill>
              <a:srgbClr val="40AF9F"/>
            </a:solidFill>
          </a:endParaRPr>
        </a:p>
      </dgm:t>
    </dgm:pt>
    <dgm:pt modelId="{027F1949-8AAB-4315-8004-21429989ADB3}" type="parTrans" cxnId="{D078E929-0B70-40B5-9D45-947DFA8B7D4C}">
      <dgm:prSet/>
      <dgm:spPr/>
      <dgm:t>
        <a:bodyPr/>
        <a:lstStyle/>
        <a:p>
          <a:endParaRPr lang="en-US"/>
        </a:p>
      </dgm:t>
    </dgm:pt>
    <dgm:pt modelId="{E71F5A3E-EC87-4DBA-A858-F4E7CBDBFA66}" type="sibTrans" cxnId="{D078E929-0B70-40B5-9D45-947DFA8B7D4C}">
      <dgm:prSet/>
      <dgm:spPr/>
      <dgm:t>
        <a:bodyPr/>
        <a:lstStyle/>
        <a:p>
          <a:endParaRPr lang="en-US"/>
        </a:p>
      </dgm:t>
    </dgm:pt>
    <dgm:pt modelId="{BE3C811A-24F2-4B92-8CC5-05C7BF736C83}">
      <dgm:prSet/>
      <dgm:spPr/>
      <dgm:t>
        <a:bodyPr/>
        <a:lstStyle/>
        <a:p>
          <a:pPr>
            <a:lnSpc>
              <a:spcPct val="100000"/>
            </a:lnSpc>
            <a:defRPr cap="all"/>
          </a:pPr>
          <a:r>
            <a:rPr lang="en-GB" cap="none" dirty="0">
              <a:solidFill>
                <a:srgbClr val="809ED1"/>
              </a:solidFill>
            </a:rPr>
            <a:t>Defined Academic </a:t>
          </a:r>
          <a:r>
            <a:rPr lang="en-GB" b="1" cap="none" dirty="0">
              <a:solidFill>
                <a:srgbClr val="809ED1"/>
              </a:solidFill>
            </a:rPr>
            <a:t>Leadership</a:t>
          </a:r>
          <a:endParaRPr lang="en-US" cap="none" dirty="0">
            <a:solidFill>
              <a:srgbClr val="809ED1"/>
            </a:solidFill>
          </a:endParaRPr>
        </a:p>
      </dgm:t>
    </dgm:pt>
    <dgm:pt modelId="{7591A69D-6F55-43F7-A620-E68876685A12}" type="parTrans" cxnId="{434339C2-43B4-47C1-A148-B5F80B47F730}">
      <dgm:prSet/>
      <dgm:spPr/>
      <dgm:t>
        <a:bodyPr/>
        <a:lstStyle/>
        <a:p>
          <a:endParaRPr lang="en-US"/>
        </a:p>
      </dgm:t>
    </dgm:pt>
    <dgm:pt modelId="{FEA40756-22FD-4BA1-A60B-4A29E66BCBF8}" type="sibTrans" cxnId="{434339C2-43B4-47C1-A148-B5F80B47F730}">
      <dgm:prSet/>
      <dgm:spPr/>
      <dgm:t>
        <a:bodyPr/>
        <a:lstStyle/>
        <a:p>
          <a:endParaRPr lang="en-US"/>
        </a:p>
      </dgm:t>
    </dgm:pt>
    <dgm:pt modelId="{FF302DD6-8C5B-4451-A329-5FA2C9B0C1FE}">
      <dgm:prSet/>
      <dgm:spPr/>
      <dgm:t>
        <a:bodyPr/>
        <a:lstStyle/>
        <a:p>
          <a:pPr>
            <a:lnSpc>
              <a:spcPct val="100000"/>
            </a:lnSpc>
            <a:defRPr cap="all"/>
          </a:pPr>
          <a:r>
            <a:rPr lang="en-GB" cap="none" dirty="0">
              <a:solidFill>
                <a:srgbClr val="FFC000"/>
              </a:solidFill>
            </a:rPr>
            <a:t>Defined Vision And </a:t>
          </a:r>
          <a:r>
            <a:rPr lang="en-GB" b="1" cap="none" dirty="0">
              <a:solidFill>
                <a:srgbClr val="FFC000"/>
              </a:solidFill>
            </a:rPr>
            <a:t>KPIS</a:t>
          </a:r>
          <a:endParaRPr lang="en-US" cap="none" dirty="0">
            <a:solidFill>
              <a:srgbClr val="FFC000"/>
            </a:solidFill>
          </a:endParaRPr>
        </a:p>
      </dgm:t>
    </dgm:pt>
    <dgm:pt modelId="{87EA3A60-875B-41A0-95A7-6EE4498E7FEF}" type="parTrans" cxnId="{83D70E18-4F5D-4D9D-83E1-CF0D9C8D5AEB}">
      <dgm:prSet/>
      <dgm:spPr/>
      <dgm:t>
        <a:bodyPr/>
        <a:lstStyle/>
        <a:p>
          <a:endParaRPr lang="en-US"/>
        </a:p>
      </dgm:t>
    </dgm:pt>
    <dgm:pt modelId="{7BE15C89-BFAE-4947-88E0-97967C79A512}" type="sibTrans" cxnId="{83D70E18-4F5D-4D9D-83E1-CF0D9C8D5AEB}">
      <dgm:prSet/>
      <dgm:spPr/>
      <dgm:t>
        <a:bodyPr/>
        <a:lstStyle/>
        <a:p>
          <a:endParaRPr lang="en-US"/>
        </a:p>
      </dgm:t>
    </dgm:pt>
    <dgm:pt modelId="{0DCEA9F7-B6DB-439C-A145-31EC3326CA72}">
      <dgm:prSet/>
      <dgm:spPr/>
      <dgm:t>
        <a:bodyPr/>
        <a:lstStyle/>
        <a:p>
          <a:pPr>
            <a:lnSpc>
              <a:spcPct val="100000"/>
            </a:lnSpc>
            <a:defRPr cap="all"/>
          </a:pPr>
          <a:r>
            <a:rPr lang="en-GB" cap="none" dirty="0"/>
            <a:t>New </a:t>
          </a:r>
          <a:r>
            <a:rPr lang="en-GB" b="1" cap="none" dirty="0"/>
            <a:t>Calls</a:t>
          </a:r>
          <a:r>
            <a:rPr lang="en-GB" cap="none" dirty="0"/>
            <a:t> On Review</a:t>
          </a:r>
          <a:endParaRPr lang="en-US" cap="none" dirty="0"/>
        </a:p>
      </dgm:t>
    </dgm:pt>
    <dgm:pt modelId="{3C895A39-4261-4B47-987E-A4812606F05D}" type="parTrans" cxnId="{C23F65B8-A476-45EE-BDE0-32AA28459EF5}">
      <dgm:prSet/>
      <dgm:spPr/>
      <dgm:t>
        <a:bodyPr/>
        <a:lstStyle/>
        <a:p>
          <a:endParaRPr lang="en-US"/>
        </a:p>
      </dgm:t>
    </dgm:pt>
    <dgm:pt modelId="{E03BBA70-1323-4312-A896-6B84522B7F8F}" type="sibTrans" cxnId="{C23F65B8-A476-45EE-BDE0-32AA28459EF5}">
      <dgm:prSet/>
      <dgm:spPr/>
      <dgm:t>
        <a:bodyPr/>
        <a:lstStyle/>
        <a:p>
          <a:endParaRPr lang="en-US"/>
        </a:p>
      </dgm:t>
    </dgm:pt>
    <dgm:pt modelId="{31C08F1A-263F-4D11-98F5-5D3FADC4BC23}" type="pres">
      <dgm:prSet presAssocID="{7003A29C-44FD-433D-95E4-BAC229886952}" presName="root" presStyleCnt="0">
        <dgm:presLayoutVars>
          <dgm:dir/>
          <dgm:resizeHandles val="exact"/>
        </dgm:presLayoutVars>
      </dgm:prSet>
      <dgm:spPr/>
    </dgm:pt>
    <dgm:pt modelId="{B0D92D38-0D09-4869-AA70-3E0F8BC5A42B}" type="pres">
      <dgm:prSet presAssocID="{BBD5908D-0B37-407F-920B-2B01A9E562C6}" presName="compNode" presStyleCnt="0"/>
      <dgm:spPr/>
    </dgm:pt>
    <dgm:pt modelId="{F20B868F-0ED8-494A-875D-B179B709360E}" type="pres">
      <dgm:prSet presAssocID="{BBD5908D-0B37-407F-920B-2B01A9E562C6}" presName="iconBgRect" presStyleLbl="bgShp" presStyleIdx="0" presStyleCnt="4"/>
      <dgm:spPr>
        <a:solidFill>
          <a:srgbClr val="40AF9F"/>
        </a:solidFill>
      </dgm:spPr>
    </dgm:pt>
    <dgm:pt modelId="{984565ED-37A5-4254-8AF6-1F22D595B759}" type="pres">
      <dgm:prSet presAssocID="{BBD5908D-0B37-407F-920B-2B01A9E562C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cket"/>
        </a:ext>
      </dgm:extLst>
    </dgm:pt>
    <dgm:pt modelId="{2DFA3BB7-DF92-477B-8A97-2440496BC845}" type="pres">
      <dgm:prSet presAssocID="{BBD5908D-0B37-407F-920B-2B01A9E562C6}" presName="spaceRect" presStyleCnt="0"/>
      <dgm:spPr/>
    </dgm:pt>
    <dgm:pt modelId="{0F106144-EABD-4AFC-B306-5E2B38CBE42F}" type="pres">
      <dgm:prSet presAssocID="{BBD5908D-0B37-407F-920B-2B01A9E562C6}" presName="textRect" presStyleLbl="revTx" presStyleIdx="0" presStyleCnt="4">
        <dgm:presLayoutVars>
          <dgm:chMax val="1"/>
          <dgm:chPref val="1"/>
        </dgm:presLayoutVars>
      </dgm:prSet>
      <dgm:spPr/>
    </dgm:pt>
    <dgm:pt modelId="{631F02EE-8DDE-4862-8367-44B6037E75C2}" type="pres">
      <dgm:prSet presAssocID="{E71F5A3E-EC87-4DBA-A858-F4E7CBDBFA66}" presName="sibTrans" presStyleCnt="0"/>
      <dgm:spPr/>
    </dgm:pt>
    <dgm:pt modelId="{16E88E19-6ED2-404F-AA3A-1166AC342E44}" type="pres">
      <dgm:prSet presAssocID="{BE3C811A-24F2-4B92-8CC5-05C7BF736C83}" presName="compNode" presStyleCnt="0"/>
      <dgm:spPr/>
    </dgm:pt>
    <dgm:pt modelId="{8DB00BCE-43A3-4BA0-8923-A5DF47F49E61}" type="pres">
      <dgm:prSet presAssocID="{BE3C811A-24F2-4B92-8CC5-05C7BF736C83}" presName="iconBgRect" presStyleLbl="bgShp" presStyleIdx="1" presStyleCnt="4"/>
      <dgm:spPr>
        <a:solidFill>
          <a:srgbClr val="7292CC"/>
        </a:solidFill>
      </dgm:spPr>
    </dgm:pt>
    <dgm:pt modelId="{F370B692-C5A3-454C-A5E6-DFC2F8DBF7D9}" type="pres">
      <dgm:prSet presAssocID="{BE3C811A-24F2-4B92-8CC5-05C7BF736C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ecturer"/>
        </a:ext>
      </dgm:extLst>
    </dgm:pt>
    <dgm:pt modelId="{4AFEB17D-EDCA-49D6-AF33-6ED7D2E60D78}" type="pres">
      <dgm:prSet presAssocID="{BE3C811A-24F2-4B92-8CC5-05C7BF736C83}" presName="spaceRect" presStyleCnt="0"/>
      <dgm:spPr/>
    </dgm:pt>
    <dgm:pt modelId="{7A8B2F70-A756-4E6B-A5F9-CD81784C2BB3}" type="pres">
      <dgm:prSet presAssocID="{BE3C811A-24F2-4B92-8CC5-05C7BF736C83}" presName="textRect" presStyleLbl="revTx" presStyleIdx="1" presStyleCnt="4">
        <dgm:presLayoutVars>
          <dgm:chMax val="1"/>
          <dgm:chPref val="1"/>
        </dgm:presLayoutVars>
      </dgm:prSet>
      <dgm:spPr/>
    </dgm:pt>
    <dgm:pt modelId="{9609639A-7644-4106-BACB-97C08F343EC7}" type="pres">
      <dgm:prSet presAssocID="{FEA40756-22FD-4BA1-A60B-4A29E66BCBF8}" presName="sibTrans" presStyleCnt="0"/>
      <dgm:spPr/>
    </dgm:pt>
    <dgm:pt modelId="{EA54841D-F10E-4052-836B-CC45058BC228}" type="pres">
      <dgm:prSet presAssocID="{FF302DD6-8C5B-4451-A329-5FA2C9B0C1FE}" presName="compNode" presStyleCnt="0"/>
      <dgm:spPr/>
    </dgm:pt>
    <dgm:pt modelId="{EF632944-BFBF-40C3-9D10-8C3046E452E4}" type="pres">
      <dgm:prSet presAssocID="{FF302DD6-8C5B-4451-A329-5FA2C9B0C1FE}" presName="iconBgRect" presStyleLbl="bgShp" presStyleIdx="2" presStyleCnt="4"/>
      <dgm:spPr/>
    </dgm:pt>
    <dgm:pt modelId="{3CA83469-029E-45B9-AF74-006FD3199DA7}" type="pres">
      <dgm:prSet presAssocID="{FF302DD6-8C5B-4451-A329-5FA2C9B0C1F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ck"/>
        </a:ext>
      </dgm:extLst>
    </dgm:pt>
    <dgm:pt modelId="{769A3E5B-CA7B-45F5-885C-F1A8335898E0}" type="pres">
      <dgm:prSet presAssocID="{FF302DD6-8C5B-4451-A329-5FA2C9B0C1FE}" presName="spaceRect" presStyleCnt="0"/>
      <dgm:spPr/>
    </dgm:pt>
    <dgm:pt modelId="{7EBFE744-4BF5-4E81-922C-BE2D3D9843FC}" type="pres">
      <dgm:prSet presAssocID="{FF302DD6-8C5B-4451-A329-5FA2C9B0C1FE}" presName="textRect" presStyleLbl="revTx" presStyleIdx="2" presStyleCnt="4">
        <dgm:presLayoutVars>
          <dgm:chMax val="1"/>
          <dgm:chPref val="1"/>
        </dgm:presLayoutVars>
      </dgm:prSet>
      <dgm:spPr/>
    </dgm:pt>
    <dgm:pt modelId="{9A5643FF-BD0A-4612-806B-CF822F60854E}" type="pres">
      <dgm:prSet presAssocID="{7BE15C89-BFAE-4947-88E0-97967C79A512}" presName="sibTrans" presStyleCnt="0"/>
      <dgm:spPr/>
    </dgm:pt>
    <dgm:pt modelId="{1948ECC7-8094-4480-8076-A29467EF77EC}" type="pres">
      <dgm:prSet presAssocID="{0DCEA9F7-B6DB-439C-A145-31EC3326CA72}" presName="compNode" presStyleCnt="0"/>
      <dgm:spPr/>
    </dgm:pt>
    <dgm:pt modelId="{CF3FCD2B-4839-49E3-BCFD-AAE9BE4EB906}" type="pres">
      <dgm:prSet presAssocID="{0DCEA9F7-B6DB-439C-A145-31EC3326CA72}" presName="iconBgRect" presStyleLbl="bgShp" presStyleIdx="3" presStyleCnt="4"/>
      <dgm:spPr/>
    </dgm:pt>
    <dgm:pt modelId="{60A1645C-C3AD-4745-A052-17EE5316F64D}" type="pres">
      <dgm:prSet presAssocID="{0DCEA9F7-B6DB-439C-A145-31EC3326CA7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eaker Phone"/>
        </a:ext>
      </dgm:extLst>
    </dgm:pt>
    <dgm:pt modelId="{E0A0732A-1745-406B-AB90-25DE3DFA6007}" type="pres">
      <dgm:prSet presAssocID="{0DCEA9F7-B6DB-439C-A145-31EC3326CA72}" presName="spaceRect" presStyleCnt="0"/>
      <dgm:spPr/>
    </dgm:pt>
    <dgm:pt modelId="{3449910F-F27E-49F5-A036-45D47FEC65D5}" type="pres">
      <dgm:prSet presAssocID="{0DCEA9F7-B6DB-439C-A145-31EC3326CA72}" presName="textRect" presStyleLbl="revTx" presStyleIdx="3" presStyleCnt="4">
        <dgm:presLayoutVars>
          <dgm:chMax val="1"/>
          <dgm:chPref val="1"/>
        </dgm:presLayoutVars>
      </dgm:prSet>
      <dgm:spPr/>
    </dgm:pt>
  </dgm:ptLst>
  <dgm:cxnLst>
    <dgm:cxn modelId="{67F2A108-3C88-47F1-859E-FEC68FFEA6A5}" type="presOf" srcId="{BE3C811A-24F2-4B92-8CC5-05C7BF736C83}" destId="{7A8B2F70-A756-4E6B-A5F9-CD81784C2BB3}" srcOrd="0" destOrd="0" presId="urn:microsoft.com/office/officeart/2018/5/layout/IconCircleLabelList"/>
    <dgm:cxn modelId="{83D70E18-4F5D-4D9D-83E1-CF0D9C8D5AEB}" srcId="{7003A29C-44FD-433D-95E4-BAC229886952}" destId="{FF302DD6-8C5B-4451-A329-5FA2C9B0C1FE}" srcOrd="2" destOrd="0" parTransId="{87EA3A60-875B-41A0-95A7-6EE4498E7FEF}" sibTransId="{7BE15C89-BFAE-4947-88E0-97967C79A512}"/>
    <dgm:cxn modelId="{D078E929-0B70-40B5-9D45-947DFA8B7D4C}" srcId="{7003A29C-44FD-433D-95E4-BAC229886952}" destId="{BBD5908D-0B37-407F-920B-2B01A9E562C6}" srcOrd="0" destOrd="0" parTransId="{027F1949-8AAB-4315-8004-21429989ADB3}" sibTransId="{E71F5A3E-EC87-4DBA-A858-F4E7CBDBFA66}"/>
    <dgm:cxn modelId="{A9812A60-97E0-434C-A067-C52A9E72FCAD}" type="presOf" srcId="{BBD5908D-0B37-407F-920B-2B01A9E562C6}" destId="{0F106144-EABD-4AFC-B306-5E2B38CBE42F}" srcOrd="0" destOrd="0" presId="urn:microsoft.com/office/officeart/2018/5/layout/IconCircleLabelList"/>
    <dgm:cxn modelId="{9B8F1954-89FD-4520-9087-8A787B22AC11}" type="presOf" srcId="{0DCEA9F7-B6DB-439C-A145-31EC3326CA72}" destId="{3449910F-F27E-49F5-A036-45D47FEC65D5}" srcOrd="0" destOrd="0" presId="urn:microsoft.com/office/officeart/2018/5/layout/IconCircleLabelList"/>
    <dgm:cxn modelId="{F3DFD17A-D52B-4ABE-B5CB-D071E9A8509E}" type="presOf" srcId="{FF302DD6-8C5B-4451-A329-5FA2C9B0C1FE}" destId="{7EBFE744-4BF5-4E81-922C-BE2D3D9843FC}" srcOrd="0" destOrd="0" presId="urn:microsoft.com/office/officeart/2018/5/layout/IconCircleLabelList"/>
    <dgm:cxn modelId="{6702269D-E96B-45E3-9572-8ABBD8813529}" type="presOf" srcId="{7003A29C-44FD-433D-95E4-BAC229886952}" destId="{31C08F1A-263F-4D11-98F5-5D3FADC4BC23}" srcOrd="0" destOrd="0" presId="urn:microsoft.com/office/officeart/2018/5/layout/IconCircleLabelList"/>
    <dgm:cxn modelId="{C23F65B8-A476-45EE-BDE0-32AA28459EF5}" srcId="{7003A29C-44FD-433D-95E4-BAC229886952}" destId="{0DCEA9F7-B6DB-439C-A145-31EC3326CA72}" srcOrd="3" destOrd="0" parTransId="{3C895A39-4261-4B47-987E-A4812606F05D}" sibTransId="{E03BBA70-1323-4312-A896-6B84522B7F8F}"/>
    <dgm:cxn modelId="{434339C2-43B4-47C1-A148-B5F80B47F730}" srcId="{7003A29C-44FD-433D-95E4-BAC229886952}" destId="{BE3C811A-24F2-4B92-8CC5-05C7BF736C83}" srcOrd="1" destOrd="0" parTransId="{7591A69D-6F55-43F7-A620-E68876685A12}" sibTransId="{FEA40756-22FD-4BA1-A60B-4A29E66BCBF8}"/>
    <dgm:cxn modelId="{A3632D22-844C-4EF0-BDCA-BC96DB32A0D7}" type="presParOf" srcId="{31C08F1A-263F-4D11-98F5-5D3FADC4BC23}" destId="{B0D92D38-0D09-4869-AA70-3E0F8BC5A42B}" srcOrd="0" destOrd="0" presId="urn:microsoft.com/office/officeart/2018/5/layout/IconCircleLabelList"/>
    <dgm:cxn modelId="{A7A07370-DC05-4AEA-8C11-C713C1C0D306}" type="presParOf" srcId="{B0D92D38-0D09-4869-AA70-3E0F8BC5A42B}" destId="{F20B868F-0ED8-494A-875D-B179B709360E}" srcOrd="0" destOrd="0" presId="urn:microsoft.com/office/officeart/2018/5/layout/IconCircleLabelList"/>
    <dgm:cxn modelId="{026A10B9-E2D0-4881-9AD9-CC59F9564478}" type="presParOf" srcId="{B0D92D38-0D09-4869-AA70-3E0F8BC5A42B}" destId="{984565ED-37A5-4254-8AF6-1F22D595B759}" srcOrd="1" destOrd="0" presId="urn:microsoft.com/office/officeart/2018/5/layout/IconCircleLabelList"/>
    <dgm:cxn modelId="{A34F5EAC-A316-48BA-8B75-0DFBC8D506A7}" type="presParOf" srcId="{B0D92D38-0D09-4869-AA70-3E0F8BC5A42B}" destId="{2DFA3BB7-DF92-477B-8A97-2440496BC845}" srcOrd="2" destOrd="0" presId="urn:microsoft.com/office/officeart/2018/5/layout/IconCircleLabelList"/>
    <dgm:cxn modelId="{B92A6A01-33A6-4406-959E-5EE380872A3F}" type="presParOf" srcId="{B0D92D38-0D09-4869-AA70-3E0F8BC5A42B}" destId="{0F106144-EABD-4AFC-B306-5E2B38CBE42F}" srcOrd="3" destOrd="0" presId="urn:microsoft.com/office/officeart/2018/5/layout/IconCircleLabelList"/>
    <dgm:cxn modelId="{5C869C5D-9A85-4FD2-80B2-E1D160E60CFC}" type="presParOf" srcId="{31C08F1A-263F-4D11-98F5-5D3FADC4BC23}" destId="{631F02EE-8DDE-4862-8367-44B6037E75C2}" srcOrd="1" destOrd="0" presId="urn:microsoft.com/office/officeart/2018/5/layout/IconCircleLabelList"/>
    <dgm:cxn modelId="{021EB161-FB17-41AF-B8DE-2DBDF4DA12F6}" type="presParOf" srcId="{31C08F1A-263F-4D11-98F5-5D3FADC4BC23}" destId="{16E88E19-6ED2-404F-AA3A-1166AC342E44}" srcOrd="2" destOrd="0" presId="urn:microsoft.com/office/officeart/2018/5/layout/IconCircleLabelList"/>
    <dgm:cxn modelId="{95C4AB52-7BF8-4AA6-8C6B-8A20C6FD925A}" type="presParOf" srcId="{16E88E19-6ED2-404F-AA3A-1166AC342E44}" destId="{8DB00BCE-43A3-4BA0-8923-A5DF47F49E61}" srcOrd="0" destOrd="0" presId="urn:microsoft.com/office/officeart/2018/5/layout/IconCircleLabelList"/>
    <dgm:cxn modelId="{8250373D-E3C4-438F-958D-8C5614C3228C}" type="presParOf" srcId="{16E88E19-6ED2-404F-AA3A-1166AC342E44}" destId="{F370B692-C5A3-454C-A5E6-DFC2F8DBF7D9}" srcOrd="1" destOrd="0" presId="urn:microsoft.com/office/officeart/2018/5/layout/IconCircleLabelList"/>
    <dgm:cxn modelId="{191BC00F-C364-4DEC-B876-B0F4E64C437D}" type="presParOf" srcId="{16E88E19-6ED2-404F-AA3A-1166AC342E44}" destId="{4AFEB17D-EDCA-49D6-AF33-6ED7D2E60D78}" srcOrd="2" destOrd="0" presId="urn:microsoft.com/office/officeart/2018/5/layout/IconCircleLabelList"/>
    <dgm:cxn modelId="{40AB052D-D596-4676-8FF0-A9E87ACF8AD5}" type="presParOf" srcId="{16E88E19-6ED2-404F-AA3A-1166AC342E44}" destId="{7A8B2F70-A756-4E6B-A5F9-CD81784C2BB3}" srcOrd="3" destOrd="0" presId="urn:microsoft.com/office/officeart/2018/5/layout/IconCircleLabelList"/>
    <dgm:cxn modelId="{3D297D92-37A3-4E97-8CEA-EC392518ED2E}" type="presParOf" srcId="{31C08F1A-263F-4D11-98F5-5D3FADC4BC23}" destId="{9609639A-7644-4106-BACB-97C08F343EC7}" srcOrd="3" destOrd="0" presId="urn:microsoft.com/office/officeart/2018/5/layout/IconCircleLabelList"/>
    <dgm:cxn modelId="{89479A82-A8D7-4898-ADA1-2837D81F50F0}" type="presParOf" srcId="{31C08F1A-263F-4D11-98F5-5D3FADC4BC23}" destId="{EA54841D-F10E-4052-836B-CC45058BC228}" srcOrd="4" destOrd="0" presId="urn:microsoft.com/office/officeart/2018/5/layout/IconCircleLabelList"/>
    <dgm:cxn modelId="{4DA861AA-A15D-4F48-9945-B3403C736111}" type="presParOf" srcId="{EA54841D-F10E-4052-836B-CC45058BC228}" destId="{EF632944-BFBF-40C3-9D10-8C3046E452E4}" srcOrd="0" destOrd="0" presId="urn:microsoft.com/office/officeart/2018/5/layout/IconCircleLabelList"/>
    <dgm:cxn modelId="{94B21F41-FE07-4B9A-A180-39284C92046C}" type="presParOf" srcId="{EA54841D-F10E-4052-836B-CC45058BC228}" destId="{3CA83469-029E-45B9-AF74-006FD3199DA7}" srcOrd="1" destOrd="0" presId="urn:microsoft.com/office/officeart/2018/5/layout/IconCircleLabelList"/>
    <dgm:cxn modelId="{00849225-60D7-4A30-891D-D2EDCE57125C}" type="presParOf" srcId="{EA54841D-F10E-4052-836B-CC45058BC228}" destId="{769A3E5B-CA7B-45F5-885C-F1A8335898E0}" srcOrd="2" destOrd="0" presId="urn:microsoft.com/office/officeart/2018/5/layout/IconCircleLabelList"/>
    <dgm:cxn modelId="{B982F98F-CBC5-44B4-B463-04C5ECA0CFE7}" type="presParOf" srcId="{EA54841D-F10E-4052-836B-CC45058BC228}" destId="{7EBFE744-4BF5-4E81-922C-BE2D3D9843FC}" srcOrd="3" destOrd="0" presId="urn:microsoft.com/office/officeart/2018/5/layout/IconCircleLabelList"/>
    <dgm:cxn modelId="{9043A516-576D-40E9-872C-F26529CD1CD5}" type="presParOf" srcId="{31C08F1A-263F-4D11-98F5-5D3FADC4BC23}" destId="{9A5643FF-BD0A-4612-806B-CF822F60854E}" srcOrd="5" destOrd="0" presId="urn:microsoft.com/office/officeart/2018/5/layout/IconCircleLabelList"/>
    <dgm:cxn modelId="{B1BBBA9A-BA17-4EEA-B512-26E0DA0747C3}" type="presParOf" srcId="{31C08F1A-263F-4D11-98F5-5D3FADC4BC23}" destId="{1948ECC7-8094-4480-8076-A29467EF77EC}" srcOrd="6" destOrd="0" presId="urn:microsoft.com/office/officeart/2018/5/layout/IconCircleLabelList"/>
    <dgm:cxn modelId="{BD135EDE-1578-4246-963C-FAB0D2C9FD4A}" type="presParOf" srcId="{1948ECC7-8094-4480-8076-A29467EF77EC}" destId="{CF3FCD2B-4839-49E3-BCFD-AAE9BE4EB906}" srcOrd="0" destOrd="0" presId="urn:microsoft.com/office/officeart/2018/5/layout/IconCircleLabelList"/>
    <dgm:cxn modelId="{D57DF2BC-D11E-4CBC-B788-3117D9F44759}" type="presParOf" srcId="{1948ECC7-8094-4480-8076-A29467EF77EC}" destId="{60A1645C-C3AD-4745-A052-17EE5316F64D}" srcOrd="1" destOrd="0" presId="urn:microsoft.com/office/officeart/2018/5/layout/IconCircleLabelList"/>
    <dgm:cxn modelId="{CA2CEF4F-50D9-4007-8859-49DE4AFE2577}" type="presParOf" srcId="{1948ECC7-8094-4480-8076-A29467EF77EC}" destId="{E0A0732A-1745-406B-AB90-25DE3DFA6007}" srcOrd="2" destOrd="0" presId="urn:microsoft.com/office/officeart/2018/5/layout/IconCircleLabelList"/>
    <dgm:cxn modelId="{FFA82428-F635-4DC2-8243-4C112B40B006}" type="presParOf" srcId="{1948ECC7-8094-4480-8076-A29467EF77EC}" destId="{3449910F-F27E-49F5-A036-45D47FEC65D5}" srcOrd="3" destOrd="0" presId="urn:microsoft.com/office/officeart/2018/5/layout/IconCircleLabel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7D0BE8-7E49-45E7-B4B6-243D43E3D600}" type="doc">
      <dgm:prSet loTypeId="urn:microsoft.com/office/officeart/2005/8/layout/default" loCatId="simpleprocesssa" qsTypeId="urn:microsoft.com/office/officeart/2005/8/quickstyle/simple1" qsCatId="simple" csTypeId="urn:microsoft.com/office/officeart/2005/8/colors/accent1_5" csCatId="accent1" phldr="1"/>
      <dgm:spPr/>
      <dgm:t>
        <a:bodyPr/>
        <a:lstStyle/>
        <a:p>
          <a:endParaRPr lang="en-US"/>
        </a:p>
      </dgm:t>
    </dgm:pt>
    <dgm:pt modelId="{04C5D0A4-BA87-4891-A661-49028C642558}">
      <dgm:prSet/>
      <dgm:spPr>
        <a:solidFill>
          <a:srgbClr val="7292CC">
            <a:alpha val="90000"/>
          </a:srgbClr>
        </a:solidFill>
      </dgm:spPr>
      <dgm:t>
        <a:bodyPr/>
        <a:lstStyle/>
        <a:p>
          <a:r>
            <a:rPr lang="en-GB" b="1" dirty="0"/>
            <a:t>Exeter Defence, Security, and Resilience</a:t>
          </a:r>
          <a:endParaRPr lang="en-US" b="1" dirty="0"/>
        </a:p>
      </dgm:t>
    </dgm:pt>
    <dgm:pt modelId="{4564678D-97AB-4233-B84C-28E5035BF5B4}" type="parTrans" cxnId="{63E3F282-CBA9-4BBB-BAB6-8EA775E211FA}">
      <dgm:prSet/>
      <dgm:spPr/>
      <dgm:t>
        <a:bodyPr/>
        <a:lstStyle/>
        <a:p>
          <a:endParaRPr lang="en-US" b="1"/>
        </a:p>
      </dgm:t>
    </dgm:pt>
    <dgm:pt modelId="{68486323-3BC0-47D5-8460-47BC4D402747}" type="sibTrans" cxnId="{63E3F282-CBA9-4BBB-BAB6-8EA775E211FA}">
      <dgm:prSet/>
      <dgm:spPr/>
      <dgm:t>
        <a:bodyPr/>
        <a:lstStyle/>
        <a:p>
          <a:endParaRPr lang="en-US" b="1"/>
        </a:p>
      </dgm:t>
    </dgm:pt>
    <dgm:pt modelId="{BCCB1A1F-0150-47F6-9812-9CDD566B5C4D}">
      <dgm:prSet/>
      <dgm:spPr>
        <a:solidFill>
          <a:srgbClr val="40AF9F">
            <a:alpha val="83333"/>
          </a:srgbClr>
        </a:solidFill>
      </dgm:spPr>
      <dgm:t>
        <a:bodyPr/>
        <a:lstStyle/>
        <a:p>
          <a:r>
            <a:rPr lang="en-GB" b="1" dirty="0"/>
            <a:t>Exeter Brain</a:t>
          </a:r>
          <a:endParaRPr lang="en-US" b="1" dirty="0"/>
        </a:p>
      </dgm:t>
    </dgm:pt>
    <dgm:pt modelId="{EE75C9E0-2C74-4641-8659-4BDBF756C10C}" type="parTrans" cxnId="{94573C9D-1D77-4B08-84B7-F865818C1159}">
      <dgm:prSet/>
      <dgm:spPr/>
      <dgm:t>
        <a:bodyPr/>
        <a:lstStyle/>
        <a:p>
          <a:endParaRPr lang="en-US" b="1"/>
        </a:p>
      </dgm:t>
    </dgm:pt>
    <dgm:pt modelId="{E7B752A7-FA47-4429-B372-F184B1063C55}" type="sibTrans" cxnId="{94573C9D-1D77-4B08-84B7-F865818C1159}">
      <dgm:prSet/>
      <dgm:spPr/>
      <dgm:t>
        <a:bodyPr/>
        <a:lstStyle/>
        <a:p>
          <a:endParaRPr lang="en-US" b="1"/>
        </a:p>
      </dgm:t>
    </dgm:pt>
    <dgm:pt modelId="{364BF2F2-546E-4488-82EC-4E8C24471187}">
      <dgm:prSet/>
      <dgm:spPr>
        <a:solidFill>
          <a:srgbClr val="7292CC">
            <a:alpha val="70000"/>
          </a:srgbClr>
        </a:solidFill>
      </dgm:spPr>
      <dgm:t>
        <a:bodyPr/>
        <a:lstStyle/>
        <a:p>
          <a:r>
            <a:rPr lang="en-GB" b="1" dirty="0"/>
            <a:t>Exeter Biodiversity and People</a:t>
          </a:r>
          <a:endParaRPr lang="en-US" b="1" dirty="0"/>
        </a:p>
      </dgm:t>
    </dgm:pt>
    <dgm:pt modelId="{50F4AB7A-6981-486E-9640-83978EAB68A4}" type="parTrans" cxnId="{A8DC003A-7825-461A-8E7A-030EA367B270}">
      <dgm:prSet/>
      <dgm:spPr/>
      <dgm:t>
        <a:bodyPr/>
        <a:lstStyle/>
        <a:p>
          <a:endParaRPr lang="en-US" b="1"/>
        </a:p>
      </dgm:t>
    </dgm:pt>
    <dgm:pt modelId="{DE4426AC-5B6D-464B-BF81-51BA6BECA0C1}" type="sibTrans" cxnId="{A8DC003A-7825-461A-8E7A-030EA367B270}">
      <dgm:prSet/>
      <dgm:spPr/>
      <dgm:t>
        <a:bodyPr/>
        <a:lstStyle/>
        <a:p>
          <a:endParaRPr lang="en-US" b="1"/>
        </a:p>
      </dgm:t>
    </dgm:pt>
    <dgm:pt modelId="{70F21AF9-1BFF-4979-B22F-BED4EF186EAE}">
      <dgm:prSet/>
      <dgm:spPr/>
      <dgm:t>
        <a:bodyPr/>
        <a:lstStyle/>
        <a:p>
          <a:r>
            <a:rPr lang="en-GB" b="1" dirty="0"/>
            <a:t>Exeter Digital Health</a:t>
          </a:r>
          <a:endParaRPr lang="en-US" b="1" dirty="0"/>
        </a:p>
      </dgm:t>
    </dgm:pt>
    <dgm:pt modelId="{6E24900A-7240-40B4-A055-41EA8F078986}" type="parTrans" cxnId="{4AFCFE33-AE99-4981-8A99-8D936D66810A}">
      <dgm:prSet/>
      <dgm:spPr/>
      <dgm:t>
        <a:bodyPr/>
        <a:lstStyle/>
        <a:p>
          <a:endParaRPr lang="en-US" b="1"/>
        </a:p>
      </dgm:t>
    </dgm:pt>
    <dgm:pt modelId="{FECCC2EC-948D-4D27-8D8D-C1627DC45D9E}" type="sibTrans" cxnId="{4AFCFE33-AE99-4981-8A99-8D936D66810A}">
      <dgm:prSet/>
      <dgm:spPr/>
      <dgm:t>
        <a:bodyPr/>
        <a:lstStyle/>
        <a:p>
          <a:endParaRPr lang="en-US" b="1"/>
        </a:p>
      </dgm:t>
    </dgm:pt>
    <dgm:pt modelId="{A8CFFA13-89B7-40F2-B3A4-CAFF3BFB66EA}">
      <dgm:prSet/>
      <dgm:spPr>
        <a:solidFill>
          <a:srgbClr val="809ED1"/>
        </a:solidFill>
      </dgm:spPr>
      <dgm:t>
        <a:bodyPr/>
        <a:lstStyle/>
        <a:p>
          <a:r>
            <a:rPr lang="en-GB" b="1" dirty="0"/>
            <a:t>Justice and Violence Studies @ Exeter</a:t>
          </a:r>
          <a:endParaRPr lang="en-US" b="1" dirty="0"/>
        </a:p>
      </dgm:t>
    </dgm:pt>
    <dgm:pt modelId="{F07C8F13-7AD5-48D9-9892-109187F7456B}" type="parTrans" cxnId="{0F848556-695E-4E8E-BC57-D3F14DC8C0A7}">
      <dgm:prSet/>
      <dgm:spPr/>
      <dgm:t>
        <a:bodyPr/>
        <a:lstStyle/>
        <a:p>
          <a:endParaRPr lang="en-US" b="1"/>
        </a:p>
      </dgm:t>
    </dgm:pt>
    <dgm:pt modelId="{5E61460C-D386-4391-9B7B-9436663D43F1}" type="sibTrans" cxnId="{0F848556-695E-4E8E-BC57-D3F14DC8C0A7}">
      <dgm:prSet/>
      <dgm:spPr/>
      <dgm:t>
        <a:bodyPr/>
        <a:lstStyle/>
        <a:p>
          <a:endParaRPr lang="en-US" b="1"/>
        </a:p>
      </dgm:t>
    </dgm:pt>
    <dgm:pt modelId="{5761EE9F-7415-4F5C-ABC5-CFEF00F6E6A2}">
      <dgm:prSet/>
      <dgm:spPr/>
      <dgm:t>
        <a:bodyPr/>
        <a:lstStyle/>
        <a:p>
          <a:r>
            <a:rPr lang="en-GB" b="1"/>
            <a:t>Children and Young People’s Wellbeing @ Exeter</a:t>
          </a:r>
          <a:endParaRPr lang="en-US" b="1"/>
        </a:p>
      </dgm:t>
    </dgm:pt>
    <dgm:pt modelId="{8EA71D84-8B51-48C1-B0EA-D085CCDAF9AD}" type="parTrans" cxnId="{62EBF5E1-D29A-4802-8927-79BDF2DC55AD}">
      <dgm:prSet/>
      <dgm:spPr/>
      <dgm:t>
        <a:bodyPr/>
        <a:lstStyle/>
        <a:p>
          <a:endParaRPr lang="en-US" b="1"/>
        </a:p>
      </dgm:t>
    </dgm:pt>
    <dgm:pt modelId="{87DF6A63-3683-496D-9EEE-E4D218D392BD}" type="sibTrans" cxnId="{62EBF5E1-D29A-4802-8927-79BDF2DC55AD}">
      <dgm:prSet/>
      <dgm:spPr/>
      <dgm:t>
        <a:bodyPr/>
        <a:lstStyle/>
        <a:p>
          <a:endParaRPr lang="en-US" b="1"/>
        </a:p>
      </dgm:t>
    </dgm:pt>
    <dgm:pt modelId="{CB32693D-8231-AB47-B8B7-E757B45A2AA3}">
      <dgm:prSet/>
      <dgm:spPr>
        <a:solidFill>
          <a:srgbClr val="00C8C4">
            <a:alpha val="76667"/>
          </a:srgbClr>
        </a:solidFill>
      </dgm:spPr>
      <dgm:t>
        <a:bodyPr/>
        <a:lstStyle/>
        <a:p>
          <a:r>
            <a:rPr lang="en-GB" b="1" dirty="0"/>
            <a:t>Exeter Food</a:t>
          </a:r>
          <a:endParaRPr lang="en-US" b="1" dirty="0"/>
        </a:p>
      </dgm:t>
    </dgm:pt>
    <dgm:pt modelId="{51B213DC-F6F2-4A47-92C9-DC8BE4FC1AFE}" type="parTrans" cxnId="{875FB9B6-6A35-8540-A4CB-073778E44414}">
      <dgm:prSet/>
      <dgm:spPr/>
      <dgm:t>
        <a:bodyPr/>
        <a:lstStyle/>
        <a:p>
          <a:endParaRPr lang="en-GB" b="1"/>
        </a:p>
      </dgm:t>
    </dgm:pt>
    <dgm:pt modelId="{53D27FED-6AA6-F142-B750-22E0D04348D3}" type="sibTrans" cxnId="{875FB9B6-6A35-8540-A4CB-073778E44414}">
      <dgm:prSet/>
      <dgm:spPr/>
      <dgm:t>
        <a:bodyPr/>
        <a:lstStyle/>
        <a:p>
          <a:endParaRPr lang="en-GB" b="1"/>
        </a:p>
      </dgm:t>
    </dgm:pt>
    <dgm:pt modelId="{9E5A3EFC-2C07-E24F-92C1-D8F8BBD47473}" type="pres">
      <dgm:prSet presAssocID="{487D0BE8-7E49-45E7-B4B6-243D43E3D600}" presName="diagram" presStyleCnt="0">
        <dgm:presLayoutVars>
          <dgm:dir/>
          <dgm:resizeHandles val="exact"/>
        </dgm:presLayoutVars>
      </dgm:prSet>
      <dgm:spPr/>
    </dgm:pt>
    <dgm:pt modelId="{9F9F1241-AA13-6E44-B549-DFAA0CE7C201}" type="pres">
      <dgm:prSet presAssocID="{04C5D0A4-BA87-4891-A661-49028C642558}" presName="node" presStyleLbl="node1" presStyleIdx="0" presStyleCnt="7">
        <dgm:presLayoutVars>
          <dgm:bulletEnabled val="1"/>
        </dgm:presLayoutVars>
      </dgm:prSet>
      <dgm:spPr/>
    </dgm:pt>
    <dgm:pt modelId="{6F9D45D8-492A-3448-B9AC-7FF142E62B70}" type="pres">
      <dgm:prSet presAssocID="{68486323-3BC0-47D5-8460-47BC4D402747}" presName="sibTrans" presStyleCnt="0"/>
      <dgm:spPr/>
    </dgm:pt>
    <dgm:pt modelId="{3301DD8D-6E1D-CB42-8565-B0511F049F7E}" type="pres">
      <dgm:prSet presAssocID="{BCCB1A1F-0150-47F6-9812-9CDD566B5C4D}" presName="node" presStyleLbl="node1" presStyleIdx="1" presStyleCnt="7">
        <dgm:presLayoutVars>
          <dgm:bulletEnabled val="1"/>
        </dgm:presLayoutVars>
      </dgm:prSet>
      <dgm:spPr/>
    </dgm:pt>
    <dgm:pt modelId="{E8116B29-602D-AC40-82C6-D781B4C2B51A}" type="pres">
      <dgm:prSet presAssocID="{E7B752A7-FA47-4429-B372-F184B1063C55}" presName="sibTrans" presStyleCnt="0"/>
      <dgm:spPr/>
    </dgm:pt>
    <dgm:pt modelId="{F1318685-5AC9-414A-9DC5-2AD9D8E86260}" type="pres">
      <dgm:prSet presAssocID="{CB32693D-8231-AB47-B8B7-E757B45A2AA3}" presName="node" presStyleLbl="node1" presStyleIdx="2" presStyleCnt="7">
        <dgm:presLayoutVars>
          <dgm:bulletEnabled val="1"/>
        </dgm:presLayoutVars>
      </dgm:prSet>
      <dgm:spPr/>
    </dgm:pt>
    <dgm:pt modelId="{4A36A895-0586-ED4B-A17D-9DE5E37571F4}" type="pres">
      <dgm:prSet presAssocID="{53D27FED-6AA6-F142-B750-22E0D04348D3}" presName="sibTrans" presStyleCnt="0"/>
      <dgm:spPr/>
    </dgm:pt>
    <dgm:pt modelId="{A4542AF1-FE4E-5248-8A7D-C9C080CB6373}" type="pres">
      <dgm:prSet presAssocID="{364BF2F2-546E-4488-82EC-4E8C24471187}" presName="node" presStyleLbl="node1" presStyleIdx="3" presStyleCnt="7">
        <dgm:presLayoutVars>
          <dgm:bulletEnabled val="1"/>
        </dgm:presLayoutVars>
      </dgm:prSet>
      <dgm:spPr/>
    </dgm:pt>
    <dgm:pt modelId="{C75626CE-634B-9C4F-AD81-E2F0E538E89D}" type="pres">
      <dgm:prSet presAssocID="{DE4426AC-5B6D-464B-BF81-51BA6BECA0C1}" presName="sibTrans" presStyleCnt="0"/>
      <dgm:spPr/>
    </dgm:pt>
    <dgm:pt modelId="{0B95F192-4870-B446-AB22-95DA03976B99}" type="pres">
      <dgm:prSet presAssocID="{70F21AF9-1BFF-4979-B22F-BED4EF186EAE}" presName="node" presStyleLbl="node1" presStyleIdx="4" presStyleCnt="7">
        <dgm:presLayoutVars>
          <dgm:bulletEnabled val="1"/>
        </dgm:presLayoutVars>
      </dgm:prSet>
      <dgm:spPr/>
    </dgm:pt>
    <dgm:pt modelId="{6387BD72-3EA8-114E-9E1D-C8A0836E81AF}" type="pres">
      <dgm:prSet presAssocID="{FECCC2EC-948D-4D27-8D8D-C1627DC45D9E}" presName="sibTrans" presStyleCnt="0"/>
      <dgm:spPr/>
    </dgm:pt>
    <dgm:pt modelId="{E30BE80F-7DD7-D84E-952E-0CA1293CA410}" type="pres">
      <dgm:prSet presAssocID="{A8CFFA13-89B7-40F2-B3A4-CAFF3BFB66EA}" presName="node" presStyleLbl="node1" presStyleIdx="5" presStyleCnt="7">
        <dgm:presLayoutVars>
          <dgm:bulletEnabled val="1"/>
        </dgm:presLayoutVars>
      </dgm:prSet>
      <dgm:spPr/>
    </dgm:pt>
    <dgm:pt modelId="{C81D7675-51CF-574D-A16B-4160BCF71CCB}" type="pres">
      <dgm:prSet presAssocID="{5E61460C-D386-4391-9B7B-9436663D43F1}" presName="sibTrans" presStyleCnt="0"/>
      <dgm:spPr/>
    </dgm:pt>
    <dgm:pt modelId="{1384B7C1-4404-024E-8988-1599750DF805}" type="pres">
      <dgm:prSet presAssocID="{5761EE9F-7415-4F5C-ABC5-CFEF00F6E6A2}" presName="node" presStyleLbl="node1" presStyleIdx="6" presStyleCnt="7">
        <dgm:presLayoutVars>
          <dgm:bulletEnabled val="1"/>
        </dgm:presLayoutVars>
      </dgm:prSet>
      <dgm:spPr/>
    </dgm:pt>
  </dgm:ptLst>
  <dgm:cxnLst>
    <dgm:cxn modelId="{F8853214-D32E-FC48-90C6-E211F05EDDFB}" type="presOf" srcId="{5761EE9F-7415-4F5C-ABC5-CFEF00F6E6A2}" destId="{1384B7C1-4404-024E-8988-1599750DF805}" srcOrd="0" destOrd="0" presId="urn:microsoft.com/office/officeart/2005/8/layout/default"/>
    <dgm:cxn modelId="{F02B341B-4F94-544A-9C71-0E12F0FC6ED8}" type="presOf" srcId="{487D0BE8-7E49-45E7-B4B6-243D43E3D600}" destId="{9E5A3EFC-2C07-E24F-92C1-D8F8BBD47473}" srcOrd="0" destOrd="0" presId="urn:microsoft.com/office/officeart/2005/8/layout/default"/>
    <dgm:cxn modelId="{4AFCFE33-AE99-4981-8A99-8D936D66810A}" srcId="{487D0BE8-7E49-45E7-B4B6-243D43E3D600}" destId="{70F21AF9-1BFF-4979-B22F-BED4EF186EAE}" srcOrd="4" destOrd="0" parTransId="{6E24900A-7240-40B4-A055-41EA8F078986}" sibTransId="{FECCC2EC-948D-4D27-8D8D-C1627DC45D9E}"/>
    <dgm:cxn modelId="{B44E4134-0E78-4542-82E1-D810DA66F145}" type="presOf" srcId="{364BF2F2-546E-4488-82EC-4E8C24471187}" destId="{A4542AF1-FE4E-5248-8A7D-C9C080CB6373}" srcOrd="0" destOrd="0" presId="urn:microsoft.com/office/officeart/2005/8/layout/default"/>
    <dgm:cxn modelId="{A8DC003A-7825-461A-8E7A-030EA367B270}" srcId="{487D0BE8-7E49-45E7-B4B6-243D43E3D600}" destId="{364BF2F2-546E-4488-82EC-4E8C24471187}" srcOrd="3" destOrd="0" parTransId="{50F4AB7A-6981-486E-9640-83978EAB68A4}" sibTransId="{DE4426AC-5B6D-464B-BF81-51BA6BECA0C1}"/>
    <dgm:cxn modelId="{0F848556-695E-4E8E-BC57-D3F14DC8C0A7}" srcId="{487D0BE8-7E49-45E7-B4B6-243D43E3D600}" destId="{A8CFFA13-89B7-40F2-B3A4-CAFF3BFB66EA}" srcOrd="5" destOrd="0" parTransId="{F07C8F13-7AD5-48D9-9892-109187F7456B}" sibTransId="{5E61460C-D386-4391-9B7B-9436663D43F1}"/>
    <dgm:cxn modelId="{05265781-A486-A244-8B19-F63A90468372}" type="presOf" srcId="{BCCB1A1F-0150-47F6-9812-9CDD566B5C4D}" destId="{3301DD8D-6E1D-CB42-8565-B0511F049F7E}" srcOrd="0" destOrd="0" presId="urn:microsoft.com/office/officeart/2005/8/layout/default"/>
    <dgm:cxn modelId="{63E3F282-CBA9-4BBB-BAB6-8EA775E211FA}" srcId="{487D0BE8-7E49-45E7-B4B6-243D43E3D600}" destId="{04C5D0A4-BA87-4891-A661-49028C642558}" srcOrd="0" destOrd="0" parTransId="{4564678D-97AB-4233-B84C-28E5035BF5B4}" sibTransId="{68486323-3BC0-47D5-8460-47BC4D402747}"/>
    <dgm:cxn modelId="{1E37FE83-DE8F-3946-8F49-56240E674731}" type="presOf" srcId="{70F21AF9-1BFF-4979-B22F-BED4EF186EAE}" destId="{0B95F192-4870-B446-AB22-95DA03976B99}" srcOrd="0" destOrd="0" presId="urn:microsoft.com/office/officeart/2005/8/layout/default"/>
    <dgm:cxn modelId="{00C5A88C-FD34-2845-832A-8E4826A82316}" type="presOf" srcId="{A8CFFA13-89B7-40F2-B3A4-CAFF3BFB66EA}" destId="{E30BE80F-7DD7-D84E-952E-0CA1293CA410}" srcOrd="0" destOrd="0" presId="urn:microsoft.com/office/officeart/2005/8/layout/default"/>
    <dgm:cxn modelId="{94573C9D-1D77-4B08-84B7-F865818C1159}" srcId="{487D0BE8-7E49-45E7-B4B6-243D43E3D600}" destId="{BCCB1A1F-0150-47F6-9812-9CDD566B5C4D}" srcOrd="1" destOrd="0" parTransId="{EE75C9E0-2C74-4641-8659-4BDBF756C10C}" sibTransId="{E7B752A7-FA47-4429-B372-F184B1063C55}"/>
    <dgm:cxn modelId="{875FB9B6-6A35-8540-A4CB-073778E44414}" srcId="{487D0BE8-7E49-45E7-B4B6-243D43E3D600}" destId="{CB32693D-8231-AB47-B8B7-E757B45A2AA3}" srcOrd="2" destOrd="0" parTransId="{51B213DC-F6F2-4A47-92C9-DC8BE4FC1AFE}" sibTransId="{53D27FED-6AA6-F142-B750-22E0D04348D3}"/>
    <dgm:cxn modelId="{FEB7A8C1-558E-3B4E-9FD9-BC3D40CAD812}" type="presOf" srcId="{CB32693D-8231-AB47-B8B7-E757B45A2AA3}" destId="{F1318685-5AC9-414A-9DC5-2AD9D8E86260}" srcOrd="0" destOrd="0" presId="urn:microsoft.com/office/officeart/2005/8/layout/default"/>
    <dgm:cxn modelId="{62EBF5E1-D29A-4802-8927-79BDF2DC55AD}" srcId="{487D0BE8-7E49-45E7-B4B6-243D43E3D600}" destId="{5761EE9F-7415-4F5C-ABC5-CFEF00F6E6A2}" srcOrd="6" destOrd="0" parTransId="{8EA71D84-8B51-48C1-B0EA-D085CCDAF9AD}" sibTransId="{87DF6A63-3683-496D-9EEE-E4D218D392BD}"/>
    <dgm:cxn modelId="{794A78E4-2264-064D-AA6D-414D886F09F5}" type="presOf" srcId="{04C5D0A4-BA87-4891-A661-49028C642558}" destId="{9F9F1241-AA13-6E44-B549-DFAA0CE7C201}" srcOrd="0" destOrd="0" presId="urn:microsoft.com/office/officeart/2005/8/layout/default"/>
    <dgm:cxn modelId="{A9F17FA5-84F3-B946-B9C8-F7E8F45F85C7}" type="presParOf" srcId="{9E5A3EFC-2C07-E24F-92C1-D8F8BBD47473}" destId="{9F9F1241-AA13-6E44-B549-DFAA0CE7C201}" srcOrd="0" destOrd="0" presId="urn:microsoft.com/office/officeart/2005/8/layout/default"/>
    <dgm:cxn modelId="{727CB691-B8A3-C141-B738-4E812FAAB6EF}" type="presParOf" srcId="{9E5A3EFC-2C07-E24F-92C1-D8F8BBD47473}" destId="{6F9D45D8-492A-3448-B9AC-7FF142E62B70}" srcOrd="1" destOrd="0" presId="urn:microsoft.com/office/officeart/2005/8/layout/default"/>
    <dgm:cxn modelId="{E2D973C1-EB31-1E4F-A4B3-11F2080ED154}" type="presParOf" srcId="{9E5A3EFC-2C07-E24F-92C1-D8F8BBD47473}" destId="{3301DD8D-6E1D-CB42-8565-B0511F049F7E}" srcOrd="2" destOrd="0" presId="urn:microsoft.com/office/officeart/2005/8/layout/default"/>
    <dgm:cxn modelId="{5D1FFB1A-E60C-AC4B-8511-4172AD1E2F80}" type="presParOf" srcId="{9E5A3EFC-2C07-E24F-92C1-D8F8BBD47473}" destId="{E8116B29-602D-AC40-82C6-D781B4C2B51A}" srcOrd="3" destOrd="0" presId="urn:microsoft.com/office/officeart/2005/8/layout/default"/>
    <dgm:cxn modelId="{95AAB1E2-7290-0743-A9DE-8C3AD42DF6BC}" type="presParOf" srcId="{9E5A3EFC-2C07-E24F-92C1-D8F8BBD47473}" destId="{F1318685-5AC9-414A-9DC5-2AD9D8E86260}" srcOrd="4" destOrd="0" presId="urn:microsoft.com/office/officeart/2005/8/layout/default"/>
    <dgm:cxn modelId="{52D58097-60C4-AD4E-9FB1-742BC5EAB5D5}" type="presParOf" srcId="{9E5A3EFC-2C07-E24F-92C1-D8F8BBD47473}" destId="{4A36A895-0586-ED4B-A17D-9DE5E37571F4}" srcOrd="5" destOrd="0" presId="urn:microsoft.com/office/officeart/2005/8/layout/default"/>
    <dgm:cxn modelId="{ABA06167-17A0-5843-A8EB-2AC71D7BD045}" type="presParOf" srcId="{9E5A3EFC-2C07-E24F-92C1-D8F8BBD47473}" destId="{A4542AF1-FE4E-5248-8A7D-C9C080CB6373}" srcOrd="6" destOrd="0" presId="urn:microsoft.com/office/officeart/2005/8/layout/default"/>
    <dgm:cxn modelId="{31C140F2-CD97-CF43-BD26-459A81E63819}" type="presParOf" srcId="{9E5A3EFC-2C07-E24F-92C1-D8F8BBD47473}" destId="{C75626CE-634B-9C4F-AD81-E2F0E538E89D}" srcOrd="7" destOrd="0" presId="urn:microsoft.com/office/officeart/2005/8/layout/default"/>
    <dgm:cxn modelId="{D299557F-849B-AC43-89E4-DE8398F77172}" type="presParOf" srcId="{9E5A3EFC-2C07-E24F-92C1-D8F8BBD47473}" destId="{0B95F192-4870-B446-AB22-95DA03976B99}" srcOrd="8" destOrd="0" presId="urn:microsoft.com/office/officeart/2005/8/layout/default"/>
    <dgm:cxn modelId="{117ACD4E-14D2-5E47-829C-BDAE9CB79247}" type="presParOf" srcId="{9E5A3EFC-2C07-E24F-92C1-D8F8BBD47473}" destId="{6387BD72-3EA8-114E-9E1D-C8A0836E81AF}" srcOrd="9" destOrd="0" presId="urn:microsoft.com/office/officeart/2005/8/layout/default"/>
    <dgm:cxn modelId="{D2D41C72-2AFB-8543-BB0F-1F29B2C24BC6}" type="presParOf" srcId="{9E5A3EFC-2C07-E24F-92C1-D8F8BBD47473}" destId="{E30BE80F-7DD7-D84E-952E-0CA1293CA410}" srcOrd="10" destOrd="0" presId="urn:microsoft.com/office/officeart/2005/8/layout/default"/>
    <dgm:cxn modelId="{D113ABFA-4CC4-564F-BC2A-AB770D0C5407}" type="presParOf" srcId="{9E5A3EFC-2C07-E24F-92C1-D8F8BBD47473}" destId="{C81D7675-51CF-574D-A16B-4160BCF71CCB}" srcOrd="11" destOrd="0" presId="urn:microsoft.com/office/officeart/2005/8/layout/default"/>
    <dgm:cxn modelId="{F262FF15-9F33-4C40-AB14-13FB1C07BECD}" type="presParOf" srcId="{9E5A3EFC-2C07-E24F-92C1-D8F8BBD47473}" destId="{1384B7C1-4404-024E-8988-1599750DF805}" srcOrd="1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92D4F6-A2FB-6E4C-A038-9C4ED7E6FC17}" type="doc">
      <dgm:prSet loTypeId="urn:microsoft.com/office/officeart/2005/8/layout/default" loCatId="" qsTypeId="urn:microsoft.com/office/officeart/2005/8/quickstyle/simple1" qsCatId="simple" csTypeId="urn:microsoft.com/office/officeart/2005/8/colors/accent1_1" csCatId="accent1" phldr="1"/>
      <dgm:spPr/>
      <dgm:t>
        <a:bodyPr/>
        <a:lstStyle/>
        <a:p>
          <a:endParaRPr lang="en-GB"/>
        </a:p>
      </dgm:t>
    </dgm:pt>
    <dgm:pt modelId="{30666A98-1D5D-7F49-B24D-301A44A998BB}" type="pres">
      <dgm:prSet presAssocID="{3592D4F6-A2FB-6E4C-A038-9C4ED7E6FC17}" presName="diagram" presStyleCnt="0">
        <dgm:presLayoutVars>
          <dgm:dir/>
          <dgm:resizeHandles val="exact"/>
        </dgm:presLayoutVars>
      </dgm:prSet>
      <dgm:spPr/>
    </dgm:pt>
  </dgm:ptLst>
  <dgm:cxnLst>
    <dgm:cxn modelId="{0A364268-7021-9D42-93EB-ACFEF810B382}" type="presOf" srcId="{3592D4F6-A2FB-6E4C-A038-9C4ED7E6FC17}" destId="{30666A98-1D5D-7F49-B24D-301A44A998BB}" srcOrd="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A5B6D3-45EC-40F8-A1F1-DB80E20F6178}"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C5C1332A-470F-45C5-9577-7BF8FC090FA8}">
      <dgm:prSet/>
      <dgm:spPr/>
      <dgm:t>
        <a:bodyPr/>
        <a:lstStyle/>
        <a:p>
          <a:pPr>
            <a:defRPr cap="all"/>
          </a:pPr>
          <a:r>
            <a:rPr lang="en-GB" b="1" cap="none" dirty="0">
              <a:solidFill>
                <a:srgbClr val="7292CC"/>
              </a:solidFill>
            </a:rPr>
            <a:t>Financial Leverage</a:t>
          </a:r>
          <a:endParaRPr lang="en-US" b="1" cap="none" dirty="0">
            <a:solidFill>
              <a:srgbClr val="7292CC"/>
            </a:solidFill>
          </a:endParaRPr>
        </a:p>
      </dgm:t>
    </dgm:pt>
    <dgm:pt modelId="{0FE36CCA-5F5A-4C3D-A0CA-7E58F9D2A162}" type="parTrans" cxnId="{74CCD344-1E45-493F-B285-5788982E1244}">
      <dgm:prSet/>
      <dgm:spPr/>
      <dgm:t>
        <a:bodyPr/>
        <a:lstStyle/>
        <a:p>
          <a:endParaRPr lang="en-US" b="1">
            <a:solidFill>
              <a:srgbClr val="7292CC"/>
            </a:solidFill>
          </a:endParaRPr>
        </a:p>
      </dgm:t>
    </dgm:pt>
    <dgm:pt modelId="{D8A71448-6645-456B-8944-5A769681BFFE}" type="sibTrans" cxnId="{74CCD344-1E45-493F-B285-5788982E1244}">
      <dgm:prSet/>
      <dgm:spPr/>
      <dgm:t>
        <a:bodyPr/>
        <a:lstStyle/>
        <a:p>
          <a:endParaRPr lang="en-US" b="1">
            <a:solidFill>
              <a:srgbClr val="7292CC"/>
            </a:solidFill>
          </a:endParaRPr>
        </a:p>
      </dgm:t>
    </dgm:pt>
    <dgm:pt modelId="{0C5AE82D-B976-479F-86FD-629FF684C8EC}">
      <dgm:prSet/>
      <dgm:spPr/>
      <dgm:t>
        <a:bodyPr/>
        <a:lstStyle/>
        <a:p>
          <a:pPr>
            <a:defRPr cap="all"/>
          </a:pPr>
          <a:r>
            <a:rPr lang="en-GB" b="1" cap="none" dirty="0">
              <a:solidFill>
                <a:srgbClr val="7292CC"/>
              </a:solidFill>
            </a:rPr>
            <a:t>Leadership &amp; Reputation </a:t>
          </a:r>
          <a:endParaRPr lang="en-US" b="1" cap="none" dirty="0">
            <a:solidFill>
              <a:srgbClr val="7292CC"/>
            </a:solidFill>
          </a:endParaRPr>
        </a:p>
      </dgm:t>
    </dgm:pt>
    <dgm:pt modelId="{44D3F8DE-690F-4D11-A7E3-443D59D47221}" type="parTrans" cxnId="{4A6E938A-3EC6-46DC-ABD0-5AC4FEA45260}">
      <dgm:prSet/>
      <dgm:spPr/>
      <dgm:t>
        <a:bodyPr/>
        <a:lstStyle/>
        <a:p>
          <a:endParaRPr lang="en-US" b="1">
            <a:solidFill>
              <a:srgbClr val="7292CC"/>
            </a:solidFill>
          </a:endParaRPr>
        </a:p>
      </dgm:t>
    </dgm:pt>
    <dgm:pt modelId="{5CCD0380-1F14-42DB-97D8-98C493E246AA}" type="sibTrans" cxnId="{4A6E938A-3EC6-46DC-ABD0-5AC4FEA45260}">
      <dgm:prSet/>
      <dgm:spPr/>
      <dgm:t>
        <a:bodyPr/>
        <a:lstStyle/>
        <a:p>
          <a:endParaRPr lang="en-US" b="1">
            <a:solidFill>
              <a:srgbClr val="7292CC"/>
            </a:solidFill>
          </a:endParaRPr>
        </a:p>
      </dgm:t>
    </dgm:pt>
    <dgm:pt modelId="{4BBDE84C-D38D-4D68-A266-EA6984B04350}">
      <dgm:prSet/>
      <dgm:spPr/>
      <dgm:t>
        <a:bodyPr/>
        <a:lstStyle/>
        <a:p>
          <a:pPr>
            <a:defRPr cap="all"/>
          </a:pPr>
          <a:r>
            <a:rPr lang="en-GB" b="1" cap="none" dirty="0">
              <a:solidFill>
                <a:srgbClr val="7292CC"/>
              </a:solidFill>
            </a:rPr>
            <a:t>Interdisciplinary Research Impact</a:t>
          </a:r>
          <a:endParaRPr lang="en-US" b="1" cap="none" dirty="0">
            <a:solidFill>
              <a:srgbClr val="7292CC"/>
            </a:solidFill>
          </a:endParaRPr>
        </a:p>
      </dgm:t>
    </dgm:pt>
    <dgm:pt modelId="{EC7670BA-A857-4691-A4E0-C21F8D094210}" type="parTrans" cxnId="{48A6BE6F-C43D-4CE1-ABE2-5AE66E560BD1}">
      <dgm:prSet/>
      <dgm:spPr/>
      <dgm:t>
        <a:bodyPr/>
        <a:lstStyle/>
        <a:p>
          <a:endParaRPr lang="en-US" b="1">
            <a:solidFill>
              <a:srgbClr val="7292CC"/>
            </a:solidFill>
          </a:endParaRPr>
        </a:p>
      </dgm:t>
    </dgm:pt>
    <dgm:pt modelId="{4F50C81D-8957-4CAD-8B48-11079F5D3639}" type="sibTrans" cxnId="{48A6BE6F-C43D-4CE1-ABE2-5AE66E560BD1}">
      <dgm:prSet/>
      <dgm:spPr/>
      <dgm:t>
        <a:bodyPr/>
        <a:lstStyle/>
        <a:p>
          <a:endParaRPr lang="en-US" b="1">
            <a:solidFill>
              <a:srgbClr val="7292CC"/>
            </a:solidFill>
          </a:endParaRPr>
        </a:p>
      </dgm:t>
    </dgm:pt>
    <dgm:pt modelId="{88F22AE0-A38E-4894-A489-6D505DC11C99}">
      <dgm:prSet/>
      <dgm:spPr/>
      <dgm:t>
        <a:bodyPr/>
        <a:lstStyle/>
        <a:p>
          <a:pPr>
            <a:defRPr cap="all"/>
          </a:pPr>
          <a:r>
            <a:rPr lang="en-GB" b="1" cap="none" dirty="0">
              <a:solidFill>
                <a:srgbClr val="7292CC"/>
              </a:solidFill>
            </a:rPr>
            <a:t>Innovation </a:t>
          </a:r>
          <a:endParaRPr lang="en-US" b="1" cap="none" dirty="0">
            <a:solidFill>
              <a:srgbClr val="7292CC"/>
            </a:solidFill>
          </a:endParaRPr>
        </a:p>
      </dgm:t>
    </dgm:pt>
    <dgm:pt modelId="{04FFD379-7B9D-4B79-966A-3D1BF5EF1850}" type="parTrans" cxnId="{EC0A2651-EE0A-4AE4-B7C1-A1142F1A7C5F}">
      <dgm:prSet/>
      <dgm:spPr/>
      <dgm:t>
        <a:bodyPr/>
        <a:lstStyle/>
        <a:p>
          <a:endParaRPr lang="en-US" b="1">
            <a:solidFill>
              <a:srgbClr val="7292CC"/>
            </a:solidFill>
          </a:endParaRPr>
        </a:p>
      </dgm:t>
    </dgm:pt>
    <dgm:pt modelId="{AA71D75D-F5A3-4A06-8528-F54DD8FD436C}" type="sibTrans" cxnId="{EC0A2651-EE0A-4AE4-B7C1-A1142F1A7C5F}">
      <dgm:prSet/>
      <dgm:spPr/>
      <dgm:t>
        <a:bodyPr/>
        <a:lstStyle/>
        <a:p>
          <a:endParaRPr lang="en-US" b="1">
            <a:solidFill>
              <a:srgbClr val="7292CC"/>
            </a:solidFill>
          </a:endParaRPr>
        </a:p>
      </dgm:t>
    </dgm:pt>
    <dgm:pt modelId="{C3BFBB08-0C92-4310-9C83-D9B9678153ED}">
      <dgm:prSet/>
      <dgm:spPr/>
      <dgm:t>
        <a:bodyPr/>
        <a:lstStyle/>
        <a:p>
          <a:pPr>
            <a:defRPr cap="all"/>
          </a:pPr>
          <a:r>
            <a:rPr lang="en-GB" b="1" cap="none" dirty="0">
              <a:solidFill>
                <a:srgbClr val="7292CC"/>
              </a:solidFill>
            </a:rPr>
            <a:t>Pathways</a:t>
          </a:r>
          <a:endParaRPr lang="en-US" b="1" cap="none" dirty="0">
            <a:solidFill>
              <a:srgbClr val="7292CC"/>
            </a:solidFill>
          </a:endParaRPr>
        </a:p>
      </dgm:t>
    </dgm:pt>
    <dgm:pt modelId="{78E4E11C-697D-4B31-BDA6-A5268D62BF5C}" type="parTrans" cxnId="{E9693F55-4EE4-4092-84CC-0BE4A87FAEF4}">
      <dgm:prSet/>
      <dgm:spPr/>
      <dgm:t>
        <a:bodyPr/>
        <a:lstStyle/>
        <a:p>
          <a:endParaRPr lang="en-US" b="1">
            <a:solidFill>
              <a:srgbClr val="7292CC"/>
            </a:solidFill>
          </a:endParaRPr>
        </a:p>
      </dgm:t>
    </dgm:pt>
    <dgm:pt modelId="{F9C813FB-D10E-487F-8B56-03A94B7F7FD2}" type="sibTrans" cxnId="{E9693F55-4EE4-4092-84CC-0BE4A87FAEF4}">
      <dgm:prSet/>
      <dgm:spPr/>
      <dgm:t>
        <a:bodyPr/>
        <a:lstStyle/>
        <a:p>
          <a:endParaRPr lang="en-US" b="1">
            <a:solidFill>
              <a:srgbClr val="7292CC"/>
            </a:solidFill>
          </a:endParaRPr>
        </a:p>
      </dgm:t>
    </dgm:pt>
    <dgm:pt modelId="{B80E8D78-1B89-42FD-8878-BB6A35D1D12B}" type="pres">
      <dgm:prSet presAssocID="{00A5B6D3-45EC-40F8-A1F1-DB80E20F6178}" presName="root" presStyleCnt="0">
        <dgm:presLayoutVars>
          <dgm:dir/>
          <dgm:resizeHandles val="exact"/>
        </dgm:presLayoutVars>
      </dgm:prSet>
      <dgm:spPr/>
    </dgm:pt>
    <dgm:pt modelId="{53C9B5D2-C78D-47E1-9C12-4647F75AAB8F}" type="pres">
      <dgm:prSet presAssocID="{C5C1332A-470F-45C5-9577-7BF8FC090FA8}" presName="compNode" presStyleCnt="0"/>
      <dgm:spPr/>
    </dgm:pt>
    <dgm:pt modelId="{6B41D345-3170-4292-8D8C-3789A0CD9F5E}" type="pres">
      <dgm:prSet presAssocID="{C5C1332A-470F-45C5-9577-7BF8FC090FA8}" presName="iconBgRect" presStyleLbl="bgShp" presStyleIdx="0" presStyleCnt="5"/>
      <dgm:spPr/>
    </dgm:pt>
    <dgm:pt modelId="{7B9DE7D4-BEFD-4B73-BBE1-86CD8125C9BE}" type="pres">
      <dgm:prSet presAssocID="{C5C1332A-470F-45C5-9577-7BF8FC090FA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B3419A80-4EF1-4F78-9FFB-D23A48AF4922}" type="pres">
      <dgm:prSet presAssocID="{C5C1332A-470F-45C5-9577-7BF8FC090FA8}" presName="spaceRect" presStyleCnt="0"/>
      <dgm:spPr/>
    </dgm:pt>
    <dgm:pt modelId="{F5B04750-49F0-46B6-8881-4214849825B9}" type="pres">
      <dgm:prSet presAssocID="{C5C1332A-470F-45C5-9577-7BF8FC090FA8}" presName="textRect" presStyleLbl="revTx" presStyleIdx="0" presStyleCnt="5">
        <dgm:presLayoutVars>
          <dgm:chMax val="1"/>
          <dgm:chPref val="1"/>
        </dgm:presLayoutVars>
      </dgm:prSet>
      <dgm:spPr/>
    </dgm:pt>
    <dgm:pt modelId="{3AFE9954-7991-46BB-AD70-CB8FB5077B3B}" type="pres">
      <dgm:prSet presAssocID="{D8A71448-6645-456B-8944-5A769681BFFE}" presName="sibTrans" presStyleCnt="0"/>
      <dgm:spPr/>
    </dgm:pt>
    <dgm:pt modelId="{34EFC306-753C-4D03-AB73-54613E4E8B97}" type="pres">
      <dgm:prSet presAssocID="{0C5AE82D-B976-479F-86FD-629FF684C8EC}" presName="compNode" presStyleCnt="0"/>
      <dgm:spPr/>
    </dgm:pt>
    <dgm:pt modelId="{CB546814-6814-4D0C-9F84-6AC1DAAB7F3A}" type="pres">
      <dgm:prSet presAssocID="{0C5AE82D-B976-479F-86FD-629FF684C8EC}" presName="iconBgRect" presStyleLbl="bgShp" presStyleIdx="1" presStyleCnt="5"/>
      <dgm:spPr/>
    </dgm:pt>
    <dgm:pt modelId="{0ACCFD64-8591-40E5-B048-56D73578A252}" type="pres">
      <dgm:prSet presAssocID="{0C5AE82D-B976-479F-86FD-629FF684C8E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ick"/>
        </a:ext>
      </dgm:extLst>
    </dgm:pt>
    <dgm:pt modelId="{2DA812FC-7F7C-47D0-933D-3A97EF5A8BA7}" type="pres">
      <dgm:prSet presAssocID="{0C5AE82D-B976-479F-86FD-629FF684C8EC}" presName="spaceRect" presStyleCnt="0"/>
      <dgm:spPr/>
    </dgm:pt>
    <dgm:pt modelId="{0044061D-E008-4CB4-AE03-82A4E7AD874A}" type="pres">
      <dgm:prSet presAssocID="{0C5AE82D-B976-479F-86FD-629FF684C8EC}" presName="textRect" presStyleLbl="revTx" presStyleIdx="1" presStyleCnt="5">
        <dgm:presLayoutVars>
          <dgm:chMax val="1"/>
          <dgm:chPref val="1"/>
        </dgm:presLayoutVars>
      </dgm:prSet>
      <dgm:spPr/>
    </dgm:pt>
    <dgm:pt modelId="{3A62820E-A3F3-4457-9C2F-89BE957DD728}" type="pres">
      <dgm:prSet presAssocID="{5CCD0380-1F14-42DB-97D8-98C493E246AA}" presName="sibTrans" presStyleCnt="0"/>
      <dgm:spPr/>
    </dgm:pt>
    <dgm:pt modelId="{0344A381-EB6C-4B47-8AB9-E47E28C2E141}" type="pres">
      <dgm:prSet presAssocID="{4BBDE84C-D38D-4D68-A266-EA6984B04350}" presName="compNode" presStyleCnt="0"/>
      <dgm:spPr/>
    </dgm:pt>
    <dgm:pt modelId="{B55471D1-1213-4DBC-A046-E10D99E6A5DE}" type="pres">
      <dgm:prSet presAssocID="{4BBDE84C-D38D-4D68-A266-EA6984B04350}" presName="iconBgRect" presStyleLbl="bgShp" presStyleIdx="2" presStyleCnt="5"/>
      <dgm:spPr/>
    </dgm:pt>
    <dgm:pt modelId="{43C6D589-DB15-49BC-A15E-8305C750785B}" type="pres">
      <dgm:prSet presAssocID="{4BBDE84C-D38D-4D68-A266-EA6984B0435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B09904C7-180A-4B8F-B7F7-0D42232D9032}" type="pres">
      <dgm:prSet presAssocID="{4BBDE84C-D38D-4D68-A266-EA6984B04350}" presName="spaceRect" presStyleCnt="0"/>
      <dgm:spPr/>
    </dgm:pt>
    <dgm:pt modelId="{1F5DA169-2CB3-4FE3-B99A-67187A0ACCB3}" type="pres">
      <dgm:prSet presAssocID="{4BBDE84C-D38D-4D68-A266-EA6984B04350}" presName="textRect" presStyleLbl="revTx" presStyleIdx="2" presStyleCnt="5">
        <dgm:presLayoutVars>
          <dgm:chMax val="1"/>
          <dgm:chPref val="1"/>
        </dgm:presLayoutVars>
      </dgm:prSet>
      <dgm:spPr/>
    </dgm:pt>
    <dgm:pt modelId="{968E5DD5-D2CE-48C9-8DCB-7971CE9939B8}" type="pres">
      <dgm:prSet presAssocID="{4F50C81D-8957-4CAD-8B48-11079F5D3639}" presName="sibTrans" presStyleCnt="0"/>
      <dgm:spPr/>
    </dgm:pt>
    <dgm:pt modelId="{D8A8DD3B-B4E2-410E-BF05-31DA5E221F8D}" type="pres">
      <dgm:prSet presAssocID="{88F22AE0-A38E-4894-A489-6D505DC11C99}" presName="compNode" presStyleCnt="0"/>
      <dgm:spPr/>
    </dgm:pt>
    <dgm:pt modelId="{9A55361C-55F1-4976-9B31-A63FFC4EE81F}" type="pres">
      <dgm:prSet presAssocID="{88F22AE0-A38E-4894-A489-6D505DC11C99}" presName="iconBgRect" presStyleLbl="bgShp" presStyleIdx="3" presStyleCnt="5"/>
      <dgm:spPr/>
    </dgm:pt>
    <dgm:pt modelId="{8D939A3B-08AF-429E-85E9-6CAB62F05609}" type="pres">
      <dgm:prSet presAssocID="{88F22AE0-A38E-4894-A489-6D505DC11C9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uzzle Pieces"/>
        </a:ext>
      </dgm:extLst>
    </dgm:pt>
    <dgm:pt modelId="{898B7011-BEDA-4BA4-9D88-C733506DE14D}" type="pres">
      <dgm:prSet presAssocID="{88F22AE0-A38E-4894-A489-6D505DC11C99}" presName="spaceRect" presStyleCnt="0"/>
      <dgm:spPr/>
    </dgm:pt>
    <dgm:pt modelId="{9474D843-B605-47EC-B7F1-E306D498786A}" type="pres">
      <dgm:prSet presAssocID="{88F22AE0-A38E-4894-A489-6D505DC11C99}" presName="textRect" presStyleLbl="revTx" presStyleIdx="3" presStyleCnt="5">
        <dgm:presLayoutVars>
          <dgm:chMax val="1"/>
          <dgm:chPref val="1"/>
        </dgm:presLayoutVars>
      </dgm:prSet>
      <dgm:spPr/>
    </dgm:pt>
    <dgm:pt modelId="{2790AD37-E8FD-4C7C-8540-FEF66EE20CB3}" type="pres">
      <dgm:prSet presAssocID="{AA71D75D-F5A3-4A06-8528-F54DD8FD436C}" presName="sibTrans" presStyleCnt="0"/>
      <dgm:spPr/>
    </dgm:pt>
    <dgm:pt modelId="{D383304E-25AF-4A55-9120-4FC549E4B710}" type="pres">
      <dgm:prSet presAssocID="{C3BFBB08-0C92-4310-9C83-D9B9678153ED}" presName="compNode" presStyleCnt="0"/>
      <dgm:spPr/>
    </dgm:pt>
    <dgm:pt modelId="{DDFAC201-D35F-4B44-BF6B-153B36AA2C4E}" type="pres">
      <dgm:prSet presAssocID="{C3BFBB08-0C92-4310-9C83-D9B9678153ED}" presName="iconBgRect" presStyleLbl="bgShp" presStyleIdx="4" presStyleCnt="5"/>
      <dgm:spPr/>
    </dgm:pt>
    <dgm:pt modelId="{A034CB0F-F5EA-4C98-B382-7F6900E0E29E}" type="pres">
      <dgm:prSet presAssocID="{C3BFBB08-0C92-4310-9C83-D9B9678153E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ental Health"/>
        </a:ext>
      </dgm:extLst>
    </dgm:pt>
    <dgm:pt modelId="{D1921DF1-3272-4A68-AAF6-7DF2748CFFE1}" type="pres">
      <dgm:prSet presAssocID="{C3BFBB08-0C92-4310-9C83-D9B9678153ED}" presName="spaceRect" presStyleCnt="0"/>
      <dgm:spPr/>
    </dgm:pt>
    <dgm:pt modelId="{19F69E48-C0AC-4605-8D40-AA5834DE4243}" type="pres">
      <dgm:prSet presAssocID="{C3BFBB08-0C92-4310-9C83-D9B9678153ED}" presName="textRect" presStyleLbl="revTx" presStyleIdx="4" presStyleCnt="5">
        <dgm:presLayoutVars>
          <dgm:chMax val="1"/>
          <dgm:chPref val="1"/>
        </dgm:presLayoutVars>
      </dgm:prSet>
      <dgm:spPr/>
    </dgm:pt>
  </dgm:ptLst>
  <dgm:cxnLst>
    <dgm:cxn modelId="{6BA8B524-FC5D-4052-83C1-18288B941A44}" type="presOf" srcId="{00A5B6D3-45EC-40F8-A1F1-DB80E20F6178}" destId="{B80E8D78-1B89-42FD-8878-BB6A35D1D12B}" srcOrd="0" destOrd="0" presId="urn:microsoft.com/office/officeart/2018/5/layout/IconCircleLabelList"/>
    <dgm:cxn modelId="{74CCD344-1E45-493F-B285-5788982E1244}" srcId="{00A5B6D3-45EC-40F8-A1F1-DB80E20F6178}" destId="{C5C1332A-470F-45C5-9577-7BF8FC090FA8}" srcOrd="0" destOrd="0" parTransId="{0FE36CCA-5F5A-4C3D-A0CA-7E58F9D2A162}" sibTransId="{D8A71448-6645-456B-8944-5A769681BFFE}"/>
    <dgm:cxn modelId="{A1F6014C-1031-495F-9286-8F0A547875AE}" type="presOf" srcId="{C5C1332A-470F-45C5-9577-7BF8FC090FA8}" destId="{F5B04750-49F0-46B6-8881-4214849825B9}" srcOrd="0" destOrd="0" presId="urn:microsoft.com/office/officeart/2018/5/layout/IconCircleLabelList"/>
    <dgm:cxn modelId="{D613386F-E1F1-46F8-A24A-CB9770A613A6}" type="presOf" srcId="{88F22AE0-A38E-4894-A489-6D505DC11C99}" destId="{9474D843-B605-47EC-B7F1-E306D498786A}" srcOrd="0" destOrd="0" presId="urn:microsoft.com/office/officeart/2018/5/layout/IconCircleLabelList"/>
    <dgm:cxn modelId="{48A6BE6F-C43D-4CE1-ABE2-5AE66E560BD1}" srcId="{00A5B6D3-45EC-40F8-A1F1-DB80E20F6178}" destId="{4BBDE84C-D38D-4D68-A266-EA6984B04350}" srcOrd="2" destOrd="0" parTransId="{EC7670BA-A857-4691-A4E0-C21F8D094210}" sibTransId="{4F50C81D-8957-4CAD-8B48-11079F5D3639}"/>
    <dgm:cxn modelId="{EC0A2651-EE0A-4AE4-B7C1-A1142F1A7C5F}" srcId="{00A5B6D3-45EC-40F8-A1F1-DB80E20F6178}" destId="{88F22AE0-A38E-4894-A489-6D505DC11C99}" srcOrd="3" destOrd="0" parTransId="{04FFD379-7B9D-4B79-966A-3D1BF5EF1850}" sibTransId="{AA71D75D-F5A3-4A06-8528-F54DD8FD436C}"/>
    <dgm:cxn modelId="{E9693F55-4EE4-4092-84CC-0BE4A87FAEF4}" srcId="{00A5B6D3-45EC-40F8-A1F1-DB80E20F6178}" destId="{C3BFBB08-0C92-4310-9C83-D9B9678153ED}" srcOrd="4" destOrd="0" parTransId="{78E4E11C-697D-4B31-BDA6-A5268D62BF5C}" sibTransId="{F9C813FB-D10E-487F-8B56-03A94B7F7FD2}"/>
    <dgm:cxn modelId="{16D60E87-2FF8-43DB-B17A-B04B9B45E03C}" type="presOf" srcId="{0C5AE82D-B976-479F-86FD-629FF684C8EC}" destId="{0044061D-E008-4CB4-AE03-82A4E7AD874A}" srcOrd="0" destOrd="0" presId="urn:microsoft.com/office/officeart/2018/5/layout/IconCircleLabelList"/>
    <dgm:cxn modelId="{4A6E938A-3EC6-46DC-ABD0-5AC4FEA45260}" srcId="{00A5B6D3-45EC-40F8-A1F1-DB80E20F6178}" destId="{0C5AE82D-B976-479F-86FD-629FF684C8EC}" srcOrd="1" destOrd="0" parTransId="{44D3F8DE-690F-4D11-A7E3-443D59D47221}" sibTransId="{5CCD0380-1F14-42DB-97D8-98C493E246AA}"/>
    <dgm:cxn modelId="{29BF62B8-55C1-4C40-8C0C-714C08CD07F5}" type="presOf" srcId="{C3BFBB08-0C92-4310-9C83-D9B9678153ED}" destId="{19F69E48-C0AC-4605-8D40-AA5834DE4243}" srcOrd="0" destOrd="0" presId="urn:microsoft.com/office/officeart/2018/5/layout/IconCircleLabelList"/>
    <dgm:cxn modelId="{2C1E43DA-5BAD-418C-91BD-F89D73EF78A2}" type="presOf" srcId="{4BBDE84C-D38D-4D68-A266-EA6984B04350}" destId="{1F5DA169-2CB3-4FE3-B99A-67187A0ACCB3}" srcOrd="0" destOrd="0" presId="urn:microsoft.com/office/officeart/2018/5/layout/IconCircleLabelList"/>
    <dgm:cxn modelId="{B92FFE3A-30E6-423A-831A-07F2212A4635}" type="presParOf" srcId="{B80E8D78-1B89-42FD-8878-BB6A35D1D12B}" destId="{53C9B5D2-C78D-47E1-9C12-4647F75AAB8F}" srcOrd="0" destOrd="0" presId="urn:microsoft.com/office/officeart/2018/5/layout/IconCircleLabelList"/>
    <dgm:cxn modelId="{835A4530-6F4B-4803-BD7D-93CA56EE611C}" type="presParOf" srcId="{53C9B5D2-C78D-47E1-9C12-4647F75AAB8F}" destId="{6B41D345-3170-4292-8D8C-3789A0CD9F5E}" srcOrd="0" destOrd="0" presId="urn:microsoft.com/office/officeart/2018/5/layout/IconCircleLabelList"/>
    <dgm:cxn modelId="{57BFCE48-FCCC-45D7-B1AA-2A272433759A}" type="presParOf" srcId="{53C9B5D2-C78D-47E1-9C12-4647F75AAB8F}" destId="{7B9DE7D4-BEFD-4B73-BBE1-86CD8125C9BE}" srcOrd="1" destOrd="0" presId="urn:microsoft.com/office/officeart/2018/5/layout/IconCircleLabelList"/>
    <dgm:cxn modelId="{DB6DFBA3-A2AE-4109-8D22-F88AF675D7BF}" type="presParOf" srcId="{53C9B5D2-C78D-47E1-9C12-4647F75AAB8F}" destId="{B3419A80-4EF1-4F78-9FFB-D23A48AF4922}" srcOrd="2" destOrd="0" presId="urn:microsoft.com/office/officeart/2018/5/layout/IconCircleLabelList"/>
    <dgm:cxn modelId="{B24DA5B8-1DEC-4292-BD5B-183BF9989219}" type="presParOf" srcId="{53C9B5D2-C78D-47E1-9C12-4647F75AAB8F}" destId="{F5B04750-49F0-46B6-8881-4214849825B9}" srcOrd="3" destOrd="0" presId="urn:microsoft.com/office/officeart/2018/5/layout/IconCircleLabelList"/>
    <dgm:cxn modelId="{10C3A941-C44D-4D1F-B905-731F81D8D5BA}" type="presParOf" srcId="{B80E8D78-1B89-42FD-8878-BB6A35D1D12B}" destId="{3AFE9954-7991-46BB-AD70-CB8FB5077B3B}" srcOrd="1" destOrd="0" presId="urn:microsoft.com/office/officeart/2018/5/layout/IconCircleLabelList"/>
    <dgm:cxn modelId="{E371EA62-87FE-4E5B-B57B-C3E9DFA2A190}" type="presParOf" srcId="{B80E8D78-1B89-42FD-8878-BB6A35D1D12B}" destId="{34EFC306-753C-4D03-AB73-54613E4E8B97}" srcOrd="2" destOrd="0" presId="urn:microsoft.com/office/officeart/2018/5/layout/IconCircleLabelList"/>
    <dgm:cxn modelId="{3AC8B427-106A-46DC-A1FC-4908EADD3EEB}" type="presParOf" srcId="{34EFC306-753C-4D03-AB73-54613E4E8B97}" destId="{CB546814-6814-4D0C-9F84-6AC1DAAB7F3A}" srcOrd="0" destOrd="0" presId="urn:microsoft.com/office/officeart/2018/5/layout/IconCircleLabelList"/>
    <dgm:cxn modelId="{2FDD9D94-F12A-4088-AAC8-A3209AE26298}" type="presParOf" srcId="{34EFC306-753C-4D03-AB73-54613E4E8B97}" destId="{0ACCFD64-8591-40E5-B048-56D73578A252}" srcOrd="1" destOrd="0" presId="urn:microsoft.com/office/officeart/2018/5/layout/IconCircleLabelList"/>
    <dgm:cxn modelId="{F2F87B78-C594-4C24-9F0B-D2347F87E0D5}" type="presParOf" srcId="{34EFC306-753C-4D03-AB73-54613E4E8B97}" destId="{2DA812FC-7F7C-47D0-933D-3A97EF5A8BA7}" srcOrd="2" destOrd="0" presId="urn:microsoft.com/office/officeart/2018/5/layout/IconCircleLabelList"/>
    <dgm:cxn modelId="{C605F582-B893-4E24-AF94-9B488A387D54}" type="presParOf" srcId="{34EFC306-753C-4D03-AB73-54613E4E8B97}" destId="{0044061D-E008-4CB4-AE03-82A4E7AD874A}" srcOrd="3" destOrd="0" presId="urn:microsoft.com/office/officeart/2018/5/layout/IconCircleLabelList"/>
    <dgm:cxn modelId="{C453967A-8A3F-4B30-9F82-B6815EB900B2}" type="presParOf" srcId="{B80E8D78-1B89-42FD-8878-BB6A35D1D12B}" destId="{3A62820E-A3F3-4457-9C2F-89BE957DD728}" srcOrd="3" destOrd="0" presId="urn:microsoft.com/office/officeart/2018/5/layout/IconCircleLabelList"/>
    <dgm:cxn modelId="{8E911B0F-B688-4E61-B50A-10602556C9D6}" type="presParOf" srcId="{B80E8D78-1B89-42FD-8878-BB6A35D1D12B}" destId="{0344A381-EB6C-4B47-8AB9-E47E28C2E141}" srcOrd="4" destOrd="0" presId="urn:microsoft.com/office/officeart/2018/5/layout/IconCircleLabelList"/>
    <dgm:cxn modelId="{4830D73B-1464-49C2-B253-5E0A2F43881F}" type="presParOf" srcId="{0344A381-EB6C-4B47-8AB9-E47E28C2E141}" destId="{B55471D1-1213-4DBC-A046-E10D99E6A5DE}" srcOrd="0" destOrd="0" presId="urn:microsoft.com/office/officeart/2018/5/layout/IconCircleLabelList"/>
    <dgm:cxn modelId="{A7CD1A97-95CA-4479-9990-14BD2A0414E9}" type="presParOf" srcId="{0344A381-EB6C-4B47-8AB9-E47E28C2E141}" destId="{43C6D589-DB15-49BC-A15E-8305C750785B}" srcOrd="1" destOrd="0" presId="urn:microsoft.com/office/officeart/2018/5/layout/IconCircleLabelList"/>
    <dgm:cxn modelId="{CC4E122F-BD16-48FF-A095-D3E2BB57D693}" type="presParOf" srcId="{0344A381-EB6C-4B47-8AB9-E47E28C2E141}" destId="{B09904C7-180A-4B8F-B7F7-0D42232D9032}" srcOrd="2" destOrd="0" presId="urn:microsoft.com/office/officeart/2018/5/layout/IconCircleLabelList"/>
    <dgm:cxn modelId="{1B785C0D-7A83-4038-8016-7C7F483F32C7}" type="presParOf" srcId="{0344A381-EB6C-4B47-8AB9-E47E28C2E141}" destId="{1F5DA169-2CB3-4FE3-B99A-67187A0ACCB3}" srcOrd="3" destOrd="0" presId="urn:microsoft.com/office/officeart/2018/5/layout/IconCircleLabelList"/>
    <dgm:cxn modelId="{AED20AC5-3441-4C5B-88B2-5A8A0F1850A6}" type="presParOf" srcId="{B80E8D78-1B89-42FD-8878-BB6A35D1D12B}" destId="{968E5DD5-D2CE-48C9-8DCB-7971CE9939B8}" srcOrd="5" destOrd="0" presId="urn:microsoft.com/office/officeart/2018/5/layout/IconCircleLabelList"/>
    <dgm:cxn modelId="{FCE99459-5A70-47EA-B3CA-E88833E44BA4}" type="presParOf" srcId="{B80E8D78-1B89-42FD-8878-BB6A35D1D12B}" destId="{D8A8DD3B-B4E2-410E-BF05-31DA5E221F8D}" srcOrd="6" destOrd="0" presId="urn:microsoft.com/office/officeart/2018/5/layout/IconCircleLabelList"/>
    <dgm:cxn modelId="{8D6F85F9-433A-4F5D-9E30-E1896525A9DE}" type="presParOf" srcId="{D8A8DD3B-B4E2-410E-BF05-31DA5E221F8D}" destId="{9A55361C-55F1-4976-9B31-A63FFC4EE81F}" srcOrd="0" destOrd="0" presId="urn:microsoft.com/office/officeart/2018/5/layout/IconCircleLabelList"/>
    <dgm:cxn modelId="{571F4369-8787-4FDD-A6D9-8F408F908113}" type="presParOf" srcId="{D8A8DD3B-B4E2-410E-BF05-31DA5E221F8D}" destId="{8D939A3B-08AF-429E-85E9-6CAB62F05609}" srcOrd="1" destOrd="0" presId="urn:microsoft.com/office/officeart/2018/5/layout/IconCircleLabelList"/>
    <dgm:cxn modelId="{09746833-F1AC-4974-AA1D-4AA570BF9FA7}" type="presParOf" srcId="{D8A8DD3B-B4E2-410E-BF05-31DA5E221F8D}" destId="{898B7011-BEDA-4BA4-9D88-C733506DE14D}" srcOrd="2" destOrd="0" presId="urn:microsoft.com/office/officeart/2018/5/layout/IconCircleLabelList"/>
    <dgm:cxn modelId="{A13F1677-903C-4740-AD2A-83863782B0BA}" type="presParOf" srcId="{D8A8DD3B-B4E2-410E-BF05-31DA5E221F8D}" destId="{9474D843-B605-47EC-B7F1-E306D498786A}" srcOrd="3" destOrd="0" presId="urn:microsoft.com/office/officeart/2018/5/layout/IconCircleLabelList"/>
    <dgm:cxn modelId="{B74454DA-B039-4A78-8D70-635C40DE28C2}" type="presParOf" srcId="{B80E8D78-1B89-42FD-8878-BB6A35D1D12B}" destId="{2790AD37-E8FD-4C7C-8540-FEF66EE20CB3}" srcOrd="7" destOrd="0" presId="urn:microsoft.com/office/officeart/2018/5/layout/IconCircleLabelList"/>
    <dgm:cxn modelId="{C2EA3A4B-168C-4446-9584-676B79AD811A}" type="presParOf" srcId="{B80E8D78-1B89-42FD-8878-BB6A35D1D12B}" destId="{D383304E-25AF-4A55-9120-4FC549E4B710}" srcOrd="8" destOrd="0" presId="urn:microsoft.com/office/officeart/2018/5/layout/IconCircleLabelList"/>
    <dgm:cxn modelId="{8EDBB5CC-4323-4E09-AF6B-34525F094C18}" type="presParOf" srcId="{D383304E-25AF-4A55-9120-4FC549E4B710}" destId="{DDFAC201-D35F-4B44-BF6B-153B36AA2C4E}" srcOrd="0" destOrd="0" presId="urn:microsoft.com/office/officeart/2018/5/layout/IconCircleLabelList"/>
    <dgm:cxn modelId="{CB06393A-AE64-42FA-8C86-98676BBC6C75}" type="presParOf" srcId="{D383304E-25AF-4A55-9120-4FC549E4B710}" destId="{A034CB0F-F5EA-4C98-B382-7F6900E0E29E}" srcOrd="1" destOrd="0" presId="urn:microsoft.com/office/officeart/2018/5/layout/IconCircleLabelList"/>
    <dgm:cxn modelId="{09D4BCBF-E223-4EE6-80BC-05CC9E286EFA}" type="presParOf" srcId="{D383304E-25AF-4A55-9120-4FC549E4B710}" destId="{D1921DF1-3272-4A68-AAF6-7DF2748CFFE1}" srcOrd="2" destOrd="0" presId="urn:microsoft.com/office/officeart/2018/5/layout/IconCircleLabelList"/>
    <dgm:cxn modelId="{E6769B73-56ED-4AEF-9D5D-DA29F5AA36EA}" type="presParOf" srcId="{D383304E-25AF-4A55-9120-4FC549E4B710}" destId="{19F69E48-C0AC-4605-8D40-AA5834DE4243}" srcOrd="3" destOrd="0" presId="urn:microsoft.com/office/officeart/2018/5/layout/IconCircleLabelList"/>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CD78E0-C05F-442F-BCED-1184D71416D8}"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1F13403-D2AD-4F7E-8217-452CC4846B24}">
      <dgm:prSet custT="1"/>
      <dgm:spPr/>
      <dgm:t>
        <a:bodyPr/>
        <a:lstStyle/>
        <a:p>
          <a:pPr>
            <a:defRPr cap="all"/>
          </a:pPr>
          <a:r>
            <a:rPr lang="en-GB" sz="2000" b="1" cap="none" dirty="0"/>
            <a:t>Development Support</a:t>
          </a:r>
        </a:p>
        <a:p>
          <a:pPr>
            <a:defRPr cap="all"/>
          </a:pPr>
          <a:r>
            <a:rPr lang="en-GB" sz="2000" b="1" cap="none" dirty="0"/>
            <a:t> </a:t>
          </a:r>
          <a:r>
            <a:rPr lang="en-GB" sz="2000" cap="none" dirty="0"/>
            <a:t>Dedicated Professional Services Staff</a:t>
          </a:r>
          <a:endParaRPr lang="en-US" sz="2000" cap="none" dirty="0"/>
        </a:p>
      </dgm:t>
    </dgm:pt>
    <dgm:pt modelId="{95B92BAD-B8E6-4DCC-A645-3E22B7CE3B0B}" type="parTrans" cxnId="{95D8E7CA-1690-4EFE-9F2A-50C0ABD6584F}">
      <dgm:prSet/>
      <dgm:spPr/>
      <dgm:t>
        <a:bodyPr/>
        <a:lstStyle/>
        <a:p>
          <a:endParaRPr lang="en-US" sz="3600"/>
        </a:p>
      </dgm:t>
    </dgm:pt>
    <dgm:pt modelId="{A0EAC8A6-746A-4A7E-9759-5508CB99A5F3}" type="sibTrans" cxnId="{95D8E7CA-1690-4EFE-9F2A-50C0ABD6584F}">
      <dgm:prSet/>
      <dgm:spPr/>
      <dgm:t>
        <a:bodyPr/>
        <a:lstStyle/>
        <a:p>
          <a:endParaRPr lang="en-US" sz="3600"/>
        </a:p>
      </dgm:t>
    </dgm:pt>
    <dgm:pt modelId="{636321F2-5A06-41F4-82DE-16955A5E6695}">
      <dgm:prSet custT="1"/>
      <dgm:spPr/>
      <dgm:t>
        <a:bodyPr/>
        <a:lstStyle/>
        <a:p>
          <a:pPr>
            <a:defRPr cap="all"/>
          </a:pPr>
          <a:r>
            <a:rPr lang="en-GB" sz="2000" b="1" cap="none" dirty="0"/>
            <a:t>Core Grant</a:t>
          </a:r>
        </a:p>
        <a:p>
          <a:pPr>
            <a:defRPr cap="all"/>
          </a:pPr>
          <a:r>
            <a:rPr lang="en-GB" sz="2000" b="1" cap="none" dirty="0"/>
            <a:t> </a:t>
          </a:r>
          <a:r>
            <a:rPr lang="en-GB" sz="2000" cap="none" dirty="0"/>
            <a:t>Community Building and Core Network Activities</a:t>
          </a:r>
          <a:endParaRPr lang="en-US" sz="2000" cap="none" dirty="0"/>
        </a:p>
      </dgm:t>
    </dgm:pt>
    <dgm:pt modelId="{529A16EC-25C2-4BF5-8714-0215D2C6375A}" type="parTrans" cxnId="{02F3C299-9DE4-495B-9D26-236C34BF9970}">
      <dgm:prSet/>
      <dgm:spPr/>
      <dgm:t>
        <a:bodyPr/>
        <a:lstStyle/>
        <a:p>
          <a:endParaRPr lang="en-US" sz="3600"/>
        </a:p>
      </dgm:t>
    </dgm:pt>
    <dgm:pt modelId="{45685634-73F8-49EB-94E9-33D7A53EAD64}" type="sibTrans" cxnId="{02F3C299-9DE4-495B-9D26-236C34BF9970}">
      <dgm:prSet/>
      <dgm:spPr/>
      <dgm:t>
        <a:bodyPr/>
        <a:lstStyle/>
        <a:p>
          <a:endParaRPr lang="en-US" sz="3600"/>
        </a:p>
      </dgm:t>
    </dgm:pt>
    <dgm:pt modelId="{B9CC31AB-CDE6-444A-9DAE-E08A7234ED29}">
      <dgm:prSet custT="1"/>
      <dgm:spPr/>
      <dgm:t>
        <a:bodyPr/>
        <a:lstStyle/>
        <a:p>
          <a:pPr>
            <a:defRPr cap="all"/>
          </a:pPr>
          <a:r>
            <a:rPr lang="en-GB" sz="2000" b="1" cap="none" dirty="0">
              <a:solidFill>
                <a:srgbClr val="809ED1"/>
              </a:solidFill>
            </a:rPr>
            <a:t>Additional Grants</a:t>
          </a:r>
        </a:p>
        <a:p>
          <a:pPr>
            <a:defRPr cap="all"/>
          </a:pPr>
          <a:r>
            <a:rPr lang="en-GB" sz="2000" cap="none" dirty="0">
              <a:solidFill>
                <a:srgbClr val="809ED1"/>
              </a:solidFill>
            </a:rPr>
            <a:t>For Projects And Programmes</a:t>
          </a:r>
          <a:endParaRPr lang="en-US" sz="2000" cap="none" dirty="0">
            <a:solidFill>
              <a:srgbClr val="809ED1"/>
            </a:solidFill>
          </a:endParaRPr>
        </a:p>
      </dgm:t>
    </dgm:pt>
    <dgm:pt modelId="{D2251B3A-0A47-4E86-9A56-32305636DF8E}" type="parTrans" cxnId="{FA5C8D52-AF22-44BE-8DF3-C94DC2D4213A}">
      <dgm:prSet/>
      <dgm:spPr/>
      <dgm:t>
        <a:bodyPr/>
        <a:lstStyle/>
        <a:p>
          <a:endParaRPr lang="en-US" sz="3600"/>
        </a:p>
      </dgm:t>
    </dgm:pt>
    <dgm:pt modelId="{4AB75DB2-BA10-4042-AFB4-0B8397B5E474}" type="sibTrans" cxnId="{FA5C8D52-AF22-44BE-8DF3-C94DC2D4213A}">
      <dgm:prSet/>
      <dgm:spPr/>
      <dgm:t>
        <a:bodyPr/>
        <a:lstStyle/>
        <a:p>
          <a:endParaRPr lang="en-US" sz="3600"/>
        </a:p>
      </dgm:t>
    </dgm:pt>
    <dgm:pt modelId="{3CA9F8C2-DB71-43E8-91E2-A91678B68907}">
      <dgm:prSet custT="1"/>
      <dgm:spPr/>
      <dgm:t>
        <a:bodyPr/>
        <a:lstStyle/>
        <a:p>
          <a:pPr>
            <a:defRPr cap="all"/>
          </a:pPr>
          <a:r>
            <a:rPr lang="en-GB" sz="2000" b="1" cap="none" dirty="0">
              <a:solidFill>
                <a:srgbClr val="00C8C4"/>
              </a:solidFill>
            </a:rPr>
            <a:t>Platform</a:t>
          </a:r>
        </a:p>
        <a:p>
          <a:pPr>
            <a:defRPr cap="all"/>
          </a:pPr>
          <a:r>
            <a:rPr lang="en-GB" sz="2000" b="1" cap="none" dirty="0">
              <a:solidFill>
                <a:srgbClr val="00C8C4"/>
              </a:solidFill>
            </a:rPr>
            <a:t> </a:t>
          </a:r>
          <a:r>
            <a:rPr lang="en-GB" sz="2000" cap="none" dirty="0">
              <a:solidFill>
                <a:srgbClr val="00C8C4"/>
              </a:solidFill>
            </a:rPr>
            <a:t>Branding And Webpage Support</a:t>
          </a:r>
          <a:endParaRPr lang="en-US" sz="2000" cap="none" dirty="0">
            <a:solidFill>
              <a:srgbClr val="00C8C4"/>
            </a:solidFill>
          </a:endParaRPr>
        </a:p>
      </dgm:t>
    </dgm:pt>
    <dgm:pt modelId="{8A83C460-79D3-4CFE-9B87-EC35E214B046}" type="parTrans" cxnId="{A968750C-69FD-4D4A-84D4-99AA1734F857}">
      <dgm:prSet/>
      <dgm:spPr/>
      <dgm:t>
        <a:bodyPr/>
        <a:lstStyle/>
        <a:p>
          <a:endParaRPr lang="en-US" sz="3600"/>
        </a:p>
      </dgm:t>
    </dgm:pt>
    <dgm:pt modelId="{A3D80A51-868F-458C-86D2-D94E1783DF73}" type="sibTrans" cxnId="{A968750C-69FD-4D4A-84D4-99AA1734F857}">
      <dgm:prSet/>
      <dgm:spPr/>
      <dgm:t>
        <a:bodyPr/>
        <a:lstStyle/>
        <a:p>
          <a:endParaRPr lang="en-US" sz="3600"/>
        </a:p>
      </dgm:t>
    </dgm:pt>
    <dgm:pt modelId="{99357E05-B991-43C3-81F3-D08EA9FABFCD}">
      <dgm:prSet custT="1"/>
      <dgm:spPr/>
      <dgm:t>
        <a:bodyPr/>
        <a:lstStyle/>
        <a:p>
          <a:pPr>
            <a:defRPr cap="all"/>
          </a:pPr>
          <a:r>
            <a:rPr lang="en-GB" sz="2000" b="1" cap="none" dirty="0"/>
            <a:t>Administration</a:t>
          </a:r>
          <a:r>
            <a:rPr lang="en-GB" sz="2000" cap="none" dirty="0"/>
            <a:t> </a:t>
          </a:r>
        </a:p>
        <a:p>
          <a:pPr>
            <a:defRPr cap="all"/>
          </a:pPr>
          <a:r>
            <a:rPr lang="en-GB" sz="1800" cap="none" dirty="0"/>
            <a:t>Secretariat Support, Event Organising, Communications</a:t>
          </a:r>
          <a:endParaRPr lang="en-US" sz="1800" cap="none" dirty="0"/>
        </a:p>
      </dgm:t>
    </dgm:pt>
    <dgm:pt modelId="{9D84A182-4CD2-4076-BD05-BFE97E7F84AD}" type="parTrans" cxnId="{8841E51F-633A-4886-B043-BDD84936029F}">
      <dgm:prSet/>
      <dgm:spPr/>
      <dgm:t>
        <a:bodyPr/>
        <a:lstStyle/>
        <a:p>
          <a:endParaRPr lang="en-US" sz="3600"/>
        </a:p>
      </dgm:t>
    </dgm:pt>
    <dgm:pt modelId="{3D27CB48-9A19-4DA0-893D-B2F91DA672C4}" type="sibTrans" cxnId="{8841E51F-633A-4886-B043-BDD84936029F}">
      <dgm:prSet/>
      <dgm:spPr/>
      <dgm:t>
        <a:bodyPr/>
        <a:lstStyle/>
        <a:p>
          <a:endParaRPr lang="en-US" sz="3600"/>
        </a:p>
      </dgm:t>
    </dgm:pt>
    <dgm:pt modelId="{10CD5E11-1F3D-43D9-B93F-35F4E3BFB9B7}" type="pres">
      <dgm:prSet presAssocID="{8FCD78E0-C05F-442F-BCED-1184D71416D8}" presName="root" presStyleCnt="0">
        <dgm:presLayoutVars>
          <dgm:dir/>
          <dgm:resizeHandles val="exact"/>
        </dgm:presLayoutVars>
      </dgm:prSet>
      <dgm:spPr/>
    </dgm:pt>
    <dgm:pt modelId="{62235EA5-8B4B-4DCB-AA35-5DD65018EB01}" type="pres">
      <dgm:prSet presAssocID="{41F13403-D2AD-4F7E-8217-452CC4846B24}" presName="compNode" presStyleCnt="0"/>
      <dgm:spPr/>
    </dgm:pt>
    <dgm:pt modelId="{A8CBACF1-EF9F-4B52-BF15-12044B20AAC8}" type="pres">
      <dgm:prSet presAssocID="{41F13403-D2AD-4F7E-8217-452CC4846B24}" presName="iconBgRect" presStyleLbl="bgShp" presStyleIdx="0" presStyleCnt="5"/>
      <dgm:spPr/>
    </dgm:pt>
    <dgm:pt modelId="{045E5B3B-71C4-4226-9ECF-865D41C5E4B6}" type="pres">
      <dgm:prSet presAssocID="{41F13403-D2AD-4F7E-8217-452CC4846B2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A13D54D9-C103-4052-A840-865B3B03CD2D}" type="pres">
      <dgm:prSet presAssocID="{41F13403-D2AD-4F7E-8217-452CC4846B24}" presName="spaceRect" presStyleCnt="0"/>
      <dgm:spPr/>
    </dgm:pt>
    <dgm:pt modelId="{9BD64854-E825-4C0F-BAB7-F5E04EC48244}" type="pres">
      <dgm:prSet presAssocID="{41F13403-D2AD-4F7E-8217-452CC4846B24}" presName="textRect" presStyleLbl="revTx" presStyleIdx="0" presStyleCnt="5">
        <dgm:presLayoutVars>
          <dgm:chMax val="1"/>
          <dgm:chPref val="1"/>
        </dgm:presLayoutVars>
      </dgm:prSet>
      <dgm:spPr/>
    </dgm:pt>
    <dgm:pt modelId="{1B9F1FFE-4EC9-4D16-9E55-BE81B8585F99}" type="pres">
      <dgm:prSet presAssocID="{A0EAC8A6-746A-4A7E-9759-5508CB99A5F3}" presName="sibTrans" presStyleCnt="0"/>
      <dgm:spPr/>
    </dgm:pt>
    <dgm:pt modelId="{E6DF9C0E-CAD9-4469-A4A4-F32A61C7AFE9}" type="pres">
      <dgm:prSet presAssocID="{636321F2-5A06-41F4-82DE-16955A5E6695}" presName="compNode" presStyleCnt="0"/>
      <dgm:spPr/>
    </dgm:pt>
    <dgm:pt modelId="{D7A7AC75-9A67-4A3C-BA29-B154A3B68D8E}" type="pres">
      <dgm:prSet presAssocID="{636321F2-5A06-41F4-82DE-16955A5E6695}" presName="iconBgRect" presStyleLbl="bgShp" presStyleIdx="1" presStyleCnt="5"/>
      <dgm:spPr/>
    </dgm:pt>
    <dgm:pt modelId="{272B7E0C-36F7-4995-85E1-6CF6EAF08E79}" type="pres">
      <dgm:prSet presAssocID="{636321F2-5A06-41F4-82DE-16955A5E669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DC253266-5F4F-403D-B3AA-2E1389B5AFCF}" type="pres">
      <dgm:prSet presAssocID="{636321F2-5A06-41F4-82DE-16955A5E6695}" presName="spaceRect" presStyleCnt="0"/>
      <dgm:spPr/>
    </dgm:pt>
    <dgm:pt modelId="{994595CF-7187-4864-89D2-67EDD874C516}" type="pres">
      <dgm:prSet presAssocID="{636321F2-5A06-41F4-82DE-16955A5E6695}" presName="textRect" presStyleLbl="revTx" presStyleIdx="1" presStyleCnt="5">
        <dgm:presLayoutVars>
          <dgm:chMax val="1"/>
          <dgm:chPref val="1"/>
        </dgm:presLayoutVars>
      </dgm:prSet>
      <dgm:spPr/>
    </dgm:pt>
    <dgm:pt modelId="{82E13100-D000-450D-9615-FEDB82F37CBF}" type="pres">
      <dgm:prSet presAssocID="{45685634-73F8-49EB-94E9-33D7A53EAD64}" presName="sibTrans" presStyleCnt="0"/>
      <dgm:spPr/>
    </dgm:pt>
    <dgm:pt modelId="{0B9D04B8-4473-4105-B6D2-AFAA6F02921C}" type="pres">
      <dgm:prSet presAssocID="{B9CC31AB-CDE6-444A-9DAE-E08A7234ED29}" presName="compNode" presStyleCnt="0"/>
      <dgm:spPr/>
    </dgm:pt>
    <dgm:pt modelId="{66AFFB60-05C9-4091-8480-791F943CFA38}" type="pres">
      <dgm:prSet presAssocID="{B9CC31AB-CDE6-444A-9DAE-E08A7234ED29}" presName="iconBgRect" presStyleLbl="bgShp" presStyleIdx="2" presStyleCnt="5"/>
      <dgm:spPr>
        <a:solidFill>
          <a:srgbClr val="809ED1"/>
        </a:solidFill>
      </dgm:spPr>
    </dgm:pt>
    <dgm:pt modelId="{F629E022-6756-4ABB-BD49-1788AA010592}" type="pres">
      <dgm:prSet presAssocID="{B9CC31AB-CDE6-444A-9DAE-E08A7234ED2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E33A9EB5-17D2-4602-B2F7-0358C790D993}" type="pres">
      <dgm:prSet presAssocID="{B9CC31AB-CDE6-444A-9DAE-E08A7234ED29}" presName="spaceRect" presStyleCnt="0"/>
      <dgm:spPr/>
    </dgm:pt>
    <dgm:pt modelId="{06D5D209-71F8-49E2-A7D7-074C24FF51A3}" type="pres">
      <dgm:prSet presAssocID="{B9CC31AB-CDE6-444A-9DAE-E08A7234ED29}" presName="textRect" presStyleLbl="revTx" presStyleIdx="2" presStyleCnt="5">
        <dgm:presLayoutVars>
          <dgm:chMax val="1"/>
          <dgm:chPref val="1"/>
        </dgm:presLayoutVars>
      </dgm:prSet>
      <dgm:spPr/>
    </dgm:pt>
    <dgm:pt modelId="{E187D8F8-19CA-4AF3-AA8C-CD255524B3AF}" type="pres">
      <dgm:prSet presAssocID="{4AB75DB2-BA10-4042-AFB4-0B8397B5E474}" presName="sibTrans" presStyleCnt="0"/>
      <dgm:spPr/>
    </dgm:pt>
    <dgm:pt modelId="{0CE8537A-BA10-4DA6-91A6-9C59CBF92FFE}" type="pres">
      <dgm:prSet presAssocID="{3CA9F8C2-DB71-43E8-91E2-A91678B68907}" presName="compNode" presStyleCnt="0"/>
      <dgm:spPr/>
    </dgm:pt>
    <dgm:pt modelId="{60A18D16-2CCA-4049-AF6C-E0C3C9F96CAA}" type="pres">
      <dgm:prSet presAssocID="{3CA9F8C2-DB71-43E8-91E2-A91678B68907}" presName="iconBgRect" presStyleLbl="bgShp" presStyleIdx="3" presStyleCnt="5"/>
      <dgm:spPr>
        <a:solidFill>
          <a:srgbClr val="00C8C4"/>
        </a:solidFill>
      </dgm:spPr>
    </dgm:pt>
    <dgm:pt modelId="{B95A9793-D80D-4545-8682-DDB16DB1EC5A}" type="pres">
      <dgm:prSet presAssocID="{3CA9F8C2-DB71-43E8-91E2-A91678B6890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eb Design"/>
        </a:ext>
      </dgm:extLst>
    </dgm:pt>
    <dgm:pt modelId="{938D7CC2-940F-492C-B5F1-9A0FFED881A3}" type="pres">
      <dgm:prSet presAssocID="{3CA9F8C2-DB71-43E8-91E2-A91678B68907}" presName="spaceRect" presStyleCnt="0"/>
      <dgm:spPr/>
    </dgm:pt>
    <dgm:pt modelId="{4983905A-9762-4B63-981B-208E46F23B0F}" type="pres">
      <dgm:prSet presAssocID="{3CA9F8C2-DB71-43E8-91E2-A91678B68907}" presName="textRect" presStyleLbl="revTx" presStyleIdx="3" presStyleCnt="5">
        <dgm:presLayoutVars>
          <dgm:chMax val="1"/>
          <dgm:chPref val="1"/>
        </dgm:presLayoutVars>
      </dgm:prSet>
      <dgm:spPr/>
    </dgm:pt>
    <dgm:pt modelId="{828D4DCA-40BA-4C36-A782-E09F53D1F674}" type="pres">
      <dgm:prSet presAssocID="{A3D80A51-868F-458C-86D2-D94E1783DF73}" presName="sibTrans" presStyleCnt="0"/>
      <dgm:spPr/>
    </dgm:pt>
    <dgm:pt modelId="{DEB7A260-BF3D-497A-9B07-AFF28F77CA80}" type="pres">
      <dgm:prSet presAssocID="{99357E05-B991-43C3-81F3-D08EA9FABFCD}" presName="compNode" presStyleCnt="0"/>
      <dgm:spPr/>
    </dgm:pt>
    <dgm:pt modelId="{BC5A92AE-3B77-4FE5-902F-A0A11B037E0C}" type="pres">
      <dgm:prSet presAssocID="{99357E05-B991-43C3-81F3-D08EA9FABFCD}" presName="iconBgRect" presStyleLbl="bgShp" presStyleIdx="4" presStyleCnt="5"/>
      <dgm:spPr/>
    </dgm:pt>
    <dgm:pt modelId="{3FCCF529-1AC8-429C-8244-1A609C16B662}" type="pres">
      <dgm:prSet presAssocID="{99357E05-B991-43C3-81F3-D08EA9FABFC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eeting"/>
        </a:ext>
      </dgm:extLst>
    </dgm:pt>
    <dgm:pt modelId="{F7EBD7C2-3DBC-4A22-BABD-3B9DC8BEC320}" type="pres">
      <dgm:prSet presAssocID="{99357E05-B991-43C3-81F3-D08EA9FABFCD}" presName="spaceRect" presStyleCnt="0"/>
      <dgm:spPr/>
    </dgm:pt>
    <dgm:pt modelId="{B6453AF5-017F-46F3-BF61-C1019F0671CC}" type="pres">
      <dgm:prSet presAssocID="{99357E05-B991-43C3-81F3-D08EA9FABFCD}" presName="textRect" presStyleLbl="revTx" presStyleIdx="4" presStyleCnt="5">
        <dgm:presLayoutVars>
          <dgm:chMax val="1"/>
          <dgm:chPref val="1"/>
        </dgm:presLayoutVars>
      </dgm:prSet>
      <dgm:spPr/>
    </dgm:pt>
  </dgm:ptLst>
  <dgm:cxnLst>
    <dgm:cxn modelId="{66508E06-5104-48ED-A5C5-9D8D62DAEC23}" type="presOf" srcId="{3CA9F8C2-DB71-43E8-91E2-A91678B68907}" destId="{4983905A-9762-4B63-981B-208E46F23B0F}" srcOrd="0" destOrd="0" presId="urn:microsoft.com/office/officeart/2018/5/layout/IconCircleLabelList"/>
    <dgm:cxn modelId="{A968750C-69FD-4D4A-84D4-99AA1734F857}" srcId="{8FCD78E0-C05F-442F-BCED-1184D71416D8}" destId="{3CA9F8C2-DB71-43E8-91E2-A91678B68907}" srcOrd="3" destOrd="0" parTransId="{8A83C460-79D3-4CFE-9B87-EC35E214B046}" sibTransId="{A3D80A51-868F-458C-86D2-D94E1783DF73}"/>
    <dgm:cxn modelId="{8841E51F-633A-4886-B043-BDD84936029F}" srcId="{8FCD78E0-C05F-442F-BCED-1184D71416D8}" destId="{99357E05-B991-43C3-81F3-D08EA9FABFCD}" srcOrd="4" destOrd="0" parTransId="{9D84A182-4CD2-4076-BD05-BFE97E7F84AD}" sibTransId="{3D27CB48-9A19-4DA0-893D-B2F91DA672C4}"/>
    <dgm:cxn modelId="{82755326-ED29-4C50-8F1C-41AFF3ACAB0F}" type="presOf" srcId="{636321F2-5A06-41F4-82DE-16955A5E6695}" destId="{994595CF-7187-4864-89D2-67EDD874C516}" srcOrd="0" destOrd="0" presId="urn:microsoft.com/office/officeart/2018/5/layout/IconCircleLabelList"/>
    <dgm:cxn modelId="{C6FBA735-97DD-4AC7-B908-94D0E6293C13}" type="presOf" srcId="{8FCD78E0-C05F-442F-BCED-1184D71416D8}" destId="{10CD5E11-1F3D-43D9-B93F-35F4E3BFB9B7}" srcOrd="0" destOrd="0" presId="urn:microsoft.com/office/officeart/2018/5/layout/IconCircleLabelList"/>
    <dgm:cxn modelId="{7A080E47-38F0-4404-8BBC-BE7C2D629C4D}" type="presOf" srcId="{41F13403-D2AD-4F7E-8217-452CC4846B24}" destId="{9BD64854-E825-4C0F-BAB7-F5E04EC48244}" srcOrd="0" destOrd="0" presId="urn:microsoft.com/office/officeart/2018/5/layout/IconCircleLabelList"/>
    <dgm:cxn modelId="{FA5C8D52-AF22-44BE-8DF3-C94DC2D4213A}" srcId="{8FCD78E0-C05F-442F-BCED-1184D71416D8}" destId="{B9CC31AB-CDE6-444A-9DAE-E08A7234ED29}" srcOrd="2" destOrd="0" parTransId="{D2251B3A-0A47-4E86-9A56-32305636DF8E}" sibTransId="{4AB75DB2-BA10-4042-AFB4-0B8397B5E474}"/>
    <dgm:cxn modelId="{C99B428D-318C-4DB7-9F1E-DCE49F25F583}" type="presOf" srcId="{B9CC31AB-CDE6-444A-9DAE-E08A7234ED29}" destId="{06D5D209-71F8-49E2-A7D7-074C24FF51A3}" srcOrd="0" destOrd="0" presId="urn:microsoft.com/office/officeart/2018/5/layout/IconCircleLabelList"/>
    <dgm:cxn modelId="{02F3C299-9DE4-495B-9D26-236C34BF9970}" srcId="{8FCD78E0-C05F-442F-BCED-1184D71416D8}" destId="{636321F2-5A06-41F4-82DE-16955A5E6695}" srcOrd="1" destOrd="0" parTransId="{529A16EC-25C2-4BF5-8714-0215D2C6375A}" sibTransId="{45685634-73F8-49EB-94E9-33D7A53EAD64}"/>
    <dgm:cxn modelId="{8F8AC6A0-AC7E-443E-A9ED-83569F7B9270}" type="presOf" srcId="{99357E05-B991-43C3-81F3-D08EA9FABFCD}" destId="{B6453AF5-017F-46F3-BF61-C1019F0671CC}" srcOrd="0" destOrd="0" presId="urn:microsoft.com/office/officeart/2018/5/layout/IconCircleLabelList"/>
    <dgm:cxn modelId="{95D8E7CA-1690-4EFE-9F2A-50C0ABD6584F}" srcId="{8FCD78E0-C05F-442F-BCED-1184D71416D8}" destId="{41F13403-D2AD-4F7E-8217-452CC4846B24}" srcOrd="0" destOrd="0" parTransId="{95B92BAD-B8E6-4DCC-A645-3E22B7CE3B0B}" sibTransId="{A0EAC8A6-746A-4A7E-9759-5508CB99A5F3}"/>
    <dgm:cxn modelId="{C1D1DAE9-FA18-4DD8-8EF4-162AC12B3CB5}" type="presParOf" srcId="{10CD5E11-1F3D-43D9-B93F-35F4E3BFB9B7}" destId="{62235EA5-8B4B-4DCB-AA35-5DD65018EB01}" srcOrd="0" destOrd="0" presId="urn:microsoft.com/office/officeart/2018/5/layout/IconCircleLabelList"/>
    <dgm:cxn modelId="{27B9C44F-CF48-4A8A-A199-7BEB53082748}" type="presParOf" srcId="{62235EA5-8B4B-4DCB-AA35-5DD65018EB01}" destId="{A8CBACF1-EF9F-4B52-BF15-12044B20AAC8}" srcOrd="0" destOrd="0" presId="urn:microsoft.com/office/officeart/2018/5/layout/IconCircleLabelList"/>
    <dgm:cxn modelId="{7BADDCE6-BFFC-4E3B-9F9B-022AD4985845}" type="presParOf" srcId="{62235EA5-8B4B-4DCB-AA35-5DD65018EB01}" destId="{045E5B3B-71C4-4226-9ECF-865D41C5E4B6}" srcOrd="1" destOrd="0" presId="urn:microsoft.com/office/officeart/2018/5/layout/IconCircleLabelList"/>
    <dgm:cxn modelId="{C6C9CA30-88F2-404E-9350-842E6BA5A720}" type="presParOf" srcId="{62235EA5-8B4B-4DCB-AA35-5DD65018EB01}" destId="{A13D54D9-C103-4052-A840-865B3B03CD2D}" srcOrd="2" destOrd="0" presId="urn:microsoft.com/office/officeart/2018/5/layout/IconCircleLabelList"/>
    <dgm:cxn modelId="{2A1E1A47-9557-42B8-A45D-8DFD39979389}" type="presParOf" srcId="{62235EA5-8B4B-4DCB-AA35-5DD65018EB01}" destId="{9BD64854-E825-4C0F-BAB7-F5E04EC48244}" srcOrd="3" destOrd="0" presId="urn:microsoft.com/office/officeart/2018/5/layout/IconCircleLabelList"/>
    <dgm:cxn modelId="{C17B2D96-4171-438B-959A-880AFCB9EFE6}" type="presParOf" srcId="{10CD5E11-1F3D-43D9-B93F-35F4E3BFB9B7}" destId="{1B9F1FFE-4EC9-4D16-9E55-BE81B8585F99}" srcOrd="1" destOrd="0" presId="urn:microsoft.com/office/officeart/2018/5/layout/IconCircleLabelList"/>
    <dgm:cxn modelId="{E1A43E52-F6E4-49D6-9E4D-AA5B9261BAA0}" type="presParOf" srcId="{10CD5E11-1F3D-43D9-B93F-35F4E3BFB9B7}" destId="{E6DF9C0E-CAD9-4469-A4A4-F32A61C7AFE9}" srcOrd="2" destOrd="0" presId="urn:microsoft.com/office/officeart/2018/5/layout/IconCircleLabelList"/>
    <dgm:cxn modelId="{26A81C19-0A33-4B4F-8CAB-1FF7BC455F4A}" type="presParOf" srcId="{E6DF9C0E-CAD9-4469-A4A4-F32A61C7AFE9}" destId="{D7A7AC75-9A67-4A3C-BA29-B154A3B68D8E}" srcOrd="0" destOrd="0" presId="urn:microsoft.com/office/officeart/2018/5/layout/IconCircleLabelList"/>
    <dgm:cxn modelId="{ED57163C-889F-4D6C-B546-9915CD63BCD0}" type="presParOf" srcId="{E6DF9C0E-CAD9-4469-A4A4-F32A61C7AFE9}" destId="{272B7E0C-36F7-4995-85E1-6CF6EAF08E79}" srcOrd="1" destOrd="0" presId="urn:microsoft.com/office/officeart/2018/5/layout/IconCircleLabelList"/>
    <dgm:cxn modelId="{263A8977-8B25-43E9-BAEC-3922422A8AD2}" type="presParOf" srcId="{E6DF9C0E-CAD9-4469-A4A4-F32A61C7AFE9}" destId="{DC253266-5F4F-403D-B3AA-2E1389B5AFCF}" srcOrd="2" destOrd="0" presId="urn:microsoft.com/office/officeart/2018/5/layout/IconCircleLabelList"/>
    <dgm:cxn modelId="{D5C82EED-39C6-4FF5-AE95-AB2F96913769}" type="presParOf" srcId="{E6DF9C0E-CAD9-4469-A4A4-F32A61C7AFE9}" destId="{994595CF-7187-4864-89D2-67EDD874C516}" srcOrd="3" destOrd="0" presId="urn:microsoft.com/office/officeart/2018/5/layout/IconCircleLabelList"/>
    <dgm:cxn modelId="{E2C92A79-F7BF-449C-A6A6-D25FA568C62A}" type="presParOf" srcId="{10CD5E11-1F3D-43D9-B93F-35F4E3BFB9B7}" destId="{82E13100-D000-450D-9615-FEDB82F37CBF}" srcOrd="3" destOrd="0" presId="urn:microsoft.com/office/officeart/2018/5/layout/IconCircleLabelList"/>
    <dgm:cxn modelId="{1A3C6EDA-C42B-4F15-9A39-52108AA1B191}" type="presParOf" srcId="{10CD5E11-1F3D-43D9-B93F-35F4E3BFB9B7}" destId="{0B9D04B8-4473-4105-B6D2-AFAA6F02921C}" srcOrd="4" destOrd="0" presId="urn:microsoft.com/office/officeart/2018/5/layout/IconCircleLabelList"/>
    <dgm:cxn modelId="{450C35B1-8B18-487B-B507-ECAB7A1BD3BA}" type="presParOf" srcId="{0B9D04B8-4473-4105-B6D2-AFAA6F02921C}" destId="{66AFFB60-05C9-4091-8480-791F943CFA38}" srcOrd="0" destOrd="0" presId="urn:microsoft.com/office/officeart/2018/5/layout/IconCircleLabelList"/>
    <dgm:cxn modelId="{ECFF86C6-4E89-4799-ADC2-C3786EBD9CE9}" type="presParOf" srcId="{0B9D04B8-4473-4105-B6D2-AFAA6F02921C}" destId="{F629E022-6756-4ABB-BD49-1788AA010592}" srcOrd="1" destOrd="0" presId="urn:microsoft.com/office/officeart/2018/5/layout/IconCircleLabelList"/>
    <dgm:cxn modelId="{73CE372A-3BF2-419D-B7CA-7D490C120AC4}" type="presParOf" srcId="{0B9D04B8-4473-4105-B6D2-AFAA6F02921C}" destId="{E33A9EB5-17D2-4602-B2F7-0358C790D993}" srcOrd="2" destOrd="0" presId="urn:microsoft.com/office/officeart/2018/5/layout/IconCircleLabelList"/>
    <dgm:cxn modelId="{3ED68323-88B4-4E59-A5B4-D1343E8521C4}" type="presParOf" srcId="{0B9D04B8-4473-4105-B6D2-AFAA6F02921C}" destId="{06D5D209-71F8-49E2-A7D7-074C24FF51A3}" srcOrd="3" destOrd="0" presId="urn:microsoft.com/office/officeart/2018/5/layout/IconCircleLabelList"/>
    <dgm:cxn modelId="{3A6186A6-28E2-415E-9E82-955DD4813054}" type="presParOf" srcId="{10CD5E11-1F3D-43D9-B93F-35F4E3BFB9B7}" destId="{E187D8F8-19CA-4AF3-AA8C-CD255524B3AF}" srcOrd="5" destOrd="0" presId="urn:microsoft.com/office/officeart/2018/5/layout/IconCircleLabelList"/>
    <dgm:cxn modelId="{A6E978CF-887E-40D3-9A1B-F36F1E80D57C}" type="presParOf" srcId="{10CD5E11-1F3D-43D9-B93F-35F4E3BFB9B7}" destId="{0CE8537A-BA10-4DA6-91A6-9C59CBF92FFE}" srcOrd="6" destOrd="0" presId="urn:microsoft.com/office/officeart/2018/5/layout/IconCircleLabelList"/>
    <dgm:cxn modelId="{F0AEBE5F-CA72-4C0A-8B60-0BCFA88BA123}" type="presParOf" srcId="{0CE8537A-BA10-4DA6-91A6-9C59CBF92FFE}" destId="{60A18D16-2CCA-4049-AF6C-E0C3C9F96CAA}" srcOrd="0" destOrd="0" presId="urn:microsoft.com/office/officeart/2018/5/layout/IconCircleLabelList"/>
    <dgm:cxn modelId="{1E8070DD-B39B-4262-BF93-B181CC6A5317}" type="presParOf" srcId="{0CE8537A-BA10-4DA6-91A6-9C59CBF92FFE}" destId="{B95A9793-D80D-4545-8682-DDB16DB1EC5A}" srcOrd="1" destOrd="0" presId="urn:microsoft.com/office/officeart/2018/5/layout/IconCircleLabelList"/>
    <dgm:cxn modelId="{E82EE9D1-9DA3-48B6-8931-88CFA1DA4855}" type="presParOf" srcId="{0CE8537A-BA10-4DA6-91A6-9C59CBF92FFE}" destId="{938D7CC2-940F-492C-B5F1-9A0FFED881A3}" srcOrd="2" destOrd="0" presId="urn:microsoft.com/office/officeart/2018/5/layout/IconCircleLabelList"/>
    <dgm:cxn modelId="{0D6CA316-108E-402F-BDD1-A8C27C4657E5}" type="presParOf" srcId="{0CE8537A-BA10-4DA6-91A6-9C59CBF92FFE}" destId="{4983905A-9762-4B63-981B-208E46F23B0F}" srcOrd="3" destOrd="0" presId="urn:microsoft.com/office/officeart/2018/5/layout/IconCircleLabelList"/>
    <dgm:cxn modelId="{C327D57A-0349-48DD-9F96-565BBA8B6C58}" type="presParOf" srcId="{10CD5E11-1F3D-43D9-B93F-35F4E3BFB9B7}" destId="{828D4DCA-40BA-4C36-A782-E09F53D1F674}" srcOrd="7" destOrd="0" presId="urn:microsoft.com/office/officeart/2018/5/layout/IconCircleLabelList"/>
    <dgm:cxn modelId="{924DF8DA-FBCC-41CA-B349-36F6607775E0}" type="presParOf" srcId="{10CD5E11-1F3D-43D9-B93F-35F4E3BFB9B7}" destId="{DEB7A260-BF3D-497A-9B07-AFF28F77CA80}" srcOrd="8" destOrd="0" presId="urn:microsoft.com/office/officeart/2018/5/layout/IconCircleLabelList"/>
    <dgm:cxn modelId="{082B6124-7009-4EEC-9CA7-858A8EBAADB2}" type="presParOf" srcId="{DEB7A260-BF3D-497A-9B07-AFF28F77CA80}" destId="{BC5A92AE-3B77-4FE5-902F-A0A11B037E0C}" srcOrd="0" destOrd="0" presId="urn:microsoft.com/office/officeart/2018/5/layout/IconCircleLabelList"/>
    <dgm:cxn modelId="{0591F7AD-AD32-4840-B4C4-A015B4EC488F}" type="presParOf" srcId="{DEB7A260-BF3D-497A-9B07-AFF28F77CA80}" destId="{3FCCF529-1AC8-429C-8244-1A609C16B662}" srcOrd="1" destOrd="0" presId="urn:microsoft.com/office/officeart/2018/5/layout/IconCircleLabelList"/>
    <dgm:cxn modelId="{75F1A7B9-ABCA-4E17-A018-0E043CB83E74}" type="presParOf" srcId="{DEB7A260-BF3D-497A-9B07-AFF28F77CA80}" destId="{F7EBD7C2-3DBC-4A22-BABD-3B9DC8BEC320}" srcOrd="2" destOrd="0" presId="urn:microsoft.com/office/officeart/2018/5/layout/IconCircleLabelList"/>
    <dgm:cxn modelId="{CB313639-5821-4E19-A3D4-8C100DFF1AFA}" type="presParOf" srcId="{DEB7A260-BF3D-497A-9B07-AFF28F77CA80}" destId="{B6453AF5-017F-46F3-BF61-C1019F0671CC}" srcOrd="3" destOrd="0" presId="urn:microsoft.com/office/officeart/2018/5/layout/IconCircleLabel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9CA23F-60D1-42DD-9869-A608238AE431}" type="doc">
      <dgm:prSet loTypeId="urn:microsoft.com/office/officeart/2016/7/layout/VerticalSolidActionList" loCatId="List" qsTypeId="urn:microsoft.com/office/officeart/2005/8/quickstyle/simple1" qsCatId="simple" csTypeId="urn:microsoft.com/office/officeart/2005/8/colors/accent2_4" csCatId="accent2" phldr="1"/>
      <dgm:spPr/>
      <dgm:t>
        <a:bodyPr/>
        <a:lstStyle/>
        <a:p>
          <a:endParaRPr lang="en-US"/>
        </a:p>
      </dgm:t>
    </dgm:pt>
    <dgm:pt modelId="{83E81287-566E-48B1-BB2F-F91B4122BD00}">
      <dgm:prSet/>
      <dgm:spPr>
        <a:solidFill>
          <a:srgbClr val="7292CC"/>
        </a:solidFill>
        <a:ln>
          <a:noFill/>
        </a:ln>
      </dgm:spPr>
      <dgm:t>
        <a:bodyPr/>
        <a:lstStyle/>
        <a:p>
          <a:r>
            <a:rPr lang="en-US" dirty="0"/>
            <a:t>Build</a:t>
          </a:r>
        </a:p>
      </dgm:t>
    </dgm:pt>
    <dgm:pt modelId="{9619EFC0-E61D-421A-9019-A53630C0E06E}" type="parTrans" cxnId="{C90D021D-A1E2-46A1-86F3-6224D2C54944}">
      <dgm:prSet/>
      <dgm:spPr/>
      <dgm:t>
        <a:bodyPr/>
        <a:lstStyle/>
        <a:p>
          <a:endParaRPr lang="en-US"/>
        </a:p>
      </dgm:t>
    </dgm:pt>
    <dgm:pt modelId="{32DBA240-C052-49CC-80AA-97A55169B505}" type="sibTrans" cxnId="{C90D021D-A1E2-46A1-86F3-6224D2C54944}">
      <dgm:prSet/>
      <dgm:spPr/>
      <dgm:t>
        <a:bodyPr/>
        <a:lstStyle/>
        <a:p>
          <a:endParaRPr lang="en-US"/>
        </a:p>
      </dgm:t>
    </dgm:pt>
    <dgm:pt modelId="{08E7BC61-8FBF-4952-8DFD-B72FBAAC225A}">
      <dgm:prSet/>
      <dgm:spPr>
        <a:solidFill>
          <a:srgbClr val="A6BBEC">
            <a:alpha val="50196"/>
          </a:srgbClr>
        </a:solidFill>
        <a:ln>
          <a:noFill/>
        </a:ln>
      </dgm:spPr>
      <dgm:t>
        <a:bodyPr/>
        <a:lstStyle/>
        <a:p>
          <a:r>
            <a:rPr lang="en-US" dirty="0"/>
            <a:t>Built strong interdisciplinary research environments across career stages </a:t>
          </a:r>
        </a:p>
      </dgm:t>
    </dgm:pt>
    <dgm:pt modelId="{6DB6CE2D-8569-4B44-8FAB-3F40F63D3BC9}" type="parTrans" cxnId="{B98FBE30-BE83-4AEA-955E-E709F80F129A}">
      <dgm:prSet/>
      <dgm:spPr/>
      <dgm:t>
        <a:bodyPr/>
        <a:lstStyle/>
        <a:p>
          <a:endParaRPr lang="en-US"/>
        </a:p>
      </dgm:t>
    </dgm:pt>
    <dgm:pt modelId="{B07EE7CB-7613-44B2-8F96-7EEFC9A2A352}" type="sibTrans" cxnId="{B98FBE30-BE83-4AEA-955E-E709F80F129A}">
      <dgm:prSet/>
      <dgm:spPr/>
      <dgm:t>
        <a:bodyPr/>
        <a:lstStyle/>
        <a:p>
          <a:endParaRPr lang="en-US"/>
        </a:p>
      </dgm:t>
    </dgm:pt>
    <dgm:pt modelId="{1CED9A99-AB90-4A3F-9D9E-6DA0A4A1C1C7}">
      <dgm:prSet/>
      <dgm:spPr>
        <a:solidFill>
          <a:srgbClr val="A6BBEC"/>
        </a:solidFill>
        <a:ln>
          <a:noFill/>
        </a:ln>
      </dgm:spPr>
      <dgm:t>
        <a:bodyPr/>
        <a:lstStyle/>
        <a:p>
          <a:r>
            <a:rPr lang="en-US" dirty="0"/>
            <a:t>Create</a:t>
          </a:r>
        </a:p>
      </dgm:t>
    </dgm:pt>
    <dgm:pt modelId="{BFC340F4-754C-4887-8337-04410261CCD4}" type="parTrans" cxnId="{CC965BE0-5DD5-4D3E-A1C8-91B0A028AAF6}">
      <dgm:prSet/>
      <dgm:spPr/>
      <dgm:t>
        <a:bodyPr/>
        <a:lstStyle/>
        <a:p>
          <a:endParaRPr lang="en-US"/>
        </a:p>
      </dgm:t>
    </dgm:pt>
    <dgm:pt modelId="{54F1FA3B-5E89-406D-BFE2-6801539F33E1}" type="sibTrans" cxnId="{CC965BE0-5DD5-4D3E-A1C8-91B0A028AAF6}">
      <dgm:prSet/>
      <dgm:spPr/>
      <dgm:t>
        <a:bodyPr/>
        <a:lstStyle/>
        <a:p>
          <a:endParaRPr lang="en-US"/>
        </a:p>
      </dgm:t>
    </dgm:pt>
    <dgm:pt modelId="{7B04DA15-A92C-477D-B22F-77710866CB2E}">
      <dgm:prSet/>
      <dgm:spPr>
        <a:solidFill>
          <a:srgbClr val="809ED1">
            <a:alpha val="22761"/>
          </a:srgbClr>
        </a:solidFill>
        <a:ln>
          <a:noFill/>
        </a:ln>
      </dgm:spPr>
      <dgm:t>
        <a:bodyPr/>
        <a:lstStyle/>
        <a:p>
          <a:r>
            <a:rPr lang="en-US" dirty="0"/>
            <a:t>Created bespoke training and support for Early Career Researchers</a:t>
          </a:r>
        </a:p>
      </dgm:t>
    </dgm:pt>
    <dgm:pt modelId="{815A0A54-8080-43FB-A672-FED5871CA53D}" type="parTrans" cxnId="{4AFEFBED-9D7B-45B5-BC8F-85F3326602CF}">
      <dgm:prSet/>
      <dgm:spPr/>
      <dgm:t>
        <a:bodyPr/>
        <a:lstStyle/>
        <a:p>
          <a:endParaRPr lang="en-US"/>
        </a:p>
      </dgm:t>
    </dgm:pt>
    <dgm:pt modelId="{15526E30-FF9F-4BE3-B8E1-9F060B3BF566}" type="sibTrans" cxnId="{4AFEFBED-9D7B-45B5-BC8F-85F3326602CF}">
      <dgm:prSet/>
      <dgm:spPr/>
      <dgm:t>
        <a:bodyPr/>
        <a:lstStyle/>
        <a:p>
          <a:endParaRPr lang="en-US"/>
        </a:p>
      </dgm:t>
    </dgm:pt>
    <dgm:pt modelId="{0066AE71-6314-4FE8-918F-761B88C8BF01}">
      <dgm:prSet/>
      <dgm:spPr>
        <a:solidFill>
          <a:srgbClr val="7292CC"/>
        </a:solidFill>
        <a:ln>
          <a:noFill/>
        </a:ln>
      </dgm:spPr>
      <dgm:t>
        <a:bodyPr/>
        <a:lstStyle/>
        <a:p>
          <a:r>
            <a:rPr lang="en-US" dirty="0"/>
            <a:t>Deliver</a:t>
          </a:r>
        </a:p>
      </dgm:t>
    </dgm:pt>
    <dgm:pt modelId="{82DEF0B1-7D6D-472B-9A4C-B4057990F9A2}" type="parTrans" cxnId="{F901CB5B-1D67-459B-9FBD-9ACF2A8D9433}">
      <dgm:prSet/>
      <dgm:spPr/>
      <dgm:t>
        <a:bodyPr/>
        <a:lstStyle/>
        <a:p>
          <a:endParaRPr lang="en-US"/>
        </a:p>
      </dgm:t>
    </dgm:pt>
    <dgm:pt modelId="{EA2CB580-E2E7-47D5-9CD4-277E3FA74ED5}" type="sibTrans" cxnId="{F901CB5B-1D67-459B-9FBD-9ACF2A8D9433}">
      <dgm:prSet/>
      <dgm:spPr/>
      <dgm:t>
        <a:bodyPr/>
        <a:lstStyle/>
        <a:p>
          <a:endParaRPr lang="en-US"/>
        </a:p>
      </dgm:t>
    </dgm:pt>
    <dgm:pt modelId="{59D35A6D-041B-481C-98CD-4003F4FB1877}">
      <dgm:prSet/>
      <dgm:spPr>
        <a:solidFill>
          <a:srgbClr val="7292CC">
            <a:alpha val="40088"/>
          </a:srgbClr>
        </a:solidFill>
        <a:ln>
          <a:noFill/>
        </a:ln>
      </dgm:spPr>
      <dgm:t>
        <a:bodyPr/>
        <a:lstStyle/>
        <a:p>
          <a:r>
            <a:rPr lang="en-US" dirty="0"/>
            <a:t>Delivered a </a:t>
          </a:r>
          <a:r>
            <a:rPr lang="en-GB" dirty="0"/>
            <a:t>strong</a:t>
          </a:r>
          <a:r>
            <a:rPr lang="en-US" dirty="0"/>
            <a:t> return on investment and diversification of income</a:t>
          </a:r>
        </a:p>
      </dgm:t>
    </dgm:pt>
    <dgm:pt modelId="{BCE0C3AE-ECA2-499A-8A24-79DFD9FBC188}" type="parTrans" cxnId="{94B356E2-7212-47B0-B765-7D026ACD6BD4}">
      <dgm:prSet/>
      <dgm:spPr/>
      <dgm:t>
        <a:bodyPr/>
        <a:lstStyle/>
        <a:p>
          <a:endParaRPr lang="en-US"/>
        </a:p>
      </dgm:t>
    </dgm:pt>
    <dgm:pt modelId="{AF01D441-2557-4AF0-89FF-50D906156130}" type="sibTrans" cxnId="{94B356E2-7212-47B0-B765-7D026ACD6BD4}">
      <dgm:prSet/>
      <dgm:spPr/>
      <dgm:t>
        <a:bodyPr/>
        <a:lstStyle/>
        <a:p>
          <a:endParaRPr lang="en-US"/>
        </a:p>
      </dgm:t>
    </dgm:pt>
    <dgm:pt modelId="{2B3C4891-DC6B-614A-988C-4C1BF5DCFF9A}" type="pres">
      <dgm:prSet presAssocID="{8B9CA23F-60D1-42DD-9869-A608238AE431}" presName="Name0" presStyleCnt="0">
        <dgm:presLayoutVars>
          <dgm:dir/>
          <dgm:animLvl val="lvl"/>
          <dgm:resizeHandles val="exact"/>
        </dgm:presLayoutVars>
      </dgm:prSet>
      <dgm:spPr/>
    </dgm:pt>
    <dgm:pt modelId="{61B8E240-ED8B-7B44-BFE2-F7BFF813A467}" type="pres">
      <dgm:prSet presAssocID="{83E81287-566E-48B1-BB2F-F91B4122BD00}" presName="linNode" presStyleCnt="0"/>
      <dgm:spPr/>
    </dgm:pt>
    <dgm:pt modelId="{C93A1761-C091-8640-A6D9-AB21BE1BB535}" type="pres">
      <dgm:prSet presAssocID="{83E81287-566E-48B1-BB2F-F91B4122BD00}" presName="parentText" presStyleLbl="alignNode1" presStyleIdx="0" presStyleCnt="3">
        <dgm:presLayoutVars>
          <dgm:chMax val="1"/>
          <dgm:bulletEnabled/>
        </dgm:presLayoutVars>
      </dgm:prSet>
      <dgm:spPr/>
    </dgm:pt>
    <dgm:pt modelId="{2F81330E-966E-EF40-9D80-9996D9E72F35}" type="pres">
      <dgm:prSet presAssocID="{83E81287-566E-48B1-BB2F-F91B4122BD00}" presName="descendantText" presStyleLbl="alignAccFollowNode1" presStyleIdx="0" presStyleCnt="3">
        <dgm:presLayoutVars>
          <dgm:bulletEnabled/>
        </dgm:presLayoutVars>
      </dgm:prSet>
      <dgm:spPr/>
    </dgm:pt>
    <dgm:pt modelId="{466FA8FF-58C3-ED4A-8B80-F34E68711ACF}" type="pres">
      <dgm:prSet presAssocID="{32DBA240-C052-49CC-80AA-97A55169B505}" presName="sp" presStyleCnt="0"/>
      <dgm:spPr/>
    </dgm:pt>
    <dgm:pt modelId="{1117F5D4-B74B-DF43-AD89-EEDFFBF088F4}" type="pres">
      <dgm:prSet presAssocID="{1CED9A99-AB90-4A3F-9D9E-6DA0A4A1C1C7}" presName="linNode" presStyleCnt="0"/>
      <dgm:spPr/>
    </dgm:pt>
    <dgm:pt modelId="{75F4C40A-F7F3-6344-9F83-759933A0CEDD}" type="pres">
      <dgm:prSet presAssocID="{1CED9A99-AB90-4A3F-9D9E-6DA0A4A1C1C7}" presName="parentText" presStyleLbl="alignNode1" presStyleIdx="1" presStyleCnt="3">
        <dgm:presLayoutVars>
          <dgm:chMax val="1"/>
          <dgm:bulletEnabled/>
        </dgm:presLayoutVars>
      </dgm:prSet>
      <dgm:spPr/>
    </dgm:pt>
    <dgm:pt modelId="{CF45BBBE-3FFF-4A48-8A04-04FD23455E87}" type="pres">
      <dgm:prSet presAssocID="{1CED9A99-AB90-4A3F-9D9E-6DA0A4A1C1C7}" presName="descendantText" presStyleLbl="alignAccFollowNode1" presStyleIdx="1" presStyleCnt="3">
        <dgm:presLayoutVars>
          <dgm:bulletEnabled/>
        </dgm:presLayoutVars>
      </dgm:prSet>
      <dgm:spPr/>
    </dgm:pt>
    <dgm:pt modelId="{11812E7B-A16C-A04C-BF0B-C20CDA7CAE31}" type="pres">
      <dgm:prSet presAssocID="{54F1FA3B-5E89-406D-BFE2-6801539F33E1}" presName="sp" presStyleCnt="0"/>
      <dgm:spPr/>
    </dgm:pt>
    <dgm:pt modelId="{8D78ECBA-5F71-274F-936F-434B7F80DAB3}" type="pres">
      <dgm:prSet presAssocID="{0066AE71-6314-4FE8-918F-761B88C8BF01}" presName="linNode" presStyleCnt="0"/>
      <dgm:spPr/>
    </dgm:pt>
    <dgm:pt modelId="{35814776-F2C0-9343-B441-2D4A457B453E}" type="pres">
      <dgm:prSet presAssocID="{0066AE71-6314-4FE8-918F-761B88C8BF01}" presName="parentText" presStyleLbl="alignNode1" presStyleIdx="2" presStyleCnt="3">
        <dgm:presLayoutVars>
          <dgm:chMax val="1"/>
          <dgm:bulletEnabled/>
        </dgm:presLayoutVars>
      </dgm:prSet>
      <dgm:spPr/>
    </dgm:pt>
    <dgm:pt modelId="{FD03509C-4A76-7B4D-8E9F-828AD74B562F}" type="pres">
      <dgm:prSet presAssocID="{0066AE71-6314-4FE8-918F-761B88C8BF01}" presName="descendantText" presStyleLbl="alignAccFollowNode1" presStyleIdx="2" presStyleCnt="3">
        <dgm:presLayoutVars>
          <dgm:bulletEnabled/>
        </dgm:presLayoutVars>
      </dgm:prSet>
      <dgm:spPr/>
    </dgm:pt>
  </dgm:ptLst>
  <dgm:cxnLst>
    <dgm:cxn modelId="{E87E8206-9B45-594B-9B5E-7BCFBAF8A1A0}" type="presOf" srcId="{0066AE71-6314-4FE8-918F-761B88C8BF01}" destId="{35814776-F2C0-9343-B441-2D4A457B453E}" srcOrd="0" destOrd="0" presId="urn:microsoft.com/office/officeart/2016/7/layout/VerticalSolidActionList"/>
    <dgm:cxn modelId="{C90D021D-A1E2-46A1-86F3-6224D2C54944}" srcId="{8B9CA23F-60D1-42DD-9869-A608238AE431}" destId="{83E81287-566E-48B1-BB2F-F91B4122BD00}" srcOrd="0" destOrd="0" parTransId="{9619EFC0-E61D-421A-9019-A53630C0E06E}" sibTransId="{32DBA240-C052-49CC-80AA-97A55169B505}"/>
    <dgm:cxn modelId="{91D8442F-7D4B-2C46-A11C-D67C933B73CC}" type="presOf" srcId="{8B9CA23F-60D1-42DD-9869-A608238AE431}" destId="{2B3C4891-DC6B-614A-988C-4C1BF5DCFF9A}" srcOrd="0" destOrd="0" presId="urn:microsoft.com/office/officeart/2016/7/layout/VerticalSolidActionList"/>
    <dgm:cxn modelId="{FDC07E2F-B0A0-1B40-B916-38034BBCAB0B}" type="presOf" srcId="{59D35A6D-041B-481C-98CD-4003F4FB1877}" destId="{FD03509C-4A76-7B4D-8E9F-828AD74B562F}" srcOrd="0" destOrd="0" presId="urn:microsoft.com/office/officeart/2016/7/layout/VerticalSolidActionList"/>
    <dgm:cxn modelId="{B98FBE30-BE83-4AEA-955E-E709F80F129A}" srcId="{83E81287-566E-48B1-BB2F-F91B4122BD00}" destId="{08E7BC61-8FBF-4952-8DFD-B72FBAAC225A}" srcOrd="0" destOrd="0" parTransId="{6DB6CE2D-8569-4B44-8FAB-3F40F63D3BC9}" sibTransId="{B07EE7CB-7613-44B2-8F96-7EEFC9A2A352}"/>
    <dgm:cxn modelId="{F901CB5B-1D67-459B-9FBD-9ACF2A8D9433}" srcId="{8B9CA23F-60D1-42DD-9869-A608238AE431}" destId="{0066AE71-6314-4FE8-918F-761B88C8BF01}" srcOrd="2" destOrd="0" parTransId="{82DEF0B1-7D6D-472B-9A4C-B4057990F9A2}" sibTransId="{EA2CB580-E2E7-47D5-9CD4-277E3FA74ED5}"/>
    <dgm:cxn modelId="{22E07A66-B021-C04C-8237-C05B36C57BA2}" type="presOf" srcId="{7B04DA15-A92C-477D-B22F-77710866CB2E}" destId="{CF45BBBE-3FFF-4A48-8A04-04FD23455E87}" srcOrd="0" destOrd="0" presId="urn:microsoft.com/office/officeart/2016/7/layout/VerticalSolidActionList"/>
    <dgm:cxn modelId="{1B06C047-EF9D-1845-A878-E8C4925D1C19}" type="presOf" srcId="{08E7BC61-8FBF-4952-8DFD-B72FBAAC225A}" destId="{2F81330E-966E-EF40-9D80-9996D9E72F35}" srcOrd="0" destOrd="0" presId="urn:microsoft.com/office/officeart/2016/7/layout/VerticalSolidActionList"/>
    <dgm:cxn modelId="{A2E7446A-1C2C-284B-97AB-43F2039854B8}" type="presOf" srcId="{1CED9A99-AB90-4A3F-9D9E-6DA0A4A1C1C7}" destId="{75F4C40A-F7F3-6344-9F83-759933A0CEDD}" srcOrd="0" destOrd="0" presId="urn:microsoft.com/office/officeart/2016/7/layout/VerticalSolidActionList"/>
    <dgm:cxn modelId="{CC965BE0-5DD5-4D3E-A1C8-91B0A028AAF6}" srcId="{8B9CA23F-60D1-42DD-9869-A608238AE431}" destId="{1CED9A99-AB90-4A3F-9D9E-6DA0A4A1C1C7}" srcOrd="1" destOrd="0" parTransId="{BFC340F4-754C-4887-8337-04410261CCD4}" sibTransId="{54F1FA3B-5E89-406D-BFE2-6801539F33E1}"/>
    <dgm:cxn modelId="{94B356E2-7212-47B0-B765-7D026ACD6BD4}" srcId="{0066AE71-6314-4FE8-918F-761B88C8BF01}" destId="{59D35A6D-041B-481C-98CD-4003F4FB1877}" srcOrd="0" destOrd="0" parTransId="{BCE0C3AE-ECA2-499A-8A24-79DFD9FBC188}" sibTransId="{AF01D441-2557-4AF0-89FF-50D906156130}"/>
    <dgm:cxn modelId="{5C05E9E2-C6ED-3A44-91D8-2E61FC864007}" type="presOf" srcId="{83E81287-566E-48B1-BB2F-F91B4122BD00}" destId="{C93A1761-C091-8640-A6D9-AB21BE1BB535}" srcOrd="0" destOrd="0" presId="urn:microsoft.com/office/officeart/2016/7/layout/VerticalSolidActionList"/>
    <dgm:cxn modelId="{4AFEFBED-9D7B-45B5-BC8F-85F3326602CF}" srcId="{1CED9A99-AB90-4A3F-9D9E-6DA0A4A1C1C7}" destId="{7B04DA15-A92C-477D-B22F-77710866CB2E}" srcOrd="0" destOrd="0" parTransId="{815A0A54-8080-43FB-A672-FED5871CA53D}" sibTransId="{15526E30-FF9F-4BE3-B8E1-9F060B3BF566}"/>
    <dgm:cxn modelId="{9B8E6709-5CE2-2743-9357-18D6961FB252}" type="presParOf" srcId="{2B3C4891-DC6B-614A-988C-4C1BF5DCFF9A}" destId="{61B8E240-ED8B-7B44-BFE2-F7BFF813A467}" srcOrd="0" destOrd="0" presId="urn:microsoft.com/office/officeart/2016/7/layout/VerticalSolidActionList"/>
    <dgm:cxn modelId="{A1BB2DD5-4254-1B48-8DEF-2642E54C2809}" type="presParOf" srcId="{61B8E240-ED8B-7B44-BFE2-F7BFF813A467}" destId="{C93A1761-C091-8640-A6D9-AB21BE1BB535}" srcOrd="0" destOrd="0" presId="urn:microsoft.com/office/officeart/2016/7/layout/VerticalSolidActionList"/>
    <dgm:cxn modelId="{FFE1BFBC-43D7-0443-9689-42B4A755563F}" type="presParOf" srcId="{61B8E240-ED8B-7B44-BFE2-F7BFF813A467}" destId="{2F81330E-966E-EF40-9D80-9996D9E72F35}" srcOrd="1" destOrd="0" presId="urn:microsoft.com/office/officeart/2016/7/layout/VerticalSolidActionList"/>
    <dgm:cxn modelId="{F962F962-2092-8642-A462-2C9EE8EDB33C}" type="presParOf" srcId="{2B3C4891-DC6B-614A-988C-4C1BF5DCFF9A}" destId="{466FA8FF-58C3-ED4A-8B80-F34E68711ACF}" srcOrd="1" destOrd="0" presId="urn:microsoft.com/office/officeart/2016/7/layout/VerticalSolidActionList"/>
    <dgm:cxn modelId="{AE34108D-3E1B-6E43-9548-A59F1889B945}" type="presParOf" srcId="{2B3C4891-DC6B-614A-988C-4C1BF5DCFF9A}" destId="{1117F5D4-B74B-DF43-AD89-EEDFFBF088F4}" srcOrd="2" destOrd="0" presId="urn:microsoft.com/office/officeart/2016/7/layout/VerticalSolidActionList"/>
    <dgm:cxn modelId="{6DB5C7E8-FB4B-D344-9E9F-885130EBF2DB}" type="presParOf" srcId="{1117F5D4-B74B-DF43-AD89-EEDFFBF088F4}" destId="{75F4C40A-F7F3-6344-9F83-759933A0CEDD}" srcOrd="0" destOrd="0" presId="urn:microsoft.com/office/officeart/2016/7/layout/VerticalSolidActionList"/>
    <dgm:cxn modelId="{2EA44D7A-F594-DF4E-A7C0-C569ED8CBF71}" type="presParOf" srcId="{1117F5D4-B74B-DF43-AD89-EEDFFBF088F4}" destId="{CF45BBBE-3FFF-4A48-8A04-04FD23455E87}" srcOrd="1" destOrd="0" presId="urn:microsoft.com/office/officeart/2016/7/layout/VerticalSolidActionList"/>
    <dgm:cxn modelId="{218C36BE-ACDA-6647-9500-339E72189D22}" type="presParOf" srcId="{2B3C4891-DC6B-614A-988C-4C1BF5DCFF9A}" destId="{11812E7B-A16C-A04C-BF0B-C20CDA7CAE31}" srcOrd="3" destOrd="0" presId="urn:microsoft.com/office/officeart/2016/7/layout/VerticalSolidActionList"/>
    <dgm:cxn modelId="{E5AB8749-C01C-F940-BF90-3C96EB93E160}" type="presParOf" srcId="{2B3C4891-DC6B-614A-988C-4C1BF5DCFF9A}" destId="{8D78ECBA-5F71-274F-936F-434B7F80DAB3}" srcOrd="4" destOrd="0" presId="urn:microsoft.com/office/officeart/2016/7/layout/VerticalSolidActionList"/>
    <dgm:cxn modelId="{7AC60BA8-8820-0D47-8509-DF42E12D1E72}" type="presParOf" srcId="{8D78ECBA-5F71-274F-936F-434B7F80DAB3}" destId="{35814776-F2C0-9343-B441-2D4A457B453E}" srcOrd="0" destOrd="0" presId="urn:microsoft.com/office/officeart/2016/7/layout/VerticalSolidActionList"/>
    <dgm:cxn modelId="{8DD85468-1793-AA47-98EA-8AC796B97A16}" type="presParOf" srcId="{8D78ECBA-5F71-274F-936F-434B7F80DAB3}" destId="{FD03509C-4A76-7B4D-8E9F-828AD74B562F}" srcOrd="1" destOrd="0" presId="urn:microsoft.com/office/officeart/2016/7/layout/VerticalSolidActionList"/>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EE985D30-5EFA-4F87-BC46-69625B9D1D3A}" type="doc">
      <dgm:prSet loTypeId="urn:microsoft.com/office/officeart/2009/3/layout/SubStepProcess" loCatId="icon" qsTypeId="urn:microsoft.com/office/officeart/2005/8/quickstyle/simple1" qsCatId="simple" csTypeId="urn:microsoft.com/office/officeart/2005/8/colors/accent2_4" csCatId="accent2" phldr="1"/>
      <dgm:spPr/>
      <dgm:t>
        <a:bodyPr/>
        <a:lstStyle/>
        <a:p>
          <a:endParaRPr lang="en-US"/>
        </a:p>
      </dgm:t>
    </dgm:pt>
    <dgm:pt modelId="{1682FBFA-F6A7-4834-990E-7587A309F98E}">
      <dgm:prSet/>
      <dgm:spPr/>
      <dgm:t>
        <a:bodyPr/>
        <a:lstStyle/>
        <a:p>
          <a:r>
            <a:rPr lang="en-US" dirty="0"/>
            <a:t>Grants are becoming </a:t>
          </a:r>
          <a:r>
            <a:rPr lang="en-US" b="1" dirty="0"/>
            <a:t>longer, larger-scale and more complex </a:t>
          </a:r>
          <a:endParaRPr lang="en-US" dirty="0"/>
        </a:p>
      </dgm:t>
    </dgm:pt>
    <dgm:pt modelId="{F9946014-0C4D-4952-975C-80F983CEF7E2}" type="parTrans" cxnId="{EFD5C8AF-F7A3-4C31-995B-24D4F1DB85B2}">
      <dgm:prSet/>
      <dgm:spPr/>
      <dgm:t>
        <a:bodyPr/>
        <a:lstStyle/>
        <a:p>
          <a:endParaRPr lang="en-US"/>
        </a:p>
      </dgm:t>
    </dgm:pt>
    <dgm:pt modelId="{3D77C696-0985-44DF-B324-321D55EC0249}" type="sibTrans" cxnId="{EFD5C8AF-F7A3-4C31-995B-24D4F1DB85B2}">
      <dgm:prSet/>
      <dgm:spPr/>
      <dgm:t>
        <a:bodyPr/>
        <a:lstStyle/>
        <a:p>
          <a:endParaRPr lang="en-US"/>
        </a:p>
      </dgm:t>
    </dgm:pt>
    <dgm:pt modelId="{A9A08AB5-27F2-47A4-ABA8-CA7A5697D7F8}">
      <dgm:prSet/>
      <dgm:spPr>
        <a:solidFill>
          <a:srgbClr val="40AF9F">
            <a:alpha val="79094"/>
          </a:srgbClr>
        </a:solidFill>
      </dgm:spPr>
      <dgm:t>
        <a:bodyPr/>
        <a:lstStyle/>
        <a:p>
          <a:r>
            <a:rPr lang="en-US" dirty="0"/>
            <a:t>Large-scale interdisciplinary work requires </a:t>
          </a:r>
          <a:r>
            <a:rPr lang="en-US" b="1" dirty="0"/>
            <a:t>significant planning and investment</a:t>
          </a:r>
          <a:endParaRPr lang="en-US" dirty="0"/>
        </a:p>
      </dgm:t>
    </dgm:pt>
    <dgm:pt modelId="{ED861D9D-EA64-4E8E-B1F1-D45F6A6E7AA2}" type="parTrans" cxnId="{E6CA1F6B-8E59-4F14-8528-857B8B4BD198}">
      <dgm:prSet/>
      <dgm:spPr/>
      <dgm:t>
        <a:bodyPr/>
        <a:lstStyle/>
        <a:p>
          <a:endParaRPr lang="en-US"/>
        </a:p>
      </dgm:t>
    </dgm:pt>
    <dgm:pt modelId="{CBD28B0A-3FAF-4A0C-B296-00FA14AE3008}" type="sibTrans" cxnId="{E6CA1F6B-8E59-4F14-8528-857B8B4BD198}">
      <dgm:prSet/>
      <dgm:spPr/>
      <dgm:t>
        <a:bodyPr/>
        <a:lstStyle/>
        <a:p>
          <a:endParaRPr lang="en-US"/>
        </a:p>
      </dgm:t>
    </dgm:pt>
    <dgm:pt modelId="{B561B4DE-FCEB-4E4A-A4FE-3861A50807B3}">
      <dgm:prSet/>
      <dgm:spPr>
        <a:solidFill>
          <a:srgbClr val="40AF9F">
            <a:alpha val="27000"/>
          </a:srgbClr>
        </a:solidFill>
      </dgm:spPr>
      <dgm:t>
        <a:bodyPr/>
        <a:lstStyle/>
        <a:p>
          <a:r>
            <a:rPr lang="en-GB" dirty="0">
              <a:solidFill>
                <a:srgbClr val="40AF9F"/>
              </a:solidFill>
            </a:rPr>
            <a:t>The CIF allows us to invest in </a:t>
          </a:r>
          <a:r>
            <a:rPr lang="en-GB" b="1" dirty="0">
              <a:solidFill>
                <a:srgbClr val="40AF9F"/>
              </a:solidFill>
            </a:rPr>
            <a:t>strategic projects </a:t>
          </a:r>
          <a:r>
            <a:rPr lang="en-GB" dirty="0">
              <a:solidFill>
                <a:srgbClr val="40AF9F"/>
              </a:solidFill>
            </a:rPr>
            <a:t>in </a:t>
          </a:r>
          <a:r>
            <a:rPr lang="en-GB" b="1" dirty="0">
              <a:solidFill>
                <a:srgbClr val="40AF9F"/>
              </a:solidFill>
            </a:rPr>
            <a:t>preparation</a:t>
          </a:r>
          <a:r>
            <a:rPr lang="en-GB" dirty="0">
              <a:solidFill>
                <a:srgbClr val="40AF9F"/>
              </a:solidFill>
            </a:rPr>
            <a:t> for anticipated funding opportunities</a:t>
          </a:r>
          <a:endParaRPr lang="en-US" dirty="0">
            <a:solidFill>
              <a:srgbClr val="40AF9F"/>
            </a:solidFill>
          </a:endParaRPr>
        </a:p>
      </dgm:t>
    </dgm:pt>
    <dgm:pt modelId="{2169CE55-2639-427B-8214-D5C14E270E21}" type="parTrans" cxnId="{FEA31AEC-61B3-49AE-9977-389C6D5BD264}">
      <dgm:prSet/>
      <dgm:spPr/>
      <dgm:t>
        <a:bodyPr/>
        <a:lstStyle/>
        <a:p>
          <a:endParaRPr lang="en-US"/>
        </a:p>
      </dgm:t>
    </dgm:pt>
    <dgm:pt modelId="{647D3431-F2E5-4FC8-8EA0-85DE93251A1C}" type="sibTrans" cxnId="{FEA31AEC-61B3-49AE-9977-389C6D5BD264}">
      <dgm:prSet/>
      <dgm:spPr/>
      <dgm:t>
        <a:bodyPr/>
        <a:lstStyle/>
        <a:p>
          <a:endParaRPr lang="en-US"/>
        </a:p>
      </dgm:t>
    </dgm:pt>
    <dgm:pt modelId="{822D883D-45C4-7A40-BA1F-84C2C6ED79DC}" type="pres">
      <dgm:prSet presAssocID="{EE985D30-5EFA-4F87-BC46-69625B9D1D3A}" presName="Name0" presStyleCnt="0">
        <dgm:presLayoutVars>
          <dgm:chMax val="7"/>
          <dgm:dir/>
          <dgm:animOne val="branch"/>
        </dgm:presLayoutVars>
      </dgm:prSet>
      <dgm:spPr/>
    </dgm:pt>
    <dgm:pt modelId="{EF6ADBB2-5854-954E-8D53-D549B89E15D8}" type="pres">
      <dgm:prSet presAssocID="{1682FBFA-F6A7-4834-990E-7587A309F98E}" presName="parTx1" presStyleLbl="node1" presStyleIdx="0" presStyleCnt="3"/>
      <dgm:spPr/>
    </dgm:pt>
    <dgm:pt modelId="{52ADA2A7-CBC6-FE4B-AB90-67A84DE32BD7}" type="pres">
      <dgm:prSet presAssocID="{A9A08AB5-27F2-47A4-ABA8-CA7A5697D7F8}" presName="parTx2" presStyleLbl="node1" presStyleIdx="1" presStyleCnt="3"/>
      <dgm:spPr/>
    </dgm:pt>
    <dgm:pt modelId="{DA2E3949-2781-E04A-9CA7-192664463436}" type="pres">
      <dgm:prSet presAssocID="{B561B4DE-FCEB-4E4A-A4FE-3861A50807B3}" presName="parTx3" presStyleLbl="node1" presStyleIdx="2" presStyleCnt="3"/>
      <dgm:spPr/>
    </dgm:pt>
  </dgm:ptLst>
  <dgm:cxnLst>
    <dgm:cxn modelId="{BA822846-94B9-8542-9E6F-B26F5C8E5B09}" type="presOf" srcId="{EE985D30-5EFA-4F87-BC46-69625B9D1D3A}" destId="{822D883D-45C4-7A40-BA1F-84C2C6ED79DC}" srcOrd="0" destOrd="0" presId="urn:microsoft.com/office/officeart/2009/3/layout/SubStepProcess"/>
    <dgm:cxn modelId="{E6CA1F6B-8E59-4F14-8528-857B8B4BD198}" srcId="{EE985D30-5EFA-4F87-BC46-69625B9D1D3A}" destId="{A9A08AB5-27F2-47A4-ABA8-CA7A5697D7F8}" srcOrd="1" destOrd="0" parTransId="{ED861D9D-EA64-4E8E-B1F1-D45F6A6E7AA2}" sibTransId="{CBD28B0A-3FAF-4A0C-B296-00FA14AE3008}"/>
    <dgm:cxn modelId="{A51E5A57-560D-8641-B8C1-964377AB38C3}" type="presOf" srcId="{A9A08AB5-27F2-47A4-ABA8-CA7A5697D7F8}" destId="{52ADA2A7-CBC6-FE4B-AB90-67A84DE32BD7}" srcOrd="0" destOrd="0" presId="urn:microsoft.com/office/officeart/2009/3/layout/SubStepProcess"/>
    <dgm:cxn modelId="{EFD5C8AF-F7A3-4C31-995B-24D4F1DB85B2}" srcId="{EE985D30-5EFA-4F87-BC46-69625B9D1D3A}" destId="{1682FBFA-F6A7-4834-990E-7587A309F98E}" srcOrd="0" destOrd="0" parTransId="{F9946014-0C4D-4952-975C-80F983CEF7E2}" sibTransId="{3D77C696-0985-44DF-B324-321D55EC0249}"/>
    <dgm:cxn modelId="{BC9D39D3-ED61-AC45-AEA5-A74B1C2EF1C7}" type="presOf" srcId="{1682FBFA-F6A7-4834-990E-7587A309F98E}" destId="{EF6ADBB2-5854-954E-8D53-D549B89E15D8}" srcOrd="0" destOrd="0" presId="urn:microsoft.com/office/officeart/2009/3/layout/SubStepProcess"/>
    <dgm:cxn modelId="{FEA31AEC-61B3-49AE-9977-389C6D5BD264}" srcId="{EE985D30-5EFA-4F87-BC46-69625B9D1D3A}" destId="{B561B4DE-FCEB-4E4A-A4FE-3861A50807B3}" srcOrd="2" destOrd="0" parTransId="{2169CE55-2639-427B-8214-D5C14E270E21}" sibTransId="{647D3431-F2E5-4FC8-8EA0-85DE93251A1C}"/>
    <dgm:cxn modelId="{517384ED-EC12-4346-AB2B-527C83E2872B}" type="presOf" srcId="{B561B4DE-FCEB-4E4A-A4FE-3861A50807B3}" destId="{DA2E3949-2781-E04A-9CA7-192664463436}" srcOrd="0" destOrd="0" presId="urn:microsoft.com/office/officeart/2009/3/layout/SubStepProcess"/>
    <dgm:cxn modelId="{DA8D786F-B7F2-3A44-BF51-91592131B557}" type="presParOf" srcId="{822D883D-45C4-7A40-BA1F-84C2C6ED79DC}" destId="{EF6ADBB2-5854-954E-8D53-D549B89E15D8}" srcOrd="0" destOrd="0" presId="urn:microsoft.com/office/officeart/2009/3/layout/SubStepProcess"/>
    <dgm:cxn modelId="{FD165211-B4FC-B44F-8FAB-3FD27A6DA813}" type="presParOf" srcId="{822D883D-45C4-7A40-BA1F-84C2C6ED79DC}" destId="{52ADA2A7-CBC6-FE4B-AB90-67A84DE32BD7}" srcOrd="1" destOrd="0" presId="urn:microsoft.com/office/officeart/2009/3/layout/SubStepProcess"/>
    <dgm:cxn modelId="{2A296435-B32D-C54E-AC47-743510D2864C}" type="presParOf" srcId="{822D883D-45C4-7A40-BA1F-84C2C6ED79DC}" destId="{DA2E3949-2781-E04A-9CA7-192664463436}" srcOrd="2" destOrd="0" presId="urn:microsoft.com/office/officeart/2009/3/layout/SubStep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F924D-48DE-4013-A8B5-0CF2A9FC70AE}">
      <dsp:nvSpPr>
        <dsp:cNvPr id="0" name=""/>
        <dsp:cNvSpPr/>
      </dsp:nvSpPr>
      <dsp:spPr>
        <a:xfrm>
          <a:off x="2250914" y="296402"/>
          <a:ext cx="2196000" cy="2196000"/>
        </a:xfrm>
        <a:prstGeom prst="round2DiagRect">
          <a:avLst>
            <a:gd name="adj1" fmla="val 29727"/>
            <a:gd name="adj2" fmla="val 0"/>
          </a:avLst>
        </a:prstGeom>
        <a:solidFill>
          <a:srgbClr val="7292CC"/>
        </a:solidFill>
        <a:ln>
          <a:noFill/>
        </a:ln>
        <a:effectLst/>
      </dsp:spPr>
      <dsp:style>
        <a:lnRef idx="0">
          <a:scrgbClr r="0" g="0" b="0"/>
        </a:lnRef>
        <a:fillRef idx="1">
          <a:scrgbClr r="0" g="0" b="0"/>
        </a:fillRef>
        <a:effectRef idx="0">
          <a:scrgbClr r="0" g="0" b="0"/>
        </a:effectRef>
        <a:fontRef idx="minor"/>
      </dsp:style>
    </dsp:sp>
    <dsp:sp modelId="{3D491EC1-8577-4355-82CE-9067D6877DCB}">
      <dsp:nvSpPr>
        <dsp:cNvPr id="0" name=""/>
        <dsp:cNvSpPr/>
      </dsp:nvSpPr>
      <dsp:spPr>
        <a:xfrm>
          <a:off x="2718914" y="7644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97AC21-2C43-4EBF-A860-102E236BA427}">
      <dsp:nvSpPr>
        <dsp:cNvPr id="0" name=""/>
        <dsp:cNvSpPr/>
      </dsp:nvSpPr>
      <dsp:spPr>
        <a:xfrm>
          <a:off x="154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b="1" kern="1200" cap="none" dirty="0">
              <a:solidFill>
                <a:srgbClr val="7292CC"/>
              </a:solidFill>
            </a:rPr>
            <a:t>Exeter Research Networks </a:t>
          </a:r>
          <a:endParaRPr lang="en-US" sz="2500" b="1" kern="1200" cap="none" dirty="0">
            <a:solidFill>
              <a:srgbClr val="7292CC"/>
            </a:solidFill>
          </a:endParaRPr>
        </a:p>
      </dsp:txBody>
      <dsp:txXfrm>
        <a:off x="1548914" y="3176402"/>
        <a:ext cx="3600000" cy="720000"/>
      </dsp:txXfrm>
    </dsp:sp>
    <dsp:sp modelId="{CB8C348C-4167-4BAA-8586-0A3FEBCA8F5E}">
      <dsp:nvSpPr>
        <dsp:cNvPr id="0" name=""/>
        <dsp:cNvSpPr/>
      </dsp:nvSpPr>
      <dsp:spPr>
        <a:xfrm>
          <a:off x="6480914" y="296402"/>
          <a:ext cx="2196000" cy="2196000"/>
        </a:xfrm>
        <a:prstGeom prst="round2DiagRect">
          <a:avLst>
            <a:gd name="adj1" fmla="val 29727"/>
            <a:gd name="adj2" fmla="val 0"/>
          </a:avLst>
        </a:prstGeom>
        <a:solidFill>
          <a:srgbClr val="40AF9F"/>
        </a:solidFill>
        <a:ln>
          <a:noFill/>
        </a:ln>
        <a:effectLst/>
      </dsp:spPr>
      <dsp:style>
        <a:lnRef idx="0">
          <a:scrgbClr r="0" g="0" b="0"/>
        </a:lnRef>
        <a:fillRef idx="1">
          <a:scrgbClr r="0" g="0" b="0"/>
        </a:fillRef>
        <a:effectRef idx="0">
          <a:scrgbClr r="0" g="0" b="0"/>
        </a:effectRef>
        <a:fontRef idx="minor"/>
      </dsp:style>
    </dsp:sp>
    <dsp:sp modelId="{D75734A4-A734-4CDF-9F01-BAA2B46EDF1F}">
      <dsp:nvSpPr>
        <dsp:cNvPr id="0" name=""/>
        <dsp:cNvSpPr/>
      </dsp:nvSpPr>
      <dsp:spPr>
        <a:xfrm>
          <a:off x="6948914" y="7644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83528E-9DBE-4120-B80D-93C611FB135D}">
      <dsp:nvSpPr>
        <dsp:cNvPr id="0" name=""/>
        <dsp:cNvSpPr/>
      </dsp:nvSpPr>
      <dsp:spPr>
        <a:xfrm>
          <a:off x="577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b="1" kern="1200" cap="none" dirty="0">
              <a:solidFill>
                <a:srgbClr val="40AF9F"/>
              </a:solidFill>
            </a:rPr>
            <a:t>Strategic and Complex Initiatives Fund</a:t>
          </a:r>
          <a:endParaRPr lang="en-US" sz="2500" b="1" kern="1200" cap="none" dirty="0">
            <a:solidFill>
              <a:srgbClr val="40AF9F"/>
            </a:solidFill>
          </a:endParaRPr>
        </a:p>
      </dsp:txBody>
      <dsp:txXfrm>
        <a:off x="5778914" y="3176402"/>
        <a:ext cx="360000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05E26-E5F7-4782-BD9E-049A7D9F1B07}">
      <dsp:nvSpPr>
        <dsp:cNvPr id="0" name=""/>
        <dsp:cNvSpPr/>
      </dsp:nvSpPr>
      <dsp:spPr>
        <a:xfrm>
          <a:off x="584311" y="664134"/>
          <a:ext cx="1448197" cy="1448197"/>
        </a:xfrm>
        <a:prstGeom prst="ellipse">
          <a:avLst/>
        </a:prstGeom>
        <a:solidFill>
          <a:srgbClr val="40AF9F"/>
        </a:solidFill>
        <a:ln>
          <a:noFill/>
        </a:ln>
        <a:effectLst/>
      </dsp:spPr>
      <dsp:style>
        <a:lnRef idx="0">
          <a:scrgbClr r="0" g="0" b="0"/>
        </a:lnRef>
        <a:fillRef idx="1">
          <a:scrgbClr r="0" g="0" b="0"/>
        </a:fillRef>
        <a:effectRef idx="0">
          <a:scrgbClr r="0" g="0" b="0"/>
        </a:effectRef>
        <a:fontRef idx="minor"/>
      </dsp:style>
    </dsp:sp>
    <dsp:sp modelId="{550B5F05-AE01-4F89-A797-163D74B7DF14}">
      <dsp:nvSpPr>
        <dsp:cNvPr id="0" name=""/>
        <dsp:cNvSpPr/>
      </dsp:nvSpPr>
      <dsp:spPr>
        <a:xfrm>
          <a:off x="892943" y="972766"/>
          <a:ext cx="830932" cy="8309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FD1E4B-5E5B-4735-956C-492CD4F1B76F}">
      <dsp:nvSpPr>
        <dsp:cNvPr id="0" name=""/>
        <dsp:cNvSpPr/>
      </dsp:nvSpPr>
      <dsp:spPr>
        <a:xfrm>
          <a:off x="121362" y="2563409"/>
          <a:ext cx="2374093"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dirty="0">
              <a:solidFill>
                <a:srgbClr val="40AF9F"/>
              </a:solidFill>
              <a:latin typeface="+mj-lt"/>
            </a:rPr>
            <a:t>Led</a:t>
          </a:r>
          <a:r>
            <a:rPr lang="en-GB" sz="2000" kern="1200" cap="none" dirty="0">
              <a:solidFill>
                <a:srgbClr val="40AF9F"/>
              </a:solidFill>
              <a:latin typeface="+mj-lt"/>
            </a:rPr>
            <a:t> By A University Of Exeter </a:t>
          </a:r>
          <a:r>
            <a:rPr lang="en-GB" sz="2000" b="1" kern="1200" cap="none" dirty="0">
              <a:solidFill>
                <a:srgbClr val="40AF9F"/>
              </a:solidFill>
              <a:latin typeface="+mj-lt"/>
            </a:rPr>
            <a:t>Academic</a:t>
          </a:r>
          <a:endParaRPr lang="en-US" sz="2000" kern="1200" cap="none" dirty="0">
            <a:solidFill>
              <a:srgbClr val="40AF9F"/>
            </a:solidFill>
            <a:latin typeface="+mj-lt"/>
          </a:endParaRPr>
        </a:p>
      </dsp:txBody>
      <dsp:txXfrm>
        <a:off x="121362" y="2563409"/>
        <a:ext cx="2374093" cy="1125000"/>
      </dsp:txXfrm>
    </dsp:sp>
    <dsp:sp modelId="{9083769D-CCE6-47D6-AB29-2A60DF328A58}">
      <dsp:nvSpPr>
        <dsp:cNvPr id="0" name=""/>
        <dsp:cNvSpPr/>
      </dsp:nvSpPr>
      <dsp:spPr>
        <a:xfrm>
          <a:off x="3373871" y="664134"/>
          <a:ext cx="1448197" cy="144819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4B53EF-89FD-463F-89EF-DE5C65B181CF}">
      <dsp:nvSpPr>
        <dsp:cNvPr id="0" name=""/>
        <dsp:cNvSpPr/>
      </dsp:nvSpPr>
      <dsp:spPr>
        <a:xfrm>
          <a:off x="3682503" y="972766"/>
          <a:ext cx="830932" cy="8309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261422-535A-43FF-89D3-DDAE455FD416}">
      <dsp:nvSpPr>
        <dsp:cNvPr id="0" name=""/>
        <dsp:cNvSpPr/>
      </dsp:nvSpPr>
      <dsp:spPr>
        <a:xfrm>
          <a:off x="2910923" y="2563409"/>
          <a:ext cx="2374093"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kern="1200" cap="none" dirty="0">
              <a:solidFill>
                <a:srgbClr val="40AF9F"/>
              </a:solidFill>
              <a:latin typeface="+mj-lt"/>
            </a:rPr>
            <a:t>In support of a </a:t>
          </a:r>
          <a:r>
            <a:rPr lang="en-GB" sz="2000" b="1" kern="1200" cap="none" dirty="0">
              <a:solidFill>
                <a:srgbClr val="40AF9F"/>
              </a:solidFill>
              <a:latin typeface="+mj-lt"/>
            </a:rPr>
            <a:t>Specific External Funding Opportunity</a:t>
          </a:r>
          <a:endParaRPr lang="en-US" sz="2000" kern="1200" cap="none" dirty="0">
            <a:solidFill>
              <a:srgbClr val="40AF9F"/>
            </a:solidFill>
            <a:latin typeface="+mj-lt"/>
          </a:endParaRPr>
        </a:p>
      </dsp:txBody>
      <dsp:txXfrm>
        <a:off x="2910923" y="2563409"/>
        <a:ext cx="2374093" cy="1125000"/>
      </dsp:txXfrm>
    </dsp:sp>
    <dsp:sp modelId="{554A21BA-F2B8-41D5-819D-A040754E63C4}">
      <dsp:nvSpPr>
        <dsp:cNvPr id="0" name=""/>
        <dsp:cNvSpPr/>
      </dsp:nvSpPr>
      <dsp:spPr>
        <a:xfrm>
          <a:off x="6163431" y="664134"/>
          <a:ext cx="1448197" cy="1448197"/>
        </a:xfrm>
        <a:prstGeom prst="ellipse">
          <a:avLst/>
        </a:prstGeom>
        <a:solidFill>
          <a:srgbClr val="40AF9F"/>
        </a:solidFill>
        <a:ln>
          <a:noFill/>
        </a:ln>
        <a:effectLst/>
      </dsp:spPr>
      <dsp:style>
        <a:lnRef idx="0">
          <a:scrgbClr r="0" g="0" b="0"/>
        </a:lnRef>
        <a:fillRef idx="1">
          <a:scrgbClr r="0" g="0" b="0"/>
        </a:fillRef>
        <a:effectRef idx="0">
          <a:scrgbClr r="0" g="0" b="0"/>
        </a:effectRef>
        <a:fontRef idx="minor"/>
      </dsp:style>
    </dsp:sp>
    <dsp:sp modelId="{3E8E9D39-4660-4351-B2CC-C4311AD9BD5B}">
      <dsp:nvSpPr>
        <dsp:cNvPr id="0" name=""/>
        <dsp:cNvSpPr/>
      </dsp:nvSpPr>
      <dsp:spPr>
        <a:xfrm>
          <a:off x="6472063" y="972766"/>
          <a:ext cx="830932" cy="83093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A85040-3EDA-4E7F-83ED-303EC98F04A5}">
      <dsp:nvSpPr>
        <dsp:cNvPr id="0" name=""/>
        <dsp:cNvSpPr/>
      </dsp:nvSpPr>
      <dsp:spPr>
        <a:xfrm>
          <a:off x="5700483" y="2563409"/>
          <a:ext cx="2374093"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kern="1200" cap="none" dirty="0">
              <a:solidFill>
                <a:srgbClr val="40AF9F"/>
              </a:solidFill>
              <a:latin typeface="+mj-lt"/>
            </a:rPr>
            <a:t> A t</a:t>
          </a:r>
          <a:r>
            <a:rPr lang="en-GB" sz="2000" b="1" kern="1200" cap="none" dirty="0">
              <a:solidFill>
                <a:srgbClr val="40AF9F"/>
              </a:solidFill>
              <a:latin typeface="+mj-lt"/>
            </a:rPr>
            <a:t>ime</a:t>
          </a:r>
          <a:r>
            <a:rPr lang="en-GB" sz="2000" b="1" kern="1200" cap="none" dirty="0">
              <a:solidFill>
                <a:srgbClr val="40AF9F"/>
              </a:solidFill>
              <a:effectLst/>
              <a:latin typeface="+mj-lt"/>
              <a:ea typeface="Aptos" panose="020B0004020202020204" pitchFamily="34" charset="0"/>
              <a:cs typeface="Times New Roman" panose="02020603050405020304" pitchFamily="18" charset="0"/>
            </a:rPr>
            <a:t>-limited novel Initiative</a:t>
          </a:r>
          <a:endParaRPr lang="en-US" sz="2000" kern="1200" cap="none" dirty="0">
            <a:solidFill>
              <a:srgbClr val="40AF9F"/>
            </a:solidFill>
            <a:latin typeface="+mj-lt"/>
          </a:endParaRPr>
        </a:p>
      </dsp:txBody>
      <dsp:txXfrm>
        <a:off x="5700483" y="2563409"/>
        <a:ext cx="2374093" cy="1125000"/>
      </dsp:txXfrm>
    </dsp:sp>
    <dsp:sp modelId="{709A0397-22C2-4F8C-AC3A-2E85352D8C18}">
      <dsp:nvSpPr>
        <dsp:cNvPr id="0" name=""/>
        <dsp:cNvSpPr/>
      </dsp:nvSpPr>
      <dsp:spPr>
        <a:xfrm>
          <a:off x="8952991" y="664134"/>
          <a:ext cx="1448197" cy="144819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74731-A0BD-444E-A835-628A7E2D8233}">
      <dsp:nvSpPr>
        <dsp:cNvPr id="0" name=""/>
        <dsp:cNvSpPr/>
      </dsp:nvSpPr>
      <dsp:spPr>
        <a:xfrm>
          <a:off x="9261623" y="972766"/>
          <a:ext cx="830932" cy="83093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2213D1-5D47-489A-909A-D6587AED234E}">
      <dsp:nvSpPr>
        <dsp:cNvPr id="0" name=""/>
        <dsp:cNvSpPr/>
      </dsp:nvSpPr>
      <dsp:spPr>
        <a:xfrm>
          <a:off x="8490043" y="2563409"/>
          <a:ext cx="2374093"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cap="none" dirty="0">
              <a:solidFill>
                <a:srgbClr val="40AF9F"/>
              </a:solidFill>
              <a:latin typeface="+mj-lt"/>
            </a:rPr>
            <a:t>Up to </a:t>
          </a:r>
          <a:r>
            <a:rPr lang="en-US" sz="2000" b="1" kern="1200" cap="none" dirty="0">
              <a:solidFill>
                <a:srgbClr val="40AF9F"/>
              </a:solidFill>
              <a:latin typeface="+mj-lt"/>
            </a:rPr>
            <a:t>£12k </a:t>
          </a:r>
        </a:p>
      </dsp:txBody>
      <dsp:txXfrm>
        <a:off x="8490043" y="2563409"/>
        <a:ext cx="2374093" cy="1125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5E7ED-49A3-4542-BA5F-F2CE880F42B7}">
      <dsp:nvSpPr>
        <dsp:cNvPr id="0" name=""/>
        <dsp:cNvSpPr/>
      </dsp:nvSpPr>
      <dsp:spPr>
        <a:xfrm>
          <a:off x="0" y="-7705"/>
          <a:ext cx="2053828" cy="435133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dirty="0"/>
            <a:t>Buy out staff </a:t>
          </a:r>
          <a:r>
            <a:rPr lang="en-GB" sz="1600" kern="1200" dirty="0"/>
            <a:t>from teaching or business-as-usual activities </a:t>
          </a:r>
        </a:p>
      </dsp:txBody>
      <dsp:txXfrm>
        <a:off x="0" y="1732829"/>
        <a:ext cx="2053828" cy="1740535"/>
      </dsp:txXfrm>
    </dsp:sp>
    <dsp:sp modelId="{8AC56025-ADCF-F04B-84EC-DD9EBB36BD1F}">
      <dsp:nvSpPr>
        <dsp:cNvPr id="0" name=""/>
        <dsp:cNvSpPr/>
      </dsp:nvSpPr>
      <dsp:spPr>
        <a:xfrm>
          <a:off x="302416" y="253374"/>
          <a:ext cx="1448995" cy="1448995"/>
        </a:xfrm>
        <a:prstGeom prst="ellipse">
          <a:avLst/>
        </a:prstGeom>
        <a:solidFill>
          <a:schemeClr val="accent2">
            <a:tint val="4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4668E-4902-3B44-91AE-CDC6BD99641F}">
      <dsp:nvSpPr>
        <dsp:cNvPr id="0" name=""/>
        <dsp:cNvSpPr/>
      </dsp:nvSpPr>
      <dsp:spPr>
        <a:xfrm>
          <a:off x="2115442" y="-7705"/>
          <a:ext cx="2053828" cy="435133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dirty="0"/>
            <a:t>Pay for </a:t>
          </a:r>
          <a:r>
            <a:rPr lang="en-GB" sz="1600" b="1" kern="1200" dirty="0"/>
            <a:t>essential pre-application staff </a:t>
          </a:r>
          <a:br>
            <a:rPr lang="en-GB" sz="1600" kern="1200" dirty="0"/>
          </a:br>
          <a:endParaRPr lang="en-GB" sz="1600" kern="1200" dirty="0"/>
        </a:p>
      </dsp:txBody>
      <dsp:txXfrm>
        <a:off x="2115442" y="1732829"/>
        <a:ext cx="2053828" cy="1740535"/>
      </dsp:txXfrm>
    </dsp:sp>
    <dsp:sp modelId="{BFCB2276-5B28-AC48-BFD7-4C6F61C087B9}">
      <dsp:nvSpPr>
        <dsp:cNvPr id="0" name=""/>
        <dsp:cNvSpPr/>
      </dsp:nvSpPr>
      <dsp:spPr>
        <a:xfrm>
          <a:off x="2417859" y="253374"/>
          <a:ext cx="1448995" cy="1448995"/>
        </a:xfrm>
        <a:prstGeom prst="ellipse">
          <a:avLst/>
        </a:prstGeom>
        <a:solidFill>
          <a:schemeClr val="accent2">
            <a:tint val="4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9440B8-8347-4842-AB0C-5B2BF6D29A06}">
      <dsp:nvSpPr>
        <dsp:cNvPr id="0" name=""/>
        <dsp:cNvSpPr/>
      </dsp:nvSpPr>
      <dsp:spPr>
        <a:xfrm>
          <a:off x="4230885" y="-7705"/>
          <a:ext cx="2053828" cy="435133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a:t>Pay for </a:t>
          </a:r>
          <a:r>
            <a:rPr lang="en-GB" sz="1600" b="1" kern="1200"/>
            <a:t>materials or design costs </a:t>
          </a:r>
          <a:r>
            <a:rPr lang="en-GB" sz="1600" kern="1200"/>
            <a:t>to support application development </a:t>
          </a:r>
        </a:p>
      </dsp:txBody>
      <dsp:txXfrm>
        <a:off x="4230885" y="1732829"/>
        <a:ext cx="2053828" cy="1740535"/>
      </dsp:txXfrm>
    </dsp:sp>
    <dsp:sp modelId="{90DC143E-0FD5-2142-B54C-30D59509D8DD}">
      <dsp:nvSpPr>
        <dsp:cNvPr id="0" name=""/>
        <dsp:cNvSpPr/>
      </dsp:nvSpPr>
      <dsp:spPr>
        <a:xfrm>
          <a:off x="4533302" y="253374"/>
          <a:ext cx="1448995" cy="1448995"/>
        </a:xfrm>
        <a:prstGeom prst="ellipse">
          <a:avLst/>
        </a:prstGeom>
        <a:solidFill>
          <a:schemeClr val="accent2">
            <a:tint val="4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CEDCC1-5930-8C43-B86E-B58D188DDED1}">
      <dsp:nvSpPr>
        <dsp:cNvPr id="0" name=""/>
        <dsp:cNvSpPr/>
      </dsp:nvSpPr>
      <dsp:spPr>
        <a:xfrm>
          <a:off x="6346328" y="-7705"/>
          <a:ext cx="2053828" cy="435133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dirty="0"/>
            <a:t>Pay </a:t>
          </a:r>
          <a:r>
            <a:rPr lang="en-GB" sz="1600" b="0" kern="1200" dirty="0"/>
            <a:t>for</a:t>
          </a:r>
          <a:r>
            <a:rPr lang="en-GB" sz="1600" b="1" kern="1200" dirty="0"/>
            <a:t> collaboration or co-design workshops </a:t>
          </a:r>
          <a:r>
            <a:rPr lang="en-GB" sz="1600" kern="1200" dirty="0"/>
            <a:t>to support application development</a:t>
          </a:r>
        </a:p>
      </dsp:txBody>
      <dsp:txXfrm>
        <a:off x="6346328" y="1732829"/>
        <a:ext cx="2053828" cy="1740535"/>
      </dsp:txXfrm>
    </dsp:sp>
    <dsp:sp modelId="{68A47824-63A6-6F48-BD4E-B543E0EA2F76}">
      <dsp:nvSpPr>
        <dsp:cNvPr id="0" name=""/>
        <dsp:cNvSpPr/>
      </dsp:nvSpPr>
      <dsp:spPr>
        <a:xfrm>
          <a:off x="6648745" y="253374"/>
          <a:ext cx="1448995" cy="1448995"/>
        </a:xfrm>
        <a:prstGeom prst="ellipse">
          <a:avLst/>
        </a:prstGeom>
        <a:solidFill>
          <a:schemeClr val="accent2">
            <a:tint val="4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0467C4-CE31-C346-A715-3F2A546DC1C6}">
      <dsp:nvSpPr>
        <dsp:cNvPr id="0" name=""/>
        <dsp:cNvSpPr/>
      </dsp:nvSpPr>
      <dsp:spPr>
        <a:xfrm>
          <a:off x="8461771" y="-7705"/>
          <a:ext cx="2053828" cy="435133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a:t>Pay for </a:t>
          </a:r>
          <a:r>
            <a:rPr lang="en-GB" sz="1600" b="1" kern="1200"/>
            <a:t>data collection </a:t>
          </a:r>
          <a:r>
            <a:rPr lang="en-GB" sz="1600" kern="1200"/>
            <a:t>to support application development</a:t>
          </a:r>
        </a:p>
      </dsp:txBody>
      <dsp:txXfrm>
        <a:off x="8461771" y="1732829"/>
        <a:ext cx="2053828" cy="1740535"/>
      </dsp:txXfrm>
    </dsp:sp>
    <dsp:sp modelId="{F64710E3-AD52-644B-B611-68701F31097E}">
      <dsp:nvSpPr>
        <dsp:cNvPr id="0" name=""/>
        <dsp:cNvSpPr/>
      </dsp:nvSpPr>
      <dsp:spPr>
        <a:xfrm>
          <a:off x="8764188" y="253374"/>
          <a:ext cx="1448995" cy="1448995"/>
        </a:xfrm>
        <a:prstGeom prst="ellipse">
          <a:avLst/>
        </a:prstGeom>
        <a:solidFill>
          <a:schemeClr val="accent2">
            <a:tint val="4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6F35A7-0477-3C4E-B10A-362F23B906D8}">
      <dsp:nvSpPr>
        <dsp:cNvPr id="0" name=""/>
        <dsp:cNvSpPr/>
      </dsp:nvSpPr>
      <dsp:spPr>
        <a:xfrm>
          <a:off x="420623" y="3240386"/>
          <a:ext cx="9674352" cy="1118657"/>
        </a:xfrm>
        <a:prstGeom prst="leftRightArrow">
          <a:avLst/>
        </a:prstGeom>
        <a:solidFill>
          <a:schemeClr val="accent2">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1330E-966E-EF40-9D80-9996D9E72F35}">
      <dsp:nvSpPr>
        <dsp:cNvPr id="0" name=""/>
        <dsp:cNvSpPr/>
      </dsp:nvSpPr>
      <dsp:spPr>
        <a:xfrm>
          <a:off x="2232936" y="1234"/>
          <a:ext cx="8931744" cy="1264874"/>
        </a:xfrm>
        <a:prstGeom prst="rect">
          <a:avLst/>
        </a:prstGeom>
        <a:solidFill>
          <a:schemeClr val="accent2">
            <a:alpha val="90000"/>
            <a:tint val="55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3301" tIns="321278" rIns="173301" bIns="321278" numCol="1" spcCol="1270" anchor="ctr" anchorCtr="0">
          <a:noAutofit/>
        </a:bodyPr>
        <a:lstStyle/>
        <a:p>
          <a:pPr marL="0" lvl="0" indent="0" algn="l" defTabSz="889000">
            <a:lnSpc>
              <a:spcPct val="90000"/>
            </a:lnSpc>
            <a:spcBef>
              <a:spcPct val="0"/>
            </a:spcBef>
            <a:spcAft>
              <a:spcPct val="35000"/>
            </a:spcAft>
            <a:buNone/>
          </a:pPr>
          <a:r>
            <a:rPr lang="en-US" sz="2000" kern="1200" dirty="0"/>
            <a:t>The CIF has continued to provide a large return on investment through both planned and secondary research </a:t>
          </a:r>
          <a:r>
            <a:rPr lang="en-GB" sz="2000" kern="1200" dirty="0"/>
            <a:t>outcomes</a:t>
          </a:r>
          <a:r>
            <a:rPr lang="en-US" sz="2000" kern="1200" dirty="0"/>
            <a:t> and partnerships  </a:t>
          </a:r>
        </a:p>
      </dsp:txBody>
      <dsp:txXfrm>
        <a:off x="2232936" y="1234"/>
        <a:ext cx="8931744" cy="1264874"/>
      </dsp:txXfrm>
    </dsp:sp>
    <dsp:sp modelId="{C93A1761-C091-8640-A6D9-AB21BE1BB535}">
      <dsp:nvSpPr>
        <dsp:cNvPr id="0" name=""/>
        <dsp:cNvSpPr/>
      </dsp:nvSpPr>
      <dsp:spPr>
        <a:xfrm>
          <a:off x="0" y="1234"/>
          <a:ext cx="2232936" cy="1264874"/>
        </a:xfrm>
        <a:prstGeom prst="rect">
          <a:avLst/>
        </a:prstGeom>
        <a:solidFill>
          <a:srgbClr val="40AF9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60" tIns="124941" rIns="118160" bIns="124941" numCol="1" spcCol="1270" anchor="ctr" anchorCtr="0">
          <a:noAutofit/>
        </a:bodyPr>
        <a:lstStyle/>
        <a:p>
          <a:pPr marL="0" lvl="0" indent="0" algn="ctr" defTabSz="889000">
            <a:lnSpc>
              <a:spcPct val="90000"/>
            </a:lnSpc>
            <a:spcBef>
              <a:spcPct val="0"/>
            </a:spcBef>
            <a:spcAft>
              <a:spcPct val="35000"/>
            </a:spcAft>
            <a:buNone/>
          </a:pPr>
          <a:r>
            <a:rPr lang="en-US" sz="2000" b="1" kern="1200" dirty="0"/>
            <a:t>Return on Investment</a:t>
          </a:r>
        </a:p>
      </dsp:txBody>
      <dsp:txXfrm>
        <a:off x="0" y="1234"/>
        <a:ext cx="2232936" cy="1264874"/>
      </dsp:txXfrm>
    </dsp:sp>
    <dsp:sp modelId="{CF45BBBE-3FFF-4A48-8A04-04FD23455E87}">
      <dsp:nvSpPr>
        <dsp:cNvPr id="0" name=""/>
        <dsp:cNvSpPr/>
      </dsp:nvSpPr>
      <dsp:spPr>
        <a:xfrm>
          <a:off x="2232936" y="1342000"/>
          <a:ext cx="8931744" cy="1264874"/>
        </a:xfrm>
        <a:prstGeom prst="rect">
          <a:avLst/>
        </a:prstGeom>
        <a:solidFill>
          <a:srgbClr val="00C8C4">
            <a:alpha val="22761"/>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3301" tIns="321278" rIns="173301" bIns="321278" numCol="1" spcCol="1270" anchor="ctr" anchorCtr="0">
          <a:noAutofit/>
        </a:bodyPr>
        <a:lstStyle/>
        <a:p>
          <a:pPr marL="0" lvl="0" indent="0" algn="l" defTabSz="889000">
            <a:lnSpc>
              <a:spcPct val="90000"/>
            </a:lnSpc>
            <a:spcBef>
              <a:spcPct val="0"/>
            </a:spcBef>
            <a:spcAft>
              <a:spcPct val="35000"/>
            </a:spcAft>
            <a:buNone/>
          </a:pPr>
          <a:r>
            <a:rPr lang="en-US" sz="2000" kern="1200" dirty="0"/>
            <a:t>It allows researchers to be ambitious and </a:t>
          </a:r>
          <a:r>
            <a:rPr lang="en-GB" sz="2000" kern="1200" dirty="0"/>
            <a:t>realise</a:t>
          </a:r>
          <a:r>
            <a:rPr lang="en-US" sz="2000" kern="1200" dirty="0"/>
            <a:t> bold interdisciplinary, multi-</a:t>
          </a:r>
          <a:r>
            <a:rPr lang="en-US" sz="2000" kern="1200" dirty="0" err="1"/>
            <a:t>organisation</a:t>
          </a:r>
          <a:r>
            <a:rPr lang="en-US" sz="2000" kern="1200" dirty="0"/>
            <a:t> research</a:t>
          </a:r>
        </a:p>
      </dsp:txBody>
      <dsp:txXfrm>
        <a:off x="2232936" y="1342000"/>
        <a:ext cx="8931744" cy="1264874"/>
      </dsp:txXfrm>
    </dsp:sp>
    <dsp:sp modelId="{75F4C40A-F7F3-6344-9F83-759933A0CEDD}">
      <dsp:nvSpPr>
        <dsp:cNvPr id="0" name=""/>
        <dsp:cNvSpPr/>
      </dsp:nvSpPr>
      <dsp:spPr>
        <a:xfrm>
          <a:off x="0" y="1342000"/>
          <a:ext cx="2232936" cy="1264874"/>
        </a:xfrm>
        <a:prstGeom prst="rect">
          <a:avLst/>
        </a:prstGeom>
        <a:solidFill>
          <a:srgbClr val="00C8C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60" tIns="124941" rIns="118160" bIns="124941" numCol="1" spcCol="1270" anchor="ctr" anchorCtr="0">
          <a:noAutofit/>
        </a:bodyPr>
        <a:lstStyle/>
        <a:p>
          <a:pPr marL="0" lvl="0" indent="0" algn="ctr" defTabSz="889000">
            <a:lnSpc>
              <a:spcPct val="90000"/>
            </a:lnSpc>
            <a:spcBef>
              <a:spcPct val="0"/>
            </a:spcBef>
            <a:spcAft>
              <a:spcPct val="35000"/>
            </a:spcAft>
            <a:buNone/>
          </a:pPr>
          <a:r>
            <a:rPr lang="en-US" sz="2000" b="1" kern="1200" dirty="0"/>
            <a:t>Ambitious</a:t>
          </a:r>
        </a:p>
        <a:p>
          <a:pPr marL="0" lvl="0" indent="0" algn="ctr" defTabSz="889000">
            <a:lnSpc>
              <a:spcPct val="90000"/>
            </a:lnSpc>
            <a:spcBef>
              <a:spcPct val="0"/>
            </a:spcBef>
            <a:spcAft>
              <a:spcPct val="35000"/>
            </a:spcAft>
            <a:buNone/>
          </a:pPr>
          <a:r>
            <a:rPr lang="en-US" sz="2000" b="1" kern="1200" dirty="0"/>
            <a:t>Research</a:t>
          </a:r>
        </a:p>
      </dsp:txBody>
      <dsp:txXfrm>
        <a:off x="0" y="1342000"/>
        <a:ext cx="2232936" cy="1264874"/>
      </dsp:txXfrm>
    </dsp:sp>
    <dsp:sp modelId="{FD03509C-4A76-7B4D-8E9F-828AD74B562F}">
      <dsp:nvSpPr>
        <dsp:cNvPr id="0" name=""/>
        <dsp:cNvSpPr/>
      </dsp:nvSpPr>
      <dsp:spPr>
        <a:xfrm>
          <a:off x="2232936" y="2682767"/>
          <a:ext cx="8931744" cy="1264874"/>
        </a:xfrm>
        <a:prstGeom prst="rect">
          <a:avLst/>
        </a:prstGeom>
        <a:solidFill>
          <a:srgbClr val="00C8C4">
            <a:alpha val="40088"/>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3301" tIns="321278" rIns="173301" bIns="321278" numCol="1" spcCol="1270" anchor="ctr" anchorCtr="0">
          <a:noAutofit/>
        </a:bodyPr>
        <a:lstStyle/>
        <a:p>
          <a:pPr marL="0" lvl="0" indent="0" algn="l" defTabSz="889000">
            <a:lnSpc>
              <a:spcPct val="90000"/>
            </a:lnSpc>
            <a:spcBef>
              <a:spcPct val="0"/>
            </a:spcBef>
            <a:spcAft>
              <a:spcPct val="35000"/>
            </a:spcAft>
            <a:buNone/>
          </a:pPr>
          <a:r>
            <a:rPr lang="en-US" sz="2000" kern="1200" dirty="0"/>
            <a:t>Provides a clear mechanism for work that is truly </a:t>
          </a:r>
          <a:r>
            <a:rPr lang="en-GB" sz="2000" kern="1200" dirty="0"/>
            <a:t>interdisciplinary</a:t>
          </a:r>
          <a:r>
            <a:rPr lang="en-US" sz="2000" kern="1200" dirty="0"/>
            <a:t> that sits </a:t>
          </a:r>
          <a:r>
            <a:rPr lang="en-GB" sz="2000" kern="1200" dirty="0"/>
            <a:t>across</a:t>
          </a:r>
          <a:r>
            <a:rPr lang="en-US" sz="2000" kern="1200" dirty="0"/>
            <a:t> our internal structures</a:t>
          </a:r>
        </a:p>
      </dsp:txBody>
      <dsp:txXfrm>
        <a:off x="2232936" y="2682767"/>
        <a:ext cx="8931744" cy="1264874"/>
      </dsp:txXfrm>
    </dsp:sp>
    <dsp:sp modelId="{35814776-F2C0-9343-B441-2D4A457B453E}">
      <dsp:nvSpPr>
        <dsp:cNvPr id="0" name=""/>
        <dsp:cNvSpPr/>
      </dsp:nvSpPr>
      <dsp:spPr>
        <a:xfrm>
          <a:off x="0" y="2682767"/>
          <a:ext cx="2232936" cy="1264874"/>
        </a:xfrm>
        <a:prstGeom prst="rect">
          <a:avLst/>
        </a:prstGeom>
        <a:solidFill>
          <a:srgbClr val="00C8C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60" tIns="124941" rIns="118160" bIns="124941" numCol="1" spcCol="1270" anchor="ctr" anchorCtr="0">
          <a:noAutofit/>
        </a:bodyPr>
        <a:lstStyle/>
        <a:p>
          <a:pPr marL="0" lvl="0" indent="0" algn="ctr" defTabSz="889000">
            <a:lnSpc>
              <a:spcPct val="90000"/>
            </a:lnSpc>
            <a:spcBef>
              <a:spcPct val="0"/>
            </a:spcBef>
            <a:spcAft>
              <a:spcPct val="35000"/>
            </a:spcAft>
            <a:buNone/>
          </a:pPr>
          <a:r>
            <a:rPr lang="en-US" sz="2000" b="1" kern="1200" dirty="0"/>
            <a:t>Interdisciplinary</a:t>
          </a:r>
          <a:br>
            <a:rPr lang="en-US" sz="2000" b="1" kern="1200" dirty="0"/>
          </a:br>
          <a:r>
            <a:rPr lang="en-US" sz="2000" b="1" kern="1200" dirty="0"/>
            <a:t>Mechanism</a:t>
          </a:r>
        </a:p>
      </dsp:txBody>
      <dsp:txXfrm>
        <a:off x="0" y="2682767"/>
        <a:ext cx="2232936" cy="1264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18FC5-789B-D243-962C-F0E901F4FBB0}">
      <dsp:nvSpPr>
        <dsp:cNvPr id="0" name=""/>
        <dsp:cNvSpPr/>
      </dsp:nvSpPr>
      <dsp:spPr>
        <a:xfrm>
          <a:off x="0" y="1958541"/>
          <a:ext cx="6011943" cy="39566"/>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1">
          <a:scrgbClr r="0" g="0" b="0"/>
        </a:effectRef>
        <a:fontRef idx="minor"/>
      </dsp:style>
    </dsp:sp>
    <dsp:sp modelId="{8F1F69E5-B00A-A34F-83AF-43E9A87ED22C}">
      <dsp:nvSpPr>
        <dsp:cNvPr id="0" name=""/>
        <dsp:cNvSpPr/>
      </dsp:nvSpPr>
      <dsp:spPr>
        <a:xfrm>
          <a:off x="5798689" y="1820058"/>
          <a:ext cx="237398" cy="316531"/>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1">
          <a:scrgbClr r="0" g="0" b="0"/>
        </a:effectRef>
        <a:fontRef idx="minor"/>
      </dsp:style>
    </dsp:sp>
    <dsp:sp modelId="{1A7A797F-0D54-F74B-9364-AB1223A901D4}">
      <dsp:nvSpPr>
        <dsp:cNvPr id="0" name=""/>
        <dsp:cNvSpPr/>
      </dsp:nvSpPr>
      <dsp:spPr>
        <a:xfrm>
          <a:off x="487797" y="902115"/>
          <a:ext cx="1926784" cy="917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GB" sz="2000" b="1" kern="1200" dirty="0"/>
            <a:t>10 Networks</a:t>
          </a:r>
        </a:p>
      </dsp:txBody>
      <dsp:txXfrm>
        <a:off x="487797" y="902115"/>
        <a:ext cx="1926784" cy="917942"/>
      </dsp:txXfrm>
    </dsp:sp>
    <dsp:sp modelId="{97A99479-C6AD-C44A-B5B6-501A0B53DEAD}">
      <dsp:nvSpPr>
        <dsp:cNvPr id="0" name=""/>
        <dsp:cNvSpPr/>
      </dsp:nvSpPr>
      <dsp:spPr>
        <a:xfrm>
          <a:off x="487797" y="427318"/>
          <a:ext cx="1926784" cy="474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b="1" i="0" kern="1200" dirty="0">
              <a:solidFill>
                <a:srgbClr val="7292CC"/>
              </a:solidFill>
            </a:rPr>
            <a:t>2022 Launch </a:t>
          </a:r>
        </a:p>
      </dsp:txBody>
      <dsp:txXfrm>
        <a:off x="487797" y="427318"/>
        <a:ext cx="1926784" cy="474797"/>
      </dsp:txXfrm>
    </dsp:sp>
    <dsp:sp modelId="{DA4BE1FA-4732-A747-8ECC-221C43B08B0C}">
      <dsp:nvSpPr>
        <dsp:cNvPr id="0" name=""/>
        <dsp:cNvSpPr/>
      </dsp:nvSpPr>
      <dsp:spPr>
        <a:xfrm>
          <a:off x="229046" y="395664"/>
          <a:ext cx="30441" cy="1582659"/>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EDC77948-FB4D-0244-AF5E-3F4C8DE24375}">
      <dsp:nvSpPr>
        <dsp:cNvPr id="0" name=""/>
        <dsp:cNvSpPr/>
      </dsp:nvSpPr>
      <dsp:spPr>
        <a:xfrm>
          <a:off x="1694720" y="2785480"/>
          <a:ext cx="1926784" cy="743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US" sz="2000" b="1" i="0" kern="1200" dirty="0"/>
            <a:t>4 New Networks</a:t>
          </a:r>
        </a:p>
      </dsp:txBody>
      <dsp:txXfrm>
        <a:off x="1694720" y="2785480"/>
        <a:ext cx="1926784" cy="743850"/>
      </dsp:txXfrm>
    </dsp:sp>
    <dsp:sp modelId="{62DB05B6-043D-6644-BD48-E70EE50C2772}">
      <dsp:nvSpPr>
        <dsp:cNvPr id="0" name=""/>
        <dsp:cNvSpPr/>
      </dsp:nvSpPr>
      <dsp:spPr>
        <a:xfrm>
          <a:off x="1694720" y="2294856"/>
          <a:ext cx="1926784" cy="490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b="1" i="0" kern="1200" dirty="0">
              <a:solidFill>
                <a:srgbClr val="7292CC"/>
              </a:solidFill>
            </a:rPr>
            <a:t>2023 Growth</a:t>
          </a:r>
          <a:endParaRPr lang="en-GB" sz="2000" b="1" kern="1200" dirty="0"/>
        </a:p>
      </dsp:txBody>
      <dsp:txXfrm>
        <a:off x="1694720" y="2294856"/>
        <a:ext cx="1926784" cy="490624"/>
      </dsp:txXfrm>
    </dsp:sp>
    <dsp:sp modelId="{A940F25D-92CC-194B-8429-B19201591ED9}">
      <dsp:nvSpPr>
        <dsp:cNvPr id="0" name=""/>
        <dsp:cNvSpPr/>
      </dsp:nvSpPr>
      <dsp:spPr>
        <a:xfrm>
          <a:off x="1435969" y="1978324"/>
          <a:ext cx="30441" cy="1582659"/>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B9D63F94-6D3C-0D41-A7E3-4B90C0B9FCB8}">
      <dsp:nvSpPr>
        <dsp:cNvPr id="0" name=""/>
        <dsp:cNvSpPr/>
      </dsp:nvSpPr>
      <dsp:spPr>
        <a:xfrm>
          <a:off x="165119" y="1899177"/>
          <a:ext cx="158294" cy="158294"/>
        </a:xfrm>
        <a:prstGeom prst="ellipse">
          <a:avLst/>
        </a:prstGeom>
        <a:gradFill rotWithShape="0">
          <a:gsLst>
            <a:gs pos="0">
              <a:schemeClr val="accent1">
                <a:shade val="90000"/>
                <a:hueOff val="0"/>
                <a:satOff val="0"/>
                <a:lumOff val="0"/>
                <a:alphaOff val="0"/>
                <a:tint val="50000"/>
                <a:satMod val="300000"/>
              </a:schemeClr>
            </a:gs>
            <a:gs pos="35000">
              <a:schemeClr val="accent1">
                <a:shade val="90000"/>
                <a:hueOff val="0"/>
                <a:satOff val="0"/>
                <a:lumOff val="0"/>
                <a:alphaOff val="0"/>
                <a:tint val="37000"/>
                <a:satMod val="300000"/>
              </a:schemeClr>
            </a:gs>
            <a:gs pos="100000">
              <a:schemeClr val="accent1">
                <a:shade val="9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FF8D2ACD-BB16-244B-A437-C441442159DC}">
      <dsp:nvSpPr>
        <dsp:cNvPr id="0" name=""/>
        <dsp:cNvSpPr/>
      </dsp:nvSpPr>
      <dsp:spPr>
        <a:xfrm>
          <a:off x="1372042" y="1899177"/>
          <a:ext cx="158294" cy="158294"/>
        </a:xfrm>
        <a:prstGeom prst="ellipse">
          <a:avLst/>
        </a:prstGeom>
        <a:gradFill rotWithShape="0">
          <a:gsLst>
            <a:gs pos="0">
              <a:schemeClr val="accent1">
                <a:shade val="90000"/>
                <a:hueOff val="269765"/>
                <a:satOff val="0"/>
                <a:lumOff val="13011"/>
                <a:alphaOff val="-16667"/>
                <a:tint val="50000"/>
                <a:satMod val="300000"/>
              </a:schemeClr>
            </a:gs>
            <a:gs pos="35000">
              <a:schemeClr val="accent1">
                <a:shade val="90000"/>
                <a:hueOff val="269765"/>
                <a:satOff val="0"/>
                <a:lumOff val="13011"/>
                <a:alphaOff val="-16667"/>
                <a:tint val="37000"/>
                <a:satMod val="300000"/>
              </a:schemeClr>
            </a:gs>
            <a:gs pos="100000">
              <a:schemeClr val="accent1">
                <a:shade val="90000"/>
                <a:hueOff val="269765"/>
                <a:satOff val="0"/>
                <a:lumOff val="13011"/>
                <a:alphaOff val="-16667"/>
                <a:tint val="15000"/>
                <a:satMod val="350000"/>
              </a:schemeClr>
            </a:gs>
          </a:gsLst>
          <a:lin ang="16200000" scaled="1"/>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4C172B7-0912-164E-86CE-BAE06D314EC3}">
      <dsp:nvSpPr>
        <dsp:cNvPr id="0" name=""/>
        <dsp:cNvSpPr/>
      </dsp:nvSpPr>
      <dsp:spPr>
        <a:xfrm>
          <a:off x="2936710" y="894291"/>
          <a:ext cx="1926784" cy="917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GB" sz="2000" b="1" kern="1200" dirty="0"/>
            <a:t>3 New Networks</a:t>
          </a:r>
        </a:p>
      </dsp:txBody>
      <dsp:txXfrm>
        <a:off x="2936710" y="894291"/>
        <a:ext cx="1926784" cy="917942"/>
      </dsp:txXfrm>
    </dsp:sp>
    <dsp:sp modelId="{D0466834-74AF-4D41-97AD-583DB46823E3}">
      <dsp:nvSpPr>
        <dsp:cNvPr id="0" name=""/>
        <dsp:cNvSpPr/>
      </dsp:nvSpPr>
      <dsp:spPr>
        <a:xfrm>
          <a:off x="2936710" y="419493"/>
          <a:ext cx="1926784" cy="474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b="1" i="0" kern="1200" dirty="0">
              <a:solidFill>
                <a:srgbClr val="7292CC"/>
              </a:solidFill>
            </a:rPr>
            <a:t>2024</a:t>
          </a:r>
          <a:r>
            <a:rPr lang="en-US" sz="2000" b="1" i="0" kern="1200" dirty="0"/>
            <a:t> </a:t>
          </a:r>
          <a:r>
            <a:rPr lang="en-US" sz="2000" b="1" i="0" kern="1200" dirty="0">
              <a:solidFill>
                <a:srgbClr val="7292CC"/>
              </a:solidFill>
            </a:rPr>
            <a:t>Growth</a:t>
          </a:r>
          <a:r>
            <a:rPr lang="en-US" sz="2000" b="1" i="0" kern="1200" dirty="0"/>
            <a:t> </a:t>
          </a:r>
        </a:p>
      </dsp:txBody>
      <dsp:txXfrm>
        <a:off x="2936710" y="419493"/>
        <a:ext cx="1926784" cy="474797"/>
      </dsp:txXfrm>
    </dsp:sp>
    <dsp:sp modelId="{46589F18-7D2C-1042-9964-739E1A3FC279}">
      <dsp:nvSpPr>
        <dsp:cNvPr id="0" name=""/>
        <dsp:cNvSpPr/>
      </dsp:nvSpPr>
      <dsp:spPr>
        <a:xfrm>
          <a:off x="2642892" y="395664"/>
          <a:ext cx="30441" cy="1582659"/>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75E252E8-9950-0F46-A1C5-C2632FC7D05B}">
      <dsp:nvSpPr>
        <dsp:cNvPr id="0" name=""/>
        <dsp:cNvSpPr/>
      </dsp:nvSpPr>
      <dsp:spPr>
        <a:xfrm>
          <a:off x="4108566" y="2785480"/>
          <a:ext cx="1926784" cy="743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US" sz="2000" b="1" i="0" kern="1200" dirty="0">
              <a:solidFill>
                <a:schemeClr val="bg2">
                  <a:lumMod val="10000"/>
                </a:schemeClr>
              </a:solidFill>
            </a:rPr>
            <a:t>7 Networks</a:t>
          </a:r>
        </a:p>
      </dsp:txBody>
      <dsp:txXfrm>
        <a:off x="4108566" y="2785480"/>
        <a:ext cx="1926784" cy="743850"/>
      </dsp:txXfrm>
    </dsp:sp>
    <dsp:sp modelId="{CA0ECC24-C802-EA43-AF36-7F476A355AE1}">
      <dsp:nvSpPr>
        <dsp:cNvPr id="0" name=""/>
        <dsp:cNvSpPr/>
      </dsp:nvSpPr>
      <dsp:spPr>
        <a:xfrm>
          <a:off x="4108566" y="2294856"/>
          <a:ext cx="1926784" cy="490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b="1" i="0" kern="1200" dirty="0">
              <a:solidFill>
                <a:srgbClr val="809ED1"/>
              </a:solidFill>
            </a:rPr>
            <a:t>2025-26 Review</a:t>
          </a:r>
        </a:p>
      </dsp:txBody>
      <dsp:txXfrm>
        <a:off x="4108566" y="2294856"/>
        <a:ext cx="1926784" cy="490624"/>
      </dsp:txXfrm>
    </dsp:sp>
    <dsp:sp modelId="{69C9C31D-F6FE-944F-B0F9-036BFCCB4D3C}">
      <dsp:nvSpPr>
        <dsp:cNvPr id="0" name=""/>
        <dsp:cNvSpPr/>
      </dsp:nvSpPr>
      <dsp:spPr>
        <a:xfrm>
          <a:off x="3849815" y="1978324"/>
          <a:ext cx="30441" cy="1582659"/>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38CA3A29-0A3B-7940-835D-81F4FCD06C69}">
      <dsp:nvSpPr>
        <dsp:cNvPr id="0" name=""/>
        <dsp:cNvSpPr/>
      </dsp:nvSpPr>
      <dsp:spPr>
        <a:xfrm>
          <a:off x="2578965" y="1899177"/>
          <a:ext cx="158294" cy="158294"/>
        </a:xfrm>
        <a:prstGeom prst="ellipse">
          <a:avLst/>
        </a:prstGeom>
        <a:gradFill rotWithShape="0">
          <a:gsLst>
            <a:gs pos="0">
              <a:schemeClr val="accent1">
                <a:shade val="90000"/>
                <a:hueOff val="539530"/>
                <a:satOff val="0"/>
                <a:lumOff val="26023"/>
                <a:alphaOff val="-33333"/>
                <a:tint val="50000"/>
                <a:satMod val="300000"/>
              </a:schemeClr>
            </a:gs>
            <a:gs pos="35000">
              <a:schemeClr val="accent1">
                <a:shade val="90000"/>
                <a:hueOff val="539530"/>
                <a:satOff val="0"/>
                <a:lumOff val="26023"/>
                <a:alphaOff val="-33333"/>
                <a:tint val="37000"/>
                <a:satMod val="300000"/>
              </a:schemeClr>
            </a:gs>
            <a:gs pos="100000">
              <a:schemeClr val="accent1">
                <a:shade val="90000"/>
                <a:hueOff val="539530"/>
                <a:satOff val="0"/>
                <a:lumOff val="26023"/>
                <a:alphaOff val="-33333"/>
                <a:tint val="15000"/>
                <a:satMod val="350000"/>
              </a:schemeClr>
            </a:gs>
          </a:gsLst>
          <a:lin ang="16200000" scaled="1"/>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DE7D76EB-8644-1F44-9133-CCC21DE6AEA3}">
      <dsp:nvSpPr>
        <dsp:cNvPr id="0" name=""/>
        <dsp:cNvSpPr/>
      </dsp:nvSpPr>
      <dsp:spPr>
        <a:xfrm>
          <a:off x="3785888" y="1899177"/>
          <a:ext cx="158294" cy="158294"/>
        </a:xfrm>
        <a:prstGeom prst="ellipse">
          <a:avLst/>
        </a:prstGeom>
        <a:gradFill rotWithShape="0">
          <a:gsLst>
            <a:gs pos="0">
              <a:schemeClr val="accent1">
                <a:shade val="90000"/>
                <a:hueOff val="809295"/>
                <a:satOff val="0"/>
                <a:lumOff val="39034"/>
                <a:alphaOff val="-50000"/>
                <a:tint val="50000"/>
                <a:satMod val="300000"/>
              </a:schemeClr>
            </a:gs>
            <a:gs pos="35000">
              <a:schemeClr val="accent1">
                <a:shade val="90000"/>
                <a:hueOff val="809295"/>
                <a:satOff val="0"/>
                <a:lumOff val="39034"/>
                <a:alphaOff val="-50000"/>
                <a:tint val="37000"/>
                <a:satMod val="300000"/>
              </a:schemeClr>
            </a:gs>
            <a:gs pos="100000">
              <a:schemeClr val="accent1">
                <a:shade val="90000"/>
                <a:hueOff val="809295"/>
                <a:satOff val="0"/>
                <a:lumOff val="39034"/>
                <a:alphaOff val="-50000"/>
                <a:tint val="15000"/>
                <a:satMod val="350000"/>
              </a:schemeClr>
            </a:gs>
          </a:gsLst>
          <a:lin ang="16200000" scaled="1"/>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B868F-0ED8-494A-875D-B179B709360E}">
      <dsp:nvSpPr>
        <dsp:cNvPr id="0" name=""/>
        <dsp:cNvSpPr/>
      </dsp:nvSpPr>
      <dsp:spPr>
        <a:xfrm>
          <a:off x="1574943" y="139782"/>
          <a:ext cx="1293804" cy="1293804"/>
        </a:xfrm>
        <a:prstGeom prst="ellipse">
          <a:avLst/>
        </a:prstGeom>
        <a:solidFill>
          <a:srgbClr val="40AF9F"/>
        </a:solidFill>
        <a:ln>
          <a:noFill/>
        </a:ln>
        <a:effectLst/>
      </dsp:spPr>
      <dsp:style>
        <a:lnRef idx="0">
          <a:scrgbClr r="0" g="0" b="0"/>
        </a:lnRef>
        <a:fillRef idx="1">
          <a:scrgbClr r="0" g="0" b="0"/>
        </a:fillRef>
        <a:effectRef idx="0">
          <a:scrgbClr r="0" g="0" b="0"/>
        </a:effectRef>
        <a:fontRef idx="minor"/>
      </dsp:style>
    </dsp:sp>
    <dsp:sp modelId="{984565ED-37A5-4254-8AF6-1F22D595B759}">
      <dsp:nvSpPr>
        <dsp:cNvPr id="0" name=""/>
        <dsp:cNvSpPr/>
      </dsp:nvSpPr>
      <dsp:spPr>
        <a:xfrm>
          <a:off x="1850672" y="415511"/>
          <a:ext cx="742346" cy="7423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106144-EABD-4AFC-B306-5E2B38CBE42F}">
      <dsp:nvSpPr>
        <dsp:cNvPr id="0" name=""/>
        <dsp:cNvSpPr/>
      </dsp:nvSpPr>
      <dsp:spPr>
        <a:xfrm>
          <a:off x="1161350" y="1836575"/>
          <a:ext cx="21209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b="0" kern="1200" cap="none" dirty="0">
              <a:solidFill>
                <a:srgbClr val="40AF9F"/>
              </a:solidFill>
            </a:rPr>
            <a:t>3 Year </a:t>
          </a:r>
          <a:r>
            <a:rPr lang="en-GB" sz="2000" b="1" kern="1200" cap="none" dirty="0">
              <a:solidFill>
                <a:srgbClr val="40AF9F"/>
              </a:solidFill>
            </a:rPr>
            <a:t>Fixed-Term</a:t>
          </a:r>
          <a:r>
            <a:rPr lang="en-GB" sz="2000" kern="1200" cap="none" dirty="0">
              <a:solidFill>
                <a:srgbClr val="40AF9F"/>
              </a:solidFill>
            </a:rPr>
            <a:t> </a:t>
          </a:r>
          <a:endParaRPr lang="en-US" sz="2000" kern="1200" cap="none" dirty="0">
            <a:solidFill>
              <a:srgbClr val="40AF9F"/>
            </a:solidFill>
          </a:endParaRPr>
        </a:p>
      </dsp:txBody>
      <dsp:txXfrm>
        <a:off x="1161350" y="1836575"/>
        <a:ext cx="2120991" cy="720000"/>
      </dsp:txXfrm>
    </dsp:sp>
    <dsp:sp modelId="{8DB00BCE-43A3-4BA0-8923-A5DF47F49E61}">
      <dsp:nvSpPr>
        <dsp:cNvPr id="0" name=""/>
        <dsp:cNvSpPr/>
      </dsp:nvSpPr>
      <dsp:spPr>
        <a:xfrm>
          <a:off x="4067108" y="139782"/>
          <a:ext cx="1293804" cy="1293804"/>
        </a:xfrm>
        <a:prstGeom prst="ellipse">
          <a:avLst/>
        </a:prstGeom>
        <a:solidFill>
          <a:srgbClr val="7292CC"/>
        </a:solidFill>
        <a:ln>
          <a:noFill/>
        </a:ln>
        <a:effectLst/>
      </dsp:spPr>
      <dsp:style>
        <a:lnRef idx="0">
          <a:scrgbClr r="0" g="0" b="0"/>
        </a:lnRef>
        <a:fillRef idx="1">
          <a:scrgbClr r="0" g="0" b="0"/>
        </a:fillRef>
        <a:effectRef idx="0">
          <a:scrgbClr r="0" g="0" b="0"/>
        </a:effectRef>
        <a:fontRef idx="minor"/>
      </dsp:style>
    </dsp:sp>
    <dsp:sp modelId="{F370B692-C5A3-454C-A5E6-DFC2F8DBF7D9}">
      <dsp:nvSpPr>
        <dsp:cNvPr id="0" name=""/>
        <dsp:cNvSpPr/>
      </dsp:nvSpPr>
      <dsp:spPr>
        <a:xfrm>
          <a:off x="4342837" y="415511"/>
          <a:ext cx="742346" cy="7423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8B2F70-A756-4E6B-A5F9-CD81784C2BB3}">
      <dsp:nvSpPr>
        <dsp:cNvPr id="0" name=""/>
        <dsp:cNvSpPr/>
      </dsp:nvSpPr>
      <dsp:spPr>
        <a:xfrm>
          <a:off x="3653515" y="1836575"/>
          <a:ext cx="21209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809ED1"/>
              </a:solidFill>
            </a:rPr>
            <a:t>Defined Academic </a:t>
          </a:r>
          <a:r>
            <a:rPr lang="en-GB" sz="2000" b="1" kern="1200" cap="none" dirty="0">
              <a:solidFill>
                <a:srgbClr val="809ED1"/>
              </a:solidFill>
            </a:rPr>
            <a:t>Leadership</a:t>
          </a:r>
          <a:endParaRPr lang="en-US" sz="2000" kern="1200" cap="none" dirty="0">
            <a:solidFill>
              <a:srgbClr val="809ED1"/>
            </a:solidFill>
          </a:endParaRPr>
        </a:p>
      </dsp:txBody>
      <dsp:txXfrm>
        <a:off x="3653515" y="1836575"/>
        <a:ext cx="2120991" cy="720000"/>
      </dsp:txXfrm>
    </dsp:sp>
    <dsp:sp modelId="{EF632944-BFBF-40C3-9D10-8C3046E452E4}">
      <dsp:nvSpPr>
        <dsp:cNvPr id="0" name=""/>
        <dsp:cNvSpPr/>
      </dsp:nvSpPr>
      <dsp:spPr>
        <a:xfrm>
          <a:off x="1574943" y="3086822"/>
          <a:ext cx="1293804" cy="129380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A83469-029E-45B9-AF74-006FD3199DA7}">
      <dsp:nvSpPr>
        <dsp:cNvPr id="0" name=""/>
        <dsp:cNvSpPr/>
      </dsp:nvSpPr>
      <dsp:spPr>
        <a:xfrm>
          <a:off x="1850672" y="3362551"/>
          <a:ext cx="742346" cy="7423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BFE744-4BF5-4E81-922C-BE2D3D9843FC}">
      <dsp:nvSpPr>
        <dsp:cNvPr id="0" name=""/>
        <dsp:cNvSpPr/>
      </dsp:nvSpPr>
      <dsp:spPr>
        <a:xfrm>
          <a:off x="1161350" y="4783615"/>
          <a:ext cx="21209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FFC000"/>
              </a:solidFill>
            </a:rPr>
            <a:t>Defined Vision And </a:t>
          </a:r>
          <a:r>
            <a:rPr lang="en-GB" sz="2000" b="1" kern="1200" cap="none" dirty="0">
              <a:solidFill>
                <a:srgbClr val="FFC000"/>
              </a:solidFill>
            </a:rPr>
            <a:t>KPIS</a:t>
          </a:r>
          <a:endParaRPr lang="en-US" sz="2000" kern="1200" cap="none" dirty="0">
            <a:solidFill>
              <a:srgbClr val="FFC000"/>
            </a:solidFill>
          </a:endParaRPr>
        </a:p>
      </dsp:txBody>
      <dsp:txXfrm>
        <a:off x="1161350" y="4783615"/>
        <a:ext cx="2120991" cy="720000"/>
      </dsp:txXfrm>
    </dsp:sp>
    <dsp:sp modelId="{CF3FCD2B-4839-49E3-BCFD-AAE9BE4EB906}">
      <dsp:nvSpPr>
        <dsp:cNvPr id="0" name=""/>
        <dsp:cNvSpPr/>
      </dsp:nvSpPr>
      <dsp:spPr>
        <a:xfrm>
          <a:off x="4067108" y="3086822"/>
          <a:ext cx="1293804" cy="129380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A1645C-C3AD-4745-A052-17EE5316F64D}">
      <dsp:nvSpPr>
        <dsp:cNvPr id="0" name=""/>
        <dsp:cNvSpPr/>
      </dsp:nvSpPr>
      <dsp:spPr>
        <a:xfrm>
          <a:off x="4342837" y="3362551"/>
          <a:ext cx="742346" cy="7423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49910F-F27E-49F5-A036-45D47FEC65D5}">
      <dsp:nvSpPr>
        <dsp:cNvPr id="0" name=""/>
        <dsp:cNvSpPr/>
      </dsp:nvSpPr>
      <dsp:spPr>
        <a:xfrm>
          <a:off x="3653515" y="4783615"/>
          <a:ext cx="21209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t>New </a:t>
          </a:r>
          <a:r>
            <a:rPr lang="en-GB" sz="2000" b="1" kern="1200" cap="none" dirty="0"/>
            <a:t>Calls</a:t>
          </a:r>
          <a:r>
            <a:rPr lang="en-GB" sz="2000" kern="1200" cap="none" dirty="0"/>
            <a:t> On Review</a:t>
          </a:r>
          <a:endParaRPr lang="en-US" sz="2000" kern="1200" cap="none" dirty="0"/>
        </a:p>
      </dsp:txBody>
      <dsp:txXfrm>
        <a:off x="3653515" y="4783615"/>
        <a:ext cx="2120991"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F1241-AA13-6E44-B549-DFAA0CE7C201}">
      <dsp:nvSpPr>
        <dsp:cNvPr id="0" name=""/>
        <dsp:cNvSpPr/>
      </dsp:nvSpPr>
      <dsp:spPr>
        <a:xfrm>
          <a:off x="3080" y="587032"/>
          <a:ext cx="2444055" cy="1466433"/>
        </a:xfrm>
        <a:prstGeom prst="rect">
          <a:avLst/>
        </a:prstGeom>
        <a:solidFill>
          <a:srgbClr val="7292CC">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Exeter Defence, Security, and Resilience</a:t>
          </a:r>
          <a:endParaRPr lang="en-US" sz="2300" b="1" kern="1200" dirty="0"/>
        </a:p>
      </dsp:txBody>
      <dsp:txXfrm>
        <a:off x="3080" y="587032"/>
        <a:ext cx="2444055" cy="1466433"/>
      </dsp:txXfrm>
    </dsp:sp>
    <dsp:sp modelId="{3301DD8D-6E1D-CB42-8565-B0511F049F7E}">
      <dsp:nvSpPr>
        <dsp:cNvPr id="0" name=""/>
        <dsp:cNvSpPr/>
      </dsp:nvSpPr>
      <dsp:spPr>
        <a:xfrm>
          <a:off x="2691541" y="587032"/>
          <a:ext cx="2444055" cy="1466433"/>
        </a:xfrm>
        <a:prstGeom prst="rect">
          <a:avLst/>
        </a:prstGeom>
        <a:solidFill>
          <a:srgbClr val="40AF9F">
            <a:alpha val="83333"/>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Exeter Brain</a:t>
          </a:r>
          <a:endParaRPr lang="en-US" sz="2300" b="1" kern="1200" dirty="0"/>
        </a:p>
      </dsp:txBody>
      <dsp:txXfrm>
        <a:off x="2691541" y="587032"/>
        <a:ext cx="2444055" cy="1466433"/>
      </dsp:txXfrm>
    </dsp:sp>
    <dsp:sp modelId="{F1318685-5AC9-414A-9DC5-2AD9D8E86260}">
      <dsp:nvSpPr>
        <dsp:cNvPr id="0" name=""/>
        <dsp:cNvSpPr/>
      </dsp:nvSpPr>
      <dsp:spPr>
        <a:xfrm>
          <a:off x="5380002" y="587032"/>
          <a:ext cx="2444055" cy="1466433"/>
        </a:xfrm>
        <a:prstGeom prst="rect">
          <a:avLst/>
        </a:prstGeom>
        <a:solidFill>
          <a:srgbClr val="00C8C4">
            <a:alpha val="76667"/>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Exeter Food</a:t>
          </a:r>
          <a:endParaRPr lang="en-US" sz="2300" b="1" kern="1200" dirty="0"/>
        </a:p>
      </dsp:txBody>
      <dsp:txXfrm>
        <a:off x="5380002" y="587032"/>
        <a:ext cx="2444055" cy="1466433"/>
      </dsp:txXfrm>
    </dsp:sp>
    <dsp:sp modelId="{A4542AF1-FE4E-5248-8A7D-C9C080CB6373}">
      <dsp:nvSpPr>
        <dsp:cNvPr id="0" name=""/>
        <dsp:cNvSpPr/>
      </dsp:nvSpPr>
      <dsp:spPr>
        <a:xfrm>
          <a:off x="8068463" y="587032"/>
          <a:ext cx="2444055" cy="1466433"/>
        </a:xfrm>
        <a:prstGeom prst="rect">
          <a:avLst/>
        </a:prstGeom>
        <a:solidFill>
          <a:srgbClr val="7292CC">
            <a:alpha val="7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Exeter Biodiversity and People</a:t>
          </a:r>
          <a:endParaRPr lang="en-US" sz="2300" b="1" kern="1200" dirty="0"/>
        </a:p>
      </dsp:txBody>
      <dsp:txXfrm>
        <a:off x="8068463" y="587032"/>
        <a:ext cx="2444055" cy="1466433"/>
      </dsp:txXfrm>
    </dsp:sp>
    <dsp:sp modelId="{0B95F192-4870-B446-AB22-95DA03976B99}">
      <dsp:nvSpPr>
        <dsp:cNvPr id="0" name=""/>
        <dsp:cNvSpPr/>
      </dsp:nvSpPr>
      <dsp:spPr>
        <a:xfrm>
          <a:off x="1347311" y="2297871"/>
          <a:ext cx="2444055" cy="1466433"/>
        </a:xfrm>
        <a:prstGeom prst="rect">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Exeter Digital Health</a:t>
          </a:r>
          <a:endParaRPr lang="en-US" sz="2300" b="1" kern="1200" dirty="0"/>
        </a:p>
      </dsp:txBody>
      <dsp:txXfrm>
        <a:off x="1347311" y="2297871"/>
        <a:ext cx="2444055" cy="1466433"/>
      </dsp:txXfrm>
    </dsp:sp>
    <dsp:sp modelId="{E30BE80F-7DD7-D84E-952E-0CA1293CA410}">
      <dsp:nvSpPr>
        <dsp:cNvPr id="0" name=""/>
        <dsp:cNvSpPr/>
      </dsp:nvSpPr>
      <dsp:spPr>
        <a:xfrm>
          <a:off x="4035772" y="2297871"/>
          <a:ext cx="2444055" cy="1466433"/>
        </a:xfrm>
        <a:prstGeom prst="rect">
          <a:avLst/>
        </a:prstGeom>
        <a:solidFill>
          <a:srgbClr val="809ED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Justice and Violence Studies @ Exeter</a:t>
          </a:r>
          <a:endParaRPr lang="en-US" sz="2300" b="1" kern="1200" dirty="0"/>
        </a:p>
      </dsp:txBody>
      <dsp:txXfrm>
        <a:off x="4035772" y="2297871"/>
        <a:ext cx="2444055" cy="1466433"/>
      </dsp:txXfrm>
    </dsp:sp>
    <dsp:sp modelId="{1384B7C1-4404-024E-8988-1599750DF805}">
      <dsp:nvSpPr>
        <dsp:cNvPr id="0" name=""/>
        <dsp:cNvSpPr/>
      </dsp:nvSpPr>
      <dsp:spPr>
        <a:xfrm>
          <a:off x="6724233" y="2297871"/>
          <a:ext cx="2444055" cy="1466433"/>
        </a:xfrm>
        <a:prstGeom prst="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a:t>Children and Young People’s Wellbeing @ Exeter</a:t>
          </a:r>
          <a:endParaRPr lang="en-US" sz="2300" b="1" kern="1200"/>
        </a:p>
      </dsp:txBody>
      <dsp:txXfrm>
        <a:off x="6724233" y="2297871"/>
        <a:ext cx="2444055" cy="14664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41D345-3170-4292-8D8C-3789A0CD9F5E}">
      <dsp:nvSpPr>
        <dsp:cNvPr id="0" name=""/>
        <dsp:cNvSpPr/>
      </dsp:nvSpPr>
      <dsp:spPr>
        <a:xfrm>
          <a:off x="684914" y="764702"/>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9DE7D4-BEFD-4B73-BBE1-86CD8125C9BE}">
      <dsp:nvSpPr>
        <dsp:cNvPr id="0" name=""/>
        <dsp:cNvSpPr/>
      </dsp:nvSpPr>
      <dsp:spPr>
        <a:xfrm>
          <a:off x="918914" y="99870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5B04750-49F0-46B6-8881-4214849825B9}">
      <dsp:nvSpPr>
        <dsp:cNvPr id="0" name=""/>
        <dsp:cNvSpPr/>
      </dsp:nvSpPr>
      <dsp:spPr>
        <a:xfrm>
          <a:off x="333914"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b="1" kern="1200" cap="none" dirty="0">
              <a:solidFill>
                <a:srgbClr val="7292CC"/>
              </a:solidFill>
            </a:rPr>
            <a:t>Financial Leverage</a:t>
          </a:r>
          <a:endParaRPr lang="en-US" sz="1700" b="1" kern="1200" cap="none" dirty="0">
            <a:solidFill>
              <a:srgbClr val="7292CC"/>
            </a:solidFill>
          </a:endParaRPr>
        </a:p>
      </dsp:txBody>
      <dsp:txXfrm>
        <a:off x="333914" y="2204702"/>
        <a:ext cx="1800000" cy="720000"/>
      </dsp:txXfrm>
    </dsp:sp>
    <dsp:sp modelId="{CB546814-6814-4D0C-9F84-6AC1DAAB7F3A}">
      <dsp:nvSpPr>
        <dsp:cNvPr id="0" name=""/>
        <dsp:cNvSpPr/>
      </dsp:nvSpPr>
      <dsp:spPr>
        <a:xfrm>
          <a:off x="2799914" y="764702"/>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CCFD64-8591-40E5-B048-56D73578A252}">
      <dsp:nvSpPr>
        <dsp:cNvPr id="0" name=""/>
        <dsp:cNvSpPr/>
      </dsp:nvSpPr>
      <dsp:spPr>
        <a:xfrm>
          <a:off x="3033914" y="99870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44061D-E008-4CB4-AE03-82A4E7AD874A}">
      <dsp:nvSpPr>
        <dsp:cNvPr id="0" name=""/>
        <dsp:cNvSpPr/>
      </dsp:nvSpPr>
      <dsp:spPr>
        <a:xfrm>
          <a:off x="2448914"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b="1" kern="1200" cap="none" dirty="0">
              <a:solidFill>
                <a:srgbClr val="7292CC"/>
              </a:solidFill>
            </a:rPr>
            <a:t>Leadership &amp; Reputation </a:t>
          </a:r>
          <a:endParaRPr lang="en-US" sz="1700" b="1" kern="1200" cap="none" dirty="0">
            <a:solidFill>
              <a:srgbClr val="7292CC"/>
            </a:solidFill>
          </a:endParaRPr>
        </a:p>
      </dsp:txBody>
      <dsp:txXfrm>
        <a:off x="2448914" y="2204702"/>
        <a:ext cx="1800000" cy="720000"/>
      </dsp:txXfrm>
    </dsp:sp>
    <dsp:sp modelId="{B55471D1-1213-4DBC-A046-E10D99E6A5DE}">
      <dsp:nvSpPr>
        <dsp:cNvPr id="0" name=""/>
        <dsp:cNvSpPr/>
      </dsp:nvSpPr>
      <dsp:spPr>
        <a:xfrm>
          <a:off x="4914914" y="764702"/>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C6D589-DB15-49BC-A15E-8305C750785B}">
      <dsp:nvSpPr>
        <dsp:cNvPr id="0" name=""/>
        <dsp:cNvSpPr/>
      </dsp:nvSpPr>
      <dsp:spPr>
        <a:xfrm>
          <a:off x="5148914" y="99870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5DA169-2CB3-4FE3-B99A-67187A0ACCB3}">
      <dsp:nvSpPr>
        <dsp:cNvPr id="0" name=""/>
        <dsp:cNvSpPr/>
      </dsp:nvSpPr>
      <dsp:spPr>
        <a:xfrm>
          <a:off x="4563914"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b="1" kern="1200" cap="none" dirty="0">
              <a:solidFill>
                <a:srgbClr val="7292CC"/>
              </a:solidFill>
            </a:rPr>
            <a:t>Interdisciplinary Research Impact</a:t>
          </a:r>
          <a:endParaRPr lang="en-US" sz="1700" b="1" kern="1200" cap="none" dirty="0">
            <a:solidFill>
              <a:srgbClr val="7292CC"/>
            </a:solidFill>
          </a:endParaRPr>
        </a:p>
      </dsp:txBody>
      <dsp:txXfrm>
        <a:off x="4563914" y="2204702"/>
        <a:ext cx="1800000" cy="720000"/>
      </dsp:txXfrm>
    </dsp:sp>
    <dsp:sp modelId="{9A55361C-55F1-4976-9B31-A63FFC4EE81F}">
      <dsp:nvSpPr>
        <dsp:cNvPr id="0" name=""/>
        <dsp:cNvSpPr/>
      </dsp:nvSpPr>
      <dsp:spPr>
        <a:xfrm>
          <a:off x="7029914" y="764702"/>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939A3B-08AF-429E-85E9-6CAB62F05609}">
      <dsp:nvSpPr>
        <dsp:cNvPr id="0" name=""/>
        <dsp:cNvSpPr/>
      </dsp:nvSpPr>
      <dsp:spPr>
        <a:xfrm>
          <a:off x="7263914" y="99870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74D843-B605-47EC-B7F1-E306D498786A}">
      <dsp:nvSpPr>
        <dsp:cNvPr id="0" name=""/>
        <dsp:cNvSpPr/>
      </dsp:nvSpPr>
      <dsp:spPr>
        <a:xfrm>
          <a:off x="6678914"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b="1" kern="1200" cap="none" dirty="0">
              <a:solidFill>
                <a:srgbClr val="7292CC"/>
              </a:solidFill>
            </a:rPr>
            <a:t>Innovation </a:t>
          </a:r>
          <a:endParaRPr lang="en-US" sz="1700" b="1" kern="1200" cap="none" dirty="0">
            <a:solidFill>
              <a:srgbClr val="7292CC"/>
            </a:solidFill>
          </a:endParaRPr>
        </a:p>
      </dsp:txBody>
      <dsp:txXfrm>
        <a:off x="6678914" y="2204702"/>
        <a:ext cx="1800000" cy="720000"/>
      </dsp:txXfrm>
    </dsp:sp>
    <dsp:sp modelId="{DDFAC201-D35F-4B44-BF6B-153B36AA2C4E}">
      <dsp:nvSpPr>
        <dsp:cNvPr id="0" name=""/>
        <dsp:cNvSpPr/>
      </dsp:nvSpPr>
      <dsp:spPr>
        <a:xfrm>
          <a:off x="9144914" y="764702"/>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34CB0F-F5EA-4C98-B382-7F6900E0E29E}">
      <dsp:nvSpPr>
        <dsp:cNvPr id="0" name=""/>
        <dsp:cNvSpPr/>
      </dsp:nvSpPr>
      <dsp:spPr>
        <a:xfrm>
          <a:off x="9378914" y="99870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F69E48-C0AC-4605-8D40-AA5834DE4243}">
      <dsp:nvSpPr>
        <dsp:cNvPr id="0" name=""/>
        <dsp:cNvSpPr/>
      </dsp:nvSpPr>
      <dsp:spPr>
        <a:xfrm>
          <a:off x="8793914" y="22047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b="1" kern="1200" cap="none" dirty="0">
              <a:solidFill>
                <a:srgbClr val="7292CC"/>
              </a:solidFill>
            </a:rPr>
            <a:t>Pathways</a:t>
          </a:r>
          <a:endParaRPr lang="en-US" sz="1700" b="1" kern="1200" cap="none" dirty="0">
            <a:solidFill>
              <a:srgbClr val="7292CC"/>
            </a:solidFill>
          </a:endParaRPr>
        </a:p>
      </dsp:txBody>
      <dsp:txXfrm>
        <a:off x="8793914" y="2204702"/>
        <a:ext cx="1800000"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BACF1-EF9F-4B52-BF15-12044B20AAC8}">
      <dsp:nvSpPr>
        <dsp:cNvPr id="0" name=""/>
        <dsp:cNvSpPr/>
      </dsp:nvSpPr>
      <dsp:spPr>
        <a:xfrm>
          <a:off x="1054856" y="66765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E5B3B-71C4-4226-9ECF-865D41C5E4B6}">
      <dsp:nvSpPr>
        <dsp:cNvPr id="0" name=""/>
        <dsp:cNvSpPr/>
      </dsp:nvSpPr>
      <dsp:spPr>
        <a:xfrm>
          <a:off x="1288856" y="90165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D64854-E825-4C0F-BAB7-F5E04EC48244}">
      <dsp:nvSpPr>
        <dsp:cNvPr id="0" name=""/>
        <dsp:cNvSpPr/>
      </dsp:nvSpPr>
      <dsp:spPr>
        <a:xfrm>
          <a:off x="703856" y="2107652"/>
          <a:ext cx="180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dirty="0"/>
            <a:t>Development Support</a:t>
          </a:r>
        </a:p>
        <a:p>
          <a:pPr marL="0" lvl="0" indent="0" algn="ctr" defTabSz="889000">
            <a:lnSpc>
              <a:spcPct val="90000"/>
            </a:lnSpc>
            <a:spcBef>
              <a:spcPct val="0"/>
            </a:spcBef>
            <a:spcAft>
              <a:spcPct val="35000"/>
            </a:spcAft>
            <a:buNone/>
            <a:defRPr cap="all"/>
          </a:pPr>
          <a:r>
            <a:rPr lang="en-GB" sz="2000" b="1" kern="1200" cap="none" dirty="0"/>
            <a:t> </a:t>
          </a:r>
          <a:r>
            <a:rPr lang="en-GB" sz="2000" kern="1200" cap="none" dirty="0"/>
            <a:t>Dedicated Professional Services Staff</a:t>
          </a:r>
          <a:endParaRPr lang="en-US" sz="2000" kern="1200" cap="none" dirty="0"/>
        </a:p>
      </dsp:txBody>
      <dsp:txXfrm>
        <a:off x="703856" y="2107652"/>
        <a:ext cx="1800000" cy="1417500"/>
      </dsp:txXfrm>
    </dsp:sp>
    <dsp:sp modelId="{D7A7AC75-9A67-4A3C-BA29-B154A3B68D8E}">
      <dsp:nvSpPr>
        <dsp:cNvPr id="0" name=""/>
        <dsp:cNvSpPr/>
      </dsp:nvSpPr>
      <dsp:spPr>
        <a:xfrm>
          <a:off x="3169856" y="66765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B7E0C-36F7-4995-85E1-6CF6EAF08E79}">
      <dsp:nvSpPr>
        <dsp:cNvPr id="0" name=""/>
        <dsp:cNvSpPr/>
      </dsp:nvSpPr>
      <dsp:spPr>
        <a:xfrm>
          <a:off x="3403857" y="90165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4595CF-7187-4864-89D2-67EDD874C516}">
      <dsp:nvSpPr>
        <dsp:cNvPr id="0" name=""/>
        <dsp:cNvSpPr/>
      </dsp:nvSpPr>
      <dsp:spPr>
        <a:xfrm>
          <a:off x="2818856" y="2107652"/>
          <a:ext cx="180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dirty="0"/>
            <a:t>Core Grant</a:t>
          </a:r>
        </a:p>
        <a:p>
          <a:pPr marL="0" lvl="0" indent="0" algn="ctr" defTabSz="889000">
            <a:lnSpc>
              <a:spcPct val="90000"/>
            </a:lnSpc>
            <a:spcBef>
              <a:spcPct val="0"/>
            </a:spcBef>
            <a:spcAft>
              <a:spcPct val="35000"/>
            </a:spcAft>
            <a:buNone/>
            <a:defRPr cap="all"/>
          </a:pPr>
          <a:r>
            <a:rPr lang="en-GB" sz="2000" b="1" kern="1200" cap="none" dirty="0"/>
            <a:t> </a:t>
          </a:r>
          <a:r>
            <a:rPr lang="en-GB" sz="2000" kern="1200" cap="none" dirty="0"/>
            <a:t>Community Building and Core Network Activities</a:t>
          </a:r>
          <a:endParaRPr lang="en-US" sz="2000" kern="1200" cap="none" dirty="0"/>
        </a:p>
      </dsp:txBody>
      <dsp:txXfrm>
        <a:off x="2818856" y="2107652"/>
        <a:ext cx="1800000" cy="1417500"/>
      </dsp:txXfrm>
    </dsp:sp>
    <dsp:sp modelId="{66AFFB60-05C9-4091-8480-791F943CFA38}">
      <dsp:nvSpPr>
        <dsp:cNvPr id="0" name=""/>
        <dsp:cNvSpPr/>
      </dsp:nvSpPr>
      <dsp:spPr>
        <a:xfrm>
          <a:off x="5284857" y="667652"/>
          <a:ext cx="1098000" cy="1098000"/>
        </a:xfrm>
        <a:prstGeom prst="ellipse">
          <a:avLst/>
        </a:prstGeom>
        <a:solidFill>
          <a:srgbClr val="809ED1"/>
        </a:solidFill>
        <a:ln>
          <a:noFill/>
        </a:ln>
        <a:effectLst/>
      </dsp:spPr>
      <dsp:style>
        <a:lnRef idx="0">
          <a:scrgbClr r="0" g="0" b="0"/>
        </a:lnRef>
        <a:fillRef idx="1">
          <a:scrgbClr r="0" g="0" b="0"/>
        </a:fillRef>
        <a:effectRef idx="0">
          <a:scrgbClr r="0" g="0" b="0"/>
        </a:effectRef>
        <a:fontRef idx="minor"/>
      </dsp:style>
    </dsp:sp>
    <dsp:sp modelId="{F629E022-6756-4ABB-BD49-1788AA010592}">
      <dsp:nvSpPr>
        <dsp:cNvPr id="0" name=""/>
        <dsp:cNvSpPr/>
      </dsp:nvSpPr>
      <dsp:spPr>
        <a:xfrm>
          <a:off x="5518857" y="90165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6D5D209-71F8-49E2-A7D7-074C24FF51A3}">
      <dsp:nvSpPr>
        <dsp:cNvPr id="0" name=""/>
        <dsp:cNvSpPr/>
      </dsp:nvSpPr>
      <dsp:spPr>
        <a:xfrm>
          <a:off x="4933857" y="2107652"/>
          <a:ext cx="180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dirty="0">
              <a:solidFill>
                <a:srgbClr val="809ED1"/>
              </a:solidFill>
            </a:rPr>
            <a:t>Additional Grants</a:t>
          </a:r>
        </a:p>
        <a:p>
          <a:pPr marL="0" lvl="0" indent="0" algn="ctr" defTabSz="889000">
            <a:lnSpc>
              <a:spcPct val="90000"/>
            </a:lnSpc>
            <a:spcBef>
              <a:spcPct val="0"/>
            </a:spcBef>
            <a:spcAft>
              <a:spcPct val="35000"/>
            </a:spcAft>
            <a:buNone/>
            <a:defRPr cap="all"/>
          </a:pPr>
          <a:r>
            <a:rPr lang="en-GB" sz="2000" kern="1200" cap="none" dirty="0">
              <a:solidFill>
                <a:srgbClr val="809ED1"/>
              </a:solidFill>
            </a:rPr>
            <a:t>For Projects And Programmes</a:t>
          </a:r>
          <a:endParaRPr lang="en-US" sz="2000" kern="1200" cap="none" dirty="0">
            <a:solidFill>
              <a:srgbClr val="809ED1"/>
            </a:solidFill>
          </a:endParaRPr>
        </a:p>
      </dsp:txBody>
      <dsp:txXfrm>
        <a:off x="4933857" y="2107652"/>
        <a:ext cx="1800000" cy="1417500"/>
      </dsp:txXfrm>
    </dsp:sp>
    <dsp:sp modelId="{60A18D16-2CCA-4049-AF6C-E0C3C9F96CAA}">
      <dsp:nvSpPr>
        <dsp:cNvPr id="0" name=""/>
        <dsp:cNvSpPr/>
      </dsp:nvSpPr>
      <dsp:spPr>
        <a:xfrm>
          <a:off x="7399857" y="667652"/>
          <a:ext cx="1098000" cy="1098000"/>
        </a:xfrm>
        <a:prstGeom prst="ellipse">
          <a:avLst/>
        </a:prstGeom>
        <a:solidFill>
          <a:srgbClr val="00C8C4"/>
        </a:solidFill>
        <a:ln>
          <a:noFill/>
        </a:ln>
        <a:effectLst/>
      </dsp:spPr>
      <dsp:style>
        <a:lnRef idx="0">
          <a:scrgbClr r="0" g="0" b="0"/>
        </a:lnRef>
        <a:fillRef idx="1">
          <a:scrgbClr r="0" g="0" b="0"/>
        </a:fillRef>
        <a:effectRef idx="0">
          <a:scrgbClr r="0" g="0" b="0"/>
        </a:effectRef>
        <a:fontRef idx="minor"/>
      </dsp:style>
    </dsp:sp>
    <dsp:sp modelId="{B95A9793-D80D-4545-8682-DDB16DB1EC5A}">
      <dsp:nvSpPr>
        <dsp:cNvPr id="0" name=""/>
        <dsp:cNvSpPr/>
      </dsp:nvSpPr>
      <dsp:spPr>
        <a:xfrm>
          <a:off x="7633857" y="90165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83905A-9762-4B63-981B-208E46F23B0F}">
      <dsp:nvSpPr>
        <dsp:cNvPr id="0" name=""/>
        <dsp:cNvSpPr/>
      </dsp:nvSpPr>
      <dsp:spPr>
        <a:xfrm>
          <a:off x="7048857" y="2107652"/>
          <a:ext cx="180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dirty="0">
              <a:solidFill>
                <a:srgbClr val="00C8C4"/>
              </a:solidFill>
            </a:rPr>
            <a:t>Platform</a:t>
          </a:r>
        </a:p>
        <a:p>
          <a:pPr marL="0" lvl="0" indent="0" algn="ctr" defTabSz="889000">
            <a:lnSpc>
              <a:spcPct val="90000"/>
            </a:lnSpc>
            <a:spcBef>
              <a:spcPct val="0"/>
            </a:spcBef>
            <a:spcAft>
              <a:spcPct val="35000"/>
            </a:spcAft>
            <a:buNone/>
            <a:defRPr cap="all"/>
          </a:pPr>
          <a:r>
            <a:rPr lang="en-GB" sz="2000" b="1" kern="1200" cap="none" dirty="0">
              <a:solidFill>
                <a:srgbClr val="00C8C4"/>
              </a:solidFill>
            </a:rPr>
            <a:t> </a:t>
          </a:r>
          <a:r>
            <a:rPr lang="en-GB" sz="2000" kern="1200" cap="none" dirty="0">
              <a:solidFill>
                <a:srgbClr val="00C8C4"/>
              </a:solidFill>
            </a:rPr>
            <a:t>Branding And Webpage Support</a:t>
          </a:r>
          <a:endParaRPr lang="en-US" sz="2000" kern="1200" cap="none" dirty="0">
            <a:solidFill>
              <a:srgbClr val="00C8C4"/>
            </a:solidFill>
          </a:endParaRPr>
        </a:p>
      </dsp:txBody>
      <dsp:txXfrm>
        <a:off x="7048857" y="2107652"/>
        <a:ext cx="1800000" cy="1417500"/>
      </dsp:txXfrm>
    </dsp:sp>
    <dsp:sp modelId="{BC5A92AE-3B77-4FE5-902F-A0A11B037E0C}">
      <dsp:nvSpPr>
        <dsp:cNvPr id="0" name=""/>
        <dsp:cNvSpPr/>
      </dsp:nvSpPr>
      <dsp:spPr>
        <a:xfrm>
          <a:off x="9514857" y="66765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CF529-1AC8-429C-8244-1A609C16B662}">
      <dsp:nvSpPr>
        <dsp:cNvPr id="0" name=""/>
        <dsp:cNvSpPr/>
      </dsp:nvSpPr>
      <dsp:spPr>
        <a:xfrm>
          <a:off x="9748857" y="90165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6453AF5-017F-46F3-BF61-C1019F0671CC}">
      <dsp:nvSpPr>
        <dsp:cNvPr id="0" name=""/>
        <dsp:cNvSpPr/>
      </dsp:nvSpPr>
      <dsp:spPr>
        <a:xfrm>
          <a:off x="9163857" y="2107652"/>
          <a:ext cx="180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dirty="0"/>
            <a:t>Administration</a:t>
          </a:r>
          <a:r>
            <a:rPr lang="en-GB" sz="2000" kern="1200" cap="none" dirty="0"/>
            <a:t> </a:t>
          </a:r>
        </a:p>
        <a:p>
          <a:pPr marL="0" lvl="0" indent="0" algn="ctr" defTabSz="889000">
            <a:lnSpc>
              <a:spcPct val="90000"/>
            </a:lnSpc>
            <a:spcBef>
              <a:spcPct val="0"/>
            </a:spcBef>
            <a:spcAft>
              <a:spcPct val="35000"/>
            </a:spcAft>
            <a:buNone/>
            <a:defRPr cap="all"/>
          </a:pPr>
          <a:r>
            <a:rPr lang="en-GB" sz="1800" kern="1200" cap="none" dirty="0"/>
            <a:t>Secretariat Support, Event Organising, Communications</a:t>
          </a:r>
          <a:endParaRPr lang="en-US" sz="1800" kern="1200" cap="none" dirty="0"/>
        </a:p>
      </dsp:txBody>
      <dsp:txXfrm>
        <a:off x="9163857" y="2107652"/>
        <a:ext cx="1800000" cy="141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1330E-966E-EF40-9D80-9996D9E72F35}">
      <dsp:nvSpPr>
        <dsp:cNvPr id="0" name=""/>
        <dsp:cNvSpPr/>
      </dsp:nvSpPr>
      <dsp:spPr>
        <a:xfrm>
          <a:off x="2103120" y="1234"/>
          <a:ext cx="8412480" cy="1264874"/>
        </a:xfrm>
        <a:prstGeom prst="rect">
          <a:avLst/>
        </a:prstGeom>
        <a:solidFill>
          <a:srgbClr val="A6BBEC">
            <a:alpha val="50196"/>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3225" tIns="321278" rIns="163225" bIns="321278" numCol="1" spcCol="1270" anchor="ctr" anchorCtr="0">
          <a:noAutofit/>
        </a:bodyPr>
        <a:lstStyle/>
        <a:p>
          <a:pPr marL="0" lvl="0" indent="0" algn="l" defTabSz="977900">
            <a:lnSpc>
              <a:spcPct val="90000"/>
            </a:lnSpc>
            <a:spcBef>
              <a:spcPct val="0"/>
            </a:spcBef>
            <a:spcAft>
              <a:spcPct val="35000"/>
            </a:spcAft>
            <a:buNone/>
          </a:pPr>
          <a:r>
            <a:rPr lang="en-US" sz="2200" kern="1200" dirty="0"/>
            <a:t>Built strong interdisciplinary research environments across career stages </a:t>
          </a:r>
        </a:p>
      </dsp:txBody>
      <dsp:txXfrm>
        <a:off x="2103120" y="1234"/>
        <a:ext cx="8412480" cy="1264874"/>
      </dsp:txXfrm>
    </dsp:sp>
    <dsp:sp modelId="{C93A1761-C091-8640-A6D9-AB21BE1BB535}">
      <dsp:nvSpPr>
        <dsp:cNvPr id="0" name=""/>
        <dsp:cNvSpPr/>
      </dsp:nvSpPr>
      <dsp:spPr>
        <a:xfrm>
          <a:off x="0" y="1234"/>
          <a:ext cx="2103120" cy="1264874"/>
        </a:xfrm>
        <a:prstGeom prst="rect">
          <a:avLst/>
        </a:prstGeom>
        <a:solidFill>
          <a:srgbClr val="7292C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4941" rIns="111290" bIns="124941" numCol="1" spcCol="1270" anchor="ctr" anchorCtr="0">
          <a:noAutofit/>
        </a:bodyPr>
        <a:lstStyle/>
        <a:p>
          <a:pPr marL="0" lvl="0" indent="0" algn="ctr" defTabSz="1244600">
            <a:lnSpc>
              <a:spcPct val="90000"/>
            </a:lnSpc>
            <a:spcBef>
              <a:spcPct val="0"/>
            </a:spcBef>
            <a:spcAft>
              <a:spcPct val="35000"/>
            </a:spcAft>
            <a:buNone/>
          </a:pPr>
          <a:r>
            <a:rPr lang="en-US" sz="2800" kern="1200" dirty="0"/>
            <a:t>Build</a:t>
          </a:r>
        </a:p>
      </dsp:txBody>
      <dsp:txXfrm>
        <a:off x="0" y="1234"/>
        <a:ext cx="2103120" cy="1264874"/>
      </dsp:txXfrm>
    </dsp:sp>
    <dsp:sp modelId="{CF45BBBE-3FFF-4A48-8A04-04FD23455E87}">
      <dsp:nvSpPr>
        <dsp:cNvPr id="0" name=""/>
        <dsp:cNvSpPr/>
      </dsp:nvSpPr>
      <dsp:spPr>
        <a:xfrm>
          <a:off x="2103120" y="1342000"/>
          <a:ext cx="8412480" cy="1264874"/>
        </a:xfrm>
        <a:prstGeom prst="rect">
          <a:avLst/>
        </a:prstGeom>
        <a:solidFill>
          <a:srgbClr val="809ED1">
            <a:alpha val="22761"/>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3225" tIns="321278" rIns="163225" bIns="321278" numCol="1" spcCol="1270" anchor="ctr" anchorCtr="0">
          <a:noAutofit/>
        </a:bodyPr>
        <a:lstStyle/>
        <a:p>
          <a:pPr marL="0" lvl="0" indent="0" algn="l" defTabSz="977900">
            <a:lnSpc>
              <a:spcPct val="90000"/>
            </a:lnSpc>
            <a:spcBef>
              <a:spcPct val="0"/>
            </a:spcBef>
            <a:spcAft>
              <a:spcPct val="35000"/>
            </a:spcAft>
            <a:buNone/>
          </a:pPr>
          <a:r>
            <a:rPr lang="en-US" sz="2200" kern="1200" dirty="0"/>
            <a:t>Created bespoke training and support for Early Career Researchers</a:t>
          </a:r>
        </a:p>
      </dsp:txBody>
      <dsp:txXfrm>
        <a:off x="2103120" y="1342000"/>
        <a:ext cx="8412480" cy="1264874"/>
      </dsp:txXfrm>
    </dsp:sp>
    <dsp:sp modelId="{75F4C40A-F7F3-6344-9F83-759933A0CEDD}">
      <dsp:nvSpPr>
        <dsp:cNvPr id="0" name=""/>
        <dsp:cNvSpPr/>
      </dsp:nvSpPr>
      <dsp:spPr>
        <a:xfrm>
          <a:off x="0" y="1342000"/>
          <a:ext cx="2103120" cy="1264874"/>
        </a:xfrm>
        <a:prstGeom prst="rect">
          <a:avLst/>
        </a:prstGeom>
        <a:solidFill>
          <a:srgbClr val="A6BBE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4941" rIns="111290" bIns="124941" numCol="1" spcCol="1270" anchor="ctr" anchorCtr="0">
          <a:noAutofit/>
        </a:bodyPr>
        <a:lstStyle/>
        <a:p>
          <a:pPr marL="0" lvl="0" indent="0" algn="ctr" defTabSz="1244600">
            <a:lnSpc>
              <a:spcPct val="90000"/>
            </a:lnSpc>
            <a:spcBef>
              <a:spcPct val="0"/>
            </a:spcBef>
            <a:spcAft>
              <a:spcPct val="35000"/>
            </a:spcAft>
            <a:buNone/>
          </a:pPr>
          <a:r>
            <a:rPr lang="en-US" sz="2800" kern="1200" dirty="0"/>
            <a:t>Create</a:t>
          </a:r>
        </a:p>
      </dsp:txBody>
      <dsp:txXfrm>
        <a:off x="0" y="1342000"/>
        <a:ext cx="2103120" cy="1264874"/>
      </dsp:txXfrm>
    </dsp:sp>
    <dsp:sp modelId="{FD03509C-4A76-7B4D-8E9F-828AD74B562F}">
      <dsp:nvSpPr>
        <dsp:cNvPr id="0" name=""/>
        <dsp:cNvSpPr/>
      </dsp:nvSpPr>
      <dsp:spPr>
        <a:xfrm>
          <a:off x="2103120" y="2682767"/>
          <a:ext cx="8412480" cy="1264874"/>
        </a:xfrm>
        <a:prstGeom prst="rect">
          <a:avLst/>
        </a:prstGeom>
        <a:solidFill>
          <a:srgbClr val="7292CC">
            <a:alpha val="40088"/>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3225" tIns="321278" rIns="163225" bIns="321278" numCol="1" spcCol="1270" anchor="ctr" anchorCtr="0">
          <a:noAutofit/>
        </a:bodyPr>
        <a:lstStyle/>
        <a:p>
          <a:pPr marL="0" lvl="0" indent="0" algn="l" defTabSz="977900">
            <a:lnSpc>
              <a:spcPct val="90000"/>
            </a:lnSpc>
            <a:spcBef>
              <a:spcPct val="0"/>
            </a:spcBef>
            <a:spcAft>
              <a:spcPct val="35000"/>
            </a:spcAft>
            <a:buNone/>
          </a:pPr>
          <a:r>
            <a:rPr lang="en-US" sz="2200" kern="1200" dirty="0"/>
            <a:t>Delivered a </a:t>
          </a:r>
          <a:r>
            <a:rPr lang="en-GB" sz="2200" kern="1200" dirty="0"/>
            <a:t>strong</a:t>
          </a:r>
          <a:r>
            <a:rPr lang="en-US" sz="2200" kern="1200" dirty="0"/>
            <a:t> return on investment and diversification of income</a:t>
          </a:r>
        </a:p>
      </dsp:txBody>
      <dsp:txXfrm>
        <a:off x="2103120" y="2682767"/>
        <a:ext cx="8412480" cy="1264874"/>
      </dsp:txXfrm>
    </dsp:sp>
    <dsp:sp modelId="{35814776-F2C0-9343-B441-2D4A457B453E}">
      <dsp:nvSpPr>
        <dsp:cNvPr id="0" name=""/>
        <dsp:cNvSpPr/>
      </dsp:nvSpPr>
      <dsp:spPr>
        <a:xfrm>
          <a:off x="0" y="2682767"/>
          <a:ext cx="2103120" cy="1264874"/>
        </a:xfrm>
        <a:prstGeom prst="rect">
          <a:avLst/>
        </a:prstGeom>
        <a:solidFill>
          <a:srgbClr val="7292C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4941" rIns="111290" bIns="124941" numCol="1" spcCol="1270" anchor="ctr" anchorCtr="0">
          <a:noAutofit/>
        </a:bodyPr>
        <a:lstStyle/>
        <a:p>
          <a:pPr marL="0" lvl="0" indent="0" algn="ctr" defTabSz="1244600">
            <a:lnSpc>
              <a:spcPct val="90000"/>
            </a:lnSpc>
            <a:spcBef>
              <a:spcPct val="0"/>
            </a:spcBef>
            <a:spcAft>
              <a:spcPct val="35000"/>
            </a:spcAft>
            <a:buNone/>
          </a:pPr>
          <a:r>
            <a:rPr lang="en-US" sz="2800" kern="1200" dirty="0"/>
            <a:t>Deliver</a:t>
          </a:r>
        </a:p>
      </dsp:txBody>
      <dsp:txXfrm>
        <a:off x="0" y="2682767"/>
        <a:ext cx="2103120" cy="12648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ADBB2-5854-954E-8D53-D549B89E15D8}">
      <dsp:nvSpPr>
        <dsp:cNvPr id="0" name=""/>
        <dsp:cNvSpPr/>
      </dsp:nvSpPr>
      <dsp:spPr>
        <a:xfrm>
          <a:off x="33337" y="0"/>
          <a:ext cx="3581262" cy="3581262"/>
        </a:xfrm>
        <a:prstGeom prst="ellipse">
          <a:avLst/>
        </a:prstGeom>
        <a:solidFill>
          <a:schemeClr val="accent2">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Grants are becoming </a:t>
          </a:r>
          <a:r>
            <a:rPr lang="en-US" sz="2300" b="1" kern="1200" dirty="0"/>
            <a:t>longer, larger-scale and more complex </a:t>
          </a:r>
          <a:endParaRPr lang="en-US" sz="2300" kern="1200" dirty="0"/>
        </a:p>
      </dsp:txBody>
      <dsp:txXfrm>
        <a:off x="557801" y="524464"/>
        <a:ext cx="2532334" cy="2532334"/>
      </dsp:txXfrm>
    </dsp:sp>
    <dsp:sp modelId="{52ADA2A7-CBC6-FE4B-AB90-67A84DE32BD7}">
      <dsp:nvSpPr>
        <dsp:cNvPr id="0" name=""/>
        <dsp:cNvSpPr/>
      </dsp:nvSpPr>
      <dsp:spPr>
        <a:xfrm>
          <a:off x="3614599" y="0"/>
          <a:ext cx="3581262" cy="3581262"/>
        </a:xfrm>
        <a:prstGeom prst="ellipse">
          <a:avLst/>
        </a:prstGeom>
        <a:solidFill>
          <a:srgbClr val="40AF9F">
            <a:alpha val="7909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Large-scale interdisciplinary work requires </a:t>
          </a:r>
          <a:r>
            <a:rPr lang="en-US" sz="2300" b="1" kern="1200" dirty="0"/>
            <a:t>significant planning and investment</a:t>
          </a:r>
          <a:endParaRPr lang="en-US" sz="2300" kern="1200" dirty="0"/>
        </a:p>
      </dsp:txBody>
      <dsp:txXfrm>
        <a:off x="4139063" y="524464"/>
        <a:ext cx="2532334" cy="2532334"/>
      </dsp:txXfrm>
    </dsp:sp>
    <dsp:sp modelId="{DA2E3949-2781-E04A-9CA7-192664463436}">
      <dsp:nvSpPr>
        <dsp:cNvPr id="0" name=""/>
        <dsp:cNvSpPr/>
      </dsp:nvSpPr>
      <dsp:spPr>
        <a:xfrm>
          <a:off x="7195861" y="0"/>
          <a:ext cx="3581262" cy="3581262"/>
        </a:xfrm>
        <a:prstGeom prst="ellipse">
          <a:avLst/>
        </a:prstGeom>
        <a:solidFill>
          <a:srgbClr val="40AF9F">
            <a:alpha val="27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rgbClr val="40AF9F"/>
              </a:solidFill>
            </a:rPr>
            <a:t>The CIF allows us to invest in </a:t>
          </a:r>
          <a:r>
            <a:rPr lang="en-GB" sz="2300" b="1" kern="1200" dirty="0">
              <a:solidFill>
                <a:srgbClr val="40AF9F"/>
              </a:solidFill>
            </a:rPr>
            <a:t>strategic projects </a:t>
          </a:r>
          <a:r>
            <a:rPr lang="en-GB" sz="2300" kern="1200" dirty="0">
              <a:solidFill>
                <a:srgbClr val="40AF9F"/>
              </a:solidFill>
            </a:rPr>
            <a:t>in </a:t>
          </a:r>
          <a:r>
            <a:rPr lang="en-GB" sz="2300" b="1" kern="1200" dirty="0">
              <a:solidFill>
                <a:srgbClr val="40AF9F"/>
              </a:solidFill>
            </a:rPr>
            <a:t>preparation</a:t>
          </a:r>
          <a:r>
            <a:rPr lang="en-GB" sz="2300" kern="1200" dirty="0">
              <a:solidFill>
                <a:srgbClr val="40AF9F"/>
              </a:solidFill>
            </a:rPr>
            <a:t> for anticipated funding opportunities</a:t>
          </a:r>
          <a:endParaRPr lang="en-US" sz="2300" kern="1200" dirty="0">
            <a:solidFill>
              <a:srgbClr val="40AF9F"/>
            </a:solidFill>
          </a:endParaRPr>
        </a:p>
      </dsp:txBody>
      <dsp:txXfrm>
        <a:off x="7720325" y="524464"/>
        <a:ext cx="2532334" cy="2532334"/>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282DBB-949D-DD40-908C-50F4FF4FE34B}"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8C4E2A-549D-1B4F-89DE-7EF9562E5457}" type="slidenum">
              <a:rPr lang="en-GB" smtClean="0"/>
              <a:t>‹#›</a:t>
            </a:fld>
            <a:endParaRPr lang="en-GB"/>
          </a:p>
        </p:txBody>
      </p:sp>
    </p:spTree>
    <p:extLst>
      <p:ext uri="{BB962C8B-B14F-4D97-AF65-F5344CB8AC3E}">
        <p14:creationId xmlns:p14="http://schemas.microsoft.com/office/powerpoint/2010/main" val="3351795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The Exeter Research Networks Initiative was launched in 2022 to enable agile research groupings to respond quickly to changing interdisciplinary priorities and opportunities. Each Network brings together a critical mass of researchers around shared themes, supported by dedicated funding, strategic guidance, and administrative support. The Initiative has continued to grow, creating new and unique research environments and infrastructures that support innovative, multidisciplinary research and foster an inclusive culture of interdisciplinary collaboration across all career stages, amplifying diverse perspectives. The networks model has proven effective in breaking down silos and creating visible focal points of expertise that strengthen both collaboration within the University and external partner engagement.</a:t>
            </a:r>
          </a:p>
          <a:p>
            <a:pPr rtl="0" fontAlgn="base"/>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To complement this, we developed the Exeter Complex Initiatives Fund. This internal funding mechanism provides rapid, early-stage, and agile support to emerging areas through rolling application cycles and targeted funding. It has enabled </a:t>
            </a:r>
            <a:r>
              <a:rPr lang="en-US" sz="1200" b="0" i="0" kern="1200" dirty="0">
                <a:solidFill>
                  <a:schemeClr val="tx1"/>
                </a:solidFill>
                <a:effectLst/>
                <a:latin typeface="+mn-lt"/>
                <a:ea typeface="+mn-ea"/>
                <a:cs typeface="+mn-cs"/>
              </a:rPr>
              <a:t>us to facilitate </a:t>
            </a:r>
            <a:r>
              <a:rPr lang="en-GB" sz="1200" b="0" i="0" kern="1200" dirty="0">
                <a:solidFill>
                  <a:schemeClr val="tx1"/>
                </a:solidFill>
                <a:effectLst/>
                <a:latin typeface="+mn-lt"/>
                <a:ea typeface="+mn-ea"/>
                <a:cs typeface="+mn-cs"/>
              </a:rPr>
              <a:t>ambitious, interdisciplinary, and multi-stakeholder projects that address societal and global challenges, whilst delivering strong returns on investment through subsequent external awards. </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We aim to share insights from the design and implementation of these initiatives as a strategic framework for building inclusive, flexible, and high-impact interdisciplinary research cultures that leverage expertise, break down silos, and drive research excellence. </a:t>
            </a:r>
          </a:p>
          <a:p>
            <a:endParaRPr lang="en-GB" dirty="0"/>
          </a:p>
        </p:txBody>
      </p:sp>
      <p:sp>
        <p:nvSpPr>
          <p:cNvPr id="4" name="Slide Number Placeholder 3"/>
          <p:cNvSpPr>
            <a:spLocks noGrp="1"/>
          </p:cNvSpPr>
          <p:nvPr>
            <p:ph type="sldNum" sz="quarter" idx="5"/>
          </p:nvPr>
        </p:nvSpPr>
        <p:spPr/>
        <p:txBody>
          <a:bodyPr/>
          <a:lstStyle/>
          <a:p>
            <a:fld id="{058C4E2A-549D-1B4F-89DE-7EF9562E5457}" type="slidenum">
              <a:rPr lang="en-GB" smtClean="0"/>
              <a:t>1</a:t>
            </a:fld>
            <a:endParaRPr lang="en-GB"/>
          </a:p>
        </p:txBody>
      </p:sp>
    </p:spTree>
    <p:extLst>
      <p:ext uri="{BB962C8B-B14F-4D97-AF65-F5344CB8AC3E}">
        <p14:creationId xmlns:p14="http://schemas.microsoft.com/office/powerpoint/2010/main" val="3903677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ptos" panose="020B0004020202020204" pitchFamily="34" charset="0"/>
                <a:ea typeface="Aptos" panose="020B0004020202020204" pitchFamily="34" charset="0"/>
                <a:cs typeface="Times New Roman" panose="02020603050405020304" pitchFamily="18" charset="0"/>
              </a:rPr>
              <a:t>Be led by a University of Exeter academic</a:t>
            </a:r>
            <a:endParaRPr lang="en-US" dirty="0"/>
          </a:p>
          <a:p>
            <a:pPr lvl="0"/>
            <a:r>
              <a:rPr lang="en-GB" dirty="0">
                <a:effectLst/>
                <a:latin typeface="Aptos" panose="020B0004020202020204" pitchFamily="34" charset="0"/>
                <a:ea typeface="Aptos" panose="020B0004020202020204" pitchFamily="34" charset="0"/>
                <a:cs typeface="Times New Roman" panose="02020603050405020304" pitchFamily="18" charset="0"/>
              </a:rPr>
              <a:t>Be in support of a specific external research or innovation funding opportunity aligned with the University of Exeter's Strategy 2030</a:t>
            </a:r>
            <a:endParaRPr lang="en-US" dirty="0"/>
          </a:p>
          <a:p>
            <a:pPr lvl="0"/>
            <a:r>
              <a:rPr lang="en-GB" dirty="0">
                <a:effectLst/>
                <a:latin typeface="Aptos" panose="020B0004020202020204" pitchFamily="34" charset="0"/>
                <a:ea typeface="Aptos" panose="020B0004020202020204" pitchFamily="34" charset="0"/>
                <a:cs typeface="Times New Roman" panose="02020603050405020304" pitchFamily="18" charset="0"/>
              </a:rPr>
              <a:t>Be a time-limited novel initiative that is not a business-as-usual activity and has not received previous funding from the CIF</a:t>
            </a:r>
            <a:endParaRPr lang="en-US" dirty="0"/>
          </a:p>
          <a:p>
            <a:pPr lvl="0"/>
            <a:r>
              <a:rPr lang="en-GB" dirty="0">
                <a:effectLst/>
                <a:latin typeface="Aptos" panose="020B0004020202020204" pitchFamily="34" charset="0"/>
                <a:ea typeface="Aptos" panose="020B0004020202020204" pitchFamily="34" charset="0"/>
                <a:cs typeface="Times New Roman" panose="02020603050405020304" pitchFamily="18" charset="0"/>
              </a:rPr>
              <a:t>Be under £12k</a:t>
            </a:r>
          </a:p>
          <a:p>
            <a:endParaRPr lang="en-GB" dirty="0"/>
          </a:p>
        </p:txBody>
      </p:sp>
      <p:sp>
        <p:nvSpPr>
          <p:cNvPr id="4" name="Slide Number Placeholder 3"/>
          <p:cNvSpPr>
            <a:spLocks noGrp="1"/>
          </p:cNvSpPr>
          <p:nvPr>
            <p:ph type="sldNum" sz="quarter" idx="5"/>
          </p:nvPr>
        </p:nvSpPr>
        <p:spPr/>
        <p:txBody>
          <a:bodyPr/>
          <a:lstStyle/>
          <a:p>
            <a:fld id="{058C4E2A-549D-1B4F-89DE-7EF9562E5457}" type="slidenum">
              <a:rPr lang="en-GB" smtClean="0"/>
              <a:t>13</a:t>
            </a:fld>
            <a:endParaRPr lang="en-GB"/>
          </a:p>
        </p:txBody>
      </p:sp>
    </p:spTree>
    <p:extLst>
      <p:ext uri="{BB962C8B-B14F-4D97-AF65-F5344CB8AC3E}">
        <p14:creationId xmlns:p14="http://schemas.microsoft.com/office/powerpoint/2010/main" val="2228211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buNone/>
            </a:pPr>
            <a:r>
              <a:rPr lang="en-GB" sz="1200" b="1" kern="100" dirty="0">
                <a:solidFill>
                  <a:srgbClr val="40AF9F"/>
                </a:solidFill>
                <a:effectLst/>
                <a:latin typeface="Aptos" panose="020B0004020202020204" pitchFamily="34" charset="0"/>
                <a:ea typeface="Aptos" panose="020B0004020202020204" pitchFamily="34" charset="0"/>
                <a:cs typeface="Times New Roman" panose="02020603050405020304" pitchFamily="18" charset="0"/>
              </a:rPr>
              <a:t>Examples</a:t>
            </a:r>
            <a:r>
              <a:rPr lang="en-GB" sz="1400" b="1" kern="100" dirty="0">
                <a:solidFill>
                  <a:srgbClr val="40AF9F"/>
                </a:solidFill>
                <a:effectLst/>
                <a:latin typeface="Aptos" panose="020B0004020202020204" pitchFamily="34" charset="0"/>
                <a:ea typeface="Aptos" panose="020B0004020202020204" pitchFamily="34" charset="0"/>
                <a:cs typeface="Times New Roman" panose="02020603050405020304" pitchFamily="18" charset="0"/>
              </a:rPr>
              <a:t>:</a:t>
            </a:r>
          </a:p>
          <a:p>
            <a:pPr algn="just">
              <a:lnSpc>
                <a:spcPct val="115000"/>
              </a:lnSpc>
              <a:spcAft>
                <a:spcPts val="800"/>
              </a:spcAft>
              <a:buNone/>
            </a:pPr>
            <a:r>
              <a:rPr lang="en-GB" sz="1200" b="1" kern="100" dirty="0">
                <a:latin typeface="Aptos" panose="020B0004020202020204" pitchFamily="34" charset="0"/>
                <a:ea typeface="Aptos" panose="020B0004020202020204" pitchFamily="34" charset="0"/>
                <a:cs typeface="Times New Roman" panose="02020603050405020304" pitchFamily="18" charset="0"/>
              </a:rPr>
              <a:t>The CIF can be used to support a number of time-limited, pre-application activities, including to:</a:t>
            </a:r>
            <a:endParaRPr lang="en-GB" sz="1200" kern="1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Clr>
                <a:schemeClr val="tx1"/>
              </a:buClr>
              <a:buFont typeface="Symbol" pitchFamily="2" charset="2"/>
              <a:buChar char=""/>
            </a:pPr>
            <a:r>
              <a:rPr lang="en-GB" sz="1200" b="1" kern="100" dirty="0">
                <a:solidFill>
                  <a:srgbClr val="00C896"/>
                </a:solidFill>
                <a:latin typeface="Aptos" panose="020B0004020202020204" pitchFamily="34" charset="0"/>
                <a:ea typeface="Aptos" panose="020B0004020202020204" pitchFamily="34" charset="0"/>
                <a:cs typeface="Times New Roman" panose="02020603050405020304" pitchFamily="18" charset="0"/>
              </a:rPr>
              <a:t>Buy out staff </a:t>
            </a:r>
            <a:r>
              <a:rPr lang="en-GB" sz="1200" kern="100" dirty="0">
                <a:latin typeface="Aptos" panose="020B0004020202020204" pitchFamily="34" charset="0"/>
                <a:ea typeface="Aptos" panose="020B0004020202020204" pitchFamily="34" charset="0"/>
                <a:cs typeface="Times New Roman" panose="02020603050405020304" pitchFamily="18" charset="0"/>
              </a:rPr>
              <a:t>from teaching or business-as-usual activities </a:t>
            </a:r>
            <a:br>
              <a:rPr lang="en-GB" sz="1200" kern="100" dirty="0">
                <a:latin typeface="Aptos" panose="020B0004020202020204" pitchFamily="34" charset="0"/>
                <a:ea typeface="Aptos" panose="020B0004020202020204" pitchFamily="34" charset="0"/>
                <a:cs typeface="Times New Roman" panose="02020603050405020304" pitchFamily="18" charset="0"/>
              </a:rPr>
            </a:br>
            <a:r>
              <a:rPr lang="en-GB" sz="1200" kern="100" dirty="0">
                <a:latin typeface="Aptos" panose="020B0004020202020204" pitchFamily="34" charset="0"/>
                <a:ea typeface="Aptos" panose="020B0004020202020204" pitchFamily="34" charset="0"/>
                <a:cs typeface="Times New Roman" panose="02020603050405020304" pitchFamily="18" charset="0"/>
              </a:rPr>
              <a:t>(including professional services as agreed with line manager)</a:t>
            </a:r>
          </a:p>
          <a:p>
            <a:pPr marL="342900" lvl="0" indent="-342900">
              <a:lnSpc>
                <a:spcPct val="115000"/>
              </a:lnSpc>
              <a:buClr>
                <a:schemeClr val="tx1"/>
              </a:buClr>
              <a:buFont typeface="Symbol" pitchFamily="2" charset="2"/>
              <a:buChar char=""/>
            </a:pPr>
            <a:r>
              <a:rPr lang="en-GB" sz="1200" kern="100" dirty="0">
                <a:latin typeface="Aptos" panose="020B0004020202020204" pitchFamily="34" charset="0"/>
                <a:ea typeface="Aptos" panose="020B0004020202020204" pitchFamily="34" charset="0"/>
                <a:cs typeface="Times New Roman" panose="02020603050405020304" pitchFamily="18" charset="0"/>
              </a:rPr>
              <a:t>Pay for </a:t>
            </a:r>
            <a:r>
              <a:rPr lang="en-GB" sz="1200" b="1" kern="100" dirty="0">
                <a:solidFill>
                  <a:srgbClr val="00C896"/>
                </a:solidFill>
                <a:latin typeface="Aptos" panose="020B0004020202020204" pitchFamily="34" charset="0"/>
                <a:ea typeface="Aptos" panose="020B0004020202020204" pitchFamily="34" charset="0"/>
                <a:cs typeface="Times New Roman" panose="02020603050405020304" pitchFamily="18" charset="0"/>
              </a:rPr>
              <a:t>essential pre-application staff </a:t>
            </a:r>
            <a:br>
              <a:rPr lang="en-GB" sz="1200" kern="100" dirty="0">
                <a:solidFill>
                  <a:srgbClr val="00C896"/>
                </a:solidFill>
                <a:latin typeface="Aptos" panose="020B0004020202020204" pitchFamily="34" charset="0"/>
                <a:ea typeface="Aptos" panose="020B0004020202020204" pitchFamily="34" charset="0"/>
                <a:cs typeface="Times New Roman" panose="02020603050405020304" pitchFamily="18" charset="0"/>
              </a:rPr>
            </a:br>
            <a:r>
              <a:rPr lang="en-GB" sz="1200" kern="100" dirty="0">
                <a:latin typeface="Aptos" panose="020B0004020202020204" pitchFamily="34" charset="0"/>
                <a:ea typeface="Aptos" panose="020B0004020202020204" pitchFamily="34" charset="0"/>
                <a:cs typeface="Times New Roman" panose="02020603050405020304" pitchFamily="18" charset="0"/>
              </a:rPr>
              <a:t>(including project managers, administrative staff or specialist providers)  </a:t>
            </a:r>
          </a:p>
          <a:p>
            <a:pPr marL="342900" lvl="0" indent="-342900">
              <a:lnSpc>
                <a:spcPct val="115000"/>
              </a:lnSpc>
              <a:buFont typeface="Symbol" pitchFamily="2" charset="2"/>
              <a:buChar char=""/>
            </a:pPr>
            <a:r>
              <a:rPr lang="en-GB" sz="1200" kern="100" dirty="0">
                <a:latin typeface="Aptos" panose="020B0004020202020204" pitchFamily="34" charset="0"/>
                <a:ea typeface="Aptos" panose="020B0004020202020204" pitchFamily="34" charset="0"/>
                <a:cs typeface="Times New Roman" panose="02020603050405020304" pitchFamily="18" charset="0"/>
              </a:rPr>
              <a:t>Pay for </a:t>
            </a:r>
            <a:r>
              <a:rPr lang="en-GB" sz="1200" b="1" kern="100" dirty="0">
                <a:solidFill>
                  <a:srgbClr val="00C896"/>
                </a:solidFill>
                <a:latin typeface="Aptos" panose="020B0004020202020204" pitchFamily="34" charset="0"/>
                <a:ea typeface="Aptos" panose="020B0004020202020204" pitchFamily="34" charset="0"/>
                <a:cs typeface="Times New Roman" panose="02020603050405020304" pitchFamily="18" charset="0"/>
              </a:rPr>
              <a:t>materials or design costs </a:t>
            </a:r>
            <a:r>
              <a:rPr lang="en-GB" sz="1200" kern="100" dirty="0">
                <a:latin typeface="Aptos" panose="020B0004020202020204" pitchFamily="34" charset="0"/>
                <a:ea typeface="Aptos" panose="020B0004020202020204" pitchFamily="34" charset="0"/>
                <a:cs typeface="Times New Roman" panose="02020603050405020304" pitchFamily="18" charset="0"/>
              </a:rPr>
              <a:t>to support application development </a:t>
            </a:r>
          </a:p>
          <a:p>
            <a:pPr marL="342900" lvl="0" indent="-342900">
              <a:lnSpc>
                <a:spcPct val="115000"/>
              </a:lnSpc>
              <a:buFont typeface="Symbol" pitchFamily="2" charset="2"/>
              <a:buChar char=""/>
            </a:pPr>
            <a:r>
              <a:rPr lang="en-GB" sz="1200" kern="100" dirty="0">
                <a:latin typeface="Aptos" panose="020B0004020202020204" pitchFamily="34" charset="0"/>
                <a:ea typeface="Aptos" panose="020B0004020202020204" pitchFamily="34" charset="0"/>
                <a:cs typeface="Times New Roman" panose="02020603050405020304" pitchFamily="18" charset="0"/>
              </a:rPr>
              <a:t>Pay </a:t>
            </a:r>
            <a:r>
              <a:rPr lang="en-GB" sz="1200" b="1" kern="100" dirty="0">
                <a:solidFill>
                  <a:srgbClr val="00C896"/>
                </a:solidFill>
                <a:latin typeface="Aptos" panose="020B0004020202020204" pitchFamily="34" charset="0"/>
                <a:ea typeface="Aptos" panose="020B0004020202020204" pitchFamily="34" charset="0"/>
                <a:cs typeface="Times New Roman" panose="02020603050405020304" pitchFamily="18" charset="0"/>
              </a:rPr>
              <a:t>for collaboration or co-design workshops </a:t>
            </a:r>
            <a:r>
              <a:rPr lang="en-GB" sz="1200" kern="100" dirty="0">
                <a:latin typeface="Aptos" panose="020B0004020202020204" pitchFamily="34" charset="0"/>
                <a:ea typeface="Aptos" panose="020B0004020202020204" pitchFamily="34" charset="0"/>
                <a:cs typeface="Times New Roman" panose="02020603050405020304" pitchFamily="18" charset="0"/>
              </a:rPr>
              <a:t>to support application development</a:t>
            </a:r>
          </a:p>
          <a:p>
            <a:pPr marL="342900" lvl="0" indent="-342900">
              <a:lnSpc>
                <a:spcPct val="115000"/>
              </a:lnSpc>
              <a:spcAft>
                <a:spcPts val="800"/>
              </a:spcAft>
              <a:buFont typeface="Symbol" pitchFamily="2" charset="2"/>
              <a:buChar char=""/>
            </a:pPr>
            <a:r>
              <a:rPr lang="en-GB" sz="1200" kern="100" dirty="0">
                <a:latin typeface="Aptos" panose="020B0004020202020204" pitchFamily="34" charset="0"/>
                <a:ea typeface="Aptos" panose="020B0004020202020204" pitchFamily="34" charset="0"/>
                <a:cs typeface="Times New Roman" panose="02020603050405020304" pitchFamily="18" charset="0"/>
              </a:rPr>
              <a:t>Pay for </a:t>
            </a:r>
            <a:r>
              <a:rPr lang="en-GB" sz="1200" b="1" kern="100" dirty="0">
                <a:solidFill>
                  <a:srgbClr val="00C896"/>
                </a:solidFill>
                <a:latin typeface="Aptos" panose="020B0004020202020204" pitchFamily="34" charset="0"/>
                <a:ea typeface="Aptos" panose="020B0004020202020204" pitchFamily="34" charset="0"/>
                <a:cs typeface="Times New Roman" panose="02020603050405020304" pitchFamily="18" charset="0"/>
              </a:rPr>
              <a:t>data collection </a:t>
            </a:r>
            <a:r>
              <a:rPr lang="en-GB" sz="1200" kern="100" dirty="0">
                <a:latin typeface="Aptos" panose="020B0004020202020204" pitchFamily="34" charset="0"/>
                <a:ea typeface="Aptos" panose="020B0004020202020204" pitchFamily="34" charset="0"/>
                <a:cs typeface="Times New Roman" panose="02020603050405020304" pitchFamily="18" charset="0"/>
              </a:rPr>
              <a:t>to support application development</a:t>
            </a:r>
          </a:p>
          <a:p>
            <a:pPr algn="just">
              <a:lnSpc>
                <a:spcPct val="115000"/>
              </a:lnSpc>
              <a:spcAft>
                <a:spcPts val="800"/>
              </a:spcAf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58C4E2A-549D-1B4F-89DE-7EF9562E5457}" type="slidenum">
              <a:rPr lang="en-GB" smtClean="0"/>
              <a:t>14</a:t>
            </a:fld>
            <a:endParaRPr lang="en-GB"/>
          </a:p>
        </p:txBody>
      </p:sp>
    </p:spTree>
    <p:extLst>
      <p:ext uri="{BB962C8B-B14F-4D97-AF65-F5344CB8AC3E}">
        <p14:creationId xmlns:p14="http://schemas.microsoft.com/office/powerpoint/2010/main" val="1860830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8C4E2A-549D-1B4F-89DE-7EF9562E5457}" type="slidenum">
              <a:rPr lang="en-GB" smtClean="0"/>
              <a:t>15</a:t>
            </a:fld>
            <a:endParaRPr lang="en-GB"/>
          </a:p>
        </p:txBody>
      </p:sp>
    </p:spTree>
    <p:extLst>
      <p:ext uri="{BB962C8B-B14F-4D97-AF65-F5344CB8AC3E}">
        <p14:creationId xmlns:p14="http://schemas.microsoft.com/office/powerpoint/2010/main" val="115484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8C4E2A-549D-1B4F-89DE-7EF9562E5457}" type="slidenum">
              <a:rPr lang="en-GB" smtClean="0"/>
              <a:t>2</a:t>
            </a:fld>
            <a:endParaRPr lang="en-GB"/>
          </a:p>
        </p:txBody>
      </p:sp>
    </p:spTree>
    <p:extLst>
      <p:ext uri="{BB962C8B-B14F-4D97-AF65-F5344CB8AC3E}">
        <p14:creationId xmlns:p14="http://schemas.microsoft.com/office/powerpoint/2010/main" val="3080168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b="1" i="0" dirty="0"/>
              <a:t>2022 Launch </a:t>
            </a:r>
          </a:p>
          <a:p>
            <a:pPr lvl="1">
              <a:buNone/>
            </a:pPr>
            <a:r>
              <a:rPr lang="en-GB" sz="1400" b="1" dirty="0"/>
              <a:t>9 Networks </a:t>
            </a:r>
          </a:p>
          <a:p>
            <a:pPr lvl="1">
              <a:buNone/>
            </a:pPr>
            <a:r>
              <a:rPr lang="en-GB" sz="1400" b="1" dirty="0"/>
              <a:t>1 Network in Development </a:t>
            </a:r>
          </a:p>
          <a:p>
            <a:pPr lvl="0"/>
            <a:r>
              <a:rPr lang="en-GB" sz="1200" dirty="0"/>
              <a:t>In Development:</a:t>
            </a:r>
          </a:p>
          <a:p>
            <a:pPr lvl="1"/>
            <a:r>
              <a:rPr lang="en-GB" sz="1200" dirty="0"/>
              <a:t>Global Authoritarianism</a:t>
            </a:r>
          </a:p>
          <a:p>
            <a:pPr lvl="0"/>
            <a:r>
              <a:rPr lang="en-US" sz="1600" b="1" i="0" dirty="0"/>
              <a:t>2023 Growth</a:t>
            </a:r>
          </a:p>
          <a:p>
            <a:pPr lvl="1">
              <a:buNone/>
            </a:pPr>
            <a:r>
              <a:rPr lang="en-US" sz="1400" b="1" i="0" dirty="0"/>
              <a:t>4 New Networks</a:t>
            </a:r>
            <a:endParaRPr lang="en-GB" sz="1400" b="1" dirty="0"/>
          </a:p>
          <a:p>
            <a:pPr lvl="0"/>
            <a:r>
              <a:rPr lang="en-US" sz="1600" b="1" i="0" dirty="0"/>
              <a:t>2024 Growth </a:t>
            </a:r>
          </a:p>
          <a:p>
            <a:pPr lvl="0"/>
            <a:r>
              <a:rPr lang="en-US" sz="1200" b="0" i="0" dirty="0"/>
              <a:t>(Review)</a:t>
            </a:r>
          </a:p>
          <a:p>
            <a:pPr lvl="1"/>
            <a:r>
              <a:rPr lang="en-GB" sz="1400" b="1" dirty="0"/>
              <a:t>2 New Networks</a:t>
            </a:r>
          </a:p>
          <a:p>
            <a:pPr lvl="1"/>
            <a:r>
              <a:rPr lang="en-GB" sz="1400" b="1" dirty="0"/>
              <a:t>1 Network in Development</a:t>
            </a:r>
          </a:p>
          <a:p>
            <a:pPr lvl="0"/>
            <a:r>
              <a:rPr lang="en-US" sz="1600" b="1" i="0" dirty="0"/>
              <a:t>2025-6 Review</a:t>
            </a:r>
          </a:p>
          <a:p>
            <a:pPr lvl="1">
              <a:buNone/>
            </a:pPr>
            <a:endParaRPr lang="en-US" sz="1600" b="1" i="0" dirty="0">
              <a:solidFill>
                <a:srgbClr val="7292CC"/>
              </a:solidFill>
            </a:endParaRPr>
          </a:p>
          <a:p>
            <a:endParaRPr lang="en-GB" dirty="0"/>
          </a:p>
          <a:p>
            <a:endParaRPr lang="en-GB" dirty="0"/>
          </a:p>
          <a:p>
            <a:endParaRPr lang="en-GB" dirty="0"/>
          </a:p>
          <a:p>
            <a:r>
              <a:rPr lang="en-GB" dirty="0"/>
              <a:t>How we balance </a:t>
            </a:r>
            <a:r>
              <a:rPr lang="en-GB" dirty="0" err="1"/>
              <a:t>stratgic</a:t>
            </a:r>
            <a:r>
              <a:rPr lang="en-GB" dirty="0"/>
              <a:t> investments </a:t>
            </a:r>
            <a:r>
              <a:rPr lang="en-GB" dirty="0" err="1"/>
              <a:t>agaisnt</a:t>
            </a:r>
            <a:r>
              <a:rPr lang="en-GB" dirty="0"/>
              <a:t> ROI and in </a:t>
            </a:r>
            <a:r>
              <a:rPr lang="en-GB" dirty="0" err="1"/>
              <a:t>creatig</a:t>
            </a:r>
            <a:r>
              <a:rPr lang="en-GB" dirty="0"/>
              <a:t> the </a:t>
            </a:r>
            <a:r>
              <a:rPr lang="en-GB" dirty="0" err="1"/>
              <a:t>cutleres</a:t>
            </a:r>
            <a:r>
              <a:rPr lang="en-GB" dirty="0"/>
              <a:t> and </a:t>
            </a:r>
            <a:r>
              <a:rPr lang="en-GB" dirty="0" err="1"/>
              <a:t>evorionments</a:t>
            </a:r>
            <a:r>
              <a:rPr lang="en-GB" dirty="0"/>
              <a:t> for producing this. </a:t>
            </a:r>
            <a:br>
              <a:rPr lang="en-GB" dirty="0"/>
            </a:br>
            <a:br>
              <a:rPr lang="en-GB" dirty="0"/>
            </a:br>
            <a:r>
              <a:rPr lang="en-GB" dirty="0"/>
              <a:t>Duality of </a:t>
            </a:r>
          </a:p>
        </p:txBody>
      </p:sp>
      <p:sp>
        <p:nvSpPr>
          <p:cNvPr id="4" name="Slide Number Placeholder 3"/>
          <p:cNvSpPr>
            <a:spLocks noGrp="1"/>
          </p:cNvSpPr>
          <p:nvPr>
            <p:ph type="sldNum" sz="quarter" idx="5"/>
          </p:nvPr>
        </p:nvSpPr>
        <p:spPr/>
        <p:txBody>
          <a:bodyPr/>
          <a:lstStyle/>
          <a:p>
            <a:fld id="{058C4E2A-549D-1B4F-89DE-7EF9562E5457}" type="slidenum">
              <a:rPr lang="en-GB" smtClean="0"/>
              <a:t>3</a:t>
            </a:fld>
            <a:endParaRPr lang="en-GB"/>
          </a:p>
        </p:txBody>
      </p:sp>
    </p:spTree>
    <p:extLst>
      <p:ext uri="{BB962C8B-B14F-4D97-AF65-F5344CB8AC3E}">
        <p14:creationId xmlns:p14="http://schemas.microsoft.com/office/powerpoint/2010/main" val="2744190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167C-7D5E-BDC0-407B-4A11093EF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BB25F-9375-4B77-AFB2-751B4B44BB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2BB446-FEE2-663F-8795-F3BBD32CEA50}"/>
              </a:ext>
            </a:extLst>
          </p:cNvPr>
          <p:cNvSpPr>
            <a:spLocks noGrp="1"/>
          </p:cNvSpPr>
          <p:nvPr>
            <p:ph type="body" idx="1"/>
          </p:nvPr>
        </p:nvSpPr>
        <p:spPr/>
        <p:txBody>
          <a:bodyPr/>
          <a:lstStyle/>
          <a:p>
            <a:pPr lvl="0"/>
            <a:r>
              <a:rPr lang="en-GB" sz="2000" b="1" dirty="0">
                <a:latin typeface="Aptos" panose="020B0004020202020204" pitchFamily="34" charset="0"/>
              </a:rPr>
              <a:t>Governance, Agility &amp; Accountability </a:t>
            </a:r>
          </a:p>
          <a:p>
            <a:pPr lvl="0"/>
            <a:r>
              <a:rPr lang="en-GB" sz="1400" b="0" dirty="0">
                <a:latin typeface="Aptos" panose="020B0004020202020204" pitchFamily="34" charset="0"/>
              </a:rPr>
              <a:t>3 Year initial </a:t>
            </a:r>
            <a:r>
              <a:rPr lang="en-GB" sz="1800" b="1" dirty="0">
                <a:latin typeface="Aptos" panose="020B0004020202020204" pitchFamily="34" charset="0"/>
              </a:rPr>
              <a:t>Fixed-Term</a:t>
            </a:r>
            <a:r>
              <a:rPr lang="en-GB" sz="1200" dirty="0">
                <a:latin typeface="Aptos" panose="020B0004020202020204" pitchFamily="34" charset="0"/>
              </a:rPr>
              <a:t> at Designation with Plans for Evolution</a:t>
            </a:r>
          </a:p>
          <a:p>
            <a:pPr lvl="0"/>
            <a:r>
              <a:rPr lang="en-GB" sz="1200" dirty="0">
                <a:latin typeface="Aptos" panose="020B0004020202020204" pitchFamily="34" charset="0"/>
              </a:rPr>
              <a:t>Defined Academic </a:t>
            </a:r>
            <a:r>
              <a:rPr lang="en-GB" sz="1800" b="1" dirty="0">
                <a:latin typeface="Aptos" panose="020B0004020202020204" pitchFamily="34" charset="0"/>
              </a:rPr>
              <a:t>Leadership</a:t>
            </a:r>
            <a:r>
              <a:rPr lang="en-GB" sz="1200" dirty="0">
                <a:latin typeface="Aptos" panose="020B0004020202020204" pitchFamily="34" charset="0"/>
              </a:rPr>
              <a:t> for the Term</a:t>
            </a:r>
          </a:p>
          <a:p>
            <a:pPr lvl="0"/>
            <a:r>
              <a:rPr lang="en-GB" sz="1200" dirty="0">
                <a:latin typeface="Aptos" panose="020B0004020202020204" pitchFamily="34" charset="0"/>
              </a:rPr>
              <a:t>Defined Vision and </a:t>
            </a:r>
            <a:r>
              <a:rPr lang="en-GB" sz="1800" b="1" dirty="0">
                <a:latin typeface="Aptos" panose="020B0004020202020204" pitchFamily="34" charset="0"/>
              </a:rPr>
              <a:t>KPIs</a:t>
            </a:r>
            <a:r>
              <a:rPr lang="en-GB" sz="1200" dirty="0">
                <a:latin typeface="Aptos" panose="020B0004020202020204" pitchFamily="34" charset="0"/>
              </a:rPr>
              <a:t> agreed at outset </a:t>
            </a:r>
          </a:p>
          <a:p>
            <a:pPr lvl="0"/>
            <a:r>
              <a:rPr lang="en-GB" sz="1200" dirty="0">
                <a:latin typeface="Aptos" panose="020B0004020202020204" pitchFamily="34" charset="0"/>
              </a:rPr>
              <a:t>New </a:t>
            </a:r>
            <a:r>
              <a:rPr lang="en-GB" sz="1800" b="1" dirty="0">
                <a:latin typeface="Aptos" panose="020B0004020202020204" pitchFamily="34" charset="0"/>
              </a:rPr>
              <a:t>Calls</a:t>
            </a:r>
            <a:r>
              <a:rPr lang="en-GB" sz="1200" dirty="0">
                <a:latin typeface="Aptos" panose="020B0004020202020204" pitchFamily="34" charset="0"/>
              </a:rPr>
              <a:t> to be reviewed by SAG</a:t>
            </a:r>
          </a:p>
          <a:p>
            <a:endParaRPr lang="en-GB" dirty="0"/>
          </a:p>
        </p:txBody>
      </p:sp>
      <p:sp>
        <p:nvSpPr>
          <p:cNvPr id="4" name="Slide Number Placeholder 3">
            <a:extLst>
              <a:ext uri="{FF2B5EF4-FFF2-40B4-BE49-F238E27FC236}">
                <a16:creationId xmlns:a16="http://schemas.microsoft.com/office/drawing/2014/main" id="{55AF57C4-772C-A3BA-F5FF-54BE4CFA6FAE}"/>
              </a:ext>
            </a:extLst>
          </p:cNvPr>
          <p:cNvSpPr>
            <a:spLocks noGrp="1"/>
          </p:cNvSpPr>
          <p:nvPr>
            <p:ph type="sldNum" sz="quarter" idx="5"/>
          </p:nvPr>
        </p:nvSpPr>
        <p:spPr/>
        <p:txBody>
          <a:bodyPr/>
          <a:lstStyle/>
          <a:p>
            <a:fld id="{058C4E2A-549D-1B4F-89DE-7EF9562E5457}" type="slidenum">
              <a:rPr lang="en-GB" smtClean="0"/>
              <a:t>4</a:t>
            </a:fld>
            <a:endParaRPr lang="en-GB"/>
          </a:p>
        </p:txBody>
      </p:sp>
    </p:spTree>
    <p:extLst>
      <p:ext uri="{BB962C8B-B14F-4D97-AF65-F5344CB8AC3E}">
        <p14:creationId xmlns:p14="http://schemas.microsoft.com/office/powerpoint/2010/main" val="3637072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FB1DA-A614-0483-AB8C-5B52E74146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745D8-84F7-9F32-1DFE-936A071A31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09C6B-4A61-3A4D-FE2F-16DA03321D50}"/>
              </a:ext>
            </a:extLst>
          </p:cNvPr>
          <p:cNvSpPr>
            <a:spLocks noGrp="1"/>
          </p:cNvSpPr>
          <p:nvPr>
            <p:ph type="body" idx="1"/>
          </p:nvPr>
        </p:nvSpPr>
        <p:spPr/>
        <p:txBody>
          <a:bodyPr/>
          <a:lstStyle/>
          <a:p>
            <a:pPr lvl="0">
              <a:defRPr b="1"/>
            </a:pPr>
            <a:r>
              <a:rPr lang="en-US" sz="1600" b="1" i="0" dirty="0">
                <a:solidFill>
                  <a:srgbClr val="7292CC"/>
                </a:solidFill>
              </a:rPr>
              <a:t>2022 Launch </a:t>
            </a:r>
          </a:p>
          <a:p>
            <a:pPr lvl="1"/>
            <a:r>
              <a:rPr lang="en-GB" sz="1400" b="1" dirty="0"/>
              <a:t>9 Networks </a:t>
            </a:r>
          </a:p>
          <a:p>
            <a:pPr lvl="1"/>
            <a:r>
              <a:rPr lang="en-GB" sz="1400" b="1" dirty="0"/>
              <a:t>1 Network in Development </a:t>
            </a:r>
          </a:p>
          <a:p>
            <a:pPr lvl="0">
              <a:defRPr b="1"/>
            </a:pPr>
            <a:r>
              <a:rPr lang="en-US" sz="1600" b="1" i="0" dirty="0">
                <a:solidFill>
                  <a:srgbClr val="7292CC"/>
                </a:solidFill>
              </a:rPr>
              <a:t>2023 Growth</a:t>
            </a:r>
          </a:p>
          <a:p>
            <a:pPr lvl="1"/>
            <a:r>
              <a:rPr lang="en-US" sz="1400" b="1" i="0" dirty="0"/>
              <a:t>4 New Networks</a:t>
            </a:r>
          </a:p>
          <a:p>
            <a:pPr lvl="0">
              <a:defRPr b="1"/>
            </a:pPr>
            <a:r>
              <a:rPr lang="en-US" sz="1600" b="1" i="0" dirty="0">
                <a:solidFill>
                  <a:srgbClr val="7292CC"/>
                </a:solidFill>
              </a:rPr>
              <a:t>2024</a:t>
            </a:r>
            <a:r>
              <a:rPr lang="en-US" sz="1600" b="1" i="0" dirty="0"/>
              <a:t> </a:t>
            </a:r>
            <a:r>
              <a:rPr lang="en-US" sz="1600" b="1" i="0" dirty="0">
                <a:solidFill>
                  <a:srgbClr val="7292CC"/>
                </a:solidFill>
              </a:rPr>
              <a:t>Growth</a:t>
            </a:r>
            <a:r>
              <a:rPr lang="en-US" sz="1600" b="1" i="0" dirty="0"/>
              <a:t> </a:t>
            </a:r>
          </a:p>
          <a:p>
            <a:pPr lvl="1"/>
            <a:r>
              <a:rPr lang="en-GB" sz="1400" b="1" dirty="0"/>
              <a:t>2 New Networks</a:t>
            </a:r>
          </a:p>
          <a:p>
            <a:pPr lvl="1"/>
            <a:r>
              <a:rPr lang="en-GB" sz="1400" b="1" dirty="0"/>
              <a:t>1 Network in Development</a:t>
            </a:r>
          </a:p>
          <a:p>
            <a:pPr lvl="1"/>
            <a:r>
              <a:rPr lang="en-GB" sz="1400" b="1" dirty="0"/>
              <a:t>1 Network Evolved</a:t>
            </a:r>
          </a:p>
          <a:p>
            <a:pPr lvl="1"/>
            <a:br>
              <a:rPr lang="en-GB" sz="1400" b="1" dirty="0"/>
            </a:br>
            <a:endParaRPr lang="en-GB" sz="1400" b="1" dirty="0"/>
          </a:p>
          <a:p>
            <a:pPr lvl="0">
              <a:defRPr b="1"/>
            </a:pPr>
            <a:r>
              <a:rPr lang="en-US" sz="1600" b="1" i="0" dirty="0"/>
              <a:t>2025-26 Review</a:t>
            </a:r>
          </a:p>
          <a:p>
            <a:pPr lvl="1"/>
            <a:r>
              <a:rPr lang="en-US" sz="1600" b="1" i="0" dirty="0">
                <a:solidFill>
                  <a:srgbClr val="7292CC"/>
                </a:solidFill>
              </a:rPr>
              <a:t>Total 7 Networks</a:t>
            </a:r>
          </a:p>
          <a:p>
            <a:endParaRPr lang="en-GB" dirty="0"/>
          </a:p>
        </p:txBody>
      </p:sp>
      <p:sp>
        <p:nvSpPr>
          <p:cNvPr id="4" name="Slide Number Placeholder 3">
            <a:extLst>
              <a:ext uri="{FF2B5EF4-FFF2-40B4-BE49-F238E27FC236}">
                <a16:creationId xmlns:a16="http://schemas.microsoft.com/office/drawing/2014/main" id="{59D3F2EE-6E94-DAD9-D6AF-D8A9C5751E85}"/>
              </a:ext>
            </a:extLst>
          </p:cNvPr>
          <p:cNvSpPr>
            <a:spLocks noGrp="1"/>
          </p:cNvSpPr>
          <p:nvPr>
            <p:ph type="sldNum" sz="quarter" idx="5"/>
          </p:nvPr>
        </p:nvSpPr>
        <p:spPr/>
        <p:txBody>
          <a:bodyPr/>
          <a:lstStyle/>
          <a:p>
            <a:fld id="{058C4E2A-549D-1B4F-89DE-7EF9562E5457}" type="slidenum">
              <a:rPr lang="en-GB" smtClean="0"/>
              <a:t>5</a:t>
            </a:fld>
            <a:endParaRPr lang="en-GB"/>
          </a:p>
        </p:txBody>
      </p:sp>
    </p:spTree>
    <p:extLst>
      <p:ext uri="{BB962C8B-B14F-4D97-AF65-F5344CB8AC3E}">
        <p14:creationId xmlns:p14="http://schemas.microsoft.com/office/powerpoint/2010/main" val="1565126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2000" b="1" dirty="0">
                <a:latin typeface="Aptos" panose="020B0004020202020204" pitchFamily="34" charset="0"/>
              </a:rPr>
              <a:t>Governance, Agility &amp; Accountability </a:t>
            </a:r>
          </a:p>
          <a:p>
            <a:pPr lvl="0"/>
            <a:r>
              <a:rPr lang="en-GB" sz="1400" b="0" dirty="0">
                <a:latin typeface="Aptos" panose="020B0004020202020204" pitchFamily="34" charset="0"/>
              </a:rPr>
              <a:t>3 Year initial </a:t>
            </a:r>
            <a:r>
              <a:rPr lang="en-GB" sz="1800" b="1" dirty="0">
                <a:latin typeface="Aptos" panose="020B0004020202020204" pitchFamily="34" charset="0"/>
              </a:rPr>
              <a:t>Fixed-Term</a:t>
            </a:r>
            <a:r>
              <a:rPr lang="en-GB" sz="1200" dirty="0">
                <a:latin typeface="Aptos" panose="020B0004020202020204" pitchFamily="34" charset="0"/>
              </a:rPr>
              <a:t> at Designation with Plans for Evolution</a:t>
            </a:r>
          </a:p>
          <a:p>
            <a:pPr lvl="0"/>
            <a:r>
              <a:rPr lang="en-GB" sz="1200" dirty="0">
                <a:latin typeface="Aptos" panose="020B0004020202020204" pitchFamily="34" charset="0"/>
              </a:rPr>
              <a:t>Defined Academic </a:t>
            </a:r>
            <a:r>
              <a:rPr lang="en-GB" sz="1800" b="1" dirty="0">
                <a:latin typeface="Aptos" panose="020B0004020202020204" pitchFamily="34" charset="0"/>
              </a:rPr>
              <a:t>Leadership</a:t>
            </a:r>
            <a:r>
              <a:rPr lang="en-GB" sz="1200" dirty="0">
                <a:latin typeface="Aptos" panose="020B0004020202020204" pitchFamily="34" charset="0"/>
              </a:rPr>
              <a:t> for the Term</a:t>
            </a:r>
          </a:p>
          <a:p>
            <a:pPr lvl="0"/>
            <a:r>
              <a:rPr lang="en-GB" sz="1200" dirty="0">
                <a:latin typeface="Aptos" panose="020B0004020202020204" pitchFamily="34" charset="0"/>
              </a:rPr>
              <a:t>Defined Vision and </a:t>
            </a:r>
            <a:r>
              <a:rPr lang="en-GB" sz="1800" b="1" dirty="0">
                <a:latin typeface="Aptos" panose="020B0004020202020204" pitchFamily="34" charset="0"/>
              </a:rPr>
              <a:t>KPIs</a:t>
            </a:r>
            <a:r>
              <a:rPr lang="en-GB" sz="1200" dirty="0">
                <a:latin typeface="Aptos" panose="020B0004020202020204" pitchFamily="34" charset="0"/>
              </a:rPr>
              <a:t> agreed at outset </a:t>
            </a:r>
          </a:p>
          <a:p>
            <a:pPr lvl="0"/>
            <a:r>
              <a:rPr lang="en-GB" sz="1200" dirty="0">
                <a:latin typeface="Aptos" panose="020B0004020202020204" pitchFamily="34" charset="0"/>
              </a:rPr>
              <a:t>New </a:t>
            </a:r>
            <a:r>
              <a:rPr lang="en-GB" sz="1800" b="1" dirty="0">
                <a:latin typeface="Aptos" panose="020B0004020202020204" pitchFamily="34" charset="0"/>
              </a:rPr>
              <a:t>Calls</a:t>
            </a:r>
            <a:r>
              <a:rPr lang="en-GB" sz="1200" dirty="0">
                <a:latin typeface="Aptos" panose="020B0004020202020204" pitchFamily="34" charset="0"/>
              </a:rPr>
              <a:t> to be reviewed by SAG</a:t>
            </a:r>
          </a:p>
          <a:p>
            <a:endParaRPr lang="en-GB" dirty="0"/>
          </a:p>
        </p:txBody>
      </p:sp>
      <p:sp>
        <p:nvSpPr>
          <p:cNvPr id="4" name="Slide Number Placeholder 3"/>
          <p:cNvSpPr>
            <a:spLocks noGrp="1"/>
          </p:cNvSpPr>
          <p:nvPr>
            <p:ph type="sldNum" sz="quarter" idx="5"/>
          </p:nvPr>
        </p:nvSpPr>
        <p:spPr/>
        <p:txBody>
          <a:bodyPr/>
          <a:lstStyle/>
          <a:p>
            <a:fld id="{058C4E2A-549D-1B4F-89DE-7EF9562E5457}" type="slidenum">
              <a:rPr lang="en-GB" smtClean="0"/>
              <a:t>6</a:t>
            </a:fld>
            <a:endParaRPr lang="en-GB"/>
          </a:p>
        </p:txBody>
      </p:sp>
    </p:spTree>
    <p:extLst>
      <p:ext uri="{BB962C8B-B14F-4D97-AF65-F5344CB8AC3E}">
        <p14:creationId xmlns:p14="http://schemas.microsoft.com/office/powerpoint/2010/main" val="3407475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81F05-7376-FF34-39E2-D90573A7B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072B6-2E33-A62F-90A8-821145D64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172D19-41F3-BDD2-BBC3-8CAED2CFC3D3}"/>
              </a:ext>
            </a:extLst>
          </p:cNvPr>
          <p:cNvSpPr>
            <a:spLocks noGrp="1"/>
          </p:cNvSpPr>
          <p:nvPr>
            <p:ph type="body" idx="1"/>
          </p:nvPr>
        </p:nvSpPr>
        <p:spPr/>
        <p:txBody>
          <a:bodyPr/>
          <a:lstStyle/>
          <a:p>
            <a:r>
              <a:rPr lang="en-GB" sz="1600" dirty="0">
                <a:solidFill>
                  <a:srgbClr val="003C3B"/>
                </a:solidFill>
                <a:latin typeface="Outfit"/>
                <a:cs typeface="Outfit"/>
              </a:rPr>
              <a:t>The focus is on </a:t>
            </a:r>
            <a:r>
              <a:rPr lang="en-GB" sz="1600" i="1" dirty="0">
                <a:solidFill>
                  <a:srgbClr val="00C896"/>
                </a:solidFill>
                <a:latin typeface="Outfit"/>
                <a:cs typeface="Outfit"/>
              </a:rPr>
              <a:t>attribution</a:t>
            </a:r>
            <a:r>
              <a:rPr lang="en-GB" sz="1600" i="1" dirty="0">
                <a:solidFill>
                  <a:srgbClr val="003C3B"/>
                </a:solidFill>
                <a:latin typeface="Outfit"/>
                <a:cs typeface="Outfit"/>
              </a:rPr>
              <a:t>: </a:t>
            </a:r>
            <a:r>
              <a:rPr lang="en-GB" sz="1600" dirty="0">
                <a:solidFill>
                  <a:srgbClr val="003C3B"/>
                </a:solidFill>
                <a:latin typeface="Outfit"/>
                <a:cs typeface="Outfit"/>
              </a:rPr>
              <a:t>showing what happened </a:t>
            </a:r>
            <a:r>
              <a:rPr lang="en-GB" sz="1600" b="1" dirty="0">
                <a:solidFill>
                  <a:srgbClr val="003C3B"/>
                </a:solidFill>
                <a:latin typeface="Outfit"/>
                <a:cs typeface="Outfit"/>
              </a:rPr>
              <a:t>because of the network</a:t>
            </a:r>
            <a:r>
              <a:rPr lang="en-GB" sz="1600" dirty="0">
                <a:solidFill>
                  <a:srgbClr val="003C3B"/>
                </a:solidFill>
                <a:latin typeface="Outfit"/>
                <a:cs typeface="Outfit"/>
              </a:rPr>
              <a:t>. Each network will provide a narrative explaining its contribution across five core KPIs:</a:t>
            </a:r>
          </a:p>
          <a:p>
            <a:endParaRPr lang="en-GB" sz="1600" dirty="0">
              <a:solidFill>
                <a:srgbClr val="003C3B"/>
              </a:solidFill>
              <a:latin typeface="Outfit" pitchFamily="2" charset="0"/>
            </a:endParaRPr>
          </a:p>
          <a:p>
            <a:pPr marL="285750" indent="-285750">
              <a:buFont typeface="Arial" panose="020B0604020202020204" pitchFamily="34" charset="0"/>
              <a:buChar char="•"/>
            </a:pPr>
            <a:r>
              <a:rPr lang="en-GB" sz="1600" b="1" dirty="0">
                <a:solidFill>
                  <a:srgbClr val="003C3B"/>
                </a:solidFill>
                <a:latin typeface="Outfit"/>
                <a:cs typeface="Outfit"/>
              </a:rPr>
              <a:t>Financial leverage</a:t>
            </a:r>
            <a:r>
              <a:rPr lang="en-GB" sz="1600" dirty="0">
                <a:solidFill>
                  <a:srgbClr val="003C3B"/>
                </a:solidFill>
                <a:latin typeface="Outfit"/>
                <a:cs typeface="Outfit"/>
              </a:rPr>
              <a:t> – Grants and other income that were secured </a:t>
            </a:r>
            <a:r>
              <a:rPr lang="en-GB" sz="1600" i="1" dirty="0">
                <a:solidFill>
                  <a:srgbClr val="00C896"/>
                </a:solidFill>
                <a:latin typeface="Outfit"/>
                <a:cs typeface="Outfit"/>
              </a:rPr>
              <a:t>as a result of network activity</a:t>
            </a:r>
            <a:r>
              <a:rPr lang="en-GB" sz="1600" dirty="0">
                <a:solidFill>
                  <a:srgbClr val="00C896"/>
                </a:solidFill>
                <a:latin typeface="Outfit"/>
                <a:cs typeface="Outfit"/>
              </a:rPr>
              <a:t> </a:t>
            </a:r>
            <a:r>
              <a:rPr lang="en-GB" sz="1600" dirty="0">
                <a:solidFill>
                  <a:srgbClr val="003C3B"/>
                </a:solidFill>
                <a:latin typeface="Outfit"/>
                <a:cs typeface="Outfit"/>
              </a:rPr>
              <a:t>or through opportunities created by the network.</a:t>
            </a:r>
          </a:p>
          <a:p>
            <a:pPr marL="285750" indent="-285750">
              <a:buFont typeface="Arial" panose="020B0604020202020204" pitchFamily="34" charset="0"/>
              <a:buChar char="•"/>
            </a:pPr>
            <a:r>
              <a:rPr lang="en-GB" sz="1600" b="1" dirty="0">
                <a:solidFill>
                  <a:srgbClr val="003C3B"/>
                </a:solidFill>
                <a:latin typeface="Outfit"/>
                <a:cs typeface="Outfit"/>
              </a:rPr>
              <a:t>Leadership and reputation</a:t>
            </a:r>
            <a:r>
              <a:rPr lang="en-GB" sz="1600" dirty="0">
                <a:solidFill>
                  <a:srgbClr val="003C3B"/>
                </a:solidFill>
                <a:latin typeface="Outfit"/>
                <a:cs typeface="Outfit"/>
              </a:rPr>
              <a:t> – Sector influence driven specifically by the network </a:t>
            </a:r>
            <a:br>
              <a:rPr lang="en-GB" sz="1600" dirty="0">
                <a:latin typeface="Outfit"/>
                <a:cs typeface="Outfit"/>
              </a:rPr>
            </a:br>
            <a:r>
              <a:rPr lang="en-GB" sz="1600" dirty="0">
                <a:solidFill>
                  <a:srgbClr val="003C3B"/>
                </a:solidFill>
                <a:latin typeface="Outfit"/>
                <a:cs typeface="Outfit"/>
              </a:rPr>
              <a:t>(e.g. digital reach, policy engagement, PR coverage attributable to network initiatives).</a:t>
            </a:r>
          </a:p>
          <a:p>
            <a:pPr marL="285750" indent="-285750">
              <a:buFont typeface="Arial" panose="020B0604020202020204" pitchFamily="34" charset="0"/>
              <a:buChar char="•"/>
            </a:pPr>
            <a:r>
              <a:rPr lang="en-GB" sz="1600" b="1" dirty="0">
                <a:solidFill>
                  <a:srgbClr val="003C3B"/>
                </a:solidFill>
                <a:latin typeface="Outfit"/>
                <a:cs typeface="Outfit"/>
              </a:rPr>
              <a:t>Interdisciplinary research impact</a:t>
            </a:r>
            <a:r>
              <a:rPr lang="en-GB" sz="1600" dirty="0">
                <a:solidFill>
                  <a:srgbClr val="003C3B"/>
                </a:solidFill>
                <a:latin typeface="Outfit"/>
                <a:cs typeface="Outfit"/>
              </a:rPr>
              <a:t> – Publications, conferences, citations, and collaborations that </a:t>
            </a:r>
            <a:r>
              <a:rPr lang="en-GB" sz="1600" dirty="0">
                <a:solidFill>
                  <a:srgbClr val="00C896"/>
                </a:solidFill>
                <a:latin typeface="Outfit"/>
                <a:cs typeface="Outfit"/>
              </a:rPr>
              <a:t>emerged directly from network-enabled connections</a:t>
            </a:r>
            <a:r>
              <a:rPr lang="en-GB" sz="1600" dirty="0">
                <a:solidFill>
                  <a:srgbClr val="003C3B"/>
                </a:solidFill>
                <a:latin typeface="Outfit"/>
                <a:cs typeface="Outfit"/>
              </a:rPr>
              <a:t> or projects. Including community building and research culture -how researchers are </a:t>
            </a:r>
            <a:r>
              <a:rPr lang="en-GB" sz="1600" dirty="0">
                <a:solidFill>
                  <a:srgbClr val="003C3B"/>
                </a:solidFill>
              </a:rPr>
              <a:t>mobilising along interdisciplinary themes.</a:t>
            </a:r>
            <a:endParaRPr lang="en-GB" sz="1600" dirty="0">
              <a:solidFill>
                <a:srgbClr val="003C3B"/>
              </a:solidFill>
              <a:latin typeface="Outfit" pitchFamily="2" charset="0"/>
              <a:cs typeface="Outfit"/>
            </a:endParaRPr>
          </a:p>
          <a:p>
            <a:pPr marL="285750" indent="-285750">
              <a:buFont typeface="Arial" panose="020B0604020202020204" pitchFamily="34" charset="0"/>
              <a:buChar char="•"/>
            </a:pPr>
            <a:r>
              <a:rPr lang="en-GB" sz="1600" b="1" dirty="0">
                <a:solidFill>
                  <a:srgbClr val="003C3B"/>
                </a:solidFill>
                <a:latin typeface="Outfit"/>
                <a:cs typeface="Outfit"/>
              </a:rPr>
              <a:t>Innovation</a:t>
            </a:r>
            <a:r>
              <a:rPr lang="en-GB" sz="1600" dirty="0">
                <a:solidFill>
                  <a:srgbClr val="003C3B"/>
                </a:solidFill>
                <a:latin typeface="Outfit"/>
                <a:cs typeface="Outfit"/>
              </a:rPr>
              <a:t> – New ideas, methods, or partnerships that were </a:t>
            </a:r>
            <a:r>
              <a:rPr lang="en-GB" sz="1600" dirty="0">
                <a:solidFill>
                  <a:srgbClr val="00C896"/>
                </a:solidFill>
                <a:latin typeface="Outfit"/>
                <a:cs typeface="Outfit"/>
              </a:rPr>
              <a:t>initiated or made possible by the network’s activities</a:t>
            </a:r>
            <a:r>
              <a:rPr lang="en-GB" sz="1600" dirty="0">
                <a:solidFill>
                  <a:srgbClr val="003C3B"/>
                </a:solidFill>
                <a:latin typeface="Outfit"/>
                <a:cs typeface="Outfit"/>
              </a:rPr>
              <a:t> and engagement with external partners.</a:t>
            </a:r>
          </a:p>
          <a:p>
            <a:pPr marL="285750" indent="-285750">
              <a:buFont typeface="Arial" panose="020B0604020202020204" pitchFamily="34" charset="0"/>
              <a:buChar char="•"/>
            </a:pPr>
            <a:r>
              <a:rPr lang="en-GB" sz="1600" b="1" dirty="0">
                <a:solidFill>
                  <a:srgbClr val="003C3B"/>
                </a:solidFill>
                <a:latin typeface="Outfit"/>
                <a:cs typeface="Outfit"/>
              </a:rPr>
              <a:t>Pathway objective</a:t>
            </a:r>
            <a:r>
              <a:rPr lang="en-GB" sz="1600" dirty="0">
                <a:solidFill>
                  <a:srgbClr val="003C3B"/>
                </a:solidFill>
                <a:latin typeface="Outfit"/>
                <a:cs typeface="Outfit"/>
              </a:rPr>
              <a:t> – A forward-looking roadmap showing how the network will continue to develop, including the future outcomes it is positioned to deliver.</a:t>
            </a:r>
          </a:p>
          <a:p>
            <a:endParaRPr lang="en-GB" sz="1600" dirty="0">
              <a:solidFill>
                <a:srgbClr val="003C3B"/>
              </a:solidFill>
              <a:latin typeface="Outfit" pitchFamily="2" charset="0"/>
            </a:endParaRPr>
          </a:p>
          <a:p>
            <a:r>
              <a:rPr lang="en-GB" sz="1600" b="1" dirty="0">
                <a:solidFill>
                  <a:srgbClr val="003C3B"/>
                </a:solidFill>
                <a:latin typeface="Outfit"/>
                <a:cs typeface="Outfit"/>
              </a:rPr>
              <a:t>Measurement</a:t>
            </a:r>
          </a:p>
          <a:p>
            <a:pPr marL="285750" indent="-285750">
              <a:buFont typeface="Arial" panose="020B0604020202020204" pitchFamily="34" charset="0"/>
              <a:buChar char="•"/>
            </a:pPr>
            <a:r>
              <a:rPr lang="en-GB" sz="1600" dirty="0">
                <a:solidFill>
                  <a:srgbClr val="003C3B"/>
                </a:solidFill>
                <a:latin typeface="Outfit"/>
                <a:cs typeface="Outfit"/>
              </a:rPr>
              <a:t>A mid-point check-in (approx. 1.5 years) and a final evaluation at 3 years to capture progress and outputs. The central networks team will coordinate the evaluation process</a:t>
            </a:r>
            <a:endParaRPr lang="en-US" sz="1600" b="1" i="0" dirty="0">
              <a:solidFill>
                <a:srgbClr val="7292CC"/>
              </a:solidFill>
            </a:endParaRPr>
          </a:p>
        </p:txBody>
      </p:sp>
      <p:sp>
        <p:nvSpPr>
          <p:cNvPr id="4" name="Slide Number Placeholder 3">
            <a:extLst>
              <a:ext uri="{FF2B5EF4-FFF2-40B4-BE49-F238E27FC236}">
                <a16:creationId xmlns:a16="http://schemas.microsoft.com/office/drawing/2014/main" id="{E2B1CAA1-E258-2AED-7A84-CBB89AD4B416}"/>
              </a:ext>
            </a:extLst>
          </p:cNvPr>
          <p:cNvSpPr>
            <a:spLocks noGrp="1"/>
          </p:cNvSpPr>
          <p:nvPr>
            <p:ph type="sldNum" sz="quarter" idx="5"/>
          </p:nvPr>
        </p:nvSpPr>
        <p:spPr/>
        <p:txBody>
          <a:bodyPr/>
          <a:lstStyle/>
          <a:p>
            <a:fld id="{058C4E2A-549D-1B4F-89DE-7EF9562E5457}" type="slidenum">
              <a:rPr lang="en-GB" smtClean="0"/>
              <a:t>7</a:t>
            </a:fld>
            <a:endParaRPr lang="en-GB"/>
          </a:p>
        </p:txBody>
      </p:sp>
    </p:spTree>
    <p:extLst>
      <p:ext uri="{BB962C8B-B14F-4D97-AF65-F5344CB8AC3E}">
        <p14:creationId xmlns:p14="http://schemas.microsoft.com/office/powerpoint/2010/main" val="3297829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D97D1-6B6A-4757-43F7-DE047653C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E5AFC-57D7-57A4-4CC7-265DF5EC6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9545C-FCC7-9470-FED4-26328B9AFD2D}"/>
              </a:ext>
            </a:extLst>
          </p:cNvPr>
          <p:cNvSpPr>
            <a:spLocks noGrp="1"/>
          </p:cNvSpPr>
          <p:nvPr>
            <p:ph type="body" idx="1"/>
          </p:nvPr>
        </p:nvSpPr>
        <p:spPr/>
        <p:txBody>
          <a:bodyPr/>
          <a:lstStyle/>
          <a:p>
            <a:pPr lvl="0"/>
            <a:r>
              <a:rPr lang="en-US" sz="1600" b="1" i="0" dirty="0"/>
              <a:t>2022 Launch </a:t>
            </a:r>
          </a:p>
          <a:p>
            <a:pPr lvl="1">
              <a:buNone/>
            </a:pPr>
            <a:r>
              <a:rPr lang="en-GB" sz="1400" b="1" dirty="0"/>
              <a:t>9 Networks </a:t>
            </a:r>
          </a:p>
          <a:p>
            <a:pPr lvl="1">
              <a:buNone/>
            </a:pPr>
            <a:r>
              <a:rPr lang="en-GB" sz="1400" b="1" dirty="0"/>
              <a:t>1 Network in Development </a:t>
            </a:r>
          </a:p>
          <a:p>
            <a:pPr lvl="0"/>
            <a:r>
              <a:rPr lang="en-GB" sz="1200" dirty="0"/>
              <a:t>In Development:</a:t>
            </a:r>
          </a:p>
          <a:p>
            <a:pPr lvl="1"/>
            <a:r>
              <a:rPr lang="en-GB" sz="1200" dirty="0"/>
              <a:t>Global Authoritarianism</a:t>
            </a:r>
          </a:p>
          <a:p>
            <a:pPr lvl="0"/>
            <a:r>
              <a:rPr lang="en-US" sz="1600" b="1" i="0" dirty="0"/>
              <a:t>2023 Growth</a:t>
            </a:r>
          </a:p>
          <a:p>
            <a:pPr lvl="1">
              <a:buNone/>
            </a:pPr>
            <a:r>
              <a:rPr lang="en-US" sz="1400" b="1" i="0" dirty="0"/>
              <a:t>4 New Networks</a:t>
            </a:r>
            <a:endParaRPr lang="en-GB" sz="1400" b="1" dirty="0"/>
          </a:p>
          <a:p>
            <a:pPr lvl="0"/>
            <a:r>
              <a:rPr lang="en-US" sz="1600" b="1" i="0" dirty="0"/>
              <a:t>2024 Growth </a:t>
            </a:r>
          </a:p>
          <a:p>
            <a:pPr lvl="0"/>
            <a:r>
              <a:rPr lang="en-US" sz="1200" b="0" i="0" dirty="0"/>
              <a:t>(Review)</a:t>
            </a:r>
          </a:p>
          <a:p>
            <a:pPr lvl="1"/>
            <a:r>
              <a:rPr lang="en-GB" sz="1400" b="1" dirty="0"/>
              <a:t>2 New Networks</a:t>
            </a:r>
          </a:p>
          <a:p>
            <a:pPr lvl="1"/>
            <a:r>
              <a:rPr lang="en-GB" sz="1400" b="1" dirty="0"/>
              <a:t>1 Network in Development</a:t>
            </a:r>
          </a:p>
          <a:p>
            <a:pPr lvl="0"/>
            <a:r>
              <a:rPr lang="en-US" sz="1600" b="1" i="0" dirty="0"/>
              <a:t>2025-6 Review</a:t>
            </a:r>
          </a:p>
          <a:p>
            <a:pPr lvl="1">
              <a:buNone/>
            </a:pPr>
            <a:endParaRPr lang="en-US" sz="1600" b="1" i="0" dirty="0">
              <a:solidFill>
                <a:srgbClr val="7292CC"/>
              </a:solidFill>
            </a:endParaRPr>
          </a:p>
          <a:p>
            <a:endParaRPr lang="en-GB" dirty="0"/>
          </a:p>
          <a:p>
            <a:endParaRPr lang="en-GB" dirty="0"/>
          </a:p>
          <a:p>
            <a:endParaRPr lang="en-GB" dirty="0"/>
          </a:p>
          <a:p>
            <a:r>
              <a:rPr lang="en-GB" dirty="0"/>
              <a:t>How we balance </a:t>
            </a:r>
            <a:r>
              <a:rPr lang="en-GB" dirty="0" err="1"/>
              <a:t>stratgic</a:t>
            </a:r>
            <a:r>
              <a:rPr lang="en-GB" dirty="0"/>
              <a:t> investments </a:t>
            </a:r>
            <a:r>
              <a:rPr lang="en-GB" dirty="0" err="1"/>
              <a:t>agaisnt</a:t>
            </a:r>
            <a:r>
              <a:rPr lang="en-GB" dirty="0"/>
              <a:t> ROI and in </a:t>
            </a:r>
            <a:r>
              <a:rPr lang="en-GB" dirty="0" err="1"/>
              <a:t>creatig</a:t>
            </a:r>
            <a:r>
              <a:rPr lang="en-GB" dirty="0"/>
              <a:t> the </a:t>
            </a:r>
            <a:r>
              <a:rPr lang="en-GB" dirty="0" err="1"/>
              <a:t>cutleres</a:t>
            </a:r>
            <a:r>
              <a:rPr lang="en-GB" dirty="0"/>
              <a:t> and </a:t>
            </a:r>
            <a:r>
              <a:rPr lang="en-GB" dirty="0" err="1"/>
              <a:t>evorionments</a:t>
            </a:r>
            <a:r>
              <a:rPr lang="en-GB" dirty="0"/>
              <a:t> for producing this. </a:t>
            </a:r>
            <a:br>
              <a:rPr lang="en-GB" dirty="0"/>
            </a:br>
            <a:br>
              <a:rPr lang="en-GB" dirty="0"/>
            </a:br>
            <a:r>
              <a:rPr lang="en-GB" dirty="0"/>
              <a:t>Duality of </a:t>
            </a:r>
          </a:p>
        </p:txBody>
      </p:sp>
      <p:sp>
        <p:nvSpPr>
          <p:cNvPr id="4" name="Slide Number Placeholder 3">
            <a:extLst>
              <a:ext uri="{FF2B5EF4-FFF2-40B4-BE49-F238E27FC236}">
                <a16:creationId xmlns:a16="http://schemas.microsoft.com/office/drawing/2014/main" id="{4E96C7E1-34F7-BDA2-7D82-A7DABBB9A7DA}"/>
              </a:ext>
            </a:extLst>
          </p:cNvPr>
          <p:cNvSpPr>
            <a:spLocks noGrp="1"/>
          </p:cNvSpPr>
          <p:nvPr>
            <p:ph type="sldNum" sz="quarter" idx="5"/>
          </p:nvPr>
        </p:nvSpPr>
        <p:spPr/>
        <p:txBody>
          <a:bodyPr/>
          <a:lstStyle/>
          <a:p>
            <a:fld id="{058C4E2A-549D-1B4F-89DE-7EF9562E5457}" type="slidenum">
              <a:rPr lang="en-GB" smtClean="0"/>
              <a:t>11</a:t>
            </a:fld>
            <a:endParaRPr lang="en-GB"/>
          </a:p>
        </p:txBody>
      </p:sp>
    </p:spTree>
    <p:extLst>
      <p:ext uri="{BB962C8B-B14F-4D97-AF65-F5344CB8AC3E}">
        <p14:creationId xmlns:p14="http://schemas.microsoft.com/office/powerpoint/2010/main" val="1532032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E6701-16AC-0FBB-12CF-A8CDC320B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44CE1-48B4-4185-7F10-BECE92304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78636E-9EAC-A121-7774-AF846F05FB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C10C0EA-0CD7-6CB1-85C9-5EF3A205662E}"/>
              </a:ext>
            </a:extLst>
          </p:cNvPr>
          <p:cNvSpPr>
            <a:spLocks noGrp="1"/>
          </p:cNvSpPr>
          <p:nvPr>
            <p:ph type="sldNum" sz="quarter" idx="5"/>
          </p:nvPr>
        </p:nvSpPr>
        <p:spPr/>
        <p:txBody>
          <a:bodyPr/>
          <a:lstStyle/>
          <a:p>
            <a:fld id="{058C4E2A-549D-1B4F-89DE-7EF9562E5457}" type="slidenum">
              <a:rPr lang="en-GB" smtClean="0"/>
              <a:t>12</a:t>
            </a:fld>
            <a:endParaRPr lang="en-GB"/>
          </a:p>
        </p:txBody>
      </p:sp>
    </p:spTree>
    <p:extLst>
      <p:ext uri="{BB962C8B-B14F-4D97-AF65-F5344CB8AC3E}">
        <p14:creationId xmlns:p14="http://schemas.microsoft.com/office/powerpoint/2010/main" val="1676517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GB"/>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GB"/>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GB"/>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GB"/>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GB"/>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7" r:id="rId5"/>
    <p:sldLayoutId id="2147483668" r:id="rId6"/>
    <p:sldLayoutId id="2147483669" r:id="rId7"/>
    <p:sldLayoutId id="2147483670" r:id="rId8"/>
    <p:sldLayoutId id="2147483671" r:id="rId9"/>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microsoft.com/office/2007/relationships/hdphoto" Target="../media/hdphoto1.wdp"/><Relationship Id="rId7" Type="http://schemas.openxmlformats.org/officeDocument/2006/relationships/diagramLayout" Target="../diagrams/layout8.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Data" Target="../diagrams/data8.xml"/><Relationship Id="rId5" Type="http://schemas.openxmlformats.org/officeDocument/2006/relationships/image" Target="../media/image6.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image" Target="../media/image4.png"/><Relationship Id="rId7" Type="http://schemas.openxmlformats.org/officeDocument/2006/relationships/diagramData" Target="../diagrams/data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9.xml"/><Relationship Id="rId5" Type="http://schemas.openxmlformats.org/officeDocument/2006/relationships/image" Target="../media/image5.png"/><Relationship Id="rId10" Type="http://schemas.openxmlformats.org/officeDocument/2006/relationships/diagramColors" Target="../diagrams/colors9.xml"/><Relationship Id="rId4" Type="http://schemas.microsoft.com/office/2007/relationships/hdphoto" Target="../media/hdphoto1.wdp"/><Relationship Id="rId9"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image" Target="../media/image4.png"/><Relationship Id="rId7" Type="http://schemas.openxmlformats.org/officeDocument/2006/relationships/diagramData" Target="../diagrams/data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0.xml"/><Relationship Id="rId5" Type="http://schemas.openxmlformats.org/officeDocument/2006/relationships/image" Target="../media/image5.png"/><Relationship Id="rId10" Type="http://schemas.openxmlformats.org/officeDocument/2006/relationships/diagramColors" Target="../diagrams/colors10.xml"/><Relationship Id="rId4" Type="http://schemas.microsoft.com/office/2007/relationships/hdphoto" Target="../media/hdphoto1.wdp"/><Relationship Id="rId9"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image" Target="../media/image54.svg"/><Relationship Id="rId18" Type="http://schemas.openxmlformats.org/officeDocument/2006/relationships/image" Target="../media/image59.png"/><Relationship Id="rId3" Type="http://schemas.openxmlformats.org/officeDocument/2006/relationships/image" Target="../media/image4.png"/><Relationship Id="rId21" Type="http://schemas.openxmlformats.org/officeDocument/2006/relationships/image" Target="../media/image61.svg"/><Relationship Id="rId7" Type="http://schemas.openxmlformats.org/officeDocument/2006/relationships/diagramData" Target="../diagrams/data11.xml"/><Relationship Id="rId12" Type="http://schemas.openxmlformats.org/officeDocument/2006/relationships/image" Target="../media/image53.png"/><Relationship Id="rId17" Type="http://schemas.openxmlformats.org/officeDocument/2006/relationships/image" Target="../media/image58.svg"/><Relationship Id="rId2" Type="http://schemas.openxmlformats.org/officeDocument/2006/relationships/notesSlide" Target="../notesSlides/notesSlide11.xml"/><Relationship Id="rId16" Type="http://schemas.openxmlformats.org/officeDocument/2006/relationships/image" Target="../media/image57.pn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1.xml"/><Relationship Id="rId5" Type="http://schemas.openxmlformats.org/officeDocument/2006/relationships/image" Target="../media/image5.png"/><Relationship Id="rId15" Type="http://schemas.openxmlformats.org/officeDocument/2006/relationships/image" Target="../media/image56.svg"/><Relationship Id="rId10" Type="http://schemas.openxmlformats.org/officeDocument/2006/relationships/diagramColors" Target="../diagrams/colors11.xml"/><Relationship Id="rId19" Type="http://schemas.openxmlformats.org/officeDocument/2006/relationships/image" Target="../media/image60.svg"/><Relationship Id="rId4" Type="http://schemas.microsoft.com/office/2007/relationships/hdphoto" Target="../media/hdphoto1.wdp"/><Relationship Id="rId9" Type="http://schemas.openxmlformats.org/officeDocument/2006/relationships/diagramQuickStyle" Target="../diagrams/quickStyle11.xml"/><Relationship Id="rId14"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image" Target="../media/image4.png"/><Relationship Id="rId7" Type="http://schemas.openxmlformats.org/officeDocument/2006/relationships/diagramData" Target="../diagrams/data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2.xml"/><Relationship Id="rId5" Type="http://schemas.openxmlformats.org/officeDocument/2006/relationships/image" Target="../media/image5.png"/><Relationship Id="rId10" Type="http://schemas.openxmlformats.org/officeDocument/2006/relationships/diagramColors" Target="../diagrams/colors12.xml"/><Relationship Id="rId4" Type="http://schemas.microsoft.com/office/2007/relationships/hdphoto" Target="../media/hdphoto1.wdp"/><Relationship Id="rId9"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png"/><Relationship Id="rId7"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xml"/><Relationship Id="rId5" Type="http://schemas.openxmlformats.org/officeDocument/2006/relationships/image" Target="../media/image5.png"/><Relationship Id="rId10" Type="http://schemas.openxmlformats.org/officeDocument/2006/relationships/diagramColors" Target="../diagrams/colors1.xml"/><Relationship Id="rId4" Type="http://schemas.microsoft.com/office/2007/relationships/hdphoto" Target="../media/hdphoto1.wdp"/><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svg"/><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5.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Layout" Target="../diagrams/layout3.xml"/><Relationship Id="rId3" Type="http://schemas.openxmlformats.org/officeDocument/2006/relationships/image" Target="../media/image4.png"/><Relationship Id="rId7" Type="http://schemas.openxmlformats.org/officeDocument/2006/relationships/diagramLayout" Target="../diagrams/layout2.xml"/><Relationship Id="rId12" Type="http://schemas.openxmlformats.org/officeDocument/2006/relationships/diagramData" Target="../diagrams/data3.xml"/><Relationship Id="rId2" Type="http://schemas.openxmlformats.org/officeDocument/2006/relationships/notesSlide" Target="../notesSlides/notesSlide4.xml"/><Relationship Id="rId16" Type="http://schemas.microsoft.com/office/2007/relationships/diagramDrawing" Target="../diagrams/drawing3.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openxmlformats.org/officeDocument/2006/relationships/image" Target="../media/image6.png"/><Relationship Id="rId5" Type="http://schemas.openxmlformats.org/officeDocument/2006/relationships/image" Target="../media/image5.png"/><Relationship Id="rId15" Type="http://schemas.openxmlformats.org/officeDocument/2006/relationships/diagramColors" Target="../diagrams/colors3.xml"/><Relationship Id="rId10" Type="http://schemas.microsoft.com/office/2007/relationships/diagramDrawing" Target="../diagrams/drawing2.xml"/><Relationship Id="rId4" Type="http://schemas.microsoft.com/office/2007/relationships/hdphoto" Target="../media/hdphoto1.wdp"/><Relationship Id="rId9" Type="http://schemas.openxmlformats.org/officeDocument/2006/relationships/diagramColors" Target="../diagrams/colors2.xml"/><Relationship Id="rId1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4.png"/><Relationship Id="rId7" Type="http://schemas.openxmlformats.org/officeDocument/2006/relationships/diagramData" Target="../diagrams/data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4.xml"/><Relationship Id="rId5" Type="http://schemas.openxmlformats.org/officeDocument/2006/relationships/image" Target="../media/image5.png"/><Relationship Id="rId10" Type="http://schemas.openxmlformats.org/officeDocument/2006/relationships/diagramColors" Target="../diagrams/colors4.xml"/><Relationship Id="rId4" Type="http://schemas.microsoft.com/office/2007/relationships/hdphoto" Target="../media/hdphoto1.wdp"/><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image" Target="../media/image4.png"/><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notesSlide" Target="../notesSlides/notesSlide7.xml"/><Relationship Id="rId16" Type="http://schemas.microsoft.com/office/2007/relationships/diagramDrawing" Target="../diagrams/drawing6.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5.xml"/><Relationship Id="rId5" Type="http://schemas.openxmlformats.org/officeDocument/2006/relationships/image" Target="../media/image5.png"/><Relationship Id="rId15" Type="http://schemas.openxmlformats.org/officeDocument/2006/relationships/diagramColors" Target="../diagrams/colors6.xml"/><Relationship Id="rId10" Type="http://schemas.openxmlformats.org/officeDocument/2006/relationships/diagramColors" Target="../diagrams/colors5.xml"/><Relationship Id="rId4" Type="http://schemas.microsoft.com/office/2007/relationships/hdphoto" Target="../media/hdphoto1.wdp"/><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microsoft.com/office/2007/relationships/hdphoto" Target="../media/hdphoto1.wdp"/><Relationship Id="rId7" Type="http://schemas.openxmlformats.org/officeDocument/2006/relationships/diagramLayout" Target="../diagrams/layout7.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Data" Target="../diagrams/data7.xml"/><Relationship Id="rId5" Type="http://schemas.openxmlformats.org/officeDocument/2006/relationships/image" Target="../media/image6.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2115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850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rPr>
              <a:t>Strategic Enablers for Interdisciplinary Collaboration: The Exeter Research Networks Initiative and Complex Initiatives Fund</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Dr Megan Maunder, University of Exeter</a:t>
            </a: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pic>
        <p:nvPicPr>
          <p:cNvPr id="6" name="Picture 5">
            <a:extLst>
              <a:ext uri="{FF2B5EF4-FFF2-40B4-BE49-F238E27FC236}">
                <a16:creationId xmlns:a16="http://schemas.microsoft.com/office/drawing/2014/main" id="{09A7A2B9-9C26-23FD-2646-54A045D1A0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132" y="4352510"/>
            <a:ext cx="4425973" cy="2913162"/>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DF88E-95BC-CBD4-32AE-BF286C9ED22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CD463A4-7735-E374-E3E5-64F63398057D}"/>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8F0D2018-0D76-1A53-D637-1B3CE5A9CB2F}"/>
              </a:ext>
            </a:extLst>
          </p:cNvPr>
          <p:cNvSpPr>
            <a:spLocks noGrp="1"/>
          </p:cNvSpPr>
          <p:nvPr>
            <p:ph type="title"/>
          </p:nvPr>
        </p:nvSpPr>
        <p:spPr>
          <a:xfrm>
            <a:off x="589998" y="539750"/>
            <a:ext cx="12271922" cy="717550"/>
          </a:xfrm>
        </p:spPr>
        <p:txBody>
          <a:bodyPr>
            <a:normAutofit fontScale="90000"/>
          </a:bodyPr>
          <a:lstStyle/>
          <a:p>
            <a:r>
              <a:rPr lang="en-IE" sz="4000" dirty="0">
                <a:solidFill>
                  <a:srgbClr val="7292CC"/>
                </a:solidFill>
              </a:rPr>
              <a:t>Exeter Research Networks</a:t>
            </a:r>
            <a:br>
              <a:rPr lang="en-IE" sz="4000" dirty="0">
                <a:solidFill>
                  <a:srgbClr val="7292CC"/>
                </a:solidFill>
              </a:rPr>
            </a:br>
            <a:r>
              <a:rPr lang="en-IE" sz="4000" dirty="0">
                <a:solidFill>
                  <a:srgbClr val="7292CC"/>
                </a:solidFill>
              </a:rPr>
              <a:t>Reflections</a:t>
            </a:r>
          </a:p>
        </p:txBody>
      </p:sp>
      <p:sp>
        <p:nvSpPr>
          <p:cNvPr id="8" name="TextBox 7">
            <a:extLst>
              <a:ext uri="{FF2B5EF4-FFF2-40B4-BE49-F238E27FC236}">
                <a16:creationId xmlns:a16="http://schemas.microsoft.com/office/drawing/2014/main" id="{79EDAAF0-C61A-ACFA-24CA-BEE343EE85C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4A4FD7D-20CE-D1B5-5209-673085A2C79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587271DC-BE52-5A2E-5617-CEE77C595E56}"/>
              </a:ext>
            </a:extLst>
          </p:cNvPr>
          <p:cNvPicPr>
            <a:picLocks noChangeAspect="1"/>
          </p:cNvPicPr>
          <p:nvPr/>
        </p:nvPicPr>
        <p:blipFill>
          <a:blip r:embed="rId5"/>
          <a:stretch>
            <a:fillRect/>
          </a:stretch>
        </p:blipFill>
        <p:spPr>
          <a:xfrm>
            <a:off x="2332192" y="5305008"/>
            <a:ext cx="2803071" cy="1845199"/>
          </a:xfrm>
          <a:prstGeom prst="rect">
            <a:avLst/>
          </a:prstGeom>
        </p:spPr>
      </p:pic>
      <p:graphicFrame>
        <p:nvGraphicFramePr>
          <p:cNvPr id="11" name="Content Placeholder 2">
            <a:extLst>
              <a:ext uri="{FF2B5EF4-FFF2-40B4-BE49-F238E27FC236}">
                <a16:creationId xmlns:a16="http://schemas.microsoft.com/office/drawing/2014/main" id="{F64CEE11-B79B-C241-4044-EB61F9FB1CD0}"/>
              </a:ext>
            </a:extLst>
          </p:cNvPr>
          <p:cNvGraphicFramePr>
            <a:graphicFrameLocks/>
          </p:cNvGraphicFramePr>
          <p:nvPr>
            <p:extLst>
              <p:ext uri="{D42A27DB-BD31-4B8C-83A1-F6EECF244321}">
                <p14:modId xmlns:p14="http://schemas.microsoft.com/office/powerpoint/2010/main" val="1434166934"/>
              </p:ext>
            </p:extLst>
          </p:nvPr>
        </p:nvGraphicFramePr>
        <p:xfrm>
          <a:off x="838200" y="1624636"/>
          <a:ext cx="10515600" cy="39488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844761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EC5AA-60F5-25E0-D2DA-C2D66C74297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B6BDBEF-2562-C528-DB95-6FD95C4E56E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1AD6DCE0-0F6A-4CC2-80DC-57C9D97F1153}"/>
              </a:ext>
            </a:extLst>
          </p:cNvPr>
          <p:cNvSpPr>
            <a:spLocks noGrp="1"/>
          </p:cNvSpPr>
          <p:nvPr>
            <p:ph type="title"/>
          </p:nvPr>
        </p:nvSpPr>
        <p:spPr>
          <a:xfrm>
            <a:off x="603249" y="539750"/>
            <a:ext cx="13974141" cy="717550"/>
          </a:xfrm>
        </p:spPr>
        <p:txBody>
          <a:bodyPr>
            <a:noAutofit/>
          </a:bodyPr>
          <a:lstStyle/>
          <a:p>
            <a:r>
              <a:rPr lang="en-IE" sz="3200" dirty="0">
                <a:solidFill>
                  <a:srgbClr val="40AF9F"/>
                </a:solidFill>
              </a:rPr>
              <a:t>Exeter Strategic and Complex Initiatives Fund (CIF)</a:t>
            </a:r>
            <a:endParaRPr lang="en-IE" sz="3200" dirty="0">
              <a:solidFill>
                <a:srgbClr val="7292CC"/>
              </a:solidFill>
            </a:endParaRPr>
          </a:p>
        </p:txBody>
      </p:sp>
      <p:sp>
        <p:nvSpPr>
          <p:cNvPr id="8" name="TextBox 7">
            <a:extLst>
              <a:ext uri="{FF2B5EF4-FFF2-40B4-BE49-F238E27FC236}">
                <a16:creationId xmlns:a16="http://schemas.microsoft.com/office/drawing/2014/main" id="{64A2E0B6-733F-5151-4BCC-0D56BA476A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9D4EEEF-72E6-EB03-BDC0-30982A11683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1" name="Picture 30">
            <a:extLst>
              <a:ext uri="{FF2B5EF4-FFF2-40B4-BE49-F238E27FC236}">
                <a16:creationId xmlns:a16="http://schemas.microsoft.com/office/drawing/2014/main" id="{8AA65D04-1DD3-F96A-7F98-893BF505A870}"/>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2" name="Content Placeholder 2">
            <a:extLst>
              <a:ext uri="{FF2B5EF4-FFF2-40B4-BE49-F238E27FC236}">
                <a16:creationId xmlns:a16="http://schemas.microsoft.com/office/drawing/2014/main" id="{0AD8227B-8135-A0F9-15A9-B22D52D410F6}"/>
              </a:ext>
            </a:extLst>
          </p:cNvPr>
          <p:cNvGraphicFramePr>
            <a:graphicFrameLocks/>
          </p:cNvGraphicFramePr>
          <p:nvPr>
            <p:extLst>
              <p:ext uri="{D42A27DB-BD31-4B8C-83A1-F6EECF244321}">
                <p14:modId xmlns:p14="http://schemas.microsoft.com/office/powerpoint/2010/main" val="3280652049"/>
              </p:ext>
            </p:extLst>
          </p:nvPr>
        </p:nvGraphicFramePr>
        <p:xfrm>
          <a:off x="838199" y="1825625"/>
          <a:ext cx="10810461" cy="35812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5630799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34080-25CF-2E7E-569A-6F3508439CC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AFD420F-988F-E583-089A-E98A57CE8964}"/>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B7977176-9917-6AB6-C155-A5EC2DE75DDA}"/>
              </a:ext>
            </a:extLst>
          </p:cNvPr>
          <p:cNvSpPr>
            <a:spLocks noGrp="1"/>
          </p:cNvSpPr>
          <p:nvPr>
            <p:ph type="title"/>
          </p:nvPr>
        </p:nvSpPr>
        <p:spPr>
          <a:xfrm>
            <a:off x="603250" y="539750"/>
            <a:ext cx="12271922" cy="717550"/>
          </a:xfrm>
        </p:spPr>
        <p:txBody>
          <a:bodyPr>
            <a:normAutofit/>
          </a:bodyPr>
          <a:lstStyle/>
          <a:p>
            <a:r>
              <a:rPr lang="en-IE" sz="3600" dirty="0">
                <a:solidFill>
                  <a:srgbClr val="40AF9F"/>
                </a:solidFill>
              </a:rPr>
              <a:t>Exeter Strategic and Complex Initiatives Fund (CIF)</a:t>
            </a:r>
          </a:p>
        </p:txBody>
      </p:sp>
      <p:sp>
        <p:nvSpPr>
          <p:cNvPr id="8" name="TextBox 7">
            <a:extLst>
              <a:ext uri="{FF2B5EF4-FFF2-40B4-BE49-F238E27FC236}">
                <a16:creationId xmlns:a16="http://schemas.microsoft.com/office/drawing/2014/main" id="{9D1B54DA-943A-6AA0-01B2-334E087994E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273039BC-B669-5E56-8108-162C6FD8AE5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Box 2">
            <a:extLst>
              <a:ext uri="{FF2B5EF4-FFF2-40B4-BE49-F238E27FC236}">
                <a16:creationId xmlns:a16="http://schemas.microsoft.com/office/drawing/2014/main" id="{84FE2E16-375A-78E0-7C58-F67E718758F8}"/>
              </a:ext>
            </a:extLst>
          </p:cNvPr>
          <p:cNvSpPr txBox="1"/>
          <p:nvPr/>
        </p:nvSpPr>
        <p:spPr>
          <a:xfrm>
            <a:off x="603250" y="1065665"/>
            <a:ext cx="10985500" cy="515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15000"/>
              </a:lnSpc>
              <a:spcAft>
                <a:spcPts val="800"/>
              </a:spcAft>
              <a:buNone/>
            </a:pPr>
            <a:r>
              <a:rPr lang="en-GB" sz="2400" b="1" kern="100" dirty="0">
                <a:solidFill>
                  <a:srgbClr val="40AF9F"/>
                </a:solidFill>
                <a:effectLst/>
                <a:latin typeface="Helvetica Neue" panose="02000503000000020004" pitchFamily="2" charset="0"/>
                <a:ea typeface="Helvetica Neue" panose="02000503000000020004" pitchFamily="2" charset="0"/>
                <a:cs typeface="Helvetica Neue" panose="02000503000000020004" pitchFamily="2" charset="0"/>
              </a:rPr>
              <a:t>Objectives:</a:t>
            </a:r>
            <a:endParaRPr lang="en-GB" sz="2800" b="1" kern="100" dirty="0">
              <a:solidFill>
                <a:srgbClr val="40AF9F"/>
              </a:solidFill>
              <a:effectLst/>
              <a:latin typeface="Helvetica Neue" panose="02000503000000020004" pitchFamily="2" charset="0"/>
              <a:ea typeface="Helvetica Neue" panose="02000503000000020004" pitchFamily="2" charset="0"/>
              <a:cs typeface="Helvetica Neue" panose="02000503000000020004" pitchFamily="2" charset="0"/>
            </a:endParaRPr>
          </a:p>
          <a:p>
            <a:pPr algn="just">
              <a:lnSpc>
                <a:spcPct val="115000"/>
              </a:lnSpc>
              <a:spcAft>
                <a:spcPts val="800"/>
              </a:spcAft>
              <a:buNone/>
            </a:pPr>
            <a:r>
              <a:rPr lang="en-GB" sz="2000" kern="100" dirty="0">
                <a:latin typeface="Helvetica Neue" panose="02000503000000020004" pitchFamily="2" charset="0"/>
                <a:ea typeface="Helvetica Neue" panose="02000503000000020004" pitchFamily="2" charset="0"/>
                <a:cs typeface="Helvetica Neue" panose="02000503000000020004" pitchFamily="2" charset="0"/>
              </a:rPr>
              <a:t>The CIF is an </a:t>
            </a:r>
            <a:r>
              <a:rPr lang="en-GB" sz="2200" b="1" kern="100" dirty="0">
                <a:solidFill>
                  <a:srgbClr val="40AF9F"/>
                </a:solidFill>
                <a:latin typeface="Helvetica Neue" panose="02000503000000020004" pitchFamily="2" charset="0"/>
                <a:ea typeface="Helvetica Neue" panose="02000503000000020004" pitchFamily="2" charset="0"/>
                <a:cs typeface="Helvetica Neue" panose="02000503000000020004" pitchFamily="2" charset="0"/>
              </a:rPr>
              <a:t>internal grant </a:t>
            </a:r>
            <a:r>
              <a:rPr lang="en-GB" sz="2000" kern="100" dirty="0">
                <a:latin typeface="Helvetica Neue" panose="02000503000000020004" pitchFamily="2" charset="0"/>
                <a:ea typeface="Helvetica Neue" panose="02000503000000020004" pitchFamily="2" charset="0"/>
                <a:cs typeface="Helvetica Neue" panose="02000503000000020004" pitchFamily="2" charset="0"/>
              </a:rPr>
              <a:t>designed to provide </a:t>
            </a:r>
            <a:r>
              <a:rPr lang="en-GB" sz="2000" kern="100" dirty="0">
                <a:effectLst/>
                <a:latin typeface="Helvetica Neue" panose="02000503000000020004" pitchFamily="2" charset="0"/>
                <a:ea typeface="Helvetica Neue" panose="02000503000000020004" pitchFamily="2" charset="0"/>
                <a:cs typeface="Helvetica Neue" panose="02000503000000020004" pitchFamily="2" charset="0"/>
              </a:rPr>
              <a:t>targeted and agile support to </a:t>
            </a:r>
            <a:r>
              <a:rPr lang="en-GB" sz="2200" b="1" kern="100" dirty="0">
                <a:solidFill>
                  <a:srgbClr val="14AF9F"/>
                </a:solidFill>
                <a:latin typeface="Helvetica Neue" panose="02000503000000020004" pitchFamily="2" charset="0"/>
                <a:ea typeface="Helvetica Neue" panose="02000503000000020004" pitchFamily="2" charset="0"/>
                <a:cs typeface="Helvetica Neue" panose="02000503000000020004" pitchFamily="2" charset="0"/>
              </a:rPr>
              <a:t>'high-risk, high-reward'</a:t>
            </a:r>
            <a:r>
              <a:rPr lang="en-GB" sz="2000" kern="100" dirty="0">
                <a:solidFill>
                  <a:srgbClr val="14AF9F"/>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en-GB" sz="2000" kern="100" dirty="0">
                <a:effectLst/>
                <a:latin typeface="Helvetica Neue" panose="02000503000000020004" pitchFamily="2" charset="0"/>
                <a:ea typeface="Helvetica Neue" panose="02000503000000020004" pitchFamily="2" charset="0"/>
                <a:cs typeface="Helvetica Neue" panose="02000503000000020004" pitchFamily="2" charset="0"/>
              </a:rPr>
              <a:t>initiatives. The CIF aims </a:t>
            </a:r>
            <a:r>
              <a:rPr lang="en-GB" sz="2000" kern="100" dirty="0">
                <a:latin typeface="Helvetica Neue" panose="02000503000000020004" pitchFamily="2" charset="0"/>
                <a:ea typeface="Helvetica Neue" panose="02000503000000020004" pitchFamily="2" charset="0"/>
                <a:cs typeface="Helvetica Neue" panose="02000503000000020004" pitchFamily="2" charset="0"/>
              </a:rPr>
              <a:t>to support </a:t>
            </a:r>
            <a:r>
              <a:rPr lang="en-GB" sz="2000" kern="100" dirty="0">
                <a:effectLst/>
                <a:latin typeface="Helvetica Neue" panose="02000503000000020004" pitchFamily="2" charset="0"/>
                <a:ea typeface="Helvetica Neue" panose="02000503000000020004" pitchFamily="2" charset="0"/>
                <a:cs typeface="Helvetica Neue" panose="02000503000000020004" pitchFamily="2" charset="0"/>
              </a:rPr>
              <a:t>big ideas from inception to submission.</a:t>
            </a:r>
          </a:p>
          <a:p>
            <a:pPr algn="just">
              <a:lnSpc>
                <a:spcPct val="115000"/>
              </a:lnSpc>
              <a:spcAft>
                <a:spcPts val="800"/>
              </a:spcAft>
              <a:buNone/>
            </a:pPr>
            <a:r>
              <a:rPr lang="en-GB" sz="2000" kern="100" dirty="0">
                <a:effectLst/>
                <a:latin typeface="Helvetica Neue" panose="02000503000000020004" pitchFamily="2" charset="0"/>
                <a:ea typeface="Helvetica Neue" panose="02000503000000020004" pitchFamily="2" charset="0"/>
                <a:cs typeface="Helvetica Neue" panose="02000503000000020004" pitchFamily="2" charset="0"/>
              </a:rPr>
              <a:t>The CIF aims to better position the University of Exeter to tackle and lead the thinking in areas of </a:t>
            </a:r>
            <a:r>
              <a:rPr lang="en-GB" sz="2200" b="1" kern="100" dirty="0">
                <a:solidFill>
                  <a:srgbClr val="40AF9F"/>
                </a:solidFill>
                <a:effectLst/>
                <a:latin typeface="Helvetica Neue" panose="02000503000000020004" pitchFamily="2" charset="0"/>
                <a:ea typeface="Helvetica Neue" panose="02000503000000020004" pitchFamily="2" charset="0"/>
                <a:cs typeface="Helvetica Neue" panose="02000503000000020004" pitchFamily="2" charset="0"/>
              </a:rPr>
              <a:t>strategic</a:t>
            </a:r>
            <a:r>
              <a:rPr lang="en-GB" sz="2400" b="1" kern="100" dirty="0">
                <a:solidFill>
                  <a:srgbClr val="40AF9F"/>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en-GB" sz="2200" b="1" kern="100" dirty="0">
                <a:solidFill>
                  <a:srgbClr val="40AF9F"/>
                </a:solidFill>
                <a:effectLst/>
                <a:latin typeface="Helvetica Neue" panose="02000503000000020004" pitchFamily="2" charset="0"/>
                <a:ea typeface="Helvetica Neue" panose="02000503000000020004" pitchFamily="2" charset="0"/>
                <a:cs typeface="Helvetica Neue" panose="02000503000000020004" pitchFamily="2" charset="0"/>
              </a:rPr>
              <a:t>importance</a:t>
            </a:r>
            <a:r>
              <a:rPr lang="en-GB" sz="2400" kern="100" dirty="0">
                <a:solidFill>
                  <a:srgbClr val="40AF9F"/>
                </a:solidFill>
                <a:effectLst/>
                <a:latin typeface="Helvetica Neue" panose="02000503000000020004" pitchFamily="2" charset="0"/>
                <a:ea typeface="Helvetica Neue" panose="02000503000000020004" pitchFamily="2" charset="0"/>
                <a:cs typeface="Helvetica Neue" panose="02000503000000020004" pitchFamily="2" charset="0"/>
              </a:rPr>
              <a:t>.</a:t>
            </a:r>
            <a:endParaRPr lang="en-GB" sz="2400" kern="100" dirty="0">
              <a:solidFill>
                <a:srgbClr val="40AF9F"/>
              </a:solidFill>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en-GB" sz="2000" dirty="0">
                <a:latin typeface="Helvetica Neue" panose="02000503000000020004" pitchFamily="2" charset="0"/>
                <a:ea typeface="Helvetica Neue" panose="02000503000000020004" pitchFamily="2" charset="0"/>
                <a:cs typeface="Helvetica Neue" panose="02000503000000020004" pitchFamily="2" charset="0"/>
              </a:rPr>
              <a:t>The CIF is be used for </a:t>
            </a:r>
            <a:r>
              <a:rPr lang="en-GB" sz="2000" b="1" dirty="0">
                <a:solidFill>
                  <a:srgbClr val="14AF9F"/>
                </a:solidFill>
                <a:latin typeface="Helvetica Neue" panose="02000503000000020004" pitchFamily="2" charset="0"/>
                <a:ea typeface="Helvetica Neue" panose="02000503000000020004" pitchFamily="2" charset="0"/>
                <a:cs typeface="Helvetica Neue" panose="02000503000000020004" pitchFamily="2" charset="0"/>
              </a:rPr>
              <a:t>novel</a:t>
            </a:r>
            <a:r>
              <a:rPr lang="en-GB" sz="2000" dirty="0">
                <a:latin typeface="Helvetica Neue" panose="02000503000000020004" pitchFamily="2" charset="0"/>
                <a:ea typeface="Helvetica Neue" panose="02000503000000020004" pitchFamily="2" charset="0"/>
                <a:cs typeface="Helvetica Neue" panose="02000503000000020004" pitchFamily="2" charset="0"/>
              </a:rPr>
              <a:t>, </a:t>
            </a:r>
            <a:r>
              <a:rPr lang="en-GB" sz="2000" b="1" dirty="0">
                <a:solidFill>
                  <a:srgbClr val="14AF9F"/>
                </a:solidFill>
                <a:latin typeface="Helvetica Neue" panose="02000503000000020004" pitchFamily="2" charset="0"/>
                <a:ea typeface="Helvetica Neue" panose="02000503000000020004" pitchFamily="2" charset="0"/>
                <a:cs typeface="Helvetica Neue" panose="02000503000000020004" pitchFamily="2" charset="0"/>
              </a:rPr>
              <a:t>complex </a:t>
            </a:r>
            <a:r>
              <a:rPr lang="en-GB" sz="2000" dirty="0">
                <a:latin typeface="Helvetica Neue" panose="02000503000000020004" pitchFamily="2" charset="0"/>
                <a:ea typeface="Helvetica Neue" panose="02000503000000020004" pitchFamily="2" charset="0"/>
                <a:cs typeface="Helvetica Neue" panose="02000503000000020004" pitchFamily="2" charset="0"/>
              </a:rPr>
              <a:t>initiatives</a:t>
            </a:r>
          </a:p>
          <a:p>
            <a:pPr marL="285750" lvl="0" indent="-285750">
              <a:buFont typeface="Arial" panose="020B0604020202020204" pitchFamily="34" charset="0"/>
              <a:buChar char="•"/>
            </a:pPr>
            <a:endParaRPr lang="en-GB" sz="2000" dirty="0">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en-GB" sz="2000" dirty="0">
                <a:latin typeface="Helvetica Neue" panose="02000503000000020004" pitchFamily="2" charset="0"/>
                <a:ea typeface="Helvetica Neue" panose="02000503000000020004" pitchFamily="2" charset="0"/>
                <a:cs typeface="Helvetica Neue" panose="02000503000000020004" pitchFamily="2" charset="0"/>
              </a:rPr>
              <a:t>The CIF is designed to support preparation for a </a:t>
            </a:r>
            <a:r>
              <a:rPr lang="en-GB" sz="2000" b="1" dirty="0">
                <a:solidFill>
                  <a:srgbClr val="14AF9F"/>
                </a:solidFill>
                <a:latin typeface="Helvetica Neue" panose="02000503000000020004" pitchFamily="2" charset="0"/>
                <a:ea typeface="Helvetica Neue" panose="02000503000000020004" pitchFamily="2" charset="0"/>
                <a:cs typeface="Helvetica Neue" panose="02000503000000020004" pitchFamily="2" charset="0"/>
              </a:rPr>
              <a:t>known funding opportunity </a:t>
            </a:r>
          </a:p>
          <a:p>
            <a:pPr marL="285750" lvl="0" indent="-285750">
              <a:buFont typeface="Arial" panose="020B0604020202020204" pitchFamily="34" charset="0"/>
              <a:buChar char="•"/>
            </a:pPr>
            <a:endParaRPr lang="en-GB" sz="1600" dirty="0">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en-GB" sz="2000" dirty="0">
                <a:latin typeface="Helvetica Neue" panose="02000503000000020004" pitchFamily="2" charset="0"/>
                <a:ea typeface="Helvetica Neue" panose="02000503000000020004" pitchFamily="2" charset="0"/>
                <a:cs typeface="Helvetica Neue" panose="02000503000000020004" pitchFamily="2" charset="0"/>
              </a:rPr>
              <a:t>The CIF is a </a:t>
            </a:r>
            <a:r>
              <a:rPr lang="en-GB" sz="2000" b="1" dirty="0">
                <a:solidFill>
                  <a:srgbClr val="14AF9F"/>
                </a:solidFill>
                <a:latin typeface="Helvetica Neue" panose="02000503000000020004" pitchFamily="2" charset="0"/>
                <a:ea typeface="Helvetica Neue" panose="02000503000000020004" pitchFamily="2" charset="0"/>
                <a:cs typeface="Helvetica Neue" panose="02000503000000020004" pitchFamily="2" charset="0"/>
              </a:rPr>
              <a:t>rolling process</a:t>
            </a:r>
            <a:r>
              <a:rPr lang="en-GB" sz="2000" dirty="0">
                <a:latin typeface="Helvetica Neue" panose="02000503000000020004" pitchFamily="2" charset="0"/>
                <a:ea typeface="Helvetica Neue" panose="02000503000000020004" pitchFamily="2" charset="0"/>
                <a:cs typeface="Helvetica Neue" panose="02000503000000020004" pitchFamily="2" charset="0"/>
              </a:rPr>
              <a:t> with a budget managed to ensure we can respond appropriately to opportunities across the academic year</a:t>
            </a:r>
          </a:p>
          <a:p>
            <a:pPr algn="just">
              <a:lnSpc>
                <a:spcPct val="115000"/>
              </a:lnSpc>
              <a:spcAft>
                <a:spcPts val="800"/>
              </a:spcAft>
              <a:buNone/>
            </a:pPr>
            <a:endParaRPr lang="en-GB" sz="2000" kern="100" dirty="0">
              <a:effectLst/>
              <a:latin typeface="Helvetica Neue" panose="02000503000000020004" pitchFamily="2" charset="0"/>
              <a:ea typeface="Helvetica Neue" panose="02000503000000020004" pitchFamily="2" charset="0"/>
              <a:cs typeface="Helvetica Neue" panose="02000503000000020004" pitchFamily="2" charset="0"/>
            </a:endParaRPr>
          </a:p>
          <a:p>
            <a:pPr algn="just">
              <a:lnSpc>
                <a:spcPct val="115000"/>
              </a:lnSpc>
              <a:spcAft>
                <a:spcPts val="800"/>
              </a:spcAft>
              <a:buNone/>
            </a:pPr>
            <a:endParaRPr lang="en-GB" sz="2400" kern="100" dirty="0">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icture 5">
            <a:extLst>
              <a:ext uri="{FF2B5EF4-FFF2-40B4-BE49-F238E27FC236}">
                <a16:creationId xmlns:a16="http://schemas.microsoft.com/office/drawing/2014/main" id="{A1EAE30A-E21D-7AE3-E600-A3632DBAEA76}"/>
              </a:ext>
            </a:extLst>
          </p:cNvPr>
          <p:cNvPicPr>
            <a:picLocks noChangeAspect="1"/>
          </p:cNvPicPr>
          <p:nvPr/>
        </p:nvPicPr>
        <p:blipFill>
          <a:blip r:embed="rId6"/>
          <a:stretch>
            <a:fillRect/>
          </a:stretch>
        </p:blipFill>
        <p:spPr>
          <a:xfrm>
            <a:off x="2332192" y="5305008"/>
            <a:ext cx="2803071" cy="1845199"/>
          </a:xfrm>
          <a:prstGeom prst="rect">
            <a:avLst/>
          </a:prstGeom>
        </p:spPr>
      </p:pic>
    </p:spTree>
    <p:extLst>
      <p:ext uri="{BB962C8B-B14F-4D97-AF65-F5344CB8AC3E}">
        <p14:creationId xmlns:p14="http://schemas.microsoft.com/office/powerpoint/2010/main" val="242393021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4C9D-36D8-1727-38F7-8D7F3862637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B15FE2-FBBF-FD7F-1A37-BEB864BC702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A4B41110-F144-267E-345E-784CC05CD46E}"/>
              </a:ext>
            </a:extLst>
          </p:cNvPr>
          <p:cNvSpPr>
            <a:spLocks noGrp="1"/>
          </p:cNvSpPr>
          <p:nvPr>
            <p:ph type="title"/>
          </p:nvPr>
        </p:nvSpPr>
        <p:spPr>
          <a:xfrm>
            <a:off x="603250" y="539750"/>
            <a:ext cx="12271922" cy="717550"/>
          </a:xfrm>
        </p:spPr>
        <p:txBody>
          <a:bodyPr>
            <a:normAutofit/>
          </a:bodyPr>
          <a:lstStyle/>
          <a:p>
            <a:r>
              <a:rPr lang="en-IE" sz="3600" dirty="0">
                <a:solidFill>
                  <a:srgbClr val="40AF9F"/>
                </a:solidFill>
              </a:rPr>
              <a:t>Exeter Strategic and Complex Initiatives Fund (CIF)</a:t>
            </a:r>
            <a:endParaRPr lang="en-IE" sz="3600" dirty="0">
              <a:solidFill>
                <a:srgbClr val="7292CC"/>
              </a:solidFill>
            </a:endParaRPr>
          </a:p>
        </p:txBody>
      </p:sp>
      <p:sp>
        <p:nvSpPr>
          <p:cNvPr id="8" name="TextBox 7">
            <a:extLst>
              <a:ext uri="{FF2B5EF4-FFF2-40B4-BE49-F238E27FC236}">
                <a16:creationId xmlns:a16="http://schemas.microsoft.com/office/drawing/2014/main" id="{957A38E9-10C3-D053-ABF2-E06793A53B5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946453F-2087-7006-97BA-D276B970B5C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a:extLst>
              <a:ext uri="{FF2B5EF4-FFF2-40B4-BE49-F238E27FC236}">
                <a16:creationId xmlns:a16="http://schemas.microsoft.com/office/drawing/2014/main" id="{B99D9B1C-05B8-68A8-3B03-ACB1A50EBF37}"/>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6" name="TextBox 34">
            <a:extLst>
              <a:ext uri="{FF2B5EF4-FFF2-40B4-BE49-F238E27FC236}">
                <a16:creationId xmlns:a16="http://schemas.microsoft.com/office/drawing/2014/main" id="{7937E54D-FEF3-6CE2-6D62-FA3AB74980FA}"/>
              </a:ext>
            </a:extLst>
          </p:cNvPr>
          <p:cNvGraphicFramePr/>
          <p:nvPr>
            <p:extLst>
              <p:ext uri="{D42A27DB-BD31-4B8C-83A1-F6EECF244321}">
                <p14:modId xmlns:p14="http://schemas.microsoft.com/office/powerpoint/2010/main" val="3479870644"/>
              </p:ext>
            </p:extLst>
          </p:nvPr>
        </p:nvGraphicFramePr>
        <p:xfrm>
          <a:off x="603250" y="1513176"/>
          <a:ext cx="10985500" cy="43525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925372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0A5FF-04C9-222B-2AA4-BF2D8504AFC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C068866-0C93-BB18-3CE0-3D53CA9C5C8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B55BFA5C-F9F3-4240-C881-26F6BF8051B7}"/>
              </a:ext>
            </a:extLst>
          </p:cNvPr>
          <p:cNvSpPr>
            <a:spLocks noGrp="1"/>
          </p:cNvSpPr>
          <p:nvPr>
            <p:ph type="title"/>
          </p:nvPr>
        </p:nvSpPr>
        <p:spPr>
          <a:xfrm>
            <a:off x="603250" y="539750"/>
            <a:ext cx="12271922" cy="717550"/>
          </a:xfrm>
        </p:spPr>
        <p:txBody>
          <a:bodyPr>
            <a:normAutofit/>
          </a:bodyPr>
          <a:lstStyle/>
          <a:p>
            <a:r>
              <a:rPr lang="en-IE" sz="3600" dirty="0">
                <a:solidFill>
                  <a:srgbClr val="40AF9F"/>
                </a:solidFill>
              </a:rPr>
              <a:t>Exeter Strategic and Complex Initiatives Fund (CIF)</a:t>
            </a:r>
          </a:p>
        </p:txBody>
      </p:sp>
      <p:sp>
        <p:nvSpPr>
          <p:cNvPr id="8" name="TextBox 7">
            <a:extLst>
              <a:ext uri="{FF2B5EF4-FFF2-40B4-BE49-F238E27FC236}">
                <a16:creationId xmlns:a16="http://schemas.microsoft.com/office/drawing/2014/main" id="{ACAD41C1-8CB5-9DDD-B189-EBFCC5A8019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B44A908-7EEF-13D0-A81D-669F8907B0F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a:extLst>
              <a:ext uri="{FF2B5EF4-FFF2-40B4-BE49-F238E27FC236}">
                <a16:creationId xmlns:a16="http://schemas.microsoft.com/office/drawing/2014/main" id="{787ADF93-D3F1-9A55-50F8-F92A249DBAD1}"/>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4" name="Content Placeholder 2">
            <a:extLst>
              <a:ext uri="{FF2B5EF4-FFF2-40B4-BE49-F238E27FC236}">
                <a16:creationId xmlns:a16="http://schemas.microsoft.com/office/drawing/2014/main" id="{3006A461-C7DF-CDA7-0581-D35653DDC63D}"/>
              </a:ext>
            </a:extLst>
          </p:cNvPr>
          <p:cNvGraphicFramePr>
            <a:graphicFrameLocks/>
          </p:cNvGraphicFramePr>
          <p:nvPr>
            <p:extLst>
              <p:ext uri="{D42A27DB-BD31-4B8C-83A1-F6EECF244321}">
                <p14:modId xmlns:p14="http://schemas.microsoft.com/office/powerpoint/2010/main" val="3145011422"/>
              </p:ext>
            </p:extLst>
          </p:nvPr>
        </p:nvGraphicFramePr>
        <p:xfrm>
          <a:off x="838200" y="1257300"/>
          <a:ext cx="10515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descr="Office Worker">
            <a:extLst>
              <a:ext uri="{FF2B5EF4-FFF2-40B4-BE49-F238E27FC236}">
                <a16:creationId xmlns:a16="http://schemas.microsoft.com/office/drawing/2014/main" id="{9C83DA2A-F7BE-37CD-B672-34605B37C7AA}"/>
              </a:ext>
            </a:extLst>
          </p:cNvPr>
          <p:cNvSpPr/>
          <p:nvPr/>
        </p:nvSpPr>
        <p:spPr>
          <a:xfrm>
            <a:off x="1295316" y="1623463"/>
            <a:ext cx="1152048" cy="1116188"/>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GB"/>
          </a:p>
        </p:txBody>
      </p:sp>
      <p:sp>
        <p:nvSpPr>
          <p:cNvPr id="9" name="Rectangle 8" descr="Database">
            <a:extLst>
              <a:ext uri="{FF2B5EF4-FFF2-40B4-BE49-F238E27FC236}">
                <a16:creationId xmlns:a16="http://schemas.microsoft.com/office/drawing/2014/main" id="{67B57DEB-46AE-8747-6F04-54080EA6630A}"/>
              </a:ext>
            </a:extLst>
          </p:cNvPr>
          <p:cNvSpPr/>
          <p:nvPr/>
        </p:nvSpPr>
        <p:spPr>
          <a:xfrm>
            <a:off x="9744636" y="1623463"/>
            <a:ext cx="1152048" cy="1116188"/>
          </a:xfrm>
          <a:prstGeom prst="rect">
            <a:avLst/>
          </a:prstGeom>
          <a: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GB"/>
          </a:p>
        </p:txBody>
      </p:sp>
      <p:sp>
        <p:nvSpPr>
          <p:cNvPr id="11" name="Rectangle 10" descr="Meeting">
            <a:extLst>
              <a:ext uri="{FF2B5EF4-FFF2-40B4-BE49-F238E27FC236}">
                <a16:creationId xmlns:a16="http://schemas.microsoft.com/office/drawing/2014/main" id="{148F2EAD-4C0E-7527-ACB3-DCCA8D8BC18D}"/>
              </a:ext>
            </a:extLst>
          </p:cNvPr>
          <p:cNvSpPr/>
          <p:nvPr/>
        </p:nvSpPr>
        <p:spPr>
          <a:xfrm>
            <a:off x="5519976" y="1623463"/>
            <a:ext cx="1152047" cy="1084118"/>
          </a:xfrm>
          <a:prstGeom prst="rect">
            <a:avLst/>
          </a:prstGeom>
          <a: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a:blipFill>
          <a:ln>
            <a:noFill/>
          </a:ln>
        </p:spPr>
        <p:style>
          <a:lnRef idx="2">
            <a:scrgbClr r="0" g="0" b="0"/>
          </a:lnRef>
          <a:fillRef idx="1">
            <a:scrgbClr r="0" g="0" b="0"/>
          </a:fillRef>
          <a:effectRef idx="0">
            <a:schemeClr val="accent5">
              <a:hueOff val="-9114112"/>
              <a:satOff val="-620"/>
              <a:lumOff val="1471"/>
              <a:alphaOff val="0"/>
            </a:schemeClr>
          </a:effectRef>
          <a:fontRef idx="minor">
            <a:schemeClr val="lt1"/>
          </a:fontRef>
        </p:style>
        <p:txBody>
          <a:bodyPr/>
          <a:lstStyle/>
          <a:p>
            <a:endParaRPr lang="en-GB"/>
          </a:p>
        </p:txBody>
      </p:sp>
      <p:sp>
        <p:nvSpPr>
          <p:cNvPr id="12" name="Rectangle 11" descr="Coins">
            <a:extLst>
              <a:ext uri="{FF2B5EF4-FFF2-40B4-BE49-F238E27FC236}">
                <a16:creationId xmlns:a16="http://schemas.microsoft.com/office/drawing/2014/main" id="{1DF6F2C4-F35A-477A-67E9-6A6E7E93990D}"/>
              </a:ext>
            </a:extLst>
          </p:cNvPr>
          <p:cNvSpPr/>
          <p:nvPr/>
        </p:nvSpPr>
        <p:spPr>
          <a:xfrm>
            <a:off x="7803329" y="1776557"/>
            <a:ext cx="810000" cy="810000"/>
          </a:xfrm>
          <a:prstGeom prst="rect">
            <a:avLst/>
          </a:prstGeom>
          <a: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a:blipFill>
          <a:ln>
            <a:noFill/>
          </a:ln>
        </p:spPr>
        <p:style>
          <a:lnRef idx="2">
            <a:scrgbClr r="0" g="0" b="0"/>
          </a:lnRef>
          <a:fillRef idx="1">
            <a:scrgbClr r="0" g="0" b="0"/>
          </a:fillRef>
          <a:effectRef idx="0">
            <a:schemeClr val="accent5">
              <a:hueOff val="-6076075"/>
              <a:satOff val="-413"/>
              <a:lumOff val="981"/>
              <a:alphaOff val="0"/>
            </a:schemeClr>
          </a:effectRef>
          <a:fontRef idx="minor">
            <a:schemeClr val="lt1"/>
          </a:fontRef>
        </p:style>
        <p:txBody>
          <a:bodyPr/>
          <a:lstStyle/>
          <a:p>
            <a:endParaRPr lang="en-GB"/>
          </a:p>
        </p:txBody>
      </p:sp>
      <p:sp>
        <p:nvSpPr>
          <p:cNvPr id="13" name="Rectangle 12" descr="Money">
            <a:extLst>
              <a:ext uri="{FF2B5EF4-FFF2-40B4-BE49-F238E27FC236}">
                <a16:creationId xmlns:a16="http://schemas.microsoft.com/office/drawing/2014/main" id="{29272C9F-4E1B-214F-473F-BCA10DF232B2}"/>
              </a:ext>
            </a:extLst>
          </p:cNvPr>
          <p:cNvSpPr/>
          <p:nvPr/>
        </p:nvSpPr>
        <p:spPr>
          <a:xfrm>
            <a:off x="3583151" y="1776557"/>
            <a:ext cx="810000" cy="810000"/>
          </a:xfrm>
          <a:prstGeom prst="rect">
            <a:avLst/>
          </a:prstGeom>
          <a: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a:blipFill>
          <a:ln>
            <a:noFill/>
          </a:ln>
        </p:spPr>
        <p:style>
          <a:lnRef idx="2">
            <a:scrgbClr r="0" g="0" b="0"/>
          </a:lnRef>
          <a:fillRef idx="1">
            <a:scrgbClr r="0" g="0" b="0"/>
          </a:fillRef>
          <a:effectRef idx="0">
            <a:schemeClr val="accent5">
              <a:hueOff val="-3038037"/>
              <a:satOff val="-207"/>
              <a:lumOff val="490"/>
              <a:alphaOff val="0"/>
            </a:schemeClr>
          </a:effectRef>
          <a:fontRef idx="minor">
            <a:schemeClr val="lt1"/>
          </a:fontRef>
        </p:style>
        <p:txBody>
          <a:bodyPr/>
          <a:lstStyle/>
          <a:p>
            <a:endParaRPr lang="en-GB"/>
          </a:p>
        </p:txBody>
      </p:sp>
      <p:sp>
        <p:nvSpPr>
          <p:cNvPr id="14" name="TextBox 13">
            <a:extLst>
              <a:ext uri="{FF2B5EF4-FFF2-40B4-BE49-F238E27FC236}">
                <a16:creationId xmlns:a16="http://schemas.microsoft.com/office/drawing/2014/main" id="{3E491F3F-6C1E-4A2F-F2F3-A59B2169AA7B}"/>
              </a:ext>
            </a:extLst>
          </p:cNvPr>
          <p:cNvSpPr txBox="1"/>
          <p:nvPr/>
        </p:nvSpPr>
        <p:spPr>
          <a:xfrm>
            <a:off x="4393151" y="4801014"/>
            <a:ext cx="347806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1" i="0" u="none" strike="noStrike" cap="none" spc="0" normalizeH="0" baseline="0" dirty="0">
                <a:ln>
                  <a:noFill/>
                </a:ln>
                <a:solidFill>
                  <a:srgbClr val="40AF9F"/>
                </a:solidFill>
                <a:effectLst/>
                <a:uFillTx/>
                <a:latin typeface="+mn-lt"/>
                <a:ea typeface="+mn-ea"/>
                <a:cs typeface="+mn-cs"/>
                <a:sym typeface="Helvetica Neue"/>
              </a:rPr>
              <a:t>Examples</a:t>
            </a:r>
          </a:p>
        </p:txBody>
      </p:sp>
    </p:spTree>
    <p:extLst>
      <p:ext uri="{BB962C8B-B14F-4D97-AF65-F5344CB8AC3E}">
        <p14:creationId xmlns:p14="http://schemas.microsoft.com/office/powerpoint/2010/main" val="394863872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DADE1-0F21-0357-9813-B2BC2FD0518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8C6EB98-7DEE-A442-2E7E-579BBFAE1C5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02D24DEE-F48D-CDD6-A549-EFA1CED3C3B9}"/>
              </a:ext>
            </a:extLst>
          </p:cNvPr>
          <p:cNvSpPr>
            <a:spLocks noGrp="1"/>
          </p:cNvSpPr>
          <p:nvPr>
            <p:ph type="title"/>
          </p:nvPr>
        </p:nvSpPr>
        <p:spPr>
          <a:xfrm>
            <a:off x="589998" y="539750"/>
            <a:ext cx="12271922" cy="717550"/>
          </a:xfrm>
        </p:spPr>
        <p:txBody>
          <a:bodyPr>
            <a:normAutofit fontScale="90000"/>
          </a:bodyPr>
          <a:lstStyle/>
          <a:p>
            <a:r>
              <a:rPr lang="en-IE" sz="4000" dirty="0">
                <a:solidFill>
                  <a:srgbClr val="40AF9F"/>
                </a:solidFill>
              </a:rPr>
              <a:t>Exeter Strategic and Complex Initiatives Fund (CIF)</a:t>
            </a:r>
            <a:br>
              <a:rPr lang="en-IE" sz="4000" dirty="0">
                <a:solidFill>
                  <a:srgbClr val="40AF9F"/>
                </a:solidFill>
              </a:rPr>
            </a:br>
            <a:r>
              <a:rPr lang="en-IE" sz="3600" dirty="0">
                <a:solidFill>
                  <a:srgbClr val="40AF9F"/>
                </a:solidFill>
              </a:rPr>
              <a:t>Reflections</a:t>
            </a:r>
            <a:endParaRPr lang="en-IE" sz="4000" dirty="0">
              <a:solidFill>
                <a:srgbClr val="7292CC"/>
              </a:solidFill>
            </a:endParaRPr>
          </a:p>
        </p:txBody>
      </p:sp>
      <p:sp>
        <p:nvSpPr>
          <p:cNvPr id="8" name="TextBox 7">
            <a:extLst>
              <a:ext uri="{FF2B5EF4-FFF2-40B4-BE49-F238E27FC236}">
                <a16:creationId xmlns:a16="http://schemas.microsoft.com/office/drawing/2014/main" id="{F11C8E96-3649-A6A9-732A-C65FC12DB46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5AAB586-A80F-4258-7E62-41295118270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24EC91DD-13CD-F32B-18C4-0876C879CB62}"/>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11" name="Content Placeholder 2">
            <a:extLst>
              <a:ext uri="{FF2B5EF4-FFF2-40B4-BE49-F238E27FC236}">
                <a16:creationId xmlns:a16="http://schemas.microsoft.com/office/drawing/2014/main" id="{F4A2156E-2908-3F3E-4CEA-E455EDC54195}"/>
              </a:ext>
            </a:extLst>
          </p:cNvPr>
          <p:cNvGraphicFramePr>
            <a:graphicFrameLocks/>
          </p:cNvGraphicFramePr>
          <p:nvPr>
            <p:extLst>
              <p:ext uri="{D42A27DB-BD31-4B8C-83A1-F6EECF244321}">
                <p14:modId xmlns:p14="http://schemas.microsoft.com/office/powerpoint/2010/main" val="3355761889"/>
              </p:ext>
            </p:extLst>
          </p:nvPr>
        </p:nvGraphicFramePr>
        <p:xfrm>
          <a:off x="589998" y="1624636"/>
          <a:ext cx="11164680" cy="39488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5166697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dirty="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8C985-693D-5981-A949-51241F4AA2B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36E3EBC-FC37-E08A-B1EB-767F9671E526}"/>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E62C237C-D33C-EB85-DB3B-CFBC4E5EDE7E}"/>
              </a:ext>
            </a:extLst>
          </p:cNvPr>
          <p:cNvSpPr>
            <a:spLocks noGrp="1"/>
          </p:cNvSpPr>
          <p:nvPr>
            <p:ph type="title"/>
          </p:nvPr>
        </p:nvSpPr>
        <p:spPr>
          <a:xfrm>
            <a:off x="603250" y="376450"/>
            <a:ext cx="12271922" cy="717550"/>
          </a:xfrm>
        </p:spPr>
        <p:txBody>
          <a:bodyPr>
            <a:normAutofit fontScale="90000"/>
          </a:bodyPr>
          <a:lstStyle/>
          <a:p>
            <a:r>
              <a:rPr lang="en-IE" sz="4000" dirty="0">
                <a:solidFill>
                  <a:srgbClr val="7292CC"/>
                </a:solidFill>
              </a:rPr>
              <a:t>Enablers of Interdisciplinary Research </a:t>
            </a:r>
            <a:br>
              <a:rPr lang="en-IE" sz="4000" dirty="0">
                <a:solidFill>
                  <a:srgbClr val="7292CC"/>
                </a:solidFill>
              </a:rPr>
            </a:br>
            <a:r>
              <a:rPr lang="en-IE" sz="4000" dirty="0">
                <a:solidFill>
                  <a:srgbClr val="7292CC"/>
                </a:solidFill>
              </a:rPr>
              <a:t>Exeter Strategic and Complex Initiatives Fund</a:t>
            </a:r>
          </a:p>
        </p:txBody>
      </p:sp>
      <p:sp>
        <p:nvSpPr>
          <p:cNvPr id="8" name="TextBox 7">
            <a:extLst>
              <a:ext uri="{FF2B5EF4-FFF2-40B4-BE49-F238E27FC236}">
                <a16:creationId xmlns:a16="http://schemas.microsoft.com/office/drawing/2014/main" id="{BE400176-5736-DA39-F141-03B05737608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30816915-0687-D968-C123-977AA448C3C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D293DB8F-8D21-A37A-489B-14ECFDA0E090}"/>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2" name="Content Placeholder 6">
            <a:extLst>
              <a:ext uri="{FF2B5EF4-FFF2-40B4-BE49-F238E27FC236}">
                <a16:creationId xmlns:a16="http://schemas.microsoft.com/office/drawing/2014/main" id="{DF629B53-7563-3DAB-7861-26B82DE329DF}"/>
              </a:ext>
            </a:extLst>
          </p:cNvPr>
          <p:cNvGraphicFramePr>
            <a:graphicFrameLocks/>
          </p:cNvGraphicFramePr>
          <p:nvPr>
            <p:extLst>
              <p:ext uri="{D42A27DB-BD31-4B8C-83A1-F6EECF244321}">
                <p14:modId xmlns:p14="http://schemas.microsoft.com/office/powerpoint/2010/main" val="2892548562"/>
              </p:ext>
            </p:extLst>
          </p:nvPr>
        </p:nvGraphicFramePr>
        <p:xfrm>
          <a:off x="603250" y="1672915"/>
          <a:ext cx="10927829" cy="41928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1137245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C3292-9503-A9F0-6E84-691171C2B40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3ADA800-3812-34C0-DDBA-9C2D211B0EF6}"/>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0D026F2E-A204-C2A0-8CE8-38664884B53C}"/>
              </a:ext>
            </a:extLst>
          </p:cNvPr>
          <p:cNvSpPr>
            <a:spLocks noGrp="1"/>
          </p:cNvSpPr>
          <p:nvPr>
            <p:ph type="title"/>
          </p:nvPr>
        </p:nvSpPr>
        <p:spPr>
          <a:xfrm>
            <a:off x="603250" y="539750"/>
            <a:ext cx="12271922" cy="717550"/>
          </a:xfrm>
        </p:spPr>
        <p:txBody>
          <a:bodyPr>
            <a:normAutofit/>
          </a:bodyPr>
          <a:lstStyle/>
          <a:p>
            <a:r>
              <a:rPr lang="en-IE" sz="4000" dirty="0">
                <a:solidFill>
                  <a:srgbClr val="7292CC"/>
                </a:solidFill>
              </a:rPr>
              <a:t>Exeter Research Networks Vision</a:t>
            </a:r>
          </a:p>
        </p:txBody>
      </p:sp>
      <p:sp>
        <p:nvSpPr>
          <p:cNvPr id="8" name="TextBox 7">
            <a:extLst>
              <a:ext uri="{FF2B5EF4-FFF2-40B4-BE49-F238E27FC236}">
                <a16:creationId xmlns:a16="http://schemas.microsoft.com/office/drawing/2014/main" id="{ABC2159B-9AC9-37F6-EB21-D70EA66ABF9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51FB844-1775-8BE3-E837-B77C9ECEF3A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Content Placeholder 4">
            <a:extLst>
              <a:ext uri="{FF2B5EF4-FFF2-40B4-BE49-F238E27FC236}">
                <a16:creationId xmlns:a16="http://schemas.microsoft.com/office/drawing/2014/main" id="{D03C53F3-00D8-1F86-75C4-693455DF066E}"/>
              </a:ext>
            </a:extLst>
          </p:cNvPr>
          <p:cNvSpPr txBox="1">
            <a:spLocks/>
          </p:cNvSpPr>
          <p:nvPr/>
        </p:nvSpPr>
        <p:spPr>
          <a:xfrm>
            <a:off x="1837232" y="1128561"/>
            <a:ext cx="9413354" cy="4483407"/>
          </a:xfrm>
          <a:prstGeom prst="rect">
            <a:avLst/>
          </a:prstGeom>
          <a:noFill/>
        </p:spPr>
        <p:txBody>
          <a:bodyPr wrap="square" rtlCol="0">
            <a:spAutoFit/>
          </a:bodyPr>
          <a:lstStyle>
            <a:lvl1pPr marL="138619" indent="-138619" algn="l" defTabSz="554478" rtl="0" eaLnBrk="1" latinLnBrk="0" hangingPunct="1">
              <a:lnSpc>
                <a:spcPct val="90000"/>
              </a:lnSpc>
              <a:spcBef>
                <a:spcPts val="607"/>
              </a:spcBef>
              <a:buFont typeface="Arial" panose="020B0604020202020204" pitchFamily="34" charset="0"/>
              <a:buChar char="•"/>
              <a:defRPr sz="1697" kern="1200">
                <a:solidFill>
                  <a:schemeClr val="tx1"/>
                </a:solidFill>
                <a:latin typeface="+mn-lt"/>
                <a:ea typeface="+mn-ea"/>
                <a:cs typeface="+mn-cs"/>
              </a:defRPr>
            </a:lvl1pPr>
            <a:lvl2pPr marL="415859" indent="-138619" algn="l" defTabSz="554478" rtl="0" eaLnBrk="1" latinLnBrk="0" hangingPunct="1">
              <a:lnSpc>
                <a:spcPct val="90000"/>
              </a:lnSpc>
              <a:spcBef>
                <a:spcPts val="303"/>
              </a:spcBef>
              <a:buFont typeface="Arial" panose="020B0604020202020204" pitchFamily="34" charset="0"/>
              <a:buChar char="•"/>
              <a:defRPr sz="1456" kern="1200">
                <a:solidFill>
                  <a:schemeClr val="tx1"/>
                </a:solidFill>
                <a:latin typeface="+mn-lt"/>
                <a:ea typeface="+mn-ea"/>
                <a:cs typeface="+mn-cs"/>
              </a:defRPr>
            </a:lvl2pPr>
            <a:lvl3pPr marL="693097" indent="-138619" algn="l" defTabSz="554478"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37"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577"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15"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055"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293"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33" indent="-138619" algn="l" defTabSz="554478"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a:lstStyle>
          <a:p>
            <a:pPr marL="0" indent="0" defTabSz="554465">
              <a:buNone/>
            </a:pPr>
            <a:endParaRPr lang="en-US" sz="2667" dirty="0">
              <a:solidFill>
                <a:srgbClr val="003C3B"/>
              </a:solidFill>
              <a:latin typeface="Outfit" pitchFamily="2" charset="0"/>
              <a:cs typeface="Arial" panose="020B0604020202020204" pitchFamily="34" charset="0"/>
            </a:endParaRPr>
          </a:p>
          <a:p>
            <a:pPr marL="57150" indent="0" defTabSz="554465">
              <a:buNone/>
            </a:pPr>
            <a:r>
              <a:rPr lang="en-GB" sz="2667" dirty="0">
                <a:solidFill>
                  <a:srgbClr val="003C3B"/>
                </a:solidFill>
                <a:latin typeface="Outfit" pitchFamily="2" charset="0"/>
                <a:cs typeface="Arial" panose="020B0604020202020204" pitchFamily="34" charset="0"/>
              </a:rPr>
              <a:t>Enable </a:t>
            </a:r>
            <a:r>
              <a:rPr lang="en-GB" sz="2667" dirty="0">
                <a:solidFill>
                  <a:srgbClr val="7292CC"/>
                </a:solidFill>
                <a:latin typeface="Outfit" pitchFamily="2" charset="0"/>
                <a:cs typeface="Arial" panose="020B0604020202020204" pitchFamily="34" charset="0"/>
              </a:rPr>
              <a:t>agile collective research groupings </a:t>
            </a:r>
            <a:r>
              <a:rPr lang="en-GB" sz="2667" dirty="0">
                <a:solidFill>
                  <a:srgbClr val="003C3B"/>
                </a:solidFill>
                <a:latin typeface="Outfit" pitchFamily="2" charset="0"/>
                <a:cs typeface="Arial" panose="020B0604020202020204" pitchFamily="34" charset="0"/>
              </a:rPr>
              <a:t>to respond quickly to changing interdisciplinary imperatives and opportunities</a:t>
            </a:r>
          </a:p>
          <a:p>
            <a:pPr marL="57149" indent="0" defTabSz="554465">
              <a:buNone/>
            </a:pPr>
            <a:endParaRPr lang="en-GB" sz="2667" dirty="0">
              <a:solidFill>
                <a:srgbClr val="003C3B"/>
              </a:solidFill>
              <a:latin typeface="Outfit" pitchFamily="2" charset="0"/>
              <a:cs typeface="Arial" panose="020B0604020202020204" pitchFamily="34" charset="0"/>
            </a:endParaRPr>
          </a:p>
          <a:p>
            <a:pPr marL="57150" indent="0" defTabSz="554465">
              <a:buNone/>
            </a:pPr>
            <a:r>
              <a:rPr lang="en-GB" sz="2667" dirty="0">
                <a:solidFill>
                  <a:srgbClr val="003C3B"/>
                </a:solidFill>
                <a:latin typeface="Outfit" pitchFamily="2" charset="0"/>
                <a:cs typeface="Arial" panose="020B0604020202020204" pitchFamily="34" charset="0"/>
              </a:rPr>
              <a:t>Exeter Research Networks realise the benefits of </a:t>
            </a:r>
            <a:r>
              <a:rPr lang="en-GB" sz="2667" dirty="0">
                <a:solidFill>
                  <a:srgbClr val="7292CC"/>
                </a:solidFill>
                <a:latin typeface="Outfit" pitchFamily="2" charset="0"/>
                <a:cs typeface="Arial" panose="020B0604020202020204" pitchFamily="34" charset="0"/>
              </a:rPr>
              <a:t>collective strength</a:t>
            </a:r>
            <a:r>
              <a:rPr lang="en-GB" sz="2667" dirty="0">
                <a:solidFill>
                  <a:srgbClr val="003C3B"/>
                </a:solidFill>
                <a:latin typeface="Outfit" pitchFamily="2" charset="0"/>
                <a:cs typeface="Arial" panose="020B0604020202020204" pitchFamily="34" charset="0"/>
              </a:rPr>
              <a:t> to deliver at scale, longer-larger research grants and associated outputs</a:t>
            </a:r>
          </a:p>
          <a:p>
            <a:pPr marL="57149" indent="0" defTabSz="554465">
              <a:buNone/>
            </a:pPr>
            <a:endParaRPr lang="en-US" sz="2667" dirty="0">
              <a:solidFill>
                <a:srgbClr val="003C3B"/>
              </a:solidFill>
              <a:latin typeface="Outfit" pitchFamily="2" charset="0"/>
              <a:cs typeface="Arial" panose="020B0604020202020204" pitchFamily="34" charset="0"/>
            </a:endParaRPr>
          </a:p>
          <a:p>
            <a:pPr marL="57150" indent="0" defTabSz="554465">
              <a:buNone/>
            </a:pPr>
            <a:r>
              <a:rPr lang="en-US" sz="2667" dirty="0">
                <a:solidFill>
                  <a:srgbClr val="003C3B"/>
                </a:solidFill>
                <a:latin typeface="Outfit" pitchFamily="2" charset="0"/>
                <a:cs typeface="Arial" panose="020B0604020202020204" pitchFamily="34" charset="0"/>
              </a:rPr>
              <a:t>Become </a:t>
            </a:r>
            <a:r>
              <a:rPr lang="en-US" sz="2667" dirty="0">
                <a:solidFill>
                  <a:srgbClr val="7292CC"/>
                </a:solidFill>
                <a:latin typeface="Outfit" pitchFamily="2" charset="0"/>
                <a:cs typeface="Arial" panose="020B0604020202020204" pitchFamily="34" charset="0"/>
              </a:rPr>
              <a:t>beacons to the outside world </a:t>
            </a:r>
            <a:r>
              <a:rPr lang="en-US" sz="2667" dirty="0">
                <a:solidFill>
                  <a:srgbClr val="003C3B"/>
                </a:solidFill>
                <a:latin typeface="Outfit" pitchFamily="2" charset="0"/>
                <a:cs typeface="Arial" panose="020B0604020202020204" pitchFamily="34" charset="0"/>
              </a:rPr>
              <a:t>of the exciting work, and focal points internally for </a:t>
            </a:r>
            <a:r>
              <a:rPr lang="en-US" sz="2667" dirty="0">
                <a:solidFill>
                  <a:srgbClr val="7292CC"/>
                </a:solidFill>
                <a:latin typeface="Outfit" pitchFamily="2" charset="0"/>
                <a:cs typeface="Arial" panose="020B0604020202020204" pitchFamily="34" charset="0"/>
              </a:rPr>
              <a:t>expertise and originality</a:t>
            </a:r>
          </a:p>
          <a:p>
            <a:pPr marL="57150" indent="0" defTabSz="554465">
              <a:buNone/>
            </a:pPr>
            <a:endParaRPr lang="en-US" sz="1700" dirty="0">
              <a:solidFill>
                <a:srgbClr val="003C3B"/>
              </a:solidFill>
              <a:latin typeface="Outfit" pitchFamily="2" charset="0"/>
              <a:cs typeface="Arial" panose="020B0604020202020204" pitchFamily="34" charset="0"/>
            </a:endParaRPr>
          </a:p>
        </p:txBody>
      </p:sp>
      <p:sp>
        <p:nvSpPr>
          <p:cNvPr id="3" name="Rectangle 2" descr="Head with Gears">
            <a:extLst>
              <a:ext uri="{FF2B5EF4-FFF2-40B4-BE49-F238E27FC236}">
                <a16:creationId xmlns:a16="http://schemas.microsoft.com/office/drawing/2014/main" id="{1B6F1906-6F84-A488-C431-627F3D612D0C}"/>
              </a:ext>
            </a:extLst>
          </p:cNvPr>
          <p:cNvSpPr/>
          <p:nvPr/>
        </p:nvSpPr>
        <p:spPr>
          <a:xfrm>
            <a:off x="1065146" y="1598082"/>
            <a:ext cx="810000" cy="810000"/>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solidFill>
                <a:srgbClr val="7292CC"/>
              </a:solidFill>
            </a:endParaRPr>
          </a:p>
        </p:txBody>
      </p:sp>
      <p:sp>
        <p:nvSpPr>
          <p:cNvPr id="29" name="Rectangle 28" descr="Lighthouse scene">
            <a:extLst>
              <a:ext uri="{FF2B5EF4-FFF2-40B4-BE49-F238E27FC236}">
                <a16:creationId xmlns:a16="http://schemas.microsoft.com/office/drawing/2014/main" id="{13AFEC2E-E51F-5D7A-20D2-B7D7B129E650}"/>
              </a:ext>
            </a:extLst>
          </p:cNvPr>
          <p:cNvSpPr/>
          <p:nvPr/>
        </p:nvSpPr>
        <p:spPr>
          <a:xfrm>
            <a:off x="1027232" y="4415492"/>
            <a:ext cx="810000" cy="810000"/>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solidFill>
                <a:srgbClr val="7292CC"/>
              </a:solidFill>
            </a:endParaRPr>
          </a:p>
        </p:txBody>
      </p:sp>
      <p:sp>
        <p:nvSpPr>
          <p:cNvPr id="30" name="Rectangle 29" descr="Handshake">
            <a:extLst>
              <a:ext uri="{FF2B5EF4-FFF2-40B4-BE49-F238E27FC236}">
                <a16:creationId xmlns:a16="http://schemas.microsoft.com/office/drawing/2014/main" id="{0363C43D-8FD5-16F0-B726-CFC3667EB24B}"/>
              </a:ext>
            </a:extLst>
          </p:cNvPr>
          <p:cNvSpPr/>
          <p:nvPr/>
        </p:nvSpPr>
        <p:spPr>
          <a:xfrm>
            <a:off x="1027232" y="2965265"/>
            <a:ext cx="810000" cy="810000"/>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solidFill>
                <a:srgbClr val="7292CC"/>
              </a:solidFill>
            </a:endParaRPr>
          </a:p>
        </p:txBody>
      </p:sp>
      <p:pic>
        <p:nvPicPr>
          <p:cNvPr id="31" name="Picture 30">
            <a:extLst>
              <a:ext uri="{FF2B5EF4-FFF2-40B4-BE49-F238E27FC236}">
                <a16:creationId xmlns:a16="http://schemas.microsoft.com/office/drawing/2014/main" id="{60DDCF3F-ED5B-8B35-F761-D937A874FE16}"/>
              </a:ext>
            </a:extLst>
          </p:cNvPr>
          <p:cNvPicPr>
            <a:picLocks noChangeAspect="1"/>
          </p:cNvPicPr>
          <p:nvPr/>
        </p:nvPicPr>
        <p:blipFill>
          <a:blip r:embed="rId12"/>
          <a:stretch>
            <a:fillRect/>
          </a:stretch>
        </p:blipFill>
        <p:spPr>
          <a:xfrm>
            <a:off x="2332192" y="5305008"/>
            <a:ext cx="2803071" cy="1845199"/>
          </a:xfrm>
          <a:prstGeom prst="rect">
            <a:avLst/>
          </a:prstGeom>
        </p:spPr>
      </p:pic>
    </p:spTree>
    <p:extLst>
      <p:ext uri="{BB962C8B-B14F-4D97-AF65-F5344CB8AC3E}">
        <p14:creationId xmlns:p14="http://schemas.microsoft.com/office/powerpoint/2010/main" val="32445066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30B72-55F4-EE8E-B70E-0EE5DE50FDF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B09FF8F-A785-449C-D167-C203FC0EE828}"/>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DD4FA4E6-1CE7-A60B-1863-E7CBEF2E497E}"/>
              </a:ext>
            </a:extLst>
          </p:cNvPr>
          <p:cNvSpPr>
            <a:spLocks noGrp="1"/>
          </p:cNvSpPr>
          <p:nvPr>
            <p:ph type="title"/>
          </p:nvPr>
        </p:nvSpPr>
        <p:spPr>
          <a:xfrm>
            <a:off x="603250" y="539750"/>
            <a:ext cx="12271922" cy="717550"/>
          </a:xfrm>
        </p:spPr>
        <p:txBody>
          <a:bodyPr>
            <a:normAutofit fontScale="90000"/>
          </a:bodyPr>
          <a:lstStyle/>
          <a:p>
            <a:r>
              <a:rPr lang="en-IE" sz="4000" dirty="0">
                <a:solidFill>
                  <a:srgbClr val="7292CC"/>
                </a:solidFill>
              </a:rPr>
              <a:t>Exeter Research Networks</a:t>
            </a:r>
            <a:br>
              <a:rPr lang="en-IE" sz="4000" dirty="0">
                <a:solidFill>
                  <a:srgbClr val="7292CC"/>
                </a:solidFill>
              </a:rPr>
            </a:br>
            <a:r>
              <a:rPr lang="en-IE" sz="4000" dirty="0">
                <a:solidFill>
                  <a:srgbClr val="7292CC"/>
                </a:solidFill>
              </a:rPr>
              <a:t>Progression</a:t>
            </a:r>
          </a:p>
        </p:txBody>
      </p:sp>
      <p:sp>
        <p:nvSpPr>
          <p:cNvPr id="8" name="TextBox 7">
            <a:extLst>
              <a:ext uri="{FF2B5EF4-FFF2-40B4-BE49-F238E27FC236}">
                <a16:creationId xmlns:a16="http://schemas.microsoft.com/office/drawing/2014/main" id="{E7181D9D-E648-0DB6-CB58-048F834E548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B3E0DCE-3586-0486-7AD3-74C46C62A24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2" name="Content Placeholder 5">
            <a:extLst>
              <a:ext uri="{FF2B5EF4-FFF2-40B4-BE49-F238E27FC236}">
                <a16:creationId xmlns:a16="http://schemas.microsoft.com/office/drawing/2014/main" id="{E5A3A0D5-B61F-2E60-4201-F772946F8D64}"/>
              </a:ext>
            </a:extLst>
          </p:cNvPr>
          <p:cNvGraphicFramePr>
            <a:graphicFrameLocks/>
          </p:cNvGraphicFramePr>
          <p:nvPr>
            <p:extLst>
              <p:ext uri="{D42A27DB-BD31-4B8C-83A1-F6EECF244321}">
                <p14:modId xmlns:p14="http://schemas.microsoft.com/office/powerpoint/2010/main" val="2257685606"/>
              </p:ext>
            </p:extLst>
          </p:nvPr>
        </p:nvGraphicFramePr>
        <p:xfrm>
          <a:off x="603251" y="1616764"/>
          <a:ext cx="6036088" cy="395664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Picture 2">
            <a:extLst>
              <a:ext uri="{FF2B5EF4-FFF2-40B4-BE49-F238E27FC236}">
                <a16:creationId xmlns:a16="http://schemas.microsoft.com/office/drawing/2014/main" id="{517E79AC-52AB-90A2-7D69-A4676065C79B}"/>
              </a:ext>
            </a:extLst>
          </p:cNvPr>
          <p:cNvPicPr>
            <a:picLocks noChangeAspect="1"/>
          </p:cNvPicPr>
          <p:nvPr/>
        </p:nvPicPr>
        <p:blipFill>
          <a:blip r:embed="rId11"/>
          <a:stretch>
            <a:fillRect/>
          </a:stretch>
        </p:blipFill>
        <p:spPr>
          <a:xfrm>
            <a:off x="2332192" y="5305008"/>
            <a:ext cx="2803071" cy="1845199"/>
          </a:xfrm>
          <a:prstGeom prst="rect">
            <a:avLst/>
          </a:prstGeom>
        </p:spPr>
      </p:pic>
      <p:graphicFrame>
        <p:nvGraphicFramePr>
          <p:cNvPr id="9" name="Content Placeholder 2">
            <a:extLst>
              <a:ext uri="{FF2B5EF4-FFF2-40B4-BE49-F238E27FC236}">
                <a16:creationId xmlns:a16="http://schemas.microsoft.com/office/drawing/2014/main" id="{5D8C1B5F-50B7-6262-0D09-35A79236D1D4}"/>
              </a:ext>
            </a:extLst>
          </p:cNvPr>
          <p:cNvGraphicFramePr>
            <a:graphicFrameLocks/>
          </p:cNvGraphicFramePr>
          <p:nvPr>
            <p:extLst>
              <p:ext uri="{D42A27DB-BD31-4B8C-83A1-F6EECF244321}">
                <p14:modId xmlns:p14="http://schemas.microsoft.com/office/powerpoint/2010/main" val="2005571436"/>
              </p:ext>
            </p:extLst>
          </p:nvPr>
        </p:nvGraphicFramePr>
        <p:xfrm>
          <a:off x="5859395" y="773389"/>
          <a:ext cx="6935857" cy="564339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77782788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20D80-B04F-353C-03CA-441A438D799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91AC65-F7FA-81E2-D8E2-4926202370B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E53A0293-3128-1605-7EE6-C69EC696B77B}"/>
              </a:ext>
            </a:extLst>
          </p:cNvPr>
          <p:cNvSpPr>
            <a:spLocks noGrp="1"/>
          </p:cNvSpPr>
          <p:nvPr>
            <p:ph type="title"/>
          </p:nvPr>
        </p:nvSpPr>
        <p:spPr>
          <a:xfrm>
            <a:off x="603250" y="539750"/>
            <a:ext cx="12271922" cy="717550"/>
          </a:xfrm>
        </p:spPr>
        <p:txBody>
          <a:bodyPr>
            <a:normAutofit fontScale="90000"/>
          </a:bodyPr>
          <a:lstStyle/>
          <a:p>
            <a:r>
              <a:rPr lang="en-IE" sz="4000" dirty="0">
                <a:solidFill>
                  <a:srgbClr val="7292CC"/>
                </a:solidFill>
              </a:rPr>
              <a:t>Exeter Research Networks</a:t>
            </a:r>
            <a:br>
              <a:rPr lang="en-IE" sz="4000" dirty="0">
                <a:solidFill>
                  <a:srgbClr val="7292CC"/>
                </a:solidFill>
              </a:rPr>
            </a:br>
            <a:endParaRPr lang="en-IE" sz="4000" dirty="0">
              <a:solidFill>
                <a:srgbClr val="7292CC"/>
              </a:solidFill>
            </a:endParaRPr>
          </a:p>
        </p:txBody>
      </p:sp>
      <p:sp>
        <p:nvSpPr>
          <p:cNvPr id="8" name="TextBox 7">
            <a:extLst>
              <a:ext uri="{FF2B5EF4-FFF2-40B4-BE49-F238E27FC236}">
                <a16:creationId xmlns:a16="http://schemas.microsoft.com/office/drawing/2014/main" id="{1BAD4540-EDC9-9D15-CB12-CFF959A77F5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5F0B911-C3ED-E728-53FA-DAC3BC7B5D9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 name="Picture 2">
            <a:extLst>
              <a:ext uri="{FF2B5EF4-FFF2-40B4-BE49-F238E27FC236}">
                <a16:creationId xmlns:a16="http://schemas.microsoft.com/office/drawing/2014/main" id="{2948137C-A867-5D67-032C-3DAF8CDCCC8F}"/>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4" name="Content Placeholder 2">
            <a:extLst>
              <a:ext uri="{FF2B5EF4-FFF2-40B4-BE49-F238E27FC236}">
                <a16:creationId xmlns:a16="http://schemas.microsoft.com/office/drawing/2014/main" id="{C3EF4881-92F8-9042-3DB0-F611D9D0BFC6}"/>
              </a:ext>
            </a:extLst>
          </p:cNvPr>
          <p:cNvGraphicFramePr>
            <a:graphicFrameLocks/>
          </p:cNvGraphicFramePr>
          <p:nvPr>
            <p:extLst>
              <p:ext uri="{D42A27DB-BD31-4B8C-83A1-F6EECF244321}">
                <p14:modId xmlns:p14="http://schemas.microsoft.com/office/powerpoint/2010/main" val="3866165146"/>
              </p:ext>
            </p:extLst>
          </p:nvPr>
        </p:nvGraphicFramePr>
        <p:xfrm>
          <a:off x="734596" y="1165701"/>
          <a:ext cx="10515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240135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E7F56-9896-F1B0-BDDC-34002D018EC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1EFFA36-BD63-58A0-C2A2-A779873D9AC5}"/>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107224CB-2B51-833D-DA3E-7A10D446489A}"/>
              </a:ext>
            </a:extLst>
          </p:cNvPr>
          <p:cNvSpPr>
            <a:spLocks noGrp="1"/>
          </p:cNvSpPr>
          <p:nvPr>
            <p:ph type="title"/>
          </p:nvPr>
        </p:nvSpPr>
        <p:spPr>
          <a:xfrm>
            <a:off x="603250" y="539750"/>
            <a:ext cx="12271922" cy="717550"/>
          </a:xfrm>
        </p:spPr>
        <p:txBody>
          <a:bodyPr>
            <a:normAutofit/>
          </a:bodyPr>
          <a:lstStyle/>
          <a:p>
            <a:r>
              <a:rPr lang="en-IE" sz="4000" dirty="0">
                <a:solidFill>
                  <a:srgbClr val="7292CC"/>
                </a:solidFill>
              </a:rPr>
              <a:t>Exeter Research Networks</a:t>
            </a:r>
          </a:p>
        </p:txBody>
      </p:sp>
      <p:sp>
        <p:nvSpPr>
          <p:cNvPr id="8" name="TextBox 7">
            <a:extLst>
              <a:ext uri="{FF2B5EF4-FFF2-40B4-BE49-F238E27FC236}">
                <a16:creationId xmlns:a16="http://schemas.microsoft.com/office/drawing/2014/main" id="{8B73AA87-C393-ADAE-2C22-3FC4D94D5F8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70F9E86-BEB8-29E0-D58F-9D7A5E82829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pSp>
        <p:nvGrpSpPr>
          <p:cNvPr id="4" name="Group 3">
            <a:extLst>
              <a:ext uri="{FF2B5EF4-FFF2-40B4-BE49-F238E27FC236}">
                <a16:creationId xmlns:a16="http://schemas.microsoft.com/office/drawing/2014/main" id="{E628347A-9F9B-E927-6A50-050909B33C82}"/>
              </a:ext>
            </a:extLst>
          </p:cNvPr>
          <p:cNvGrpSpPr/>
          <p:nvPr/>
        </p:nvGrpSpPr>
        <p:grpSpPr>
          <a:xfrm>
            <a:off x="2646797" y="1069226"/>
            <a:ext cx="7836023" cy="5411180"/>
            <a:chOff x="4641295" y="948804"/>
            <a:chExt cx="7577477" cy="4974422"/>
          </a:xfrm>
        </p:grpSpPr>
        <p:sp>
          <p:nvSpPr>
            <p:cNvPr id="6" name="Stored Data 5">
              <a:extLst>
                <a:ext uri="{FF2B5EF4-FFF2-40B4-BE49-F238E27FC236}">
                  <a16:creationId xmlns:a16="http://schemas.microsoft.com/office/drawing/2014/main" id="{1B135244-B4A8-4B2A-EA8E-4035CB4069EB}"/>
                </a:ext>
              </a:extLst>
            </p:cNvPr>
            <p:cNvSpPr/>
            <p:nvPr/>
          </p:nvSpPr>
          <p:spPr>
            <a:xfrm>
              <a:off x="4746617" y="1357861"/>
              <a:ext cx="3518333" cy="1107997"/>
            </a:xfrm>
            <a:prstGeom prst="flowChartOnlineStorage">
              <a:avLst/>
            </a:prstGeom>
            <a:solidFill>
              <a:srgbClr val="007D69"/>
            </a:solidFill>
            <a:ln>
              <a:solidFill>
                <a:srgbClr val="007D69"/>
              </a:solidFill>
            </a:ln>
          </p:spPr>
          <p:style>
            <a:lnRef idx="2">
              <a:schemeClr val="accent1">
                <a:shade val="15000"/>
              </a:schemeClr>
            </a:lnRef>
            <a:fillRef idx="1">
              <a:schemeClr val="accent1"/>
            </a:fillRef>
            <a:effectRef idx="0">
              <a:schemeClr val="accent1"/>
            </a:effectRef>
            <a:fontRef idx="minor">
              <a:schemeClr val="lt1"/>
            </a:fontRef>
          </p:style>
          <p:txBody>
            <a:bodyPr vert="vert270" lIns="0" rtlCol="0" anchor="t" anchorCtr="0"/>
            <a:lstStyle/>
            <a:p>
              <a:pPr algn="l"/>
              <a:endParaRPr lang="en-GB" sz="1100">
                <a:latin typeface="Aptos" panose="020B0004020202020204" pitchFamily="34" charset="0"/>
              </a:endParaRPr>
            </a:p>
          </p:txBody>
        </p:sp>
        <p:sp>
          <p:nvSpPr>
            <p:cNvPr id="9" name="Stored Data 8">
              <a:extLst>
                <a:ext uri="{FF2B5EF4-FFF2-40B4-BE49-F238E27FC236}">
                  <a16:creationId xmlns:a16="http://schemas.microsoft.com/office/drawing/2014/main" id="{7DF2F325-A389-0E2D-6CA2-63344E700909}"/>
                </a:ext>
              </a:extLst>
            </p:cNvPr>
            <p:cNvSpPr/>
            <p:nvPr/>
          </p:nvSpPr>
          <p:spPr>
            <a:xfrm>
              <a:off x="4810727" y="2929393"/>
              <a:ext cx="3079102" cy="1104994"/>
            </a:xfrm>
            <a:prstGeom prst="flowChartOnlineStorage">
              <a:avLst/>
            </a:prstGeom>
            <a:solidFill>
              <a:srgbClr val="007D69"/>
            </a:solidFill>
            <a:ln>
              <a:solidFill>
                <a:srgbClr val="007D69"/>
              </a:solidFill>
            </a:ln>
          </p:spPr>
          <p:style>
            <a:lnRef idx="2">
              <a:schemeClr val="accent1">
                <a:shade val="15000"/>
              </a:schemeClr>
            </a:lnRef>
            <a:fillRef idx="1">
              <a:schemeClr val="accent1"/>
            </a:fillRef>
            <a:effectRef idx="0">
              <a:schemeClr val="accent1"/>
            </a:effectRef>
            <a:fontRef idx="minor">
              <a:schemeClr val="lt1"/>
            </a:fontRef>
          </p:style>
          <p:txBody>
            <a:bodyPr vert="horz" lIns="0" rIns="0" rtlCol="0" anchor="ctr" anchorCtr="0"/>
            <a:lstStyle/>
            <a:p>
              <a:pPr algn="l"/>
              <a:endParaRPr lang="en-GB" sz="1100">
                <a:latin typeface="Aptos" panose="020B0004020202020204" pitchFamily="34" charset="0"/>
              </a:endParaRPr>
            </a:p>
          </p:txBody>
        </p:sp>
        <p:sp>
          <p:nvSpPr>
            <p:cNvPr id="11" name="Stored Data 10">
              <a:extLst>
                <a:ext uri="{FF2B5EF4-FFF2-40B4-BE49-F238E27FC236}">
                  <a16:creationId xmlns:a16="http://schemas.microsoft.com/office/drawing/2014/main" id="{95BA5E10-558D-1741-2BCF-AEC3A5BB2F42}"/>
                </a:ext>
              </a:extLst>
            </p:cNvPr>
            <p:cNvSpPr/>
            <p:nvPr/>
          </p:nvSpPr>
          <p:spPr>
            <a:xfrm rot="10800000">
              <a:off x="8704180" y="2996913"/>
              <a:ext cx="3079101" cy="1050514"/>
            </a:xfrm>
            <a:prstGeom prst="flowChartOnlineStorage">
              <a:avLst/>
            </a:prstGeom>
            <a:solidFill>
              <a:srgbClr val="007D69"/>
            </a:solidFill>
            <a:ln>
              <a:solidFill>
                <a:srgbClr val="007D69"/>
              </a:solidFill>
            </a:ln>
          </p:spPr>
          <p:style>
            <a:lnRef idx="2">
              <a:schemeClr val="accent1">
                <a:shade val="15000"/>
              </a:schemeClr>
            </a:lnRef>
            <a:fillRef idx="1">
              <a:schemeClr val="accent1"/>
            </a:fillRef>
            <a:effectRef idx="0">
              <a:schemeClr val="accent1"/>
            </a:effectRef>
            <a:fontRef idx="minor">
              <a:schemeClr val="lt1"/>
            </a:fontRef>
          </p:style>
          <p:txBody>
            <a:bodyPr vert="vert270" lIns="0" rtlCol="0" anchor="t" anchorCtr="0"/>
            <a:lstStyle/>
            <a:p>
              <a:pPr algn="l"/>
              <a:endParaRPr lang="en-GB" sz="1100">
                <a:latin typeface="Aptos" panose="020B0004020202020204" pitchFamily="34" charset="0"/>
              </a:endParaRPr>
            </a:p>
          </p:txBody>
        </p:sp>
        <p:sp>
          <p:nvSpPr>
            <p:cNvPr id="12" name="Stored Data 11">
              <a:extLst>
                <a:ext uri="{FF2B5EF4-FFF2-40B4-BE49-F238E27FC236}">
                  <a16:creationId xmlns:a16="http://schemas.microsoft.com/office/drawing/2014/main" id="{B91EE9EE-77EE-B36D-E075-3FE716EEE420}"/>
                </a:ext>
              </a:extLst>
            </p:cNvPr>
            <p:cNvSpPr/>
            <p:nvPr/>
          </p:nvSpPr>
          <p:spPr>
            <a:xfrm rot="10800000">
              <a:off x="8490375" y="4631849"/>
              <a:ext cx="3292907" cy="1050512"/>
            </a:xfrm>
            <a:prstGeom prst="flowChartOnlineStorage">
              <a:avLst/>
            </a:prstGeom>
            <a:solidFill>
              <a:srgbClr val="007D69"/>
            </a:solidFill>
            <a:ln>
              <a:solidFill>
                <a:srgbClr val="007D69"/>
              </a:solidFill>
            </a:ln>
          </p:spPr>
          <p:style>
            <a:lnRef idx="2">
              <a:schemeClr val="accent1">
                <a:shade val="15000"/>
              </a:schemeClr>
            </a:lnRef>
            <a:fillRef idx="1">
              <a:schemeClr val="accent1"/>
            </a:fillRef>
            <a:effectRef idx="0">
              <a:schemeClr val="accent1"/>
            </a:effectRef>
            <a:fontRef idx="minor">
              <a:schemeClr val="lt1"/>
            </a:fontRef>
          </p:style>
          <p:txBody>
            <a:bodyPr vert="vert270" lIns="0" rtlCol="0" anchor="t" anchorCtr="0"/>
            <a:lstStyle/>
            <a:p>
              <a:pPr algn="l"/>
              <a:endParaRPr lang="en-GB" sz="1100">
                <a:latin typeface="Aptos" panose="020B0004020202020204" pitchFamily="34" charset="0"/>
              </a:endParaRPr>
            </a:p>
          </p:txBody>
        </p:sp>
        <p:sp>
          <p:nvSpPr>
            <p:cNvPr id="13" name="Stored Data 12">
              <a:extLst>
                <a:ext uri="{FF2B5EF4-FFF2-40B4-BE49-F238E27FC236}">
                  <a16:creationId xmlns:a16="http://schemas.microsoft.com/office/drawing/2014/main" id="{BDF3BE71-1533-66F2-1F9B-74E00F151536}"/>
                </a:ext>
              </a:extLst>
            </p:cNvPr>
            <p:cNvSpPr/>
            <p:nvPr/>
          </p:nvSpPr>
          <p:spPr>
            <a:xfrm>
              <a:off x="4810726" y="4631849"/>
              <a:ext cx="3454224" cy="1050512"/>
            </a:xfrm>
            <a:prstGeom prst="flowChartOnlineStorage">
              <a:avLst/>
            </a:prstGeom>
            <a:solidFill>
              <a:srgbClr val="007D69"/>
            </a:solidFill>
            <a:ln>
              <a:solidFill>
                <a:srgbClr val="007D69"/>
              </a:solidFill>
            </a:ln>
          </p:spPr>
          <p:style>
            <a:lnRef idx="2">
              <a:schemeClr val="accent1">
                <a:shade val="15000"/>
              </a:schemeClr>
            </a:lnRef>
            <a:fillRef idx="1">
              <a:schemeClr val="accent1"/>
            </a:fillRef>
            <a:effectRef idx="0">
              <a:schemeClr val="accent1"/>
            </a:effectRef>
            <a:fontRef idx="minor">
              <a:schemeClr val="lt1"/>
            </a:fontRef>
          </p:style>
          <p:txBody>
            <a:bodyPr vert="vert270" lIns="0" rtlCol="0" anchor="t" anchorCtr="0"/>
            <a:lstStyle/>
            <a:p>
              <a:pPr algn="l"/>
              <a:endParaRPr lang="en-GB" sz="1100">
                <a:latin typeface="Aptos" panose="020B0004020202020204" pitchFamily="34" charset="0"/>
              </a:endParaRPr>
            </a:p>
          </p:txBody>
        </p:sp>
        <p:sp>
          <p:nvSpPr>
            <p:cNvPr id="14" name="Stored Data 13">
              <a:extLst>
                <a:ext uri="{FF2B5EF4-FFF2-40B4-BE49-F238E27FC236}">
                  <a16:creationId xmlns:a16="http://schemas.microsoft.com/office/drawing/2014/main" id="{8864CA6A-BCCD-2397-433A-F890E58421C7}"/>
                </a:ext>
              </a:extLst>
            </p:cNvPr>
            <p:cNvSpPr/>
            <p:nvPr/>
          </p:nvSpPr>
          <p:spPr>
            <a:xfrm rot="10800000">
              <a:off x="8264948" y="1357861"/>
              <a:ext cx="3518333" cy="1107997"/>
            </a:xfrm>
            <a:prstGeom prst="flowChartOnlineStorage">
              <a:avLst/>
            </a:prstGeom>
            <a:solidFill>
              <a:srgbClr val="007D69"/>
            </a:solidFill>
            <a:ln>
              <a:solidFill>
                <a:srgbClr val="007D69"/>
              </a:solidFill>
            </a:ln>
          </p:spPr>
          <p:style>
            <a:lnRef idx="2">
              <a:schemeClr val="accent1">
                <a:shade val="15000"/>
              </a:schemeClr>
            </a:lnRef>
            <a:fillRef idx="1">
              <a:schemeClr val="accent1"/>
            </a:fillRef>
            <a:effectRef idx="0">
              <a:schemeClr val="accent1"/>
            </a:effectRef>
            <a:fontRef idx="minor">
              <a:schemeClr val="lt1"/>
            </a:fontRef>
          </p:style>
          <p:txBody>
            <a:bodyPr vert="vert270" lIns="0" rtlCol="0" anchor="t" anchorCtr="0"/>
            <a:lstStyle/>
            <a:p>
              <a:pPr algn="l"/>
              <a:endParaRPr lang="en-GB" sz="1100">
                <a:latin typeface="Aptos" panose="020B0004020202020204" pitchFamily="34" charset="0"/>
              </a:endParaRPr>
            </a:p>
          </p:txBody>
        </p:sp>
        <p:graphicFrame>
          <p:nvGraphicFramePr>
            <p:cNvPr id="15" name="Chart 14">
              <a:extLst>
                <a:ext uri="{FF2B5EF4-FFF2-40B4-BE49-F238E27FC236}">
                  <a16:creationId xmlns:a16="http://schemas.microsoft.com/office/drawing/2014/main" id="{AF40E060-BFC7-B963-2559-5D82AEA82840}"/>
                </a:ext>
              </a:extLst>
            </p:cNvPr>
            <p:cNvGraphicFramePr/>
            <p:nvPr/>
          </p:nvGraphicFramePr>
          <p:xfrm>
            <a:off x="5333905" y="948804"/>
            <a:ext cx="5975083" cy="4974422"/>
          </p:xfrm>
          <a:graphic>
            <a:graphicData uri="http://schemas.openxmlformats.org/drawingml/2006/chart">
              <c:chart xmlns:c="http://schemas.openxmlformats.org/drawingml/2006/chart" xmlns:r="http://schemas.openxmlformats.org/officeDocument/2006/relationships" r:id="rId6"/>
            </a:graphicData>
          </a:graphic>
        </p:graphicFrame>
        <p:sp>
          <p:nvSpPr>
            <p:cNvPr id="16" name="TextBox 15">
              <a:extLst>
                <a:ext uri="{FF2B5EF4-FFF2-40B4-BE49-F238E27FC236}">
                  <a16:creationId xmlns:a16="http://schemas.microsoft.com/office/drawing/2014/main" id="{6BDA16ED-4724-1E7D-CCD2-C7210BF17EAB}"/>
                </a:ext>
              </a:extLst>
            </p:cNvPr>
            <p:cNvSpPr txBox="1"/>
            <p:nvPr/>
          </p:nvSpPr>
          <p:spPr>
            <a:xfrm>
              <a:off x="7242661" y="2979842"/>
              <a:ext cx="2129680" cy="1103446"/>
            </a:xfrm>
            <a:prstGeom prst="rect">
              <a:avLst/>
            </a:prstGeom>
            <a:noFill/>
          </p:spPr>
          <p:txBody>
            <a:bodyPr wrap="square" rtlCol="0">
              <a:spAutoFit/>
            </a:bodyPr>
            <a:lstStyle/>
            <a:p>
              <a:pPr algn="ctr"/>
              <a:r>
                <a:rPr lang="en-GB" b="1">
                  <a:solidFill>
                    <a:schemeClr val="accent1">
                      <a:lumMod val="50000"/>
                    </a:schemeClr>
                  </a:solidFill>
                  <a:latin typeface="Aptos" panose="020B0004020202020204" pitchFamily="34" charset="0"/>
                </a:rPr>
                <a:t>Exeter </a:t>
              </a:r>
            </a:p>
            <a:p>
              <a:pPr algn="ctr"/>
              <a:r>
                <a:rPr lang="en-GB" b="1">
                  <a:solidFill>
                    <a:schemeClr val="accent1">
                      <a:lumMod val="50000"/>
                    </a:schemeClr>
                  </a:solidFill>
                  <a:latin typeface="Aptos" panose="020B0004020202020204" pitchFamily="34" charset="0"/>
                </a:rPr>
                <a:t>Research </a:t>
              </a:r>
            </a:p>
            <a:p>
              <a:pPr algn="ctr"/>
              <a:r>
                <a:rPr lang="en-GB" b="1">
                  <a:solidFill>
                    <a:schemeClr val="accent1">
                      <a:lumMod val="50000"/>
                    </a:schemeClr>
                  </a:solidFill>
                  <a:latin typeface="Aptos" panose="020B0004020202020204" pitchFamily="34" charset="0"/>
                </a:rPr>
                <a:t>Networks</a:t>
              </a:r>
              <a:br>
                <a:rPr lang="en-GB" b="1">
                  <a:solidFill>
                    <a:schemeClr val="accent1">
                      <a:lumMod val="50000"/>
                    </a:schemeClr>
                  </a:solidFill>
                  <a:latin typeface="Aptos" panose="020B0004020202020204" pitchFamily="34" charset="0"/>
                </a:rPr>
              </a:br>
              <a:r>
                <a:rPr lang="en-GB" b="1">
                  <a:solidFill>
                    <a:schemeClr val="accent1">
                      <a:lumMod val="50000"/>
                    </a:schemeClr>
                  </a:solidFill>
                  <a:latin typeface="Aptos" panose="020B0004020202020204" pitchFamily="34" charset="0"/>
                </a:rPr>
                <a:t>Features </a:t>
              </a:r>
            </a:p>
          </p:txBody>
        </p:sp>
        <p:sp>
          <p:nvSpPr>
            <p:cNvPr id="17" name="TextBox 16">
              <a:extLst>
                <a:ext uri="{FF2B5EF4-FFF2-40B4-BE49-F238E27FC236}">
                  <a16:creationId xmlns:a16="http://schemas.microsoft.com/office/drawing/2014/main" id="{6CCEE03A-7D21-5E11-B4F5-9EB2AC9E5324}"/>
                </a:ext>
              </a:extLst>
            </p:cNvPr>
            <p:cNvSpPr txBox="1"/>
            <p:nvPr/>
          </p:nvSpPr>
          <p:spPr>
            <a:xfrm>
              <a:off x="4686993" y="3052018"/>
              <a:ext cx="1401431" cy="877097"/>
            </a:xfrm>
            <a:prstGeom prst="rect">
              <a:avLst/>
            </a:prstGeom>
            <a:noFill/>
          </p:spPr>
          <p:txBody>
            <a:bodyPr wrap="square">
              <a:spAutoFit/>
            </a:bodyPr>
            <a:lstStyle/>
            <a:p>
              <a:pPr algn="r"/>
              <a:r>
                <a:rPr lang="en-US" sz="1400" dirty="0">
                  <a:solidFill>
                    <a:schemeClr val="bg1"/>
                  </a:solidFill>
                  <a:latin typeface="Aptos" panose="020B0004020202020204" pitchFamily="34" charset="0"/>
                </a:rPr>
                <a:t>Including commercial, government  and/or awards</a:t>
              </a:r>
              <a:endParaRPr lang="en-GB" sz="1400" dirty="0">
                <a:solidFill>
                  <a:schemeClr val="bg1"/>
                </a:solidFill>
                <a:latin typeface="Aptos" panose="020B0004020202020204" pitchFamily="34" charset="0"/>
              </a:endParaRPr>
            </a:p>
          </p:txBody>
        </p:sp>
        <p:sp>
          <p:nvSpPr>
            <p:cNvPr id="18" name="TextBox 17">
              <a:extLst>
                <a:ext uri="{FF2B5EF4-FFF2-40B4-BE49-F238E27FC236}">
                  <a16:creationId xmlns:a16="http://schemas.microsoft.com/office/drawing/2014/main" id="{4DDA7649-BEE2-643A-9DD2-27FE2A5C6EEE}"/>
                </a:ext>
              </a:extLst>
            </p:cNvPr>
            <p:cNvSpPr txBox="1"/>
            <p:nvPr/>
          </p:nvSpPr>
          <p:spPr>
            <a:xfrm>
              <a:off x="4885688" y="1538671"/>
              <a:ext cx="1401431" cy="763924"/>
            </a:xfrm>
            <a:prstGeom prst="rect">
              <a:avLst/>
            </a:prstGeom>
            <a:noFill/>
          </p:spPr>
          <p:txBody>
            <a:bodyPr wrap="square">
              <a:spAutoFit/>
            </a:bodyPr>
            <a:lstStyle/>
            <a:p>
              <a:pPr algn="r"/>
              <a:r>
                <a:rPr lang="en-US" sz="1600" dirty="0">
                  <a:solidFill>
                    <a:schemeClr val="bg1"/>
                  </a:solidFill>
                  <a:latin typeface="Aptos" panose="020B0004020202020204" pitchFamily="34" charset="0"/>
                </a:rPr>
                <a:t>Supported by Clear Objectives</a:t>
              </a:r>
              <a:endParaRPr lang="en-GB" sz="1600" dirty="0">
                <a:solidFill>
                  <a:schemeClr val="bg1"/>
                </a:solidFill>
                <a:latin typeface="Aptos" panose="020B0004020202020204" pitchFamily="34" charset="0"/>
              </a:endParaRPr>
            </a:p>
          </p:txBody>
        </p:sp>
        <p:sp>
          <p:nvSpPr>
            <p:cNvPr id="19" name="TextBox 18">
              <a:extLst>
                <a:ext uri="{FF2B5EF4-FFF2-40B4-BE49-F238E27FC236}">
                  <a16:creationId xmlns:a16="http://schemas.microsoft.com/office/drawing/2014/main" id="{F8A7021C-FB5C-A29D-BDA6-36A2647C47C6}"/>
                </a:ext>
              </a:extLst>
            </p:cNvPr>
            <p:cNvSpPr txBox="1"/>
            <p:nvPr/>
          </p:nvSpPr>
          <p:spPr>
            <a:xfrm>
              <a:off x="10609928" y="3053598"/>
              <a:ext cx="1608844" cy="990271"/>
            </a:xfrm>
            <a:prstGeom prst="rect">
              <a:avLst/>
            </a:prstGeom>
            <a:noFill/>
          </p:spPr>
          <p:txBody>
            <a:bodyPr wrap="square">
              <a:spAutoFit/>
            </a:bodyPr>
            <a:lstStyle/>
            <a:p>
              <a:pPr algn="l"/>
              <a:r>
                <a:rPr lang="en-US" sz="1600" dirty="0">
                  <a:solidFill>
                    <a:schemeClr val="bg1"/>
                  </a:solidFill>
                  <a:latin typeface="Aptos" panose="020B0004020202020204" pitchFamily="34" charset="0"/>
                </a:rPr>
                <a:t>With Membership from All Faculties</a:t>
              </a:r>
              <a:endParaRPr lang="en-GB" sz="1600" dirty="0">
                <a:solidFill>
                  <a:schemeClr val="bg1"/>
                </a:solidFill>
                <a:latin typeface="Aptos" panose="020B0004020202020204" pitchFamily="34" charset="0"/>
              </a:endParaRPr>
            </a:p>
          </p:txBody>
        </p:sp>
        <p:sp>
          <p:nvSpPr>
            <p:cNvPr id="20" name="TextBox 19">
              <a:extLst>
                <a:ext uri="{FF2B5EF4-FFF2-40B4-BE49-F238E27FC236}">
                  <a16:creationId xmlns:a16="http://schemas.microsoft.com/office/drawing/2014/main" id="{96D595FE-5818-C666-93FC-8B6DD128A0A6}"/>
                </a:ext>
              </a:extLst>
            </p:cNvPr>
            <p:cNvSpPr txBox="1"/>
            <p:nvPr/>
          </p:nvSpPr>
          <p:spPr>
            <a:xfrm>
              <a:off x="10217182" y="1390466"/>
              <a:ext cx="1635657" cy="1075152"/>
            </a:xfrm>
            <a:prstGeom prst="rect">
              <a:avLst/>
            </a:prstGeom>
            <a:noFill/>
          </p:spPr>
          <p:txBody>
            <a:bodyPr wrap="square" lIns="91440" tIns="45720" rIns="91440" bIns="45720" anchor="t">
              <a:spAutoFit/>
            </a:bodyPr>
            <a:lstStyle/>
            <a:p>
              <a:pPr algn="l" rtl="0">
                <a:defRPr sz="1100" b="1" i="0" u="none" strike="noStrike" kern="1200" baseline="0">
                  <a:solidFill>
                    <a:prstClr val="black">
                      <a:lumMod val="65000"/>
                      <a:lumOff val="35000"/>
                    </a:prstClr>
                  </a:solidFill>
                  <a:latin typeface="Aptos" panose="020B0004020202020204" pitchFamily="34" charset="0"/>
                  <a:ea typeface="+mn-ea"/>
                  <a:cs typeface="+mn-cs"/>
                </a:defRPr>
              </a:pPr>
              <a:r>
                <a:rPr lang="en-US" sz="1400" dirty="0">
                  <a:solidFill>
                    <a:schemeClr val="bg1"/>
                  </a:solidFill>
                  <a:latin typeface="Aptos Light"/>
                </a:rPr>
                <a:t>To national and international priorities incl. govt. missions, Industrial Strategy, and EU</a:t>
              </a:r>
            </a:p>
          </p:txBody>
        </p:sp>
        <p:sp>
          <p:nvSpPr>
            <p:cNvPr id="21" name="TextBox 20">
              <a:extLst>
                <a:ext uri="{FF2B5EF4-FFF2-40B4-BE49-F238E27FC236}">
                  <a16:creationId xmlns:a16="http://schemas.microsoft.com/office/drawing/2014/main" id="{01C3211D-3482-9CCD-2033-B84DA2BC3F61}"/>
                </a:ext>
              </a:extLst>
            </p:cNvPr>
            <p:cNvSpPr txBox="1"/>
            <p:nvPr/>
          </p:nvSpPr>
          <p:spPr>
            <a:xfrm>
              <a:off x="10123724" y="4771215"/>
              <a:ext cx="1839319" cy="855877"/>
            </a:xfrm>
            <a:prstGeom prst="rect">
              <a:avLst/>
            </a:prstGeom>
            <a:noFill/>
          </p:spPr>
          <p:txBody>
            <a:bodyPr wrap="square" lIns="68580" tIns="34290" rIns="68580" bIns="34290" anchor="t">
              <a:spAutoFit/>
            </a:bodyPr>
            <a:lstStyle/>
            <a:p>
              <a:r>
                <a:rPr lang="en-US" sz="1400" dirty="0">
                  <a:solidFill>
                    <a:schemeClr val="bg1"/>
                  </a:solidFill>
                  <a:latin typeface="Aptos"/>
                </a:rPr>
                <a:t>&gt; 100 Engaged Members, driving vibrant, inclusive Research Cultures </a:t>
              </a:r>
              <a:endParaRPr lang="en-GB" sz="1400" dirty="0">
                <a:solidFill>
                  <a:schemeClr val="bg1"/>
                </a:solidFill>
                <a:latin typeface="Aptos" panose="020B0004020202020204" pitchFamily="34" charset="0"/>
              </a:endParaRPr>
            </a:p>
          </p:txBody>
        </p:sp>
        <p:sp>
          <p:nvSpPr>
            <p:cNvPr id="22" name="TextBox 21">
              <a:extLst>
                <a:ext uri="{FF2B5EF4-FFF2-40B4-BE49-F238E27FC236}">
                  <a16:creationId xmlns:a16="http://schemas.microsoft.com/office/drawing/2014/main" id="{73DA3EFF-97D6-2969-A857-2B5D612A53AC}"/>
                </a:ext>
              </a:extLst>
            </p:cNvPr>
            <p:cNvSpPr txBox="1"/>
            <p:nvPr/>
          </p:nvSpPr>
          <p:spPr>
            <a:xfrm>
              <a:off x="4641295" y="4901845"/>
              <a:ext cx="2123849" cy="537575"/>
            </a:xfrm>
            <a:prstGeom prst="rect">
              <a:avLst/>
            </a:prstGeom>
            <a:noFill/>
          </p:spPr>
          <p:txBody>
            <a:bodyPr wrap="square" lIns="91440" tIns="45720" rIns="91440" bIns="45720" anchor="t">
              <a:spAutoFit/>
            </a:bodyPr>
            <a:lstStyle/>
            <a:p>
              <a:pPr algn="r"/>
              <a:r>
                <a:rPr lang="en-US" sz="1600" dirty="0">
                  <a:solidFill>
                    <a:schemeClr val="bg1"/>
                  </a:solidFill>
                  <a:latin typeface="Aptos"/>
                </a:rPr>
                <a:t>Research &amp; Partnerships at Scale </a:t>
              </a:r>
              <a:endParaRPr lang="en-US" sz="1600" b="1" dirty="0">
                <a:solidFill>
                  <a:schemeClr val="bg1"/>
                </a:solidFill>
                <a:latin typeface="Aptos"/>
              </a:endParaRPr>
            </a:p>
          </p:txBody>
        </p:sp>
        <p:sp>
          <p:nvSpPr>
            <p:cNvPr id="23" name="TextBox 22">
              <a:extLst>
                <a:ext uri="{FF2B5EF4-FFF2-40B4-BE49-F238E27FC236}">
                  <a16:creationId xmlns:a16="http://schemas.microsoft.com/office/drawing/2014/main" id="{0F24BC84-60EA-14F6-F62B-614AD82527E7}"/>
                </a:ext>
              </a:extLst>
            </p:cNvPr>
            <p:cNvSpPr txBox="1"/>
            <p:nvPr/>
          </p:nvSpPr>
          <p:spPr>
            <a:xfrm rot="19646910">
              <a:off x="6364307" y="2195505"/>
              <a:ext cx="4046940" cy="2979841"/>
            </a:xfrm>
            <a:prstGeom prst="rect">
              <a:avLst/>
            </a:prstGeom>
            <a:noFill/>
          </p:spPr>
          <p:txBody>
            <a:bodyPr wrap="square" rtlCol="0">
              <a:prstTxWarp prst="textArchDown">
                <a:avLst/>
              </a:prstTxWarp>
              <a:spAutoFit/>
            </a:bodyPr>
            <a:lstStyle/>
            <a:p>
              <a:pPr algn="ctr"/>
              <a:r>
                <a:rPr lang="en-GB">
                  <a:latin typeface="Aptos" panose="020B0004020202020204" pitchFamily="34" charset="0"/>
                </a:rPr>
                <a:t>Critical Mass</a:t>
              </a:r>
              <a:br>
                <a:rPr lang="en-GB">
                  <a:latin typeface="Aptos" panose="020B0004020202020204" pitchFamily="34" charset="0"/>
                </a:rPr>
              </a:br>
              <a:r>
                <a:rPr lang="en-GB">
                  <a:latin typeface="Aptos" panose="020B0004020202020204" pitchFamily="34" charset="0"/>
                </a:rPr>
                <a:t>of Expertise</a:t>
              </a:r>
            </a:p>
          </p:txBody>
        </p:sp>
        <p:sp>
          <p:nvSpPr>
            <p:cNvPr id="24" name="TextBox 23">
              <a:extLst>
                <a:ext uri="{FF2B5EF4-FFF2-40B4-BE49-F238E27FC236}">
                  <a16:creationId xmlns:a16="http://schemas.microsoft.com/office/drawing/2014/main" id="{8E675F40-F3AF-8180-BCEC-2E99D4DEF413}"/>
                </a:ext>
              </a:extLst>
            </p:cNvPr>
            <p:cNvSpPr txBox="1"/>
            <p:nvPr/>
          </p:nvSpPr>
          <p:spPr>
            <a:xfrm rot="19646910">
              <a:off x="6196911" y="1898356"/>
              <a:ext cx="4046940" cy="2979841"/>
            </a:xfrm>
            <a:prstGeom prst="rect">
              <a:avLst/>
            </a:prstGeom>
            <a:noFill/>
          </p:spPr>
          <p:txBody>
            <a:bodyPr wrap="square" rtlCol="0">
              <a:prstTxWarp prst="textArchUp">
                <a:avLst>
                  <a:gd name="adj" fmla="val 14618168"/>
                </a:avLst>
              </a:prstTxWarp>
              <a:spAutoFit/>
            </a:bodyPr>
            <a:lstStyle/>
            <a:p>
              <a:pPr algn="ctr"/>
              <a:r>
                <a:rPr lang="en-GB">
                  <a:latin typeface="Aptos" panose="020B0004020202020204" pitchFamily="34" charset="0"/>
                </a:rPr>
                <a:t>Clear Mission </a:t>
              </a:r>
              <a:br>
                <a:rPr lang="en-GB">
                  <a:latin typeface="Aptos" panose="020B0004020202020204" pitchFamily="34" charset="0"/>
                </a:rPr>
              </a:br>
              <a:r>
                <a:rPr lang="en-GB">
                  <a:latin typeface="Aptos" panose="020B0004020202020204" pitchFamily="34" charset="0"/>
                </a:rPr>
                <a:t>and Vision</a:t>
              </a:r>
            </a:p>
          </p:txBody>
        </p:sp>
        <p:sp>
          <p:nvSpPr>
            <p:cNvPr id="25" name="TextBox 24">
              <a:extLst>
                <a:ext uri="{FF2B5EF4-FFF2-40B4-BE49-F238E27FC236}">
                  <a16:creationId xmlns:a16="http://schemas.microsoft.com/office/drawing/2014/main" id="{B0413E18-4385-DE93-C291-44CBBF3ED5ED}"/>
                </a:ext>
              </a:extLst>
            </p:cNvPr>
            <p:cNvSpPr txBox="1"/>
            <p:nvPr/>
          </p:nvSpPr>
          <p:spPr>
            <a:xfrm rot="5400000">
              <a:off x="6330566" y="1944270"/>
              <a:ext cx="4046940" cy="2979841"/>
            </a:xfrm>
            <a:prstGeom prst="rect">
              <a:avLst/>
            </a:prstGeom>
            <a:noFill/>
          </p:spPr>
          <p:txBody>
            <a:bodyPr wrap="square" rtlCol="0">
              <a:prstTxWarp prst="textArchUp">
                <a:avLst>
                  <a:gd name="adj" fmla="val 14618168"/>
                </a:avLst>
              </a:prstTxWarp>
              <a:spAutoFit/>
            </a:bodyPr>
            <a:lstStyle/>
            <a:p>
              <a:pPr algn="ctr"/>
              <a:r>
                <a:rPr lang="en-GB" sz="2000">
                  <a:latin typeface="Aptos" panose="020B0004020202020204" pitchFamily="34" charset="0"/>
                </a:rPr>
                <a:t>Interdisciplinary</a:t>
              </a:r>
              <a:br>
                <a:rPr lang="en-GB" sz="2000">
                  <a:latin typeface="Aptos" panose="020B0004020202020204" pitchFamily="34" charset="0"/>
                </a:rPr>
              </a:br>
              <a:r>
                <a:rPr lang="en-GB" sz="2000">
                  <a:latin typeface="Aptos" panose="020B0004020202020204" pitchFamily="34" charset="0"/>
                </a:rPr>
                <a:t>Ethos</a:t>
              </a:r>
            </a:p>
          </p:txBody>
        </p:sp>
        <p:sp>
          <p:nvSpPr>
            <p:cNvPr id="26" name="TextBox 25">
              <a:extLst>
                <a:ext uri="{FF2B5EF4-FFF2-40B4-BE49-F238E27FC236}">
                  <a16:creationId xmlns:a16="http://schemas.microsoft.com/office/drawing/2014/main" id="{E674D3CB-F07D-BFA2-D789-C77F54EFB135}"/>
                </a:ext>
              </a:extLst>
            </p:cNvPr>
            <p:cNvSpPr txBox="1"/>
            <p:nvPr/>
          </p:nvSpPr>
          <p:spPr>
            <a:xfrm rot="16200000">
              <a:off x="6167520" y="2015057"/>
              <a:ext cx="4046940" cy="2979841"/>
            </a:xfrm>
            <a:prstGeom prst="rect">
              <a:avLst/>
            </a:prstGeom>
            <a:noFill/>
          </p:spPr>
          <p:txBody>
            <a:bodyPr wrap="square" rtlCol="0">
              <a:prstTxWarp prst="textArchUp">
                <a:avLst>
                  <a:gd name="adj" fmla="val 14618168"/>
                </a:avLst>
              </a:prstTxWarp>
              <a:spAutoFit/>
            </a:bodyPr>
            <a:lstStyle/>
            <a:p>
              <a:pPr algn="ctr"/>
              <a:r>
                <a:rPr lang="en-GB" sz="2000">
                  <a:latin typeface="Aptos" panose="020B0004020202020204" pitchFamily="34" charset="0"/>
                </a:rPr>
                <a:t>Established</a:t>
              </a:r>
              <a:br>
                <a:rPr lang="en-GB" sz="2000">
                  <a:latin typeface="Aptos" panose="020B0004020202020204" pitchFamily="34" charset="0"/>
                </a:rPr>
              </a:br>
              <a:r>
                <a:rPr lang="en-GB" sz="2000">
                  <a:latin typeface="Aptos" panose="020B0004020202020204" pitchFamily="34" charset="0"/>
                </a:rPr>
                <a:t>Partnerships</a:t>
              </a:r>
            </a:p>
          </p:txBody>
        </p:sp>
        <p:sp>
          <p:nvSpPr>
            <p:cNvPr id="27" name="TextBox 26">
              <a:extLst>
                <a:ext uri="{FF2B5EF4-FFF2-40B4-BE49-F238E27FC236}">
                  <a16:creationId xmlns:a16="http://schemas.microsoft.com/office/drawing/2014/main" id="{05FE7FA5-A0CA-B7CC-2D49-C3A7B92B638A}"/>
                </a:ext>
              </a:extLst>
            </p:cNvPr>
            <p:cNvSpPr txBox="1"/>
            <p:nvPr/>
          </p:nvSpPr>
          <p:spPr>
            <a:xfrm rot="1910169">
              <a:off x="6604197" y="2032250"/>
              <a:ext cx="3448099" cy="2979841"/>
            </a:xfrm>
            <a:prstGeom prst="rect">
              <a:avLst/>
            </a:prstGeom>
            <a:noFill/>
          </p:spPr>
          <p:txBody>
            <a:bodyPr wrap="square" rtlCol="0">
              <a:prstTxWarp prst="textArchDown">
                <a:avLst>
                  <a:gd name="adj" fmla="val 3644517"/>
                </a:avLst>
              </a:prstTxWarp>
              <a:spAutoFit/>
            </a:bodyPr>
            <a:lstStyle/>
            <a:p>
              <a:pPr algn="ctr"/>
              <a:r>
                <a:rPr lang="en-GB" dirty="0">
                  <a:latin typeface="Aptos" panose="020B0004020202020204" pitchFamily="34" charset="0"/>
                </a:rPr>
                <a:t>Transformative </a:t>
              </a:r>
              <a:br>
                <a:rPr lang="en-GB" dirty="0">
                  <a:latin typeface="Aptos" panose="020B0004020202020204" pitchFamily="34" charset="0"/>
                </a:rPr>
              </a:br>
              <a:r>
                <a:rPr lang="en-GB" dirty="0">
                  <a:latin typeface="Aptos" panose="020B0004020202020204" pitchFamily="34" charset="0"/>
                </a:rPr>
                <a:t>in </a:t>
              </a:r>
              <a:r>
                <a:rPr lang="en-GB" sz="2000" dirty="0">
                  <a:latin typeface="Aptos" panose="020B0004020202020204" pitchFamily="34" charset="0"/>
                </a:rPr>
                <a:t>Research</a:t>
              </a:r>
              <a:r>
                <a:rPr lang="en-GB" dirty="0">
                  <a:latin typeface="Aptos" panose="020B0004020202020204" pitchFamily="34" charset="0"/>
                </a:rPr>
                <a:t> </a:t>
              </a:r>
              <a:br>
                <a:rPr lang="en-GB" dirty="0">
                  <a:latin typeface="Aptos" panose="020B0004020202020204" pitchFamily="34" charset="0"/>
                </a:rPr>
              </a:br>
              <a:r>
                <a:rPr lang="en-GB" dirty="0">
                  <a:latin typeface="Aptos" panose="020B0004020202020204" pitchFamily="34" charset="0"/>
                </a:rPr>
                <a:t>and Innovation</a:t>
              </a:r>
            </a:p>
          </p:txBody>
        </p:sp>
        <p:sp>
          <p:nvSpPr>
            <p:cNvPr id="28" name="TextBox 27">
              <a:extLst>
                <a:ext uri="{FF2B5EF4-FFF2-40B4-BE49-F238E27FC236}">
                  <a16:creationId xmlns:a16="http://schemas.microsoft.com/office/drawing/2014/main" id="{FCA4D8D0-80FE-B858-9C39-0CAC3301DCD8}"/>
                </a:ext>
              </a:extLst>
            </p:cNvPr>
            <p:cNvSpPr txBox="1"/>
            <p:nvPr/>
          </p:nvSpPr>
          <p:spPr>
            <a:xfrm rot="1747107">
              <a:off x="6269639" y="2001917"/>
              <a:ext cx="4046940" cy="2979841"/>
            </a:xfrm>
            <a:prstGeom prst="rect">
              <a:avLst/>
            </a:prstGeom>
            <a:noFill/>
          </p:spPr>
          <p:txBody>
            <a:bodyPr wrap="square" rtlCol="0">
              <a:prstTxWarp prst="textArchUp">
                <a:avLst>
                  <a:gd name="adj" fmla="val 12927436"/>
                </a:avLst>
              </a:prstTxWarp>
              <a:spAutoFit/>
            </a:bodyPr>
            <a:lstStyle/>
            <a:p>
              <a:pPr algn="ctr"/>
              <a:r>
                <a:rPr lang="en-GB" sz="2000" dirty="0">
                  <a:latin typeface="Aptos" panose="020B0004020202020204" pitchFamily="34" charset="0"/>
                </a:rPr>
                <a:t>Strategically</a:t>
              </a:r>
              <a:br>
                <a:rPr lang="en-GB" sz="2000" dirty="0">
                  <a:latin typeface="Aptos" panose="020B0004020202020204" pitchFamily="34" charset="0"/>
                </a:rPr>
              </a:br>
              <a:r>
                <a:rPr lang="en-GB" sz="2000" dirty="0">
                  <a:latin typeface="Aptos" panose="020B0004020202020204" pitchFamily="34" charset="0"/>
                </a:rPr>
                <a:t>Aligned</a:t>
              </a:r>
            </a:p>
          </p:txBody>
        </p:sp>
      </p:grpSp>
      <p:pic>
        <p:nvPicPr>
          <p:cNvPr id="30" name="Picture 29">
            <a:extLst>
              <a:ext uri="{FF2B5EF4-FFF2-40B4-BE49-F238E27FC236}">
                <a16:creationId xmlns:a16="http://schemas.microsoft.com/office/drawing/2014/main" id="{EAE3CAD2-87A7-6F2B-9489-4AB8552E3A93}"/>
              </a:ext>
            </a:extLst>
          </p:cNvPr>
          <p:cNvPicPr>
            <a:picLocks noChangeAspect="1"/>
          </p:cNvPicPr>
          <p:nvPr/>
        </p:nvPicPr>
        <p:blipFill>
          <a:blip r:embed="rId7"/>
          <a:stretch>
            <a:fillRect/>
          </a:stretch>
        </p:blipFill>
        <p:spPr>
          <a:xfrm>
            <a:off x="127889" y="4160644"/>
            <a:ext cx="2803071" cy="1845199"/>
          </a:xfrm>
          <a:prstGeom prst="rect">
            <a:avLst/>
          </a:prstGeom>
        </p:spPr>
      </p:pic>
    </p:spTree>
    <p:extLst>
      <p:ext uri="{BB962C8B-B14F-4D97-AF65-F5344CB8AC3E}">
        <p14:creationId xmlns:p14="http://schemas.microsoft.com/office/powerpoint/2010/main" val="62515146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2A553-A618-A068-B687-99424D89D4A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D7C31B1-4895-2430-5FED-CD4C16918828}"/>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0B98FFC1-3A05-4C6E-5092-92BC965CD6E2}"/>
              </a:ext>
            </a:extLst>
          </p:cNvPr>
          <p:cNvSpPr>
            <a:spLocks noGrp="1"/>
          </p:cNvSpPr>
          <p:nvPr>
            <p:ph type="title"/>
          </p:nvPr>
        </p:nvSpPr>
        <p:spPr>
          <a:xfrm>
            <a:off x="603250" y="539750"/>
            <a:ext cx="12271922" cy="717550"/>
          </a:xfrm>
        </p:spPr>
        <p:txBody>
          <a:bodyPr>
            <a:normAutofit fontScale="90000"/>
          </a:bodyPr>
          <a:lstStyle/>
          <a:p>
            <a:r>
              <a:rPr lang="en-IE" sz="4000" dirty="0">
                <a:solidFill>
                  <a:srgbClr val="7292CC"/>
                </a:solidFill>
              </a:rPr>
              <a:t>Exeter Research Networks</a:t>
            </a:r>
            <a:br>
              <a:rPr lang="en-IE" sz="4000" dirty="0">
                <a:solidFill>
                  <a:srgbClr val="7292CC"/>
                </a:solidFill>
              </a:rPr>
            </a:br>
            <a:r>
              <a:rPr lang="en-IE" sz="4000" dirty="0">
                <a:solidFill>
                  <a:srgbClr val="7292CC"/>
                </a:solidFill>
              </a:rPr>
              <a:t>Key Performance Indicators</a:t>
            </a:r>
          </a:p>
        </p:txBody>
      </p:sp>
      <p:sp>
        <p:nvSpPr>
          <p:cNvPr id="8" name="TextBox 7">
            <a:extLst>
              <a:ext uri="{FF2B5EF4-FFF2-40B4-BE49-F238E27FC236}">
                <a16:creationId xmlns:a16="http://schemas.microsoft.com/office/drawing/2014/main" id="{30BCE223-5EA3-48F8-0216-F10090C59CC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00C8B9A4-25C2-6CC8-6F5C-5A322708722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1" name="Picture 30">
            <a:extLst>
              <a:ext uri="{FF2B5EF4-FFF2-40B4-BE49-F238E27FC236}">
                <a16:creationId xmlns:a16="http://schemas.microsoft.com/office/drawing/2014/main" id="{D2468061-485C-E2CF-9C17-3DE8B16AE22F}"/>
              </a:ext>
            </a:extLst>
          </p:cNvPr>
          <p:cNvPicPr>
            <a:picLocks noChangeAspect="1"/>
          </p:cNvPicPr>
          <p:nvPr/>
        </p:nvPicPr>
        <p:blipFill>
          <a:blip r:embed="rId6"/>
          <a:stretch>
            <a:fillRect/>
          </a:stretch>
        </p:blipFill>
        <p:spPr>
          <a:xfrm>
            <a:off x="2332192" y="5305008"/>
            <a:ext cx="2803071" cy="1845199"/>
          </a:xfrm>
          <a:prstGeom prst="rect">
            <a:avLst/>
          </a:prstGeom>
        </p:spPr>
      </p:pic>
      <p:graphicFrame>
        <p:nvGraphicFramePr>
          <p:cNvPr id="9" name="Diagram 8">
            <a:extLst>
              <a:ext uri="{FF2B5EF4-FFF2-40B4-BE49-F238E27FC236}">
                <a16:creationId xmlns:a16="http://schemas.microsoft.com/office/drawing/2014/main" id="{637035C6-0DCF-B783-5A32-534131850F75}"/>
              </a:ext>
            </a:extLst>
          </p:cNvPr>
          <p:cNvGraphicFramePr/>
          <p:nvPr>
            <p:extLst>
              <p:ext uri="{D42A27DB-BD31-4B8C-83A1-F6EECF244321}">
                <p14:modId xmlns:p14="http://schemas.microsoft.com/office/powerpoint/2010/main" val="2904170790"/>
              </p:ext>
            </p:extLst>
          </p:nvPr>
        </p:nvGraphicFramePr>
        <p:xfrm>
          <a:off x="603250" y="1257300"/>
          <a:ext cx="4163635" cy="41424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Content Placeholder 2">
            <a:extLst>
              <a:ext uri="{FF2B5EF4-FFF2-40B4-BE49-F238E27FC236}">
                <a16:creationId xmlns:a16="http://schemas.microsoft.com/office/drawing/2014/main" id="{0B1736FE-8CB2-0CBA-AB34-70EBB7FC8AFD}"/>
              </a:ext>
            </a:extLst>
          </p:cNvPr>
          <p:cNvGraphicFramePr>
            <a:graphicFrameLocks/>
          </p:cNvGraphicFramePr>
          <p:nvPr>
            <p:extLst>
              <p:ext uri="{D42A27DB-BD31-4B8C-83A1-F6EECF244321}">
                <p14:modId xmlns:p14="http://schemas.microsoft.com/office/powerpoint/2010/main" val="3500118474"/>
              </p:ext>
            </p:extLst>
          </p:nvPr>
        </p:nvGraphicFramePr>
        <p:xfrm>
          <a:off x="603250" y="1797053"/>
          <a:ext cx="10927829" cy="368940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45513762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07CF112-DD29-7CFC-73D6-6B761946A3F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D15C814-BAF0-D05D-D595-6F5F1BA92D89}"/>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FE7CB7F0-E95C-7440-03F8-3E9CCF287057}"/>
              </a:ext>
            </a:extLst>
          </p:cNvPr>
          <p:cNvSpPr>
            <a:spLocks noGrp="1"/>
          </p:cNvSpPr>
          <p:nvPr>
            <p:ph type="title"/>
          </p:nvPr>
        </p:nvSpPr>
        <p:spPr>
          <a:xfrm>
            <a:off x="603250" y="539750"/>
            <a:ext cx="12271922" cy="717550"/>
          </a:xfrm>
        </p:spPr>
        <p:txBody>
          <a:bodyPr>
            <a:normAutofit/>
          </a:bodyPr>
          <a:lstStyle/>
          <a:p>
            <a:r>
              <a:rPr lang="en-IE" sz="4000" dirty="0">
                <a:solidFill>
                  <a:srgbClr val="7292CC"/>
                </a:solidFill>
              </a:rPr>
              <a:t>Exeter Research Networks: Leadership Model</a:t>
            </a:r>
          </a:p>
        </p:txBody>
      </p:sp>
      <p:sp>
        <p:nvSpPr>
          <p:cNvPr id="8" name="TextBox 7">
            <a:extLst>
              <a:ext uri="{FF2B5EF4-FFF2-40B4-BE49-F238E27FC236}">
                <a16:creationId xmlns:a16="http://schemas.microsoft.com/office/drawing/2014/main" id="{3123A171-4586-35F0-E614-C5CCAEE6F635}"/>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D9F9CAA-771A-F9F1-B8F0-1E09037C0E5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0" name="Picture 29">
            <a:extLst>
              <a:ext uri="{FF2B5EF4-FFF2-40B4-BE49-F238E27FC236}">
                <a16:creationId xmlns:a16="http://schemas.microsoft.com/office/drawing/2014/main" id="{621EA77F-78D5-3A5A-E96B-94444AE7C858}"/>
              </a:ext>
            </a:extLst>
          </p:cNvPr>
          <p:cNvPicPr>
            <a:picLocks noChangeAspect="1"/>
          </p:cNvPicPr>
          <p:nvPr/>
        </p:nvPicPr>
        <p:blipFill>
          <a:blip r:embed="rId5"/>
          <a:stretch>
            <a:fillRect/>
          </a:stretch>
        </p:blipFill>
        <p:spPr>
          <a:xfrm>
            <a:off x="2332192" y="5383400"/>
            <a:ext cx="2803071" cy="1845199"/>
          </a:xfrm>
          <a:prstGeom prst="rect">
            <a:avLst/>
          </a:prstGeom>
        </p:spPr>
      </p:pic>
      <p:grpSp>
        <p:nvGrpSpPr>
          <p:cNvPr id="2" name="Group 1">
            <a:extLst>
              <a:ext uri="{FF2B5EF4-FFF2-40B4-BE49-F238E27FC236}">
                <a16:creationId xmlns:a16="http://schemas.microsoft.com/office/drawing/2014/main" id="{C96D0A4F-A46D-0691-2365-C86AA13C842B}"/>
              </a:ext>
            </a:extLst>
          </p:cNvPr>
          <p:cNvGrpSpPr/>
          <p:nvPr/>
        </p:nvGrpSpPr>
        <p:grpSpPr>
          <a:xfrm>
            <a:off x="1166095" y="1401835"/>
            <a:ext cx="10181862" cy="4054326"/>
            <a:chOff x="593001" y="1441802"/>
            <a:chExt cx="8171724" cy="3404592"/>
          </a:xfrm>
        </p:grpSpPr>
        <p:sp>
          <p:nvSpPr>
            <p:cNvPr id="3" name="Rounded Rectangle 2">
              <a:extLst>
                <a:ext uri="{FF2B5EF4-FFF2-40B4-BE49-F238E27FC236}">
                  <a16:creationId xmlns:a16="http://schemas.microsoft.com/office/drawing/2014/main" id="{D47D44E8-D065-93F5-B3FF-E99FDF79D519}"/>
                </a:ext>
              </a:extLst>
            </p:cNvPr>
            <p:cNvSpPr/>
            <p:nvPr/>
          </p:nvSpPr>
          <p:spPr>
            <a:xfrm>
              <a:off x="6769557" y="3935686"/>
              <a:ext cx="1995168" cy="910708"/>
            </a:xfrm>
            <a:prstGeom prst="roundRect">
              <a:avLst>
                <a:gd name="adj" fmla="val 17283"/>
              </a:avLst>
            </a:prstGeom>
            <a:solidFill>
              <a:srgbClr val="00DDA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GB">
                <a:solidFill>
                  <a:srgbClr val="021F20"/>
                </a:solidFill>
                <a:latin typeface="Arial" panose="020B0604020202020204" pitchFamily="34" charset="0"/>
                <a:cs typeface="Arial" panose="020B0604020202020204" pitchFamily="34" charset="0"/>
              </a:endParaRPr>
            </a:p>
            <a:p>
              <a:pPr algn="ctr"/>
              <a:r>
                <a:rPr lang="en-GB">
                  <a:solidFill>
                    <a:srgbClr val="021F20"/>
                  </a:solidFill>
                  <a:latin typeface="Arial" panose="020B0604020202020204" pitchFamily="34" charset="0"/>
                  <a:cs typeface="Arial" panose="020B0604020202020204" pitchFamily="34" charset="0"/>
                </a:rPr>
                <a:t>Theme</a:t>
              </a:r>
            </a:p>
          </p:txBody>
        </p:sp>
        <p:sp>
          <p:nvSpPr>
            <p:cNvPr id="29" name="Rounded Rectangle 28">
              <a:extLst>
                <a:ext uri="{FF2B5EF4-FFF2-40B4-BE49-F238E27FC236}">
                  <a16:creationId xmlns:a16="http://schemas.microsoft.com/office/drawing/2014/main" id="{8E0A56C6-0433-31C8-9B93-D4C853D33D96}"/>
                </a:ext>
              </a:extLst>
            </p:cNvPr>
            <p:cNvSpPr/>
            <p:nvPr/>
          </p:nvSpPr>
          <p:spPr>
            <a:xfrm>
              <a:off x="4696986" y="3935686"/>
              <a:ext cx="1995168" cy="910708"/>
            </a:xfrm>
            <a:prstGeom prst="roundRect">
              <a:avLst>
                <a:gd name="adj" fmla="val 17283"/>
              </a:avLst>
            </a:prstGeom>
            <a:solidFill>
              <a:srgbClr val="00DDA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GB">
                <a:solidFill>
                  <a:srgbClr val="021F20"/>
                </a:solidFill>
                <a:latin typeface="Arial" panose="020B0604020202020204" pitchFamily="34" charset="0"/>
                <a:cs typeface="Arial" panose="020B0604020202020204" pitchFamily="34" charset="0"/>
              </a:endParaRPr>
            </a:p>
            <a:p>
              <a:pPr algn="ctr"/>
              <a:r>
                <a:rPr lang="en-GB">
                  <a:solidFill>
                    <a:srgbClr val="021F20"/>
                  </a:solidFill>
                  <a:latin typeface="Arial" panose="020B0604020202020204" pitchFamily="34" charset="0"/>
                  <a:cs typeface="Arial" panose="020B0604020202020204" pitchFamily="34" charset="0"/>
                </a:rPr>
                <a:t>Theme</a:t>
              </a:r>
            </a:p>
          </p:txBody>
        </p:sp>
        <p:sp>
          <p:nvSpPr>
            <p:cNvPr id="31" name="Rounded Rectangle 30">
              <a:extLst>
                <a:ext uri="{FF2B5EF4-FFF2-40B4-BE49-F238E27FC236}">
                  <a16:creationId xmlns:a16="http://schemas.microsoft.com/office/drawing/2014/main" id="{400CF115-B5CC-8644-3672-E55EA61DD745}"/>
                </a:ext>
              </a:extLst>
            </p:cNvPr>
            <p:cNvSpPr/>
            <p:nvPr/>
          </p:nvSpPr>
          <p:spPr>
            <a:xfrm>
              <a:off x="2638680" y="3935686"/>
              <a:ext cx="1995168" cy="910708"/>
            </a:xfrm>
            <a:prstGeom prst="roundRect">
              <a:avLst>
                <a:gd name="adj" fmla="val 17283"/>
              </a:avLst>
            </a:prstGeom>
            <a:solidFill>
              <a:srgbClr val="00DDA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GB">
                <a:solidFill>
                  <a:srgbClr val="021F20"/>
                </a:solidFill>
                <a:latin typeface="Arial" panose="020B0604020202020204" pitchFamily="34" charset="0"/>
                <a:cs typeface="Arial" panose="020B0604020202020204" pitchFamily="34" charset="0"/>
              </a:endParaRPr>
            </a:p>
            <a:p>
              <a:pPr algn="ctr"/>
              <a:r>
                <a:rPr lang="en-GB">
                  <a:solidFill>
                    <a:srgbClr val="021F20"/>
                  </a:solidFill>
                  <a:latin typeface="Arial" panose="020B0604020202020204" pitchFamily="34" charset="0"/>
                  <a:cs typeface="Arial" panose="020B0604020202020204" pitchFamily="34" charset="0"/>
                </a:rPr>
                <a:t>Theme</a:t>
              </a:r>
            </a:p>
          </p:txBody>
        </p:sp>
        <p:grpSp>
          <p:nvGrpSpPr>
            <p:cNvPr id="32" name="Group 31">
              <a:extLst>
                <a:ext uri="{FF2B5EF4-FFF2-40B4-BE49-F238E27FC236}">
                  <a16:creationId xmlns:a16="http://schemas.microsoft.com/office/drawing/2014/main" id="{7FE34C97-BD11-D25B-F66E-450D46EB8FC3}"/>
                </a:ext>
              </a:extLst>
            </p:cNvPr>
            <p:cNvGrpSpPr/>
            <p:nvPr/>
          </p:nvGrpSpPr>
          <p:grpSpPr>
            <a:xfrm>
              <a:off x="593001" y="1441802"/>
              <a:ext cx="8157459" cy="3404592"/>
              <a:chOff x="1051033" y="1297320"/>
              <a:chExt cx="10184526" cy="3720889"/>
            </a:xfrm>
          </p:grpSpPr>
          <p:sp>
            <p:nvSpPr>
              <p:cNvPr id="33" name="Rounded Rectangle 32">
                <a:extLst>
                  <a:ext uri="{FF2B5EF4-FFF2-40B4-BE49-F238E27FC236}">
                    <a16:creationId xmlns:a16="http://schemas.microsoft.com/office/drawing/2014/main" id="{B78C8E93-0E04-EFB6-74E6-D4442179C4DA}"/>
                  </a:ext>
                </a:extLst>
              </p:cNvPr>
              <p:cNvSpPr/>
              <p:nvPr/>
            </p:nvSpPr>
            <p:spPr>
              <a:xfrm>
                <a:off x="1051033" y="1297320"/>
                <a:ext cx="10184525" cy="995316"/>
              </a:xfrm>
              <a:prstGeom prst="roundRect">
                <a:avLst/>
              </a:prstGeom>
              <a:solidFill>
                <a:srgbClr val="41B084"/>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GB" b="1" dirty="0">
                    <a:solidFill>
                      <a:srgbClr val="003C3B"/>
                    </a:solidFill>
                    <a:latin typeface="Arial" panose="020B0604020202020204" pitchFamily="34" charset="0"/>
                    <a:cs typeface="Arial" panose="020B0604020202020204" pitchFamily="34" charset="0"/>
                  </a:rPr>
                  <a:t>Academic Leads</a:t>
                </a:r>
                <a:br>
                  <a:rPr lang="en-GB" sz="1200" dirty="0">
                    <a:solidFill>
                      <a:srgbClr val="003C3B"/>
                    </a:solidFill>
                    <a:latin typeface="Arial" panose="020B0604020202020204" pitchFamily="34" charset="0"/>
                    <a:cs typeface="Arial" panose="020B0604020202020204" pitchFamily="34" charset="0"/>
                  </a:rPr>
                </a:br>
                <a:r>
                  <a:rPr lang="en-GB" sz="1200" dirty="0">
                    <a:solidFill>
                      <a:srgbClr val="003C3B"/>
                    </a:solidFill>
                    <a:latin typeface="Arial" panose="020B0604020202020204" pitchFamily="34" charset="0"/>
                    <a:cs typeface="Arial" panose="020B0604020202020204" pitchFamily="34" charset="0"/>
                  </a:rPr>
                  <a:t>(1-2 Established Academic Co-Leads)</a:t>
                </a:r>
              </a:p>
            </p:txBody>
          </p:sp>
          <p:sp>
            <p:nvSpPr>
              <p:cNvPr id="34" name="Rounded Rectangle 33">
                <a:extLst>
                  <a:ext uri="{FF2B5EF4-FFF2-40B4-BE49-F238E27FC236}">
                    <a16:creationId xmlns:a16="http://schemas.microsoft.com/office/drawing/2014/main" id="{E357DC92-A604-FC4D-8976-2B7D984CACF8}"/>
                  </a:ext>
                </a:extLst>
              </p:cNvPr>
              <p:cNvSpPr/>
              <p:nvPr/>
            </p:nvSpPr>
            <p:spPr>
              <a:xfrm>
                <a:off x="1051033" y="2417211"/>
                <a:ext cx="10184525" cy="995316"/>
              </a:xfrm>
              <a:prstGeom prst="roundRect">
                <a:avLst/>
              </a:prstGeom>
              <a:solidFill>
                <a:srgbClr val="027D69"/>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GB" b="1" dirty="0">
                    <a:solidFill>
                      <a:srgbClr val="52DDA5"/>
                    </a:solidFill>
                    <a:latin typeface="Arial" panose="020B0604020202020204" pitchFamily="34" charset="0"/>
                    <a:cs typeface="Arial" panose="020B0604020202020204" pitchFamily="34" charset="0"/>
                  </a:rPr>
                  <a:t>Steering Group</a:t>
                </a:r>
                <a:br>
                  <a:rPr lang="en-GB" b="1" dirty="0">
                    <a:solidFill>
                      <a:srgbClr val="52DDA5"/>
                    </a:solidFill>
                    <a:latin typeface="Arial" panose="020B0604020202020204" pitchFamily="34" charset="0"/>
                    <a:cs typeface="Arial" panose="020B0604020202020204" pitchFamily="34" charset="0"/>
                  </a:rPr>
                </a:br>
                <a:r>
                  <a:rPr lang="en-GB" sz="1200" dirty="0">
                    <a:solidFill>
                      <a:srgbClr val="52DDA5"/>
                    </a:solidFill>
                    <a:latin typeface="Arial" panose="020B0604020202020204" pitchFamily="34" charset="0"/>
                    <a:cs typeface="Arial" panose="020B0604020202020204" pitchFamily="34" charset="0"/>
                  </a:rPr>
                  <a:t>May Include</a:t>
                </a:r>
                <a:r>
                  <a:rPr lang="en-GB" sz="1200" b="1" dirty="0">
                    <a:solidFill>
                      <a:srgbClr val="52DDA5"/>
                    </a:solidFill>
                    <a:latin typeface="Arial" panose="020B0604020202020204" pitchFamily="34" charset="0"/>
                    <a:cs typeface="Arial" panose="020B0604020202020204" pitchFamily="34" charset="0"/>
                  </a:rPr>
                  <a:t>: </a:t>
                </a:r>
                <a:r>
                  <a:rPr lang="en-GB" sz="1200" dirty="0">
                    <a:solidFill>
                      <a:srgbClr val="52DDA5"/>
                    </a:solidFill>
                    <a:latin typeface="Arial" panose="020B0604020202020204" pitchFamily="34" charset="0"/>
                    <a:cs typeface="Arial" panose="020B0604020202020204" pitchFamily="34" charset="0"/>
                  </a:rPr>
                  <a:t>Academic Co-Leads, Thematic Leads, Aligned PS Staff, Early Career Representatives, Strategic Partners</a:t>
                </a:r>
                <a:endParaRPr lang="en-GB" dirty="0">
                  <a:solidFill>
                    <a:srgbClr val="52DDA5"/>
                  </a:solidFill>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59237F60-75CE-B66C-B53B-9BB854E7CC19}"/>
                  </a:ext>
                </a:extLst>
              </p:cNvPr>
              <p:cNvSpPr/>
              <p:nvPr/>
            </p:nvSpPr>
            <p:spPr>
              <a:xfrm>
                <a:off x="1051034" y="4022893"/>
                <a:ext cx="2490952" cy="995316"/>
              </a:xfrm>
              <a:prstGeom prst="roundRect">
                <a:avLst>
                  <a:gd name="adj" fmla="val 17283"/>
                </a:avLst>
              </a:prstGeom>
              <a:solidFill>
                <a:srgbClr val="00DDA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GB">
                  <a:solidFill>
                    <a:srgbClr val="021F20"/>
                  </a:solidFill>
                  <a:latin typeface="Arial" panose="020B0604020202020204" pitchFamily="34" charset="0"/>
                  <a:cs typeface="Arial" panose="020B0604020202020204" pitchFamily="34" charset="0"/>
                </a:endParaRPr>
              </a:p>
              <a:p>
                <a:pPr algn="ctr"/>
                <a:r>
                  <a:rPr lang="en-GB">
                    <a:solidFill>
                      <a:srgbClr val="021F20"/>
                    </a:solidFill>
                    <a:latin typeface="Arial" panose="020B0604020202020204" pitchFamily="34" charset="0"/>
                    <a:cs typeface="Arial" panose="020B0604020202020204" pitchFamily="34" charset="0"/>
                  </a:rPr>
                  <a:t>Theme</a:t>
                </a:r>
              </a:p>
            </p:txBody>
          </p:sp>
          <p:sp>
            <p:nvSpPr>
              <p:cNvPr id="36" name="Rounded Rectangle 35">
                <a:extLst>
                  <a:ext uri="{FF2B5EF4-FFF2-40B4-BE49-F238E27FC236}">
                    <a16:creationId xmlns:a16="http://schemas.microsoft.com/office/drawing/2014/main" id="{FA428ADE-F503-C47C-BE23-12D4E1C4507D}"/>
                  </a:ext>
                </a:extLst>
              </p:cNvPr>
              <p:cNvSpPr/>
              <p:nvPr/>
            </p:nvSpPr>
            <p:spPr>
              <a:xfrm>
                <a:off x="1051034" y="3476144"/>
                <a:ext cx="10184525" cy="995316"/>
              </a:xfrm>
              <a:prstGeom prst="roundRect">
                <a:avLst/>
              </a:prstGeom>
              <a:solidFill>
                <a:srgbClr val="00DDA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GB" b="1">
                    <a:solidFill>
                      <a:srgbClr val="021F20"/>
                    </a:solidFill>
                    <a:latin typeface="Arial" panose="020B0604020202020204" pitchFamily="34" charset="0"/>
                    <a:cs typeface="Arial" panose="020B0604020202020204" pitchFamily="34" charset="0"/>
                  </a:rPr>
                  <a:t>Thematic Leads</a:t>
                </a:r>
                <a:br>
                  <a:rPr lang="en-GB" b="1">
                    <a:solidFill>
                      <a:srgbClr val="021F20"/>
                    </a:solidFill>
                    <a:latin typeface="Arial" panose="020B0604020202020204" pitchFamily="34" charset="0"/>
                    <a:cs typeface="Arial" panose="020B0604020202020204" pitchFamily="34" charset="0"/>
                  </a:rPr>
                </a:br>
                <a:r>
                  <a:rPr lang="en-GB" sz="1200">
                    <a:solidFill>
                      <a:srgbClr val="021F20"/>
                    </a:solidFill>
                    <a:latin typeface="Arial" panose="020B0604020202020204" pitchFamily="34" charset="0"/>
                    <a:cs typeface="Arial" panose="020B0604020202020204" pitchFamily="34" charset="0"/>
                  </a:rPr>
                  <a:t>Led by academics across career stages, spanning the full breadth of membership </a:t>
                </a:r>
              </a:p>
            </p:txBody>
          </p:sp>
        </p:grpSp>
      </p:grpSp>
    </p:spTree>
    <p:extLst>
      <p:ext uri="{BB962C8B-B14F-4D97-AF65-F5344CB8AC3E}">
        <p14:creationId xmlns:p14="http://schemas.microsoft.com/office/powerpoint/2010/main" val="32949177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743FB-2F34-1477-9C2B-53F2DB5321B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5F93E4C-A855-19FF-82DE-F36F211EAA6E}"/>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DE70FC0F-70A4-76BF-6C31-15463CDD82F2}"/>
              </a:ext>
            </a:extLst>
          </p:cNvPr>
          <p:cNvSpPr>
            <a:spLocks noGrp="1"/>
          </p:cNvSpPr>
          <p:nvPr>
            <p:ph type="title"/>
          </p:nvPr>
        </p:nvSpPr>
        <p:spPr>
          <a:xfrm>
            <a:off x="589998" y="539750"/>
            <a:ext cx="12271922" cy="717550"/>
          </a:xfrm>
        </p:spPr>
        <p:txBody>
          <a:bodyPr>
            <a:normAutofit fontScale="90000"/>
          </a:bodyPr>
          <a:lstStyle/>
          <a:p>
            <a:r>
              <a:rPr lang="en-IE" sz="4000" dirty="0">
                <a:solidFill>
                  <a:srgbClr val="7292CC"/>
                </a:solidFill>
              </a:rPr>
              <a:t>Exeter Research Networks</a:t>
            </a:r>
            <a:br>
              <a:rPr lang="en-IE" sz="4000" dirty="0">
                <a:solidFill>
                  <a:srgbClr val="7292CC"/>
                </a:solidFill>
              </a:rPr>
            </a:br>
            <a:r>
              <a:rPr lang="en-IE" sz="4000" dirty="0">
                <a:solidFill>
                  <a:srgbClr val="7292CC"/>
                </a:solidFill>
              </a:rPr>
              <a:t>What Do We Provide?</a:t>
            </a:r>
          </a:p>
        </p:txBody>
      </p:sp>
      <p:sp>
        <p:nvSpPr>
          <p:cNvPr id="8" name="TextBox 7">
            <a:extLst>
              <a:ext uri="{FF2B5EF4-FFF2-40B4-BE49-F238E27FC236}">
                <a16:creationId xmlns:a16="http://schemas.microsoft.com/office/drawing/2014/main" id="{5CDE18B8-0B76-76D2-65B4-EA41359E697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B82F083-8F4E-8DF8-57AE-BB7D325CB5D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BB7B57E6-072A-E787-6DA6-C1BD08401946}"/>
              </a:ext>
            </a:extLst>
          </p:cNvPr>
          <p:cNvPicPr>
            <a:picLocks noChangeAspect="1"/>
          </p:cNvPicPr>
          <p:nvPr/>
        </p:nvPicPr>
        <p:blipFill>
          <a:blip r:embed="rId5"/>
          <a:stretch>
            <a:fillRect/>
          </a:stretch>
        </p:blipFill>
        <p:spPr>
          <a:xfrm>
            <a:off x="2332192" y="5305008"/>
            <a:ext cx="2803071" cy="1845199"/>
          </a:xfrm>
          <a:prstGeom prst="rect">
            <a:avLst/>
          </a:prstGeom>
        </p:spPr>
      </p:pic>
      <p:graphicFrame>
        <p:nvGraphicFramePr>
          <p:cNvPr id="2" name="Content Placeholder 5">
            <a:extLst>
              <a:ext uri="{FF2B5EF4-FFF2-40B4-BE49-F238E27FC236}">
                <a16:creationId xmlns:a16="http://schemas.microsoft.com/office/drawing/2014/main" id="{3D7592A6-7421-79C5-1361-1A06B72AF00C}"/>
              </a:ext>
            </a:extLst>
          </p:cNvPr>
          <p:cNvGraphicFramePr>
            <a:graphicFrameLocks/>
          </p:cNvGraphicFramePr>
          <p:nvPr>
            <p:extLst>
              <p:ext uri="{D42A27DB-BD31-4B8C-83A1-F6EECF244321}">
                <p14:modId xmlns:p14="http://schemas.microsoft.com/office/powerpoint/2010/main" val="2993667210"/>
              </p:ext>
            </p:extLst>
          </p:nvPr>
        </p:nvGraphicFramePr>
        <p:xfrm>
          <a:off x="344557" y="1685247"/>
          <a:ext cx="11667714" cy="419280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72266042"/>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F3A9E8D51AC34D88BEBDC6697AB1BA" ma:contentTypeVersion="16" ma:contentTypeDescription="Create a new document." ma:contentTypeScope="" ma:versionID="e4e28ada7636b28b3066611c1c3d0049">
  <xsd:schema xmlns:xsd="http://www.w3.org/2001/XMLSchema" xmlns:xs="http://www.w3.org/2001/XMLSchema" xmlns:p="http://schemas.microsoft.com/office/2006/metadata/properties" xmlns:ns2="563d7928-de39-40eb-aaef-3504eb7eef23" xmlns:ns3="a6522d93-ccde-437d-a793-b289ee708a2f" targetNamespace="http://schemas.microsoft.com/office/2006/metadata/properties" ma:root="true" ma:fieldsID="0a0ece2ae2306a210f4ea951b969c994" ns2:_="" ns3:_="">
    <xsd:import namespace="563d7928-de39-40eb-aaef-3504eb7eef23"/>
    <xsd:import namespace="a6522d93-ccde-437d-a793-b289ee708a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d7928-de39-40eb-aaef-3504eb7ee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090d37-0cf0-4191-99ae-e11c03e71b3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22d93-ccde-437d-a793-b289ee708a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8787e5-1a83-4099-8018-dcd51ec2f4c3}" ma:internalName="TaxCatchAll" ma:showField="CatchAllData" ma:web="a6522d93-ccde-437d-a793-b289ee708a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6522d93-ccde-437d-a793-b289ee708a2f" xsi:nil="true"/>
    <lcf76f155ced4ddcb4097134ff3c332f xmlns="563d7928-de39-40eb-aaef-3504eb7eef2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27D693C-1E40-4631-85F4-C2571B0E9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3d7928-de39-40eb-aaef-3504eb7eef23"/>
    <ds:schemaRef ds:uri="a6522d93-ccde-437d-a793-b289ee708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29B384-E28A-4CDF-AC8A-16E19B09960A}">
  <ds:schemaRefs>
    <ds:schemaRef ds:uri="http://schemas.microsoft.com/sharepoint/v3/contenttype/forms"/>
  </ds:schemaRefs>
</ds:datastoreItem>
</file>

<file path=customXml/itemProps3.xml><?xml version="1.0" encoding="utf-8"?>
<ds:datastoreItem xmlns:ds="http://schemas.openxmlformats.org/officeDocument/2006/customXml" ds:itemID="{4FA11FF0-472B-4CE3-BB30-FA1E15D96E41}">
  <ds:schemaRefs>
    <ds:schemaRef ds:uri="http://schemas.microsoft.com/office/infopath/2007/PartnerControls"/>
    <ds:schemaRef ds:uri="http://purl.org/dc/terms/"/>
    <ds:schemaRef ds:uri="http://purl.org/dc/dcmitype/"/>
    <ds:schemaRef ds:uri="http://www.w3.org/XML/1998/namespace"/>
    <ds:schemaRef ds:uri="http://purl.org/dc/elements/1.1/"/>
    <ds:schemaRef ds:uri="http://schemas.openxmlformats.org/package/2006/metadata/core-properties"/>
    <ds:schemaRef ds:uri="http://schemas.microsoft.com/office/2006/documentManagement/types"/>
    <ds:schemaRef ds:uri="a6522d93-ccde-437d-a793-b289ee708a2f"/>
    <ds:schemaRef ds:uri="563d7928-de39-40eb-aaef-3504eb7eef23"/>
    <ds:schemaRef ds:uri="http://schemas.microsoft.com/office/2006/metadata/properties"/>
  </ds:schemaRefs>
</ds:datastoreItem>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emplate>21_BasicWhite</Template>
  <TotalTime>8033</TotalTime>
  <Words>1524</Words>
  <Application>Microsoft Office PowerPoint</Application>
  <PresentationFormat>Widescreen</PresentationFormat>
  <Paragraphs>230</Paragraphs>
  <Slides>16</Slides>
  <Notes>12</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Aptos</vt:lpstr>
      <vt:lpstr>Aptos Light</vt:lpstr>
      <vt:lpstr>Arial</vt:lpstr>
      <vt:lpstr>Helvetica</vt:lpstr>
      <vt:lpstr>Helvetica Light</vt:lpstr>
      <vt:lpstr>Helvetica Neue</vt:lpstr>
      <vt:lpstr>Helvetica Neue Medium</vt:lpstr>
      <vt:lpstr>Outfit</vt:lpstr>
      <vt:lpstr>Symbol</vt:lpstr>
      <vt:lpstr>21_BasicWhite</vt:lpstr>
      <vt:lpstr>PowerPoint Presentation</vt:lpstr>
      <vt:lpstr>Enablers of Interdisciplinary Research  Exeter Strategic and Complex Initiatives Fund</vt:lpstr>
      <vt:lpstr>Exeter Research Networks Vision</vt:lpstr>
      <vt:lpstr>Exeter Research Networks Progression</vt:lpstr>
      <vt:lpstr>Exeter Research Networks </vt:lpstr>
      <vt:lpstr>Exeter Research Networks</vt:lpstr>
      <vt:lpstr>Exeter Research Networks Key Performance Indicators</vt:lpstr>
      <vt:lpstr>Exeter Research Networks: Leadership Model</vt:lpstr>
      <vt:lpstr>Exeter Research Networks What Do We Provide?</vt:lpstr>
      <vt:lpstr>Exeter Research Networks Reflections</vt:lpstr>
      <vt:lpstr>Exeter Strategic and Complex Initiatives Fund (CIF)</vt:lpstr>
      <vt:lpstr>Exeter Strategic and Complex Initiatives Fund (CIF)</vt:lpstr>
      <vt:lpstr>Exeter Strategic and Complex Initiatives Fund (CIF)</vt:lpstr>
      <vt:lpstr>Exeter Strategic and Complex Initiatives Fund (CIF)</vt:lpstr>
      <vt:lpstr>Exeter Strategic and Complex Initiatives Fund (CIF) Reflections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Maunder, Megan</dc:creator>
  <cp:lastModifiedBy>Technician Harrogate</cp:lastModifiedBy>
  <cp:revision>2</cp:revision>
  <dcterms:created xsi:type="dcterms:W3CDTF">2026-06-05T10:36:46Z</dcterms:created>
  <dcterms:modified xsi:type="dcterms:W3CDTF">2026-06-16T15:37:00Z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ies>
</file>