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368" r:id="rId5"/>
    <p:sldId id="4914" r:id="rId6"/>
    <p:sldId id="4920" r:id="rId7"/>
    <p:sldId id="4921" r:id="rId8"/>
    <p:sldId id="4922" r:id="rId9"/>
    <p:sldId id="4924" r:id="rId10"/>
    <p:sldId id="4918" r:id="rId11"/>
    <p:sldId id="491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0778" autoAdjust="0"/>
  </p:normalViewPr>
  <p:slideViewPr>
    <p:cSldViewPr snapToGrid="0">
      <p:cViewPr varScale="1">
        <p:scale>
          <a:sx n="59" d="100"/>
          <a:sy n="59" d="100"/>
        </p:scale>
        <p:origin x="1373" y="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Larner" userId="136d41eb-45cd-438a-9028-5c626ddac1f6" providerId="ADAL" clId="{FA4D4701-C214-426E-8808-1772B24352A5}"/>
    <pc:docChg chg="custSel modSld">
      <pc:chgData name="Fiona Larner" userId="136d41eb-45cd-438a-9028-5c626ddac1f6" providerId="ADAL" clId="{FA4D4701-C214-426E-8808-1772B24352A5}" dt="2026-06-17T14:25:30.451" v="53" actId="20577"/>
      <pc:docMkLst>
        <pc:docMk/>
      </pc:docMkLst>
      <pc:sldChg chg="modSp mod">
        <pc:chgData name="Fiona Larner" userId="136d41eb-45cd-438a-9028-5c626ddac1f6" providerId="ADAL" clId="{FA4D4701-C214-426E-8808-1772B24352A5}" dt="2026-06-17T14:25:30.451" v="53" actId="20577"/>
        <pc:sldMkLst>
          <pc:docMk/>
          <pc:sldMk cId="2751323205" sldId="4913"/>
        </pc:sldMkLst>
        <pc:spChg chg="mod">
          <ac:chgData name="Fiona Larner" userId="136d41eb-45cd-438a-9028-5c626ddac1f6" providerId="ADAL" clId="{FA4D4701-C214-426E-8808-1772B24352A5}" dt="2026-06-17T14:25:30.451" v="53" actId="20577"/>
          <ac:spMkLst>
            <pc:docMk/>
            <pc:sldMk cId="2751323205" sldId="4913"/>
            <ac:spMk id="3" creationId="{CDCCEB43-B850-D5E4-9236-CBF74AC52DD2}"/>
          </ac:spMkLst>
        </pc:spChg>
      </pc:sldChg>
      <pc:sldChg chg="modSp mod">
        <pc:chgData name="Fiona Larner" userId="136d41eb-45cd-438a-9028-5c626ddac1f6" providerId="ADAL" clId="{FA4D4701-C214-426E-8808-1772B24352A5}" dt="2026-06-17T14:24:52.619" v="52" actId="113"/>
        <pc:sldMkLst>
          <pc:docMk/>
          <pc:sldMk cId="165423517" sldId="4920"/>
        </pc:sldMkLst>
        <pc:spChg chg="mod">
          <ac:chgData name="Fiona Larner" userId="136d41eb-45cd-438a-9028-5c626ddac1f6" providerId="ADAL" clId="{FA4D4701-C214-426E-8808-1772B24352A5}" dt="2026-06-17T14:24:52.619" v="52" actId="113"/>
          <ac:spMkLst>
            <pc:docMk/>
            <pc:sldMk cId="165423517" sldId="4920"/>
            <ac:spMk id="3" creationId="{D6848F1F-10F3-AC05-A285-ACEBF517785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1B6B13-2078-4BA9-9A2C-DF752E40157D}"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lang="en-GB"/>
        </a:p>
      </dgm:t>
    </dgm:pt>
    <dgm:pt modelId="{442126EA-0537-4534-8CBC-646353F3D824}">
      <dgm:prSet phldrT="[Text]" phldr="0"/>
      <dgm:spPr/>
      <dgm:t>
        <a:bodyPr/>
        <a:lstStyle/>
        <a:p>
          <a:r>
            <a:rPr lang="en-GB" dirty="0"/>
            <a:t>New knowledge creation</a:t>
          </a:r>
        </a:p>
      </dgm:t>
    </dgm:pt>
    <dgm:pt modelId="{76CAAD79-F004-4398-B0DC-5A8B3103E05F}" type="parTrans" cxnId="{FE326DE2-E913-4138-AAC9-8A2B2C9E2125}">
      <dgm:prSet/>
      <dgm:spPr/>
      <dgm:t>
        <a:bodyPr/>
        <a:lstStyle/>
        <a:p>
          <a:endParaRPr lang="en-GB"/>
        </a:p>
      </dgm:t>
    </dgm:pt>
    <dgm:pt modelId="{58F6DF36-E33D-43C9-A1EF-2DCAD95E888E}" type="sibTrans" cxnId="{FE326DE2-E913-4138-AAC9-8A2B2C9E2125}">
      <dgm:prSet/>
      <dgm:spPr/>
      <dgm:t>
        <a:bodyPr/>
        <a:lstStyle/>
        <a:p>
          <a:endParaRPr lang="en-GB"/>
        </a:p>
      </dgm:t>
    </dgm:pt>
    <dgm:pt modelId="{C05B6CF0-CE83-43AF-9945-A285172ABAF8}">
      <dgm:prSet phldrT="[Text]" phldr="0"/>
      <dgm:spPr/>
      <dgm:t>
        <a:bodyPr/>
        <a:lstStyle/>
        <a:p>
          <a:r>
            <a:rPr lang="en-GB" dirty="0"/>
            <a:t>New research capabilities</a:t>
          </a:r>
        </a:p>
      </dgm:t>
    </dgm:pt>
    <dgm:pt modelId="{4D50C151-D87E-40FE-ACCC-8B030360C738}" type="parTrans" cxnId="{6B01ED72-7DF5-4951-A4BC-37E4AB69447D}">
      <dgm:prSet/>
      <dgm:spPr/>
      <dgm:t>
        <a:bodyPr/>
        <a:lstStyle/>
        <a:p>
          <a:endParaRPr lang="en-GB"/>
        </a:p>
      </dgm:t>
    </dgm:pt>
    <dgm:pt modelId="{357385CC-0984-449F-AE99-FC5AB43F9A26}" type="sibTrans" cxnId="{6B01ED72-7DF5-4951-A4BC-37E4AB69447D}">
      <dgm:prSet/>
      <dgm:spPr/>
      <dgm:t>
        <a:bodyPr/>
        <a:lstStyle/>
        <a:p>
          <a:endParaRPr lang="en-GB"/>
        </a:p>
      </dgm:t>
    </dgm:pt>
    <dgm:pt modelId="{C902EFE7-1FF9-4BF6-92A2-68CB3694591A}">
      <dgm:prSet phldrT="[Text]" phldr="0"/>
      <dgm:spPr/>
      <dgm:t>
        <a:bodyPr/>
        <a:lstStyle/>
        <a:p>
          <a:r>
            <a:rPr lang="en-GB"/>
            <a:t>More effective R&amp;I system</a:t>
          </a:r>
          <a:endParaRPr lang="en-GB" dirty="0"/>
        </a:p>
      </dgm:t>
    </dgm:pt>
    <dgm:pt modelId="{463282A7-4136-401B-855F-61E1B17096C5}" type="parTrans" cxnId="{40FA3046-A8E4-419C-80A5-36CC6CEF317A}">
      <dgm:prSet/>
      <dgm:spPr/>
      <dgm:t>
        <a:bodyPr/>
        <a:lstStyle/>
        <a:p>
          <a:endParaRPr lang="en-GB"/>
        </a:p>
      </dgm:t>
    </dgm:pt>
    <dgm:pt modelId="{150E1EBD-5EF8-41E3-998D-91F96F3CBF49}" type="sibTrans" cxnId="{40FA3046-A8E4-419C-80A5-36CC6CEF317A}">
      <dgm:prSet/>
      <dgm:spPr/>
      <dgm:t>
        <a:bodyPr/>
        <a:lstStyle/>
        <a:p>
          <a:endParaRPr lang="en-GB"/>
        </a:p>
      </dgm:t>
    </dgm:pt>
    <dgm:pt modelId="{D2792C7A-61B1-42E3-8067-C56C4C169CC9}">
      <dgm:prSet phldrT="[Text]" phldr="0"/>
      <dgm:spPr/>
      <dgm:t>
        <a:bodyPr/>
        <a:lstStyle/>
        <a:p>
          <a:r>
            <a:rPr lang="en-GB" dirty="0"/>
            <a:t>Stronger R&amp;I workforce</a:t>
          </a:r>
        </a:p>
      </dgm:t>
    </dgm:pt>
    <dgm:pt modelId="{B24FF465-9DEB-4D52-AD6D-D7B6048CDC8A}" type="parTrans" cxnId="{ADDF91A4-22EA-439A-B39A-52E7EC792606}">
      <dgm:prSet/>
      <dgm:spPr/>
      <dgm:t>
        <a:bodyPr/>
        <a:lstStyle/>
        <a:p>
          <a:endParaRPr lang="en-GB"/>
        </a:p>
      </dgm:t>
    </dgm:pt>
    <dgm:pt modelId="{F5EA618B-EEC6-4CC9-A3CC-CE750A5E3BE9}" type="sibTrans" cxnId="{ADDF91A4-22EA-439A-B39A-52E7EC792606}">
      <dgm:prSet/>
      <dgm:spPr/>
      <dgm:t>
        <a:bodyPr/>
        <a:lstStyle/>
        <a:p>
          <a:endParaRPr lang="en-GB"/>
        </a:p>
      </dgm:t>
    </dgm:pt>
    <dgm:pt modelId="{14EBCD7F-41BE-46A3-9154-99D7F9C2C04B}">
      <dgm:prSet phldrT="[Text]" phldr="0"/>
      <dgm:spPr/>
      <dgm:t>
        <a:bodyPr/>
        <a:lstStyle/>
        <a:p>
          <a:r>
            <a:rPr lang="en-GB"/>
            <a:t>Increased innovation by business</a:t>
          </a:r>
          <a:endParaRPr lang="en-GB" dirty="0"/>
        </a:p>
      </dgm:t>
    </dgm:pt>
    <dgm:pt modelId="{AE2DA04B-46DB-4F50-A0CE-42C121AFA92C}" type="parTrans" cxnId="{6258E4CE-5894-43A8-BDA3-E12F94DCA61A}">
      <dgm:prSet/>
      <dgm:spPr/>
      <dgm:t>
        <a:bodyPr/>
        <a:lstStyle/>
        <a:p>
          <a:endParaRPr lang="en-GB"/>
        </a:p>
      </dgm:t>
    </dgm:pt>
    <dgm:pt modelId="{358D6459-C382-417E-9E47-D64AC83315F8}" type="sibTrans" cxnId="{6258E4CE-5894-43A8-BDA3-E12F94DCA61A}">
      <dgm:prSet/>
      <dgm:spPr/>
      <dgm:t>
        <a:bodyPr/>
        <a:lstStyle/>
        <a:p>
          <a:endParaRPr lang="en-GB"/>
        </a:p>
      </dgm:t>
    </dgm:pt>
    <dgm:pt modelId="{4A5031CB-7C7B-43B8-BCCC-14ABDA9AE16B}">
      <dgm:prSet phldrT="[Text]" phldr="0"/>
      <dgm:spPr/>
      <dgm:t>
        <a:bodyPr/>
        <a:lstStyle/>
        <a:p>
          <a:r>
            <a:rPr lang="en-GB"/>
            <a:t>Increased commercialisation</a:t>
          </a:r>
          <a:endParaRPr lang="en-GB" dirty="0"/>
        </a:p>
      </dgm:t>
    </dgm:pt>
    <dgm:pt modelId="{E7AFC408-7FC8-495A-9515-303228B4CA8C}" type="parTrans" cxnId="{C5458695-7EFC-4DAA-9C7E-0AE208B4C523}">
      <dgm:prSet/>
      <dgm:spPr/>
      <dgm:t>
        <a:bodyPr/>
        <a:lstStyle/>
        <a:p>
          <a:endParaRPr lang="en-GB"/>
        </a:p>
      </dgm:t>
    </dgm:pt>
    <dgm:pt modelId="{E01B390A-18EE-45C7-A210-4F6F75017F92}" type="sibTrans" cxnId="{C5458695-7EFC-4DAA-9C7E-0AE208B4C523}">
      <dgm:prSet/>
      <dgm:spPr/>
      <dgm:t>
        <a:bodyPr/>
        <a:lstStyle/>
        <a:p>
          <a:endParaRPr lang="en-GB"/>
        </a:p>
      </dgm:t>
    </dgm:pt>
    <dgm:pt modelId="{71ABC849-A7B2-4568-9954-0ECB59504265}">
      <dgm:prSet phldrT="[Text]" phldr="0"/>
      <dgm:spPr/>
      <dgm:t>
        <a:bodyPr/>
        <a:lstStyle/>
        <a:p>
          <a:r>
            <a:rPr lang="en-GB"/>
            <a:t>New technological advancement</a:t>
          </a:r>
          <a:endParaRPr lang="en-GB" dirty="0"/>
        </a:p>
      </dgm:t>
    </dgm:pt>
    <dgm:pt modelId="{A37A2B76-0321-4257-B34D-73B05C239FD8}" type="parTrans" cxnId="{8266C71B-5BC3-400C-BEA7-7FD610EFDC59}">
      <dgm:prSet/>
      <dgm:spPr/>
      <dgm:t>
        <a:bodyPr/>
        <a:lstStyle/>
        <a:p>
          <a:endParaRPr lang="en-GB"/>
        </a:p>
      </dgm:t>
    </dgm:pt>
    <dgm:pt modelId="{00CCD860-47C1-4A98-87AF-DBD23B16B6F1}" type="sibTrans" cxnId="{8266C71B-5BC3-400C-BEA7-7FD610EFDC59}">
      <dgm:prSet/>
      <dgm:spPr/>
      <dgm:t>
        <a:bodyPr/>
        <a:lstStyle/>
        <a:p>
          <a:endParaRPr lang="en-GB"/>
        </a:p>
      </dgm:t>
    </dgm:pt>
    <dgm:pt modelId="{9A74562F-0607-4853-9635-2F5EFB01FD89}">
      <dgm:prSet phldrT="[Text]" phldr="0"/>
      <dgm:spPr/>
      <dgm:t>
        <a:bodyPr/>
        <a:lstStyle/>
        <a:p>
          <a:r>
            <a:rPr lang="en-GB"/>
            <a:t>Increased evidence use in policy</a:t>
          </a:r>
          <a:endParaRPr lang="en-GB" dirty="0"/>
        </a:p>
      </dgm:t>
    </dgm:pt>
    <dgm:pt modelId="{88168CA3-2799-43EA-AC54-524C5A230A9B}" type="parTrans" cxnId="{D30F67AF-CFFC-4FDF-9870-33A685CE4CC4}">
      <dgm:prSet/>
      <dgm:spPr/>
      <dgm:t>
        <a:bodyPr/>
        <a:lstStyle/>
        <a:p>
          <a:endParaRPr lang="en-GB"/>
        </a:p>
      </dgm:t>
    </dgm:pt>
    <dgm:pt modelId="{FA0C2F1E-338C-48DA-8D85-28973E769F56}" type="sibTrans" cxnId="{D30F67AF-CFFC-4FDF-9870-33A685CE4CC4}">
      <dgm:prSet/>
      <dgm:spPr/>
      <dgm:t>
        <a:bodyPr/>
        <a:lstStyle/>
        <a:p>
          <a:endParaRPr lang="en-GB"/>
        </a:p>
      </dgm:t>
    </dgm:pt>
    <dgm:pt modelId="{26CEAB23-CB7F-4E24-8764-2DC60BECD8E9}">
      <dgm:prSet phldrT="[Text]" phldr="0"/>
      <dgm:spPr/>
      <dgm:t>
        <a:bodyPr/>
        <a:lstStyle/>
        <a:p>
          <a:r>
            <a:rPr lang="en-GB" dirty="0"/>
            <a:t>Stronger collaboration &amp; partnership</a:t>
          </a:r>
        </a:p>
      </dgm:t>
    </dgm:pt>
    <dgm:pt modelId="{BD288C60-7675-4C07-96C0-5671F9711B0E}" type="parTrans" cxnId="{BB50CCB8-C246-4D12-9F6B-67A6E5D022F6}">
      <dgm:prSet/>
      <dgm:spPr/>
      <dgm:t>
        <a:bodyPr/>
        <a:lstStyle/>
        <a:p>
          <a:endParaRPr lang="en-GB"/>
        </a:p>
      </dgm:t>
    </dgm:pt>
    <dgm:pt modelId="{CAE96C8C-DEB8-4F4D-BC32-77A00AEE617C}" type="sibTrans" cxnId="{BB50CCB8-C246-4D12-9F6B-67A6E5D022F6}">
      <dgm:prSet/>
      <dgm:spPr/>
      <dgm:t>
        <a:bodyPr/>
        <a:lstStyle/>
        <a:p>
          <a:endParaRPr lang="en-GB"/>
        </a:p>
      </dgm:t>
    </dgm:pt>
    <dgm:pt modelId="{4A5EBD6B-8C31-4304-B3E7-E3C0A749FF70}">
      <dgm:prSet phldrT="[Text]" phldr="0"/>
      <dgm:spPr/>
      <dgm:t>
        <a:bodyPr/>
        <a:lstStyle/>
        <a:p>
          <a:r>
            <a:rPr lang="en-GB"/>
            <a:t>Increased use of R&amp;I in practice</a:t>
          </a:r>
          <a:endParaRPr lang="en-GB" dirty="0"/>
        </a:p>
      </dgm:t>
    </dgm:pt>
    <dgm:pt modelId="{146390B5-2B19-4E31-98EC-E4239389FA8D}" type="parTrans" cxnId="{ABFFDC0B-0087-4B71-8904-900A88644AA4}">
      <dgm:prSet/>
      <dgm:spPr/>
      <dgm:t>
        <a:bodyPr/>
        <a:lstStyle/>
        <a:p>
          <a:endParaRPr lang="en-GB"/>
        </a:p>
      </dgm:t>
    </dgm:pt>
    <dgm:pt modelId="{803C2215-CB4D-405E-8B15-A596CFE27798}" type="sibTrans" cxnId="{ABFFDC0B-0087-4B71-8904-900A88644AA4}">
      <dgm:prSet/>
      <dgm:spPr/>
      <dgm:t>
        <a:bodyPr/>
        <a:lstStyle/>
        <a:p>
          <a:endParaRPr lang="en-GB"/>
        </a:p>
      </dgm:t>
    </dgm:pt>
    <dgm:pt modelId="{36AF283F-947C-4986-9B17-74075C40773D}">
      <dgm:prSet phldrT="[Text]" phldr="0"/>
      <dgm:spPr/>
      <dgm:t>
        <a:bodyPr/>
        <a:lstStyle/>
        <a:p>
          <a:r>
            <a:rPr lang="en-GB"/>
            <a:t>Increased R&amp;I user engagement</a:t>
          </a:r>
          <a:endParaRPr lang="en-GB" dirty="0"/>
        </a:p>
      </dgm:t>
    </dgm:pt>
    <dgm:pt modelId="{B54BBC40-F1B3-44F4-8EBC-16B43619FB86}" type="parTrans" cxnId="{F0BD1C94-8E97-4629-8595-1D77F5A2EC45}">
      <dgm:prSet/>
      <dgm:spPr/>
      <dgm:t>
        <a:bodyPr/>
        <a:lstStyle/>
        <a:p>
          <a:endParaRPr lang="en-GB"/>
        </a:p>
      </dgm:t>
    </dgm:pt>
    <dgm:pt modelId="{00AC86F3-1687-4152-8B17-16485F797B14}" type="sibTrans" cxnId="{F0BD1C94-8E97-4629-8595-1D77F5A2EC45}">
      <dgm:prSet/>
      <dgm:spPr/>
      <dgm:t>
        <a:bodyPr/>
        <a:lstStyle/>
        <a:p>
          <a:endParaRPr lang="en-GB"/>
        </a:p>
      </dgm:t>
    </dgm:pt>
    <dgm:pt modelId="{0DB1064A-AB33-4B1C-9372-D4BA71522C7D}">
      <dgm:prSet phldrT="[Text]" phldr="0"/>
      <dgm:spPr/>
      <dgm:t>
        <a:bodyPr/>
        <a:lstStyle/>
        <a:p>
          <a:r>
            <a:rPr lang="en-GB"/>
            <a:t>Increased alignment of R&amp;I with user needs</a:t>
          </a:r>
          <a:endParaRPr lang="en-GB" dirty="0"/>
        </a:p>
      </dgm:t>
    </dgm:pt>
    <dgm:pt modelId="{8BE1C9FE-2B97-486A-9CD8-D880995600A4}" type="parTrans" cxnId="{F2E48601-F877-4EFB-B843-0EF86147ED60}">
      <dgm:prSet/>
      <dgm:spPr/>
      <dgm:t>
        <a:bodyPr/>
        <a:lstStyle/>
        <a:p>
          <a:endParaRPr lang="en-GB"/>
        </a:p>
      </dgm:t>
    </dgm:pt>
    <dgm:pt modelId="{E3802A20-B695-4BDD-9F67-E2AE79F04FCC}" type="sibTrans" cxnId="{F2E48601-F877-4EFB-B843-0EF86147ED60}">
      <dgm:prSet/>
      <dgm:spPr/>
      <dgm:t>
        <a:bodyPr/>
        <a:lstStyle/>
        <a:p>
          <a:endParaRPr lang="en-GB"/>
        </a:p>
      </dgm:t>
    </dgm:pt>
    <dgm:pt modelId="{8FBAD5E6-AA8E-4DA2-9326-8281AD60B38E}">
      <dgm:prSet phldrT="[Text]" phldr="0"/>
      <dgm:spPr/>
      <dgm:t>
        <a:bodyPr/>
        <a:lstStyle/>
        <a:p>
          <a:r>
            <a:rPr lang="en-GB"/>
            <a:t>More inclusive R&amp;I system</a:t>
          </a:r>
          <a:endParaRPr lang="en-GB" dirty="0"/>
        </a:p>
      </dgm:t>
    </dgm:pt>
    <dgm:pt modelId="{74197524-539F-4593-B6C3-A01A9F18CEEC}" type="parTrans" cxnId="{395BF756-97D4-4306-B852-62F83A0C5BBB}">
      <dgm:prSet/>
      <dgm:spPr/>
      <dgm:t>
        <a:bodyPr/>
        <a:lstStyle/>
        <a:p>
          <a:endParaRPr lang="en-GB"/>
        </a:p>
      </dgm:t>
    </dgm:pt>
    <dgm:pt modelId="{326AF6E1-B5F4-49E7-895B-9A0C15C12A55}" type="sibTrans" cxnId="{395BF756-97D4-4306-B852-62F83A0C5BBB}">
      <dgm:prSet/>
      <dgm:spPr/>
      <dgm:t>
        <a:bodyPr/>
        <a:lstStyle/>
        <a:p>
          <a:endParaRPr lang="en-GB"/>
        </a:p>
      </dgm:t>
    </dgm:pt>
    <dgm:pt modelId="{A19638F9-CEE0-4FB8-8079-B92ECD89032C}">
      <dgm:prSet phldrT="[Text]" phldr="0"/>
      <dgm:spPr/>
      <dgm:t>
        <a:bodyPr/>
        <a:lstStyle/>
        <a:p>
          <a:r>
            <a:rPr lang="en-GB" dirty="0"/>
            <a:t>More effective R&amp;I funders</a:t>
          </a:r>
        </a:p>
      </dgm:t>
    </dgm:pt>
    <dgm:pt modelId="{97788D41-52D8-4AC4-92EA-850AEAC29387}" type="parTrans" cxnId="{02393C42-4764-4273-BC9C-5F0827444660}">
      <dgm:prSet/>
      <dgm:spPr/>
      <dgm:t>
        <a:bodyPr/>
        <a:lstStyle/>
        <a:p>
          <a:endParaRPr lang="en-GB"/>
        </a:p>
      </dgm:t>
    </dgm:pt>
    <dgm:pt modelId="{ACF15D9E-0D5B-4A9A-AA73-D5EE9FB82732}" type="sibTrans" cxnId="{02393C42-4764-4273-BC9C-5F0827444660}">
      <dgm:prSet/>
      <dgm:spPr/>
      <dgm:t>
        <a:bodyPr/>
        <a:lstStyle/>
        <a:p>
          <a:endParaRPr lang="en-GB"/>
        </a:p>
      </dgm:t>
    </dgm:pt>
    <dgm:pt modelId="{7B68D691-DAAC-475C-B614-B79C95C5501B}" type="pres">
      <dgm:prSet presAssocID="{CF1B6B13-2078-4BA9-9A2C-DF752E40157D}" presName="diagram" presStyleCnt="0">
        <dgm:presLayoutVars>
          <dgm:dir/>
          <dgm:resizeHandles val="exact"/>
        </dgm:presLayoutVars>
      </dgm:prSet>
      <dgm:spPr/>
    </dgm:pt>
    <dgm:pt modelId="{5378B873-CA0A-4C13-BB99-C2E87B6F7A56}" type="pres">
      <dgm:prSet presAssocID="{442126EA-0537-4534-8CBC-646353F3D824}" presName="node" presStyleLbl="node1" presStyleIdx="0" presStyleCnt="14">
        <dgm:presLayoutVars>
          <dgm:bulletEnabled val="1"/>
        </dgm:presLayoutVars>
      </dgm:prSet>
      <dgm:spPr/>
    </dgm:pt>
    <dgm:pt modelId="{C4878155-4BA4-4C08-BC7B-4C8BF00663A0}" type="pres">
      <dgm:prSet presAssocID="{58F6DF36-E33D-43C9-A1EF-2DCAD95E888E}" presName="sibTrans" presStyleCnt="0"/>
      <dgm:spPr/>
    </dgm:pt>
    <dgm:pt modelId="{047EED06-CE24-41A5-932F-4C827B696F84}" type="pres">
      <dgm:prSet presAssocID="{C05B6CF0-CE83-43AF-9945-A285172ABAF8}" presName="node" presStyleLbl="node1" presStyleIdx="1" presStyleCnt="14">
        <dgm:presLayoutVars>
          <dgm:bulletEnabled val="1"/>
        </dgm:presLayoutVars>
      </dgm:prSet>
      <dgm:spPr/>
    </dgm:pt>
    <dgm:pt modelId="{C28C68F4-96B0-4AF0-9A07-FCBF0A281F02}" type="pres">
      <dgm:prSet presAssocID="{357385CC-0984-449F-AE99-FC5AB43F9A26}" presName="sibTrans" presStyleCnt="0"/>
      <dgm:spPr/>
    </dgm:pt>
    <dgm:pt modelId="{1A5670F1-AD6E-4840-A578-C275CE3C3B49}" type="pres">
      <dgm:prSet presAssocID="{C902EFE7-1FF9-4BF6-92A2-68CB3694591A}" presName="node" presStyleLbl="node1" presStyleIdx="2" presStyleCnt="14">
        <dgm:presLayoutVars>
          <dgm:bulletEnabled val="1"/>
        </dgm:presLayoutVars>
      </dgm:prSet>
      <dgm:spPr/>
    </dgm:pt>
    <dgm:pt modelId="{529D4EDD-D747-4CD9-A162-D79835A445A4}" type="pres">
      <dgm:prSet presAssocID="{150E1EBD-5EF8-41E3-998D-91F96F3CBF49}" presName="sibTrans" presStyleCnt="0"/>
      <dgm:spPr/>
    </dgm:pt>
    <dgm:pt modelId="{7A988EC6-2EF8-4A6B-B5CA-3EE27AF22470}" type="pres">
      <dgm:prSet presAssocID="{D2792C7A-61B1-42E3-8067-C56C4C169CC9}" presName="node" presStyleLbl="node1" presStyleIdx="3" presStyleCnt="14">
        <dgm:presLayoutVars>
          <dgm:bulletEnabled val="1"/>
        </dgm:presLayoutVars>
      </dgm:prSet>
      <dgm:spPr/>
    </dgm:pt>
    <dgm:pt modelId="{091E9254-059D-4268-B985-5C6BC27D81E5}" type="pres">
      <dgm:prSet presAssocID="{F5EA618B-EEC6-4CC9-A3CC-CE750A5E3BE9}" presName="sibTrans" presStyleCnt="0"/>
      <dgm:spPr/>
    </dgm:pt>
    <dgm:pt modelId="{3119D27B-3220-4283-9507-49C362617CA6}" type="pres">
      <dgm:prSet presAssocID="{14EBCD7F-41BE-46A3-9154-99D7F9C2C04B}" presName="node" presStyleLbl="node1" presStyleIdx="4" presStyleCnt="14">
        <dgm:presLayoutVars>
          <dgm:bulletEnabled val="1"/>
        </dgm:presLayoutVars>
      </dgm:prSet>
      <dgm:spPr/>
    </dgm:pt>
    <dgm:pt modelId="{86655359-E9E1-4EB5-BBE0-AF3F46B518B8}" type="pres">
      <dgm:prSet presAssocID="{358D6459-C382-417E-9E47-D64AC83315F8}" presName="sibTrans" presStyleCnt="0"/>
      <dgm:spPr/>
    </dgm:pt>
    <dgm:pt modelId="{5C0FBFCA-4D68-4E63-BF4C-F0182DF2DB84}" type="pres">
      <dgm:prSet presAssocID="{4A5031CB-7C7B-43B8-BCCC-14ABDA9AE16B}" presName="node" presStyleLbl="node1" presStyleIdx="5" presStyleCnt="14">
        <dgm:presLayoutVars>
          <dgm:bulletEnabled val="1"/>
        </dgm:presLayoutVars>
      </dgm:prSet>
      <dgm:spPr/>
    </dgm:pt>
    <dgm:pt modelId="{78A85D88-43C2-4724-80AB-D2499A7428A1}" type="pres">
      <dgm:prSet presAssocID="{E01B390A-18EE-45C7-A210-4F6F75017F92}" presName="sibTrans" presStyleCnt="0"/>
      <dgm:spPr/>
    </dgm:pt>
    <dgm:pt modelId="{8FB07B3C-E182-43D3-9DA8-D4A620E41643}" type="pres">
      <dgm:prSet presAssocID="{71ABC849-A7B2-4568-9954-0ECB59504265}" presName="node" presStyleLbl="node1" presStyleIdx="6" presStyleCnt="14">
        <dgm:presLayoutVars>
          <dgm:bulletEnabled val="1"/>
        </dgm:presLayoutVars>
      </dgm:prSet>
      <dgm:spPr/>
    </dgm:pt>
    <dgm:pt modelId="{DEE4D620-CD89-4CBC-A965-13679B3054F0}" type="pres">
      <dgm:prSet presAssocID="{00CCD860-47C1-4A98-87AF-DBD23B16B6F1}" presName="sibTrans" presStyleCnt="0"/>
      <dgm:spPr/>
    </dgm:pt>
    <dgm:pt modelId="{3540C113-DA09-4495-B036-3ECD0DF73FF2}" type="pres">
      <dgm:prSet presAssocID="{9A74562F-0607-4853-9635-2F5EFB01FD89}" presName="node" presStyleLbl="node1" presStyleIdx="7" presStyleCnt="14">
        <dgm:presLayoutVars>
          <dgm:bulletEnabled val="1"/>
        </dgm:presLayoutVars>
      </dgm:prSet>
      <dgm:spPr/>
    </dgm:pt>
    <dgm:pt modelId="{CE576C46-1096-4BBD-8E3E-B73638CBE56E}" type="pres">
      <dgm:prSet presAssocID="{FA0C2F1E-338C-48DA-8D85-28973E769F56}" presName="sibTrans" presStyleCnt="0"/>
      <dgm:spPr/>
    </dgm:pt>
    <dgm:pt modelId="{8C62C6FF-9A95-46D5-839E-A0765CF23727}" type="pres">
      <dgm:prSet presAssocID="{26CEAB23-CB7F-4E24-8764-2DC60BECD8E9}" presName="node" presStyleLbl="node1" presStyleIdx="8" presStyleCnt="14">
        <dgm:presLayoutVars>
          <dgm:bulletEnabled val="1"/>
        </dgm:presLayoutVars>
      </dgm:prSet>
      <dgm:spPr/>
    </dgm:pt>
    <dgm:pt modelId="{9C122EC2-E25F-4D5E-B88D-91578FDD0BA6}" type="pres">
      <dgm:prSet presAssocID="{CAE96C8C-DEB8-4F4D-BC32-77A00AEE617C}" presName="sibTrans" presStyleCnt="0"/>
      <dgm:spPr/>
    </dgm:pt>
    <dgm:pt modelId="{6996276B-63A5-4046-8D0A-04C7178743ED}" type="pres">
      <dgm:prSet presAssocID="{4A5EBD6B-8C31-4304-B3E7-E3C0A749FF70}" presName="node" presStyleLbl="node1" presStyleIdx="9" presStyleCnt="14">
        <dgm:presLayoutVars>
          <dgm:bulletEnabled val="1"/>
        </dgm:presLayoutVars>
      </dgm:prSet>
      <dgm:spPr/>
    </dgm:pt>
    <dgm:pt modelId="{5C474F4B-5CEE-476B-AFF4-BEF5B126FC02}" type="pres">
      <dgm:prSet presAssocID="{803C2215-CB4D-405E-8B15-A596CFE27798}" presName="sibTrans" presStyleCnt="0"/>
      <dgm:spPr/>
    </dgm:pt>
    <dgm:pt modelId="{FF59DC4E-B2FD-4D4F-AEEF-0EC826F3FA80}" type="pres">
      <dgm:prSet presAssocID="{36AF283F-947C-4986-9B17-74075C40773D}" presName="node" presStyleLbl="node1" presStyleIdx="10" presStyleCnt="14">
        <dgm:presLayoutVars>
          <dgm:bulletEnabled val="1"/>
        </dgm:presLayoutVars>
      </dgm:prSet>
      <dgm:spPr/>
    </dgm:pt>
    <dgm:pt modelId="{8684B433-B978-4396-B8A0-97BF81011234}" type="pres">
      <dgm:prSet presAssocID="{00AC86F3-1687-4152-8B17-16485F797B14}" presName="sibTrans" presStyleCnt="0"/>
      <dgm:spPr/>
    </dgm:pt>
    <dgm:pt modelId="{585060C9-C4C8-4F91-8D02-1C6DA2A56416}" type="pres">
      <dgm:prSet presAssocID="{0DB1064A-AB33-4B1C-9372-D4BA71522C7D}" presName="node" presStyleLbl="node1" presStyleIdx="11" presStyleCnt="14">
        <dgm:presLayoutVars>
          <dgm:bulletEnabled val="1"/>
        </dgm:presLayoutVars>
      </dgm:prSet>
      <dgm:spPr/>
    </dgm:pt>
    <dgm:pt modelId="{EB723907-3C54-4C73-873F-02E2B68CE9C6}" type="pres">
      <dgm:prSet presAssocID="{E3802A20-B695-4BDD-9F67-E2AE79F04FCC}" presName="sibTrans" presStyleCnt="0"/>
      <dgm:spPr/>
    </dgm:pt>
    <dgm:pt modelId="{E2E29410-A236-4413-B04B-952A6A2E3027}" type="pres">
      <dgm:prSet presAssocID="{8FBAD5E6-AA8E-4DA2-9326-8281AD60B38E}" presName="node" presStyleLbl="node1" presStyleIdx="12" presStyleCnt="14">
        <dgm:presLayoutVars>
          <dgm:bulletEnabled val="1"/>
        </dgm:presLayoutVars>
      </dgm:prSet>
      <dgm:spPr/>
    </dgm:pt>
    <dgm:pt modelId="{A9395A8B-18F8-4744-8FF3-A9231C805B25}" type="pres">
      <dgm:prSet presAssocID="{326AF6E1-B5F4-49E7-895B-9A0C15C12A55}" presName="sibTrans" presStyleCnt="0"/>
      <dgm:spPr/>
    </dgm:pt>
    <dgm:pt modelId="{734C9295-0C7E-4A0A-BA26-924AF9BD2D09}" type="pres">
      <dgm:prSet presAssocID="{A19638F9-CEE0-4FB8-8079-B92ECD89032C}" presName="node" presStyleLbl="node1" presStyleIdx="13" presStyleCnt="14">
        <dgm:presLayoutVars>
          <dgm:bulletEnabled val="1"/>
        </dgm:presLayoutVars>
      </dgm:prSet>
      <dgm:spPr/>
    </dgm:pt>
  </dgm:ptLst>
  <dgm:cxnLst>
    <dgm:cxn modelId="{F2E48601-F877-4EFB-B843-0EF86147ED60}" srcId="{CF1B6B13-2078-4BA9-9A2C-DF752E40157D}" destId="{0DB1064A-AB33-4B1C-9372-D4BA71522C7D}" srcOrd="11" destOrd="0" parTransId="{8BE1C9FE-2B97-486A-9CD8-D880995600A4}" sibTransId="{E3802A20-B695-4BDD-9F67-E2AE79F04FCC}"/>
    <dgm:cxn modelId="{BF74200B-BA86-4614-934C-B061A833764C}" type="presOf" srcId="{71ABC849-A7B2-4568-9954-0ECB59504265}" destId="{8FB07B3C-E182-43D3-9DA8-D4A620E41643}" srcOrd="0" destOrd="0" presId="urn:microsoft.com/office/officeart/2005/8/layout/default"/>
    <dgm:cxn modelId="{ABFFDC0B-0087-4B71-8904-900A88644AA4}" srcId="{CF1B6B13-2078-4BA9-9A2C-DF752E40157D}" destId="{4A5EBD6B-8C31-4304-B3E7-E3C0A749FF70}" srcOrd="9" destOrd="0" parTransId="{146390B5-2B19-4E31-98EC-E4239389FA8D}" sibTransId="{803C2215-CB4D-405E-8B15-A596CFE27798}"/>
    <dgm:cxn modelId="{8266C71B-5BC3-400C-BEA7-7FD610EFDC59}" srcId="{CF1B6B13-2078-4BA9-9A2C-DF752E40157D}" destId="{71ABC849-A7B2-4568-9954-0ECB59504265}" srcOrd="6" destOrd="0" parTransId="{A37A2B76-0321-4257-B34D-73B05C239FD8}" sibTransId="{00CCD860-47C1-4A98-87AF-DBD23B16B6F1}"/>
    <dgm:cxn modelId="{F4CF3033-588B-4405-BE6D-330A5A61F872}" type="presOf" srcId="{D2792C7A-61B1-42E3-8067-C56C4C169CC9}" destId="{7A988EC6-2EF8-4A6B-B5CA-3EE27AF22470}" srcOrd="0" destOrd="0" presId="urn:microsoft.com/office/officeart/2005/8/layout/default"/>
    <dgm:cxn modelId="{02393C42-4764-4273-BC9C-5F0827444660}" srcId="{CF1B6B13-2078-4BA9-9A2C-DF752E40157D}" destId="{A19638F9-CEE0-4FB8-8079-B92ECD89032C}" srcOrd="13" destOrd="0" parTransId="{97788D41-52D8-4AC4-92EA-850AEAC29387}" sibTransId="{ACF15D9E-0D5B-4A9A-AA73-D5EE9FB82732}"/>
    <dgm:cxn modelId="{40FA3046-A8E4-419C-80A5-36CC6CEF317A}" srcId="{CF1B6B13-2078-4BA9-9A2C-DF752E40157D}" destId="{C902EFE7-1FF9-4BF6-92A2-68CB3694591A}" srcOrd="2" destOrd="0" parTransId="{463282A7-4136-401B-855F-61E1B17096C5}" sibTransId="{150E1EBD-5EF8-41E3-998D-91F96F3CBF49}"/>
    <dgm:cxn modelId="{015ECA49-071C-433B-8A57-133FFAB9AB15}" type="presOf" srcId="{4A5EBD6B-8C31-4304-B3E7-E3C0A749FF70}" destId="{6996276B-63A5-4046-8D0A-04C7178743ED}" srcOrd="0" destOrd="0" presId="urn:microsoft.com/office/officeart/2005/8/layout/default"/>
    <dgm:cxn modelId="{6B01ED72-7DF5-4951-A4BC-37E4AB69447D}" srcId="{CF1B6B13-2078-4BA9-9A2C-DF752E40157D}" destId="{C05B6CF0-CE83-43AF-9945-A285172ABAF8}" srcOrd="1" destOrd="0" parTransId="{4D50C151-D87E-40FE-ACCC-8B030360C738}" sibTransId="{357385CC-0984-449F-AE99-FC5AB43F9A26}"/>
    <dgm:cxn modelId="{395BF756-97D4-4306-B852-62F83A0C5BBB}" srcId="{CF1B6B13-2078-4BA9-9A2C-DF752E40157D}" destId="{8FBAD5E6-AA8E-4DA2-9326-8281AD60B38E}" srcOrd="12" destOrd="0" parTransId="{74197524-539F-4593-B6C3-A01A9F18CEEC}" sibTransId="{326AF6E1-B5F4-49E7-895B-9A0C15C12A55}"/>
    <dgm:cxn modelId="{C474BB7D-401D-47D0-8C94-518EBEE9957D}" type="presOf" srcId="{442126EA-0537-4534-8CBC-646353F3D824}" destId="{5378B873-CA0A-4C13-BB99-C2E87B6F7A56}" srcOrd="0" destOrd="0" presId="urn:microsoft.com/office/officeart/2005/8/layout/default"/>
    <dgm:cxn modelId="{CDACBA89-D717-4B2B-902B-6E5A6B70CAF8}" type="presOf" srcId="{8FBAD5E6-AA8E-4DA2-9326-8281AD60B38E}" destId="{E2E29410-A236-4413-B04B-952A6A2E3027}" srcOrd="0" destOrd="0" presId="urn:microsoft.com/office/officeart/2005/8/layout/default"/>
    <dgm:cxn modelId="{F0BD1C94-8E97-4629-8595-1D77F5A2EC45}" srcId="{CF1B6B13-2078-4BA9-9A2C-DF752E40157D}" destId="{36AF283F-947C-4986-9B17-74075C40773D}" srcOrd="10" destOrd="0" parTransId="{B54BBC40-F1B3-44F4-8EBC-16B43619FB86}" sibTransId="{00AC86F3-1687-4152-8B17-16485F797B14}"/>
    <dgm:cxn modelId="{C5458695-7EFC-4DAA-9C7E-0AE208B4C523}" srcId="{CF1B6B13-2078-4BA9-9A2C-DF752E40157D}" destId="{4A5031CB-7C7B-43B8-BCCC-14ABDA9AE16B}" srcOrd="5" destOrd="0" parTransId="{E7AFC408-7FC8-495A-9515-303228B4CA8C}" sibTransId="{E01B390A-18EE-45C7-A210-4F6F75017F92}"/>
    <dgm:cxn modelId="{0A02B09A-F2CF-4B56-B627-C3D793DF1D12}" type="presOf" srcId="{C05B6CF0-CE83-43AF-9945-A285172ABAF8}" destId="{047EED06-CE24-41A5-932F-4C827B696F84}" srcOrd="0" destOrd="0" presId="urn:microsoft.com/office/officeart/2005/8/layout/default"/>
    <dgm:cxn modelId="{ADDF91A4-22EA-439A-B39A-52E7EC792606}" srcId="{CF1B6B13-2078-4BA9-9A2C-DF752E40157D}" destId="{D2792C7A-61B1-42E3-8067-C56C4C169CC9}" srcOrd="3" destOrd="0" parTransId="{B24FF465-9DEB-4D52-AD6D-D7B6048CDC8A}" sibTransId="{F5EA618B-EEC6-4CC9-A3CC-CE750A5E3BE9}"/>
    <dgm:cxn modelId="{861BBCAA-48A6-44DB-AEFB-BD421124C042}" type="presOf" srcId="{9A74562F-0607-4853-9635-2F5EFB01FD89}" destId="{3540C113-DA09-4495-B036-3ECD0DF73FF2}" srcOrd="0" destOrd="0" presId="urn:microsoft.com/office/officeart/2005/8/layout/default"/>
    <dgm:cxn modelId="{D30F67AF-CFFC-4FDF-9870-33A685CE4CC4}" srcId="{CF1B6B13-2078-4BA9-9A2C-DF752E40157D}" destId="{9A74562F-0607-4853-9635-2F5EFB01FD89}" srcOrd="7" destOrd="0" parTransId="{88168CA3-2799-43EA-AC54-524C5A230A9B}" sibTransId="{FA0C2F1E-338C-48DA-8D85-28973E769F56}"/>
    <dgm:cxn modelId="{D75538B1-3B95-4B6B-AB70-2233B86617A6}" type="presOf" srcId="{C902EFE7-1FF9-4BF6-92A2-68CB3694591A}" destId="{1A5670F1-AD6E-4840-A578-C275CE3C3B49}" srcOrd="0" destOrd="0" presId="urn:microsoft.com/office/officeart/2005/8/layout/default"/>
    <dgm:cxn modelId="{BB50CCB8-C246-4D12-9F6B-67A6E5D022F6}" srcId="{CF1B6B13-2078-4BA9-9A2C-DF752E40157D}" destId="{26CEAB23-CB7F-4E24-8764-2DC60BECD8E9}" srcOrd="8" destOrd="0" parTransId="{BD288C60-7675-4C07-96C0-5671F9711B0E}" sibTransId="{CAE96C8C-DEB8-4F4D-BC32-77A00AEE617C}"/>
    <dgm:cxn modelId="{E072ACC4-A2B7-4011-B851-0EAA5B614099}" type="presOf" srcId="{26CEAB23-CB7F-4E24-8764-2DC60BECD8E9}" destId="{8C62C6FF-9A95-46D5-839E-A0765CF23727}" srcOrd="0" destOrd="0" presId="urn:microsoft.com/office/officeart/2005/8/layout/default"/>
    <dgm:cxn modelId="{88D062C7-6A16-4C3E-868E-BFA08FEC40C5}" type="presOf" srcId="{CF1B6B13-2078-4BA9-9A2C-DF752E40157D}" destId="{7B68D691-DAAC-475C-B614-B79C95C5501B}" srcOrd="0" destOrd="0" presId="urn:microsoft.com/office/officeart/2005/8/layout/default"/>
    <dgm:cxn modelId="{3BE0B7CD-A101-44EF-987F-BF45B19BD5B2}" type="presOf" srcId="{14EBCD7F-41BE-46A3-9154-99D7F9C2C04B}" destId="{3119D27B-3220-4283-9507-49C362617CA6}" srcOrd="0" destOrd="0" presId="urn:microsoft.com/office/officeart/2005/8/layout/default"/>
    <dgm:cxn modelId="{6258E4CE-5894-43A8-BDA3-E12F94DCA61A}" srcId="{CF1B6B13-2078-4BA9-9A2C-DF752E40157D}" destId="{14EBCD7F-41BE-46A3-9154-99D7F9C2C04B}" srcOrd="4" destOrd="0" parTransId="{AE2DA04B-46DB-4F50-A0CE-42C121AFA92C}" sibTransId="{358D6459-C382-417E-9E47-D64AC83315F8}"/>
    <dgm:cxn modelId="{39F221DB-6AD6-44CF-8D20-3ED243E696E6}" type="presOf" srcId="{36AF283F-947C-4986-9B17-74075C40773D}" destId="{FF59DC4E-B2FD-4D4F-AEEF-0EC826F3FA80}" srcOrd="0" destOrd="0" presId="urn:microsoft.com/office/officeart/2005/8/layout/default"/>
    <dgm:cxn modelId="{612C2BE0-4E51-46A5-9C0B-C5B0BB9318EC}" type="presOf" srcId="{A19638F9-CEE0-4FB8-8079-B92ECD89032C}" destId="{734C9295-0C7E-4A0A-BA26-924AF9BD2D09}" srcOrd="0" destOrd="0" presId="urn:microsoft.com/office/officeart/2005/8/layout/default"/>
    <dgm:cxn modelId="{FE326DE2-E913-4138-AAC9-8A2B2C9E2125}" srcId="{CF1B6B13-2078-4BA9-9A2C-DF752E40157D}" destId="{442126EA-0537-4534-8CBC-646353F3D824}" srcOrd="0" destOrd="0" parTransId="{76CAAD79-F004-4398-B0DC-5A8B3103E05F}" sibTransId="{58F6DF36-E33D-43C9-A1EF-2DCAD95E888E}"/>
    <dgm:cxn modelId="{8407BFF4-52B7-4BBC-A1B9-798798CF614A}" type="presOf" srcId="{4A5031CB-7C7B-43B8-BCCC-14ABDA9AE16B}" destId="{5C0FBFCA-4D68-4E63-BF4C-F0182DF2DB84}" srcOrd="0" destOrd="0" presId="urn:microsoft.com/office/officeart/2005/8/layout/default"/>
    <dgm:cxn modelId="{458A0BFC-6D87-416A-A792-F7CD727B4FB3}" type="presOf" srcId="{0DB1064A-AB33-4B1C-9372-D4BA71522C7D}" destId="{585060C9-C4C8-4F91-8D02-1C6DA2A56416}" srcOrd="0" destOrd="0" presId="urn:microsoft.com/office/officeart/2005/8/layout/default"/>
    <dgm:cxn modelId="{2C4629DB-258C-466C-ADB9-C7BE5EAA4158}" type="presParOf" srcId="{7B68D691-DAAC-475C-B614-B79C95C5501B}" destId="{5378B873-CA0A-4C13-BB99-C2E87B6F7A56}" srcOrd="0" destOrd="0" presId="urn:microsoft.com/office/officeart/2005/8/layout/default"/>
    <dgm:cxn modelId="{E2B69B3D-C585-4EAA-93EB-AC9BC3610E73}" type="presParOf" srcId="{7B68D691-DAAC-475C-B614-B79C95C5501B}" destId="{C4878155-4BA4-4C08-BC7B-4C8BF00663A0}" srcOrd="1" destOrd="0" presId="urn:microsoft.com/office/officeart/2005/8/layout/default"/>
    <dgm:cxn modelId="{805BADC8-91E5-4431-B6CD-164A95913CC3}" type="presParOf" srcId="{7B68D691-DAAC-475C-B614-B79C95C5501B}" destId="{047EED06-CE24-41A5-932F-4C827B696F84}" srcOrd="2" destOrd="0" presId="urn:microsoft.com/office/officeart/2005/8/layout/default"/>
    <dgm:cxn modelId="{9438B9B6-8A86-42C7-8741-6BF74E1C16A9}" type="presParOf" srcId="{7B68D691-DAAC-475C-B614-B79C95C5501B}" destId="{C28C68F4-96B0-4AF0-9A07-FCBF0A281F02}" srcOrd="3" destOrd="0" presId="urn:microsoft.com/office/officeart/2005/8/layout/default"/>
    <dgm:cxn modelId="{61F91A81-E97C-4E6E-A302-E37A3460BD7D}" type="presParOf" srcId="{7B68D691-DAAC-475C-B614-B79C95C5501B}" destId="{1A5670F1-AD6E-4840-A578-C275CE3C3B49}" srcOrd="4" destOrd="0" presId="urn:microsoft.com/office/officeart/2005/8/layout/default"/>
    <dgm:cxn modelId="{614A94DC-1E48-40E5-8FD0-E0D4C52916B8}" type="presParOf" srcId="{7B68D691-DAAC-475C-B614-B79C95C5501B}" destId="{529D4EDD-D747-4CD9-A162-D79835A445A4}" srcOrd="5" destOrd="0" presId="urn:microsoft.com/office/officeart/2005/8/layout/default"/>
    <dgm:cxn modelId="{1F5E46FD-1AE5-4959-82F6-64B16C518730}" type="presParOf" srcId="{7B68D691-DAAC-475C-B614-B79C95C5501B}" destId="{7A988EC6-2EF8-4A6B-B5CA-3EE27AF22470}" srcOrd="6" destOrd="0" presId="urn:microsoft.com/office/officeart/2005/8/layout/default"/>
    <dgm:cxn modelId="{04AB1121-AC44-4F52-BD75-53CC34CB4E39}" type="presParOf" srcId="{7B68D691-DAAC-475C-B614-B79C95C5501B}" destId="{091E9254-059D-4268-B985-5C6BC27D81E5}" srcOrd="7" destOrd="0" presId="urn:microsoft.com/office/officeart/2005/8/layout/default"/>
    <dgm:cxn modelId="{5465B794-656F-4313-B756-B26BFB2696E5}" type="presParOf" srcId="{7B68D691-DAAC-475C-B614-B79C95C5501B}" destId="{3119D27B-3220-4283-9507-49C362617CA6}" srcOrd="8" destOrd="0" presId="urn:microsoft.com/office/officeart/2005/8/layout/default"/>
    <dgm:cxn modelId="{1DA5DCDF-E6DF-4635-AA1D-CB2913ACD6EF}" type="presParOf" srcId="{7B68D691-DAAC-475C-B614-B79C95C5501B}" destId="{86655359-E9E1-4EB5-BBE0-AF3F46B518B8}" srcOrd="9" destOrd="0" presId="urn:microsoft.com/office/officeart/2005/8/layout/default"/>
    <dgm:cxn modelId="{316DD8FC-0EB0-4871-9C5E-1444467B2446}" type="presParOf" srcId="{7B68D691-DAAC-475C-B614-B79C95C5501B}" destId="{5C0FBFCA-4D68-4E63-BF4C-F0182DF2DB84}" srcOrd="10" destOrd="0" presId="urn:microsoft.com/office/officeart/2005/8/layout/default"/>
    <dgm:cxn modelId="{4DE1C785-3CBB-41BD-825C-36200B1F5C80}" type="presParOf" srcId="{7B68D691-DAAC-475C-B614-B79C95C5501B}" destId="{78A85D88-43C2-4724-80AB-D2499A7428A1}" srcOrd="11" destOrd="0" presId="urn:microsoft.com/office/officeart/2005/8/layout/default"/>
    <dgm:cxn modelId="{7851ABE1-4675-47F3-B94F-A4430B3BAFBD}" type="presParOf" srcId="{7B68D691-DAAC-475C-B614-B79C95C5501B}" destId="{8FB07B3C-E182-43D3-9DA8-D4A620E41643}" srcOrd="12" destOrd="0" presId="urn:microsoft.com/office/officeart/2005/8/layout/default"/>
    <dgm:cxn modelId="{FDB0C9FE-6D53-4AE6-AC3E-462B8C7BA13F}" type="presParOf" srcId="{7B68D691-DAAC-475C-B614-B79C95C5501B}" destId="{DEE4D620-CD89-4CBC-A965-13679B3054F0}" srcOrd="13" destOrd="0" presId="urn:microsoft.com/office/officeart/2005/8/layout/default"/>
    <dgm:cxn modelId="{52B029ED-B071-437F-B182-FD484D6C2DF8}" type="presParOf" srcId="{7B68D691-DAAC-475C-B614-B79C95C5501B}" destId="{3540C113-DA09-4495-B036-3ECD0DF73FF2}" srcOrd="14" destOrd="0" presId="urn:microsoft.com/office/officeart/2005/8/layout/default"/>
    <dgm:cxn modelId="{8BD38CFC-4450-43C0-94E1-E851EDE73F4D}" type="presParOf" srcId="{7B68D691-DAAC-475C-B614-B79C95C5501B}" destId="{CE576C46-1096-4BBD-8E3E-B73638CBE56E}" srcOrd="15" destOrd="0" presId="urn:microsoft.com/office/officeart/2005/8/layout/default"/>
    <dgm:cxn modelId="{281B4D76-D392-4469-A9C0-5B2F0E8E0EFF}" type="presParOf" srcId="{7B68D691-DAAC-475C-B614-B79C95C5501B}" destId="{8C62C6FF-9A95-46D5-839E-A0765CF23727}" srcOrd="16" destOrd="0" presId="urn:microsoft.com/office/officeart/2005/8/layout/default"/>
    <dgm:cxn modelId="{A5BE50B1-B9A7-48DE-881B-E1DBCAA2E982}" type="presParOf" srcId="{7B68D691-DAAC-475C-B614-B79C95C5501B}" destId="{9C122EC2-E25F-4D5E-B88D-91578FDD0BA6}" srcOrd="17" destOrd="0" presId="urn:microsoft.com/office/officeart/2005/8/layout/default"/>
    <dgm:cxn modelId="{247E4214-B8FF-44EE-88CC-1424AEE5D836}" type="presParOf" srcId="{7B68D691-DAAC-475C-B614-B79C95C5501B}" destId="{6996276B-63A5-4046-8D0A-04C7178743ED}" srcOrd="18" destOrd="0" presId="urn:microsoft.com/office/officeart/2005/8/layout/default"/>
    <dgm:cxn modelId="{69D2DD41-5FC7-4E34-BE3D-D16A95AA26A5}" type="presParOf" srcId="{7B68D691-DAAC-475C-B614-B79C95C5501B}" destId="{5C474F4B-5CEE-476B-AFF4-BEF5B126FC02}" srcOrd="19" destOrd="0" presId="urn:microsoft.com/office/officeart/2005/8/layout/default"/>
    <dgm:cxn modelId="{919D7FCA-9BDE-4C8F-82BC-59DC6CF8F6AB}" type="presParOf" srcId="{7B68D691-DAAC-475C-B614-B79C95C5501B}" destId="{FF59DC4E-B2FD-4D4F-AEEF-0EC826F3FA80}" srcOrd="20" destOrd="0" presId="urn:microsoft.com/office/officeart/2005/8/layout/default"/>
    <dgm:cxn modelId="{5300613A-F5CC-4810-AD6F-FCD8B01BCD01}" type="presParOf" srcId="{7B68D691-DAAC-475C-B614-B79C95C5501B}" destId="{8684B433-B978-4396-B8A0-97BF81011234}" srcOrd="21" destOrd="0" presId="urn:microsoft.com/office/officeart/2005/8/layout/default"/>
    <dgm:cxn modelId="{E64A1D52-4421-4DD8-9FB1-87B7D3694D5E}" type="presParOf" srcId="{7B68D691-DAAC-475C-B614-B79C95C5501B}" destId="{585060C9-C4C8-4F91-8D02-1C6DA2A56416}" srcOrd="22" destOrd="0" presId="urn:microsoft.com/office/officeart/2005/8/layout/default"/>
    <dgm:cxn modelId="{C8CA287A-CE58-48C6-881A-F792EC71BF38}" type="presParOf" srcId="{7B68D691-DAAC-475C-B614-B79C95C5501B}" destId="{EB723907-3C54-4C73-873F-02E2B68CE9C6}" srcOrd="23" destOrd="0" presId="urn:microsoft.com/office/officeart/2005/8/layout/default"/>
    <dgm:cxn modelId="{30E9A931-B956-402E-AD61-FD20D45775F2}" type="presParOf" srcId="{7B68D691-DAAC-475C-B614-B79C95C5501B}" destId="{E2E29410-A236-4413-B04B-952A6A2E3027}" srcOrd="24" destOrd="0" presId="urn:microsoft.com/office/officeart/2005/8/layout/default"/>
    <dgm:cxn modelId="{2E056608-8472-4377-B10C-47FB7BD50BC6}" type="presParOf" srcId="{7B68D691-DAAC-475C-B614-B79C95C5501B}" destId="{A9395A8B-18F8-4744-8FF3-A9231C805B25}" srcOrd="25" destOrd="0" presId="urn:microsoft.com/office/officeart/2005/8/layout/default"/>
    <dgm:cxn modelId="{848F819B-C471-41BA-B3B2-3BC977014451}" type="presParOf" srcId="{7B68D691-DAAC-475C-B614-B79C95C5501B}" destId="{734C9295-0C7E-4A0A-BA26-924AF9BD2D09}" srcOrd="2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8B873-CA0A-4C13-BB99-C2E87B6F7A56}">
      <dsp:nvSpPr>
        <dsp:cNvPr id="0" name=""/>
        <dsp:cNvSpPr/>
      </dsp:nvSpPr>
      <dsp:spPr>
        <a:xfrm>
          <a:off x="3797" y="150211"/>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New knowledge creation</a:t>
          </a:r>
        </a:p>
      </dsp:txBody>
      <dsp:txXfrm>
        <a:off x="3797" y="150211"/>
        <a:ext cx="2055959" cy="1233575"/>
      </dsp:txXfrm>
    </dsp:sp>
    <dsp:sp modelId="{047EED06-CE24-41A5-932F-4C827B696F84}">
      <dsp:nvSpPr>
        <dsp:cNvPr id="0" name=""/>
        <dsp:cNvSpPr/>
      </dsp:nvSpPr>
      <dsp:spPr>
        <a:xfrm>
          <a:off x="2265353" y="150211"/>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New research capabilities</a:t>
          </a:r>
        </a:p>
      </dsp:txBody>
      <dsp:txXfrm>
        <a:off x="2265353" y="150211"/>
        <a:ext cx="2055959" cy="1233575"/>
      </dsp:txXfrm>
    </dsp:sp>
    <dsp:sp modelId="{1A5670F1-AD6E-4840-A578-C275CE3C3B49}">
      <dsp:nvSpPr>
        <dsp:cNvPr id="0" name=""/>
        <dsp:cNvSpPr/>
      </dsp:nvSpPr>
      <dsp:spPr>
        <a:xfrm>
          <a:off x="4526909" y="150211"/>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More effective R&amp;I system</a:t>
          </a:r>
          <a:endParaRPr lang="en-GB" sz="1800" kern="1200" dirty="0"/>
        </a:p>
      </dsp:txBody>
      <dsp:txXfrm>
        <a:off x="4526909" y="150211"/>
        <a:ext cx="2055959" cy="1233575"/>
      </dsp:txXfrm>
    </dsp:sp>
    <dsp:sp modelId="{7A988EC6-2EF8-4A6B-B5CA-3EE27AF22470}">
      <dsp:nvSpPr>
        <dsp:cNvPr id="0" name=""/>
        <dsp:cNvSpPr/>
      </dsp:nvSpPr>
      <dsp:spPr>
        <a:xfrm>
          <a:off x="6788464" y="150211"/>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Stronger R&amp;I workforce</a:t>
          </a:r>
        </a:p>
      </dsp:txBody>
      <dsp:txXfrm>
        <a:off x="6788464" y="150211"/>
        <a:ext cx="2055959" cy="1233575"/>
      </dsp:txXfrm>
    </dsp:sp>
    <dsp:sp modelId="{3119D27B-3220-4283-9507-49C362617CA6}">
      <dsp:nvSpPr>
        <dsp:cNvPr id="0" name=""/>
        <dsp:cNvSpPr/>
      </dsp:nvSpPr>
      <dsp:spPr>
        <a:xfrm>
          <a:off x="9050020" y="150211"/>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Increased innovation by business</a:t>
          </a:r>
          <a:endParaRPr lang="en-GB" sz="1800" kern="1200" dirty="0"/>
        </a:p>
      </dsp:txBody>
      <dsp:txXfrm>
        <a:off x="9050020" y="150211"/>
        <a:ext cx="2055959" cy="1233575"/>
      </dsp:txXfrm>
    </dsp:sp>
    <dsp:sp modelId="{5C0FBFCA-4D68-4E63-BF4C-F0182DF2DB84}">
      <dsp:nvSpPr>
        <dsp:cNvPr id="0" name=""/>
        <dsp:cNvSpPr/>
      </dsp:nvSpPr>
      <dsp:spPr>
        <a:xfrm>
          <a:off x="3797" y="1589383"/>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Increased commercialisation</a:t>
          </a:r>
          <a:endParaRPr lang="en-GB" sz="1800" kern="1200" dirty="0"/>
        </a:p>
      </dsp:txBody>
      <dsp:txXfrm>
        <a:off x="3797" y="1589383"/>
        <a:ext cx="2055959" cy="1233575"/>
      </dsp:txXfrm>
    </dsp:sp>
    <dsp:sp modelId="{8FB07B3C-E182-43D3-9DA8-D4A620E41643}">
      <dsp:nvSpPr>
        <dsp:cNvPr id="0" name=""/>
        <dsp:cNvSpPr/>
      </dsp:nvSpPr>
      <dsp:spPr>
        <a:xfrm>
          <a:off x="2265353" y="1589383"/>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New technological advancement</a:t>
          </a:r>
          <a:endParaRPr lang="en-GB" sz="1800" kern="1200" dirty="0"/>
        </a:p>
      </dsp:txBody>
      <dsp:txXfrm>
        <a:off x="2265353" y="1589383"/>
        <a:ext cx="2055959" cy="1233575"/>
      </dsp:txXfrm>
    </dsp:sp>
    <dsp:sp modelId="{3540C113-DA09-4495-B036-3ECD0DF73FF2}">
      <dsp:nvSpPr>
        <dsp:cNvPr id="0" name=""/>
        <dsp:cNvSpPr/>
      </dsp:nvSpPr>
      <dsp:spPr>
        <a:xfrm>
          <a:off x="4526909" y="1589383"/>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Increased evidence use in policy</a:t>
          </a:r>
          <a:endParaRPr lang="en-GB" sz="1800" kern="1200" dirty="0"/>
        </a:p>
      </dsp:txBody>
      <dsp:txXfrm>
        <a:off x="4526909" y="1589383"/>
        <a:ext cx="2055959" cy="1233575"/>
      </dsp:txXfrm>
    </dsp:sp>
    <dsp:sp modelId="{8C62C6FF-9A95-46D5-839E-A0765CF23727}">
      <dsp:nvSpPr>
        <dsp:cNvPr id="0" name=""/>
        <dsp:cNvSpPr/>
      </dsp:nvSpPr>
      <dsp:spPr>
        <a:xfrm>
          <a:off x="6788464" y="1589383"/>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Stronger collaboration &amp; partnership</a:t>
          </a:r>
        </a:p>
      </dsp:txBody>
      <dsp:txXfrm>
        <a:off x="6788464" y="1589383"/>
        <a:ext cx="2055959" cy="1233575"/>
      </dsp:txXfrm>
    </dsp:sp>
    <dsp:sp modelId="{6996276B-63A5-4046-8D0A-04C7178743ED}">
      <dsp:nvSpPr>
        <dsp:cNvPr id="0" name=""/>
        <dsp:cNvSpPr/>
      </dsp:nvSpPr>
      <dsp:spPr>
        <a:xfrm>
          <a:off x="9050020" y="1589383"/>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Increased use of R&amp;I in practice</a:t>
          </a:r>
          <a:endParaRPr lang="en-GB" sz="1800" kern="1200" dirty="0"/>
        </a:p>
      </dsp:txBody>
      <dsp:txXfrm>
        <a:off x="9050020" y="1589383"/>
        <a:ext cx="2055959" cy="1233575"/>
      </dsp:txXfrm>
    </dsp:sp>
    <dsp:sp modelId="{FF59DC4E-B2FD-4D4F-AEEF-0EC826F3FA80}">
      <dsp:nvSpPr>
        <dsp:cNvPr id="0" name=""/>
        <dsp:cNvSpPr/>
      </dsp:nvSpPr>
      <dsp:spPr>
        <a:xfrm>
          <a:off x="1134575" y="3028554"/>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Increased R&amp;I user engagement</a:t>
          </a:r>
          <a:endParaRPr lang="en-GB" sz="1800" kern="1200" dirty="0"/>
        </a:p>
      </dsp:txBody>
      <dsp:txXfrm>
        <a:off x="1134575" y="3028554"/>
        <a:ext cx="2055959" cy="1233575"/>
      </dsp:txXfrm>
    </dsp:sp>
    <dsp:sp modelId="{585060C9-C4C8-4F91-8D02-1C6DA2A56416}">
      <dsp:nvSpPr>
        <dsp:cNvPr id="0" name=""/>
        <dsp:cNvSpPr/>
      </dsp:nvSpPr>
      <dsp:spPr>
        <a:xfrm>
          <a:off x="3396131" y="3028554"/>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Increased alignment of R&amp;I with user needs</a:t>
          </a:r>
          <a:endParaRPr lang="en-GB" sz="1800" kern="1200" dirty="0"/>
        </a:p>
      </dsp:txBody>
      <dsp:txXfrm>
        <a:off x="3396131" y="3028554"/>
        <a:ext cx="2055959" cy="1233575"/>
      </dsp:txXfrm>
    </dsp:sp>
    <dsp:sp modelId="{E2E29410-A236-4413-B04B-952A6A2E3027}">
      <dsp:nvSpPr>
        <dsp:cNvPr id="0" name=""/>
        <dsp:cNvSpPr/>
      </dsp:nvSpPr>
      <dsp:spPr>
        <a:xfrm>
          <a:off x="5657686" y="3028554"/>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More inclusive R&amp;I system</a:t>
          </a:r>
          <a:endParaRPr lang="en-GB" sz="1800" kern="1200" dirty="0"/>
        </a:p>
      </dsp:txBody>
      <dsp:txXfrm>
        <a:off x="5657686" y="3028554"/>
        <a:ext cx="2055959" cy="1233575"/>
      </dsp:txXfrm>
    </dsp:sp>
    <dsp:sp modelId="{734C9295-0C7E-4A0A-BA26-924AF9BD2D09}">
      <dsp:nvSpPr>
        <dsp:cNvPr id="0" name=""/>
        <dsp:cNvSpPr/>
      </dsp:nvSpPr>
      <dsp:spPr>
        <a:xfrm>
          <a:off x="7919242" y="3028554"/>
          <a:ext cx="2055959" cy="12335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More effective R&amp;I funders</a:t>
          </a:r>
        </a:p>
      </dsp:txBody>
      <dsp:txXfrm>
        <a:off x="7919242" y="3028554"/>
        <a:ext cx="2055959" cy="12335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58FA4B-7DF6-4F96-9264-3F8FCBA80CBD}" type="datetimeFigureOut">
              <a:rPr lang="en-GB" smtClean="0"/>
              <a:t>17/06/2026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057A26-6701-4476-986D-6169C7203B9C}" type="slidenum">
              <a:rPr lang="en-GB" smtClean="0"/>
              <a:t>‹#›</a:t>
            </a:fld>
            <a:endParaRPr lang="en-GB"/>
          </a:p>
        </p:txBody>
      </p:sp>
    </p:spTree>
    <p:extLst>
      <p:ext uri="{BB962C8B-B14F-4D97-AF65-F5344CB8AC3E}">
        <p14:creationId xmlns:p14="http://schemas.microsoft.com/office/powerpoint/2010/main" val="1126985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Intro slides – Fiona – what is </a:t>
            </a:r>
            <a:r>
              <a:rPr lang="en-GB" dirty="0" err="1"/>
              <a:t>brrin</a:t>
            </a:r>
            <a:r>
              <a:rPr lang="en-GB" dirty="0"/>
              <a:t>, what are the </a:t>
            </a:r>
            <a:r>
              <a:rPr lang="en-GB" dirty="0" err="1"/>
              <a:t>tickell</a:t>
            </a:r>
            <a:r>
              <a:rPr lang="en-GB" dirty="0"/>
              <a:t> principles, what we were trying to do, </a:t>
            </a:r>
          </a:p>
          <a:p>
            <a:r>
              <a:rPr lang="en-GB" dirty="0"/>
              <a:t>The Review established 7 principles to guide its assessment of current research bureaucracy and provide a gauge for testing its recommendations. They are: </a:t>
            </a:r>
          </a:p>
        </p:txBody>
      </p:sp>
      <p:sp>
        <p:nvSpPr>
          <p:cNvPr id="4" name="Slide Number Placeholder 3"/>
          <p:cNvSpPr>
            <a:spLocks noGrp="1"/>
          </p:cNvSpPr>
          <p:nvPr>
            <p:ph type="sldNum" sz="quarter" idx="5"/>
          </p:nvPr>
        </p:nvSpPr>
        <p:spPr/>
        <p:txBody>
          <a:bodyPr/>
          <a:lstStyle/>
          <a:p>
            <a:fld id="{1C057A26-6701-4476-986D-6169C7203B9C}" type="slidenum">
              <a:rPr lang="en-GB" smtClean="0"/>
              <a:t>2</a:t>
            </a:fld>
            <a:endParaRPr lang="en-GB"/>
          </a:p>
        </p:txBody>
      </p:sp>
    </p:spTree>
    <p:extLst>
      <p:ext uri="{BB962C8B-B14F-4D97-AF65-F5344CB8AC3E}">
        <p14:creationId xmlns:p14="http://schemas.microsoft.com/office/powerpoint/2010/main" val="4008204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What we did and why</a:t>
            </a:r>
          </a:p>
          <a:p>
            <a:r>
              <a:rPr lang="en-GB" dirty="0"/>
              <a:t>Where we are in the testing</a:t>
            </a:r>
          </a:p>
        </p:txBody>
      </p:sp>
      <p:sp>
        <p:nvSpPr>
          <p:cNvPr id="4" name="Slide Number Placeholder 3"/>
          <p:cNvSpPr>
            <a:spLocks noGrp="1"/>
          </p:cNvSpPr>
          <p:nvPr>
            <p:ph type="sldNum" sz="quarter" idx="5"/>
          </p:nvPr>
        </p:nvSpPr>
        <p:spPr/>
        <p:txBody>
          <a:bodyPr/>
          <a:lstStyle/>
          <a:p>
            <a:fld id="{1C057A26-6701-4476-986D-6169C7203B9C}" type="slidenum">
              <a:rPr lang="en-GB" smtClean="0"/>
              <a:t>3</a:t>
            </a:fld>
            <a:endParaRPr lang="en-GB"/>
          </a:p>
        </p:txBody>
      </p:sp>
    </p:spTree>
    <p:extLst>
      <p:ext uri="{BB962C8B-B14F-4D97-AF65-F5344CB8AC3E}">
        <p14:creationId xmlns:p14="http://schemas.microsoft.com/office/powerpoint/2010/main" val="3845639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Overview of the framework</a:t>
            </a:r>
          </a:p>
        </p:txBody>
      </p:sp>
      <p:sp>
        <p:nvSpPr>
          <p:cNvPr id="4" name="Slide Number Placeholder 3"/>
          <p:cNvSpPr>
            <a:spLocks noGrp="1"/>
          </p:cNvSpPr>
          <p:nvPr>
            <p:ph type="sldNum" sz="quarter" idx="5"/>
          </p:nvPr>
        </p:nvSpPr>
        <p:spPr/>
        <p:txBody>
          <a:bodyPr/>
          <a:lstStyle/>
          <a:p>
            <a:fld id="{1C057A26-6701-4476-986D-6169C7203B9C}" type="slidenum">
              <a:rPr lang="en-GB" smtClean="0"/>
              <a:t>4</a:t>
            </a:fld>
            <a:endParaRPr lang="en-GB"/>
          </a:p>
        </p:txBody>
      </p:sp>
    </p:spTree>
    <p:extLst>
      <p:ext uri="{BB962C8B-B14F-4D97-AF65-F5344CB8AC3E}">
        <p14:creationId xmlns:p14="http://schemas.microsoft.com/office/powerpoint/2010/main" val="2915119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Example dimension – acknowledgement of different funder sizes and context </a:t>
            </a:r>
          </a:p>
        </p:txBody>
      </p:sp>
      <p:sp>
        <p:nvSpPr>
          <p:cNvPr id="4" name="Slide Number Placeholder 3"/>
          <p:cNvSpPr>
            <a:spLocks noGrp="1"/>
          </p:cNvSpPr>
          <p:nvPr>
            <p:ph type="sldNum" sz="quarter" idx="5"/>
          </p:nvPr>
        </p:nvSpPr>
        <p:spPr/>
        <p:txBody>
          <a:bodyPr/>
          <a:lstStyle/>
          <a:p>
            <a:fld id="{1C057A26-6701-4476-986D-6169C7203B9C}" type="slidenum">
              <a:rPr lang="en-GB" smtClean="0"/>
              <a:t>5</a:t>
            </a:fld>
            <a:endParaRPr lang="en-GB"/>
          </a:p>
        </p:txBody>
      </p:sp>
    </p:spTree>
    <p:extLst>
      <p:ext uri="{BB962C8B-B14F-4D97-AF65-F5344CB8AC3E}">
        <p14:creationId xmlns:p14="http://schemas.microsoft.com/office/powerpoint/2010/main" val="578289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7C2D7-2847-DD85-CD6B-1A4D86CE9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715443-7AED-EA93-8BA8-1CDD0BF194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CAAAE74-AC9B-87F9-4606-DA69E77ACE97}"/>
              </a:ext>
            </a:extLst>
          </p:cNvPr>
          <p:cNvSpPr>
            <a:spLocks noGrp="1"/>
          </p:cNvSpPr>
          <p:nvPr>
            <p:ph type="body" idx="1"/>
          </p:nvPr>
        </p:nvSpPr>
        <p:spPr/>
        <p:txBody>
          <a:bodyPr/>
          <a:lstStyle/>
          <a:p>
            <a:r>
              <a:rPr lang="en-GB" dirty="0"/>
              <a:t>What’s next – how to get in touch? </a:t>
            </a:r>
            <a:r>
              <a:rPr lang="en-GB"/>
              <a:t>- Fiona</a:t>
            </a:r>
            <a:endParaRPr lang="en-GB" dirty="0"/>
          </a:p>
        </p:txBody>
      </p:sp>
      <p:sp>
        <p:nvSpPr>
          <p:cNvPr id="4" name="Slide Number Placeholder 3">
            <a:extLst>
              <a:ext uri="{FF2B5EF4-FFF2-40B4-BE49-F238E27FC236}">
                <a16:creationId xmlns:a16="http://schemas.microsoft.com/office/drawing/2014/main" id="{D1DC94B1-15BD-6CF2-7596-CEB523A5C038}"/>
              </a:ext>
            </a:extLst>
          </p:cNvPr>
          <p:cNvSpPr>
            <a:spLocks noGrp="1"/>
          </p:cNvSpPr>
          <p:nvPr>
            <p:ph type="sldNum" sz="quarter" idx="5"/>
          </p:nvPr>
        </p:nvSpPr>
        <p:spPr/>
        <p:txBody>
          <a:bodyPr/>
          <a:lstStyle/>
          <a:p>
            <a:fld id="{1C057A26-6701-4476-986D-6169C7203B9C}" type="slidenum">
              <a:rPr lang="en-GB" smtClean="0"/>
              <a:t>6</a:t>
            </a:fld>
            <a:endParaRPr lang="en-GB"/>
          </a:p>
        </p:txBody>
      </p:sp>
    </p:spTree>
    <p:extLst>
      <p:ext uri="{BB962C8B-B14F-4D97-AF65-F5344CB8AC3E}">
        <p14:creationId xmlns:p14="http://schemas.microsoft.com/office/powerpoint/2010/main" val="446413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057A26-6701-4476-986D-6169C7203B9C}" type="slidenum">
              <a:rPr lang="en-GB" smtClean="0"/>
              <a:t>7</a:t>
            </a:fld>
            <a:endParaRPr lang="en-GB"/>
          </a:p>
        </p:txBody>
      </p:sp>
    </p:spTree>
    <p:extLst>
      <p:ext uri="{BB962C8B-B14F-4D97-AF65-F5344CB8AC3E}">
        <p14:creationId xmlns:p14="http://schemas.microsoft.com/office/powerpoint/2010/main" val="2072796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057A26-6701-4476-986D-6169C7203B9C}" type="slidenum">
              <a:rPr lang="en-GB" smtClean="0"/>
              <a:t>8</a:t>
            </a:fld>
            <a:endParaRPr lang="en-GB"/>
          </a:p>
        </p:txBody>
      </p:sp>
    </p:spTree>
    <p:extLst>
      <p:ext uri="{BB962C8B-B14F-4D97-AF65-F5344CB8AC3E}">
        <p14:creationId xmlns:p14="http://schemas.microsoft.com/office/powerpoint/2010/main" val="3181053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US"/>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US"/>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US"/>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US"/>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US"/>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7" r:id="rId5"/>
    <p:sldLayoutId id="2147483668" r:id="rId6"/>
    <p:sldLayoutId id="2147483669" r:id="rId7"/>
    <p:sldLayoutId id="2147483670" r:id="rId8"/>
    <p:sldLayoutId id="2147483671" r:id="rId9"/>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6"/>
            <a:ext cx="11169228" cy="21159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85000" lnSpcReduction="2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US" sz="44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rPr>
              <a:t>Reducing bureaucracy and enhancing interoperability: developing shared outcomes and good practice</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4400" b="0" kern="0" spc="-50">
              <a:solidFill>
                <a:srgbClr val="FFFFFF"/>
              </a:solidFill>
              <a:latin typeface="Helvetica Light" panose="020B0403020202020204" pitchFamily="34"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Fiona Larner, British Academy and Imogen Pursch, Royal Academy of Engineering </a:t>
            </a: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759E8BA0-01BF-56AB-EDD1-58F8A8CB521C}"/>
              </a:ext>
            </a:extLst>
          </p:cNvPr>
          <p:cNvSpPr>
            <a:spLocks noGrp="1"/>
          </p:cNvSpPr>
          <p:nvPr>
            <p:ph type="body" sz="quarter" idx="21"/>
          </p:nvPr>
        </p:nvSpPr>
        <p:spPr>
          <a:xfrm>
            <a:off x="603250" y="1457081"/>
            <a:ext cx="10985500" cy="667172"/>
          </a:xfrm>
        </p:spPr>
        <p:txBody>
          <a:bodyPr>
            <a:normAutofit/>
          </a:bodyPr>
          <a:lstStyle/>
          <a:p>
            <a:r>
              <a:rPr lang="en-IE" dirty="0"/>
              <a:t>and the BRRIN Impact Sub-Group</a:t>
            </a:r>
          </a:p>
        </p:txBody>
      </p:sp>
      <p:sp>
        <p:nvSpPr>
          <p:cNvPr id="3" name="Text Placeholder 2">
            <a:extLst>
              <a:ext uri="{FF2B5EF4-FFF2-40B4-BE49-F238E27FC236}">
                <a16:creationId xmlns:a16="http://schemas.microsoft.com/office/drawing/2014/main" id="{D6848F1F-10F3-AC05-A285-ACEBF5177856}"/>
              </a:ext>
            </a:extLst>
          </p:cNvPr>
          <p:cNvSpPr>
            <a:spLocks noGrp="1"/>
          </p:cNvSpPr>
          <p:nvPr>
            <p:ph type="body" sz="half" idx="1"/>
          </p:nvPr>
        </p:nvSpPr>
        <p:spPr>
          <a:xfrm>
            <a:off x="603250" y="2124253"/>
            <a:ext cx="10887710" cy="3538281"/>
          </a:xfrm>
        </p:spPr>
        <p:txBody>
          <a:bodyPr>
            <a:normAutofit fontScale="32500" lnSpcReduction="20000"/>
          </a:bodyPr>
          <a:lstStyle/>
          <a:p>
            <a:pPr>
              <a:lnSpc>
                <a:spcPct val="120000"/>
              </a:lnSpc>
            </a:pPr>
            <a:r>
              <a:rPr lang="en-GB" sz="7400" dirty="0"/>
              <a:t>The Independent Review of Research Bureaucracy, Professor Adam Tickell</a:t>
            </a:r>
          </a:p>
          <a:p>
            <a:pPr>
              <a:lnSpc>
                <a:spcPct val="120000"/>
              </a:lnSpc>
            </a:pPr>
            <a:r>
              <a:rPr lang="en-GB" sz="7400" dirty="0"/>
              <a:t>Principles: </a:t>
            </a:r>
          </a:p>
          <a:p>
            <a:pPr>
              <a:lnSpc>
                <a:spcPct val="120000"/>
              </a:lnSpc>
            </a:pPr>
            <a:endParaRPr lang="en-GB" sz="7400" dirty="0"/>
          </a:p>
          <a:p>
            <a:pPr>
              <a:lnSpc>
                <a:spcPct val="120000"/>
              </a:lnSpc>
            </a:pPr>
            <a:r>
              <a:rPr lang="en-IE" sz="7400" dirty="0"/>
              <a:t>BRRIN: Bureaucracy Review Reform and Implementation Network</a:t>
            </a:r>
          </a:p>
          <a:p>
            <a:pPr>
              <a:lnSpc>
                <a:spcPct val="120000"/>
              </a:lnSpc>
            </a:pPr>
            <a:r>
              <a:rPr lang="en-IE" sz="7400" dirty="0"/>
              <a:t>Impact: Work across funders to reduce impact reporting bureaucracy</a:t>
            </a:r>
          </a:p>
          <a:p>
            <a:endParaRPr lang="en-IE" dirty="0"/>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p:txBody>
          <a:bodyPr/>
          <a:lstStyle/>
          <a:p>
            <a:r>
              <a:rPr lang="en-IE" dirty="0">
                <a:solidFill>
                  <a:srgbClr val="7292CC"/>
                </a:solidFill>
              </a:rPr>
              <a:t>The Tickell Review</a:t>
            </a: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extBox 5">
            <a:extLst>
              <a:ext uri="{FF2B5EF4-FFF2-40B4-BE49-F238E27FC236}">
                <a16:creationId xmlns:a16="http://schemas.microsoft.com/office/drawing/2014/main" id="{1A3ABF1F-A3B2-300C-3647-F676AADF2EF3}"/>
              </a:ext>
            </a:extLst>
          </p:cNvPr>
          <p:cNvSpPr txBox="1"/>
          <p:nvPr/>
        </p:nvSpPr>
        <p:spPr>
          <a:xfrm>
            <a:off x="1457325" y="2619198"/>
            <a:ext cx="6886575" cy="2548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numCol="2">
            <a:spAutoFit/>
          </a:bodyPr>
          <a:lstStyle/>
          <a:p>
            <a:pPr marL="1219200" lvl="4" indent="0">
              <a:lnSpc>
                <a:spcPct val="114000"/>
              </a:lnSpc>
              <a:buNone/>
            </a:pPr>
            <a:r>
              <a:rPr lang="en-GB" sz="2000" dirty="0"/>
              <a:t>a. Simplification </a:t>
            </a:r>
          </a:p>
          <a:p>
            <a:pPr marL="1219200" lvl="4" indent="0">
              <a:lnSpc>
                <a:spcPct val="114000"/>
              </a:lnSpc>
              <a:buNone/>
            </a:pPr>
            <a:r>
              <a:rPr lang="en-GB" sz="2000" dirty="0"/>
              <a:t>b. Harmonisation</a:t>
            </a:r>
          </a:p>
          <a:p>
            <a:pPr marL="1219200" lvl="4" indent="0">
              <a:lnSpc>
                <a:spcPct val="114000"/>
              </a:lnSpc>
              <a:buNone/>
            </a:pPr>
            <a:r>
              <a:rPr lang="en-GB" sz="2000" dirty="0"/>
              <a:t>c. Proportionality</a:t>
            </a:r>
          </a:p>
          <a:p>
            <a:pPr marL="1219200" lvl="4" indent="0">
              <a:lnSpc>
                <a:spcPct val="114000"/>
              </a:lnSpc>
              <a:buNone/>
            </a:pPr>
            <a:r>
              <a:rPr lang="en-GB" sz="2000" dirty="0"/>
              <a:t>d. Flexibility</a:t>
            </a:r>
          </a:p>
          <a:p>
            <a:pPr marL="1219200" lvl="4" indent="0">
              <a:lnSpc>
                <a:spcPct val="114000"/>
              </a:lnSpc>
              <a:buNone/>
            </a:pPr>
            <a:endParaRPr lang="en-GB" sz="2000" dirty="0"/>
          </a:p>
          <a:p>
            <a:pPr marL="1219200" lvl="4" indent="0">
              <a:lnSpc>
                <a:spcPct val="114000"/>
              </a:lnSpc>
              <a:buNone/>
            </a:pPr>
            <a:endParaRPr lang="en-GB" sz="2000" dirty="0"/>
          </a:p>
          <a:p>
            <a:pPr marL="1219200" lvl="4" indent="0">
              <a:lnSpc>
                <a:spcPct val="114000"/>
              </a:lnSpc>
              <a:buNone/>
            </a:pPr>
            <a:endParaRPr lang="en-GB" sz="2000" dirty="0"/>
          </a:p>
          <a:p>
            <a:pPr marL="1219200" lvl="4" indent="0">
              <a:lnSpc>
                <a:spcPct val="114000"/>
              </a:lnSpc>
              <a:buNone/>
            </a:pPr>
            <a:r>
              <a:rPr lang="en-GB" sz="2000" dirty="0"/>
              <a:t>e. Transparency</a:t>
            </a:r>
          </a:p>
          <a:p>
            <a:pPr marL="1219200" lvl="4" indent="0">
              <a:lnSpc>
                <a:spcPct val="114000"/>
              </a:lnSpc>
              <a:buNone/>
            </a:pPr>
            <a:r>
              <a:rPr lang="en-GB" sz="2000" dirty="0"/>
              <a:t>f.  Fairness</a:t>
            </a:r>
          </a:p>
          <a:p>
            <a:pPr marL="1219200" lvl="4" indent="0">
              <a:lnSpc>
                <a:spcPct val="114000"/>
              </a:lnSpc>
              <a:buNone/>
            </a:pPr>
            <a:r>
              <a:rPr lang="en-GB" sz="2000" dirty="0"/>
              <a:t>g. Sustainability </a:t>
            </a:r>
          </a:p>
        </p:txBody>
      </p:sp>
      <p:sp>
        <p:nvSpPr>
          <p:cNvPr id="9" name="TextBox 8">
            <a:extLst>
              <a:ext uri="{FF2B5EF4-FFF2-40B4-BE49-F238E27FC236}">
                <a16:creationId xmlns:a16="http://schemas.microsoft.com/office/drawing/2014/main" id="{2244E2B6-5E41-6DB6-8657-A99CA7B40A15}"/>
              </a:ext>
            </a:extLst>
          </p:cNvPr>
          <p:cNvSpPr txBox="1"/>
          <p:nvPr/>
        </p:nvSpPr>
        <p:spPr>
          <a:xfrm>
            <a:off x="2279832" y="5292203"/>
            <a:ext cx="3574697"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2400" dirty="0">
                <a:solidFill>
                  <a:srgbClr val="5E5E5E"/>
                </a:solidFill>
                <a:sym typeface="Helvetica Neue"/>
              </a:rPr>
              <a:t>Best Practice for Funders</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11" name="TextBox 10">
            <a:extLst>
              <a:ext uri="{FF2B5EF4-FFF2-40B4-BE49-F238E27FC236}">
                <a16:creationId xmlns:a16="http://schemas.microsoft.com/office/drawing/2014/main" id="{21F94028-9FF7-C739-17CF-7C81DF33B5A7}"/>
              </a:ext>
            </a:extLst>
          </p:cNvPr>
          <p:cNvSpPr txBox="1"/>
          <p:nvPr/>
        </p:nvSpPr>
        <p:spPr>
          <a:xfrm>
            <a:off x="7051879" y="5292203"/>
            <a:ext cx="258404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2400" dirty="0">
                <a:solidFill>
                  <a:srgbClr val="5E5E5E"/>
                </a:solidFill>
                <a:sym typeface="Helvetica Neue"/>
              </a:rPr>
              <a:t>Shared Outcomes</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16542351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Deleted_Picture Placeholder 6">
            <a:extLst>
              <a:ext uri="{FF2B5EF4-FFF2-40B4-BE49-F238E27FC236}">
                <a16:creationId xmlns:a16="http://schemas.microsoft.com/office/drawing/2014/main" id="{0C74F9E7-0000-0000-0000-000000000000}"/>
              </a:ext>
            </a:extLst>
          </p:cNvPr>
          <p:cNvPicPr>
            <a:picLocks noChangeAspect="1"/>
          </p:cNvPicPr>
          <p:nvPr/>
        </p:nvPicPr>
        <p:blipFill>
          <a:blip r:embed="rId3"/>
          <a:stretch>
            <a:fillRect/>
          </a:stretch>
        </p:blipFill>
        <p:spPr>
          <a:xfrm rot="16200000">
            <a:off x="2667000" y="-2667002"/>
            <a:ext cx="6858001" cy="12192001"/>
          </a:xfrm>
          <a:prstGeom prst="rect">
            <a:avLst/>
          </a:prstGeom>
        </p:spPr>
      </p:pic>
      <p:sp>
        <p:nvSpPr>
          <p:cNvPr id="2" name="Text Placeholder 1">
            <a:extLst>
              <a:ext uri="{FF2B5EF4-FFF2-40B4-BE49-F238E27FC236}">
                <a16:creationId xmlns:a16="http://schemas.microsoft.com/office/drawing/2014/main" id="{759E8BA0-01BF-56AB-EDD1-58F8A8CB521C}"/>
              </a:ext>
            </a:extLst>
          </p:cNvPr>
          <p:cNvSpPr>
            <a:spLocks noGrp="1"/>
          </p:cNvSpPr>
          <p:nvPr>
            <p:ph type="body" sz="quarter" idx="21"/>
          </p:nvPr>
        </p:nvSpPr>
        <p:spPr>
          <a:xfrm>
            <a:off x="603250" y="1457081"/>
            <a:ext cx="10985500" cy="667172"/>
          </a:xfrm>
        </p:spPr>
        <p:txBody>
          <a:bodyPr>
            <a:normAutofit/>
          </a:bodyPr>
          <a:lstStyle/>
          <a:p>
            <a:pPr marL="0" indent="0">
              <a:buNone/>
            </a:pPr>
            <a:r>
              <a:rPr b="0" i="0" u="none" dirty="0">
                <a:latin typeface="+mn-lt"/>
              </a:rPr>
              <a:t>Overview and framework links</a:t>
            </a:r>
            <a:endParaRPr dirty="0"/>
          </a:p>
        </p:txBody>
      </p:sp>
      <p:sp>
        <p:nvSpPr>
          <p:cNvPr id="3" name="Text Placeholder 2">
            <a:extLst>
              <a:ext uri="{FF2B5EF4-FFF2-40B4-BE49-F238E27FC236}">
                <a16:creationId xmlns:a16="http://schemas.microsoft.com/office/drawing/2014/main" id="{D6848F1F-10F3-AC05-A285-ACEBF5177856}"/>
              </a:ext>
            </a:extLst>
          </p:cNvPr>
          <p:cNvSpPr>
            <a:spLocks noGrp="1"/>
          </p:cNvSpPr>
          <p:nvPr>
            <p:ph type="body" sz="half" idx="1"/>
          </p:nvPr>
        </p:nvSpPr>
        <p:spPr>
          <a:xfrm>
            <a:off x="603250" y="2124253"/>
            <a:ext cx="10887710" cy="3538281"/>
          </a:xfrm>
        </p:spPr>
        <p:txBody>
          <a:bodyPr>
            <a:normAutofit/>
          </a:bodyPr>
          <a:lstStyle/>
          <a:p>
            <a:pPr marL="0" indent="0">
              <a:buNone/>
            </a:pPr>
            <a:r>
              <a:rPr b="1" i="0" u="none" dirty="0">
                <a:latin typeface="+mn-lt"/>
              </a:rPr>
              <a:t>What the framework is</a:t>
            </a:r>
            <a:r>
              <a:rPr lang="en-GB" b="1" i="0" u="none" dirty="0">
                <a:latin typeface="+mn-lt"/>
              </a:rPr>
              <a:t>:</a:t>
            </a:r>
            <a:r>
              <a:rPr b="0" i="0" u="none" dirty="0">
                <a:latin typeface="+mn-lt"/>
              </a:rPr>
              <a:t> BRRIN sets best practice for funders' impact reporting: vision, principles, guidance from basics to advanced.</a:t>
            </a:r>
            <a:endParaRPr dirty="0"/>
          </a:p>
          <a:p>
            <a:pPr marL="0" indent="0">
              <a:buNone/>
            </a:pPr>
            <a:r>
              <a:rPr b="1" i="0" u="none" dirty="0">
                <a:latin typeface="+mn-lt"/>
              </a:rPr>
              <a:t>How it connects to the Tickell Principles</a:t>
            </a:r>
            <a:r>
              <a:rPr lang="en-GB" dirty="0"/>
              <a:t>: </a:t>
            </a:r>
            <a:r>
              <a:rPr b="0" i="0" u="none" dirty="0">
                <a:latin typeface="+mn-lt"/>
              </a:rPr>
              <a:t>Framework applies these principles in practical reporting system design and funder practice.</a:t>
            </a:r>
            <a:endParaRPr lang="en-GB" b="0" i="0" u="none" dirty="0">
              <a:latin typeface="+mn-lt"/>
            </a:endParaRPr>
          </a:p>
          <a:p>
            <a:pPr marL="0" indent="0">
              <a:buNone/>
            </a:pPr>
            <a:r>
              <a:rPr lang="en-GB" b="1" dirty="0"/>
              <a:t>How are we developing it</a:t>
            </a:r>
            <a:r>
              <a:rPr lang="en-GB" dirty="0"/>
              <a:t>: Initial survey to BRRIN impact sub group, two testing workshops to develop the prototype. Now in the prototype testing stage.</a:t>
            </a:r>
          </a:p>
          <a:p>
            <a:pPr marL="0" indent="0">
              <a:buNone/>
            </a:pPr>
            <a:r>
              <a:rPr lang="en-GB" b="1" dirty="0"/>
              <a:t>Feedback: </a:t>
            </a:r>
            <a:r>
              <a:rPr lang="en-GB" dirty="0"/>
              <a:t>Imogen.Pursch@raeng.org.uk</a:t>
            </a:r>
            <a:endParaRPr dirty="0"/>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49" y="539750"/>
            <a:ext cx="9158817" cy="717550"/>
          </a:xfrm>
        </p:spPr>
        <p:txBody>
          <a:bodyPr>
            <a:normAutofit/>
          </a:bodyPr>
          <a:lstStyle/>
          <a:p>
            <a:pPr marL="0" indent="0">
              <a:buNone/>
            </a:pPr>
            <a:r>
              <a:rPr lang="en-GB" b="0" i="0" u="none" dirty="0">
                <a:solidFill>
                  <a:srgbClr val="7292CC"/>
                </a:solidFill>
                <a:latin typeface="+mj-lt"/>
              </a:rPr>
              <a:t>Developing a funder maturity matrix</a:t>
            </a:r>
            <a:endParaRPr dirty="0">
              <a:solidFill>
                <a:srgbClr val="7292CC"/>
              </a:solidFill>
            </a:endParaRP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marL="0" marR="0" indent="0" algn="ctr" defTabSz="2438338" rtl="0" fontAlgn="auto" latinLnBrk="0" hangingPunct="0">
              <a:lnSpc>
                <a:spcPct val="100000"/>
              </a:lnSpc>
              <a:spcBef>
                <a:spcPts val="0"/>
              </a:spcBef>
              <a:spcAft>
                <a:spcPts val="0"/>
              </a:spcAft>
              <a:buNone/>
              <a:tabLst/>
            </a:pPr>
            <a:endParaRPr sz="160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65423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16="http://schemas.microsoft.com/office/drawing/2014/main" xmlns="" val="1"/>
            </a:ext>
          </a:extLst>
        </p:spPr>
      </p:pic>
      <p:sp>
        <p:nvSpPr>
          <p:cNvPr id="2" name="Text Placeholder 1">
            <a:extLst>
              <a:ext uri="{FF2B5EF4-FFF2-40B4-BE49-F238E27FC236}">
                <a16:creationId xmlns:a16="http://schemas.microsoft.com/office/drawing/2014/main" id="{759E8BA0-01BF-56AB-EDD1-58F8A8CB521C}"/>
              </a:ext>
            </a:extLst>
          </p:cNvPr>
          <p:cNvSpPr>
            <a:spLocks noGrp="1"/>
          </p:cNvSpPr>
          <p:nvPr>
            <p:ph type="body" sz="quarter" idx="21"/>
          </p:nvPr>
        </p:nvSpPr>
        <p:spPr>
          <a:xfrm>
            <a:off x="603250" y="1457081"/>
            <a:ext cx="10985500" cy="667172"/>
          </a:xfrm>
        </p:spPr>
        <p:txBody>
          <a:bodyPr>
            <a:normAutofit/>
          </a:bodyPr>
          <a:lstStyle/>
          <a:p>
            <a:pPr marL="0" indent="0">
              <a:buNone/>
            </a:pPr>
            <a:r>
              <a:rPr lang="en-GB" dirty="0"/>
              <a:t>Framework dimensions</a:t>
            </a:r>
            <a:endParaRPr dirty="0"/>
          </a:p>
        </p:txBody>
      </p:sp>
      <p:graphicFrame>
        <p:nvGraphicFramePr>
          <p:cNvPr id="11" name="Table 11"/>
          <p:cNvGraphicFramePr/>
          <p:nvPr/>
        </p:nvGraphicFramePr>
        <p:xfrm>
          <a:off x="603250" y="2124253"/>
          <a:ext cx="10887710" cy="3538276"/>
        </p:xfrm>
        <a:graphic>
          <a:graphicData uri="http://schemas.openxmlformats.org/drawingml/2006/table">
            <a:tbl>
              <a:tblPr firstRow="1" bandRow="1">
                <a:tableStyleId>{9D7B26C5-4107-4FEC-AEDC-1716B250A1EF}</a:tableStyleId>
              </a:tblPr>
              <a:tblGrid>
                <a:gridCol w="1772414">
                  <a:extLst>
                    <a:ext uri="{9D8B030D-6E8A-4147-A177-3AD203B41FA5}">
                      <a16:colId xmlns:a16="http://schemas.microsoft.com/office/drawing/2014/main" val="1968127040"/>
                    </a:ext>
                  </a:extLst>
                </a:gridCol>
                <a:gridCol w="6854373">
                  <a:extLst>
                    <a:ext uri="{9D8B030D-6E8A-4147-A177-3AD203B41FA5}">
                      <a16:colId xmlns:a16="http://schemas.microsoft.com/office/drawing/2014/main" val="2080829764"/>
                    </a:ext>
                  </a:extLst>
                </a:gridCol>
                <a:gridCol w="2260923">
                  <a:extLst>
                    <a:ext uri="{9D8B030D-6E8A-4147-A177-3AD203B41FA5}">
                      <a16:colId xmlns:a16="http://schemas.microsoft.com/office/drawing/2014/main" val="2684822469"/>
                    </a:ext>
                  </a:extLst>
                </a:gridCol>
              </a:tblGrid>
              <a:tr h="505468">
                <a:tc>
                  <a:txBody>
                    <a:bodyPr/>
                    <a:lstStyle/>
                    <a:p>
                      <a:pPr algn="l"/>
                      <a:r>
                        <a:rPr sz="944" b="0" i="0" u="none">
                          <a:solidFill>
                            <a:schemeClr val="tx1"/>
                          </a:solidFill>
                          <a:latin typeface="+mn-lt"/>
                        </a:rPr>
                        <a:t>Dimension</a:t>
                      </a:r>
                      <a:endParaRPr sz="944">
                        <a:solidFill>
                          <a:schemeClr val="tx1"/>
                        </a:solidFill>
                      </a:endParaRPr>
                    </a:p>
                  </a:txBody>
                  <a:tcPr anchor="ctr">
                    <a:lnL>
                      <a:noFill/>
                    </a:lnL>
                    <a:lnR w="19050" cap="flat" cmpd="sng" algn="ctr">
                      <a:noFill/>
                      <a:prstDash val="solid"/>
                      <a:round/>
                      <a:headEnd type="none" w="med" len="med"/>
                      <a:tailEnd type="none" w="med" len="med"/>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944" b="0" i="0" u="none">
                          <a:solidFill>
                            <a:schemeClr val="tx1"/>
                          </a:solidFill>
                          <a:latin typeface="+mn-lt"/>
                        </a:rPr>
                        <a:t>Vision</a:t>
                      </a:r>
                      <a:endParaRPr sz="944">
                        <a:solidFill>
                          <a:schemeClr val="tx1"/>
                        </a:solidFill>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Principles</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05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Funder collaboration and alignment</a:t>
                      </a:r>
                      <a:endParaRPr sz="944">
                        <a:ln>
                          <a:noFill/>
                        </a:ln>
                        <a:solidFill>
                          <a:schemeClr val="tx1"/>
                        </a:solidFill>
                        <a:effectLst/>
                        <a:uLnTx/>
                        <a:uFillTx/>
                        <a:latin typeface="Neue Haas Grotesk Text Pro"/>
                        <a:ea typeface="+mn-ea"/>
                        <a:cs typeface="+mn-cs"/>
                      </a:endParaRPr>
                    </a:p>
                  </a:txBody>
                  <a:tcPr anchor="ctr">
                    <a:lnL>
                      <a:noFill/>
                    </a:lnL>
                    <a:lnR w="190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44" b="0" i="0" u="none" dirty="0">
                          <a:latin typeface="+mn-lt"/>
                        </a:rPr>
                        <a:t>Funders should work together to align definitions and standards to ease the challenges of conflicting or differing reporting requirements.</a:t>
                      </a:r>
                      <a:endParaRPr sz="944"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Harmonisation, sustainability, transparency</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5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Developing the reporting system</a:t>
                      </a:r>
                      <a:endParaRPr sz="944">
                        <a:ln>
                          <a:noFill/>
                        </a:ln>
                        <a:solidFill>
                          <a:schemeClr val="tx1"/>
                        </a:solidFill>
                        <a:effectLst/>
                        <a:uLnTx/>
                        <a:uFillTx/>
                        <a:latin typeface="Neue Haas Grotesk Text Pro"/>
                        <a:ea typeface="+mn-ea"/>
                        <a:cs typeface="+mn-cs"/>
                      </a:endParaRPr>
                    </a:p>
                  </a:txBody>
                  <a:tcPr anchor="ctr">
                    <a:lnL>
                      <a:noFill/>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Funders should carefully design reporting systems to consider proportionality, simplicity, accessibility and utility, and review them regularly with feedback from users.</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Simplification, proportionality, harmonisation, sustainability, flexibility</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05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Designing data collection platforms</a:t>
                      </a:r>
                      <a:endParaRPr sz="944">
                        <a:ln>
                          <a:noFill/>
                        </a:ln>
                        <a:solidFill>
                          <a:schemeClr val="tx1"/>
                        </a:solidFill>
                        <a:effectLst/>
                        <a:uLnTx/>
                        <a:uFillTx/>
                        <a:latin typeface="Neue Haas Grotesk Text Pro"/>
                        <a:ea typeface="+mn-ea"/>
                        <a:cs typeface="+mn-cs"/>
                      </a:endParaRPr>
                    </a:p>
                  </a:txBody>
                  <a:tcPr anchor="ctr">
                    <a:lnL>
                      <a:noFill/>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Funders should carefully design integrated data collection systems platforms for accessibility and inclusion.</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Sustainability, fairness</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05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Proactive communication and support</a:t>
                      </a:r>
                      <a:endParaRPr sz="944">
                        <a:ln>
                          <a:noFill/>
                        </a:ln>
                        <a:solidFill>
                          <a:schemeClr val="tx1"/>
                        </a:solidFill>
                        <a:effectLst/>
                        <a:uLnTx/>
                        <a:uFillTx/>
                        <a:latin typeface="Neue Haas Grotesk Text Pro"/>
                        <a:ea typeface="+mn-ea"/>
                        <a:cs typeface="+mn-cs"/>
                      </a:endParaRPr>
                    </a:p>
                  </a:txBody>
                  <a:tcPr anchor="ctr">
                    <a:lnL>
                      <a:noFill/>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Funders should be clear about the reporting requirements, providing as much information as possible upfront so awardees understand what funders are trying to measure and are able to proactively collect data during the course of their award.</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Transparency, fairness</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05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Diversity of measurements</a:t>
                      </a:r>
                      <a:endParaRPr sz="944">
                        <a:ln>
                          <a:noFill/>
                        </a:ln>
                        <a:solidFill>
                          <a:schemeClr val="tx1"/>
                        </a:solidFill>
                        <a:effectLst/>
                        <a:uLnTx/>
                        <a:uFillTx/>
                        <a:latin typeface="Neue Haas Grotesk Text Pro"/>
                        <a:ea typeface="+mn-ea"/>
                        <a:cs typeface="+mn-cs"/>
                      </a:endParaRPr>
                    </a:p>
                  </a:txBody>
                  <a:tcPr anchor="ctr">
                    <a:lnL>
                      <a:noFill/>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Funders consider qualitative indicators and provide space for unexpected outcomes and equity and inclusion in their frameworks.</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Fairness, flexibility</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05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Transparency and open learning</a:t>
                      </a:r>
                      <a:endParaRPr sz="944">
                        <a:ln>
                          <a:noFill/>
                        </a:ln>
                        <a:solidFill>
                          <a:schemeClr val="tx1"/>
                        </a:solidFill>
                        <a:effectLst/>
                        <a:uLnTx/>
                        <a:uFillTx/>
                        <a:latin typeface="Neue Haas Grotesk Text Pro"/>
                        <a:ea typeface="+mn-ea"/>
                        <a:cs typeface="+mn-cs"/>
                      </a:endParaRPr>
                    </a:p>
                  </a:txBody>
                  <a:tcPr anchor="ctr">
                    <a:lnL>
                      <a:noFill/>
                    </a:lnL>
                    <a:lnR w="190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a:ln>
                            <a:noFill/>
                          </a:ln>
                          <a:solidFill>
                            <a:schemeClr val="tx1"/>
                          </a:solidFill>
                          <a:effectLst/>
                          <a:uLnTx/>
                          <a:uFillTx/>
                          <a:latin typeface="+mn-lt"/>
                        </a:rPr>
                        <a:t>Funders share publicly the impact of their work and close the loop with awardees, creating space for learning and reflection.</a:t>
                      </a:r>
                      <a:endParaRPr sz="944">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44" b="0" i="0" u="none" strike="noStrike" kern="1200" spc="0" normalizeH="0" baseline="0" noProof="0" dirty="0">
                          <a:ln>
                            <a:noFill/>
                          </a:ln>
                          <a:solidFill>
                            <a:schemeClr val="tx1"/>
                          </a:solidFill>
                          <a:effectLst/>
                          <a:uLnTx/>
                          <a:uFillTx/>
                          <a:latin typeface="+mn-lt"/>
                        </a:rPr>
                        <a:t>Transparency</a:t>
                      </a:r>
                      <a:endParaRPr sz="944" dirty="0">
                        <a:ln>
                          <a:noFill/>
                        </a:ln>
                        <a:solidFill>
                          <a:schemeClr val="tx1"/>
                        </a:solidFill>
                        <a:effectLst/>
                        <a:uLnTx/>
                        <a:uFillTx/>
                        <a:latin typeface="Neue Haas Grotesk Text Pro"/>
                        <a:ea typeface="+mn-ea"/>
                        <a:cs typeface="+mn-cs"/>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50" y="539750"/>
            <a:ext cx="8134350" cy="717550"/>
          </a:xfrm>
        </p:spPr>
        <p:txBody>
          <a:bodyPr>
            <a:normAutofit/>
          </a:bodyPr>
          <a:lstStyle/>
          <a:p>
            <a:pPr marL="0" indent="0">
              <a:buNone/>
            </a:pPr>
            <a:r>
              <a:rPr lang="en-GB" b="0" i="0" u="none" dirty="0">
                <a:solidFill>
                  <a:srgbClr val="7292CC"/>
                </a:solidFill>
                <a:latin typeface="+mj-lt"/>
              </a:rPr>
              <a:t>Research funding reporting</a:t>
            </a:r>
            <a:endParaRPr dirty="0">
              <a:solidFill>
                <a:srgbClr val="7292CC"/>
              </a:solidFill>
            </a:endParaRP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marL="0" marR="0" indent="0" algn="ctr" defTabSz="2438338" rtl="0" fontAlgn="auto" latinLnBrk="0" hangingPunct="0">
              <a:lnSpc>
                <a:spcPct val="100000"/>
              </a:lnSpc>
              <a:spcBef>
                <a:spcPts val="0"/>
              </a:spcBef>
              <a:spcAft>
                <a:spcPts val="0"/>
              </a:spcAft>
              <a:buNone/>
              <a:tabLst/>
            </a:pPr>
            <a:endParaRPr sz="160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65423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Deleted_Picture Placeholder 6">
            <a:extLst>
              <a:ext uri="{FF2B5EF4-FFF2-40B4-BE49-F238E27FC236}">
                <a16:creationId xmlns:a16="http://schemas.microsoft.com/office/drawing/2014/main" id="{9B3B491C-0000-0000-0000-000000000000}"/>
              </a:ext>
            </a:extLst>
          </p:cNvPr>
          <p:cNvPicPr>
            <a:picLocks noChangeAspect="1"/>
          </p:cNvPicPr>
          <p:nvPr/>
        </p:nvPicPr>
        <p:blipFill>
          <a:blip r:embed="rId3"/>
          <a:stretch>
            <a:fillRect/>
          </a:stretch>
        </p:blipFill>
        <p:spPr>
          <a:xfrm rot="16200000">
            <a:off x="2667000" y="-2667002"/>
            <a:ext cx="6858001" cy="12192001"/>
          </a:xfrm>
          <a:prstGeom prst="rect">
            <a:avLst/>
          </a:prstGeom>
        </p:spPr>
      </p:pic>
      <p:sp>
        <p:nvSpPr>
          <p:cNvPr id="3" name="Text Placeholder 2">
            <a:extLst>
              <a:ext uri="{FF2B5EF4-FFF2-40B4-BE49-F238E27FC236}">
                <a16:creationId xmlns:a16="http://schemas.microsoft.com/office/drawing/2014/main" id="{D6848F1F-10F3-AC05-A285-ACEBF5177856}"/>
              </a:ext>
            </a:extLst>
          </p:cNvPr>
          <p:cNvSpPr>
            <a:spLocks noGrp="1"/>
          </p:cNvSpPr>
          <p:nvPr>
            <p:ph type="body" sz="half" idx="1"/>
          </p:nvPr>
        </p:nvSpPr>
        <p:spPr>
          <a:xfrm>
            <a:off x="603249" y="1653871"/>
            <a:ext cx="11409021" cy="4211849"/>
          </a:xfrm>
        </p:spPr>
        <p:txBody>
          <a:bodyPr>
            <a:normAutofit fontScale="62500" lnSpcReduction="20000"/>
          </a:bodyPr>
          <a:lstStyle/>
          <a:p>
            <a:pPr marL="0" indent="0">
              <a:buNone/>
            </a:pPr>
            <a:r>
              <a:rPr b="1" i="0" u="none" dirty="0"/>
              <a:t>Getting the Basics Right</a:t>
            </a:r>
            <a:endParaRPr dirty="0"/>
          </a:p>
          <a:p>
            <a:pPr lvl="0">
              <a:lnSpc>
                <a:spcPct val="120000"/>
              </a:lnSpc>
            </a:pPr>
            <a:r>
              <a:rPr lang="en-US" b="0" i="0" u="none" dirty="0">
                <a:latin typeface="+mn-lt"/>
              </a:rPr>
              <a:t>Communication plan: funders have a clear plan for communicating reporting requirements, including details of what is required, when and the format of reporting. There is also clarity on why data is being collected and how it will be used. </a:t>
            </a:r>
            <a:endParaRPr dirty="0">
              <a:latin typeface="+mn-lt"/>
            </a:endParaRPr>
          </a:p>
          <a:p>
            <a:pPr lvl="0"/>
            <a:r>
              <a:rPr lang="en-US" b="0" i="0" u="none" dirty="0">
                <a:latin typeface="+mn-lt"/>
              </a:rPr>
              <a:t>Accessibility</a:t>
            </a:r>
            <a:r>
              <a:rPr b="0" i="0" u="none" dirty="0">
                <a:latin typeface="+mn-lt"/>
              </a:rPr>
              <a:t>: </a:t>
            </a:r>
            <a:r>
              <a:rPr lang="en-US" b="0" i="0" u="none" dirty="0">
                <a:latin typeface="+mn-lt"/>
              </a:rPr>
              <a:t>clear and accessible guidance for </a:t>
            </a:r>
            <a:r>
              <a:rPr lang="en-US" dirty="0"/>
              <a:t>grantees + clear contact point for queries.</a:t>
            </a:r>
            <a:endParaRPr dirty="0">
              <a:latin typeface="+mn-lt"/>
            </a:endParaRPr>
          </a:p>
          <a:p>
            <a:pPr marL="0" indent="0">
              <a:buNone/>
            </a:pPr>
            <a:r>
              <a:rPr b="1" i="0" u="none" dirty="0"/>
              <a:t>Going Further</a:t>
            </a:r>
            <a:endParaRPr dirty="0"/>
          </a:p>
          <a:p>
            <a:pPr>
              <a:lnSpc>
                <a:spcPct val="120000"/>
              </a:lnSpc>
            </a:pPr>
            <a:r>
              <a:rPr lang="en-US" dirty="0"/>
              <a:t>Templates: up front information and communications includes templates so that applicants have full awareness and can make informed decisions around budget and staffing needs and plan for data collection. </a:t>
            </a:r>
          </a:p>
          <a:p>
            <a:pPr lvl="0"/>
            <a:r>
              <a:rPr lang="en-US" b="0" i="0" u="none" dirty="0">
                <a:latin typeface="+mn-lt"/>
              </a:rPr>
              <a:t>Training: funders invest in training, resources and guidance to help awardees navigate the use reporting systems efficiently.</a:t>
            </a:r>
          </a:p>
          <a:p>
            <a:pPr lvl="0"/>
            <a:r>
              <a:rPr lang="en-US" dirty="0">
                <a:latin typeface="+mn-lt"/>
              </a:rPr>
              <a:t>Reporting feedback: opportunities for individuals and institutions to feedback allowing for improved quality of impact reporting. </a:t>
            </a:r>
            <a:endParaRPr dirty="0">
              <a:latin typeface="+mn-lt"/>
            </a:endParaRPr>
          </a:p>
          <a:p>
            <a:pPr marL="0" indent="0">
              <a:buNone/>
            </a:pPr>
            <a:r>
              <a:rPr b="0" i="0" u="none" dirty="0" err="1">
                <a:latin typeface="+mn-lt"/>
              </a:rPr>
              <a:t>Operationalises</a:t>
            </a:r>
            <a:r>
              <a:rPr b="0" i="0" u="none" dirty="0">
                <a:latin typeface="+mn-lt"/>
              </a:rPr>
              <a:t> Tickell Principles: simplification, proportionality, </a:t>
            </a:r>
            <a:r>
              <a:rPr b="0" i="0" u="none" dirty="0" err="1">
                <a:latin typeface="+mn-lt"/>
              </a:rPr>
              <a:t>harmonisation</a:t>
            </a:r>
            <a:r>
              <a:rPr b="0" i="0" u="none" dirty="0">
                <a:latin typeface="+mn-lt"/>
              </a:rPr>
              <a:t>, sustainability, flexibility.</a:t>
            </a:r>
            <a:endParaRPr dirty="0"/>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49" y="539750"/>
            <a:ext cx="11251294" cy="717550"/>
          </a:xfrm>
        </p:spPr>
        <p:txBody>
          <a:bodyPr>
            <a:normAutofit/>
          </a:bodyPr>
          <a:lstStyle/>
          <a:p>
            <a:pPr marL="0" indent="0">
              <a:buNone/>
            </a:pPr>
            <a:r>
              <a:rPr lang="en-GB" b="0" i="0" u="none" dirty="0">
                <a:solidFill>
                  <a:srgbClr val="7292CC"/>
                </a:solidFill>
                <a:latin typeface="+mj-lt"/>
              </a:rPr>
              <a:t>Example dimension:</a:t>
            </a:r>
            <a:endParaRPr dirty="0">
              <a:solidFill>
                <a:srgbClr val="7292CC"/>
              </a:solidFill>
            </a:endParaRP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None/>
              <a:tabLst/>
            </a:pPr>
            <a:r>
              <a:rPr kumimoji="0" lang="en-US" sz="1600" b="1" i="0" u="none" strike="noStrike" cap="none" spc="0" normalizeH="0" baseline="0">
                <a:ln>
                  <a:noFill/>
                </a:ln>
                <a:solidFill>
                  <a:srgbClr val="7292CC"/>
                </a:solidFill>
                <a:effectLst/>
                <a:uFillTx/>
                <a:sym typeface="Helvetica Neue"/>
              </a:rPr>
              <a:t>ARMA2026</a:t>
            </a:r>
            <a:endParaRPr sz="160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ext Placeholder 5">
            <a:extLst>
              <a:ext uri="{FF2B5EF4-FFF2-40B4-BE49-F238E27FC236}">
                <a16:creationId xmlns:a16="http://schemas.microsoft.com/office/drawing/2014/main" id="{5F1CE609-D4FB-1CA4-B5B8-C7E8ECCFF4C0}"/>
              </a:ext>
            </a:extLst>
          </p:cNvPr>
          <p:cNvSpPr>
            <a:spLocks noGrp="1"/>
          </p:cNvSpPr>
          <p:nvPr>
            <p:ph type="body" sz="quarter" idx="21"/>
          </p:nvPr>
        </p:nvSpPr>
        <p:spPr/>
        <p:txBody>
          <a:bodyPr>
            <a:normAutofit/>
          </a:bodyPr>
          <a:lstStyle/>
          <a:p>
            <a:r>
              <a:rPr lang="en-GB" sz="1600" b="0" dirty="0">
                <a:solidFill>
                  <a:srgbClr val="7292CC"/>
                </a:solidFill>
              </a:rPr>
              <a:t>Proactive communication and support</a:t>
            </a:r>
            <a:endParaRPr lang="en-GB" dirty="0"/>
          </a:p>
        </p:txBody>
      </p:sp>
    </p:spTree>
    <p:extLst>
      <p:ext uri="{BB962C8B-B14F-4D97-AF65-F5344CB8AC3E}">
        <p14:creationId xmlns:p14="http://schemas.microsoft.com/office/powerpoint/2010/main" val="165423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59B99-E13C-3F0D-19DC-C588E0D6BB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E4BAFB2-11F9-41DB-0544-7C80FE58F529}"/>
              </a:ext>
            </a:extLst>
          </p:cNvPr>
          <p:cNvSpPr>
            <a:spLocks noGrp="1"/>
          </p:cNvSpPr>
          <p:nvPr>
            <p:ph type="title"/>
          </p:nvPr>
        </p:nvSpPr>
        <p:spPr/>
        <p:txBody>
          <a:bodyPr/>
          <a:lstStyle/>
          <a:p>
            <a:r>
              <a:rPr lang="en-IE" b="0" dirty="0">
                <a:solidFill>
                  <a:srgbClr val="7292CC"/>
                </a:solidFill>
              </a:rPr>
              <a:t>Shared Outcomes</a:t>
            </a:r>
          </a:p>
        </p:txBody>
      </p:sp>
      <p:sp>
        <p:nvSpPr>
          <p:cNvPr id="8" name="TextBox 7">
            <a:extLst>
              <a:ext uri="{FF2B5EF4-FFF2-40B4-BE49-F238E27FC236}">
                <a16:creationId xmlns:a16="http://schemas.microsoft.com/office/drawing/2014/main" id="{9C593889-149A-6721-4F1C-E708AA73BB92}"/>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F3375D0B-8342-46BE-8A4F-C5D3E25019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2" name="Diagram 1">
            <a:extLst>
              <a:ext uri="{FF2B5EF4-FFF2-40B4-BE49-F238E27FC236}">
                <a16:creationId xmlns:a16="http://schemas.microsoft.com/office/drawing/2014/main" id="{7F0CC818-F93E-D7C9-4EBA-DC375C9AA82D}"/>
              </a:ext>
            </a:extLst>
          </p:cNvPr>
          <p:cNvGraphicFramePr/>
          <p:nvPr>
            <p:extLst>
              <p:ext uri="{D42A27DB-BD31-4B8C-83A1-F6EECF244321}">
                <p14:modId xmlns:p14="http://schemas.microsoft.com/office/powerpoint/2010/main" val="3273565460"/>
              </p:ext>
            </p:extLst>
          </p:nvPr>
        </p:nvGraphicFramePr>
        <p:xfrm>
          <a:off x="603250" y="1103086"/>
          <a:ext cx="11109778" cy="4412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600232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DA3D0B3E-2C05-965A-0CBC-2D12A04FF13B}"/>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6999" y="-2667001"/>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609857E9-8E0A-FAC9-8965-474F65C27C57}"/>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10CB196A-2808-C2D0-1398-AB131BE6F655}"/>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58D43E24-90B9-4C52-22A1-10265CFF8BA1}"/>
              </a:ext>
            </a:extLst>
          </p:cNvPr>
          <p:cNvSpPr>
            <a:spLocks noGrp="1"/>
          </p:cNvSpPr>
          <p:nvPr>
            <p:ph type="body" sz="quarter" idx="21"/>
          </p:nvPr>
        </p:nvSpPr>
        <p:spPr>
          <a:xfrm>
            <a:off x="603250" y="1257300"/>
            <a:ext cx="4889500" cy="467390"/>
          </a:xfrm>
        </p:spPr>
        <p:txBody>
          <a:bodyPr>
            <a:normAutofit fontScale="92500" lnSpcReduction="10000"/>
          </a:bodyPr>
          <a:lstStyle/>
          <a:p>
            <a:r>
              <a:rPr lang="en-IE" dirty="0"/>
              <a:t>Consultation Open</a:t>
            </a:r>
          </a:p>
        </p:txBody>
      </p:sp>
      <p:sp>
        <p:nvSpPr>
          <p:cNvPr id="3" name="Text Placeholder 2">
            <a:extLst>
              <a:ext uri="{FF2B5EF4-FFF2-40B4-BE49-F238E27FC236}">
                <a16:creationId xmlns:a16="http://schemas.microsoft.com/office/drawing/2014/main" id="{C121E2C0-4C07-C4CF-B827-338A8674402E}"/>
              </a:ext>
            </a:extLst>
          </p:cNvPr>
          <p:cNvSpPr>
            <a:spLocks noGrp="1"/>
          </p:cNvSpPr>
          <p:nvPr>
            <p:ph type="body" sz="half" idx="1"/>
          </p:nvPr>
        </p:nvSpPr>
        <p:spPr>
          <a:xfrm>
            <a:off x="603250" y="1724690"/>
            <a:ext cx="4889500" cy="3937845"/>
          </a:xfrm>
        </p:spPr>
        <p:txBody>
          <a:bodyPr>
            <a:normAutofit lnSpcReduction="10000"/>
          </a:bodyPr>
          <a:lstStyle/>
          <a:p>
            <a:r>
              <a:rPr lang="en-IE" dirty="0"/>
              <a:t>A limited suite of outcomes </a:t>
            </a:r>
          </a:p>
          <a:p>
            <a:r>
              <a:rPr lang="en-IE" dirty="0"/>
              <a:t>Best practice advice for funders to limit outcome collection within this suite</a:t>
            </a:r>
          </a:p>
          <a:p>
            <a:r>
              <a:rPr lang="en-IE" dirty="0"/>
              <a:t>Aim: Each funder can identify planned outcomes from investments within suite</a:t>
            </a:r>
          </a:p>
          <a:p>
            <a:r>
              <a:rPr lang="en-IE" dirty="0"/>
              <a:t>We’d love some feedback to help the next iteration!</a:t>
            </a:r>
          </a:p>
        </p:txBody>
      </p:sp>
      <p:pic>
        <p:nvPicPr>
          <p:cNvPr id="10" name="Picture Placeholder 9">
            <a:extLst>
              <a:ext uri="{FF2B5EF4-FFF2-40B4-BE49-F238E27FC236}">
                <a16:creationId xmlns:a16="http://schemas.microsoft.com/office/drawing/2014/main" id="{94CCCEFD-EA09-91B8-614F-4EDF0764826F}"/>
              </a:ext>
            </a:extLst>
          </p:cNvPr>
          <p:cNvPicPr>
            <a:picLocks noGrp="1" noChangeAspect="1"/>
          </p:cNvPicPr>
          <p:nvPr>
            <p:ph type="pic" idx="22"/>
          </p:nvPr>
        </p:nvPicPr>
        <p:blipFill>
          <a:blip r:embed="rId6"/>
          <a:srcRect l="943" r="943"/>
          <a:stretch/>
        </p:blipFill>
        <p:spPr>
          <a:xfrm>
            <a:off x="6883209" y="898525"/>
            <a:ext cx="4118166" cy="4224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4AF25002-6D6A-F129-C667-7AFDC917BECF}"/>
              </a:ext>
            </a:extLst>
          </p:cNvPr>
          <p:cNvSpPr>
            <a:spLocks noGrp="1"/>
          </p:cNvSpPr>
          <p:nvPr>
            <p:ph type="title"/>
          </p:nvPr>
        </p:nvSpPr>
        <p:spPr/>
        <p:txBody>
          <a:bodyPr/>
          <a:lstStyle/>
          <a:p>
            <a:r>
              <a:rPr lang="en-IE" dirty="0">
                <a:solidFill>
                  <a:srgbClr val="7292CC"/>
                </a:solidFill>
              </a:rPr>
              <a:t>Shared Outcomes</a:t>
            </a:r>
          </a:p>
        </p:txBody>
      </p:sp>
      <p:sp>
        <p:nvSpPr>
          <p:cNvPr id="12" name="TextBox 11">
            <a:extLst>
              <a:ext uri="{FF2B5EF4-FFF2-40B4-BE49-F238E27FC236}">
                <a16:creationId xmlns:a16="http://schemas.microsoft.com/office/drawing/2014/main" id="{3FAFE19F-7EC6-D808-A8CE-EB789E3B3843}"/>
              </a:ext>
            </a:extLst>
          </p:cNvPr>
          <p:cNvSpPr txBox="1"/>
          <p:nvPr/>
        </p:nvSpPr>
        <p:spPr>
          <a:xfrm>
            <a:off x="7109920" y="5160433"/>
            <a:ext cx="366474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IE" dirty="0">
                <a:solidFill>
                  <a:schemeClr val="accent1"/>
                </a:solidFill>
              </a:rPr>
              <a:t>Short survey: What do you think?</a:t>
            </a:r>
          </a:p>
        </p:txBody>
      </p:sp>
      <p:cxnSp>
        <p:nvCxnSpPr>
          <p:cNvPr id="16" name="Straight Arrow Connector 15">
            <a:extLst>
              <a:ext uri="{FF2B5EF4-FFF2-40B4-BE49-F238E27FC236}">
                <a16:creationId xmlns:a16="http://schemas.microsoft.com/office/drawing/2014/main" id="{B8943B1D-1AA5-CCA9-0BDE-C50EAB8CF1D8}"/>
              </a:ext>
            </a:extLst>
          </p:cNvPr>
          <p:cNvCxnSpPr>
            <a:cxnSpLocks/>
          </p:cNvCxnSpPr>
          <p:nvPr/>
        </p:nvCxnSpPr>
        <p:spPr>
          <a:xfrm>
            <a:off x="4102100" y="5351463"/>
            <a:ext cx="2781300"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39165006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dirty="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Thank you</a:t>
            </a: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F39FC4394AA84799A6912AF203FB53" ma:contentTypeVersion="18" ma:contentTypeDescription="Create a new document." ma:contentTypeScope="" ma:versionID="129c5e0fa1f7d165ef9d8a97bd17c4b8">
  <xsd:schema xmlns:xsd="http://www.w3.org/2001/XMLSchema" xmlns:xs="http://www.w3.org/2001/XMLSchema" xmlns:p="http://schemas.microsoft.com/office/2006/metadata/properties" xmlns:ns2="cf0efcfe-0732-427b-8a08-608f17d76c11" xmlns:ns3="4baa1d7c-037e-43e7-bee5-b3f207ee165a" targetNamespace="http://schemas.microsoft.com/office/2006/metadata/properties" ma:root="true" ma:fieldsID="0bfb03770b3e953452d89bede13d609e" ns2:_="" ns3:_="">
    <xsd:import namespace="cf0efcfe-0732-427b-8a08-608f17d76c11"/>
    <xsd:import namespace="4baa1d7c-037e-43e7-bee5-b3f207ee165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element ref="ns2:Fundertype"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0efcfe-0732-427b-8a08-608f17d76c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5b5b39e-099d-40c3-b251-37436ed69ed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Fundertype" ma:index="22" nillable="true" ma:displayName="Funder type" ma:format="Dropdown" ma:internalName="Fundertype">
      <xsd:complexType>
        <xsd:complexContent>
          <xsd:extension base="dms:MultiChoice">
            <xsd:sequence>
              <xsd:element name="Value" maxOccurs="unbounded" minOccurs="0" nillable="true">
                <xsd:simpleType>
                  <xsd:restriction base="dms:Choice">
                    <xsd:enumeration value="DSIT"/>
                    <xsd:enumeration value="ODA"/>
                    <xsd:enumeration value="Private"/>
                    <xsd:enumeration value="Wolfson"/>
                    <xsd:enumeration value="Mixed"/>
                  </xsd:restriction>
                </xsd:simpleType>
              </xsd:element>
            </xsd:sequence>
          </xsd:extension>
        </xsd:complexContent>
      </xsd:complexType>
    </xsd:element>
    <xsd:element name="Status" ma:index="23" nillable="true" ma:displayName="Status" ma:format="Dropdown" ma:internalName="Status">
      <xsd:simpleType>
        <xsd:restriction base="dms:Choice">
          <xsd:enumeration value="Draft"/>
          <xsd:enumeration value="Accepted Final"/>
          <xsd:enumeration value="Response"/>
        </xsd:restriction>
      </xsd:simpleType>
    </xsd:element>
  </xsd:schema>
  <xsd:schema xmlns:xsd="http://www.w3.org/2001/XMLSchema" xmlns:xs="http://www.w3.org/2001/XMLSchema" xmlns:dms="http://schemas.microsoft.com/office/2006/documentManagement/types" xmlns:pc="http://schemas.microsoft.com/office/infopath/2007/PartnerControls" targetNamespace="4baa1d7c-037e-43e7-bee5-b3f207ee165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35a6f6b-2e8b-4288-9867-807fa77fe4d5}" ma:internalName="TaxCatchAll" ma:showField="CatchAllData" ma:web="4baa1d7c-037e-43e7-bee5-b3f207ee16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baa1d7c-037e-43e7-bee5-b3f207ee165a" xsi:nil="true"/>
    <lcf76f155ced4ddcb4097134ff3c332f xmlns="cf0efcfe-0732-427b-8a08-608f17d76c11">
      <Terms xmlns="http://schemas.microsoft.com/office/infopath/2007/PartnerControls"/>
    </lcf76f155ced4ddcb4097134ff3c332f>
    <Status xmlns="cf0efcfe-0732-427b-8a08-608f17d76c11" xsi:nil="true"/>
    <Fundertype xmlns="cf0efcfe-0732-427b-8a08-608f17d76c11" xsi:nil="true"/>
  </documentManagement>
</p:properties>
</file>

<file path=customXml/itemProps1.xml><?xml version="1.0" encoding="utf-8"?>
<ds:datastoreItem xmlns:ds="http://schemas.openxmlformats.org/officeDocument/2006/customXml" ds:itemID="{CF99D1B3-5AD0-4CF0-87D3-CAB6BFCB38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0efcfe-0732-427b-8a08-608f17d76c11"/>
    <ds:schemaRef ds:uri="4baa1d7c-037e-43e7-bee5-b3f207ee16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29B384-E28A-4CDF-AC8A-16E19B09960A}">
  <ds:schemaRefs>
    <ds:schemaRef ds:uri="http://schemas.microsoft.com/sharepoint/v3/contenttype/forms"/>
  </ds:schemaRefs>
</ds:datastoreItem>
</file>

<file path=customXml/itemProps3.xml><?xml version="1.0" encoding="utf-8"?>
<ds:datastoreItem xmlns:ds="http://schemas.openxmlformats.org/officeDocument/2006/customXml" ds:itemID="{4FA11FF0-472B-4CE3-BB30-FA1E15D96E41}">
  <ds:schemaRefs>
    <ds:schemaRef ds:uri="http://purl.org/dc/terms/"/>
    <ds:schemaRef ds:uri="http://www.w3.org/XML/1998/namespace"/>
    <ds:schemaRef ds:uri="http://schemas.microsoft.com/office/2006/documentManagement/types"/>
    <ds:schemaRef ds:uri="http://purl.org/dc/elements/1.1/"/>
    <ds:schemaRef ds:uri="http://schemas.microsoft.com/office/2006/metadata/properties"/>
    <ds:schemaRef ds:uri="c44e68b9-e24d-4a05-a430-01f54dcd6523"/>
    <ds:schemaRef ds:uri="http://schemas.openxmlformats.org/package/2006/metadata/core-properties"/>
    <ds:schemaRef ds:uri="http://schemas.microsoft.com/office/infopath/2007/PartnerControls"/>
    <ds:schemaRef ds:uri="http://purl.org/dc/dcmitype/"/>
    <ds:schemaRef ds:uri="b7b97985-9533-4cd8-99bc-b3b10045eb5a"/>
    <ds:schemaRef ds:uri="fcc10687-7bb3-494a-b8d6-f5b60366d34a"/>
    <ds:schemaRef ds:uri="4baa1d7c-037e-43e7-bee5-b3f207ee165a"/>
    <ds:schemaRef ds:uri="cf0efcfe-0732-427b-8a08-608f17d76c11"/>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50</TotalTime>
  <Words>754</Words>
  <Application>Microsoft Office PowerPoint</Application>
  <PresentationFormat>Widescreen</PresentationFormat>
  <Paragraphs>102</Paragraphs>
  <Slides>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Helvetica</vt:lpstr>
      <vt:lpstr>Helvetica Light</vt:lpstr>
      <vt:lpstr>Helvetica Neue</vt:lpstr>
      <vt:lpstr>Helvetica Neue Medium</vt:lpstr>
      <vt:lpstr>Neue Haas Grotesk Text Pro</vt:lpstr>
      <vt:lpstr>21_BasicWhite</vt:lpstr>
      <vt:lpstr>PowerPoint Presentation</vt:lpstr>
      <vt:lpstr>The Tickell Review</vt:lpstr>
      <vt:lpstr>Developing a funder maturity matrix</vt:lpstr>
      <vt:lpstr>Research funding reporting</vt:lpstr>
      <vt:lpstr>Example dimension:</vt:lpstr>
      <vt:lpstr>Shared Outcomes</vt:lpstr>
      <vt:lpstr>Shared Outcomes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Imogen Pursch</dc:creator>
  <cp:lastModifiedBy>Technician Harrogate</cp:lastModifiedBy>
  <cp:revision>5</cp:revision>
  <dcterms:created xsi:type="dcterms:W3CDTF">2026-05-14T12:56:41Z</dcterms:created>
  <dcterms:modified xsi:type="dcterms:W3CDTF">2026-06-17T16:09:37Z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0x010100E2F39FC4394AA84799A6912AF203FB53</vt:lpwstr>
  </property>
  <property fmtid="{D5CDD505-2E9C-101B-9397-08002B2CF9AE}" pid="3" name="MediaServiceImageTags">
    <vt:lpwstr/>
  </property>
</Properties>
</file>