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webextensions/webextension1.xml" ContentType="application/vnd.ms-office.webextension+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358_3EFA5578.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webextensions/webextension2.xml" ContentType="application/vnd.ms-office.webextension+xml"/>
  <Override PartName="/ppt/notesSlides/notesSlide12.xml" ContentType="application/vnd.openxmlformats-officedocument.presentationml.notesSlide+xml"/>
  <Override PartName="/ppt/comments/modernComment_1339_FA3F6296.xml" ContentType="application/vnd.ms-powerpoint.comments+xml"/>
  <Override PartName="/ppt/notesSlides/notesSlide13.xml" ContentType="application/vnd.openxmlformats-officedocument.presentationml.notesSlide+xml"/>
  <Override PartName="/ppt/webextensions/webextension3.xml" ContentType="application/vnd.ms-office.webextension+xml"/>
  <Override PartName="/ppt/comments/modernComment_133B_AF78D053.xml" ContentType="application/vnd.ms-powerpoint.comments+xml"/>
  <Override PartName="/ppt/comments/modernComment_1361_67EB36A2.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webextensions/webextension4.xml" ContentType="application/vnd.ms-office.webextension+xml"/>
  <Override PartName="/ppt/notesSlides/notesSlide22.xml" ContentType="application/vnd.openxmlformats-officedocument.presentationml.notesSlide+xml"/>
  <Override PartName="/ppt/webextensions/webextension5.xml" ContentType="application/vnd.ms-office.webextension+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4"/>
  </p:notesMasterIdLst>
  <p:sldIdLst>
    <p:sldId id="368" r:id="rId5"/>
    <p:sldId id="4945" r:id="rId6"/>
    <p:sldId id="4919" r:id="rId7"/>
    <p:sldId id="4955" r:id="rId8"/>
    <p:sldId id="4941" r:id="rId9"/>
    <p:sldId id="4948" r:id="rId10"/>
    <p:sldId id="4952" r:id="rId11"/>
    <p:sldId id="4950" r:id="rId12"/>
    <p:sldId id="4951" r:id="rId13"/>
    <p:sldId id="4927" r:id="rId14"/>
    <p:sldId id="4932" r:id="rId15"/>
    <p:sldId id="4958" r:id="rId16"/>
    <p:sldId id="4921" r:id="rId17"/>
    <p:sldId id="4956" r:id="rId18"/>
    <p:sldId id="4922" r:id="rId19"/>
    <p:sldId id="4923" r:id="rId20"/>
    <p:sldId id="4961" r:id="rId21"/>
    <p:sldId id="4960" r:id="rId22"/>
    <p:sldId id="4962" r:id="rId23"/>
    <p:sldId id="4963" r:id="rId24"/>
    <p:sldId id="4964" r:id="rId25"/>
    <p:sldId id="4938" r:id="rId26"/>
    <p:sldId id="4939" r:id="rId27"/>
    <p:sldId id="4934" r:id="rId28"/>
    <p:sldId id="4959" r:id="rId29"/>
    <p:sldId id="4924" r:id="rId30"/>
    <p:sldId id="4957" r:id="rId31"/>
    <p:sldId id="4925" r:id="rId32"/>
    <p:sldId id="491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id="{9DC55F0A-830F-4869-BE92-3205CDF7D1EA}">
          <p14:sldIdLst>
            <p14:sldId id="368"/>
            <p14:sldId id="4945"/>
            <p14:sldId id="4919"/>
            <p14:sldId id="4955"/>
          </p14:sldIdLst>
        </p14:section>
        <p14:section name="Theme 1: Process and Workflow" id="{A6B7ADE9-CEFA-4DCD-971C-F1B7480307F8}">
          <p14:sldIdLst>
            <p14:sldId id="4941"/>
            <p14:sldId id="4948"/>
            <p14:sldId id="4952"/>
            <p14:sldId id="4950"/>
            <p14:sldId id="4951"/>
            <p14:sldId id="4927"/>
            <p14:sldId id="4932"/>
            <p14:sldId id="4958"/>
            <p14:sldId id="4921"/>
            <p14:sldId id="4956"/>
            <p14:sldId id="4922"/>
          </p14:sldIdLst>
        </p14:section>
        <p14:section name="Theme 2: Shared Accountability and KD" id="{D6BA766C-BCED-4D04-962D-8873F88072C5}">
          <p14:sldIdLst>
            <p14:sldId id="4923"/>
            <p14:sldId id="4961"/>
            <p14:sldId id="4960"/>
            <p14:sldId id="4962"/>
            <p14:sldId id="4963"/>
            <p14:sldId id="4964"/>
            <p14:sldId id="4938"/>
            <p14:sldId id="4939"/>
            <p14:sldId id="4934"/>
            <p14:sldId id="4959"/>
            <p14:sldId id="4924"/>
            <p14:sldId id="4957"/>
          </p14:sldIdLst>
        </p14:section>
        <p14:section name="Wrap up" id="{EC258DDE-B2D9-4ACF-B397-A69787E632B9}">
          <p14:sldIdLst>
            <p14:sldId id="4925"/>
            <p14:sldId id="491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7F0163-0DCA-001E-9168-B6CE339B3752}" name="Rose, Liam K W" initials="RLKW" userId="S::lrose2@ic.ac.uk::ac03273f-52d8-499b-94f4-92feba328197" providerId="AD"/>
  <p188:author id="{A372F678-3A1A-E555-0774-635110C1C5B3}" name="leila.e.cole@durham.ac.uk" initials="le" userId="S::urn:spo:guest#leila.e.cole@durham.ac.uk::" providerId="AD"/>
  <p188:author id="{D2611ED8-724A-9F47-A70A-72148C5AC008}" name="nc11@sanger.ac.uk" initials="nc" userId="S::urn:spo:guest#nc11@sanger.ac.uk::"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92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50861B-E953-46AC-8E4B-CCBA56298EEB}" v="48" dt="2026-06-16T08:42:35.122"/>
  </p1510:revLst>
</p1510:revInfo>
</file>

<file path=ppt/tableStyles.xml><?xml version="1.0" encoding="utf-8"?>
<a:tblStyleLst xmlns:a="http://schemas.openxmlformats.org/drawingml/2006/main" def="{5C22544A-7EE6-4342-B048-85BDC9FD1C3A}">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06" y="4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omments/modernComment_1339_FA3F6296.xml><?xml version="1.0" encoding="utf-8"?>
<p188:cmLst xmlns:a="http://schemas.openxmlformats.org/drawingml/2006/main" xmlns:r="http://schemas.openxmlformats.org/officeDocument/2006/relationships" xmlns:p188="http://schemas.microsoft.com/office/powerpoint/2018/8/main">
  <p188:cm id="{153FACF1-F47E-5C46-A2BD-61E3BDE25D34}" authorId="{D17F0163-0DCA-001E-9168-B6CE339B3752}" created="2026-06-10T09:34:20.811">
    <ac:deMkLst xmlns:ac="http://schemas.microsoft.com/office/drawing/2013/main/command">
      <pc:docMk xmlns:pc="http://schemas.microsoft.com/office/powerpoint/2013/main/command"/>
      <pc:sldMk xmlns:pc="http://schemas.microsoft.com/office/powerpoint/2013/main/command" cId="4198458006" sldId="4921"/>
      <ac:picMk id="7" creationId="{7D1196FD-4124-756E-58B8-E84070E39634}"/>
    </ac:deMkLst>
    <p188:replyLst>
      <p188:reply id="{D56EE69B-EB9C-428C-9631-555059820609}" authorId="{D17F0163-0DCA-001E-9168-B6CE339B3752}" created="2026-06-10T09:36:52.314">
        <p188:txBody>
          <a:bodyPr/>
          <a:lstStyle/>
          <a:p>
            <a:r>
              <a:rPr lang="en-GB"/>
              <a:t>This is the question link. We’ll need the answer(?) link here</a:t>
            </a:r>
          </a:p>
        </p188:txBody>
      </p188:reply>
      <p188:reply id="{F6D5AE0E-8623-4C10-9879-DEED776A6A12}" authorId="{A372F678-3A1A-E555-0774-635110C1C5B3}" created="2026-06-15T17:17:18.526">
        <p188:txBody>
          <a:bodyPr/>
          <a:lstStyle/>
          <a:p>
            <a:r>
              <a:rPr lang="en-GB"/>
              <a:t>do we have time for this?</a:t>
            </a:r>
          </a:p>
        </p188:txBody>
      </p188:reply>
    </p188:replyLst>
    <p188:txBody>
      <a:bodyPr/>
      <a:lstStyle/>
      <a:p>
        <a:r>
          <a:rPr lang="en-US"/>
          <a:t>https://www.menti.com/alsu5jgix19x?source=qr-page</a:t>
        </a:r>
      </a:p>
    </p188:txBody>
  </p188:cm>
</p188:cmLst>
</file>

<file path=ppt/comments/modernComment_133B_AF78D053.xml><?xml version="1.0" encoding="utf-8"?>
<p188:cmLst xmlns:a="http://schemas.openxmlformats.org/drawingml/2006/main" xmlns:r="http://schemas.openxmlformats.org/officeDocument/2006/relationships" xmlns:p188="http://schemas.microsoft.com/office/powerpoint/2018/8/main">
  <p188:cm id="{90AD2710-56DD-4E64-ADA9-EC490556AFFC}" authorId="{A372F678-3A1A-E555-0774-635110C1C5B3}" created="2026-06-16T11:20:58.017">
    <ac:deMkLst xmlns:ac="http://schemas.microsoft.com/office/drawing/2013/main/command">
      <pc:docMk xmlns:pc="http://schemas.microsoft.com/office/powerpoint/2013/main/command"/>
      <pc:sldMk xmlns:pc="http://schemas.microsoft.com/office/powerpoint/2013/main/command" cId="2943930451" sldId="4923"/>
      <ac:picMk id="6" creationId="{5DDB9FA7-928F-49F6-9407-35A011073693}"/>
    </ac:deMkLst>
    <p188:txBody>
      <a:bodyPr/>
      <a:lstStyle/>
      <a:p>
        <a:r>
          <a:rPr lang="en-GB"/>
          <a:t>can we add this on the first slide?</a:t>
        </a:r>
      </a:p>
    </p188:txBody>
  </p188:cm>
</p188:cmLst>
</file>

<file path=ppt/comments/modernComment_1358_3EFA5578.xml><?xml version="1.0" encoding="utf-8"?>
<p188:cmLst xmlns:a="http://schemas.openxmlformats.org/drawingml/2006/main" xmlns:r="http://schemas.openxmlformats.org/officeDocument/2006/relationships" xmlns:p188="http://schemas.microsoft.com/office/powerpoint/2018/8/main">
  <p188:cm id="{1B4610CE-987F-4EF0-92D8-A2E998B297BE}" authorId="{A372F678-3A1A-E555-0774-635110C1C5B3}" created="2026-06-15T16:35:04.046">
    <pc:sldMkLst xmlns:pc="http://schemas.microsoft.com/office/powerpoint/2013/main/command">
      <pc:docMk/>
      <pc:sldMk cId="3246483392" sldId="4940"/>
    </pc:sldMkLst>
    <p188:txBody>
      <a:bodyPr/>
      <a:lstStyle/>
      <a:p>
        <a:r>
          <a:rPr lang="en-GB"/>
          <a:t>@liam can we move this between the automate and excel examples?</a:t>
        </a:r>
      </a:p>
    </p188:txBody>
  </p188:cm>
</p188:cmLst>
</file>

<file path=ppt/comments/modernComment_1361_67EB36A2.xml><?xml version="1.0" encoding="utf-8"?>
<p188:cmLst xmlns:a="http://schemas.openxmlformats.org/drawingml/2006/main" xmlns:r="http://schemas.openxmlformats.org/officeDocument/2006/relationships" xmlns:p188="http://schemas.microsoft.com/office/powerpoint/2018/8/main">
  <p188:cm id="{671C121A-1410-4896-AC19-77536C7BF865}" authorId="{D2611ED8-724A-9F47-A70A-72148C5AC008}" created="2026-06-16T12:25:47.512">
    <ac:deMkLst xmlns:ac="http://schemas.microsoft.com/office/drawing/2013/main/command">
      <pc:docMk xmlns:pc="http://schemas.microsoft.com/office/powerpoint/2013/main/command"/>
      <pc:sldMk xmlns:pc="http://schemas.microsoft.com/office/powerpoint/2013/main/command" cId="1743468194" sldId="4961"/>
      <ac:picMk id="7" creationId="{F9EB53F6-9145-A17A-7A17-0DB78477C30B}"/>
    </ac:deMkLst>
    <p188:txBody>
      <a:bodyPr/>
      <a:lstStyle/>
      <a:p>
        <a:r>
          <a:rPr lang="en-US"/>
          <a:t>@leila.e.cole@durham.ac.uk - did you want to use this slide in the intro at the beginning?</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E6C93-2E97-43A4-9CEC-423CD01305B2}" type="datetimeFigureOut">
              <a:rPr lang="en-GB" smtClean="0"/>
              <a:t>18/06/2026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4AF941-4FB4-4EE4-9BC0-D18C477CF7E6}" type="slidenum">
              <a:rPr lang="en-GB" smtClean="0"/>
              <a:t>‹#›</a:t>
            </a:fld>
            <a:endParaRPr lang="en-GB"/>
          </a:p>
        </p:txBody>
      </p:sp>
    </p:spTree>
    <p:extLst>
      <p:ext uri="{BB962C8B-B14F-4D97-AF65-F5344CB8AC3E}">
        <p14:creationId xmlns:p14="http://schemas.microsoft.com/office/powerpoint/2010/main" val="3856921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solidFill>
                  <a:srgbClr val="444444"/>
                </a:solidFill>
              </a:rPr>
              <a:t>We often start meetings with an innocent "how are you?" — and I'm sure a lot of us reply "fine, busy," when underneath, what we're feeling is a sector that's overloaded.</a:t>
            </a:r>
            <a:r>
              <a:rPr lang="en-US">
                <a:solidFill>
                  <a:srgbClr val="444444"/>
                </a:solidFill>
              </a:rPr>
              <a:t> </a:t>
            </a:r>
            <a:endParaRPr lang="en-US"/>
          </a:p>
          <a:p>
            <a:r>
              <a:rPr lang="en-GB">
                <a:solidFill>
                  <a:srgbClr val="444444"/>
                </a:solidFill>
              </a:rPr>
              <a:t> </a:t>
            </a:r>
            <a:endParaRPr lang="en-GB"/>
          </a:p>
          <a:p>
            <a:r>
              <a:rPr lang="en-GB">
                <a:solidFill>
                  <a:srgbClr val="444444"/>
                </a:solidFill>
              </a:rPr>
              <a:t>And this isn't specific to post-award — I think we could ask any session running at this conference and get exactly the same answer. </a:t>
            </a:r>
            <a:endParaRPr lang="en-GB"/>
          </a:p>
          <a:p>
            <a:r>
              <a:rPr lang="en-GB">
                <a:solidFill>
                  <a:srgbClr val="444444"/>
                </a:solidFill>
              </a:rPr>
              <a:t> </a:t>
            </a:r>
            <a:endParaRPr lang="en-GB"/>
          </a:p>
          <a:p>
            <a:r>
              <a:rPr lang="en-GB">
                <a:solidFill>
                  <a:srgbClr val="444444"/>
                </a:solidFill>
              </a:rPr>
              <a:t>For post-award, that's rising compliance, more reporting, funder demands climbing — and rarely the capacity to match. We're skilled specialists doing critical work, with less and less room to be proactive. This is sector-wide — not anyone's local failing.</a:t>
            </a:r>
          </a:p>
          <a:p>
            <a:r>
              <a:rPr lang="en-GB">
                <a:solidFill>
                  <a:srgbClr val="444444"/>
                </a:solidFill>
              </a:rPr>
              <a:t> </a:t>
            </a:r>
            <a:endParaRPr lang="en-GB"/>
          </a:p>
          <a:p>
            <a:r>
              <a:rPr lang="en-GB">
                <a:solidFill>
                  <a:srgbClr val="444444"/>
                </a:solidFill>
              </a:rPr>
              <a:t>And that's where a lot of us are: so much of it, it's hard to even know where to start.</a:t>
            </a:r>
            <a:endParaRPr lang="en-US"/>
          </a:p>
          <a:p>
            <a:r>
              <a:rPr lang="en-GB">
                <a:solidFill>
                  <a:srgbClr val="444444"/>
                </a:solidFill>
              </a:rPr>
              <a:t> </a:t>
            </a:r>
            <a:endParaRPr lang="en-GB"/>
          </a:p>
          <a:p>
            <a:r>
              <a:rPr lang="en-GB">
                <a:solidFill>
                  <a:srgbClr val="444444"/>
                </a:solidFill>
              </a:rPr>
              <a:t>So — we're not going to stand here and tell you the SIG can fix all of this. There's no silver bullet. </a:t>
            </a:r>
            <a:endParaRPr lang="en-US">
              <a:solidFill>
                <a:srgbClr val="444444"/>
              </a:solidFill>
            </a:endParaRPr>
          </a:p>
          <a:p>
            <a:r>
              <a:rPr lang="en-GB">
                <a:solidFill>
                  <a:srgbClr val="444444"/>
                </a:solidFill>
              </a:rPr>
              <a:t> </a:t>
            </a:r>
            <a:endParaRPr lang="en-GB"/>
          </a:p>
          <a:p>
            <a:r>
              <a:rPr lang="en-GB">
                <a:solidFill>
                  <a:srgbClr val="444444"/>
                </a:solidFill>
              </a:rPr>
              <a:t>What we want to do this morning, with you, is share a few practical things that might help. Some are about how we work — are there tools or existing systems that can help us? — and some are about how we share the work across our teams, so it doesn't all sit with one person.</a:t>
            </a:r>
            <a:endParaRPr lang="en-GB"/>
          </a:p>
          <a:p>
            <a:r>
              <a:rPr lang="en-GB">
                <a:solidFill>
                  <a:srgbClr val="444444"/>
                </a:solidFill>
              </a:rPr>
              <a:t> </a:t>
            </a:r>
            <a:endParaRPr lang="en-GB"/>
          </a:p>
          <a:p>
            <a:r>
              <a:rPr lang="en-GB">
                <a:solidFill>
                  <a:srgbClr val="444444"/>
                </a:solidFill>
              </a:rPr>
              <a:t>We want to use this like an in-person sharing of what works, so we're all a bit less alone with it.</a:t>
            </a:r>
          </a:p>
          <a:p>
            <a:r>
              <a:rPr lang="en-GB">
                <a:solidFill>
                  <a:srgbClr val="444444"/>
                </a:solidFill>
              </a:rPr>
              <a:t> </a:t>
            </a:r>
            <a:endParaRPr lang="en-GB"/>
          </a:p>
          <a:p>
            <a:r>
              <a:rPr lang="en-GB">
                <a:solidFill>
                  <a:srgbClr val="444444"/>
                </a:solidFill>
              </a:rPr>
              <a:t>Two quick things before we start. We'll use Menti throughout — so phones out; there's a space for questions as we go, and a few prompts from us to steer the session and the follow-up. And this is Chatham House — speak freely, nothing's attributed beyond this room. </a:t>
            </a:r>
          </a:p>
          <a:p>
            <a:endParaRPr lang="en-GB">
              <a:solidFill>
                <a:srgbClr val="444444"/>
              </a:solidFill>
            </a:endParaRPr>
          </a:p>
        </p:txBody>
      </p:sp>
      <p:sp>
        <p:nvSpPr>
          <p:cNvPr id="4" name="Slide Number Placeholder 3"/>
          <p:cNvSpPr>
            <a:spLocks noGrp="1"/>
          </p:cNvSpPr>
          <p:nvPr>
            <p:ph type="sldNum" sz="quarter" idx="5"/>
          </p:nvPr>
        </p:nvSpPr>
        <p:spPr/>
        <p:txBody>
          <a:bodyPr/>
          <a:lstStyle/>
          <a:p>
            <a:fld id="{454AF941-4FB4-4EE4-9BC0-D18C477CF7E6}" type="slidenum">
              <a:rPr lang="en-GB" smtClean="0"/>
              <a:t>2</a:t>
            </a:fld>
            <a:endParaRPr lang="en-GB"/>
          </a:p>
        </p:txBody>
      </p:sp>
    </p:spTree>
    <p:extLst>
      <p:ext uri="{BB962C8B-B14F-4D97-AF65-F5344CB8AC3E}">
        <p14:creationId xmlns:p14="http://schemas.microsoft.com/office/powerpoint/2010/main" val="39431277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EC98D-8A98-7ED4-1453-DD48B86D5A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90B8C8-69A6-596B-6A1F-050DE379D8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6ABC87-FFA9-AC5F-CC2C-DE92F0F3B0BB}"/>
              </a:ext>
            </a:extLst>
          </p:cNvPr>
          <p:cNvSpPr>
            <a:spLocks noGrp="1"/>
          </p:cNvSpPr>
          <p:nvPr>
            <p:ph type="body" idx="1"/>
          </p:nvPr>
        </p:nvSpPr>
        <p:spPr/>
        <p:txBody>
          <a:bodyPr/>
          <a:lstStyle/>
          <a:p>
            <a:endParaRPr lang="en-US"/>
          </a:p>
          <a:p>
            <a:r>
              <a:rPr lang="en-US"/>
              <a:t>Ask the presenters any questions </a:t>
            </a:r>
          </a:p>
        </p:txBody>
      </p:sp>
      <p:sp>
        <p:nvSpPr>
          <p:cNvPr id="4" name="Slide Number Placeholder 3">
            <a:extLst>
              <a:ext uri="{FF2B5EF4-FFF2-40B4-BE49-F238E27FC236}">
                <a16:creationId xmlns:a16="http://schemas.microsoft.com/office/drawing/2014/main" id="{7F22B97E-D305-3F3C-DEBE-EB4859425A5E}"/>
              </a:ext>
            </a:extLst>
          </p:cNvPr>
          <p:cNvSpPr>
            <a:spLocks noGrp="1"/>
          </p:cNvSpPr>
          <p:nvPr>
            <p:ph type="sldNum" sz="quarter" idx="5"/>
          </p:nvPr>
        </p:nvSpPr>
        <p:spPr/>
        <p:txBody>
          <a:bodyPr/>
          <a:lstStyle/>
          <a:p>
            <a:fld id="{454AF941-4FB4-4EE4-9BC0-D18C477CF7E6}" type="slidenum">
              <a:rPr lang="en-GB" smtClean="0"/>
              <a:t>11</a:t>
            </a:fld>
            <a:endParaRPr lang="en-GB"/>
          </a:p>
        </p:txBody>
      </p:sp>
    </p:spTree>
    <p:extLst>
      <p:ext uri="{BB962C8B-B14F-4D97-AF65-F5344CB8AC3E}">
        <p14:creationId xmlns:p14="http://schemas.microsoft.com/office/powerpoint/2010/main" val="31525129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CDA2C-F206-F808-4192-107FF2011E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7D41E7-5122-6B5E-7B66-0DCE44CC3C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47DF90-3A98-305B-D62E-4D4008A76E87}"/>
              </a:ext>
            </a:extLst>
          </p:cNvPr>
          <p:cNvSpPr>
            <a:spLocks noGrp="1"/>
          </p:cNvSpPr>
          <p:nvPr>
            <p:ph type="body" idx="1"/>
          </p:nvPr>
        </p:nvSpPr>
        <p:spPr/>
        <p:txBody>
          <a:bodyPr/>
          <a:lstStyle/>
          <a:p>
            <a:r>
              <a:rPr lang="en-US"/>
              <a:t>‘What is your biggest operational bottleneck right now?’ - Menti word cloud - interaction with audience </a:t>
            </a:r>
          </a:p>
          <a:p>
            <a:endParaRPr lang="en-US"/>
          </a:p>
          <a:p>
            <a:r>
              <a:rPr lang="en-US"/>
              <a:t>Something like "okay we said phones out, we've got our first question for you. </a:t>
            </a:r>
          </a:p>
          <a:p>
            <a:endParaRPr lang="en-US" b="1"/>
          </a:p>
          <a:p>
            <a:r>
              <a:rPr lang="en-US" b="1"/>
              <a:t>Bridge </a:t>
            </a:r>
          </a:p>
          <a:p>
            <a:endParaRPr lang="en-US"/>
          </a:p>
          <a:p>
            <a:r>
              <a:rPr lang="en-US"/>
              <a:t>While you are doing that, don't worry this isn't going to be a training session and sorry we can't be magic.</a:t>
            </a:r>
          </a:p>
          <a:p>
            <a:endParaRPr lang="en-US"/>
          </a:p>
          <a:p>
            <a:r>
              <a:rPr lang="en-US"/>
              <a:t>We're not going to fix your workload in ten minutes. What we're going to do is show you a few things quickly — hopefully to give you an idea to take forward. Don't worry about copying anything down; you'll get the templates and notes afterwards, and we keep this going in the SIG.</a:t>
            </a:r>
          </a:p>
          <a:p>
            <a:endParaRPr lang="en-US"/>
          </a:p>
          <a:p>
            <a:r>
              <a:rPr lang="en-US"/>
              <a:t>Leila: </a:t>
            </a:r>
          </a:p>
          <a:p>
            <a:r>
              <a:rPr lang="en-US"/>
              <a:t>So — I've got the joy of kicking us off ;) </a:t>
            </a:r>
          </a:p>
          <a:p>
            <a:r>
              <a:rPr lang="en-US"/>
              <a:t>What can I actually do? I listen to my team tell me where things get stuck, where they're doing the same job twice — chasing across sections, checking again and again whether something's done. And I get frustrated we don't have the integrated systems or the IT resource to just fix it. </a:t>
            </a:r>
          </a:p>
          <a:p>
            <a:endParaRPr lang="en-US"/>
          </a:p>
          <a:p>
            <a:r>
              <a:rPr lang="en-US"/>
              <a:t>So I started asking: what can I do about it myself — with what we already have. </a:t>
            </a:r>
          </a:p>
          <a:p>
            <a:endParaRPr lang="en-US"/>
          </a:p>
          <a:p>
            <a:endParaRPr lang="en-US"/>
          </a:p>
        </p:txBody>
      </p:sp>
      <p:sp>
        <p:nvSpPr>
          <p:cNvPr id="4" name="Slide Number Placeholder 3">
            <a:extLst>
              <a:ext uri="{FF2B5EF4-FFF2-40B4-BE49-F238E27FC236}">
                <a16:creationId xmlns:a16="http://schemas.microsoft.com/office/drawing/2014/main" id="{1CE37738-01DD-0E6E-D67F-914E393E52E5}"/>
              </a:ext>
            </a:extLst>
          </p:cNvPr>
          <p:cNvSpPr>
            <a:spLocks noGrp="1"/>
          </p:cNvSpPr>
          <p:nvPr>
            <p:ph type="sldNum" sz="quarter" idx="5"/>
          </p:nvPr>
        </p:nvSpPr>
        <p:spPr/>
        <p:txBody>
          <a:bodyPr/>
          <a:lstStyle/>
          <a:p>
            <a:fld id="{454AF941-4FB4-4EE4-9BC0-D18C477CF7E6}" type="slidenum">
              <a:rPr lang="en-GB" smtClean="0"/>
              <a:t>12</a:t>
            </a:fld>
            <a:endParaRPr lang="en-GB"/>
          </a:p>
        </p:txBody>
      </p:sp>
    </p:spTree>
    <p:extLst>
      <p:ext uri="{BB962C8B-B14F-4D97-AF65-F5344CB8AC3E}">
        <p14:creationId xmlns:p14="http://schemas.microsoft.com/office/powerpoint/2010/main" val="2119940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IF YOU DON’T HAVE ANY COMMENTS ON MENTI  YOU CAN CLICK SUBMIT, AND THEN SKIP </a:t>
            </a:r>
          </a:p>
        </p:txBody>
      </p:sp>
      <p:sp>
        <p:nvSpPr>
          <p:cNvPr id="4" name="Slide Number Placeholder 3"/>
          <p:cNvSpPr>
            <a:spLocks noGrp="1"/>
          </p:cNvSpPr>
          <p:nvPr>
            <p:ph type="sldNum" sz="quarter" idx="5"/>
          </p:nvPr>
        </p:nvSpPr>
        <p:spPr/>
        <p:txBody>
          <a:bodyPr/>
          <a:lstStyle/>
          <a:p>
            <a:fld id="{454AF941-4FB4-4EE4-9BC0-D18C477CF7E6}" type="slidenum">
              <a:rPr lang="en-GB" smtClean="0"/>
              <a:t>13</a:t>
            </a:fld>
            <a:endParaRPr lang="en-GB"/>
          </a:p>
        </p:txBody>
      </p:sp>
    </p:spTree>
    <p:extLst>
      <p:ext uri="{BB962C8B-B14F-4D97-AF65-F5344CB8AC3E}">
        <p14:creationId xmlns:p14="http://schemas.microsoft.com/office/powerpoint/2010/main" val="37552563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ED1BB-C502-3277-4211-11DF055F53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D6A5D2-3A3B-7795-184E-162278F012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B163FB-61D5-BBA7-D21C-5A0F0DB52EAC}"/>
              </a:ext>
            </a:extLst>
          </p:cNvPr>
          <p:cNvSpPr>
            <a:spLocks noGrp="1"/>
          </p:cNvSpPr>
          <p:nvPr>
            <p:ph type="body" idx="1"/>
          </p:nvPr>
        </p:nvSpPr>
        <p:spPr/>
        <p:txBody>
          <a:bodyPr/>
          <a:lstStyle/>
          <a:p>
            <a:r>
              <a:rPr lang="en-US"/>
              <a:t>‘What is your biggest operational bottleneck right now?’ - Menti word cloud - interaction with audience </a:t>
            </a:r>
          </a:p>
          <a:p>
            <a:endParaRPr lang="en-US"/>
          </a:p>
          <a:p>
            <a:r>
              <a:rPr lang="en-US"/>
              <a:t>Something like "okay we said phones out, we've got our first question for you. </a:t>
            </a:r>
          </a:p>
          <a:p>
            <a:endParaRPr lang="en-US" b="1"/>
          </a:p>
          <a:p>
            <a:r>
              <a:rPr lang="en-US" b="1"/>
              <a:t>Bridge </a:t>
            </a:r>
          </a:p>
          <a:p>
            <a:endParaRPr lang="en-US"/>
          </a:p>
          <a:p>
            <a:r>
              <a:rPr lang="en-US"/>
              <a:t>While you are doing that, don't worry this isn't going to be a training session and sorry we can't be magic.</a:t>
            </a:r>
          </a:p>
          <a:p>
            <a:endParaRPr lang="en-US"/>
          </a:p>
          <a:p>
            <a:r>
              <a:rPr lang="en-US"/>
              <a:t>We're not going to fix your workload in ten minutes. What we're going to do is show you a few things quickly — hopefully to give you an idea to take forward. Don't worry about copying anything down; you'll get the templates and notes afterwards, and we keep this going in the SIG.</a:t>
            </a:r>
          </a:p>
          <a:p>
            <a:endParaRPr lang="en-US"/>
          </a:p>
          <a:p>
            <a:r>
              <a:rPr lang="en-US"/>
              <a:t>Leila: </a:t>
            </a:r>
          </a:p>
          <a:p>
            <a:r>
              <a:rPr lang="en-US"/>
              <a:t>So — I've got the joy of kicking us off ;) </a:t>
            </a:r>
          </a:p>
          <a:p>
            <a:r>
              <a:rPr lang="en-US"/>
              <a:t>What can I actually do? I listen to my team tell me where things get stuck, where they're doing the same job twice — chasing across sections, checking again and again whether something's done. And I get frustrated we don't have the integrated systems or the IT resource to just fix it. </a:t>
            </a:r>
          </a:p>
          <a:p>
            <a:endParaRPr lang="en-US"/>
          </a:p>
          <a:p>
            <a:r>
              <a:rPr lang="en-US"/>
              <a:t>So I started asking: what can I do about it myself — with what we already have. </a:t>
            </a:r>
          </a:p>
          <a:p>
            <a:endParaRPr lang="en-US"/>
          </a:p>
          <a:p>
            <a:endParaRPr lang="en-US"/>
          </a:p>
        </p:txBody>
      </p:sp>
      <p:sp>
        <p:nvSpPr>
          <p:cNvPr id="4" name="Slide Number Placeholder 3">
            <a:extLst>
              <a:ext uri="{FF2B5EF4-FFF2-40B4-BE49-F238E27FC236}">
                <a16:creationId xmlns:a16="http://schemas.microsoft.com/office/drawing/2014/main" id="{554AFBD1-D9C4-3F26-8A42-BAEEAA537053}"/>
              </a:ext>
            </a:extLst>
          </p:cNvPr>
          <p:cNvSpPr>
            <a:spLocks noGrp="1"/>
          </p:cNvSpPr>
          <p:nvPr>
            <p:ph type="sldNum" sz="quarter" idx="5"/>
          </p:nvPr>
        </p:nvSpPr>
        <p:spPr/>
        <p:txBody>
          <a:bodyPr/>
          <a:lstStyle/>
          <a:p>
            <a:fld id="{454AF941-4FB4-4EE4-9BC0-D18C477CF7E6}" type="slidenum">
              <a:rPr lang="en-GB" smtClean="0"/>
              <a:t>14</a:t>
            </a:fld>
            <a:endParaRPr lang="en-GB"/>
          </a:p>
        </p:txBody>
      </p:sp>
    </p:spTree>
    <p:extLst>
      <p:ext uri="{BB962C8B-B14F-4D97-AF65-F5344CB8AC3E}">
        <p14:creationId xmlns:p14="http://schemas.microsoft.com/office/powerpoint/2010/main" val="36407817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second theme of the conference </a:t>
            </a:r>
            <a:r>
              <a:rPr lang="en-US" err="1"/>
              <a:t>centres</a:t>
            </a:r>
            <a:r>
              <a:rPr lang="en-US"/>
              <a:t> around Shared Accountability and Knowledge Distribution. As we've already discussed, post-award support is becoming increasingly complex. Teams are managing growing compliance requirements, funder expectations, reporting obligations, and stakeholder demands, often within the same resource constraints.</a:t>
            </a:r>
          </a:p>
          <a:p>
            <a:r>
              <a:rPr lang="en-US"/>
              <a:t>When capacity is stretched, it's natural for knowledge and responsibility to become concentrated in certain individuals. We all know the people in our </a:t>
            </a:r>
            <a:r>
              <a:rPr lang="en-US" err="1"/>
              <a:t>organisations</a:t>
            </a:r>
            <a:r>
              <a:rPr lang="en-US"/>
              <a:t> who are the "go-to" expert for a particular funder, system, contract type, or process. Their expertise is incredibly valuable, but it can also create risk if too much knowledge sits with one person or a small group.</a:t>
            </a:r>
          </a:p>
          <a:p>
            <a:r>
              <a:rPr lang="en-US"/>
              <a:t>The question for us is: how do we create more resilient ways of working without losing the specialist expertise that is so important to our success?</a:t>
            </a:r>
          </a:p>
          <a:p>
            <a:br>
              <a:rPr lang="en-US"/>
            </a:br>
            <a:endParaRPr lang="en-US"/>
          </a:p>
        </p:txBody>
      </p:sp>
      <p:sp>
        <p:nvSpPr>
          <p:cNvPr id="4" name="Slide Number Placeholder 3"/>
          <p:cNvSpPr>
            <a:spLocks noGrp="1"/>
          </p:cNvSpPr>
          <p:nvPr>
            <p:ph type="sldNum" sz="quarter" idx="5"/>
          </p:nvPr>
        </p:nvSpPr>
        <p:spPr/>
        <p:txBody>
          <a:bodyPr/>
          <a:lstStyle/>
          <a:p>
            <a:fld id="{454AF941-4FB4-4EE4-9BC0-D18C477CF7E6}" type="slidenum">
              <a:rPr lang="en-GB" smtClean="0"/>
              <a:t>18</a:t>
            </a:fld>
            <a:endParaRPr lang="en-GB"/>
          </a:p>
        </p:txBody>
      </p:sp>
    </p:spTree>
    <p:extLst>
      <p:ext uri="{BB962C8B-B14F-4D97-AF65-F5344CB8AC3E}">
        <p14:creationId xmlns:p14="http://schemas.microsoft.com/office/powerpoint/2010/main" val="16839687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area to consider is shared accountability. In many Institutions, post-award delivery involves multiple teams – research management, contracts, finance, </a:t>
            </a:r>
            <a:r>
              <a:rPr lang="en-US" err="1"/>
              <a:t>programme</a:t>
            </a:r>
            <a:r>
              <a:rPr lang="en-US"/>
              <a:t> management, and operational support. Yet processes can become slowed down when responsibilities are unclear or when ownership changes hands multiple times.</a:t>
            </a:r>
          </a:p>
          <a:p>
            <a:br>
              <a:rPr lang="en-US"/>
            </a:br>
            <a:endParaRPr lang="en-US"/>
          </a:p>
        </p:txBody>
      </p:sp>
      <p:sp>
        <p:nvSpPr>
          <p:cNvPr id="4" name="Slide Number Placeholder 3"/>
          <p:cNvSpPr>
            <a:spLocks noGrp="1"/>
          </p:cNvSpPr>
          <p:nvPr>
            <p:ph type="sldNum" sz="quarter" idx="5"/>
          </p:nvPr>
        </p:nvSpPr>
        <p:spPr/>
        <p:txBody>
          <a:bodyPr/>
          <a:lstStyle/>
          <a:p>
            <a:fld id="{454AF941-4FB4-4EE4-9BC0-D18C477CF7E6}" type="slidenum">
              <a:rPr lang="en-GB" smtClean="0"/>
              <a:t>19</a:t>
            </a:fld>
            <a:endParaRPr lang="en-GB"/>
          </a:p>
        </p:txBody>
      </p:sp>
    </p:spTree>
    <p:extLst>
      <p:ext uri="{BB962C8B-B14F-4D97-AF65-F5344CB8AC3E}">
        <p14:creationId xmlns:p14="http://schemas.microsoft.com/office/powerpoint/2010/main" val="38873986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Simple tools such as RACI models can help clarify who is responsible, accountable, consulted, and informed at different stages of the award lifecycle. Mapping processes from award notification through to project close can also help identify handover points, areas of duplication, and where escalation routes may not be clear.</a:t>
            </a:r>
          </a:p>
          <a:p>
            <a:r>
              <a:rPr lang="en-US"/>
              <a:t>The aim is not to create more bureaucracy, but to make it easier for teams to work together effectively and understand where their role begins and ends.</a:t>
            </a:r>
          </a:p>
          <a:p>
            <a:endParaRPr lang="en-US"/>
          </a:p>
          <a:p>
            <a:r>
              <a:rPr lang="en-US"/>
              <a:t>High </a:t>
            </a:r>
            <a:r>
              <a:rPr lang="en-US" err="1"/>
              <a:t>leve</a:t>
            </a:r>
            <a:r>
              <a:rPr lang="en-US"/>
              <a:t> of detail, or low detail depending on the requirements. Can have a RACI for a particular area of post award, breaking down the roles and responsibilities.</a:t>
            </a:r>
          </a:p>
          <a:p>
            <a:br>
              <a:rPr lang="en-US"/>
            </a:br>
            <a:endParaRPr lang="en-US"/>
          </a:p>
        </p:txBody>
      </p:sp>
      <p:sp>
        <p:nvSpPr>
          <p:cNvPr id="4" name="Slide Number Placeholder 3"/>
          <p:cNvSpPr>
            <a:spLocks noGrp="1"/>
          </p:cNvSpPr>
          <p:nvPr>
            <p:ph type="sldNum" sz="quarter" idx="5"/>
          </p:nvPr>
        </p:nvSpPr>
        <p:spPr/>
        <p:txBody>
          <a:bodyPr/>
          <a:lstStyle/>
          <a:p>
            <a:fld id="{454AF941-4FB4-4EE4-9BC0-D18C477CF7E6}" type="slidenum">
              <a:rPr lang="en-GB" smtClean="0"/>
              <a:t>20</a:t>
            </a:fld>
            <a:endParaRPr lang="en-GB"/>
          </a:p>
        </p:txBody>
      </p:sp>
    </p:spTree>
    <p:extLst>
      <p:ext uri="{BB962C8B-B14F-4D97-AF65-F5344CB8AC3E}">
        <p14:creationId xmlns:p14="http://schemas.microsoft.com/office/powerpoint/2010/main" val="40867466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Many of us have experienced situations where critical information exists in email folders, personal notes, or simply in someone's head. This can make onboarding difficult, create inconsistency, and increase pressure on individuals who become the sole source of knowledge.</a:t>
            </a:r>
          </a:p>
          <a:p>
            <a:r>
              <a:rPr lang="en-US"/>
              <a:t>Creating </a:t>
            </a:r>
            <a:r>
              <a:rPr lang="en-US" err="1"/>
              <a:t>organisational</a:t>
            </a:r>
            <a:r>
              <a:rPr lang="en-US"/>
              <a:t> memory is one way to address this challenge. This might include developing standard operating procedures, creating process maps, recording walkthrough videos, building SharePoint hubs, or maintaining searchable knowledge repositories. Importantly, knowledge capture should become part of business-as-usual activity rather than something we only think about when someone leaves. This is </a:t>
            </a:r>
            <a:r>
              <a:rPr lang="en-US" err="1"/>
              <a:t>wht</a:t>
            </a:r>
            <a:r>
              <a:rPr lang="en-US"/>
              <a:t> happens most often – then we </a:t>
            </a:r>
            <a:r>
              <a:rPr lang="en-US" err="1"/>
              <a:t>realise</a:t>
            </a:r>
            <a:r>
              <a:rPr lang="en-US"/>
              <a:t> we have a gap in our business process, with not a lot of time to fill that gap. </a:t>
            </a:r>
          </a:p>
          <a:p>
            <a:r>
              <a:rPr lang="en-US"/>
              <a:t>Some Institutions are even incorporating knowledge sharing and documentation into annual objectives, </a:t>
            </a:r>
            <a:r>
              <a:rPr lang="en-US" err="1"/>
              <a:t>recognising</a:t>
            </a:r>
            <a:r>
              <a:rPr lang="en-US"/>
              <a:t> that building Institutions capability is just as important as delivering day-to-day operational work.</a:t>
            </a:r>
          </a:p>
          <a:p>
            <a:r>
              <a:rPr lang="en-US"/>
              <a:t>This leads us to the concept of moving away from single points of failure.</a:t>
            </a:r>
          </a:p>
          <a:p>
            <a:r>
              <a:rPr lang="en-US"/>
              <a:t>If a key member of staff were unavailable tomorrow, would critical processes continue to function effectively? Could someone else step in and provide support? Would the information needed to continue the work be easy to find?</a:t>
            </a:r>
          </a:p>
          <a:p>
            <a:r>
              <a:rPr lang="en-US"/>
              <a:t>Thinking of how to build resilience to mitigate against the single points of failure risk: might involve buddy arrangements, cross-training, succession planning, shared inboxes, or creating opportunities for staff to develop expertise beyond their immediate role. These approaches help distribute knowledge more broadly across teams while also supporting professional development and collaboration.</a:t>
            </a:r>
          </a:p>
          <a:p>
            <a:r>
              <a:rPr lang="en-US"/>
              <a:t>Ultimately, shared accountability and knowledge distribution are not simply about reducing risk. They are about creating the capacity and resilience that allow post-award professionals to focus their expertise where it adds the greatest value.</a:t>
            </a:r>
          </a:p>
          <a:p>
            <a:br>
              <a:rPr lang="en-US"/>
            </a:br>
            <a:endParaRPr lang="en-US"/>
          </a:p>
        </p:txBody>
      </p:sp>
      <p:sp>
        <p:nvSpPr>
          <p:cNvPr id="4" name="Slide Number Placeholder 3"/>
          <p:cNvSpPr>
            <a:spLocks noGrp="1"/>
          </p:cNvSpPr>
          <p:nvPr>
            <p:ph type="sldNum" sz="quarter" idx="5"/>
          </p:nvPr>
        </p:nvSpPr>
        <p:spPr/>
        <p:txBody>
          <a:bodyPr/>
          <a:lstStyle/>
          <a:p>
            <a:fld id="{454AF941-4FB4-4EE4-9BC0-D18C477CF7E6}" type="slidenum">
              <a:rPr lang="en-GB" smtClean="0"/>
              <a:t>21</a:t>
            </a:fld>
            <a:endParaRPr lang="en-GB"/>
          </a:p>
        </p:txBody>
      </p:sp>
    </p:spTree>
    <p:extLst>
      <p:ext uri="{BB962C8B-B14F-4D97-AF65-F5344CB8AC3E}">
        <p14:creationId xmlns:p14="http://schemas.microsoft.com/office/powerpoint/2010/main" val="34276903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2250"/>
              </a:spcBef>
            </a:pPr>
            <a:r>
              <a:rPr lang="en-US"/>
              <a:t>Another way of achieving shared accountability and knowledge distribution is by strengthening collaborative working across teams. </a:t>
            </a:r>
          </a:p>
          <a:p>
            <a:pPr>
              <a:lnSpc>
                <a:spcPct val="90000"/>
              </a:lnSpc>
              <a:spcBef>
                <a:spcPts val="2250"/>
              </a:spcBef>
            </a:pPr>
            <a:r>
              <a:rPr lang="en-US"/>
              <a:t> </a:t>
            </a:r>
          </a:p>
          <a:p>
            <a:pPr>
              <a:lnSpc>
                <a:spcPct val="90000"/>
              </a:lnSpc>
              <a:spcBef>
                <a:spcPts val="2250"/>
              </a:spcBef>
            </a:pPr>
            <a:r>
              <a:rPr lang="en-US"/>
              <a:t>Team structures are going to be different depending on the type of institutions you are working at (</a:t>
            </a:r>
            <a:r>
              <a:rPr lang="en-US" err="1"/>
              <a:t>Centralised</a:t>
            </a:r>
            <a:r>
              <a:rPr lang="en-US"/>
              <a:t>, hybrid, devolved)</a:t>
            </a:r>
            <a:endParaRPr lang="en-US">
              <a:solidFill>
                <a:srgbClr val="444444"/>
              </a:solidFill>
            </a:endParaRPr>
          </a:p>
          <a:p>
            <a:pPr marL="171450" indent="-171450">
              <a:lnSpc>
                <a:spcPct val="90000"/>
              </a:lnSpc>
              <a:spcBef>
                <a:spcPts val="2250"/>
              </a:spcBef>
              <a:buFont typeface="Arial"/>
              <a:buChar char="•"/>
            </a:pPr>
            <a:endParaRPr lang="en-US"/>
          </a:p>
          <a:p>
            <a:pPr marL="171450" indent="-171450">
              <a:lnSpc>
                <a:spcPct val="90000"/>
              </a:lnSpc>
              <a:spcBef>
                <a:spcPts val="2250"/>
              </a:spcBef>
              <a:buFont typeface="Arial"/>
              <a:buChar char="•"/>
            </a:pPr>
            <a:r>
              <a:rPr lang="en-US"/>
              <a:t>Improve handover processes to increase efficiency</a:t>
            </a:r>
          </a:p>
          <a:p>
            <a:pPr lvl="1" indent="-628650">
              <a:lnSpc>
                <a:spcPct val="90000"/>
              </a:lnSpc>
              <a:spcBef>
                <a:spcPts val="2250"/>
              </a:spcBef>
              <a:buFont typeface="Courier New,monospace"/>
              <a:buChar char="•"/>
            </a:pPr>
            <a:r>
              <a:rPr lang="en-US"/>
              <a:t>Less emails and Meetings</a:t>
            </a:r>
          </a:p>
          <a:p>
            <a:pPr lvl="1" indent="-628650">
              <a:lnSpc>
                <a:spcPct val="90000"/>
              </a:lnSpc>
              <a:spcBef>
                <a:spcPts val="2250"/>
              </a:spcBef>
              <a:buFont typeface="Courier New,monospace"/>
              <a:buChar char="•"/>
            </a:pPr>
            <a:r>
              <a:rPr lang="en-US"/>
              <a:t>Shared contracts tracker </a:t>
            </a:r>
            <a:r>
              <a:rPr lang="en-US" err="1"/>
              <a:t>addressess</a:t>
            </a:r>
            <a:r>
              <a:rPr lang="en-US"/>
              <a:t> issues with lack of visibility of grants in the pipeline for post-award staff</a:t>
            </a:r>
          </a:p>
          <a:p>
            <a:pPr lvl="1" indent="-628650">
              <a:lnSpc>
                <a:spcPct val="90000"/>
              </a:lnSpc>
              <a:spcBef>
                <a:spcPts val="2250"/>
              </a:spcBef>
              <a:buFont typeface="Courier New,monospace"/>
              <a:buChar char="•"/>
            </a:pPr>
            <a:r>
              <a:rPr lang="en-US"/>
              <a:t>Cohort start-up meetings for PIs – Kick-off meeting checklists</a:t>
            </a:r>
          </a:p>
          <a:p>
            <a:pPr marL="304800" lvl="1">
              <a:lnSpc>
                <a:spcPct val="90000"/>
              </a:lnSpc>
              <a:spcBef>
                <a:spcPts val="2250"/>
              </a:spcBef>
              <a:buChar char="•"/>
            </a:pPr>
            <a:endParaRPr lang="en-US"/>
          </a:p>
          <a:p>
            <a:pPr>
              <a:lnSpc>
                <a:spcPct val="90000"/>
              </a:lnSpc>
              <a:spcBef>
                <a:spcPts val="2250"/>
              </a:spcBef>
              <a:buChar char="•"/>
            </a:pPr>
            <a:r>
              <a:rPr lang="en-US"/>
              <a:t> Establish functional working groups to drive process improvement and consistency</a:t>
            </a:r>
            <a:endParaRPr lang="en-US">
              <a:solidFill>
                <a:srgbClr val="5E5E5E"/>
              </a:solidFill>
            </a:endParaRPr>
          </a:p>
          <a:p>
            <a:pPr lvl="1">
              <a:lnSpc>
                <a:spcPct val="90000"/>
              </a:lnSpc>
              <a:spcBef>
                <a:spcPts val="2250"/>
              </a:spcBef>
              <a:buFont typeface="Courier New,monospace"/>
              <a:buChar char="•"/>
            </a:pPr>
            <a:r>
              <a:rPr lang="en-US"/>
              <a:t>Understanding costing implications across pre-and post-award</a:t>
            </a:r>
          </a:p>
          <a:p>
            <a:pPr lvl="1">
              <a:buFont typeface="Arial"/>
              <a:buChar char="•"/>
            </a:pPr>
            <a:r>
              <a:rPr lang="en-US"/>
              <a:t>Streamline award setup processes. </a:t>
            </a:r>
          </a:p>
          <a:p>
            <a:pPr lvl="1">
              <a:buFont typeface="Arial"/>
              <a:buChar char="•"/>
            </a:pPr>
            <a:r>
              <a:rPr lang="en-US"/>
              <a:t>Improve handovers between teams. </a:t>
            </a:r>
          </a:p>
          <a:p>
            <a:pPr lvl="1">
              <a:buFont typeface="Arial"/>
              <a:buChar char="•"/>
            </a:pPr>
            <a:r>
              <a:rPr lang="en-US"/>
              <a:t>Review grant management systems and workflows. </a:t>
            </a:r>
          </a:p>
          <a:p>
            <a:pPr lvl="1">
              <a:buFont typeface="Arial"/>
              <a:buChar char="•"/>
            </a:pPr>
            <a:r>
              <a:rPr lang="en-US"/>
              <a:t>Enhance reporting and management information.</a:t>
            </a:r>
          </a:p>
          <a:p>
            <a:pPr lvl="1">
              <a:lnSpc>
                <a:spcPct val="90000"/>
              </a:lnSpc>
              <a:spcBef>
                <a:spcPts val="2250"/>
              </a:spcBef>
              <a:buFont typeface="Courier New,monospace"/>
              <a:buChar char="•"/>
            </a:pPr>
            <a:r>
              <a:rPr lang="en-US"/>
              <a:t>Due Diligence </a:t>
            </a:r>
          </a:p>
          <a:p>
            <a:pPr lvl="1">
              <a:lnSpc>
                <a:spcPct val="90000"/>
              </a:lnSpc>
              <a:spcBef>
                <a:spcPts val="2250"/>
              </a:spcBef>
              <a:buFont typeface="Courier New,monospace"/>
              <a:buChar char="•"/>
            </a:pPr>
            <a:r>
              <a:rPr lang="en-US"/>
              <a:t>Trusted Research</a:t>
            </a:r>
          </a:p>
          <a:p>
            <a:pPr lvl="1">
              <a:lnSpc>
                <a:spcPct val="90000"/>
              </a:lnSpc>
              <a:spcBef>
                <a:spcPts val="2250"/>
              </a:spcBef>
              <a:buFont typeface="Courier New,monospace"/>
              <a:buChar char="•"/>
            </a:pPr>
            <a:endParaRPr lang="en-US"/>
          </a:p>
          <a:p>
            <a:pPr marL="171450">
              <a:lnSpc>
                <a:spcPct val="90000"/>
              </a:lnSpc>
              <a:spcBef>
                <a:spcPts val="2250"/>
              </a:spcBef>
              <a:buFont typeface="Courier New,monospace"/>
              <a:buChar char="•"/>
            </a:pPr>
            <a:r>
              <a:rPr lang="en-US"/>
              <a:t>Having good relationships with other teams – E.g. HR, Graduate School, Central Finance, Ethics and Governance </a:t>
            </a:r>
            <a:r>
              <a:rPr lang="en-US" err="1"/>
              <a:t>etc</a:t>
            </a:r>
            <a:endParaRPr lang="en-US"/>
          </a:p>
        </p:txBody>
      </p:sp>
      <p:sp>
        <p:nvSpPr>
          <p:cNvPr id="4" name="Slide Number Placeholder 3"/>
          <p:cNvSpPr>
            <a:spLocks noGrp="1"/>
          </p:cNvSpPr>
          <p:nvPr>
            <p:ph type="sldNum" sz="quarter" idx="5"/>
          </p:nvPr>
        </p:nvSpPr>
        <p:spPr/>
        <p:txBody>
          <a:bodyPr/>
          <a:lstStyle/>
          <a:p>
            <a:fld id="{454AF941-4FB4-4EE4-9BC0-D18C477CF7E6}" type="slidenum">
              <a:rPr lang="en-GB" smtClean="0"/>
              <a:t>22</a:t>
            </a:fld>
            <a:endParaRPr lang="en-GB"/>
          </a:p>
        </p:txBody>
      </p:sp>
    </p:spTree>
    <p:extLst>
      <p:ext uri="{BB962C8B-B14F-4D97-AF65-F5344CB8AC3E}">
        <p14:creationId xmlns:p14="http://schemas.microsoft.com/office/powerpoint/2010/main" val="42924435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90000"/>
              </a:lnSpc>
              <a:spcBef>
                <a:spcPts val="2250"/>
              </a:spcBef>
              <a:buFont typeface="Arial"/>
              <a:buChar char="•"/>
            </a:pPr>
            <a:r>
              <a:rPr lang="en-US"/>
              <a:t>Increase operational resilience and capacity by broadening expertise:</a:t>
            </a:r>
            <a:endParaRPr lang="en-US">
              <a:solidFill>
                <a:srgbClr val="5E5E5E"/>
              </a:solidFill>
            </a:endParaRPr>
          </a:p>
          <a:p>
            <a:pPr marL="628650" lvl="1" indent="-171450">
              <a:lnSpc>
                <a:spcPct val="90000"/>
              </a:lnSpc>
              <a:spcBef>
                <a:spcPts val="2250"/>
              </a:spcBef>
              <a:buFont typeface="Courier New,monospace"/>
              <a:buChar char="o"/>
            </a:pPr>
            <a:r>
              <a:rPr lang="en-US"/>
              <a:t>Post Award Managers undertaking short-term secondments within Contracts. Pre-Award to gain funder requirements</a:t>
            </a:r>
            <a:endParaRPr lang="en-US">
              <a:solidFill>
                <a:srgbClr val="5E5E5E"/>
              </a:solidFill>
            </a:endParaRPr>
          </a:p>
          <a:p>
            <a:pPr marL="628650" lvl="1" indent="-171450">
              <a:lnSpc>
                <a:spcPct val="90000"/>
              </a:lnSpc>
              <a:spcBef>
                <a:spcPts val="2250"/>
              </a:spcBef>
              <a:buFont typeface="Courier New,monospace"/>
              <a:buChar char="o"/>
            </a:pPr>
            <a:r>
              <a:rPr lang="en-US"/>
              <a:t>Training RDM and/or Post-Award Managers in research contract review so there is additional capacity during staff absence or periods of high demand.</a:t>
            </a:r>
          </a:p>
          <a:p>
            <a:pPr marL="457200">
              <a:buFont typeface="Arial"/>
              <a:buChar char="•"/>
            </a:pPr>
            <a:r>
              <a:rPr lang="en-US"/>
              <a:t>Short-term secondments Pre-Award teams will increase understanding of funder requirements and improve understanding of the end-to-end grant lifecycle. </a:t>
            </a:r>
          </a:p>
          <a:p>
            <a:pPr lvl="1">
              <a:buFont typeface="Arial"/>
              <a:buChar char="•"/>
            </a:pPr>
            <a:r>
              <a:rPr lang="en-US"/>
              <a:t>Shadowing Contracts colleagues to gain knowledge of research agreements, contract negotiation and key contractual risks. </a:t>
            </a:r>
          </a:p>
          <a:p>
            <a:pPr lvl="1">
              <a:buFont typeface="Arial"/>
              <a:buChar char="•"/>
            </a:pPr>
            <a:r>
              <a:rPr lang="en-US"/>
              <a:t>Shadowing Finance colleagues to understand budgeting, forecasting, audits and financial reporting requirements. </a:t>
            </a:r>
          </a:p>
          <a:p>
            <a:pPr lvl="1">
              <a:buFont typeface="Arial"/>
              <a:buChar char="•"/>
            </a:pPr>
            <a:r>
              <a:rPr lang="en-US"/>
              <a:t>Opportunities for Post-Award staff to support major bid development activities and gain experience of funder requirements before awards are secured.</a:t>
            </a:r>
          </a:p>
          <a:p>
            <a:pPr marL="628650" lvl="1" indent="-171450">
              <a:lnSpc>
                <a:spcPct val="90000"/>
              </a:lnSpc>
              <a:spcBef>
                <a:spcPts val="2250"/>
              </a:spcBef>
              <a:buFont typeface="Courier New,monospace"/>
              <a:buChar char="o"/>
            </a:pPr>
            <a:endParaRPr lang="en-US"/>
          </a:p>
          <a:p>
            <a:pPr marL="171450" indent="-171450">
              <a:lnSpc>
                <a:spcPct val="90000"/>
              </a:lnSpc>
              <a:spcBef>
                <a:spcPts val="2250"/>
              </a:spcBef>
              <a:buFont typeface="Arial"/>
              <a:buChar char="•"/>
            </a:pPr>
            <a:r>
              <a:rPr lang="en-US"/>
              <a:t>Skills sharing and knowledge exchange</a:t>
            </a:r>
          </a:p>
          <a:p>
            <a:pPr marL="628650" lvl="1" indent="-171450">
              <a:lnSpc>
                <a:spcPct val="90000"/>
              </a:lnSpc>
              <a:spcBef>
                <a:spcPts val="2250"/>
              </a:spcBef>
              <a:buFont typeface="Courier New,monospace"/>
              <a:buChar char="o"/>
            </a:pPr>
            <a:r>
              <a:rPr lang="en-US"/>
              <a:t>Regular "Lunch and Learn" sessions led by different teams (Contracts, Compliance (</a:t>
            </a:r>
            <a:r>
              <a:rPr lang="en-US" err="1"/>
              <a:t>Trutsted</a:t>
            </a:r>
            <a:r>
              <a:rPr lang="en-US"/>
              <a:t> Research, Export Controls), Research Development, Finance, Ethics, even IT).</a:t>
            </a:r>
          </a:p>
          <a:p>
            <a:pPr marL="628650" lvl="1" indent="-171450">
              <a:lnSpc>
                <a:spcPct val="90000"/>
              </a:lnSpc>
              <a:spcBef>
                <a:spcPts val="2250"/>
              </a:spcBef>
              <a:buFont typeface="Courier New,monospace"/>
              <a:buChar char="o"/>
            </a:pPr>
            <a:r>
              <a:rPr lang="en-US"/>
              <a:t>Helps create subject matter champions</a:t>
            </a:r>
          </a:p>
          <a:p>
            <a:pPr marL="628650" lvl="1" indent="-171450">
              <a:lnSpc>
                <a:spcPct val="90000"/>
              </a:lnSpc>
              <a:spcBef>
                <a:spcPts val="2250"/>
              </a:spcBef>
              <a:buFont typeface="Courier New,monospace"/>
              <a:buChar char="o"/>
            </a:pPr>
            <a:r>
              <a:rPr lang="en-US"/>
              <a:t>Establish functional working groups to drive process improvement and consistency (This is also useful for developing skills across teams)</a:t>
            </a:r>
          </a:p>
          <a:p>
            <a:pPr marL="628650" lvl="1" indent="-171450">
              <a:lnSpc>
                <a:spcPct val="90000"/>
              </a:lnSpc>
              <a:spcBef>
                <a:spcPts val="2250"/>
              </a:spcBef>
              <a:buFont typeface="Courier New,monospace"/>
              <a:buChar char="o"/>
            </a:pPr>
            <a:endParaRPr lang="en-US"/>
          </a:p>
          <a:p>
            <a:pPr marL="171450" indent="-171450">
              <a:lnSpc>
                <a:spcPct val="90000"/>
              </a:lnSpc>
              <a:spcBef>
                <a:spcPts val="2250"/>
              </a:spcBef>
              <a:buFont typeface="Arial"/>
              <a:buChar char="•"/>
            </a:pPr>
            <a:r>
              <a:rPr lang="en-US"/>
              <a:t>Create a skills matrix – who are the experts, where are the gaps? – helps reduce single point of failure, identify training needs </a:t>
            </a:r>
            <a:r>
              <a:rPr lang="en-US" err="1"/>
              <a:t>etc</a:t>
            </a:r>
            <a:r>
              <a:rPr lang="en-US"/>
              <a:t> </a:t>
            </a:r>
          </a:p>
          <a:p>
            <a:pPr marL="628650" lvl="1" indent="-171450">
              <a:lnSpc>
                <a:spcPct val="90000"/>
              </a:lnSpc>
              <a:spcBef>
                <a:spcPts val="2250"/>
              </a:spcBef>
              <a:buFont typeface="Courier New,monospace"/>
              <a:buChar char="o"/>
            </a:pPr>
            <a:endParaRPr lang="en-US"/>
          </a:p>
          <a:p>
            <a:pPr indent="-171450">
              <a:lnSpc>
                <a:spcPct val="90000"/>
              </a:lnSpc>
              <a:spcBef>
                <a:spcPts val="2250"/>
              </a:spcBef>
              <a:buFont typeface="Arial"/>
              <a:buChar char="•"/>
            </a:pPr>
            <a:r>
              <a:rPr lang="en-US"/>
              <a:t>Key Message - Cross-boundary skills development is not about creating generalists, but about building sufficient understanding and capability to improve collaboration, resilience and service continuity while retaining specialist expertise</a:t>
            </a:r>
          </a:p>
          <a:p>
            <a:pPr indent="-171450">
              <a:lnSpc>
                <a:spcPct val="90000"/>
              </a:lnSpc>
              <a:spcBef>
                <a:spcPts val="2250"/>
              </a:spcBef>
              <a:buFont typeface="Arial"/>
              <a:buChar char="•"/>
            </a:pPr>
            <a:r>
              <a:rPr lang="en-US"/>
              <a:t>Objective it not to create experts in everything, but to create confidence and understanding in the theme/area.</a:t>
            </a:r>
            <a:r>
              <a:rPr lang="en-US">
                <a:solidFill>
                  <a:srgbClr val="4EA72E"/>
                </a:solidFill>
              </a:rPr>
              <a:t> </a:t>
            </a:r>
            <a:endParaRPr lang="en-US"/>
          </a:p>
          <a:p>
            <a:pPr indent="-171450">
              <a:lnSpc>
                <a:spcPct val="90000"/>
              </a:lnSpc>
              <a:spcBef>
                <a:spcPts val="2250"/>
              </a:spcBef>
              <a:buFont typeface="Arial"/>
              <a:buChar char="•"/>
            </a:pPr>
            <a:endParaRPr lang="en-US"/>
          </a:p>
        </p:txBody>
      </p:sp>
      <p:sp>
        <p:nvSpPr>
          <p:cNvPr id="4" name="Slide Number Placeholder 3"/>
          <p:cNvSpPr>
            <a:spLocks noGrp="1"/>
          </p:cNvSpPr>
          <p:nvPr>
            <p:ph type="sldNum" sz="quarter" idx="5"/>
          </p:nvPr>
        </p:nvSpPr>
        <p:spPr/>
        <p:txBody>
          <a:bodyPr/>
          <a:lstStyle/>
          <a:p>
            <a:fld id="{454AF941-4FB4-4EE4-9BC0-D18C477CF7E6}" type="slidenum">
              <a:rPr lang="en-GB" smtClean="0"/>
              <a:t>23</a:t>
            </a:fld>
            <a:endParaRPr lang="en-GB"/>
          </a:p>
        </p:txBody>
      </p:sp>
    </p:spTree>
    <p:extLst>
      <p:ext uri="{BB962C8B-B14F-4D97-AF65-F5344CB8AC3E}">
        <p14:creationId xmlns:p14="http://schemas.microsoft.com/office/powerpoint/2010/main" val="714048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is your biggest operational bottleneck right now?’ - Menti word cloud - interaction with audience </a:t>
            </a:r>
          </a:p>
          <a:p>
            <a:endParaRPr lang="en-US"/>
          </a:p>
          <a:p>
            <a:r>
              <a:rPr lang="en-US"/>
              <a:t>Something like "okay we said phones out, we've got our first question for you. </a:t>
            </a:r>
          </a:p>
          <a:p>
            <a:endParaRPr lang="en-US" b="1"/>
          </a:p>
          <a:p>
            <a:r>
              <a:rPr lang="en-US" b="1"/>
              <a:t>Bridge </a:t>
            </a:r>
          </a:p>
          <a:p>
            <a:endParaRPr lang="en-US"/>
          </a:p>
          <a:p>
            <a:r>
              <a:rPr lang="en-US"/>
              <a:t>While you are doing that, don't worry this isn't going to be a training session and sorry we can't be magic.</a:t>
            </a:r>
          </a:p>
          <a:p>
            <a:endParaRPr lang="en-US"/>
          </a:p>
          <a:p>
            <a:r>
              <a:rPr lang="en-US"/>
              <a:t>We're not going to fix your workload in ten minutes. What we're going to do is show you a few things quickly — hopefully to give you an idea to take forward. Don't worry about copying anything down; you'll get the templates and notes afterwards, and we keep this going in the SIG.</a:t>
            </a:r>
          </a:p>
          <a:p>
            <a:endParaRPr lang="en-US"/>
          </a:p>
          <a:p>
            <a:r>
              <a:rPr lang="en-US"/>
              <a:t>Leila: </a:t>
            </a:r>
          </a:p>
          <a:p>
            <a:r>
              <a:rPr lang="en-US"/>
              <a:t>So — I've got the joy of kicking us off ;) </a:t>
            </a:r>
          </a:p>
          <a:p>
            <a:r>
              <a:rPr lang="en-US"/>
              <a:t>What can I actually do? I listen to my team tell me where things get stuck, where they're doing the same job twice — chasing across sections, checking again and again whether something's done. And I get frustrated we don't have the integrated systems or the IT resource to just fix it. </a:t>
            </a:r>
          </a:p>
          <a:p>
            <a:endParaRPr lang="en-US"/>
          </a:p>
          <a:p>
            <a:r>
              <a:rPr lang="en-US"/>
              <a:t>So I started asking: what can I do about it myself — with what we already have. </a:t>
            </a:r>
          </a:p>
          <a:p>
            <a:endParaRPr lang="en-US"/>
          </a:p>
          <a:p>
            <a:endParaRPr lang="en-US"/>
          </a:p>
        </p:txBody>
      </p:sp>
      <p:sp>
        <p:nvSpPr>
          <p:cNvPr id="4" name="Slide Number Placeholder 3"/>
          <p:cNvSpPr>
            <a:spLocks noGrp="1"/>
          </p:cNvSpPr>
          <p:nvPr>
            <p:ph type="sldNum" sz="quarter" idx="5"/>
          </p:nvPr>
        </p:nvSpPr>
        <p:spPr/>
        <p:txBody>
          <a:bodyPr/>
          <a:lstStyle/>
          <a:p>
            <a:fld id="{454AF941-4FB4-4EE4-9BC0-D18C477CF7E6}" type="slidenum">
              <a:rPr lang="en-GB" smtClean="0"/>
              <a:t>3</a:t>
            </a:fld>
            <a:endParaRPr lang="en-GB"/>
          </a:p>
        </p:txBody>
      </p:sp>
    </p:spTree>
    <p:extLst>
      <p:ext uri="{BB962C8B-B14F-4D97-AF65-F5344CB8AC3E}">
        <p14:creationId xmlns:p14="http://schemas.microsoft.com/office/powerpoint/2010/main" val="3136622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A156D-EB68-24E7-08F0-0DC89CDB8D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3BE45E-B08B-8E85-27F2-F6FA4D74D4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C37776-6883-0612-7743-61E6C50EF36F}"/>
              </a:ext>
            </a:extLst>
          </p:cNvPr>
          <p:cNvSpPr>
            <a:spLocks noGrp="1"/>
          </p:cNvSpPr>
          <p:nvPr>
            <p:ph type="body" idx="1"/>
          </p:nvPr>
        </p:nvSpPr>
        <p:spPr/>
        <p:txBody>
          <a:bodyPr/>
          <a:lstStyle/>
          <a:p>
            <a:endParaRPr lang="en-US" b="1"/>
          </a:p>
          <a:p>
            <a:r>
              <a:rPr lang="en-US"/>
              <a:t>Be honest: a bigger build, not everyone has the same tools — say it plainly. Honesty protects the credibility of everything before it.</a:t>
            </a:r>
          </a:p>
          <a:p>
            <a:r>
              <a:rPr lang="en-US"/>
              <a:t>Pain: the same questions arriving in the inbox, again and again. Connect back: the other tools bought back hours — this is what becomes possible with them.</a:t>
            </a:r>
          </a:p>
          <a:p>
            <a:r>
              <a:rPr lang="en-US"/>
              <a:t>The page shown is the SIG session page — built with and for the SIG, no login needed.</a:t>
            </a:r>
          </a:p>
          <a:p>
            <a:endParaRPr lang="en-US" b="1"/>
          </a:p>
          <a:p>
            <a:endParaRPr lang="en-US" b="1"/>
          </a:p>
        </p:txBody>
      </p:sp>
      <p:sp>
        <p:nvSpPr>
          <p:cNvPr id="4" name="Slide Number Placeholder 3">
            <a:extLst>
              <a:ext uri="{FF2B5EF4-FFF2-40B4-BE49-F238E27FC236}">
                <a16:creationId xmlns:a16="http://schemas.microsoft.com/office/drawing/2014/main" id="{75388B19-8C36-0DD6-64E9-2E8D4AD2D514}"/>
              </a:ext>
            </a:extLst>
          </p:cNvPr>
          <p:cNvSpPr>
            <a:spLocks noGrp="1"/>
          </p:cNvSpPr>
          <p:nvPr>
            <p:ph type="sldNum" sz="quarter" idx="5"/>
          </p:nvPr>
        </p:nvSpPr>
        <p:spPr/>
        <p:txBody>
          <a:bodyPr/>
          <a:lstStyle/>
          <a:p>
            <a:fld id="{454AF941-4FB4-4EE4-9BC0-D18C477CF7E6}" type="slidenum">
              <a:rPr lang="en-GB" smtClean="0"/>
              <a:t>24</a:t>
            </a:fld>
            <a:endParaRPr lang="en-GB"/>
          </a:p>
        </p:txBody>
      </p:sp>
    </p:spTree>
    <p:extLst>
      <p:ext uri="{BB962C8B-B14F-4D97-AF65-F5344CB8AC3E}">
        <p14:creationId xmlns:p14="http://schemas.microsoft.com/office/powerpoint/2010/main" val="24788029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D6F52-D64A-5B15-E278-2447DC1186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265F73-9D9F-2FD9-4FEF-562DA00739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FEACB2-D7F1-3CFC-6AA6-702D694973B1}"/>
              </a:ext>
            </a:extLst>
          </p:cNvPr>
          <p:cNvSpPr>
            <a:spLocks noGrp="1"/>
          </p:cNvSpPr>
          <p:nvPr>
            <p:ph type="body" idx="1"/>
          </p:nvPr>
        </p:nvSpPr>
        <p:spPr/>
        <p:txBody>
          <a:bodyPr/>
          <a:lstStyle/>
          <a:p>
            <a:r>
              <a:rPr lang="en-US"/>
              <a:t>‘What is your biggest operational bottleneck right now?’ - Menti word cloud - interaction with audience </a:t>
            </a:r>
          </a:p>
          <a:p>
            <a:endParaRPr lang="en-US"/>
          </a:p>
          <a:p>
            <a:r>
              <a:rPr lang="en-US"/>
              <a:t>Something like "okay we said phones out, we've got our first question for you. </a:t>
            </a:r>
          </a:p>
          <a:p>
            <a:endParaRPr lang="en-US" b="1"/>
          </a:p>
          <a:p>
            <a:r>
              <a:rPr lang="en-US" b="1"/>
              <a:t>Bridge </a:t>
            </a:r>
          </a:p>
          <a:p>
            <a:endParaRPr lang="en-US"/>
          </a:p>
          <a:p>
            <a:r>
              <a:rPr lang="en-US"/>
              <a:t>While you are doing that, don't worry this isn't going to be a training session and sorry we can't be magic.</a:t>
            </a:r>
          </a:p>
          <a:p>
            <a:endParaRPr lang="en-US"/>
          </a:p>
          <a:p>
            <a:r>
              <a:rPr lang="en-US"/>
              <a:t>We're not going to fix your workload in ten minutes. What we're going to do is show you a few things quickly — hopefully to give you an idea to take forward. Don't worry about copying anything down; you'll get the templates and notes afterwards, and we keep this going in the SIG.</a:t>
            </a:r>
          </a:p>
          <a:p>
            <a:endParaRPr lang="en-US"/>
          </a:p>
          <a:p>
            <a:r>
              <a:rPr lang="en-US"/>
              <a:t>Leila: </a:t>
            </a:r>
          </a:p>
          <a:p>
            <a:r>
              <a:rPr lang="en-US"/>
              <a:t>So — I've got the joy of kicking us off ;) </a:t>
            </a:r>
          </a:p>
          <a:p>
            <a:r>
              <a:rPr lang="en-US"/>
              <a:t>What can I actually do? I listen to my team tell me where things get stuck, where they're doing the same job twice — chasing across sections, checking again and again whether something's done. And I get frustrated we don't have the integrated systems or the IT resource to just fix it. </a:t>
            </a:r>
          </a:p>
          <a:p>
            <a:endParaRPr lang="en-US"/>
          </a:p>
          <a:p>
            <a:r>
              <a:rPr lang="en-US"/>
              <a:t>So I started asking: what can I do about it myself — with what we already have. </a:t>
            </a:r>
          </a:p>
          <a:p>
            <a:endParaRPr lang="en-US"/>
          </a:p>
          <a:p>
            <a:endParaRPr lang="en-US"/>
          </a:p>
        </p:txBody>
      </p:sp>
      <p:sp>
        <p:nvSpPr>
          <p:cNvPr id="4" name="Slide Number Placeholder 3">
            <a:extLst>
              <a:ext uri="{FF2B5EF4-FFF2-40B4-BE49-F238E27FC236}">
                <a16:creationId xmlns:a16="http://schemas.microsoft.com/office/drawing/2014/main" id="{7C63AA62-6716-345D-27E6-A9629D6B7695}"/>
              </a:ext>
            </a:extLst>
          </p:cNvPr>
          <p:cNvSpPr>
            <a:spLocks noGrp="1"/>
          </p:cNvSpPr>
          <p:nvPr>
            <p:ph type="sldNum" sz="quarter" idx="5"/>
          </p:nvPr>
        </p:nvSpPr>
        <p:spPr/>
        <p:txBody>
          <a:bodyPr/>
          <a:lstStyle/>
          <a:p>
            <a:fld id="{454AF941-4FB4-4EE4-9BC0-D18C477CF7E6}" type="slidenum">
              <a:rPr lang="en-GB" smtClean="0"/>
              <a:t>25</a:t>
            </a:fld>
            <a:endParaRPr lang="en-GB"/>
          </a:p>
        </p:txBody>
      </p:sp>
    </p:spTree>
    <p:extLst>
      <p:ext uri="{BB962C8B-B14F-4D97-AF65-F5344CB8AC3E}">
        <p14:creationId xmlns:p14="http://schemas.microsoft.com/office/powerpoint/2010/main" val="13977088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CA845-F7B6-5B63-8BA4-D6E7EECC1B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F55CB9-6A6B-FB5F-515E-6C63618DBD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BB01D3-C183-4504-0C7C-F1EEEF7DB06C}"/>
              </a:ext>
            </a:extLst>
          </p:cNvPr>
          <p:cNvSpPr>
            <a:spLocks noGrp="1"/>
          </p:cNvSpPr>
          <p:nvPr>
            <p:ph type="body" idx="1"/>
          </p:nvPr>
        </p:nvSpPr>
        <p:spPr/>
        <p:txBody>
          <a:bodyPr/>
          <a:lstStyle/>
          <a:p>
            <a:r>
              <a:rPr lang="en-US"/>
              <a:t>‘What is your biggest operational bottleneck right now?’ - Menti word cloud - interaction with audience </a:t>
            </a:r>
          </a:p>
          <a:p>
            <a:endParaRPr lang="en-US"/>
          </a:p>
          <a:p>
            <a:r>
              <a:rPr lang="en-US"/>
              <a:t>Something like "okay we said phones out, we've got our first question for you. </a:t>
            </a:r>
          </a:p>
          <a:p>
            <a:endParaRPr lang="en-US" b="1"/>
          </a:p>
          <a:p>
            <a:r>
              <a:rPr lang="en-US" b="1"/>
              <a:t>Bridge </a:t>
            </a:r>
          </a:p>
          <a:p>
            <a:endParaRPr lang="en-US"/>
          </a:p>
          <a:p>
            <a:r>
              <a:rPr lang="en-US"/>
              <a:t>While you are doing that, don't worry this isn't going to be a training session and sorry we can't be magic.</a:t>
            </a:r>
          </a:p>
          <a:p>
            <a:endParaRPr lang="en-US"/>
          </a:p>
          <a:p>
            <a:r>
              <a:rPr lang="en-US"/>
              <a:t>We're not going to fix your workload in ten minutes. What we're going to do is show you a few things quickly — hopefully to give you an idea to take forward. Don't worry about copying anything down; you'll get the templates and notes afterwards, and we keep this going in the SIG.</a:t>
            </a:r>
          </a:p>
          <a:p>
            <a:endParaRPr lang="en-US"/>
          </a:p>
          <a:p>
            <a:r>
              <a:rPr lang="en-US"/>
              <a:t>Leila: </a:t>
            </a:r>
          </a:p>
          <a:p>
            <a:r>
              <a:rPr lang="en-US"/>
              <a:t>So — I've got the joy of kicking us off ;) </a:t>
            </a:r>
          </a:p>
          <a:p>
            <a:r>
              <a:rPr lang="en-US"/>
              <a:t>What can I actually do? I listen to my team tell me where things get stuck, where they're doing the same job twice — chasing across sections, checking again and again whether something's done. And I get frustrated we don't have the integrated systems or the IT resource to just fix it. </a:t>
            </a:r>
          </a:p>
          <a:p>
            <a:endParaRPr lang="en-US"/>
          </a:p>
          <a:p>
            <a:r>
              <a:rPr lang="en-US"/>
              <a:t>So I started asking: what can I do about it myself — with what we already have. </a:t>
            </a:r>
          </a:p>
          <a:p>
            <a:endParaRPr lang="en-US"/>
          </a:p>
          <a:p>
            <a:endParaRPr lang="en-US"/>
          </a:p>
        </p:txBody>
      </p:sp>
      <p:sp>
        <p:nvSpPr>
          <p:cNvPr id="4" name="Slide Number Placeholder 3">
            <a:extLst>
              <a:ext uri="{FF2B5EF4-FFF2-40B4-BE49-F238E27FC236}">
                <a16:creationId xmlns:a16="http://schemas.microsoft.com/office/drawing/2014/main" id="{215AFC39-4DD0-B97A-3A35-827C27651365}"/>
              </a:ext>
            </a:extLst>
          </p:cNvPr>
          <p:cNvSpPr>
            <a:spLocks noGrp="1"/>
          </p:cNvSpPr>
          <p:nvPr>
            <p:ph type="sldNum" sz="quarter" idx="5"/>
          </p:nvPr>
        </p:nvSpPr>
        <p:spPr/>
        <p:txBody>
          <a:bodyPr/>
          <a:lstStyle/>
          <a:p>
            <a:fld id="{454AF941-4FB4-4EE4-9BC0-D18C477CF7E6}" type="slidenum">
              <a:rPr lang="en-GB" smtClean="0"/>
              <a:t>27</a:t>
            </a:fld>
            <a:endParaRPr lang="en-GB"/>
          </a:p>
        </p:txBody>
      </p:sp>
    </p:spTree>
    <p:extLst>
      <p:ext uri="{BB962C8B-B14F-4D97-AF65-F5344CB8AC3E}">
        <p14:creationId xmlns:p14="http://schemas.microsoft.com/office/powerpoint/2010/main" val="36553239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solidFill>
                  <a:srgbClr val="5E5E5E"/>
                </a:solidFill>
              </a:rPr>
              <a:t>Roving mics </a:t>
            </a:r>
            <a:endParaRPr lang="en-US"/>
          </a:p>
        </p:txBody>
      </p:sp>
      <p:sp>
        <p:nvSpPr>
          <p:cNvPr id="4" name="Slide Number Placeholder 3"/>
          <p:cNvSpPr>
            <a:spLocks noGrp="1"/>
          </p:cNvSpPr>
          <p:nvPr>
            <p:ph type="sldNum" sz="quarter" idx="5"/>
          </p:nvPr>
        </p:nvSpPr>
        <p:spPr/>
        <p:txBody>
          <a:bodyPr/>
          <a:lstStyle/>
          <a:p>
            <a:fld id="{454AF941-4FB4-4EE4-9BC0-D18C477CF7E6}" type="slidenum">
              <a:rPr lang="en-GB" smtClean="0"/>
              <a:t>28</a:t>
            </a:fld>
            <a:endParaRPr lang="en-GB"/>
          </a:p>
        </p:txBody>
      </p:sp>
    </p:spTree>
    <p:extLst>
      <p:ext uri="{BB962C8B-B14F-4D97-AF65-F5344CB8AC3E}">
        <p14:creationId xmlns:p14="http://schemas.microsoft.com/office/powerpoint/2010/main" val="931269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A1880-173E-41EB-D6BA-C8F40F6506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50C083-6E02-CBE7-AA24-40E10A016B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C1F7DC-0020-CE51-760D-346E767B7487}"/>
              </a:ext>
            </a:extLst>
          </p:cNvPr>
          <p:cNvSpPr>
            <a:spLocks noGrp="1"/>
          </p:cNvSpPr>
          <p:nvPr>
            <p:ph type="body" idx="1"/>
          </p:nvPr>
        </p:nvSpPr>
        <p:spPr/>
        <p:txBody>
          <a:bodyPr/>
          <a:lstStyle/>
          <a:p>
            <a:r>
              <a:rPr lang="en-US"/>
              <a:t>‘What is your biggest operational bottleneck right now?’ - Menti word cloud - interaction with audience </a:t>
            </a:r>
          </a:p>
          <a:p>
            <a:endParaRPr lang="en-US"/>
          </a:p>
          <a:p>
            <a:r>
              <a:rPr lang="en-US"/>
              <a:t>Something like "okay we said phones out, we've got our first question for you. </a:t>
            </a:r>
          </a:p>
          <a:p>
            <a:endParaRPr lang="en-US" b="1"/>
          </a:p>
          <a:p>
            <a:r>
              <a:rPr lang="en-US" b="1"/>
              <a:t>Bridge </a:t>
            </a:r>
          </a:p>
          <a:p>
            <a:endParaRPr lang="en-US"/>
          </a:p>
          <a:p>
            <a:r>
              <a:rPr lang="en-US"/>
              <a:t>While you are doing that, don't worry this isn't going to be a training session and sorry we can't be magic.</a:t>
            </a:r>
          </a:p>
          <a:p>
            <a:endParaRPr lang="en-US"/>
          </a:p>
          <a:p>
            <a:r>
              <a:rPr lang="en-US"/>
              <a:t>We're not going to fix your workload in ten minutes. What we're going to do is show you a few things quickly — hopefully to give you an idea to take forward. Don't worry about copying anything down; you'll get the templates and notes afterwards, and we keep this going in the SIG.</a:t>
            </a:r>
          </a:p>
          <a:p>
            <a:endParaRPr lang="en-US"/>
          </a:p>
          <a:p>
            <a:r>
              <a:rPr lang="en-US"/>
              <a:t>Leila: </a:t>
            </a:r>
          </a:p>
          <a:p>
            <a:r>
              <a:rPr lang="en-US"/>
              <a:t>So — I've got the joy of kicking us off ;) </a:t>
            </a:r>
          </a:p>
          <a:p>
            <a:r>
              <a:rPr lang="en-US"/>
              <a:t>What can I actually do? I listen to my team tell me where things get stuck, where they're doing the same job twice — chasing across sections, checking again and again whether something's done. And I get frustrated we don't have the integrated systems or the IT resource to just fix it. </a:t>
            </a:r>
          </a:p>
          <a:p>
            <a:endParaRPr lang="en-US"/>
          </a:p>
          <a:p>
            <a:r>
              <a:rPr lang="en-US"/>
              <a:t>So I started asking: what can I do about it myself — with what we already have. </a:t>
            </a:r>
          </a:p>
          <a:p>
            <a:endParaRPr lang="en-US"/>
          </a:p>
          <a:p>
            <a:endParaRPr lang="en-US"/>
          </a:p>
        </p:txBody>
      </p:sp>
      <p:sp>
        <p:nvSpPr>
          <p:cNvPr id="4" name="Slide Number Placeholder 3">
            <a:extLst>
              <a:ext uri="{FF2B5EF4-FFF2-40B4-BE49-F238E27FC236}">
                <a16:creationId xmlns:a16="http://schemas.microsoft.com/office/drawing/2014/main" id="{B2C946CF-C1BD-2890-8279-112932B5B11E}"/>
              </a:ext>
            </a:extLst>
          </p:cNvPr>
          <p:cNvSpPr>
            <a:spLocks noGrp="1"/>
          </p:cNvSpPr>
          <p:nvPr>
            <p:ph type="sldNum" sz="quarter" idx="5"/>
          </p:nvPr>
        </p:nvSpPr>
        <p:spPr/>
        <p:txBody>
          <a:bodyPr/>
          <a:lstStyle/>
          <a:p>
            <a:fld id="{454AF941-4FB4-4EE4-9BC0-D18C477CF7E6}" type="slidenum">
              <a:rPr lang="en-GB" smtClean="0"/>
              <a:t>4</a:t>
            </a:fld>
            <a:endParaRPr lang="en-GB"/>
          </a:p>
        </p:txBody>
      </p:sp>
    </p:spTree>
    <p:extLst>
      <p:ext uri="{BB962C8B-B14F-4D97-AF65-F5344CB8AC3E}">
        <p14:creationId xmlns:p14="http://schemas.microsoft.com/office/powerpoint/2010/main" val="363294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So — I've got the joy of kicking us off ;) </a:t>
            </a:r>
            <a:endParaRPr lang="en-US">
              <a:solidFill>
                <a:srgbClr val="444444"/>
              </a:solidFill>
            </a:endParaRPr>
          </a:p>
          <a:p>
            <a:r>
              <a:rPr lang="en-US"/>
              <a:t>What can I actually do? I listen to my team tell me where things get stuck, where they're doing the same job twice — chasing across sections, checking again and again whether something's done. And I get frustrated we don't have the integrated systems or the IT resource to just fix it. </a:t>
            </a:r>
            <a:endParaRPr lang="en-US">
              <a:solidFill>
                <a:srgbClr val="444444"/>
              </a:solidFill>
            </a:endParaRPr>
          </a:p>
          <a:p>
            <a:endParaRPr lang="en-US">
              <a:solidFill>
                <a:srgbClr val="444444"/>
              </a:solidFill>
            </a:endParaRPr>
          </a:p>
          <a:p>
            <a:r>
              <a:rPr lang="en-US"/>
              <a:t>So I started asking: what can I do about it myself — with what we already have. </a:t>
            </a:r>
          </a:p>
          <a:p>
            <a:endParaRPr lang="en-US"/>
          </a:p>
          <a:p>
            <a:r>
              <a:rPr lang="en-US"/>
              <a:t>We've all got approvals flying around in email — chased, and a fortnight later nobody can find who said yes, or when. Inboxes lose things.</a:t>
            </a:r>
          </a:p>
          <a:p>
            <a:endParaRPr lang="en-US"/>
          </a:p>
          <a:p>
            <a:endParaRPr lang="en-US"/>
          </a:p>
          <a:p>
            <a:r>
              <a:rPr lang="en-US"/>
              <a:t>So here's the first thing I want to show you and it's the simplest one all morning: I didn't have to build anything. It was already there. You start with a list. See the buttons along the top? One just says Forms — press it, and you've got a tidy way in for people. And under Integrate, there's Approvals. Switch it on. That's it.</a:t>
            </a:r>
          </a:p>
          <a:p>
            <a:endParaRPr lang="en-US"/>
          </a:p>
          <a:p>
            <a:r>
              <a:rPr lang="en-US"/>
              <a:t>So instead of losing in email: the request comes in, the right person approves it right there in the list or via teams ..  and SharePoint /Teams log the decision for you --&gt; Who approved, and when. No chasing, no "did you ever sign that off?"</a:t>
            </a:r>
          </a:p>
          <a:p>
            <a:endParaRPr lang="en-US"/>
          </a:p>
          <a:p>
            <a:r>
              <a:rPr lang="en-US"/>
              <a:t>And notice — no Power Automate. We haven't actually built anything. That was all done with what we already have.</a:t>
            </a:r>
          </a:p>
          <a:p>
            <a:endParaRPr lang="en-US"/>
          </a:p>
          <a:p>
            <a:r>
              <a:rPr lang="en-US"/>
              <a:t>Then I started asking myself: what else can we do – and with a bit of help from your favorite AI to understand those irritating errors.. </a:t>
            </a:r>
            <a:endParaRPr lang="en-GB"/>
          </a:p>
        </p:txBody>
      </p:sp>
      <p:sp>
        <p:nvSpPr>
          <p:cNvPr id="4" name="Slide Number Placeholder 3"/>
          <p:cNvSpPr>
            <a:spLocks noGrp="1"/>
          </p:cNvSpPr>
          <p:nvPr>
            <p:ph type="sldNum" sz="quarter" idx="5"/>
          </p:nvPr>
        </p:nvSpPr>
        <p:spPr/>
        <p:txBody>
          <a:bodyPr/>
          <a:lstStyle/>
          <a:p>
            <a:fld id="{454AF941-4FB4-4EE4-9BC0-D18C477CF7E6}" type="slidenum">
              <a:rPr lang="en-GB" smtClean="0"/>
              <a:t>5</a:t>
            </a:fld>
            <a:endParaRPr lang="en-GB"/>
          </a:p>
        </p:txBody>
      </p:sp>
    </p:spTree>
    <p:extLst>
      <p:ext uri="{BB962C8B-B14F-4D97-AF65-F5344CB8AC3E}">
        <p14:creationId xmlns:p14="http://schemas.microsoft.com/office/powerpoint/2010/main" val="3943127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How many of us have systems that don't talk the same language — with no resource to fix it?</a:t>
            </a:r>
            <a:endParaRPr lang="en-US"/>
          </a:p>
          <a:p>
            <a:r>
              <a:rPr lang="en-GB"/>
              <a:t>Our research system doesn't create projects in finance. We made it work — but only by good people spending a lot of time across multiple teams.</a:t>
            </a:r>
          </a:p>
          <a:p>
            <a:r>
              <a:rPr lang="en-GB"/>
              <a:t>Same start as the last screen: a list and a form. Here's where it got to.</a:t>
            </a:r>
          </a:p>
          <a:p>
            <a:endParaRPr lang="en-GB"/>
          </a:p>
          <a:p>
            <a:r>
              <a:rPr lang="en-GB"/>
              <a:t>The team enter what they know — department, funder type, the project ID in a clean form. Power Automate does the rest. </a:t>
            </a:r>
            <a:endParaRPr lang="en-US"/>
          </a:p>
          <a:p>
            <a:endParaRPr lang="en-GB"/>
          </a:p>
          <a:p>
            <a:r>
              <a:rPr lang="en-GB"/>
              <a:t>I started with each piece, can I get a tool to do this manual process (convert </a:t>
            </a:r>
            <a:r>
              <a:rPr lang="en-GB" err="1"/>
              <a:t>worktribe</a:t>
            </a:r>
            <a:r>
              <a:rPr lang="en-GB"/>
              <a:t> department ID to ORACLE) tested with copilot or similar and then </a:t>
            </a:r>
            <a:r>
              <a:rPr lang="en-GB" err="1"/>
              <a:t>expaned</a:t>
            </a:r>
            <a:r>
              <a:rPr lang="en-GB"/>
              <a:t>. </a:t>
            </a:r>
            <a:r>
              <a:rPr lang="en-GB" err="1"/>
              <a:t>PowerAutomate</a:t>
            </a:r>
            <a:r>
              <a:rPr lang="en-GB"/>
              <a:t> and other tools now have an option for you to  you describe it in plain words rather than code, and Copilot explains the errors.</a:t>
            </a:r>
            <a:endParaRPr lang="en-US"/>
          </a:p>
          <a:p>
            <a:endParaRPr lang="en-GB"/>
          </a:p>
          <a:p>
            <a:r>
              <a:rPr lang="en-GB"/>
              <a:t>It maps </a:t>
            </a:r>
            <a:r>
              <a:rPr lang="en-GB" err="1"/>
              <a:t>Worktribe's</a:t>
            </a:r>
            <a:r>
              <a:rPr lang="en-GB"/>
              <a:t> codes into Oracle's — picks the next free code, safely, in the right classification and section, so the reporting's right from day one, not unpicked at year-end. One funder pick fans out into all the Oracle fields. Code back in under a minute — so the project can start spending, and recruiting, sooner.</a:t>
            </a:r>
            <a:endParaRPr lang="en-US"/>
          </a:p>
          <a:p>
            <a:r>
              <a:rPr lang="en-GB"/>
              <a:t>Then the handover. Finance get the file, in their format, in their own view — no re-keying. Each morning it tells them what's waiting. It watches Oracle, and the moment the code's live, it tells the requester. Nobody chases. Nobody reports back. Well — except the audit trail. I'm fond of a good audit.</a:t>
            </a:r>
            <a:endParaRPr lang="en-US"/>
          </a:p>
          <a:p>
            <a:r>
              <a:rPr lang="en-GB"/>
              <a:t>There's a lot under this. But it's not where you start on a Monday. It started as a list and a form, and grew a piece at a time. No developer, no IT project, no budget. So don't start here — start with one thing that wastes your team's time, and build the first step. This is just what it can grow into. But not everything needs Lists and flows behind it — some of the best wins are just in your own inbox. Liam</a:t>
            </a:r>
          </a:p>
        </p:txBody>
      </p:sp>
      <p:sp>
        <p:nvSpPr>
          <p:cNvPr id="4" name="Slide Number Placeholder 3"/>
          <p:cNvSpPr>
            <a:spLocks noGrp="1"/>
          </p:cNvSpPr>
          <p:nvPr>
            <p:ph type="sldNum" sz="quarter" idx="5"/>
          </p:nvPr>
        </p:nvSpPr>
        <p:spPr/>
        <p:txBody>
          <a:bodyPr/>
          <a:lstStyle/>
          <a:p>
            <a:fld id="{454AF941-4FB4-4EE4-9BC0-D18C477CF7E6}" type="slidenum">
              <a:rPr lang="en-GB" smtClean="0"/>
              <a:t>6</a:t>
            </a:fld>
            <a:endParaRPr lang="en-GB"/>
          </a:p>
        </p:txBody>
      </p:sp>
    </p:spTree>
    <p:extLst>
      <p:ext uri="{BB962C8B-B14F-4D97-AF65-F5344CB8AC3E}">
        <p14:creationId xmlns:p14="http://schemas.microsoft.com/office/powerpoint/2010/main" val="3943127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7B6DC-24AD-7CDC-9F5E-0E97659D86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F6802D-0779-DAEC-2070-1A8C8200FC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D0A01B-0E66-C50B-107C-EC61F41668DB}"/>
              </a:ext>
            </a:extLst>
          </p:cNvPr>
          <p:cNvSpPr>
            <a:spLocks noGrp="1"/>
          </p:cNvSpPr>
          <p:nvPr>
            <p:ph type="body" idx="1"/>
          </p:nvPr>
        </p:nvSpPr>
        <p:spPr/>
        <p:txBody>
          <a:bodyPr/>
          <a:lstStyle/>
          <a:p>
            <a:pPr rtl="0"/>
            <a:r>
              <a:rPr lang="en-GB" sz="1200" b="1" i="0" u="none" strike="noStrike" kern="1200" dirty="0">
                <a:solidFill>
                  <a:schemeClr val="tx1"/>
                </a:solidFill>
                <a:effectLst/>
                <a:latin typeface="+mn-lt"/>
                <a:ea typeface="+mn-ea"/>
                <a:cs typeface="+mn-cs"/>
              </a:rPr>
              <a:t>Quick Steps:</a:t>
            </a:r>
            <a:r>
              <a:rPr lang="en-GB" sz="1200" b="0" i="0" u="none" strike="noStrike" kern="1200" dirty="0">
                <a:solidFill>
                  <a:schemeClr val="tx1"/>
                </a:solidFill>
                <a:effectLst/>
                <a:latin typeface="+mn-lt"/>
                <a:ea typeface="+mn-ea"/>
                <a:cs typeface="+mn-cs"/>
              </a:rPr>
              <a:t> Map repetitive replies, actions, and folder-filing tasks into single-click commands.</a:t>
            </a:r>
          </a:p>
          <a:p>
            <a:pPr rtl="0"/>
            <a:r>
              <a:rPr lang="en-GB" sz="1200" b="1" i="0" u="none" strike="noStrike" kern="1200" dirty="0">
                <a:solidFill>
                  <a:schemeClr val="tx1"/>
                </a:solidFill>
                <a:effectLst/>
                <a:latin typeface="+mn-lt"/>
                <a:ea typeface="+mn-ea"/>
                <a:cs typeface="+mn-cs"/>
              </a:rPr>
              <a:t>Inbox Rules:</a:t>
            </a:r>
            <a:r>
              <a:rPr lang="en-GB" sz="1200" b="0" i="0" u="none" strike="noStrike" kern="1200" dirty="0">
                <a:solidFill>
                  <a:schemeClr val="tx1"/>
                </a:solidFill>
                <a:effectLst/>
                <a:latin typeface="+mn-lt"/>
                <a:ea typeface="+mn-ea"/>
                <a:cs typeface="+mn-cs"/>
              </a:rPr>
              <a:t> Route low-priority circular, internal system messages, and general mail to separate folders</a:t>
            </a:r>
          </a:p>
          <a:p>
            <a:pPr rtl="0"/>
            <a:r>
              <a:rPr lang="en-GB" sz="1200" b="1" i="0" u="none" strike="noStrike" kern="1200" dirty="0">
                <a:solidFill>
                  <a:schemeClr val="tx1"/>
                </a:solidFill>
                <a:effectLst/>
                <a:latin typeface="+mn-lt"/>
                <a:ea typeface="+mn-ea"/>
                <a:cs typeface="+mn-cs"/>
              </a:rPr>
              <a:t>Snooze &amp; Flag:</a:t>
            </a:r>
            <a:r>
              <a:rPr lang="en-GB" sz="1200" b="0" i="0" u="none" strike="noStrike" kern="1200" dirty="0">
                <a:solidFill>
                  <a:schemeClr val="tx1"/>
                </a:solidFill>
                <a:effectLst/>
                <a:latin typeface="+mn-lt"/>
                <a:ea typeface="+mn-ea"/>
                <a:cs typeface="+mn-cs"/>
              </a:rPr>
              <a:t> Master time-management by scheduling actionable items to resurface exactly when needed. Snooze brings it to the top of your inbox when everything else gets in the way</a:t>
            </a:r>
          </a:p>
          <a:p>
            <a:pPr rtl="0"/>
            <a:endParaRPr lang="en-GB" sz="1200" b="0" i="0" u="none" strike="noStrike" kern="1200" dirty="0">
              <a:solidFill>
                <a:schemeClr val="tx1"/>
              </a:solidFill>
              <a:effectLst/>
              <a:latin typeface="+mn-lt"/>
              <a:ea typeface="+mn-ea"/>
              <a:cs typeface="+mn-cs"/>
            </a:endParaRPr>
          </a:p>
          <a:p>
            <a:pPr rtl="0"/>
            <a:endParaRPr lang="en-GB" sz="1200" b="0" i="0" u="none" strike="noStrike" kern="1200" dirty="0">
              <a:solidFill>
                <a:schemeClr val="tx1"/>
              </a:solidFill>
              <a:effectLst/>
              <a:latin typeface="+mn-lt"/>
              <a:ea typeface="+mn-ea"/>
              <a:cs typeface="+mn-cs"/>
            </a:endParaRPr>
          </a:p>
          <a:p>
            <a:pPr rtl="0"/>
            <a:r>
              <a:rPr lang="en-GB" sz="1200" b="0" i="0" u="none" strike="noStrike" kern="1200" dirty="0">
                <a:solidFill>
                  <a:schemeClr val="tx1"/>
                </a:solidFill>
                <a:effectLst/>
                <a:latin typeface="+mn-lt"/>
                <a:ea typeface="+mn-ea"/>
                <a:cs typeface="+mn-cs"/>
              </a:rPr>
              <a:t>Shared mailbox. </a:t>
            </a:r>
          </a:p>
          <a:p>
            <a:pPr rtl="0"/>
            <a:r>
              <a:rPr lang="en-GB" sz="1200" b="0" i="0" u="none" strike="noStrike" kern="1200" dirty="0">
                <a:solidFill>
                  <a:schemeClr val="tx1"/>
                </a:solidFill>
                <a:effectLst/>
                <a:latin typeface="+mn-lt"/>
                <a:ea typeface="+mn-ea"/>
                <a:cs typeface="+mn-cs"/>
              </a:rPr>
              <a:t>Too many teams rely on shared mailboxes. If they can’t be removed optimise them. </a:t>
            </a:r>
          </a:p>
          <a:p>
            <a:pPr rtl="0"/>
            <a:r>
              <a:rPr lang="en-GB" sz="1200" b="0" i="0" u="none" strike="noStrike" kern="1200" dirty="0">
                <a:solidFill>
                  <a:schemeClr val="tx1"/>
                </a:solidFill>
                <a:effectLst/>
                <a:latin typeface="+mn-lt"/>
                <a:ea typeface="+mn-ea"/>
                <a:cs typeface="+mn-cs"/>
              </a:rPr>
              <a:t>Create templates for </a:t>
            </a:r>
            <a:r>
              <a:rPr lang="en-GB" sz="1200" b="0" i="0" u="none" strike="noStrike" kern="1200" dirty="0" err="1">
                <a:solidFill>
                  <a:schemeClr val="tx1"/>
                </a:solidFill>
                <a:effectLst/>
                <a:latin typeface="+mn-lt"/>
                <a:ea typeface="+mn-ea"/>
                <a:cs typeface="+mn-cs"/>
              </a:rPr>
              <a:t>standarised</a:t>
            </a:r>
            <a:r>
              <a:rPr lang="en-GB" sz="1200" b="0" i="0" u="none" strike="noStrike" kern="1200" dirty="0">
                <a:solidFill>
                  <a:schemeClr val="tx1"/>
                </a:solidFill>
                <a:effectLst/>
                <a:latin typeface="+mn-lt"/>
                <a:ea typeface="+mn-ea"/>
                <a:cs typeface="+mn-cs"/>
              </a:rPr>
              <a:t> replies.</a:t>
            </a:r>
            <a:r>
              <a:rPr lang="en-GB" b="1" dirty="0"/>
              <a:t> </a:t>
            </a:r>
            <a:r>
              <a:rPr lang="en-GB" dirty="0"/>
              <a:t>to ensure consistent, accurate answers for frequent funding or policy questions.</a:t>
            </a:r>
            <a:r>
              <a:rPr lang="en-GB" sz="1200" b="0" i="0" u="none" strike="noStrike" kern="1200" dirty="0">
                <a:solidFill>
                  <a:schemeClr val="tx1"/>
                </a:solidFill>
                <a:effectLst/>
                <a:latin typeface="+mn-lt"/>
                <a:ea typeface="+mn-ea"/>
                <a:cs typeface="+mn-cs"/>
              </a:rPr>
              <a:t> </a:t>
            </a:r>
          </a:p>
          <a:p>
            <a:pPr rtl="0"/>
            <a:r>
              <a:rPr lang="en-GB" sz="1200" b="0" i="0" u="none" strike="noStrike" kern="1200" dirty="0">
                <a:solidFill>
                  <a:schemeClr val="tx1"/>
                </a:solidFill>
                <a:effectLst/>
                <a:latin typeface="+mn-lt"/>
                <a:ea typeface="+mn-ea"/>
                <a:cs typeface="+mn-cs"/>
              </a:rPr>
              <a:t>Flag important emails automatically (pin forward to manager, etc</a:t>
            </a:r>
          </a:p>
          <a:p>
            <a:pPr rtl="0"/>
            <a:r>
              <a:rPr lang="en-GB" sz="1200" b="0" i="0" u="none" strike="noStrike" kern="1200" dirty="0">
                <a:solidFill>
                  <a:schemeClr val="tx1"/>
                </a:solidFill>
                <a:effectLst/>
                <a:latin typeface="+mn-lt"/>
                <a:ea typeface="+mn-ea"/>
                <a:cs typeface="+mn-cs"/>
              </a:rPr>
              <a:t>Alerts - </a:t>
            </a:r>
            <a:r>
              <a:rPr lang="en-GB" dirty="0"/>
              <a:t>automatic reminders before major deadlines.</a:t>
            </a:r>
            <a:endParaRPr lang="en-GB" b="0" dirty="0">
              <a:effectLst/>
            </a:endParaRPr>
          </a:p>
          <a:p>
            <a:endParaRPr lang="en-GB" b="0" dirty="0">
              <a:effectLst/>
            </a:endParaRPr>
          </a:p>
          <a:p>
            <a:endParaRPr lang="en-GB" b="0" dirty="0">
              <a:effectLst/>
            </a:endParaRPr>
          </a:p>
          <a:p>
            <a:r>
              <a:rPr lang="en-GB" b="0" dirty="0">
                <a:effectLst/>
              </a:rPr>
              <a:t>Lists </a:t>
            </a:r>
          </a:p>
          <a:p>
            <a:r>
              <a:rPr lang="en-GB" dirty="0"/>
              <a:t>Convert incoming/outgoing Outlook award notices automatically into trackable list records.</a:t>
            </a:r>
            <a:endParaRPr lang="en-GB" b="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Team Transparency </a:t>
            </a:r>
            <a:r>
              <a:rPr lang="en-GB" dirty="0"/>
              <a:t>Every team member sees all open and closed requests in one place.</a:t>
            </a:r>
          </a:p>
          <a:p>
            <a:br>
              <a:rPr lang="en-GB" dirty="0"/>
            </a:br>
            <a:endParaRPr lang="en-GB" b="0" dirty="0">
              <a:effectLst/>
            </a:endParaRPr>
          </a:p>
          <a:p>
            <a:br>
              <a:rPr lang="en-GB" dirty="0"/>
            </a:br>
            <a:endParaRPr lang="en-US" b="1" dirty="0"/>
          </a:p>
        </p:txBody>
      </p:sp>
      <p:sp>
        <p:nvSpPr>
          <p:cNvPr id="4" name="Slide Number Placeholder 3">
            <a:extLst>
              <a:ext uri="{FF2B5EF4-FFF2-40B4-BE49-F238E27FC236}">
                <a16:creationId xmlns:a16="http://schemas.microsoft.com/office/drawing/2014/main" id="{2E355FA4-9E3E-018E-6E34-9A5457F3AC6F}"/>
              </a:ext>
            </a:extLst>
          </p:cNvPr>
          <p:cNvSpPr>
            <a:spLocks noGrp="1"/>
          </p:cNvSpPr>
          <p:nvPr>
            <p:ph type="sldNum" sz="quarter" idx="5"/>
          </p:nvPr>
        </p:nvSpPr>
        <p:spPr/>
        <p:txBody>
          <a:bodyPr/>
          <a:lstStyle/>
          <a:p>
            <a:fld id="{454AF941-4FB4-4EE4-9BC0-D18C477CF7E6}" type="slidenum">
              <a:rPr lang="en-GB" smtClean="0"/>
              <a:t>7</a:t>
            </a:fld>
            <a:endParaRPr lang="en-GB"/>
          </a:p>
        </p:txBody>
      </p:sp>
    </p:spTree>
    <p:extLst>
      <p:ext uri="{BB962C8B-B14F-4D97-AF65-F5344CB8AC3E}">
        <p14:creationId xmlns:p14="http://schemas.microsoft.com/office/powerpoint/2010/main" val="2487686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We all use Excel — but there are corners most of us never touch. So here we want to share a template. The actual template might not be of use to you — but it's an example of how Excel can support something we all do all the time.</a:t>
            </a:r>
          </a:p>
          <a:p>
            <a:endParaRPr lang="en-US"/>
          </a:p>
          <a:p>
            <a:r>
              <a:rPr lang="en-US"/>
              <a:t>Every funder counts time differently — productive hours, 215 days, 1720 hours — and on top of that you've got what the person actually cost that month, and which parts of their pay are even eligible.</a:t>
            </a:r>
          </a:p>
          <a:p>
            <a:endParaRPr lang="en-US"/>
          </a:p>
          <a:p>
            <a:r>
              <a:rPr lang="en-US"/>
              <a:t>Behind it sits one Reference tab — the funder rules, and which parts of pay are eligible and how the formulas treat them. The 'know-how' that usually lives in one person's head, written down once. And updatable.</a:t>
            </a:r>
          </a:p>
          <a:p>
            <a:endParaRPr lang="en-US"/>
          </a:p>
          <a:p>
            <a:r>
              <a:rPr lang="en-US"/>
              <a:t>A script checks each line of the payroll and flags anything that might be ineligible — or that it doesn't recognise — so you can make an informed call.</a:t>
            </a:r>
          </a:p>
          <a:p>
            <a:endParaRPr lang="en-US"/>
          </a:p>
          <a:p>
            <a:r>
              <a:rPr lang="en-US"/>
              <a:t>Then it sums the eligible payroll, applies the right basis for that funder, and works the claim out against the signed timesheet hours — showing both what the funder basis allows and the figure held to actual cost, so the choice is yours. </a:t>
            </a:r>
          </a:p>
          <a:p>
            <a:r>
              <a:rPr lang="en-US"/>
              <a:t>Out comes an auditable record, and a journal in our template, ready to paste.</a:t>
            </a:r>
          </a:p>
          <a:p>
            <a:endParaRPr lang="en-US"/>
          </a:p>
          <a:p>
            <a:r>
              <a:rPr lang="en-US"/>
              <a:t>It's not magic, and it's not the only way — but it took something fiddly and repetitive and made it quick and consistent. Not everyone uses it; Excel and ideas aren't magic.</a:t>
            </a:r>
          </a:p>
          <a:p>
            <a:endParaRPr lang="en-US"/>
          </a:p>
          <a:p>
            <a:r>
              <a:rPr lang="en-US"/>
              <a:t>And the rules behind it? They're the same for every one of us ..</a:t>
            </a:r>
          </a:p>
          <a:p>
            <a:endParaRPr lang="en-US"/>
          </a:p>
        </p:txBody>
      </p:sp>
      <p:sp>
        <p:nvSpPr>
          <p:cNvPr id="4" name="Slide Number Placeholder 3"/>
          <p:cNvSpPr>
            <a:spLocks noGrp="1"/>
          </p:cNvSpPr>
          <p:nvPr>
            <p:ph type="sldNum" sz="quarter" idx="5"/>
          </p:nvPr>
        </p:nvSpPr>
        <p:spPr/>
        <p:txBody>
          <a:bodyPr/>
          <a:lstStyle/>
          <a:p>
            <a:fld id="{454AF941-4FB4-4EE4-9BC0-D18C477CF7E6}" type="slidenum">
              <a:rPr lang="en-GB" smtClean="0"/>
              <a:t>8</a:t>
            </a:fld>
            <a:endParaRPr lang="en-GB"/>
          </a:p>
        </p:txBody>
      </p:sp>
    </p:spTree>
    <p:extLst>
      <p:ext uri="{BB962C8B-B14F-4D97-AF65-F5344CB8AC3E}">
        <p14:creationId xmlns:p14="http://schemas.microsoft.com/office/powerpoint/2010/main" val="3943127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solidFill>
                  <a:srgbClr val="2E3A52"/>
                </a:solidFill>
              </a:rPr>
              <a:t>…the same for every one of us. They're not secret, they're not ours — they're the funders' rules, published, identical for every institution in this room. So we've put them in one place. </a:t>
            </a:r>
            <a:endParaRPr lang="en-GB" i="1">
              <a:solidFill>
                <a:srgbClr val="2E3A52"/>
              </a:solidFill>
            </a:endParaRPr>
          </a:p>
          <a:p>
            <a:endParaRPr lang="en-GB">
              <a:solidFill>
                <a:srgbClr val="2E3A52"/>
              </a:solidFill>
            </a:endParaRPr>
          </a:p>
          <a:p>
            <a:r>
              <a:rPr lang="en-GB">
                <a:solidFill>
                  <a:srgbClr val="2E3A52"/>
                </a:solidFill>
              </a:rPr>
              <a:t>That's what this is — the rules my spreadsheet runs on, sitting here for everyone, with calculators and wizards to walk you through them </a:t>
            </a:r>
            <a:endParaRPr lang="en-GB"/>
          </a:p>
          <a:p>
            <a:endParaRPr lang="en-GB">
              <a:solidFill>
                <a:srgbClr val="2E3A52"/>
              </a:solidFill>
            </a:endParaRPr>
          </a:p>
          <a:p>
            <a:r>
              <a:rPr lang="en-GB"/>
              <a:t>Different problems all morning, same idea — approvals you can switch on, a bridge between two systems, Outlook doing more than we ask of it, a spreadsheet handling the fiddly maths. Using what we've already got. But every one started with one person, at one institution, working out a problem we probably all share — from scratch. </a:t>
            </a:r>
          </a:p>
          <a:p>
            <a:endParaRPr lang="en-GB"/>
          </a:p>
          <a:p>
            <a:r>
              <a:rPr lang="en-GB"/>
              <a:t>So, as we've said in the SIG, we want to share. We're joining it up with BUFDG's Research Finance Forum too, so it's not just one corner of the sector talking to itself. Open, free, no login — the templates live on the ARMA SIG page and in the conference app; the hub holds the rules and the guides behind them.</a:t>
            </a:r>
          </a:p>
          <a:p>
            <a:endParaRPr lang="en-GB"/>
          </a:p>
          <a:p>
            <a:r>
              <a:rPr lang="en-GB" i="1"/>
              <a:t>(bridge to Theme 2):</a:t>
            </a:r>
            <a:r>
              <a:rPr lang="en-GB"/>
              <a:t> Because none of this should sit with one person, working it out alone — which is exactly what Nicola and Anish are going to pick up next.</a:t>
            </a:r>
          </a:p>
          <a:p>
            <a:endParaRPr lang="en-GB"/>
          </a:p>
        </p:txBody>
      </p:sp>
      <p:sp>
        <p:nvSpPr>
          <p:cNvPr id="4" name="Slide Number Placeholder 3"/>
          <p:cNvSpPr>
            <a:spLocks noGrp="1"/>
          </p:cNvSpPr>
          <p:nvPr>
            <p:ph type="sldNum" sz="quarter" idx="5"/>
          </p:nvPr>
        </p:nvSpPr>
        <p:spPr/>
        <p:txBody>
          <a:bodyPr/>
          <a:lstStyle/>
          <a:p>
            <a:fld id="{454AF941-4FB4-4EE4-9BC0-D18C477CF7E6}" type="slidenum">
              <a:rPr lang="en-GB" smtClean="0"/>
              <a:t>9</a:t>
            </a:fld>
            <a:endParaRPr lang="en-GB"/>
          </a:p>
        </p:txBody>
      </p:sp>
    </p:spTree>
    <p:extLst>
      <p:ext uri="{BB962C8B-B14F-4D97-AF65-F5344CB8AC3E}">
        <p14:creationId xmlns:p14="http://schemas.microsoft.com/office/powerpoint/2010/main" val="39431277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064DA-04EF-3A8B-9449-168860C3B1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2B61BA-072E-F8E4-B736-465D1E5BA8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78941C-717B-7262-24D8-726F242D9969}"/>
              </a:ext>
            </a:extLst>
          </p:cNvPr>
          <p:cNvSpPr>
            <a:spLocks noGrp="1"/>
          </p:cNvSpPr>
          <p:nvPr>
            <p:ph type="body" idx="1"/>
          </p:nvPr>
        </p:nvSpPr>
        <p:spPr/>
        <p:txBody>
          <a:bodyPr/>
          <a:lstStyle/>
          <a:p>
            <a:r>
              <a:rPr lang="en-US"/>
              <a:t>The second is a project health check, we  all have </a:t>
            </a:r>
            <a:r>
              <a:rPr lang="en-US" err="1"/>
              <a:t>versios</a:t>
            </a:r>
            <a:r>
              <a:rPr lang="en-US"/>
              <a:t> of these. This is just one example with the review standard's written into it — what to check, what to flag, so it's not all held in one person's head. </a:t>
            </a:r>
          </a:p>
          <a:p>
            <a:r>
              <a:rPr lang="en-US"/>
              <a:t>Which is exactly where Nicola and Anish are taking us next.</a:t>
            </a:r>
          </a:p>
          <a:p>
            <a:endParaRPr lang="en-US"/>
          </a:p>
        </p:txBody>
      </p:sp>
      <p:sp>
        <p:nvSpPr>
          <p:cNvPr id="4" name="Slide Number Placeholder 3">
            <a:extLst>
              <a:ext uri="{FF2B5EF4-FFF2-40B4-BE49-F238E27FC236}">
                <a16:creationId xmlns:a16="http://schemas.microsoft.com/office/drawing/2014/main" id="{4D196ECB-9629-6E6B-D4DF-3EE39DC0C0FF}"/>
              </a:ext>
            </a:extLst>
          </p:cNvPr>
          <p:cNvSpPr>
            <a:spLocks noGrp="1"/>
          </p:cNvSpPr>
          <p:nvPr>
            <p:ph type="sldNum" sz="quarter" idx="5"/>
          </p:nvPr>
        </p:nvSpPr>
        <p:spPr/>
        <p:txBody>
          <a:bodyPr/>
          <a:lstStyle/>
          <a:p>
            <a:fld id="{454AF941-4FB4-4EE4-9BC0-D18C477CF7E6}" type="slidenum">
              <a:rPr lang="en-GB" smtClean="0"/>
              <a:t>10</a:t>
            </a:fld>
            <a:endParaRPr lang="en-GB"/>
          </a:p>
        </p:txBody>
      </p:sp>
    </p:spTree>
    <p:extLst>
      <p:ext uri="{BB962C8B-B14F-4D97-AF65-F5344CB8AC3E}">
        <p14:creationId xmlns:p14="http://schemas.microsoft.com/office/powerpoint/2010/main" val="3199400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Author and Date</a:t>
            </a:r>
          </a:p>
        </p:txBody>
      </p:sp>
      <p:sp>
        <p:nvSpPr>
          <p:cNvPr id="12" name="Presentation Titl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Presentation Title</a:t>
            </a:r>
          </a:p>
        </p:txBody>
      </p:sp>
      <p:sp>
        <p:nvSpPr>
          <p:cNvPr id="13" name="Body Level One…"/>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45244562"/>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8143035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603250" y="1186481"/>
            <a:ext cx="4889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61" name="Body Level One…"/>
          <p:cNvSpPr txBox="1">
            <a:spLocks noGrp="1"/>
          </p:cNvSpPr>
          <p:nvPr>
            <p:ph type="body" sz="half" idx="1" hasCustomPrompt="1"/>
          </p:nvPr>
        </p:nvSpPr>
        <p:spPr>
          <a:xfrm>
            <a:off x="603250" y="2124252"/>
            <a:ext cx="4889500" cy="4128315"/>
          </a:xfrm>
          <a:prstGeom prst="rect">
            <a:avLst/>
          </a:prstGeom>
        </p:spPr>
        <p:txBody>
          <a:bodyPr/>
          <a:lstStyle/>
          <a:p>
            <a:r>
              <a:t>Slide bullet text</a:t>
            </a:r>
          </a:p>
          <a:p>
            <a:pPr lvl="1"/>
            <a:endParaRPr/>
          </a:p>
          <a:p>
            <a:pPr lvl="2"/>
            <a:endParaRPr/>
          </a:p>
          <a:p>
            <a:pPr lvl="3"/>
            <a:endParaRPr/>
          </a:p>
          <a:p>
            <a:pPr lvl="4"/>
            <a:endParaRPr/>
          </a:p>
        </p:txBody>
      </p:sp>
      <p:sp>
        <p:nvSpPr>
          <p:cNvPr id="62" name="660384004_1290x1720.jpg"/>
          <p:cNvSpPr>
            <a:spLocks noGrp="1"/>
          </p:cNvSpPr>
          <p:nvPr>
            <p:ph type="pic" idx="22"/>
          </p:nvPr>
        </p:nvSpPr>
        <p:spPr>
          <a:xfrm>
            <a:off x="6096000" y="-203633"/>
            <a:ext cx="5458437" cy="7277916"/>
          </a:xfrm>
          <a:prstGeom prst="rect">
            <a:avLst/>
          </a:prstGeom>
        </p:spPr>
        <p:txBody>
          <a:bodyPr lIns="91439" tIns="45719" rIns="91439" bIns="45719">
            <a:noAutofit/>
          </a:bodyPr>
          <a:lstStyle/>
          <a:p>
            <a:r>
              <a:rPr lang="en-US"/>
              <a:t>Click icon to add picture</a:t>
            </a:r>
            <a:endParaRPr/>
          </a:p>
        </p:txBody>
      </p:sp>
      <p:sp>
        <p:nvSpPr>
          <p:cNvPr id="63" name="Slide Title"/>
          <p:cNvSpPr txBox="1">
            <a:spLocks noGrp="1"/>
          </p:cNvSpPr>
          <p:nvPr>
            <p:ph type="title" hasCustomPrompt="1"/>
          </p:nvPr>
        </p:nvSpPr>
        <p:spPr>
          <a:xfrm>
            <a:off x="603250" y="539750"/>
            <a:ext cx="4889500" cy="71755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7736112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603248" y="2266950"/>
            <a:ext cx="10985502" cy="2324100"/>
          </a:xfrm>
          <a:prstGeom prst="rect">
            <a:avLst/>
          </a:prstGeom>
        </p:spPr>
        <p:txBody>
          <a:bodyPr anchor="ctr"/>
          <a:lstStyle>
            <a:lvl1pPr>
              <a:defRPr sz="5800" b="0" spc="-116">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6000750" y="6488825"/>
            <a:ext cx="243656" cy="241092"/>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065679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603250" y="539750"/>
            <a:ext cx="10985500" cy="717475"/>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1060699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603250" y="539750"/>
            <a:ext cx="10985500" cy="71755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412750">
              <a:lnSpc>
                <a:spcPct val="100000"/>
              </a:lnSpc>
              <a:spcBef>
                <a:spcPts val="900"/>
              </a:spcBef>
              <a:buSzTx/>
              <a:buNone/>
              <a:defRPr sz="2750" spc="-28"/>
            </a:lvl1pPr>
            <a:lvl2pPr marL="0" indent="228600" defTabSz="412750">
              <a:lnSpc>
                <a:spcPct val="100000"/>
              </a:lnSpc>
              <a:spcBef>
                <a:spcPts val="900"/>
              </a:spcBef>
              <a:buSzTx/>
              <a:buNone/>
              <a:defRPr sz="2750" spc="-28"/>
            </a:lvl2pPr>
            <a:lvl3pPr marL="0" indent="457200" defTabSz="412750">
              <a:lnSpc>
                <a:spcPct val="100000"/>
              </a:lnSpc>
              <a:spcBef>
                <a:spcPts val="900"/>
              </a:spcBef>
              <a:buSzTx/>
              <a:buNone/>
              <a:defRPr sz="2750" spc="-28"/>
            </a:lvl3pPr>
            <a:lvl4pPr marL="0" indent="685800" defTabSz="412750">
              <a:lnSpc>
                <a:spcPct val="100000"/>
              </a:lnSpc>
              <a:spcBef>
                <a:spcPts val="900"/>
              </a:spcBef>
              <a:buSzTx/>
              <a:buNone/>
              <a:defRPr sz="2750" spc="-28"/>
            </a:lvl4pPr>
            <a:lvl5pPr marL="0" indent="914400" defTabSz="412750">
              <a:lnSpc>
                <a:spcPct val="100000"/>
              </a:lnSpc>
              <a:spcBef>
                <a:spcPts val="900"/>
              </a:spcBef>
              <a:buSzTx/>
              <a:buNone/>
              <a:defRPr sz="2750" spc="-28"/>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9367737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603250" y="537964"/>
            <a:ext cx="10985500" cy="3620792"/>
          </a:xfrm>
          <a:prstGeom prst="rect">
            <a:avLst/>
          </a:prstGeom>
        </p:spPr>
        <p:txBody>
          <a:bodyPr anchor="b"/>
          <a:lstStyle>
            <a:lvl1pPr marL="0" indent="0" algn="ctr">
              <a:lnSpc>
                <a:spcPct val="80000"/>
              </a:lnSpc>
              <a:spcBef>
                <a:spcPts val="0"/>
              </a:spcBef>
              <a:buSzTx/>
              <a:buNone/>
              <a:defRPr sz="12500" b="1" spc="-125"/>
            </a:lvl1pPr>
            <a:lvl2pPr marL="0" indent="228600" algn="ctr">
              <a:lnSpc>
                <a:spcPct val="80000"/>
              </a:lnSpc>
              <a:spcBef>
                <a:spcPts val="0"/>
              </a:spcBef>
              <a:buSzTx/>
              <a:buNone/>
              <a:defRPr sz="12500" b="1" spc="-125"/>
            </a:lvl2pPr>
            <a:lvl3pPr marL="0" indent="457200" algn="ctr">
              <a:lnSpc>
                <a:spcPct val="80000"/>
              </a:lnSpc>
              <a:spcBef>
                <a:spcPts val="0"/>
              </a:spcBef>
              <a:buSzTx/>
              <a:buNone/>
              <a:defRPr sz="12500" b="1" spc="-125"/>
            </a:lvl3pPr>
            <a:lvl4pPr marL="0" indent="685800" algn="ctr">
              <a:lnSpc>
                <a:spcPct val="80000"/>
              </a:lnSpc>
              <a:spcBef>
                <a:spcPts val="0"/>
              </a:spcBef>
              <a:buSzTx/>
              <a:buNone/>
              <a:defRPr sz="12500" b="1" spc="-125"/>
            </a:lvl4pPr>
            <a:lvl5pPr marL="0" indent="914400" algn="ctr">
              <a:lnSpc>
                <a:spcPct val="80000"/>
              </a:lnSpc>
              <a:spcBef>
                <a:spcPts val="0"/>
              </a:spcBef>
              <a:buSzTx/>
              <a:buNone/>
              <a:defRPr sz="12500" b="1" spc="-125"/>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603250" y="4131090"/>
            <a:ext cx="10985500" cy="467390"/>
          </a:xfrm>
          <a:prstGeom prst="rect">
            <a:avLst/>
          </a:prstGeom>
        </p:spPr>
        <p:txBody>
          <a:bodyPr lIns="45719" tIns="45719" rIns="45719" bIns="45719"/>
          <a:lstStyle>
            <a:lvl1pPr marL="0" indent="0" algn="ctr" defTabSz="412750">
              <a:lnSpc>
                <a:spcPct val="100000"/>
              </a:lnSpc>
              <a:spcBef>
                <a:spcPts val="0"/>
              </a:spcBef>
              <a:buSzTx/>
              <a:buNone/>
              <a:defRPr sz="275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1542808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1215012" y="5337727"/>
            <a:ext cx="10100026"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Attribution</a:t>
            </a:r>
          </a:p>
        </p:txBody>
      </p:sp>
      <p:sp>
        <p:nvSpPr>
          <p:cNvPr id="116" name="Body Level One…"/>
          <p:cNvSpPr txBox="1">
            <a:spLocks noGrp="1"/>
          </p:cNvSpPr>
          <p:nvPr>
            <p:ph type="body" sz="half" idx="1" hasCustomPrompt="1"/>
          </p:nvPr>
        </p:nvSpPr>
        <p:spPr>
          <a:xfrm>
            <a:off x="876962" y="2469930"/>
            <a:ext cx="10438077" cy="1918140"/>
          </a:xfrm>
          <a:prstGeom prst="rect">
            <a:avLst/>
          </a:prstGeom>
        </p:spPr>
        <p:txBody>
          <a:bodyPr/>
          <a:lstStyle>
            <a:lvl1pPr marL="319462" indent="-234950">
              <a:spcBef>
                <a:spcPts val="0"/>
              </a:spcBef>
              <a:buSzTx/>
              <a:buNone/>
              <a:defRPr sz="4250" spc="-85">
                <a:latin typeface="Helvetica Neue Medium"/>
                <a:ea typeface="Helvetica Neue Medium"/>
                <a:cs typeface="Helvetica Neue Medium"/>
                <a:sym typeface="Helvetica Neue Medium"/>
              </a:defRPr>
            </a:lvl1pPr>
            <a:lvl2pPr marL="319462" indent="-6350">
              <a:spcBef>
                <a:spcPts val="0"/>
              </a:spcBef>
              <a:buSzTx/>
              <a:buNone/>
              <a:defRPr sz="4250" spc="-85">
                <a:latin typeface="Helvetica Neue Medium"/>
                <a:ea typeface="Helvetica Neue Medium"/>
                <a:cs typeface="Helvetica Neue Medium"/>
                <a:sym typeface="Helvetica Neue Medium"/>
              </a:defRPr>
            </a:lvl2pPr>
            <a:lvl3pPr marL="319462" indent="222250">
              <a:spcBef>
                <a:spcPts val="0"/>
              </a:spcBef>
              <a:buSzTx/>
              <a:buNone/>
              <a:defRPr sz="4250" spc="-85">
                <a:latin typeface="Helvetica Neue Medium"/>
                <a:ea typeface="Helvetica Neue Medium"/>
                <a:cs typeface="Helvetica Neue Medium"/>
                <a:sym typeface="Helvetica Neue Medium"/>
              </a:defRPr>
            </a:lvl3pPr>
            <a:lvl4pPr marL="319462" indent="450850">
              <a:spcBef>
                <a:spcPts val="0"/>
              </a:spcBef>
              <a:buSzTx/>
              <a:buNone/>
              <a:defRPr sz="4250" spc="-85">
                <a:latin typeface="Helvetica Neue Medium"/>
                <a:ea typeface="Helvetica Neue Medium"/>
                <a:cs typeface="Helvetica Neue Medium"/>
                <a:sym typeface="Helvetica Neue Medium"/>
              </a:defRPr>
            </a:lvl4pPr>
            <a:lvl5pPr marL="319462" indent="679450">
              <a:spcBef>
                <a:spcPts val="0"/>
              </a:spcBef>
              <a:buSzTx/>
              <a:buNone/>
              <a:defRPr sz="4250" spc="-85">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03716405"/>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7880350" y="508000"/>
            <a:ext cx="3719550" cy="2974839"/>
          </a:xfrm>
          <a:prstGeom prst="rect">
            <a:avLst/>
          </a:prstGeom>
        </p:spPr>
        <p:txBody>
          <a:bodyPr lIns="91439" tIns="45719" rIns="91439" bIns="45719">
            <a:noAutofit/>
          </a:bodyPr>
          <a:lstStyle/>
          <a:p>
            <a:r>
              <a:rPr lang="en-US"/>
              <a:t>Click icon to add picture</a:t>
            </a:r>
            <a:endParaRPr/>
          </a:p>
        </p:txBody>
      </p:sp>
      <p:sp>
        <p:nvSpPr>
          <p:cNvPr id="125" name="Image"/>
          <p:cNvSpPr>
            <a:spLocks noGrp="1"/>
          </p:cNvSpPr>
          <p:nvPr>
            <p:ph type="pic" sz="half" idx="22"/>
          </p:nvPr>
        </p:nvSpPr>
        <p:spPr>
          <a:xfrm>
            <a:off x="6750050" y="1989138"/>
            <a:ext cx="5219700" cy="6075091"/>
          </a:xfrm>
          <a:prstGeom prst="rect">
            <a:avLst/>
          </a:prstGeom>
        </p:spPr>
        <p:txBody>
          <a:bodyPr lIns="91439" tIns="45719" rIns="91439" bIns="45719">
            <a:noAutofit/>
          </a:bodyPr>
          <a:lstStyle/>
          <a:p>
            <a:r>
              <a:rPr lang="en-US"/>
              <a:t>Click icon to add picture</a:t>
            </a:r>
            <a:endParaRPr/>
          </a:p>
        </p:txBody>
      </p:sp>
      <p:sp>
        <p:nvSpPr>
          <p:cNvPr id="126" name="Image"/>
          <p:cNvSpPr>
            <a:spLocks noGrp="1"/>
          </p:cNvSpPr>
          <p:nvPr>
            <p:ph type="pic" idx="23"/>
          </p:nvPr>
        </p:nvSpPr>
        <p:spPr>
          <a:xfrm>
            <a:off x="-69850" y="247650"/>
            <a:ext cx="8305800" cy="6229350"/>
          </a:xfrm>
          <a:prstGeom prst="rect">
            <a:avLst/>
          </a:prstGeom>
        </p:spPr>
        <p:txBody>
          <a:bodyPr lIns="91439" tIns="45719" rIns="91439" bIns="45719">
            <a:noAutofit/>
          </a:bodyPr>
          <a:lstStyle/>
          <a:p>
            <a:r>
              <a:rPr lang="en-US"/>
              <a:t>Click icon to add picture</a:t>
            </a:r>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47340298"/>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666750" y="-2762250"/>
            <a:ext cx="13525500" cy="10820400"/>
          </a:xfrm>
          <a:prstGeom prst="rect">
            <a:avLst/>
          </a:prstGeom>
        </p:spPr>
        <p:txBody>
          <a:bodyPr lIns="91439" tIns="45719" rIns="91439" bIns="45719">
            <a:noAutofit/>
          </a:bodyPr>
          <a:lstStyle/>
          <a:p>
            <a:r>
              <a:rPr lang="en-US"/>
              <a:t>Click icon to add picture</a:t>
            </a:r>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2460263117"/>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0" y="539750"/>
            <a:ext cx="10985500" cy="71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0" y="2124252"/>
            <a:ext cx="10985500" cy="41280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6000750" y="6486708"/>
            <a:ext cx="243656" cy="241092"/>
          </a:xfrm>
          <a:prstGeom prst="rect">
            <a:avLst/>
          </a:prstGeom>
          <a:ln w="12700">
            <a:miter lim="400000"/>
          </a:ln>
        </p:spPr>
        <p:txBody>
          <a:bodyPr wrap="none" lIns="50800" tIns="50800" rIns="50800" bIns="50800" anchor="b">
            <a:spAutoFit/>
          </a:bodyPr>
          <a:lstStyle>
            <a:lvl1pPr defTabSz="292100">
              <a:defRPr sz="9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8875722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68" r:id="rId7"/>
    <p:sldLayoutId id="2147483669" r:id="rId8"/>
    <p:sldLayoutId id="2147483670" r:id="rId9"/>
    <p:sldLayoutId id="2147483671" r:id="rId10"/>
  </p:sldLayoutIdLst>
  <p:transition spd="med"/>
  <p:txStyles>
    <p:titleStyle>
      <a:lvl1pPr marL="0" marR="0" indent="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1pPr>
      <a:lvl2pPr marL="0" marR="0" indent="228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2pPr>
      <a:lvl3pPr marL="0" marR="0" indent="457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3pPr>
      <a:lvl4pPr marL="0" marR="0" indent="685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4pPr>
      <a:lvl5pPr marL="0" marR="0" indent="9144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5pPr>
      <a:lvl6pPr marL="0" marR="0" indent="11430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6pPr>
      <a:lvl7pPr marL="0" marR="0" indent="1371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7pPr>
      <a:lvl8pPr marL="0" marR="0" indent="1600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8pPr>
      <a:lvl9pPr marL="0" marR="0" indent="1828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9pPr>
    </p:titleStyle>
    <p:body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4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30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4.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menti.com/alr21cz477pn" TargetMode="External"/><Relationship Id="rId5" Type="http://schemas.openxmlformats.org/officeDocument/2006/relationships/image" Target="../media/image4.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11/relationships/webextension" Target="../webextensions/webextension2.xml"/><Relationship Id="rId5" Type="http://schemas.openxmlformats.org/officeDocument/2006/relationships/image" Target="../media/image4.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microsoft.com/office/2018/10/relationships/comments" Target="../comments/modernComment_1339_FA3F6296.xml"/><Relationship Id="rId7" Type="http://schemas.openxmlformats.org/officeDocument/2006/relationships/hyperlink" Target="https://www.menti.com/ale3nvc7s393"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microsoft.com/office/2011/relationships/webextension" Target="../webextensions/webextension3.xml"/><Relationship Id="rId5" Type="http://schemas.openxmlformats.org/officeDocument/2006/relationships/image" Target="../media/image4.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hyperlink" Target="https://www.mentimeter.com/app/presentation/alyp2apwxukmj12u3ndfnwjd7qhnn9k3/edit?source=share-modal"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png"/><Relationship Id="rId7" Type="http://schemas.openxmlformats.org/officeDocument/2006/relationships/image" Target="../media/image27.png"/><Relationship Id="rId2" Type="http://schemas.microsoft.com/office/2018/10/relationships/comments" Target="../comments/modernComment_133B_AF78D053.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4.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microsoft.com/office/2018/10/relationships/comments" Target="../comments/modernComment_1361_67EB36A2.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4.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4.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4.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png"/><Relationship Id="rId7"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4.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png"/><Relationship Id="rId7"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www.menti.com/alwfbe89y5hu" TargetMode="External"/><Relationship Id="rId5" Type="http://schemas.openxmlformats.org/officeDocument/2006/relationships/image" Target="../media/image4.pn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microsoft.com/office/2011/relationships/webextension" Target="../webextensions/webextension4.xml"/><Relationship Id="rId5" Type="http://schemas.openxmlformats.org/officeDocument/2006/relationships/image" Target="../media/image4.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hyperlink" Target="https://www.menti.com/alq22iza52gp" TargetMode="Externa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microsoft.com/office/2011/relationships/webextension" Target="../webextensions/webextension5.xml"/><Relationship Id="rId5" Type="http://schemas.openxmlformats.org/officeDocument/2006/relationships/image" Target="../media/image4.png"/><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png"/><Relationship Id="rId7" Type="http://schemas.openxmlformats.org/officeDocument/2006/relationships/hyperlink" Target="https://urldefense.proofpoint.com/v2/url?u=https-3A__arma.ac.uk_product_arma-2Dpost-2Daward-2Dsig-2Ddrop-2Din-2Dsession-2D9_&amp;d=DwMGaQ&amp;c=D7ByGjS34AllFgecYw0iC6Zq7qlm8uclZFI0SqQnqBo&amp;r=gqeKxlII2vhAmnuam7jAhYE_ECkjLzsFi9FG0mHANCg&amp;m=dM4E-vpAtaDcpe7uEuA4CR3e-J2WSvSpIeu8TtpxKhA975EBlpKLuXxAzAxqPUmP&amp;s=WiZqfTKf5qQ6194xLx1q2YorDZcgYmNhCK-OVjf0cnc&amp;e="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www.menti.com/alq22iza52gp" TargetMode="External"/><Relationship Id="rId5" Type="http://schemas.openxmlformats.org/officeDocument/2006/relationships/image" Target="../media/image4.png"/><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mentimeter.com/app/presentation/alx5agkjf5nsn6hn5jb6s1u6vnypfvnd/edit?source=share-modal" TargetMode="External"/><Relationship Id="rId5" Type="http://schemas.openxmlformats.org/officeDocument/2006/relationships/image" Target="../media/image4.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11/relationships/webextension" Target="../webextensions/webextension1.xml"/><Relationship Id="rId5" Type="http://schemas.openxmlformats.org/officeDocument/2006/relationships/image" Target="../media/image4.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hyperlink" Target="https://www.menti.com/alr21cz477pn" TargetMode="External"/><Relationship Id="rId5" Type="http://schemas.openxmlformats.org/officeDocument/2006/relationships/image" Target="../media/image4.png"/><Relationship Id="rId10" Type="http://schemas.openxmlformats.org/officeDocument/2006/relationships/image" Target="../media/image12.png"/><Relationship Id="rId4" Type="http://schemas.microsoft.com/office/2007/relationships/hdphoto" Target="../media/hdphoto1.wdp"/><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microsoft.com/office/2018/10/relationships/comments" Target="../comments/modernComment_1358_3EFA5578.xml"/><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4.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634A38-B56F-EE2D-0FDA-9FFD84BA63B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3E6FB41-9174-9035-B691-A4A29D87CE6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sp>
        <p:nvSpPr>
          <p:cNvPr id="5" name="Strategy…">
            <a:extLst>
              <a:ext uri="{FF2B5EF4-FFF2-40B4-BE49-F238E27FC236}">
                <a16:creationId xmlns:a16="http://schemas.microsoft.com/office/drawing/2014/main" id="{599301FA-1505-2280-9B13-24831C102666}"/>
              </a:ext>
            </a:extLst>
          </p:cNvPr>
          <p:cNvSpPr txBox="1">
            <a:spLocks/>
          </p:cNvSpPr>
          <p:nvPr/>
        </p:nvSpPr>
        <p:spPr>
          <a:xfrm>
            <a:off x="474132" y="2715136"/>
            <a:ext cx="11169228" cy="39583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lnSpcReduction="10000"/>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4400" i="0" u="none" strike="noStrike" kern="0" cap="none" spc="-50" normalizeH="0" baseline="0" noProof="0">
                <a:ln>
                  <a:noFill/>
                </a:ln>
                <a:solidFill>
                  <a:srgbClr val="FFFFFF"/>
                </a:solidFill>
                <a:effectLst/>
                <a:uLnTx/>
                <a:uFillTx/>
                <a:latin typeface="Helvetica" pitchFamily="2" charset="0"/>
                <a:ea typeface="Helvetica Neue Thin" panose="020B0403020202020204" pitchFamily="34" charset="0"/>
                <a:cs typeface="Helvetica"/>
                <a:sym typeface="Helvetica"/>
              </a:rPr>
              <a:t>POST AWARD SIG: </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4400" i="0" u="none" strike="noStrike" kern="0" cap="none" spc="-50" normalizeH="0" baseline="0" noProof="0">
                <a:ln>
                  <a:noFill/>
                </a:ln>
                <a:solidFill>
                  <a:srgbClr val="FFFFFF"/>
                </a:solidFill>
                <a:effectLst/>
                <a:uLnTx/>
                <a:uFillTx/>
                <a:latin typeface="Helvetica" pitchFamily="2" charset="0"/>
                <a:ea typeface="Helvetica Neue Thin" panose="020B0403020202020204" pitchFamily="34" charset="0"/>
                <a:cs typeface="Helvetica"/>
                <a:sym typeface="Helvetica"/>
              </a:rPr>
              <a:t>Working Smarter, Not Harder: Practical Solutions for Post-Award Efficiency</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kumimoji="0" lang="en-GB" sz="4400" b="0" i="0" u="none" strike="noStrike" kern="0" cap="none" spc="-50" normalizeH="0" baseline="0" noProof="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endParaRP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3200" b="0" i="0" u="none" strike="noStrike" kern="0" cap="none" spc="-50" normalizeH="0" baseline="0" noProof="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rPr>
              <a:t>Post Award SIG</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lang="en-GB" sz="2000" b="0" kern="0" spc="-50">
                <a:solidFill>
                  <a:srgbClr val="FFFFFF"/>
                </a:solidFill>
                <a:latin typeface="Helvetica Light" panose="020B0403020202020204" pitchFamily="34" charset="0"/>
                <a:ea typeface="Helvetica Neue Thin" panose="020B0403020202020204" pitchFamily="34" charset="0"/>
                <a:cs typeface="Helvetica"/>
                <a:sym typeface="Helvetica"/>
              </a:rPr>
              <a:t>Leila Cole, Durham University</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lang="en-GB" sz="2000" b="0" kern="0" spc="-50">
                <a:solidFill>
                  <a:srgbClr val="FFFFFF"/>
                </a:solidFill>
                <a:latin typeface="Helvetica Light" panose="020B0403020202020204" pitchFamily="34" charset="0"/>
                <a:ea typeface="Helvetica Neue Thin" panose="020B0403020202020204" pitchFamily="34" charset="0"/>
                <a:cs typeface="Helvetica"/>
                <a:sym typeface="Helvetica"/>
              </a:rPr>
              <a:t>Liam Rose, Imperial College London</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lang="en-GB" sz="2000" b="0" kern="0" spc="-50">
                <a:solidFill>
                  <a:srgbClr val="FFFFFF"/>
                </a:solidFill>
                <a:latin typeface="Helvetica Light" panose="020B0403020202020204" pitchFamily="34" charset="0"/>
                <a:ea typeface="Helvetica Neue Thin" panose="020B0403020202020204" pitchFamily="34" charset="0"/>
                <a:cs typeface="Helvetica"/>
                <a:sym typeface="Helvetica"/>
              </a:rPr>
              <a:t>Anish Kurien, University of Cumbria </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lang="en-GB" sz="2000" b="0" kern="0" spc="-50">
                <a:solidFill>
                  <a:srgbClr val="FFFFFF"/>
                </a:solidFill>
                <a:latin typeface="Helvetica Light" panose="020B0403020202020204" pitchFamily="34" charset="0"/>
                <a:ea typeface="Helvetica Neue Thin" panose="020B0403020202020204" pitchFamily="34" charset="0"/>
                <a:cs typeface="Helvetica"/>
                <a:sym typeface="Helvetica"/>
              </a:rPr>
              <a:t>Nicola Crawley, Wellcome Sanger Institute  </a:t>
            </a:r>
            <a:endParaRPr kumimoji="0" lang="en-GB" sz="2000" b="0" i="0" u="none" strike="noStrike" kern="0" cap="none" spc="-50" normalizeH="0" baseline="0" noProof="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endParaRPr>
          </a:p>
        </p:txBody>
      </p:sp>
      <p:pic>
        <p:nvPicPr>
          <p:cNvPr id="7" name="Picture 6">
            <a:extLst>
              <a:ext uri="{FF2B5EF4-FFF2-40B4-BE49-F238E27FC236}">
                <a16:creationId xmlns:a16="http://schemas.microsoft.com/office/drawing/2014/main" id="{1CA4710C-822E-8A77-26C8-4BF06C391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32" y="407671"/>
            <a:ext cx="4749478" cy="1899791"/>
          </a:xfrm>
          <a:prstGeom prst="rect">
            <a:avLst/>
          </a:prstGeom>
        </p:spPr>
      </p:pic>
    </p:spTree>
    <p:extLst>
      <p:ext uri="{BB962C8B-B14F-4D97-AF65-F5344CB8AC3E}">
        <p14:creationId xmlns:p14="http://schemas.microsoft.com/office/powerpoint/2010/main" val="68846784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F0E95E7-1466-9869-131A-F9C97798406C}"/>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06F6880-535D-84AE-84A2-8A1DD7E12D4F}"/>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8DA33599-0963-C799-2136-55F4ABE6F621}"/>
              </a:ext>
            </a:extLst>
          </p:cNvPr>
          <p:cNvSpPr>
            <a:spLocks noGrp="1"/>
          </p:cNvSpPr>
          <p:nvPr>
            <p:ph type="body" sz="quarter" idx="21"/>
          </p:nvPr>
        </p:nvSpPr>
        <p:spPr>
          <a:xfrm>
            <a:off x="603250" y="1457081"/>
            <a:ext cx="10985500" cy="667172"/>
          </a:xfrm>
        </p:spPr>
        <p:txBody>
          <a:bodyPr lIns="45719" tIns="45719" rIns="45719" bIns="45719" anchor="t">
            <a:normAutofit/>
          </a:bodyPr>
          <a:lstStyle/>
          <a:p>
            <a:r>
              <a:rPr lang="en-IE" sz="1600" i="1">
                <a:solidFill>
                  <a:srgbClr val="44546A"/>
                </a:solidFill>
                <a:ea typeface="+mn-lt"/>
                <a:cs typeface="+mn-lt"/>
              </a:rPr>
              <a:t>Three pastes from finance → a one-page health check: budget vs actuals vs commitments vs available</a:t>
            </a:r>
            <a:endParaRPr lang="en-US"/>
          </a:p>
          <a:p>
            <a:endParaRPr lang="en-IE" sz="1600" i="1">
              <a:solidFill>
                <a:srgbClr val="44546A"/>
              </a:solidFill>
            </a:endParaRPr>
          </a:p>
        </p:txBody>
      </p:sp>
      <p:sp>
        <p:nvSpPr>
          <p:cNvPr id="5" name="Title 4">
            <a:extLst>
              <a:ext uri="{FF2B5EF4-FFF2-40B4-BE49-F238E27FC236}">
                <a16:creationId xmlns:a16="http://schemas.microsoft.com/office/drawing/2014/main" id="{0498162F-55C4-DD26-113F-759E8C37AAD1}"/>
              </a:ext>
            </a:extLst>
          </p:cNvPr>
          <p:cNvSpPr>
            <a:spLocks noGrp="1"/>
          </p:cNvSpPr>
          <p:nvPr>
            <p:ph type="title"/>
          </p:nvPr>
        </p:nvSpPr>
        <p:spPr>
          <a:xfrm>
            <a:off x="603250" y="539750"/>
            <a:ext cx="8724482" cy="630108"/>
          </a:xfrm>
        </p:spPr>
        <p:txBody>
          <a:bodyPr lIns="50800" tIns="50800" rIns="50800" bIns="50800" anchor="t">
            <a:normAutofit/>
          </a:bodyPr>
          <a:lstStyle/>
          <a:p>
            <a:r>
              <a:rPr lang="en-IE" sz="4200">
                <a:solidFill>
                  <a:srgbClr val="7292CC"/>
                </a:solidFill>
                <a:ea typeface="+mn-lt"/>
                <a:cs typeface="+mn-lt"/>
              </a:rPr>
              <a:t>Project Health Check Workbook</a:t>
            </a:r>
            <a:endParaRPr lang="en-US"/>
          </a:p>
        </p:txBody>
      </p:sp>
      <p:sp>
        <p:nvSpPr>
          <p:cNvPr id="8" name="TextBox 7">
            <a:extLst>
              <a:ext uri="{FF2B5EF4-FFF2-40B4-BE49-F238E27FC236}">
                <a16:creationId xmlns:a16="http://schemas.microsoft.com/office/drawing/2014/main" id="{398758EE-4637-DA20-EEAF-7C11B8760F0A}"/>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DC353796-4E2B-A11C-1048-AA2724CCBC0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4" name="Picture 3" descr="A spreadsheet with numbers and a few words&#10;&#10;AI-generated content may be incorrect.">
            <a:extLst>
              <a:ext uri="{FF2B5EF4-FFF2-40B4-BE49-F238E27FC236}">
                <a16:creationId xmlns:a16="http://schemas.microsoft.com/office/drawing/2014/main" id="{4114F9E8-47CC-366B-7E4E-CEAE00287447}"/>
              </a:ext>
            </a:extLst>
          </p:cNvPr>
          <p:cNvPicPr>
            <a:picLocks noChangeAspect="1"/>
          </p:cNvPicPr>
          <p:nvPr/>
        </p:nvPicPr>
        <p:blipFill>
          <a:blip r:embed="rId6"/>
          <a:stretch>
            <a:fillRect/>
          </a:stretch>
        </p:blipFill>
        <p:spPr>
          <a:xfrm>
            <a:off x="2156603" y="2126348"/>
            <a:ext cx="7850038" cy="3424814"/>
          </a:xfrm>
          <a:prstGeom prst="rect">
            <a:avLst/>
          </a:prstGeom>
        </p:spPr>
      </p:pic>
    </p:spTree>
    <p:extLst>
      <p:ext uri="{BB962C8B-B14F-4D97-AF65-F5344CB8AC3E}">
        <p14:creationId xmlns:p14="http://schemas.microsoft.com/office/powerpoint/2010/main" val="21064747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F26A7-784F-A9B6-565A-26D25D31AAF5}"/>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08C6EB8-5E4E-D463-C8A6-24217940E3D4}"/>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3" name="Text Placeholder 2">
            <a:extLst>
              <a:ext uri="{FF2B5EF4-FFF2-40B4-BE49-F238E27FC236}">
                <a16:creationId xmlns:a16="http://schemas.microsoft.com/office/drawing/2014/main" id="{E66C03B9-39BD-BADF-53C8-23AD7F0D5657}"/>
              </a:ext>
            </a:extLst>
          </p:cNvPr>
          <p:cNvSpPr>
            <a:spLocks noGrp="1"/>
          </p:cNvSpPr>
          <p:nvPr>
            <p:ph type="body" sz="half" idx="1"/>
          </p:nvPr>
        </p:nvSpPr>
        <p:spPr>
          <a:xfrm>
            <a:off x="603250" y="2124253"/>
            <a:ext cx="10887710" cy="3538281"/>
          </a:xfrm>
        </p:spPr>
        <p:txBody>
          <a:bodyPr lIns="50800" tIns="50800" rIns="50800" bIns="50800" anchor="t">
            <a:normAutofit/>
          </a:bodyPr>
          <a:lstStyle/>
          <a:p>
            <a:pPr marL="0" indent="0">
              <a:buNone/>
            </a:pPr>
            <a:endParaRPr lang="en-GB" i="1"/>
          </a:p>
          <a:p>
            <a:endParaRPr lang="en-GB" i="1"/>
          </a:p>
          <a:p>
            <a:endParaRPr lang="en-IE"/>
          </a:p>
        </p:txBody>
      </p:sp>
      <p:sp>
        <p:nvSpPr>
          <p:cNvPr id="5" name="Title 4">
            <a:extLst>
              <a:ext uri="{FF2B5EF4-FFF2-40B4-BE49-F238E27FC236}">
                <a16:creationId xmlns:a16="http://schemas.microsoft.com/office/drawing/2014/main" id="{5CF2059A-F14D-482E-7439-9F18E33C6D9B}"/>
              </a:ext>
            </a:extLst>
          </p:cNvPr>
          <p:cNvSpPr>
            <a:spLocks noGrp="1"/>
          </p:cNvSpPr>
          <p:nvPr>
            <p:ph type="title"/>
          </p:nvPr>
        </p:nvSpPr>
        <p:spPr>
          <a:xfrm>
            <a:off x="1818820" y="1891392"/>
            <a:ext cx="8325339" cy="2770965"/>
          </a:xfrm>
        </p:spPr>
        <p:txBody>
          <a:bodyPr lIns="50800" tIns="50800" rIns="50800" bIns="50800" anchor="t">
            <a:noAutofit/>
          </a:bodyPr>
          <a:lstStyle/>
          <a:p>
            <a:pPr algn="ctr"/>
            <a:r>
              <a:rPr lang="en-IE" sz="4400">
                <a:solidFill>
                  <a:srgbClr val="7292CC"/>
                </a:solidFill>
                <a:ea typeface="+mn-lt"/>
                <a:cs typeface="+mn-lt"/>
              </a:rPr>
              <a:t>Q&amp;A </a:t>
            </a:r>
            <a:br>
              <a:rPr lang="en-IE" sz="4400">
                <a:solidFill>
                  <a:srgbClr val="7292CC"/>
                </a:solidFill>
                <a:ea typeface="+mn-lt"/>
                <a:cs typeface="+mn-lt"/>
              </a:rPr>
            </a:br>
            <a:br>
              <a:rPr lang="en-IE" sz="4400">
                <a:ea typeface="+mn-lt"/>
                <a:cs typeface="+mn-lt"/>
              </a:rPr>
            </a:br>
            <a:r>
              <a:rPr lang="en-IE" sz="4400">
                <a:solidFill>
                  <a:srgbClr val="7292CC"/>
                </a:solidFill>
                <a:ea typeface="+mn-lt"/>
                <a:cs typeface="+mn-lt"/>
              </a:rPr>
              <a:t>Theme One: Process &amp; Workflow </a:t>
            </a:r>
            <a:endParaRPr lang="en-US" sz="4400"/>
          </a:p>
        </p:txBody>
      </p:sp>
      <p:sp>
        <p:nvSpPr>
          <p:cNvPr id="8" name="TextBox 7">
            <a:extLst>
              <a:ext uri="{FF2B5EF4-FFF2-40B4-BE49-F238E27FC236}">
                <a16:creationId xmlns:a16="http://schemas.microsoft.com/office/drawing/2014/main" id="{1002DCBC-01D1-CCEC-25AE-30CBBC975EC7}"/>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B397331B-6BC0-191E-EE08-E17DD22E95BF}"/>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9" name="TextBox 8">
            <a:extLst>
              <a:ext uri="{FF2B5EF4-FFF2-40B4-BE49-F238E27FC236}">
                <a16:creationId xmlns:a16="http://schemas.microsoft.com/office/drawing/2014/main" id="{74B8159A-1F94-1F46-5710-A50978484B82}"/>
              </a:ext>
            </a:extLst>
          </p:cNvPr>
          <p:cNvSpPr txBox="1"/>
          <p:nvPr/>
        </p:nvSpPr>
        <p:spPr>
          <a:xfrm>
            <a:off x="10724681" y="3273817"/>
            <a:ext cx="873036" cy="4805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a:lnSpc>
                <a:spcPct val="100000"/>
              </a:lnSpc>
              <a:spcBef>
                <a:spcPts val="0"/>
              </a:spcBef>
              <a:spcAft>
                <a:spcPts val="0"/>
              </a:spcAft>
              <a:buNone/>
              <a:tabLst/>
            </a:pPr>
            <a:r>
              <a:rPr lang="en-GB" sz="2400">
                <a:solidFill>
                  <a:srgbClr val="5E5E5E"/>
                </a:solidFill>
                <a:sym typeface="Helvetica Neue"/>
                <a:hlinkClick r:id="rId6"/>
              </a:rPr>
              <a:t>Q&amp;A</a:t>
            </a:r>
            <a:endParaRPr lang="en-GB" sz="2400"/>
          </a:p>
        </p:txBody>
      </p:sp>
      <p:pic>
        <p:nvPicPr>
          <p:cNvPr id="2" name="Picture 1" descr="A qr code with a black and white background&#10;&#10;AI-generated content may be incorrect.">
            <a:extLst>
              <a:ext uri="{FF2B5EF4-FFF2-40B4-BE49-F238E27FC236}">
                <a16:creationId xmlns:a16="http://schemas.microsoft.com/office/drawing/2014/main" id="{4477D43F-7D5F-33F4-1413-B8E5DC7AD5DB}"/>
              </a:ext>
            </a:extLst>
          </p:cNvPr>
          <p:cNvPicPr>
            <a:picLocks noChangeAspect="1"/>
          </p:cNvPicPr>
          <p:nvPr/>
        </p:nvPicPr>
        <p:blipFill>
          <a:blip r:embed="rId7"/>
          <a:stretch>
            <a:fillRect/>
          </a:stretch>
        </p:blipFill>
        <p:spPr>
          <a:xfrm>
            <a:off x="10240299" y="3898070"/>
            <a:ext cx="1628775" cy="2314575"/>
          </a:xfrm>
          <a:prstGeom prst="rect">
            <a:avLst/>
          </a:prstGeom>
        </p:spPr>
      </p:pic>
    </p:spTree>
    <p:extLst>
      <p:ext uri="{BB962C8B-B14F-4D97-AF65-F5344CB8AC3E}">
        <p14:creationId xmlns:p14="http://schemas.microsoft.com/office/powerpoint/2010/main" val="190974668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45583-0C3C-E019-7F34-6C986D697554}"/>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1743530-9309-47DB-051E-E57195A7F9FE}"/>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8" name="TextBox 7">
            <a:extLst>
              <a:ext uri="{FF2B5EF4-FFF2-40B4-BE49-F238E27FC236}">
                <a16:creationId xmlns:a16="http://schemas.microsoft.com/office/drawing/2014/main" id="{7587D384-141B-1EF4-EFC1-CB39ADC4DCDC}"/>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C6493BB3-82CC-8B80-3F36-34F87868DBD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mc:AlternateContent xmlns:mc="http://schemas.openxmlformats.org/markup-compatibility/2006">
        <mc:Choice xmlns:we="http://schemas.microsoft.com/office/webextensions/webextension/2010/11" xmlns:pca="http://schemas.microsoft.com/office/powerpoint/2013/contentapp" Requires="we pca">
          <p:graphicFrame>
            <p:nvGraphicFramePr>
              <p:cNvPr id="3" name="Object 5" title="Interactive content from Mentimeter">
                <a:extLst>
                  <a:ext uri="{FF2B5EF4-FFF2-40B4-BE49-F238E27FC236}">
                    <a16:creationId xmlns:a16="http://schemas.microsoft.com/office/drawing/2014/main" id="{2717C5D5-19AC-0D50-8FDE-21E6E8AD7758}"/>
                  </a:ext>
                </a:extLst>
              </p:cNvPr>
              <p:cNvGraphicFramePr>
                <a:graphicFrameLocks noGrp="1"/>
              </p:cNvGraphicFramePr>
              <p:nvPr/>
            </p:nvGraphicFramePr>
            <p:xfrm>
              <a:off x="877824" y="941832"/>
              <a:ext cx="10378440" cy="4720702"/>
            </p:xfrm>
            <a:graphic>
              <a:graphicData uri="http://schemas.microsoft.com/office/webextensions/webextension/2010/11">
                <we:webextensionref xmlns:we="http://schemas.microsoft.com/office/webextensions/webextension/2010/11" xmlns:r="http://schemas.openxmlformats.org/officeDocument/2006/relationships" r:id="rId6"/>
              </a:graphicData>
            </a:graphic>
          </p:graphicFrame>
        </mc:Choice>
        <mc:Fallback>
          <p:pic>
            <p:nvPicPr>
              <p:cNvPr id="3" name="Object 5" title="Interactive content from Mentimeter">
                <a:extLst>
                  <a:ext uri="{FF2B5EF4-FFF2-40B4-BE49-F238E27FC236}">
                    <a16:creationId xmlns:a16="http://schemas.microsoft.com/office/drawing/2014/main" id="{2717C5D5-19AC-0D50-8FDE-21E6E8AD7758}"/>
                  </a:ext>
                </a:extLst>
              </p:cNvPr>
              <p:cNvPicPr>
                <a:picLocks noGrp="1" noRot="1" noChangeAspect="1" noMove="1" noResize="1" noEditPoints="1" noAdjustHandles="1" noChangeArrowheads="1" noChangeShapeType="1"/>
              </p:cNvPicPr>
              <p:nvPr/>
            </p:nvPicPr>
            <p:blipFill>
              <a:blip r:embed="rId7"/>
              <a:stretch>
                <a:fillRect/>
              </a:stretch>
            </p:blipFill>
            <p:spPr>
              <a:xfrm>
                <a:off x="877824" y="941832"/>
                <a:ext cx="10378440" cy="4720702"/>
              </a:xfrm>
              <a:prstGeom prst="rect">
                <a:avLst/>
              </a:prstGeom>
            </p:spPr>
          </p:pic>
        </mc:Fallback>
      </mc:AlternateContent>
    </p:spTree>
    <p:extLst>
      <p:ext uri="{BB962C8B-B14F-4D97-AF65-F5344CB8AC3E}">
        <p14:creationId xmlns:p14="http://schemas.microsoft.com/office/powerpoint/2010/main" val="130931174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2F15F-CC3F-03D9-15FD-F9A2C8D5B419}"/>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D1196FD-4124-756E-58B8-E84070E39634}"/>
              </a:ext>
            </a:extLst>
          </p:cNvPr>
          <p:cNvPicPr>
            <a:picLocks noGrp="1" noRot="1" noChangeAspect="1" noMove="1" noResize="1" noEditPoints="1" noAdjustHandles="1" noChangeArrowheads="1" noChangeShapeType="1" noCrop="1"/>
          </p:cNvPicPr>
          <p:nvPr>
            <p:ph type="pic" idx="22"/>
          </p:nvPr>
        </p:nvPicPr>
        <p:blipFill>
          <a:blip r:embed="rId4">
            <a:alphaModFix amt="50000"/>
            <a:extLst>
              <a:ext uri="{BEBA8EAE-BF5A-486C-A8C5-ECC9F3942E4B}">
                <a14:imgProps xmlns:a14="http://schemas.microsoft.com/office/drawing/2010/main">
                  <a14:imgLayer r:embed="rId5">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3" name="Text Placeholder 2">
            <a:extLst>
              <a:ext uri="{FF2B5EF4-FFF2-40B4-BE49-F238E27FC236}">
                <a16:creationId xmlns:a16="http://schemas.microsoft.com/office/drawing/2014/main" id="{1E5F71B3-4554-C3BA-8AA6-8FA3CFA14605}"/>
              </a:ext>
            </a:extLst>
          </p:cNvPr>
          <p:cNvSpPr>
            <a:spLocks noGrp="1"/>
          </p:cNvSpPr>
          <p:nvPr>
            <p:ph type="body" sz="half" idx="1"/>
          </p:nvPr>
        </p:nvSpPr>
        <p:spPr>
          <a:xfrm>
            <a:off x="1168308" y="1573020"/>
            <a:ext cx="9560346" cy="2773495"/>
          </a:xfrm>
        </p:spPr>
        <p:txBody>
          <a:bodyPr lIns="50800" tIns="50800" rIns="50800" bIns="50800" anchor="t">
            <a:noAutofit/>
          </a:bodyPr>
          <a:lstStyle/>
          <a:p>
            <a:pPr marL="0" indent="0">
              <a:lnSpc>
                <a:spcPct val="120000"/>
              </a:lnSpc>
              <a:buNone/>
            </a:pPr>
            <a:r>
              <a:rPr lang="en-GB" sz="3600" i="1"/>
              <a:t>Reflecting on the bottlenecks highlighted in the poll; what approaches or solutions have you found effective in addressing these challenges at your Institution?</a:t>
            </a:r>
            <a:endParaRPr lang="en-GB" sz="3600"/>
          </a:p>
        </p:txBody>
      </p:sp>
      <p:sp>
        <p:nvSpPr>
          <p:cNvPr id="5" name="Title 4">
            <a:extLst>
              <a:ext uri="{FF2B5EF4-FFF2-40B4-BE49-F238E27FC236}">
                <a16:creationId xmlns:a16="http://schemas.microsoft.com/office/drawing/2014/main" id="{D0E934C4-E8E5-872C-2F51-A7BC4D1DF1EF}"/>
              </a:ext>
            </a:extLst>
          </p:cNvPr>
          <p:cNvSpPr>
            <a:spLocks noGrp="1"/>
          </p:cNvSpPr>
          <p:nvPr>
            <p:ph type="title"/>
          </p:nvPr>
        </p:nvSpPr>
        <p:spPr/>
        <p:txBody>
          <a:bodyPr/>
          <a:lstStyle/>
          <a:p>
            <a:r>
              <a:rPr lang="en-IE">
                <a:solidFill>
                  <a:srgbClr val="7292CC"/>
                </a:solidFill>
              </a:rPr>
              <a:t>Turn &amp; Talk </a:t>
            </a:r>
          </a:p>
        </p:txBody>
      </p:sp>
      <p:sp>
        <p:nvSpPr>
          <p:cNvPr id="8" name="TextBox 7">
            <a:extLst>
              <a:ext uri="{FF2B5EF4-FFF2-40B4-BE49-F238E27FC236}">
                <a16:creationId xmlns:a16="http://schemas.microsoft.com/office/drawing/2014/main" id="{A7B73A99-5989-4CE5-CBFA-49723A090CF4}"/>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ED9F1DDC-25CA-EEA5-F7BC-094233F48D9B}"/>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4" name="TextBox 3">
            <a:extLst>
              <a:ext uri="{FF2B5EF4-FFF2-40B4-BE49-F238E27FC236}">
                <a16:creationId xmlns:a16="http://schemas.microsoft.com/office/drawing/2014/main" id="{362C0127-C23F-30C7-145C-CDAAFA9CDC63}"/>
              </a:ext>
            </a:extLst>
          </p:cNvPr>
          <p:cNvSpPr txBox="1"/>
          <p:nvPr/>
        </p:nvSpPr>
        <p:spPr>
          <a:xfrm>
            <a:off x="3804952" y="5213656"/>
            <a:ext cx="511678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GB" sz="2400" dirty="0">
                <a:solidFill>
                  <a:srgbClr val="5E5E5E"/>
                </a:solidFill>
                <a:sym typeface="Helvetica Neue"/>
              </a:rPr>
              <a:t>Group </a:t>
            </a:r>
            <a:r>
              <a:rPr kumimoji="0" lang="en-GB" sz="2400" b="0" i="0" u="none" strike="noStrike" cap="none" spc="0" normalizeH="0" baseline="0" dirty="0">
                <a:ln>
                  <a:noFill/>
                </a:ln>
                <a:solidFill>
                  <a:srgbClr val="5E5E5E"/>
                </a:solidFill>
                <a:effectLst/>
                <a:uFillTx/>
                <a:latin typeface="+mn-lt"/>
                <a:ea typeface="+mn-ea"/>
                <a:cs typeface="+mn-cs"/>
                <a:sym typeface="Helvetica Neue"/>
              </a:rPr>
              <a:t>discussion, feedback to room </a:t>
            </a:r>
          </a:p>
        </p:txBody>
      </p:sp>
      <p:sp>
        <p:nvSpPr>
          <p:cNvPr id="11" name="TextBox 10">
            <a:extLst>
              <a:ext uri="{FF2B5EF4-FFF2-40B4-BE49-F238E27FC236}">
                <a16:creationId xmlns:a16="http://schemas.microsoft.com/office/drawing/2014/main" id="{93CDA235-1379-778C-EF18-4172E8EAFA87}"/>
              </a:ext>
            </a:extLst>
          </p:cNvPr>
          <p:cNvSpPr txBox="1"/>
          <p:nvPr/>
        </p:nvSpPr>
        <p:spPr>
          <a:xfrm>
            <a:off x="9902458" y="3539020"/>
            <a:ext cx="210634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GB" sz="2400">
                <a:solidFill>
                  <a:srgbClr val="5E5E5E"/>
                </a:solidFill>
                <a:sym typeface="Helvetica Neue"/>
                <a:hlinkClick r:id="rId7"/>
              </a:rPr>
              <a:t>Live Feedback</a:t>
            </a:r>
            <a:endParaRPr lang="en-GB" sz="2400">
              <a:solidFill>
                <a:srgbClr val="5E5E5E"/>
              </a:solidFill>
              <a:sym typeface="Helvetica Neue"/>
            </a:endParaRPr>
          </a:p>
        </p:txBody>
      </p:sp>
      <p:pic>
        <p:nvPicPr>
          <p:cNvPr id="9" name="Picture 8" descr="A qr code with a black and white background&#10;&#10;AI-generated content may be incorrect.">
            <a:extLst>
              <a:ext uri="{FF2B5EF4-FFF2-40B4-BE49-F238E27FC236}">
                <a16:creationId xmlns:a16="http://schemas.microsoft.com/office/drawing/2014/main" id="{9FA5578C-9A1E-B219-F562-71004C7081BE}"/>
              </a:ext>
            </a:extLst>
          </p:cNvPr>
          <p:cNvPicPr>
            <a:picLocks noChangeAspect="1"/>
          </p:cNvPicPr>
          <p:nvPr/>
        </p:nvPicPr>
        <p:blipFill>
          <a:blip r:embed="rId8"/>
          <a:stretch>
            <a:fillRect/>
          </a:stretch>
        </p:blipFill>
        <p:spPr>
          <a:xfrm>
            <a:off x="10220264" y="4012799"/>
            <a:ext cx="1647825" cy="2324100"/>
          </a:xfrm>
          <a:prstGeom prst="rect">
            <a:avLst/>
          </a:prstGeom>
        </p:spPr>
      </p:pic>
    </p:spTree>
    <p:extLst>
      <p:ext uri="{BB962C8B-B14F-4D97-AF65-F5344CB8AC3E}">
        <p14:creationId xmlns:p14="http://schemas.microsoft.com/office/powerpoint/2010/main" val="4198458006"/>
      </p:ext>
    </p:extLst>
  </p:cSld>
  <p:clrMapOvr>
    <a:masterClrMapping/>
  </p:clrMapOvr>
  <p:transition spd="med"/>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6BB4F-2FAD-A154-C997-F01BDD7B6E06}"/>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AD98F27-91BC-A27B-BE02-DE7B65801034}"/>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8" name="TextBox 7">
            <a:extLst>
              <a:ext uri="{FF2B5EF4-FFF2-40B4-BE49-F238E27FC236}">
                <a16:creationId xmlns:a16="http://schemas.microsoft.com/office/drawing/2014/main" id="{8B56FF3A-3CDC-1AF6-4304-F9421F80CE4C}"/>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2EADB568-88F8-23CF-AA89-0A848CCC81B9}"/>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mc:AlternateContent xmlns:mc="http://schemas.openxmlformats.org/markup-compatibility/2006">
        <mc:Choice xmlns:we="http://schemas.microsoft.com/office/webextensions/webextension/2010/11" xmlns:pca="http://schemas.microsoft.com/office/powerpoint/2013/contentapp" Requires="we pca">
          <p:graphicFrame>
            <p:nvGraphicFramePr>
              <p:cNvPr id="3" name="Object 5" title="Interactive content from Mentimeter">
                <a:extLst>
                  <a:ext uri="{FF2B5EF4-FFF2-40B4-BE49-F238E27FC236}">
                    <a16:creationId xmlns:a16="http://schemas.microsoft.com/office/drawing/2014/main" id="{9D60857F-ECFC-C0A0-9936-DE687E647819}"/>
                  </a:ext>
                </a:extLst>
              </p:cNvPr>
              <p:cNvGraphicFramePr>
                <a:graphicFrameLocks noGrp="1"/>
              </p:cNvGraphicFramePr>
              <p:nvPr/>
            </p:nvGraphicFramePr>
            <p:xfrm>
              <a:off x="877824" y="941832"/>
              <a:ext cx="10378440" cy="4720702"/>
            </p:xfrm>
            <a:graphic>
              <a:graphicData uri="http://schemas.microsoft.com/office/webextensions/webextension/2010/11">
                <we:webextensionref xmlns:we="http://schemas.microsoft.com/office/webextensions/webextension/2010/11" xmlns:r="http://schemas.openxmlformats.org/officeDocument/2006/relationships" r:id="rId6"/>
              </a:graphicData>
            </a:graphic>
          </p:graphicFrame>
        </mc:Choice>
        <mc:Fallback>
          <p:pic>
            <p:nvPicPr>
              <p:cNvPr id="3" name="Object 5" title="Interactive content from Mentimeter">
                <a:extLst>
                  <a:ext uri="{FF2B5EF4-FFF2-40B4-BE49-F238E27FC236}">
                    <a16:creationId xmlns:a16="http://schemas.microsoft.com/office/drawing/2014/main" id="{9D60857F-ECFC-C0A0-9936-DE687E647819}"/>
                  </a:ext>
                </a:extLst>
              </p:cNvPr>
              <p:cNvPicPr>
                <a:picLocks noGrp="1" noRot="1" noChangeAspect="1" noMove="1" noResize="1" noEditPoints="1" noAdjustHandles="1" noChangeArrowheads="1" noChangeShapeType="1"/>
              </p:cNvPicPr>
              <p:nvPr/>
            </p:nvPicPr>
            <p:blipFill>
              <a:blip r:embed="rId7"/>
              <a:stretch>
                <a:fillRect/>
              </a:stretch>
            </p:blipFill>
            <p:spPr>
              <a:xfrm>
                <a:off x="877824" y="941832"/>
                <a:ext cx="10378440" cy="4720702"/>
              </a:xfrm>
              <a:prstGeom prst="rect">
                <a:avLst/>
              </a:prstGeom>
            </p:spPr>
          </p:pic>
        </mc:Fallback>
      </mc:AlternateContent>
    </p:spTree>
    <p:extLst>
      <p:ext uri="{BB962C8B-B14F-4D97-AF65-F5344CB8AC3E}">
        <p14:creationId xmlns:p14="http://schemas.microsoft.com/office/powerpoint/2010/main" val="112602944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CCDBED8-EC5C-1DBC-B61C-D799D8733298}"/>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01CB32B-B290-F43D-58B0-83BC937146F1}"/>
              </a:ext>
            </a:extLst>
          </p:cNvPr>
          <p:cNvPicPr>
            <a:picLocks noGrp="1" noRot="1" noChangeAspect="1" noMove="1" noResize="1" noEditPoints="1" noAdjustHandles="1" noChangeArrowheads="1" noChangeShapeType="1" noCrop="1"/>
          </p:cNvPicPr>
          <p:nvPr>
            <p:ph type="pic" idx="22"/>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3" name="Text Placeholder 2">
            <a:extLst>
              <a:ext uri="{FF2B5EF4-FFF2-40B4-BE49-F238E27FC236}">
                <a16:creationId xmlns:a16="http://schemas.microsoft.com/office/drawing/2014/main" id="{309709F6-7D1E-B922-8008-9D709D415F1A}"/>
              </a:ext>
            </a:extLst>
          </p:cNvPr>
          <p:cNvSpPr>
            <a:spLocks noGrp="1"/>
          </p:cNvSpPr>
          <p:nvPr>
            <p:ph type="body" sz="half" idx="1"/>
          </p:nvPr>
        </p:nvSpPr>
        <p:spPr>
          <a:xfrm>
            <a:off x="646382" y="2498064"/>
            <a:ext cx="10887710" cy="1496697"/>
          </a:xfrm>
        </p:spPr>
        <p:txBody>
          <a:bodyPr lIns="50800" tIns="50800" rIns="50800" bIns="50800" anchor="t">
            <a:normAutofit/>
          </a:bodyPr>
          <a:lstStyle/>
          <a:p>
            <a:pPr marL="304800" lvl="1" indent="0">
              <a:buNone/>
            </a:pPr>
            <a:r>
              <a:rPr lang="en-IE" sz="4000" i="1"/>
              <a:t>Which process or workflow change feels most viable for your team right now? </a:t>
            </a:r>
          </a:p>
          <a:p>
            <a:pPr marL="304800" lvl="1" indent="0">
              <a:buNone/>
            </a:pPr>
            <a:endParaRPr lang="en-IE" sz="4400" i="1"/>
          </a:p>
          <a:p>
            <a:pPr marL="304800" lvl="1" indent="0">
              <a:buNone/>
            </a:pPr>
            <a:endParaRPr lang="en-IE" sz="1800" i="1"/>
          </a:p>
        </p:txBody>
      </p:sp>
      <p:sp>
        <p:nvSpPr>
          <p:cNvPr id="5" name="Title 4">
            <a:extLst>
              <a:ext uri="{FF2B5EF4-FFF2-40B4-BE49-F238E27FC236}">
                <a16:creationId xmlns:a16="http://schemas.microsoft.com/office/drawing/2014/main" id="{5898EA67-BA20-056A-F891-E862D290C39D}"/>
              </a:ext>
            </a:extLst>
          </p:cNvPr>
          <p:cNvSpPr>
            <a:spLocks noGrp="1"/>
          </p:cNvSpPr>
          <p:nvPr>
            <p:ph type="title"/>
          </p:nvPr>
        </p:nvSpPr>
        <p:spPr/>
        <p:txBody>
          <a:bodyPr>
            <a:normAutofit fontScale="90000"/>
          </a:bodyPr>
          <a:lstStyle/>
          <a:p>
            <a:r>
              <a:rPr lang="en-IE">
                <a:solidFill>
                  <a:srgbClr val="7292CC"/>
                </a:solidFill>
              </a:rPr>
              <a:t>Discussion close out </a:t>
            </a:r>
            <a:br>
              <a:rPr lang="en-IE">
                <a:solidFill>
                  <a:srgbClr val="7292CC"/>
                </a:solidFill>
              </a:rPr>
            </a:br>
            <a:endParaRPr lang="en-IE">
              <a:solidFill>
                <a:srgbClr val="7292CC"/>
              </a:solidFill>
            </a:endParaRPr>
          </a:p>
        </p:txBody>
      </p:sp>
      <p:sp>
        <p:nvSpPr>
          <p:cNvPr id="8" name="TextBox 7">
            <a:extLst>
              <a:ext uri="{FF2B5EF4-FFF2-40B4-BE49-F238E27FC236}">
                <a16:creationId xmlns:a16="http://schemas.microsoft.com/office/drawing/2014/main" id="{743CF60D-9438-8C4B-A842-81DACD01B060}"/>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563ABC9-AA23-63DF-D371-071295ABECED}"/>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4" name="Picture 3" descr="A black text on a white background&#10;&#10;AI-generated content may be incorrect.">
            <a:extLst>
              <a:ext uri="{FF2B5EF4-FFF2-40B4-BE49-F238E27FC236}">
                <a16:creationId xmlns:a16="http://schemas.microsoft.com/office/drawing/2014/main" id="{36956285-FA67-5592-BCDE-3949570031AE}"/>
              </a:ext>
            </a:extLst>
          </p:cNvPr>
          <p:cNvPicPr>
            <a:picLocks noChangeAspect="1"/>
          </p:cNvPicPr>
          <p:nvPr/>
        </p:nvPicPr>
        <p:blipFill>
          <a:blip r:embed="rId5"/>
          <a:stretch>
            <a:fillRect/>
          </a:stretch>
        </p:blipFill>
        <p:spPr>
          <a:xfrm>
            <a:off x="8699954" y="197983"/>
            <a:ext cx="3314700" cy="495300"/>
          </a:xfrm>
          <a:prstGeom prst="rect">
            <a:avLst/>
          </a:prstGeom>
        </p:spPr>
      </p:pic>
      <p:pic>
        <p:nvPicPr>
          <p:cNvPr id="9" name="Picture 8" descr="A qr code with a black and white background&#10;&#10;AI-generated content may be incorrect.">
            <a:extLst>
              <a:ext uri="{FF2B5EF4-FFF2-40B4-BE49-F238E27FC236}">
                <a16:creationId xmlns:a16="http://schemas.microsoft.com/office/drawing/2014/main" id="{F5C2737F-FDC7-35B7-52C3-236BC11D7C10}"/>
              </a:ext>
            </a:extLst>
          </p:cNvPr>
          <p:cNvPicPr>
            <a:picLocks noChangeAspect="1"/>
          </p:cNvPicPr>
          <p:nvPr/>
        </p:nvPicPr>
        <p:blipFill>
          <a:blip r:embed="rId6"/>
          <a:stretch>
            <a:fillRect/>
          </a:stretch>
        </p:blipFill>
        <p:spPr>
          <a:xfrm>
            <a:off x="10502447" y="4560207"/>
            <a:ext cx="1301751" cy="1311729"/>
          </a:xfrm>
          <a:prstGeom prst="rect">
            <a:avLst/>
          </a:prstGeom>
        </p:spPr>
      </p:pic>
      <p:sp>
        <p:nvSpPr>
          <p:cNvPr id="12" name="TextBox 11">
            <a:extLst>
              <a:ext uri="{FF2B5EF4-FFF2-40B4-BE49-F238E27FC236}">
                <a16:creationId xmlns:a16="http://schemas.microsoft.com/office/drawing/2014/main" id="{C746D276-6D32-8960-BC35-FB393276F0B1}"/>
              </a:ext>
            </a:extLst>
          </p:cNvPr>
          <p:cNvSpPr txBox="1"/>
          <p:nvPr/>
        </p:nvSpPr>
        <p:spPr>
          <a:xfrm>
            <a:off x="10009134" y="3991673"/>
            <a:ext cx="210634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GB" sz="2400">
                <a:solidFill>
                  <a:srgbClr val="5E5E5E"/>
                </a:solidFill>
                <a:sym typeface="Helvetica Neue"/>
                <a:hlinkClick r:id="rId7"/>
              </a:rPr>
              <a:t>Live Feedback</a:t>
            </a:r>
            <a:endParaRPr lang="en-GB" sz="2400">
              <a:solidFill>
                <a:srgbClr val="5E5E5E"/>
              </a:solidFill>
              <a:sym typeface="Helvetica Neue"/>
            </a:endParaRPr>
          </a:p>
        </p:txBody>
      </p:sp>
    </p:spTree>
    <p:extLst>
      <p:ext uri="{BB962C8B-B14F-4D97-AF65-F5344CB8AC3E}">
        <p14:creationId xmlns:p14="http://schemas.microsoft.com/office/powerpoint/2010/main" val="240217318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E9A291C-A1FD-2973-F2D7-07F2CACEA1D9}"/>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287A845-9C2B-A1BA-4E31-00C131E236A0}"/>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F2100D81-D5C3-9B88-43C5-F1F8A24B81AB}"/>
              </a:ext>
            </a:extLst>
          </p:cNvPr>
          <p:cNvSpPr>
            <a:spLocks noGrp="1"/>
          </p:cNvSpPr>
          <p:nvPr>
            <p:ph type="title"/>
          </p:nvPr>
        </p:nvSpPr>
        <p:spPr>
          <a:xfrm>
            <a:off x="603249" y="539750"/>
            <a:ext cx="7838223" cy="717550"/>
          </a:xfrm>
        </p:spPr>
        <p:txBody>
          <a:bodyPr lIns="50800" tIns="50800" rIns="50800" bIns="50800" anchor="t">
            <a:normAutofit fontScale="90000"/>
          </a:bodyPr>
          <a:lstStyle/>
          <a:p>
            <a:r>
              <a:rPr lang="en-IE">
                <a:solidFill>
                  <a:srgbClr val="7292CC"/>
                </a:solidFill>
              </a:rPr>
              <a:t>Shared Accountability &amp; Knowledge Distribution  </a:t>
            </a:r>
          </a:p>
        </p:txBody>
      </p:sp>
      <p:sp>
        <p:nvSpPr>
          <p:cNvPr id="8" name="TextBox 7">
            <a:extLst>
              <a:ext uri="{FF2B5EF4-FFF2-40B4-BE49-F238E27FC236}">
                <a16:creationId xmlns:a16="http://schemas.microsoft.com/office/drawing/2014/main" id="{5B354365-065C-E76F-8037-59255AB8E829}"/>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D510E98A-7359-4103-6BC1-20AA4EB3EDCE}"/>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2" name="TextBox 1">
            <a:extLst>
              <a:ext uri="{FF2B5EF4-FFF2-40B4-BE49-F238E27FC236}">
                <a16:creationId xmlns:a16="http://schemas.microsoft.com/office/drawing/2014/main" id="{131AFE41-D5C5-4732-96C4-B581BCEC79E4}"/>
              </a:ext>
            </a:extLst>
          </p:cNvPr>
          <p:cNvSpPr txBox="1"/>
          <p:nvPr/>
        </p:nvSpPr>
        <p:spPr>
          <a:xfrm>
            <a:off x="2647461" y="6112308"/>
            <a:ext cx="6096000" cy="748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r>
              <a:rPr lang="en-US"/>
              <a:t>👥 </a:t>
            </a:r>
            <a:r>
              <a:rPr lang="en-US" b="1"/>
              <a:t>Shared Accountability</a:t>
            </a:r>
            <a:endParaRPr lang="en-US"/>
          </a:p>
          <a:p>
            <a:pPr marL="0" marR="0" indent="0" algn="ctr"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5E5E5E"/>
              </a:solidFill>
              <a:effectLst/>
              <a:uFillTx/>
              <a:latin typeface="+mn-lt"/>
              <a:ea typeface="+mn-ea"/>
              <a:cs typeface="+mn-cs"/>
              <a:sym typeface="Helvetica Neue"/>
            </a:endParaRPr>
          </a:p>
        </p:txBody>
      </p:sp>
      <p:sp>
        <p:nvSpPr>
          <p:cNvPr id="4" name="TextBox 3">
            <a:extLst>
              <a:ext uri="{FF2B5EF4-FFF2-40B4-BE49-F238E27FC236}">
                <a16:creationId xmlns:a16="http://schemas.microsoft.com/office/drawing/2014/main" id="{6527CF1E-CCD3-A21B-9C6F-1B2920772F44}"/>
              </a:ext>
            </a:extLst>
          </p:cNvPr>
          <p:cNvSpPr txBox="1"/>
          <p:nvPr/>
        </p:nvSpPr>
        <p:spPr>
          <a:xfrm>
            <a:off x="6623538" y="6112308"/>
            <a:ext cx="6096000" cy="748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r>
              <a:rPr lang="en-US"/>
              <a:t>📚 </a:t>
            </a:r>
            <a:r>
              <a:rPr lang="en-US" b="1"/>
              <a:t>Knowledge Distribution</a:t>
            </a:r>
            <a:endParaRPr lang="en-US"/>
          </a:p>
          <a:p>
            <a:pPr marL="0" marR="0" indent="0" algn="ctr"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5E5E5E"/>
              </a:solidFill>
              <a:effectLst/>
              <a:uFillTx/>
              <a:latin typeface="+mn-lt"/>
              <a:ea typeface="+mn-ea"/>
              <a:cs typeface="+mn-cs"/>
              <a:sym typeface="Helvetica Neue"/>
            </a:endParaRPr>
          </a:p>
        </p:txBody>
      </p:sp>
      <p:pic>
        <p:nvPicPr>
          <p:cNvPr id="15" name="Picture 14" descr="A rectangular object with a circle on it&#10;&#10;AI-generated content may be incorrect.">
            <a:extLst>
              <a:ext uri="{FF2B5EF4-FFF2-40B4-BE49-F238E27FC236}">
                <a16:creationId xmlns:a16="http://schemas.microsoft.com/office/drawing/2014/main" id="{BE2815BC-1558-8E1E-4CED-8B19DB1AB86C}"/>
              </a:ext>
            </a:extLst>
          </p:cNvPr>
          <p:cNvPicPr>
            <a:picLocks noChangeAspect="1"/>
          </p:cNvPicPr>
          <p:nvPr/>
        </p:nvPicPr>
        <p:blipFill>
          <a:blip r:embed="rId6"/>
          <a:stretch>
            <a:fillRect/>
          </a:stretch>
        </p:blipFill>
        <p:spPr>
          <a:xfrm>
            <a:off x="2474596" y="1557696"/>
            <a:ext cx="1740877" cy="4239602"/>
          </a:xfrm>
          <a:prstGeom prst="rect">
            <a:avLst/>
          </a:prstGeom>
        </p:spPr>
      </p:pic>
      <p:pic>
        <p:nvPicPr>
          <p:cNvPr id="16" name="Picture 15" descr="A rectangular object with a circle on it&#10;&#10;AI-generated content may be incorrect.">
            <a:extLst>
              <a:ext uri="{FF2B5EF4-FFF2-40B4-BE49-F238E27FC236}">
                <a16:creationId xmlns:a16="http://schemas.microsoft.com/office/drawing/2014/main" id="{0F71FF0E-581B-2681-F329-A0A404449DDC}"/>
              </a:ext>
            </a:extLst>
          </p:cNvPr>
          <p:cNvPicPr>
            <a:picLocks noChangeAspect="1"/>
          </p:cNvPicPr>
          <p:nvPr/>
        </p:nvPicPr>
        <p:blipFill>
          <a:blip r:embed="rId6"/>
          <a:stretch>
            <a:fillRect/>
          </a:stretch>
        </p:blipFill>
        <p:spPr>
          <a:xfrm>
            <a:off x="5490938" y="1557696"/>
            <a:ext cx="1740877" cy="4239602"/>
          </a:xfrm>
          <a:prstGeom prst="rect">
            <a:avLst/>
          </a:prstGeom>
        </p:spPr>
      </p:pic>
      <p:pic>
        <p:nvPicPr>
          <p:cNvPr id="17" name="Picture 16" descr="A rectangular object with a circle on it&#10;&#10;AI-generated content may be incorrect.">
            <a:extLst>
              <a:ext uri="{FF2B5EF4-FFF2-40B4-BE49-F238E27FC236}">
                <a16:creationId xmlns:a16="http://schemas.microsoft.com/office/drawing/2014/main" id="{980343AD-8CD1-6FEC-8901-9F7504EDD605}"/>
              </a:ext>
            </a:extLst>
          </p:cNvPr>
          <p:cNvPicPr>
            <a:picLocks noChangeAspect="1"/>
          </p:cNvPicPr>
          <p:nvPr/>
        </p:nvPicPr>
        <p:blipFill>
          <a:blip r:embed="rId6"/>
          <a:stretch>
            <a:fillRect/>
          </a:stretch>
        </p:blipFill>
        <p:spPr>
          <a:xfrm>
            <a:off x="8594462" y="1553119"/>
            <a:ext cx="1740877" cy="4239602"/>
          </a:xfrm>
          <a:prstGeom prst="rect">
            <a:avLst/>
          </a:prstGeom>
        </p:spPr>
      </p:pic>
      <p:pic>
        <p:nvPicPr>
          <p:cNvPr id="21" name="Picture 20">
            <a:extLst>
              <a:ext uri="{FF2B5EF4-FFF2-40B4-BE49-F238E27FC236}">
                <a16:creationId xmlns:a16="http://schemas.microsoft.com/office/drawing/2014/main" id="{34D994AF-DE49-0846-6401-7756275A751A}"/>
              </a:ext>
            </a:extLst>
          </p:cNvPr>
          <p:cNvPicPr>
            <a:picLocks noChangeAspect="1"/>
          </p:cNvPicPr>
          <p:nvPr/>
        </p:nvPicPr>
        <p:blipFill>
          <a:blip r:embed="rId7"/>
          <a:stretch>
            <a:fillRect/>
          </a:stretch>
        </p:blipFill>
        <p:spPr>
          <a:xfrm>
            <a:off x="9180494" y="2161738"/>
            <a:ext cx="578582" cy="539994"/>
          </a:xfrm>
          <a:prstGeom prst="rect">
            <a:avLst/>
          </a:prstGeom>
        </p:spPr>
      </p:pic>
      <p:sp>
        <p:nvSpPr>
          <p:cNvPr id="22" name="TextBox 21">
            <a:extLst>
              <a:ext uri="{FF2B5EF4-FFF2-40B4-BE49-F238E27FC236}">
                <a16:creationId xmlns:a16="http://schemas.microsoft.com/office/drawing/2014/main" id="{B141BE2A-34E4-CCB7-F30A-B069B3198F61}"/>
              </a:ext>
            </a:extLst>
          </p:cNvPr>
          <p:cNvSpPr txBox="1"/>
          <p:nvPr/>
        </p:nvSpPr>
        <p:spPr>
          <a:xfrm>
            <a:off x="8838557" y="3607307"/>
            <a:ext cx="1426308"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r>
              <a:rPr lang="en-US" sz="1800" b="1" i="0" u="none" strike="noStrike" baseline="0">
                <a:solidFill>
                  <a:srgbClr val="5E5E5E"/>
                </a:solidFill>
                <a:latin typeface="Helvetica Neue"/>
              </a:rPr>
              <a:t>Operational Resilience</a:t>
            </a:r>
            <a:endParaRPr lang="en-US"/>
          </a:p>
          <a:p>
            <a:pPr marL="0" marR="0" indent="0" algn="ctr"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5E5E5E"/>
              </a:solidFill>
              <a:effectLst/>
              <a:uFillTx/>
              <a:latin typeface="+mn-lt"/>
              <a:ea typeface="+mn-ea"/>
              <a:cs typeface="+mn-cs"/>
              <a:sym typeface="Helvetica Neue"/>
            </a:endParaRPr>
          </a:p>
        </p:txBody>
      </p:sp>
      <p:pic>
        <p:nvPicPr>
          <p:cNvPr id="6" name="Picture 5" descr="A qr code with a black and white background&#10;&#10;AI-generated content may be incorrect.">
            <a:extLst>
              <a:ext uri="{FF2B5EF4-FFF2-40B4-BE49-F238E27FC236}">
                <a16:creationId xmlns:a16="http://schemas.microsoft.com/office/drawing/2014/main" id="{5DDB9FA7-928F-49F6-9407-35A011073693}"/>
              </a:ext>
            </a:extLst>
          </p:cNvPr>
          <p:cNvPicPr>
            <a:picLocks noChangeAspect="1"/>
          </p:cNvPicPr>
          <p:nvPr/>
        </p:nvPicPr>
        <p:blipFill>
          <a:blip r:embed="rId8"/>
          <a:stretch>
            <a:fillRect/>
          </a:stretch>
        </p:blipFill>
        <p:spPr>
          <a:xfrm>
            <a:off x="12722344" y="3220834"/>
            <a:ext cx="1685925" cy="2238375"/>
          </a:xfrm>
          <a:prstGeom prst="rect">
            <a:avLst/>
          </a:prstGeom>
        </p:spPr>
      </p:pic>
    </p:spTree>
    <p:extLst>
      <p:ext uri="{BB962C8B-B14F-4D97-AF65-F5344CB8AC3E}">
        <p14:creationId xmlns:p14="http://schemas.microsoft.com/office/powerpoint/2010/main" val="2943930451"/>
      </p:ext>
    </p:extLst>
  </p:cSld>
  <p:clrMapOvr>
    <a:masterClrMapping/>
  </p:clrMapOvr>
  <p:transition spd="med"/>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9E2CA7A-8A2D-2270-71EB-BCF45F044C9A}"/>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9EB53F6-9145-A17A-7A17-0DB78477C30B}"/>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5" name="Title 4">
            <a:extLst>
              <a:ext uri="{FF2B5EF4-FFF2-40B4-BE49-F238E27FC236}">
                <a16:creationId xmlns:a16="http://schemas.microsoft.com/office/drawing/2014/main" id="{72A5519A-3B6A-2A5B-8538-CBA9BC9D4106}"/>
              </a:ext>
            </a:extLst>
          </p:cNvPr>
          <p:cNvSpPr>
            <a:spLocks noGrp="1"/>
          </p:cNvSpPr>
          <p:nvPr>
            <p:ph type="title"/>
          </p:nvPr>
        </p:nvSpPr>
        <p:spPr>
          <a:xfrm>
            <a:off x="603249" y="539750"/>
            <a:ext cx="7838223" cy="717550"/>
          </a:xfrm>
        </p:spPr>
        <p:txBody>
          <a:bodyPr lIns="50800" tIns="50800" rIns="50800" bIns="50800" anchor="t">
            <a:normAutofit fontScale="90000"/>
          </a:bodyPr>
          <a:lstStyle/>
          <a:p>
            <a:r>
              <a:rPr lang="en-IE">
                <a:solidFill>
                  <a:srgbClr val="7292CC"/>
                </a:solidFill>
              </a:rPr>
              <a:t>Shared Accountability &amp; Knowledge Distribution  </a:t>
            </a:r>
          </a:p>
        </p:txBody>
      </p:sp>
      <p:sp>
        <p:nvSpPr>
          <p:cNvPr id="8" name="TextBox 7">
            <a:extLst>
              <a:ext uri="{FF2B5EF4-FFF2-40B4-BE49-F238E27FC236}">
                <a16:creationId xmlns:a16="http://schemas.microsoft.com/office/drawing/2014/main" id="{07EE5E8F-1632-4686-8DD1-1750D21088BE}"/>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0E115E83-49A9-EC0C-6302-4D7EA4E8D6BD}"/>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3" name="Picture 2" descr="A grey rectangular sign with books on it&#10;&#10;AI-generated content may be incorrect.">
            <a:extLst>
              <a:ext uri="{FF2B5EF4-FFF2-40B4-BE49-F238E27FC236}">
                <a16:creationId xmlns:a16="http://schemas.microsoft.com/office/drawing/2014/main" id="{5A8F019E-43F5-A768-FECF-FF240D1D02BE}"/>
              </a:ext>
            </a:extLst>
          </p:cNvPr>
          <p:cNvPicPr>
            <a:picLocks noChangeAspect="1"/>
          </p:cNvPicPr>
          <p:nvPr/>
        </p:nvPicPr>
        <p:blipFill>
          <a:blip r:embed="rId6"/>
          <a:stretch>
            <a:fillRect/>
          </a:stretch>
        </p:blipFill>
        <p:spPr>
          <a:xfrm>
            <a:off x="1963119" y="1393249"/>
            <a:ext cx="9001933" cy="4471874"/>
          </a:xfrm>
          <a:prstGeom prst="rect">
            <a:avLst/>
          </a:prstGeom>
        </p:spPr>
      </p:pic>
    </p:spTree>
    <p:extLst>
      <p:ext uri="{BB962C8B-B14F-4D97-AF65-F5344CB8AC3E}">
        <p14:creationId xmlns:p14="http://schemas.microsoft.com/office/powerpoint/2010/main" val="1743468194"/>
      </p:ext>
    </p:extLst>
  </p:cSld>
  <p:clrMapOvr>
    <a:masterClrMapping/>
  </p:clrMapOvr>
  <p:transition spd="med"/>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D8EB1-8917-6F3A-082A-D67C55A1D297}"/>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AD56D29-A77D-EFFB-865D-E71137307F0B}"/>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5" name="Title 4">
            <a:extLst>
              <a:ext uri="{FF2B5EF4-FFF2-40B4-BE49-F238E27FC236}">
                <a16:creationId xmlns:a16="http://schemas.microsoft.com/office/drawing/2014/main" id="{9AF1D46D-9F32-451C-6651-C6EC4C093B6D}"/>
              </a:ext>
            </a:extLst>
          </p:cNvPr>
          <p:cNvSpPr>
            <a:spLocks noGrp="1"/>
          </p:cNvSpPr>
          <p:nvPr>
            <p:ph type="title"/>
          </p:nvPr>
        </p:nvSpPr>
        <p:spPr>
          <a:xfrm>
            <a:off x="603249" y="539750"/>
            <a:ext cx="7838223" cy="717550"/>
          </a:xfrm>
        </p:spPr>
        <p:txBody>
          <a:bodyPr lIns="50800" tIns="50800" rIns="50800" bIns="50800" anchor="t">
            <a:normAutofit fontScale="90000"/>
          </a:bodyPr>
          <a:lstStyle/>
          <a:p>
            <a:r>
              <a:rPr lang="en-IE">
                <a:solidFill>
                  <a:srgbClr val="7292CC"/>
                </a:solidFill>
              </a:rPr>
              <a:t>Shared Accountability &amp; Knowledge Distribution  </a:t>
            </a:r>
          </a:p>
        </p:txBody>
      </p:sp>
      <p:sp>
        <p:nvSpPr>
          <p:cNvPr id="8" name="TextBox 7">
            <a:extLst>
              <a:ext uri="{FF2B5EF4-FFF2-40B4-BE49-F238E27FC236}">
                <a16:creationId xmlns:a16="http://schemas.microsoft.com/office/drawing/2014/main" id="{FAF80C11-319B-288E-40BE-FF85CD8BF13E}"/>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7E4D3263-C7BD-82CF-F854-F0483BACED7A}"/>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6" name="Picture 5" descr="A qr code with a black and white background&#10;&#10;AI-generated content may be incorrect.">
            <a:extLst>
              <a:ext uri="{FF2B5EF4-FFF2-40B4-BE49-F238E27FC236}">
                <a16:creationId xmlns:a16="http://schemas.microsoft.com/office/drawing/2014/main" id="{A75F7B56-D975-CB7D-ED70-AB64B503D924}"/>
              </a:ext>
            </a:extLst>
          </p:cNvPr>
          <p:cNvPicPr>
            <a:picLocks noChangeAspect="1"/>
          </p:cNvPicPr>
          <p:nvPr/>
        </p:nvPicPr>
        <p:blipFill>
          <a:blip r:embed="rId6"/>
          <a:stretch>
            <a:fillRect/>
          </a:stretch>
        </p:blipFill>
        <p:spPr>
          <a:xfrm>
            <a:off x="12722344" y="3220834"/>
            <a:ext cx="1685925" cy="2238375"/>
          </a:xfrm>
          <a:prstGeom prst="rect">
            <a:avLst/>
          </a:prstGeom>
        </p:spPr>
      </p:pic>
      <p:graphicFrame>
        <p:nvGraphicFramePr>
          <p:cNvPr id="9" name="Table 8">
            <a:extLst>
              <a:ext uri="{FF2B5EF4-FFF2-40B4-BE49-F238E27FC236}">
                <a16:creationId xmlns:a16="http://schemas.microsoft.com/office/drawing/2014/main" id="{6FCB1B37-2C86-A4C9-5155-3A862A9D82E9}"/>
              </a:ext>
            </a:extLst>
          </p:cNvPr>
          <p:cNvGraphicFramePr>
            <a:graphicFrameLocks noGrp="1"/>
          </p:cNvGraphicFramePr>
          <p:nvPr>
            <p:extLst>
              <p:ext uri="{D42A27DB-BD31-4B8C-83A1-F6EECF244321}">
                <p14:modId xmlns:p14="http://schemas.microsoft.com/office/powerpoint/2010/main" val="3056104581"/>
              </p:ext>
            </p:extLst>
          </p:nvPr>
        </p:nvGraphicFramePr>
        <p:xfrm>
          <a:off x="319215" y="2790567"/>
          <a:ext cx="8128000" cy="2487827"/>
        </p:xfrm>
        <a:graphic>
          <a:graphicData uri="http://schemas.openxmlformats.org/drawingml/2006/table">
            <a:tbl>
              <a:tblPr firstRow="1" bandRow="1">
                <a:tableStyleId>{69012ECD-51FC-41F1-AA8D-1B2483CD663E}</a:tableStyleId>
              </a:tblPr>
              <a:tblGrid>
                <a:gridCol w="4064000">
                  <a:extLst>
                    <a:ext uri="{9D8B030D-6E8A-4147-A177-3AD203B41FA5}">
                      <a16:colId xmlns:a16="http://schemas.microsoft.com/office/drawing/2014/main" val="71876437"/>
                    </a:ext>
                  </a:extLst>
                </a:gridCol>
                <a:gridCol w="4064000">
                  <a:extLst>
                    <a:ext uri="{9D8B030D-6E8A-4147-A177-3AD203B41FA5}">
                      <a16:colId xmlns:a16="http://schemas.microsoft.com/office/drawing/2014/main" val="864860274"/>
                    </a:ext>
                  </a:extLst>
                </a:gridCol>
              </a:tblGrid>
              <a:tr h="278027">
                <a:tc>
                  <a:txBody>
                    <a:bodyPr/>
                    <a:lstStyle/>
                    <a:p>
                      <a:pPr marL="0" algn="l" rtl="0" eaLnBrk="1" latinLnBrk="0" hangingPunct="1">
                        <a:buNone/>
                      </a:pPr>
                      <a:r>
                        <a:rPr lang="en-GB" sz="1800" kern="1200">
                          <a:solidFill>
                            <a:srgbClr val="FFFFFF"/>
                          </a:solidFill>
                          <a:effectLst/>
                        </a:rPr>
                        <a:t>Challenges</a:t>
                      </a:r>
                      <a:endParaRPr lang="en-GB">
                        <a:effectLst/>
                      </a:endParaRPr>
                    </a:p>
                  </a:txBody>
                  <a:tcPr marL="0" marR="0" marT="0" marB="0" anchor="ctr"/>
                </a:tc>
                <a:tc>
                  <a:txBody>
                    <a:bodyPr/>
                    <a:lstStyle/>
                    <a:p>
                      <a:pPr marL="0" algn="l" rtl="0" eaLnBrk="1" latinLnBrk="0" hangingPunct="1">
                        <a:buNone/>
                      </a:pPr>
                      <a:r>
                        <a:rPr lang="en-GB" sz="1800" kern="1200">
                          <a:solidFill>
                            <a:srgbClr val="FFFFFF"/>
                          </a:solidFill>
                          <a:effectLst/>
                        </a:rPr>
                        <a:t>Risks</a:t>
                      </a:r>
                      <a:endParaRPr lang="en-GB">
                        <a:effectLst/>
                      </a:endParaRPr>
                    </a:p>
                  </a:txBody>
                  <a:tcPr marL="0" marR="0" marT="0" marB="0" anchor="ctr"/>
                </a:tc>
                <a:extLst>
                  <a:ext uri="{0D108BD9-81ED-4DB2-BD59-A6C34878D82A}">
                    <a16:rowId xmlns:a16="http://schemas.microsoft.com/office/drawing/2014/main" val="1040790359"/>
                  </a:ext>
                </a:extLst>
              </a:tr>
              <a:tr h="370840">
                <a:tc>
                  <a:txBody>
                    <a:bodyPr/>
                    <a:lstStyle/>
                    <a:p>
                      <a:pPr marL="0" algn="l" rtl="0" eaLnBrk="1" latinLnBrk="0" hangingPunct="1">
                        <a:buNone/>
                      </a:pPr>
                      <a:r>
                        <a:rPr lang="en-GB" sz="1800" kern="1200">
                          <a:solidFill>
                            <a:srgbClr val="000000"/>
                          </a:solidFill>
                          <a:effectLst/>
                        </a:rPr>
                        <a:t>Knowledge concentrated in small number of specialists</a:t>
                      </a:r>
                      <a:endParaRPr lang="en-GB">
                        <a:effectLst/>
                      </a:endParaRPr>
                    </a:p>
                  </a:txBody>
                  <a:tcPr marL="0" marR="0" marT="0" marB="0" anchor="ctr"/>
                </a:tc>
                <a:tc>
                  <a:txBody>
                    <a:bodyPr/>
                    <a:lstStyle/>
                    <a:p>
                      <a:pPr marL="0" algn="l" rtl="0" eaLnBrk="1" latinLnBrk="0" hangingPunct="1">
                        <a:buNone/>
                      </a:pPr>
                      <a:r>
                        <a:rPr lang="en-GB" sz="1800" kern="1200">
                          <a:solidFill>
                            <a:srgbClr val="000000"/>
                          </a:solidFill>
                          <a:effectLst/>
                        </a:rPr>
                        <a:t>Delays and bottlenecks</a:t>
                      </a:r>
                      <a:endParaRPr lang="en-GB">
                        <a:effectLst/>
                      </a:endParaRPr>
                    </a:p>
                  </a:txBody>
                  <a:tcPr marL="0" marR="0" marT="0" marB="0" anchor="ctr"/>
                </a:tc>
                <a:extLst>
                  <a:ext uri="{0D108BD9-81ED-4DB2-BD59-A6C34878D82A}">
                    <a16:rowId xmlns:a16="http://schemas.microsoft.com/office/drawing/2014/main" val="374981391"/>
                  </a:ext>
                </a:extLst>
              </a:tr>
              <a:tr h="370840">
                <a:tc>
                  <a:txBody>
                    <a:bodyPr/>
                    <a:lstStyle/>
                    <a:p>
                      <a:pPr marL="0" algn="l" rtl="0" eaLnBrk="1" latinLnBrk="0" hangingPunct="1">
                        <a:buNone/>
                      </a:pPr>
                      <a:r>
                        <a:rPr lang="en-GB" sz="1800" kern="1200">
                          <a:solidFill>
                            <a:srgbClr val="000000"/>
                          </a:solidFill>
                          <a:effectLst/>
                        </a:rPr>
                        <a:t>Unclear ownership across processes</a:t>
                      </a:r>
                      <a:endParaRPr lang="en-GB">
                        <a:effectLst/>
                      </a:endParaRPr>
                    </a:p>
                  </a:txBody>
                  <a:tcPr marL="0" marR="0" marT="0" marB="0" anchor="ctr"/>
                </a:tc>
                <a:tc>
                  <a:txBody>
                    <a:bodyPr/>
                    <a:lstStyle/>
                    <a:p>
                      <a:pPr marL="0" algn="l" rtl="0" eaLnBrk="1" latinLnBrk="0" hangingPunct="1">
                        <a:buNone/>
                      </a:pPr>
                      <a:r>
                        <a:rPr lang="en-GB" sz="1800" kern="1200">
                          <a:solidFill>
                            <a:srgbClr val="000000"/>
                          </a:solidFill>
                          <a:effectLst/>
                        </a:rPr>
                        <a:t>Reduced service continuity</a:t>
                      </a:r>
                      <a:endParaRPr lang="en-GB">
                        <a:effectLst/>
                      </a:endParaRPr>
                    </a:p>
                  </a:txBody>
                  <a:tcPr marL="0" marR="0" marT="0" marB="0" anchor="ctr"/>
                </a:tc>
                <a:extLst>
                  <a:ext uri="{0D108BD9-81ED-4DB2-BD59-A6C34878D82A}">
                    <a16:rowId xmlns:a16="http://schemas.microsoft.com/office/drawing/2014/main" val="2978330962"/>
                  </a:ext>
                </a:extLst>
              </a:tr>
              <a:tr h="370840">
                <a:tc>
                  <a:txBody>
                    <a:bodyPr/>
                    <a:lstStyle/>
                    <a:p>
                      <a:pPr marL="0" algn="l" rtl="0" eaLnBrk="1" latinLnBrk="0" hangingPunct="1">
                        <a:buNone/>
                      </a:pPr>
                      <a:r>
                        <a:rPr lang="en-GB" sz="1800" kern="1200">
                          <a:solidFill>
                            <a:srgbClr val="000000"/>
                          </a:solidFill>
                          <a:effectLst/>
                        </a:rPr>
                        <a:t>Inconsistent handovers between teams</a:t>
                      </a:r>
                      <a:endParaRPr lang="en-GB">
                        <a:effectLst/>
                      </a:endParaRPr>
                    </a:p>
                  </a:txBody>
                  <a:tcPr marL="0" marR="0" marT="0" marB="0" anchor="ctr"/>
                </a:tc>
                <a:tc>
                  <a:txBody>
                    <a:bodyPr/>
                    <a:lstStyle/>
                    <a:p>
                      <a:pPr marL="0" algn="l" rtl="0" eaLnBrk="1" latinLnBrk="0" hangingPunct="1">
                        <a:buNone/>
                      </a:pPr>
                      <a:r>
                        <a:rPr lang="en-GB" sz="1800" kern="1200">
                          <a:solidFill>
                            <a:srgbClr val="000000"/>
                          </a:solidFill>
                          <a:effectLst/>
                        </a:rPr>
                        <a:t>Inconsistent decision making </a:t>
                      </a:r>
                      <a:endParaRPr lang="en-GB">
                        <a:effectLst/>
                      </a:endParaRPr>
                    </a:p>
                  </a:txBody>
                  <a:tcPr marL="0" marR="0" marT="0" marB="0" anchor="ctr"/>
                </a:tc>
                <a:extLst>
                  <a:ext uri="{0D108BD9-81ED-4DB2-BD59-A6C34878D82A}">
                    <a16:rowId xmlns:a16="http://schemas.microsoft.com/office/drawing/2014/main" val="252808460"/>
                  </a:ext>
                </a:extLst>
              </a:tr>
              <a:tr h="370840">
                <a:tc>
                  <a:txBody>
                    <a:bodyPr/>
                    <a:lstStyle/>
                    <a:p>
                      <a:pPr marL="0" algn="l" rtl="0" eaLnBrk="1" latinLnBrk="0" hangingPunct="1">
                        <a:buNone/>
                      </a:pPr>
                      <a:r>
                        <a:rPr lang="en-GB" sz="1800" kern="1200">
                          <a:solidFill>
                            <a:srgbClr val="000000"/>
                          </a:solidFill>
                          <a:effectLst/>
                        </a:rPr>
                        <a:t>Over reliance on individuals, not processes</a:t>
                      </a:r>
                      <a:endParaRPr lang="en-GB">
                        <a:effectLst/>
                      </a:endParaRPr>
                    </a:p>
                  </a:txBody>
                  <a:tcPr marL="0" marR="0" marT="0" marB="0" anchor="ctr"/>
                </a:tc>
                <a:tc>
                  <a:txBody>
                    <a:bodyPr/>
                    <a:lstStyle/>
                    <a:p>
                      <a:pPr marL="0" algn="l" rtl="0" eaLnBrk="1" latinLnBrk="0" hangingPunct="1">
                        <a:buNone/>
                      </a:pPr>
                      <a:r>
                        <a:rPr lang="en-GB" sz="1800" kern="1200">
                          <a:solidFill>
                            <a:srgbClr val="000000"/>
                          </a:solidFill>
                          <a:effectLst/>
                        </a:rPr>
                        <a:t>Increased cognitive load</a:t>
                      </a:r>
                      <a:endParaRPr lang="en-GB">
                        <a:effectLst/>
                      </a:endParaRPr>
                    </a:p>
                  </a:txBody>
                  <a:tcPr marL="0" marR="0" marT="0" marB="0" anchor="ctr"/>
                </a:tc>
                <a:extLst>
                  <a:ext uri="{0D108BD9-81ED-4DB2-BD59-A6C34878D82A}">
                    <a16:rowId xmlns:a16="http://schemas.microsoft.com/office/drawing/2014/main" val="1784242262"/>
                  </a:ext>
                </a:extLst>
              </a:tr>
              <a:tr h="370840">
                <a:tc>
                  <a:txBody>
                    <a:bodyPr/>
                    <a:lstStyle/>
                    <a:p>
                      <a:pPr>
                        <a:buNone/>
                      </a:pPr>
                      <a:endParaRPr lang="en-US">
                        <a:effectLst/>
                      </a:endParaRPr>
                    </a:p>
                  </a:txBody>
                  <a:tcPr marL="0" marR="0" marT="0" marB="0" anchor="ctr"/>
                </a:tc>
                <a:tc>
                  <a:txBody>
                    <a:bodyPr/>
                    <a:lstStyle/>
                    <a:p>
                      <a:pPr marL="0" algn="l" rtl="0" eaLnBrk="1" latinLnBrk="0" hangingPunct="1">
                        <a:buNone/>
                      </a:pPr>
                      <a:r>
                        <a:rPr lang="en-GB" sz="1800" kern="1200">
                          <a:solidFill>
                            <a:srgbClr val="000000"/>
                          </a:solidFill>
                          <a:effectLst/>
                        </a:rPr>
                        <a:t>Difficulty onboarding new staff</a:t>
                      </a:r>
                      <a:endParaRPr lang="en-GB">
                        <a:effectLst/>
                      </a:endParaRPr>
                    </a:p>
                  </a:txBody>
                  <a:tcPr marL="0" marR="0" marT="0" marB="0" anchor="ctr"/>
                </a:tc>
                <a:extLst>
                  <a:ext uri="{0D108BD9-81ED-4DB2-BD59-A6C34878D82A}">
                    <a16:rowId xmlns:a16="http://schemas.microsoft.com/office/drawing/2014/main" val="2239767135"/>
                  </a:ext>
                </a:extLst>
              </a:tr>
            </a:tbl>
          </a:graphicData>
        </a:graphic>
      </p:graphicFrame>
      <p:pic>
        <p:nvPicPr>
          <p:cNvPr id="12" name="Picture 11" descr="A diagram of a funnel&#10;&#10;AI-generated content may be incorrect.">
            <a:extLst>
              <a:ext uri="{FF2B5EF4-FFF2-40B4-BE49-F238E27FC236}">
                <a16:creationId xmlns:a16="http://schemas.microsoft.com/office/drawing/2014/main" id="{F1DC3242-13B8-E6AA-9CA1-75C5D951DFAF}"/>
              </a:ext>
            </a:extLst>
          </p:cNvPr>
          <p:cNvPicPr>
            <a:picLocks noChangeAspect="1"/>
          </p:cNvPicPr>
          <p:nvPr/>
        </p:nvPicPr>
        <p:blipFill>
          <a:blip r:embed="rId7"/>
          <a:stretch>
            <a:fillRect/>
          </a:stretch>
        </p:blipFill>
        <p:spPr>
          <a:xfrm>
            <a:off x="6916564" y="205946"/>
            <a:ext cx="6483442" cy="4273379"/>
          </a:xfrm>
          <a:prstGeom prst="rect">
            <a:avLst/>
          </a:prstGeom>
        </p:spPr>
      </p:pic>
    </p:spTree>
    <p:extLst>
      <p:ext uri="{BB962C8B-B14F-4D97-AF65-F5344CB8AC3E}">
        <p14:creationId xmlns:p14="http://schemas.microsoft.com/office/powerpoint/2010/main" val="115859583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9BF53-F47B-0E94-B46D-86B47060A4DE}"/>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EA02AE1-ADED-546F-8425-2A220709A3EB}"/>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8" name="TextBox 7">
            <a:extLst>
              <a:ext uri="{FF2B5EF4-FFF2-40B4-BE49-F238E27FC236}">
                <a16:creationId xmlns:a16="http://schemas.microsoft.com/office/drawing/2014/main" id="{A94E61FB-2F09-B78D-5AF3-5B79A90D956C}"/>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9BEC1E04-478F-068F-EB36-46F5A68CED0D}"/>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6" name="Picture 5" descr="A qr code with a black and white background&#10;&#10;AI-generated content may be incorrect.">
            <a:extLst>
              <a:ext uri="{FF2B5EF4-FFF2-40B4-BE49-F238E27FC236}">
                <a16:creationId xmlns:a16="http://schemas.microsoft.com/office/drawing/2014/main" id="{9460F35C-F460-9A9F-2BB4-9CF722C962EF}"/>
              </a:ext>
            </a:extLst>
          </p:cNvPr>
          <p:cNvPicPr>
            <a:picLocks noChangeAspect="1"/>
          </p:cNvPicPr>
          <p:nvPr/>
        </p:nvPicPr>
        <p:blipFill>
          <a:blip r:embed="rId6"/>
          <a:stretch>
            <a:fillRect/>
          </a:stretch>
        </p:blipFill>
        <p:spPr>
          <a:xfrm>
            <a:off x="12722344" y="3220834"/>
            <a:ext cx="1685925" cy="2238375"/>
          </a:xfrm>
          <a:prstGeom prst="rect">
            <a:avLst/>
          </a:prstGeom>
        </p:spPr>
      </p:pic>
      <p:sp>
        <p:nvSpPr>
          <p:cNvPr id="3" name="Title 2">
            <a:extLst>
              <a:ext uri="{FF2B5EF4-FFF2-40B4-BE49-F238E27FC236}">
                <a16:creationId xmlns:a16="http://schemas.microsoft.com/office/drawing/2014/main" id="{3CD9C070-21B7-0E9C-6D76-F41D95DD98F7}"/>
              </a:ext>
            </a:extLst>
          </p:cNvPr>
          <p:cNvSpPr>
            <a:spLocks noGrp="1"/>
          </p:cNvSpPr>
          <p:nvPr>
            <p:ph type="title"/>
          </p:nvPr>
        </p:nvSpPr>
        <p:spPr>
          <a:xfrm>
            <a:off x="603250" y="539750"/>
            <a:ext cx="8509000" cy="920750"/>
          </a:xfrm>
        </p:spPr>
        <p:txBody>
          <a:bodyPr lIns="50800" tIns="50800" rIns="50800" bIns="50800" anchor="t">
            <a:normAutofit fontScale="90000"/>
          </a:bodyPr>
          <a:lstStyle/>
          <a:p>
            <a:r>
              <a:rPr lang="en-IE" sz="4200">
                <a:solidFill>
                  <a:srgbClr val="7292CC"/>
                </a:solidFill>
                <a:ea typeface="+mn-lt"/>
                <a:cs typeface="+mn-lt"/>
              </a:rPr>
              <a:t>Shared Accountability starts with clear ownership </a:t>
            </a:r>
            <a:br>
              <a:rPr lang="en-US"/>
            </a:br>
            <a:endParaRPr lang="en-US"/>
          </a:p>
        </p:txBody>
      </p:sp>
      <p:pic>
        <p:nvPicPr>
          <p:cNvPr id="13" name="Picture 12" descr="A diagram of a workflow&#10;&#10;AI-generated content may be incorrect.">
            <a:extLst>
              <a:ext uri="{FF2B5EF4-FFF2-40B4-BE49-F238E27FC236}">
                <a16:creationId xmlns:a16="http://schemas.microsoft.com/office/drawing/2014/main" id="{32F04353-314A-794C-5B07-187FD666AA33}"/>
              </a:ext>
            </a:extLst>
          </p:cNvPr>
          <p:cNvPicPr>
            <a:picLocks noChangeAspect="1"/>
          </p:cNvPicPr>
          <p:nvPr/>
        </p:nvPicPr>
        <p:blipFill>
          <a:blip r:embed="rId7"/>
          <a:stretch>
            <a:fillRect/>
          </a:stretch>
        </p:blipFill>
        <p:spPr>
          <a:xfrm>
            <a:off x="2222500" y="1462928"/>
            <a:ext cx="9144000" cy="4567145"/>
          </a:xfrm>
          <a:prstGeom prst="rect">
            <a:avLst/>
          </a:prstGeom>
        </p:spPr>
      </p:pic>
    </p:spTree>
    <p:extLst>
      <p:ext uri="{BB962C8B-B14F-4D97-AF65-F5344CB8AC3E}">
        <p14:creationId xmlns:p14="http://schemas.microsoft.com/office/powerpoint/2010/main" val="259259335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96135AB-F1B6-DCDA-CBCE-D595BF1D279D}"/>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0" name="Title bubble"/>
          <p:cNvSpPr/>
          <p:nvPr/>
        </p:nvSpPr>
        <p:spPr>
          <a:xfrm>
            <a:off x="4241887" y="654204"/>
            <a:ext cx="6750000" cy="1150000"/>
          </a:xfrm>
          <a:prstGeom prst="wedgeRoundRectCallout">
            <a:avLst>
              <a:gd name="adj1" fmla="val -45162"/>
              <a:gd name="adj2" fmla="val 110491"/>
              <a:gd name="adj3" fmla="val 16667"/>
            </a:avLst>
          </a:prstGeom>
          <a:solidFill>
            <a:srgbClr val="DCE4F2"/>
          </a:solidFill>
          <a:ln>
            <a:noFill/>
          </a:ln>
        </p:spPr>
        <p:txBody>
          <a:bodyPr/>
          <a:lstStyle/>
          <a:p>
            <a:endParaRPr lang="en-GB"/>
          </a:p>
        </p:txBody>
      </p:sp>
      <p:sp>
        <p:nvSpPr>
          <p:cNvPr id="5" name="Title 4">
            <a:extLst>
              <a:ext uri="{FF2B5EF4-FFF2-40B4-BE49-F238E27FC236}">
                <a16:creationId xmlns:a16="http://schemas.microsoft.com/office/drawing/2014/main" id="{F1730EFD-ACEC-C0E9-4686-37C20FF42046}"/>
              </a:ext>
            </a:extLst>
          </p:cNvPr>
          <p:cNvSpPr>
            <a:spLocks noGrp="1"/>
          </p:cNvSpPr>
          <p:nvPr>
            <p:ph type="title"/>
          </p:nvPr>
        </p:nvSpPr>
        <p:spPr>
          <a:xfrm>
            <a:off x="4571400" y="884807"/>
            <a:ext cx="6117787" cy="688796"/>
          </a:xfrm>
        </p:spPr>
        <p:txBody>
          <a:bodyPr lIns="50800" tIns="50800" rIns="50800" bIns="50800" anchor="t">
            <a:normAutofit/>
          </a:bodyPr>
          <a:lstStyle/>
          <a:p>
            <a:r>
              <a:rPr lang="en-IE">
                <a:solidFill>
                  <a:srgbClr val="7292CC"/>
                </a:solidFill>
                <a:ea typeface="+mn-lt"/>
                <a:cs typeface="+mn-lt"/>
              </a:rPr>
              <a:t>Morning, how are you?</a:t>
            </a:r>
            <a:endParaRPr lang="en-US"/>
          </a:p>
        </p:txBody>
      </p:sp>
      <p:sp>
        <p:nvSpPr>
          <p:cNvPr id="8" name="TextBox 7">
            <a:extLst>
              <a:ext uri="{FF2B5EF4-FFF2-40B4-BE49-F238E27FC236}">
                <a16:creationId xmlns:a16="http://schemas.microsoft.com/office/drawing/2014/main" id="{ACC7219D-9A57-2843-EFEF-E4B354E84FF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6DDBCC0-D63E-00C8-EBF6-BD9728023B1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3" name="Text Placeholder 2">
            <a:extLst>
              <a:ext uri="{FF2B5EF4-FFF2-40B4-BE49-F238E27FC236}">
                <a16:creationId xmlns:a16="http://schemas.microsoft.com/office/drawing/2014/main" id="{6A55744B-E8D8-04D4-F8A4-BB9E5F93FA7C}"/>
              </a:ext>
            </a:extLst>
          </p:cNvPr>
          <p:cNvSpPr txBox="1">
            <a:spLocks/>
          </p:cNvSpPr>
          <p:nvPr/>
        </p:nvSpPr>
        <p:spPr>
          <a:xfrm>
            <a:off x="603250" y="2790000"/>
            <a:ext cx="10887710" cy="3000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normAutofit/>
          </a:bodyPr>
          <a:lst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indent="0">
              <a:spcBef>
                <a:spcPts val="0"/>
              </a:spcBef>
              <a:buNone/>
            </a:pPr>
            <a:r>
              <a:rPr lang="en-GB" sz="1300" b="1" kern="0" spc="120">
                <a:solidFill>
                  <a:srgbClr val="7F8A99"/>
                </a:solidFill>
                <a:latin typeface="Helvetica"/>
                <a:cs typeface="Helvetica"/>
              </a:rPr>
              <a:t>WHAT’S UNDERNEATH</a:t>
            </a:r>
            <a:endParaRPr lang="en-GB" sz="1300" b="1" spc="120">
              <a:solidFill>
                <a:srgbClr val="7F8A99"/>
              </a:solidFill>
              <a:latin typeface="Helvetica"/>
              <a:cs typeface="Helvetica"/>
            </a:endParaRPr>
          </a:p>
          <a:p>
            <a:pPr>
              <a:spcBef>
                <a:spcPts val="700"/>
              </a:spcBef>
            </a:pPr>
            <a:r>
              <a:rPr lang="en-GB" sz="1700" kern="0">
                <a:solidFill>
                  <a:srgbClr val="3D4759"/>
                </a:solidFill>
                <a:latin typeface="Helvetica"/>
                <a:cs typeface="Helvetica"/>
              </a:rPr>
              <a:t>Rising compliance and reporting</a:t>
            </a:r>
          </a:p>
          <a:p>
            <a:pPr>
              <a:spcBef>
                <a:spcPts val="700"/>
              </a:spcBef>
            </a:pPr>
            <a:r>
              <a:rPr lang="en-GB" sz="1700" kern="0">
                <a:solidFill>
                  <a:srgbClr val="3D4759"/>
                </a:solidFill>
                <a:latin typeface="Helvetica"/>
                <a:cs typeface="Helvetica"/>
              </a:rPr>
              <a:t>Funder demands up, capacity flat</a:t>
            </a:r>
          </a:p>
          <a:p>
            <a:pPr>
              <a:spcBef>
                <a:spcPts val="700"/>
              </a:spcBef>
            </a:pPr>
            <a:r>
              <a:rPr lang="en-GB" sz="1700" kern="0">
                <a:solidFill>
                  <a:srgbClr val="3D4759"/>
                </a:solidFill>
                <a:latin typeface="Helvetica"/>
                <a:cs typeface="Helvetica"/>
              </a:rPr>
              <a:t>Unclear guidance, more bureaucracy</a:t>
            </a:r>
          </a:p>
          <a:p>
            <a:pPr>
              <a:spcBef>
                <a:spcPts val="700"/>
              </a:spcBef>
            </a:pPr>
            <a:r>
              <a:rPr lang="en-GB" sz="1700" kern="0">
                <a:solidFill>
                  <a:srgbClr val="3D4759"/>
                </a:solidFill>
                <a:latin typeface="Helvetica"/>
                <a:cs typeface="Helvetica"/>
              </a:rPr>
              <a:t>Fewer resources, less room to be proactive</a:t>
            </a:r>
          </a:p>
          <a:p>
            <a:pPr>
              <a:spcBef>
                <a:spcPts val="700"/>
              </a:spcBef>
            </a:pPr>
            <a:r>
              <a:rPr lang="en-GB" sz="1700" kern="0">
                <a:solidFill>
                  <a:srgbClr val="3D4759"/>
                </a:solidFill>
                <a:latin typeface="Helvetica"/>
                <a:cs typeface="Helvetica"/>
              </a:rPr>
              <a:t>Gold-standard expectations on bronze-level resource</a:t>
            </a:r>
          </a:p>
          <a:p>
            <a:pPr>
              <a:spcBef>
                <a:spcPts val="700"/>
              </a:spcBef>
            </a:pPr>
            <a:r>
              <a:rPr lang="en-GB" sz="1700" kern="0">
                <a:solidFill>
                  <a:srgbClr val="3D4759"/>
                </a:solidFill>
                <a:latin typeface="Helvetica"/>
                <a:cs typeface="Helvetica"/>
              </a:rPr>
              <a:t>Cognitive load — holding it all at once</a:t>
            </a:r>
          </a:p>
          <a:p>
            <a:pPr marL="0" indent="0">
              <a:spcBef>
                <a:spcPts val="1500"/>
              </a:spcBef>
              <a:buNone/>
            </a:pPr>
            <a:r>
              <a:rPr lang="en-GB" sz="1700" i="1" kern="0">
                <a:solidFill>
                  <a:srgbClr val="2E3A52"/>
                </a:solidFill>
                <a:latin typeface="Helvetica"/>
                <a:cs typeface="Helvetica"/>
              </a:rPr>
              <a:t>No silver bullet — just a few practical things that help, and a SIG that means we’re less alone with it.</a:t>
            </a:r>
            <a:endParaRPr lang="en-GB" sz="1700" i="1">
              <a:latin typeface="Helvetica"/>
              <a:cs typeface="Helvetica"/>
            </a:endParaRPr>
          </a:p>
        </p:txBody>
      </p:sp>
    </p:spTree>
    <p:extLst>
      <p:ext uri="{BB962C8B-B14F-4D97-AF65-F5344CB8AC3E}">
        <p14:creationId xmlns:p14="http://schemas.microsoft.com/office/powerpoint/2010/main" val="3681930753"/>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35D52-A820-2289-A3C7-3C02A15DE45D}"/>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87AA4F9-FF5B-15A0-B3F4-013E588340FA}"/>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8" name="TextBox 7">
            <a:extLst>
              <a:ext uri="{FF2B5EF4-FFF2-40B4-BE49-F238E27FC236}">
                <a16:creationId xmlns:a16="http://schemas.microsoft.com/office/drawing/2014/main" id="{F899959A-933B-140C-9968-4543D9AD2FE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A2E6E2C1-55FA-9638-5FDF-06522F9B28A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6" name="Picture 5" descr="A qr code with a black and white background&#10;&#10;AI-generated content may be incorrect.">
            <a:extLst>
              <a:ext uri="{FF2B5EF4-FFF2-40B4-BE49-F238E27FC236}">
                <a16:creationId xmlns:a16="http://schemas.microsoft.com/office/drawing/2014/main" id="{B8D77C3E-8473-6C57-152D-CFC295EFF2F7}"/>
              </a:ext>
            </a:extLst>
          </p:cNvPr>
          <p:cNvPicPr>
            <a:picLocks noChangeAspect="1"/>
          </p:cNvPicPr>
          <p:nvPr/>
        </p:nvPicPr>
        <p:blipFill>
          <a:blip r:embed="rId6"/>
          <a:stretch>
            <a:fillRect/>
          </a:stretch>
        </p:blipFill>
        <p:spPr>
          <a:xfrm>
            <a:off x="12722344" y="3220834"/>
            <a:ext cx="1685925" cy="2238375"/>
          </a:xfrm>
          <a:prstGeom prst="rect">
            <a:avLst/>
          </a:prstGeom>
        </p:spPr>
      </p:pic>
      <p:sp>
        <p:nvSpPr>
          <p:cNvPr id="3" name="Title 2">
            <a:extLst>
              <a:ext uri="{FF2B5EF4-FFF2-40B4-BE49-F238E27FC236}">
                <a16:creationId xmlns:a16="http://schemas.microsoft.com/office/drawing/2014/main" id="{5D7E6748-80B9-1D31-47AF-1D62B1BEE40A}"/>
              </a:ext>
            </a:extLst>
          </p:cNvPr>
          <p:cNvSpPr>
            <a:spLocks noGrp="1"/>
          </p:cNvSpPr>
          <p:nvPr>
            <p:ph type="title"/>
          </p:nvPr>
        </p:nvSpPr>
        <p:spPr>
          <a:xfrm>
            <a:off x="160466" y="4291"/>
            <a:ext cx="8509000" cy="920750"/>
          </a:xfrm>
        </p:spPr>
        <p:txBody>
          <a:bodyPr lIns="50800" tIns="50800" rIns="50800" bIns="50800" anchor="t">
            <a:normAutofit fontScale="90000"/>
          </a:bodyPr>
          <a:lstStyle/>
          <a:p>
            <a:r>
              <a:rPr lang="en-IE" sz="4200">
                <a:solidFill>
                  <a:srgbClr val="7292CC"/>
                </a:solidFill>
                <a:ea typeface="+mn-lt"/>
                <a:cs typeface="+mn-lt"/>
              </a:rPr>
              <a:t> </a:t>
            </a:r>
            <a:br>
              <a:rPr lang="en-US"/>
            </a:br>
            <a:r>
              <a:rPr lang="en-IE" sz="4200">
                <a:solidFill>
                  <a:srgbClr val="7292CC"/>
                </a:solidFill>
              </a:rPr>
              <a:t>Defining Roles and Responsibilities</a:t>
            </a:r>
            <a:endParaRPr lang="en-US"/>
          </a:p>
        </p:txBody>
      </p:sp>
      <p:pic>
        <p:nvPicPr>
          <p:cNvPr id="2" name="Picture 1" descr="A blue and green chart with white text&#10;&#10;AI-generated content may be incorrect.">
            <a:extLst>
              <a:ext uri="{FF2B5EF4-FFF2-40B4-BE49-F238E27FC236}">
                <a16:creationId xmlns:a16="http://schemas.microsoft.com/office/drawing/2014/main" id="{C4E5DB81-DB44-100C-F3F8-A10F08B0CB91}"/>
              </a:ext>
            </a:extLst>
          </p:cNvPr>
          <p:cNvPicPr>
            <a:picLocks noChangeAspect="1"/>
          </p:cNvPicPr>
          <p:nvPr/>
        </p:nvPicPr>
        <p:blipFill>
          <a:blip r:embed="rId7"/>
          <a:stretch>
            <a:fillRect/>
          </a:stretch>
        </p:blipFill>
        <p:spPr>
          <a:xfrm>
            <a:off x="306859" y="1467751"/>
            <a:ext cx="5925065" cy="3788632"/>
          </a:xfrm>
          <a:prstGeom prst="rect">
            <a:avLst/>
          </a:prstGeom>
        </p:spPr>
      </p:pic>
      <p:pic>
        <p:nvPicPr>
          <p:cNvPr id="4" name="Picture 3">
            <a:extLst>
              <a:ext uri="{FF2B5EF4-FFF2-40B4-BE49-F238E27FC236}">
                <a16:creationId xmlns:a16="http://schemas.microsoft.com/office/drawing/2014/main" id="{5367A7DF-4A28-1B8F-48EF-FDFA41804382}"/>
              </a:ext>
            </a:extLst>
          </p:cNvPr>
          <p:cNvPicPr>
            <a:picLocks noChangeAspect="1"/>
          </p:cNvPicPr>
          <p:nvPr/>
        </p:nvPicPr>
        <p:blipFill>
          <a:blip r:embed="rId8"/>
          <a:stretch>
            <a:fillRect/>
          </a:stretch>
        </p:blipFill>
        <p:spPr>
          <a:xfrm>
            <a:off x="5685779" y="2498509"/>
            <a:ext cx="5958788" cy="3817467"/>
          </a:xfrm>
          <a:prstGeom prst="rect">
            <a:avLst/>
          </a:prstGeom>
        </p:spPr>
      </p:pic>
    </p:spTree>
    <p:extLst>
      <p:ext uri="{BB962C8B-B14F-4D97-AF65-F5344CB8AC3E}">
        <p14:creationId xmlns:p14="http://schemas.microsoft.com/office/powerpoint/2010/main" val="1156830286"/>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E7761-1382-A0A6-485B-7EEB266AFA96}"/>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5D5C681-4EC1-B24F-BE50-9EB01AFF3ED1}"/>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8" name="TextBox 7">
            <a:extLst>
              <a:ext uri="{FF2B5EF4-FFF2-40B4-BE49-F238E27FC236}">
                <a16:creationId xmlns:a16="http://schemas.microsoft.com/office/drawing/2014/main" id="{ABCF16F2-EFA3-9332-9867-E93CE1CAA907}"/>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69A13357-5F00-1185-C46D-AC930E430BCC}"/>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6" name="Picture 5" descr="A qr code with a black and white background&#10;&#10;AI-generated content may be incorrect.">
            <a:extLst>
              <a:ext uri="{FF2B5EF4-FFF2-40B4-BE49-F238E27FC236}">
                <a16:creationId xmlns:a16="http://schemas.microsoft.com/office/drawing/2014/main" id="{4B7C7040-C6CA-21A2-19DB-4BE610517C49}"/>
              </a:ext>
            </a:extLst>
          </p:cNvPr>
          <p:cNvPicPr>
            <a:picLocks noChangeAspect="1"/>
          </p:cNvPicPr>
          <p:nvPr/>
        </p:nvPicPr>
        <p:blipFill>
          <a:blip r:embed="rId6"/>
          <a:stretch>
            <a:fillRect/>
          </a:stretch>
        </p:blipFill>
        <p:spPr>
          <a:xfrm>
            <a:off x="12722344" y="3220834"/>
            <a:ext cx="1685925" cy="2238375"/>
          </a:xfrm>
          <a:prstGeom prst="rect">
            <a:avLst/>
          </a:prstGeom>
        </p:spPr>
      </p:pic>
      <p:sp>
        <p:nvSpPr>
          <p:cNvPr id="3" name="Title 2">
            <a:extLst>
              <a:ext uri="{FF2B5EF4-FFF2-40B4-BE49-F238E27FC236}">
                <a16:creationId xmlns:a16="http://schemas.microsoft.com/office/drawing/2014/main" id="{EAC3C308-4D33-5813-C3FE-967DF3F66B5B}"/>
              </a:ext>
            </a:extLst>
          </p:cNvPr>
          <p:cNvSpPr>
            <a:spLocks noGrp="1"/>
          </p:cNvSpPr>
          <p:nvPr>
            <p:ph type="title"/>
          </p:nvPr>
        </p:nvSpPr>
        <p:spPr>
          <a:xfrm>
            <a:off x="86" y="-336550"/>
            <a:ext cx="8509000" cy="920750"/>
          </a:xfrm>
        </p:spPr>
        <p:txBody>
          <a:bodyPr lIns="50800" tIns="50800" rIns="50800" bIns="50800" anchor="t">
            <a:normAutofit fontScale="90000"/>
          </a:bodyPr>
          <a:lstStyle/>
          <a:p>
            <a:r>
              <a:rPr lang="en-IE" sz="4200">
                <a:solidFill>
                  <a:srgbClr val="7292CC"/>
                </a:solidFill>
                <a:ea typeface="+mn-lt"/>
                <a:cs typeface="+mn-lt"/>
              </a:rPr>
              <a:t> </a:t>
            </a:r>
            <a:br>
              <a:rPr lang="en-US"/>
            </a:br>
            <a:r>
              <a:rPr lang="en-IE" sz="4200">
                <a:solidFill>
                  <a:srgbClr val="7292CC"/>
                </a:solidFill>
              </a:rPr>
              <a:t>Organisational Memory</a:t>
            </a:r>
          </a:p>
        </p:txBody>
      </p:sp>
      <p:sp>
        <p:nvSpPr>
          <p:cNvPr id="13" name="Title 2">
            <a:extLst>
              <a:ext uri="{FF2B5EF4-FFF2-40B4-BE49-F238E27FC236}">
                <a16:creationId xmlns:a16="http://schemas.microsoft.com/office/drawing/2014/main" id="{F2962F0B-E0E2-53CB-4A98-1C8EDED9F987}"/>
              </a:ext>
            </a:extLst>
          </p:cNvPr>
          <p:cNvSpPr txBox="1">
            <a:spLocks/>
          </p:cNvSpPr>
          <p:nvPr/>
        </p:nvSpPr>
        <p:spPr>
          <a:xfrm>
            <a:off x="3933911" y="692150"/>
            <a:ext cx="8509000" cy="92075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t">
            <a:normAutofit fontScale="97500"/>
          </a:bodyPr>
          <a:lstStyle>
            <a:lvl1pPr marL="0" marR="0" indent="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1pPr>
            <a:lvl2pPr marL="0" marR="0" indent="228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2pPr>
            <a:lvl3pPr marL="0" marR="0" indent="457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3pPr>
            <a:lvl4pPr marL="0" marR="0" indent="685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4pPr>
            <a:lvl5pPr marL="0" marR="0" indent="9144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5pPr>
            <a:lvl6pPr marL="0" marR="0" indent="11430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6pPr>
            <a:lvl7pPr marL="0" marR="0" indent="1371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7pPr>
            <a:lvl8pPr marL="0" marR="0" indent="1600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8pPr>
            <a:lvl9pPr marL="0" marR="0" indent="1828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9pPr>
          </a:lstStyle>
          <a:p>
            <a:r>
              <a:rPr lang="en-IE" sz="4200" kern="0">
                <a:solidFill>
                  <a:srgbClr val="7292CC"/>
                </a:solidFill>
                <a:ea typeface="+mn-lt"/>
                <a:cs typeface="+mn-lt"/>
              </a:rPr>
              <a:t> </a:t>
            </a:r>
            <a:br>
              <a:rPr lang="en-US" kern="0"/>
            </a:br>
            <a:r>
              <a:rPr lang="en-IE" sz="2000" kern="0">
                <a:solidFill>
                  <a:srgbClr val="7292CC"/>
                </a:solidFill>
              </a:rPr>
              <a:t>Moving away from single points of failure:</a:t>
            </a:r>
          </a:p>
        </p:txBody>
      </p:sp>
      <p:pic>
        <p:nvPicPr>
          <p:cNvPr id="15" name="Picture 14" descr="A green rectangular box with white text&#10;&#10;AI-generated content may be incorrect.">
            <a:extLst>
              <a:ext uri="{FF2B5EF4-FFF2-40B4-BE49-F238E27FC236}">
                <a16:creationId xmlns:a16="http://schemas.microsoft.com/office/drawing/2014/main" id="{975419F0-C1FC-4663-5E65-3D86CB36EB9D}"/>
              </a:ext>
            </a:extLst>
          </p:cNvPr>
          <p:cNvPicPr>
            <a:picLocks noChangeAspect="1"/>
          </p:cNvPicPr>
          <p:nvPr/>
        </p:nvPicPr>
        <p:blipFill>
          <a:blip r:embed="rId7"/>
          <a:stretch>
            <a:fillRect/>
          </a:stretch>
        </p:blipFill>
        <p:spPr>
          <a:xfrm>
            <a:off x="3662363" y="1609725"/>
            <a:ext cx="5200650" cy="2809875"/>
          </a:xfrm>
          <a:prstGeom prst="rect">
            <a:avLst/>
          </a:prstGeom>
        </p:spPr>
      </p:pic>
      <p:pic>
        <p:nvPicPr>
          <p:cNvPr id="17" name="Picture 16" descr="A diagram of different colored hexagons&#10;&#10;AI-generated content may be incorrect.">
            <a:extLst>
              <a:ext uri="{FF2B5EF4-FFF2-40B4-BE49-F238E27FC236}">
                <a16:creationId xmlns:a16="http://schemas.microsoft.com/office/drawing/2014/main" id="{9792CB41-30AC-42F4-5A4D-153AE26150F8}"/>
              </a:ext>
            </a:extLst>
          </p:cNvPr>
          <p:cNvPicPr>
            <a:picLocks noChangeAspect="1"/>
          </p:cNvPicPr>
          <p:nvPr/>
        </p:nvPicPr>
        <p:blipFill>
          <a:blip r:embed="rId8"/>
          <a:stretch>
            <a:fillRect/>
          </a:stretch>
        </p:blipFill>
        <p:spPr>
          <a:xfrm>
            <a:off x="9158796" y="1019175"/>
            <a:ext cx="3037458" cy="5048250"/>
          </a:xfrm>
          <a:prstGeom prst="rect">
            <a:avLst/>
          </a:prstGeom>
        </p:spPr>
      </p:pic>
      <p:pic>
        <p:nvPicPr>
          <p:cNvPr id="18" name="Picture 17">
            <a:extLst>
              <a:ext uri="{FF2B5EF4-FFF2-40B4-BE49-F238E27FC236}">
                <a16:creationId xmlns:a16="http://schemas.microsoft.com/office/drawing/2014/main" id="{22AE1EB6-88CD-DABB-0258-A4F69588CDAD}"/>
              </a:ext>
            </a:extLst>
          </p:cNvPr>
          <p:cNvPicPr>
            <a:picLocks noChangeAspect="1"/>
          </p:cNvPicPr>
          <p:nvPr/>
        </p:nvPicPr>
        <p:blipFill>
          <a:blip r:embed="rId9"/>
          <a:stretch>
            <a:fillRect/>
          </a:stretch>
        </p:blipFill>
        <p:spPr>
          <a:xfrm>
            <a:off x="-1078184" y="790575"/>
            <a:ext cx="5947317" cy="5695950"/>
          </a:xfrm>
          <a:prstGeom prst="rect">
            <a:avLst/>
          </a:prstGeom>
        </p:spPr>
      </p:pic>
    </p:spTree>
    <p:extLst>
      <p:ext uri="{BB962C8B-B14F-4D97-AF65-F5344CB8AC3E}">
        <p14:creationId xmlns:p14="http://schemas.microsoft.com/office/powerpoint/2010/main" val="1882279456"/>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653F9-A919-86CE-42C1-03B6148EC0A5}"/>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FBD50A6-5A4C-D7A7-5072-AB34BF1015B1}"/>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3654AD4D-1322-612A-9CA9-FB2F875E20D1}"/>
              </a:ext>
            </a:extLst>
          </p:cNvPr>
          <p:cNvSpPr>
            <a:spLocks noGrp="1"/>
          </p:cNvSpPr>
          <p:nvPr>
            <p:ph type="title"/>
          </p:nvPr>
        </p:nvSpPr>
        <p:spPr>
          <a:xfrm>
            <a:off x="603249" y="539750"/>
            <a:ext cx="10648097" cy="717550"/>
          </a:xfrm>
        </p:spPr>
        <p:txBody>
          <a:bodyPr lIns="50800" tIns="50800" rIns="50800" bIns="50800" anchor="t">
            <a:normAutofit fontScale="90000"/>
          </a:bodyPr>
          <a:lstStyle/>
          <a:p>
            <a:r>
              <a:rPr lang="en-IE">
                <a:solidFill>
                  <a:srgbClr val="7292CC"/>
                </a:solidFill>
              </a:rPr>
              <a:t>Strengthen collaborative working across teams   </a:t>
            </a:r>
          </a:p>
        </p:txBody>
      </p:sp>
      <p:sp>
        <p:nvSpPr>
          <p:cNvPr id="8" name="TextBox 7">
            <a:extLst>
              <a:ext uri="{FF2B5EF4-FFF2-40B4-BE49-F238E27FC236}">
                <a16:creationId xmlns:a16="http://schemas.microsoft.com/office/drawing/2014/main" id="{8DFCF3C8-E504-01E6-1111-4DE857392F6D}"/>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11A4E751-08A4-A0F5-D79D-742FC76FFDD0}"/>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4" name="Text Placeholder 3">
            <a:extLst>
              <a:ext uri="{FF2B5EF4-FFF2-40B4-BE49-F238E27FC236}">
                <a16:creationId xmlns:a16="http://schemas.microsoft.com/office/drawing/2014/main" id="{5589FB77-4602-6C53-8A91-8CF399C4690C}"/>
              </a:ext>
            </a:extLst>
          </p:cNvPr>
          <p:cNvSpPr>
            <a:spLocks noGrp="1"/>
          </p:cNvSpPr>
          <p:nvPr>
            <p:ph type="body" sz="half" idx="1"/>
          </p:nvPr>
        </p:nvSpPr>
        <p:spPr>
          <a:xfrm>
            <a:off x="603250" y="1263718"/>
            <a:ext cx="11210816" cy="4417349"/>
          </a:xfrm>
        </p:spPr>
        <p:txBody>
          <a:bodyPr lIns="50800" tIns="50800" rIns="50800" bIns="50800" anchor="t">
            <a:normAutofit fontScale="77500" lnSpcReduction="20000"/>
          </a:bodyPr>
          <a:lstStyle/>
          <a:p>
            <a:r>
              <a:rPr lang="en-US"/>
              <a:t>Improve handover processes to increase efficiency </a:t>
            </a:r>
            <a:endParaRPr lang="en-US">
              <a:ea typeface="+mn-lt"/>
              <a:cs typeface="+mn-lt"/>
            </a:endParaRPr>
          </a:p>
          <a:p>
            <a:pPr lvl="1">
              <a:buFont typeface="Arial"/>
              <a:buChar char="•"/>
            </a:pPr>
            <a:r>
              <a:rPr lang="en-US">
                <a:ea typeface="+mn-lt"/>
                <a:cs typeface="+mn-lt"/>
              </a:rPr>
              <a:t>Pre-Award to Post-Award Handover Form </a:t>
            </a:r>
            <a:endParaRPr lang="en-US"/>
          </a:p>
          <a:p>
            <a:pPr lvl="1">
              <a:buFont typeface="Arial"/>
              <a:buChar char="•"/>
            </a:pPr>
            <a:r>
              <a:rPr lang="en-US">
                <a:ea typeface="+mn-lt"/>
                <a:cs typeface="+mn-lt"/>
              </a:rPr>
              <a:t>Pre-Award to Contracts Instruction Form </a:t>
            </a:r>
          </a:p>
          <a:p>
            <a:pPr lvl="1">
              <a:buFont typeface="Arial"/>
              <a:buChar char="•"/>
            </a:pPr>
            <a:r>
              <a:rPr lang="en-US">
                <a:ea typeface="+mn-lt"/>
                <a:cs typeface="+mn-lt"/>
              </a:rPr>
              <a:t>Shared Contract Tracker Spreadsheet – visibility of grants in the pipeline</a:t>
            </a:r>
            <a:endParaRPr lang="en-US"/>
          </a:p>
          <a:p>
            <a:pPr lvl="1">
              <a:buFont typeface="Arial"/>
            </a:pPr>
            <a:r>
              <a:rPr lang="en-US"/>
              <a:t>Cohort kick-off meetings for PIs</a:t>
            </a:r>
          </a:p>
          <a:p>
            <a:pPr marL="304800" lvl="1">
              <a:buFont typeface="Arial"/>
            </a:pPr>
            <a:r>
              <a:rPr lang="en-US">
                <a:ea typeface="+mn-lt"/>
                <a:cs typeface="+mn-lt"/>
              </a:rPr>
              <a:t>Joint training sessions to encourage greater cross-team collaboration</a:t>
            </a:r>
          </a:p>
          <a:p>
            <a:pPr>
              <a:buFont typeface="Arial"/>
              <a:buChar char="•"/>
            </a:pPr>
            <a:r>
              <a:rPr lang="en-US">
                <a:ea typeface="+mn-lt"/>
                <a:cs typeface="+mn-lt"/>
              </a:rPr>
              <a:t>Establish functional working groups to drive process improvement and consistency</a:t>
            </a:r>
          </a:p>
          <a:p>
            <a:pPr>
              <a:buFont typeface="Courier New"/>
              <a:buChar char="•"/>
            </a:pPr>
            <a:r>
              <a:rPr lang="en-US">
                <a:ea typeface="+mn-lt"/>
                <a:cs typeface="+mn-lt"/>
              </a:rPr>
              <a:t>Promote a culture of collaboration, communication and shared ownership</a:t>
            </a:r>
            <a:endParaRPr lang="en-US"/>
          </a:p>
          <a:p>
            <a:pPr lvl="1">
              <a:buFont typeface="Arial"/>
              <a:buChar char="•"/>
            </a:pPr>
            <a:r>
              <a:rPr lang="en-US"/>
              <a:t>HR, Central Finance, Graduate School, Internal Comms, Ethics </a:t>
            </a:r>
            <a:r>
              <a:rPr lang="en-US" err="1"/>
              <a:t>etc</a:t>
            </a:r>
            <a:r>
              <a:rPr lang="en-US"/>
              <a:t> – Attend their team meetings!</a:t>
            </a:r>
          </a:p>
          <a:p>
            <a:pPr marL="304800" lvl="1" indent="0">
              <a:buNone/>
            </a:pPr>
            <a:endParaRPr lang="en-US"/>
          </a:p>
          <a:p>
            <a:pPr lvl="1">
              <a:buFont typeface="Arial"/>
              <a:buChar char="•"/>
            </a:pPr>
            <a:endParaRPr lang="en-US"/>
          </a:p>
        </p:txBody>
      </p:sp>
    </p:spTree>
    <p:extLst>
      <p:ext uri="{BB962C8B-B14F-4D97-AF65-F5344CB8AC3E}">
        <p14:creationId xmlns:p14="http://schemas.microsoft.com/office/powerpoint/2010/main" val="255156348"/>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5ECC8-18D6-EB07-ECEB-55BCA89D6CBD}"/>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5508AEB-F14D-BA12-52A8-05DB6B1EBFAA}"/>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5" name="Title 4">
            <a:extLst>
              <a:ext uri="{FF2B5EF4-FFF2-40B4-BE49-F238E27FC236}">
                <a16:creationId xmlns:a16="http://schemas.microsoft.com/office/drawing/2014/main" id="{390893D1-EF77-214C-4ED3-FDCFFF944A76}"/>
              </a:ext>
            </a:extLst>
          </p:cNvPr>
          <p:cNvSpPr>
            <a:spLocks noGrp="1"/>
          </p:cNvSpPr>
          <p:nvPr>
            <p:ph type="title"/>
          </p:nvPr>
        </p:nvSpPr>
        <p:spPr>
          <a:xfrm>
            <a:off x="612320" y="539750"/>
            <a:ext cx="8622362" cy="717550"/>
          </a:xfrm>
        </p:spPr>
        <p:txBody>
          <a:bodyPr lIns="50800" tIns="50800" rIns="50800" bIns="50800" anchor="t">
            <a:normAutofit fontScale="90000"/>
          </a:bodyPr>
          <a:lstStyle/>
          <a:p>
            <a:r>
              <a:rPr lang="en-IE">
                <a:solidFill>
                  <a:srgbClr val="7292CC"/>
                </a:solidFill>
              </a:rPr>
              <a:t>Developing skills across boundaries    </a:t>
            </a:r>
          </a:p>
        </p:txBody>
      </p:sp>
      <p:sp>
        <p:nvSpPr>
          <p:cNvPr id="8" name="TextBox 7">
            <a:extLst>
              <a:ext uri="{FF2B5EF4-FFF2-40B4-BE49-F238E27FC236}">
                <a16:creationId xmlns:a16="http://schemas.microsoft.com/office/drawing/2014/main" id="{5FC31D26-6472-6E55-45BC-5BFD032052BB}"/>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E309BE0-41E5-5CF1-B2EB-85BA1810CEE4}"/>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4" name="Text Placeholder 3">
            <a:extLst>
              <a:ext uri="{FF2B5EF4-FFF2-40B4-BE49-F238E27FC236}">
                <a16:creationId xmlns:a16="http://schemas.microsoft.com/office/drawing/2014/main" id="{1D98D2F4-7E5F-F084-1629-E06E046B298A}"/>
              </a:ext>
            </a:extLst>
          </p:cNvPr>
          <p:cNvSpPr>
            <a:spLocks noGrp="1"/>
          </p:cNvSpPr>
          <p:nvPr>
            <p:ph type="body" sz="half" idx="1"/>
          </p:nvPr>
        </p:nvSpPr>
        <p:spPr>
          <a:xfrm>
            <a:off x="734219" y="1362252"/>
            <a:ext cx="10937874" cy="4338521"/>
          </a:xfrm>
        </p:spPr>
        <p:txBody>
          <a:bodyPr lIns="50800" tIns="50800" rIns="50800" bIns="50800" anchor="t">
            <a:normAutofit fontScale="77500" lnSpcReduction="20000"/>
          </a:bodyPr>
          <a:lstStyle/>
          <a:p>
            <a:r>
              <a:rPr lang="en-US">
                <a:ea typeface="+mn-lt"/>
                <a:cs typeface="+mn-lt"/>
              </a:rPr>
              <a:t>Lack of understanding about the requirements and priorities of other teams</a:t>
            </a:r>
          </a:p>
          <a:p>
            <a:r>
              <a:rPr lang="en-US">
                <a:ea typeface="+mn-lt"/>
                <a:cs typeface="+mn-lt"/>
              </a:rPr>
              <a:t>Increase operational resilience and capacity by broadening expertise</a:t>
            </a:r>
            <a:endParaRPr lang="en-US"/>
          </a:p>
          <a:p>
            <a:pPr lvl="1">
              <a:buFont typeface="Courier New"/>
              <a:buChar char="o"/>
            </a:pPr>
            <a:r>
              <a:rPr lang="en-US"/>
              <a:t>Secondments/Shadowing</a:t>
            </a:r>
          </a:p>
          <a:p>
            <a:pPr>
              <a:buFont typeface="Courier New"/>
              <a:buChar char="•"/>
            </a:pPr>
            <a:r>
              <a:rPr lang="en-US"/>
              <a:t>Skills sharing and knowledge exchange</a:t>
            </a:r>
          </a:p>
          <a:p>
            <a:pPr lvl="1">
              <a:buFont typeface="Courier New"/>
              <a:buChar char="o"/>
            </a:pPr>
            <a:r>
              <a:rPr lang="en-US">
                <a:ea typeface="+mn-lt"/>
                <a:cs typeface="+mn-lt"/>
              </a:rPr>
              <a:t>'Lunch and Learn' sessions led by different teams</a:t>
            </a:r>
            <a:endParaRPr lang="en-US"/>
          </a:p>
          <a:p>
            <a:pPr lvl="1">
              <a:buFont typeface="Courier New"/>
              <a:buChar char="o"/>
            </a:pPr>
            <a:r>
              <a:rPr lang="en-US"/>
              <a:t>Helps create subject matter champions within teams</a:t>
            </a:r>
          </a:p>
          <a:p>
            <a:pPr>
              <a:buFont typeface="Courier New"/>
              <a:buChar char="•"/>
            </a:pPr>
            <a:r>
              <a:rPr lang="en-US"/>
              <a:t>Establish functional working groups to drive process improvement and consistency</a:t>
            </a:r>
          </a:p>
          <a:p>
            <a:pPr>
              <a:buFont typeface="Courier New"/>
              <a:buChar char="•"/>
            </a:pPr>
            <a:r>
              <a:rPr lang="en-US"/>
              <a:t>Create a skills matrix – who are the experts, where are the gaps? </a:t>
            </a:r>
          </a:p>
          <a:p>
            <a:pPr>
              <a:buFont typeface="Courier New"/>
              <a:buChar char="•"/>
            </a:pPr>
            <a:r>
              <a:rPr lang="en-US"/>
              <a:t>Cross-boundary skills development is not about creating generalists</a:t>
            </a:r>
          </a:p>
          <a:p>
            <a:pPr lvl="1">
              <a:buFont typeface="Courier New"/>
              <a:buChar char="o"/>
            </a:pPr>
            <a:endParaRPr lang="en-US"/>
          </a:p>
          <a:p>
            <a:endParaRPr lang="en-US"/>
          </a:p>
        </p:txBody>
      </p:sp>
    </p:spTree>
    <p:extLst>
      <p:ext uri="{BB962C8B-B14F-4D97-AF65-F5344CB8AC3E}">
        <p14:creationId xmlns:p14="http://schemas.microsoft.com/office/powerpoint/2010/main" val="243849707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5529D-0C25-1F35-0F07-40867098C117}"/>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95803B3-B940-E20B-DCAD-7614039A8A47}"/>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3" name="Text Placeholder 2">
            <a:extLst>
              <a:ext uri="{FF2B5EF4-FFF2-40B4-BE49-F238E27FC236}">
                <a16:creationId xmlns:a16="http://schemas.microsoft.com/office/drawing/2014/main" id="{D0FA0EE6-41A7-E1B3-2649-3D95E08D47A0}"/>
              </a:ext>
            </a:extLst>
          </p:cNvPr>
          <p:cNvSpPr>
            <a:spLocks noGrp="1"/>
          </p:cNvSpPr>
          <p:nvPr>
            <p:ph type="body" sz="half" idx="1"/>
          </p:nvPr>
        </p:nvSpPr>
        <p:spPr>
          <a:xfrm>
            <a:off x="530679" y="1997253"/>
            <a:ext cx="10887710" cy="3538281"/>
          </a:xfrm>
        </p:spPr>
        <p:txBody>
          <a:bodyPr lIns="50800" tIns="50800" rIns="50800" bIns="50800" anchor="t">
            <a:normAutofit/>
          </a:bodyPr>
          <a:lstStyle/>
          <a:p>
            <a:pPr marL="0" indent="0">
              <a:buNone/>
            </a:pPr>
            <a:endParaRPr lang="en-GB" i="1"/>
          </a:p>
          <a:p>
            <a:endParaRPr lang="en-GB" i="1"/>
          </a:p>
          <a:p>
            <a:endParaRPr lang="en-IE"/>
          </a:p>
        </p:txBody>
      </p:sp>
      <p:sp>
        <p:nvSpPr>
          <p:cNvPr id="5" name="Title 4">
            <a:extLst>
              <a:ext uri="{FF2B5EF4-FFF2-40B4-BE49-F238E27FC236}">
                <a16:creationId xmlns:a16="http://schemas.microsoft.com/office/drawing/2014/main" id="{1EE5B79D-DCC0-2ED1-0F54-64D71CA6DD84}"/>
              </a:ext>
            </a:extLst>
          </p:cNvPr>
          <p:cNvSpPr>
            <a:spLocks noGrp="1"/>
          </p:cNvSpPr>
          <p:nvPr>
            <p:ph type="title"/>
          </p:nvPr>
        </p:nvSpPr>
        <p:spPr>
          <a:xfrm>
            <a:off x="1818820" y="1891392"/>
            <a:ext cx="8325339" cy="2770965"/>
          </a:xfrm>
        </p:spPr>
        <p:txBody>
          <a:bodyPr lIns="50800" tIns="50800" rIns="50800" bIns="50800" anchor="t">
            <a:noAutofit/>
          </a:bodyPr>
          <a:lstStyle/>
          <a:p>
            <a:pPr algn="ctr"/>
            <a:r>
              <a:rPr lang="en-IE" sz="4400">
                <a:solidFill>
                  <a:srgbClr val="7292CC"/>
                </a:solidFill>
                <a:ea typeface="+mn-lt"/>
                <a:cs typeface="+mn-lt"/>
              </a:rPr>
              <a:t>Q&amp;A </a:t>
            </a:r>
            <a:br>
              <a:rPr lang="en-IE" sz="4400">
                <a:solidFill>
                  <a:srgbClr val="7292CC"/>
                </a:solidFill>
                <a:ea typeface="+mn-lt"/>
                <a:cs typeface="+mn-lt"/>
              </a:rPr>
            </a:br>
            <a:br>
              <a:rPr lang="en-IE" sz="4400">
                <a:ea typeface="+mn-lt"/>
                <a:cs typeface="+mn-lt"/>
              </a:rPr>
            </a:br>
            <a:r>
              <a:rPr lang="en-IE" sz="3800">
                <a:solidFill>
                  <a:srgbClr val="7292CC"/>
                </a:solidFill>
                <a:ea typeface="+mn-lt"/>
                <a:cs typeface="+mn-lt"/>
              </a:rPr>
              <a:t>Theme Two: Shared Accountability &amp; Knowledge Distribution </a:t>
            </a:r>
            <a:endParaRPr lang="en-US" sz="3800">
              <a:ea typeface="+mn-lt"/>
              <a:cs typeface="+mn-lt"/>
            </a:endParaRPr>
          </a:p>
        </p:txBody>
      </p:sp>
      <p:sp>
        <p:nvSpPr>
          <p:cNvPr id="8" name="TextBox 7">
            <a:extLst>
              <a:ext uri="{FF2B5EF4-FFF2-40B4-BE49-F238E27FC236}">
                <a16:creationId xmlns:a16="http://schemas.microsoft.com/office/drawing/2014/main" id="{AAD04084-E00F-10D5-7EC2-A8431D5D2FEB}"/>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5F718DE4-6B3B-7854-8C38-86F618684154}"/>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6" name="TextBox 5">
            <a:extLst>
              <a:ext uri="{FF2B5EF4-FFF2-40B4-BE49-F238E27FC236}">
                <a16:creationId xmlns:a16="http://schemas.microsoft.com/office/drawing/2014/main" id="{EECC513A-5188-70DC-BFF5-717EEBB697CA}"/>
              </a:ext>
            </a:extLst>
          </p:cNvPr>
          <p:cNvSpPr txBox="1"/>
          <p:nvPr/>
        </p:nvSpPr>
        <p:spPr>
          <a:xfrm>
            <a:off x="10148898" y="3428502"/>
            <a:ext cx="6096000"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r>
              <a:rPr lang="en-GB" sz="2400" b="0" i="0" u="sng" strike="noStrike" baseline="0">
                <a:solidFill>
                  <a:srgbClr val="0000FF"/>
                </a:solidFill>
                <a:latin typeface="Helvetica Neue"/>
                <a:ea typeface="Segoe UI"/>
                <a:cs typeface="Segoe UI"/>
              </a:rPr>
              <a:t>L</a:t>
            </a:r>
            <a:r>
              <a:rPr lang="en-GB" sz="2400" b="0" i="0" u="sng" strike="noStrike" baseline="0">
                <a:solidFill>
                  <a:srgbClr val="0000FF"/>
                </a:solidFill>
                <a:latin typeface="Helvetica Neue"/>
                <a:ea typeface="Segoe UI"/>
                <a:cs typeface="Segoe UI"/>
                <a:hlinkClick r:id="rId6"/>
              </a:rPr>
              <a:t>ive </a:t>
            </a:r>
            <a:r>
              <a:rPr lang="en-GB" sz="2400" u="sng">
                <a:solidFill>
                  <a:srgbClr val="0000FF"/>
                </a:solidFill>
                <a:latin typeface="Helvetica Neue"/>
                <a:ea typeface="Segoe UI"/>
                <a:cs typeface="Segoe UI"/>
                <a:hlinkClick r:id="rId6"/>
              </a:rPr>
              <a:t>Q</a:t>
            </a:r>
            <a:r>
              <a:rPr lang="en-GB" sz="2400" u="sng">
                <a:solidFill>
                  <a:srgbClr val="0000FF"/>
                </a:solidFill>
                <a:latin typeface="Helvetica Neue"/>
                <a:ea typeface="Segoe UI"/>
                <a:cs typeface="Segoe UI"/>
              </a:rPr>
              <a:t>&amp;A</a:t>
            </a:r>
            <a:endParaRPr lang="en-US"/>
          </a:p>
          <a:p>
            <a:pPr marL="0" marR="0" indent="0" algn="ctr"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5E5E5E"/>
              </a:solidFill>
              <a:effectLst/>
              <a:uFillTx/>
              <a:latin typeface="+mn-lt"/>
              <a:ea typeface="+mn-ea"/>
              <a:cs typeface="+mn-cs"/>
              <a:sym typeface="Helvetica Neue"/>
            </a:endParaRPr>
          </a:p>
        </p:txBody>
      </p:sp>
      <p:pic>
        <p:nvPicPr>
          <p:cNvPr id="2" name="Picture 1" descr="A qr code with a black and white background&#10;&#10;AI-generated content may be incorrect.">
            <a:extLst>
              <a:ext uri="{FF2B5EF4-FFF2-40B4-BE49-F238E27FC236}">
                <a16:creationId xmlns:a16="http://schemas.microsoft.com/office/drawing/2014/main" id="{DA6AFAC0-E3E2-E225-19CD-E6A420FB7275}"/>
              </a:ext>
            </a:extLst>
          </p:cNvPr>
          <p:cNvPicPr>
            <a:picLocks noChangeAspect="1"/>
          </p:cNvPicPr>
          <p:nvPr/>
        </p:nvPicPr>
        <p:blipFill>
          <a:blip r:embed="rId7"/>
          <a:stretch>
            <a:fillRect/>
          </a:stretch>
        </p:blipFill>
        <p:spPr>
          <a:xfrm>
            <a:off x="10245844" y="4061275"/>
            <a:ext cx="1685925" cy="2238375"/>
          </a:xfrm>
          <a:prstGeom prst="rect">
            <a:avLst/>
          </a:prstGeom>
        </p:spPr>
      </p:pic>
    </p:spTree>
    <p:extLst>
      <p:ext uri="{BB962C8B-B14F-4D97-AF65-F5344CB8AC3E}">
        <p14:creationId xmlns:p14="http://schemas.microsoft.com/office/powerpoint/2010/main" val="2223110308"/>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C75EB-6C7D-398D-0BEF-1139A362B266}"/>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C08F473-B972-2CF7-7FB7-C26F1FD80BB7}"/>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8" name="TextBox 7">
            <a:extLst>
              <a:ext uri="{FF2B5EF4-FFF2-40B4-BE49-F238E27FC236}">
                <a16:creationId xmlns:a16="http://schemas.microsoft.com/office/drawing/2014/main" id="{0E45FAE8-CBE7-1697-7A4A-A8D42C3BCD1C}"/>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14BDB0AA-4E9A-A10D-CFD0-DAE1A03069B7}"/>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mc:AlternateContent xmlns:mc="http://schemas.openxmlformats.org/markup-compatibility/2006">
        <mc:Choice xmlns:we="http://schemas.microsoft.com/office/webextensions/webextension/2010/11" xmlns:pca="http://schemas.microsoft.com/office/powerpoint/2013/contentapp" Requires="we pca">
          <p:graphicFrame>
            <p:nvGraphicFramePr>
              <p:cNvPr id="3" name="Object 5" title="Interactive content from Mentimeter">
                <a:extLst>
                  <a:ext uri="{FF2B5EF4-FFF2-40B4-BE49-F238E27FC236}">
                    <a16:creationId xmlns:a16="http://schemas.microsoft.com/office/drawing/2014/main" id="{E918B49D-5FA1-7B9E-C2E0-317A6EAA1B61}"/>
                  </a:ext>
                </a:extLst>
              </p:cNvPr>
              <p:cNvGraphicFramePr>
                <a:graphicFrameLocks noGrp="1"/>
              </p:cNvGraphicFramePr>
              <p:nvPr/>
            </p:nvGraphicFramePr>
            <p:xfrm>
              <a:off x="877824" y="941832"/>
              <a:ext cx="10378440" cy="4720702"/>
            </p:xfrm>
            <a:graphic>
              <a:graphicData uri="http://schemas.microsoft.com/office/webextensions/webextension/2010/11">
                <we:webextensionref xmlns:we="http://schemas.microsoft.com/office/webextensions/webextension/2010/11" xmlns:r="http://schemas.openxmlformats.org/officeDocument/2006/relationships" r:id="rId6"/>
              </a:graphicData>
            </a:graphic>
          </p:graphicFrame>
        </mc:Choice>
        <mc:Fallback>
          <p:pic>
            <p:nvPicPr>
              <p:cNvPr id="3" name="Object 5" title="Interactive content from Mentimeter">
                <a:extLst>
                  <a:ext uri="{FF2B5EF4-FFF2-40B4-BE49-F238E27FC236}">
                    <a16:creationId xmlns:a16="http://schemas.microsoft.com/office/drawing/2014/main" id="{E918B49D-5FA1-7B9E-C2E0-317A6EAA1B61}"/>
                  </a:ext>
                </a:extLst>
              </p:cNvPr>
              <p:cNvPicPr>
                <a:picLocks noGrp="1" noRot="1" noChangeAspect="1" noMove="1" noResize="1" noEditPoints="1" noAdjustHandles="1" noChangeArrowheads="1" noChangeShapeType="1"/>
              </p:cNvPicPr>
              <p:nvPr/>
            </p:nvPicPr>
            <p:blipFill>
              <a:blip r:embed="rId7"/>
              <a:stretch>
                <a:fillRect/>
              </a:stretch>
            </p:blipFill>
            <p:spPr>
              <a:xfrm>
                <a:off x="877824" y="941832"/>
                <a:ext cx="10378440" cy="4720702"/>
              </a:xfrm>
              <a:prstGeom prst="rect">
                <a:avLst/>
              </a:prstGeom>
            </p:spPr>
          </p:pic>
        </mc:Fallback>
      </mc:AlternateContent>
    </p:spTree>
    <p:extLst>
      <p:ext uri="{BB962C8B-B14F-4D97-AF65-F5344CB8AC3E}">
        <p14:creationId xmlns:p14="http://schemas.microsoft.com/office/powerpoint/2010/main" val="765493097"/>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E10F3-E8E2-6920-43A3-7585BC232C6D}"/>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BABB331-C135-B2E7-83BC-86B332798E0E}"/>
              </a:ext>
            </a:extLst>
          </p:cNvPr>
          <p:cNvPicPr>
            <a:picLocks noGrp="1" noRot="1" noChangeAspect="1" noMove="1" noResize="1" noEditPoints="1" noAdjustHandles="1" noChangeArrowheads="1" noChangeShapeType="1" noCrop="1"/>
          </p:cNvPicPr>
          <p:nvPr>
            <p:ph type="pic" idx="22"/>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3" name="Text Placeholder 2">
            <a:extLst>
              <a:ext uri="{FF2B5EF4-FFF2-40B4-BE49-F238E27FC236}">
                <a16:creationId xmlns:a16="http://schemas.microsoft.com/office/drawing/2014/main" id="{619E2E32-98B3-9DEB-CE64-C51EC70DDEF7}"/>
              </a:ext>
            </a:extLst>
          </p:cNvPr>
          <p:cNvSpPr>
            <a:spLocks noGrp="1"/>
          </p:cNvSpPr>
          <p:nvPr>
            <p:ph type="body" sz="half" idx="1"/>
          </p:nvPr>
        </p:nvSpPr>
        <p:spPr>
          <a:xfrm>
            <a:off x="1703023" y="2204175"/>
            <a:ext cx="8117867" cy="2210001"/>
          </a:xfrm>
        </p:spPr>
        <p:txBody>
          <a:bodyPr lIns="50800" tIns="50800" rIns="50800" bIns="50800" anchor="t">
            <a:normAutofit fontScale="92500"/>
          </a:bodyPr>
          <a:lstStyle/>
          <a:p>
            <a:pPr marL="0" indent="0">
              <a:lnSpc>
                <a:spcPct val="110000"/>
              </a:lnSpc>
              <a:buNone/>
            </a:pPr>
            <a:r>
              <a:rPr lang="en-GB" sz="3200" b="1">
                <a:solidFill>
                  <a:srgbClr val="4A86E8"/>
                </a:solidFill>
                <a:latin typeface="Arial"/>
                <a:cs typeface="Arial"/>
              </a:rPr>
              <a:t>What is one thing your organisation has done to increase efficiency or to reduce reliance on individuals across post-award?</a:t>
            </a:r>
            <a:r>
              <a:rPr lang="en-GB" sz="2000" b="1">
                <a:solidFill>
                  <a:srgbClr val="4A86E8"/>
                </a:solidFill>
                <a:latin typeface="Arial"/>
                <a:cs typeface="Arial"/>
              </a:rPr>
              <a:t> </a:t>
            </a:r>
            <a:br>
              <a:rPr lang="en-GB"/>
            </a:br>
            <a:endParaRPr lang="en-IE"/>
          </a:p>
        </p:txBody>
      </p:sp>
      <p:sp>
        <p:nvSpPr>
          <p:cNvPr id="5" name="Title 4">
            <a:extLst>
              <a:ext uri="{FF2B5EF4-FFF2-40B4-BE49-F238E27FC236}">
                <a16:creationId xmlns:a16="http://schemas.microsoft.com/office/drawing/2014/main" id="{35768D9F-68D0-490A-2312-D75D0EC4160E}"/>
              </a:ext>
            </a:extLst>
          </p:cNvPr>
          <p:cNvSpPr>
            <a:spLocks noGrp="1"/>
          </p:cNvSpPr>
          <p:nvPr>
            <p:ph type="title"/>
          </p:nvPr>
        </p:nvSpPr>
        <p:spPr/>
        <p:txBody>
          <a:bodyPr/>
          <a:lstStyle/>
          <a:p>
            <a:r>
              <a:rPr lang="en-IE">
                <a:solidFill>
                  <a:srgbClr val="7292CC"/>
                </a:solidFill>
              </a:rPr>
              <a:t>Turn &amp; Talk </a:t>
            </a:r>
          </a:p>
        </p:txBody>
      </p:sp>
      <p:sp>
        <p:nvSpPr>
          <p:cNvPr id="8" name="TextBox 7">
            <a:extLst>
              <a:ext uri="{FF2B5EF4-FFF2-40B4-BE49-F238E27FC236}">
                <a16:creationId xmlns:a16="http://schemas.microsoft.com/office/drawing/2014/main" id="{4A4B4EB1-1E99-FC5D-11DD-3853A3470F1A}"/>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A8EC7DEC-7DCF-D393-6043-B0F1146EDCDA}"/>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4" name="TextBox 3">
            <a:extLst>
              <a:ext uri="{FF2B5EF4-FFF2-40B4-BE49-F238E27FC236}">
                <a16:creationId xmlns:a16="http://schemas.microsoft.com/office/drawing/2014/main" id="{9AD338E4-16D0-315C-E0E3-1BD7A9AF2FE5}"/>
              </a:ext>
            </a:extLst>
          </p:cNvPr>
          <p:cNvSpPr txBox="1"/>
          <p:nvPr/>
        </p:nvSpPr>
        <p:spPr>
          <a:xfrm>
            <a:off x="3527870" y="4734328"/>
            <a:ext cx="5116785"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algn="ctr" defTabSz="2438338" hangingPunct="0"/>
            <a:r>
              <a:rPr kumimoji="0" lang="en-GB" sz="2400" b="0" i="0" u="none" strike="noStrike" cap="none" spc="0" normalizeH="0" baseline="0" dirty="0">
                <a:ln>
                  <a:noFill/>
                </a:ln>
                <a:solidFill>
                  <a:srgbClr val="5E5E5E"/>
                </a:solidFill>
                <a:effectLst/>
                <a:uFillTx/>
                <a:latin typeface="+mn-lt"/>
                <a:ea typeface="+mn-ea"/>
                <a:cs typeface="+mn-cs"/>
                <a:sym typeface="Helvetica Neue"/>
              </a:rPr>
              <a:t>Group discussion, feedback to room </a:t>
            </a:r>
          </a:p>
        </p:txBody>
      </p:sp>
      <p:sp>
        <p:nvSpPr>
          <p:cNvPr id="16" name="TextBox 15">
            <a:extLst>
              <a:ext uri="{FF2B5EF4-FFF2-40B4-BE49-F238E27FC236}">
                <a16:creationId xmlns:a16="http://schemas.microsoft.com/office/drawing/2014/main" id="{810802E8-74B7-97C3-E004-B0BD62ABDAE4}"/>
              </a:ext>
            </a:extLst>
          </p:cNvPr>
          <p:cNvSpPr txBox="1"/>
          <p:nvPr/>
        </p:nvSpPr>
        <p:spPr>
          <a:xfrm>
            <a:off x="10171645" y="3309083"/>
            <a:ext cx="2399731"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r>
              <a:rPr lang="en-GB" sz="2400" b="0" i="0" u="sng" strike="noStrike" baseline="0">
                <a:solidFill>
                  <a:srgbClr val="0000FF"/>
                </a:solidFill>
                <a:latin typeface="Helvetica Neue"/>
                <a:ea typeface="Segoe UI"/>
                <a:cs typeface="Segoe UI"/>
                <a:hlinkClick r:id="rId5"/>
              </a:rPr>
              <a:t>Live Feedback</a:t>
            </a:r>
            <a:endParaRPr lang="en-US"/>
          </a:p>
          <a:p>
            <a:pPr marL="0" marR="0" indent="0" algn="ctr"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5E5E5E"/>
              </a:solidFill>
              <a:effectLst/>
              <a:uFillTx/>
              <a:latin typeface="+mn-lt"/>
              <a:ea typeface="+mn-ea"/>
              <a:cs typeface="+mn-cs"/>
              <a:sym typeface="Helvetica Neue"/>
            </a:endParaRPr>
          </a:p>
        </p:txBody>
      </p:sp>
      <p:pic>
        <p:nvPicPr>
          <p:cNvPr id="2" name="Picture 1" descr="A qr code with a black and white background&#10;&#10;AI-generated content may be incorrect.">
            <a:extLst>
              <a:ext uri="{FF2B5EF4-FFF2-40B4-BE49-F238E27FC236}">
                <a16:creationId xmlns:a16="http://schemas.microsoft.com/office/drawing/2014/main" id="{6A1B75DB-032A-7621-C581-97EB12A33E85}"/>
              </a:ext>
            </a:extLst>
          </p:cNvPr>
          <p:cNvPicPr>
            <a:picLocks noChangeAspect="1"/>
          </p:cNvPicPr>
          <p:nvPr/>
        </p:nvPicPr>
        <p:blipFill>
          <a:blip r:embed="rId6"/>
          <a:stretch>
            <a:fillRect/>
          </a:stretch>
        </p:blipFill>
        <p:spPr>
          <a:xfrm>
            <a:off x="10322043" y="3948326"/>
            <a:ext cx="1533525" cy="2305050"/>
          </a:xfrm>
          <a:prstGeom prst="rect">
            <a:avLst/>
          </a:prstGeom>
        </p:spPr>
      </p:pic>
    </p:spTree>
    <p:extLst>
      <p:ext uri="{BB962C8B-B14F-4D97-AF65-F5344CB8AC3E}">
        <p14:creationId xmlns:p14="http://schemas.microsoft.com/office/powerpoint/2010/main" val="32152372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9ED61-194F-8320-34B1-DC3CA6D4009B}"/>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4263495-AF26-2CA0-CA4F-940C79B92EB7}"/>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8" name="TextBox 7">
            <a:extLst>
              <a:ext uri="{FF2B5EF4-FFF2-40B4-BE49-F238E27FC236}">
                <a16:creationId xmlns:a16="http://schemas.microsoft.com/office/drawing/2014/main" id="{3AFA0CF2-0D33-6599-836C-38B2E6776CB8}"/>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B48D1517-F9D3-12D0-4BDD-B21E665E2C00}"/>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mc:AlternateContent xmlns:mc="http://schemas.openxmlformats.org/markup-compatibility/2006">
        <mc:Choice xmlns:we="http://schemas.microsoft.com/office/webextensions/webextension/2010/11" xmlns:pca="http://schemas.microsoft.com/office/powerpoint/2013/contentapp" Requires="we pca">
          <p:graphicFrame>
            <p:nvGraphicFramePr>
              <p:cNvPr id="3" name="Object 5" title="Interactive content from Mentimeter">
                <a:extLst>
                  <a:ext uri="{FF2B5EF4-FFF2-40B4-BE49-F238E27FC236}">
                    <a16:creationId xmlns:a16="http://schemas.microsoft.com/office/drawing/2014/main" id="{E75623AE-B57C-6671-92B8-7DCB4204EFD6}"/>
                  </a:ext>
                </a:extLst>
              </p:cNvPr>
              <p:cNvGraphicFramePr>
                <a:graphicFrameLocks noGrp="1"/>
              </p:cNvGraphicFramePr>
              <p:nvPr>
                <p:extLst>
                  <p:ext uri="{D42A27DB-BD31-4B8C-83A1-F6EECF244321}">
                    <p14:modId xmlns:p14="http://schemas.microsoft.com/office/powerpoint/2010/main" val="3298037836"/>
                  </p:ext>
                </p:extLst>
              </p:nvPr>
            </p:nvGraphicFramePr>
            <p:xfrm>
              <a:off x="171854" y="213450"/>
              <a:ext cx="11958468" cy="5449084"/>
            </p:xfrm>
            <a:graphic>
              <a:graphicData uri="http://schemas.microsoft.com/office/webextensions/webextension/2010/11">
                <we:webextensionref xmlns:we="http://schemas.microsoft.com/office/webextensions/webextension/2010/11" xmlns:r="http://schemas.openxmlformats.org/officeDocument/2006/relationships" r:id="rId6"/>
              </a:graphicData>
            </a:graphic>
          </p:graphicFrame>
        </mc:Choice>
        <mc:Fallback>
          <p:pic>
            <p:nvPicPr>
              <p:cNvPr id="3" name="Object 5" title="Interactive content from Mentimeter">
                <a:extLst>
                  <a:ext uri="{FF2B5EF4-FFF2-40B4-BE49-F238E27FC236}">
                    <a16:creationId xmlns:a16="http://schemas.microsoft.com/office/drawing/2014/main" id="{E75623AE-B57C-6671-92B8-7DCB4204EFD6}"/>
                  </a:ext>
                </a:extLst>
              </p:cNvPr>
              <p:cNvPicPr>
                <a:picLocks noGrp="1" noRot="1" noChangeAspect="1" noMove="1" noResize="1" noEditPoints="1" noAdjustHandles="1" noChangeArrowheads="1" noChangeShapeType="1"/>
              </p:cNvPicPr>
              <p:nvPr/>
            </p:nvPicPr>
            <p:blipFill>
              <a:blip r:embed="rId7"/>
              <a:stretch>
                <a:fillRect/>
              </a:stretch>
            </p:blipFill>
            <p:spPr>
              <a:xfrm>
                <a:off x="171854" y="213450"/>
                <a:ext cx="11958468" cy="5449084"/>
              </a:xfrm>
              <a:prstGeom prst="rect">
                <a:avLst/>
              </a:prstGeom>
            </p:spPr>
          </p:pic>
        </mc:Fallback>
      </mc:AlternateContent>
    </p:spTree>
    <p:extLst>
      <p:ext uri="{BB962C8B-B14F-4D97-AF65-F5344CB8AC3E}">
        <p14:creationId xmlns:p14="http://schemas.microsoft.com/office/powerpoint/2010/main" val="3636241124"/>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2E044-979D-15BD-A717-7989DCEF7C5C}"/>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7C39A35-5CBB-5003-044A-B279B1894EDF}"/>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3" name="Text Placeholder 2">
            <a:extLst>
              <a:ext uri="{FF2B5EF4-FFF2-40B4-BE49-F238E27FC236}">
                <a16:creationId xmlns:a16="http://schemas.microsoft.com/office/drawing/2014/main" id="{D87C15AB-6570-A7C2-A4F7-C883FAEEACE4}"/>
              </a:ext>
            </a:extLst>
          </p:cNvPr>
          <p:cNvSpPr>
            <a:spLocks noGrp="1"/>
          </p:cNvSpPr>
          <p:nvPr>
            <p:ph type="body" sz="half" idx="1"/>
          </p:nvPr>
        </p:nvSpPr>
        <p:spPr>
          <a:xfrm>
            <a:off x="707900" y="2384300"/>
            <a:ext cx="10956275" cy="2210001"/>
          </a:xfrm>
        </p:spPr>
        <p:txBody>
          <a:bodyPr>
            <a:normAutofit/>
          </a:bodyPr>
          <a:lstStyle/>
          <a:p>
            <a:pPr marL="0" indent="0">
              <a:buNone/>
            </a:pPr>
            <a:br>
              <a:rPr lang="en-GB"/>
            </a:br>
            <a:endParaRPr lang="en-IE"/>
          </a:p>
        </p:txBody>
      </p:sp>
      <p:sp>
        <p:nvSpPr>
          <p:cNvPr id="5" name="Title 4">
            <a:extLst>
              <a:ext uri="{FF2B5EF4-FFF2-40B4-BE49-F238E27FC236}">
                <a16:creationId xmlns:a16="http://schemas.microsoft.com/office/drawing/2014/main" id="{EC4E9891-9F18-1F80-B31F-BA9AACEA0CB7}"/>
              </a:ext>
            </a:extLst>
          </p:cNvPr>
          <p:cNvSpPr>
            <a:spLocks noGrp="1"/>
          </p:cNvSpPr>
          <p:nvPr>
            <p:ph type="title"/>
          </p:nvPr>
        </p:nvSpPr>
        <p:spPr>
          <a:xfrm>
            <a:off x="2874271" y="2155821"/>
            <a:ext cx="7047019" cy="743163"/>
          </a:xfrm>
        </p:spPr>
        <p:txBody>
          <a:bodyPr lIns="50800" tIns="50800" rIns="50800" bIns="50800" anchor="t">
            <a:noAutofit/>
          </a:bodyPr>
          <a:lstStyle/>
          <a:p>
            <a:r>
              <a:rPr lang="en-IE" sz="4900">
                <a:solidFill>
                  <a:srgbClr val="7292CC"/>
                </a:solidFill>
              </a:rPr>
              <a:t>Thank you – Any further questions?</a:t>
            </a:r>
            <a:endParaRPr lang="en-US" sz="4900"/>
          </a:p>
        </p:txBody>
      </p:sp>
      <p:sp>
        <p:nvSpPr>
          <p:cNvPr id="8" name="TextBox 7">
            <a:extLst>
              <a:ext uri="{FF2B5EF4-FFF2-40B4-BE49-F238E27FC236}">
                <a16:creationId xmlns:a16="http://schemas.microsoft.com/office/drawing/2014/main" id="{C0B36645-3965-E14C-1ACD-96BFAB31B207}"/>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E2E25352-B751-885A-70D7-95F2B062BE6A}"/>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4" name="TextBox 3">
            <a:extLst>
              <a:ext uri="{FF2B5EF4-FFF2-40B4-BE49-F238E27FC236}">
                <a16:creationId xmlns:a16="http://schemas.microsoft.com/office/drawing/2014/main" id="{4AC0488E-06A3-6A11-B659-1248DF42E830}"/>
              </a:ext>
            </a:extLst>
          </p:cNvPr>
          <p:cNvSpPr txBox="1"/>
          <p:nvPr/>
        </p:nvSpPr>
        <p:spPr>
          <a:xfrm>
            <a:off x="6304024" y="3535857"/>
            <a:ext cx="187551"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GB" sz="2400">
                <a:solidFill>
                  <a:srgbClr val="5E5E5E"/>
                </a:solidFill>
                <a:sym typeface="Helvetica Neue"/>
              </a:rPr>
              <a:t> </a:t>
            </a:r>
            <a:endParaRPr kumimoji="0" lang="en-GB" sz="2400" b="0" i="0" u="none" strike="noStrike" cap="none" spc="0" normalizeH="0" baseline="0">
              <a:ln>
                <a:noFill/>
              </a:ln>
              <a:solidFill>
                <a:srgbClr val="5E5E5E"/>
              </a:solidFill>
              <a:effectLst/>
              <a:uFillTx/>
              <a:latin typeface="+mn-lt"/>
              <a:ea typeface="+mn-ea"/>
              <a:cs typeface="+mn-cs"/>
              <a:sym typeface="Helvetica Neue"/>
            </a:endParaRPr>
          </a:p>
        </p:txBody>
      </p:sp>
      <p:sp>
        <p:nvSpPr>
          <p:cNvPr id="16" name="TextBox 15">
            <a:extLst>
              <a:ext uri="{FF2B5EF4-FFF2-40B4-BE49-F238E27FC236}">
                <a16:creationId xmlns:a16="http://schemas.microsoft.com/office/drawing/2014/main" id="{12D88645-62F3-62B4-E436-F2A45AD934AB}"/>
              </a:ext>
            </a:extLst>
          </p:cNvPr>
          <p:cNvSpPr txBox="1"/>
          <p:nvPr/>
        </p:nvSpPr>
        <p:spPr>
          <a:xfrm>
            <a:off x="10171644" y="3428501"/>
            <a:ext cx="2104030"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r>
              <a:rPr lang="en-GB" sz="2400" b="0" i="0" u="sng" strike="noStrike" baseline="0">
                <a:solidFill>
                  <a:srgbClr val="0000FF"/>
                </a:solidFill>
                <a:latin typeface="Helvetica Neue"/>
                <a:ea typeface="Segoe UI"/>
                <a:cs typeface="Segoe UI"/>
                <a:hlinkClick r:id="rId6"/>
              </a:rPr>
              <a:t>Live Feedback</a:t>
            </a:r>
            <a:endParaRPr lang="en-US"/>
          </a:p>
          <a:p>
            <a:pPr marL="0" marR="0" indent="0" algn="ctr"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5E5E5E"/>
              </a:solidFill>
              <a:effectLst/>
              <a:uFillTx/>
              <a:latin typeface="+mn-lt"/>
              <a:ea typeface="+mn-ea"/>
              <a:cs typeface="+mn-cs"/>
              <a:sym typeface="Helvetica Neue"/>
            </a:endParaRPr>
          </a:p>
        </p:txBody>
      </p:sp>
      <p:sp>
        <p:nvSpPr>
          <p:cNvPr id="2" name="TextBox 1">
            <a:extLst>
              <a:ext uri="{FF2B5EF4-FFF2-40B4-BE49-F238E27FC236}">
                <a16:creationId xmlns:a16="http://schemas.microsoft.com/office/drawing/2014/main" id="{84ECC664-E6A4-7651-D143-14E75F0E780A}"/>
              </a:ext>
            </a:extLst>
          </p:cNvPr>
          <p:cNvSpPr txBox="1"/>
          <p:nvPr/>
        </p:nvSpPr>
        <p:spPr>
          <a:xfrm>
            <a:off x="416944" y="4000864"/>
            <a:ext cx="3462067" cy="1579920"/>
          </a:xfrm>
          <a:prstGeom prst="rect">
            <a:avLst/>
          </a:prstGeom>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r>
              <a:rPr lang="en-US" sz="2400">
                <a:solidFill>
                  <a:srgbClr val="5E5E5E"/>
                </a:solidFill>
              </a:rPr>
              <a:t>Next SIG drop in: </a:t>
            </a:r>
          </a:p>
          <a:p>
            <a:pPr defTabSz="2438338"/>
            <a:r>
              <a:rPr lang="en-US" sz="2000">
                <a:solidFill>
                  <a:srgbClr val="000000"/>
                </a:solidFill>
                <a:latin typeface="Calibri"/>
                <a:ea typeface="Calibri"/>
                <a:cs typeface="Calibri"/>
              </a:rPr>
              <a:t>15 July, 13:00 - 14:00  </a:t>
            </a:r>
            <a:r>
              <a:rPr lang="en-US" sz="1600">
                <a:solidFill>
                  <a:srgbClr val="000000"/>
                </a:solidFill>
                <a:latin typeface="Calibri"/>
                <a:ea typeface="Calibri"/>
                <a:cs typeface="Calibri"/>
                <a:hlinkClick r:id="rId7"/>
              </a:rPr>
              <a:t>https://arma.ac.uk/product/arma-post-award-sig-drop-in-session-9/ [arma.ac.uk]</a:t>
            </a:r>
            <a:endParaRPr lang="en-US" sz="1600"/>
          </a:p>
        </p:txBody>
      </p:sp>
      <p:pic>
        <p:nvPicPr>
          <p:cNvPr id="6" name="Picture 5" descr="A qr code on a screen&#10;&#10;AI-generated content may be incorrect.">
            <a:extLst>
              <a:ext uri="{FF2B5EF4-FFF2-40B4-BE49-F238E27FC236}">
                <a16:creationId xmlns:a16="http://schemas.microsoft.com/office/drawing/2014/main" id="{B8B8E218-64A8-AE74-59D4-7E31F18B9EEF}"/>
              </a:ext>
            </a:extLst>
          </p:cNvPr>
          <p:cNvPicPr>
            <a:picLocks noChangeAspect="1"/>
          </p:cNvPicPr>
          <p:nvPr/>
        </p:nvPicPr>
        <p:blipFill>
          <a:blip r:embed="rId8"/>
          <a:stretch>
            <a:fillRect/>
          </a:stretch>
        </p:blipFill>
        <p:spPr>
          <a:xfrm>
            <a:off x="10425184" y="4046988"/>
            <a:ext cx="1600200" cy="2266950"/>
          </a:xfrm>
          <a:prstGeom prst="rect">
            <a:avLst/>
          </a:prstGeom>
        </p:spPr>
      </p:pic>
    </p:spTree>
    <p:extLst>
      <p:ext uri="{BB962C8B-B14F-4D97-AF65-F5344CB8AC3E}">
        <p14:creationId xmlns:p14="http://schemas.microsoft.com/office/powerpoint/2010/main" val="2191407239"/>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A26B57-55A3-1FC2-B6AC-DC374D0E0D8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EE12D95-C1D5-BA06-AD40-7BC0C756297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23593" y="-2623592"/>
            <a:ext cx="6944813" cy="12191998"/>
          </a:xfrm>
          <a:prstGeom prst="rect">
            <a:avLst/>
          </a:prstGeom>
        </p:spPr>
      </p:pic>
      <p:sp>
        <p:nvSpPr>
          <p:cNvPr id="2" name="Line">
            <a:extLst>
              <a:ext uri="{FF2B5EF4-FFF2-40B4-BE49-F238E27FC236}">
                <a16:creationId xmlns:a16="http://schemas.microsoft.com/office/drawing/2014/main" id="{F0EF28A7-085E-AB0A-6268-1ED6B0D04ED1}"/>
              </a:ext>
            </a:extLst>
          </p:cNvPr>
          <p:cNvSpPr/>
          <p:nvPr/>
        </p:nvSpPr>
        <p:spPr>
          <a:xfrm flipV="1">
            <a:off x="348402" y="3349286"/>
            <a:ext cx="11515938" cy="63434"/>
          </a:xfrm>
          <a:prstGeom prst="line">
            <a:avLst/>
          </a:prstGeom>
          <a:ln w="34925">
            <a:solidFill>
              <a:schemeClr val="bg1"/>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5E5E5E"/>
              </a:solidFill>
              <a:effectLst/>
              <a:uLnTx/>
              <a:uFillTx/>
              <a:latin typeface="Helvetica Neue"/>
              <a:sym typeface="Helvetica Neue"/>
            </a:endParaRPr>
          </a:p>
        </p:txBody>
      </p:sp>
      <p:sp>
        <p:nvSpPr>
          <p:cNvPr id="3" name="Strategy…">
            <a:extLst>
              <a:ext uri="{FF2B5EF4-FFF2-40B4-BE49-F238E27FC236}">
                <a16:creationId xmlns:a16="http://schemas.microsoft.com/office/drawing/2014/main" id="{CDCCEB43-B850-D5E4-9236-CBF74AC52DD2}"/>
              </a:ext>
            </a:extLst>
          </p:cNvPr>
          <p:cNvSpPr txBox="1">
            <a:spLocks/>
          </p:cNvSpPr>
          <p:nvPr/>
        </p:nvSpPr>
        <p:spPr>
          <a:xfrm>
            <a:off x="474132" y="3707425"/>
            <a:ext cx="11287338" cy="14228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a:lnSpc>
                <a:spcPct val="90000"/>
              </a:lnSpc>
              <a:defRPr sz="10600" b="0">
                <a:solidFill>
                  <a:srgbClr val="FFFFFF"/>
                </a:solidFill>
                <a:latin typeface="Helvetica"/>
                <a:ea typeface="Helvetica"/>
                <a:cs typeface="Helvetica"/>
                <a:sym typeface="Helvetica"/>
              </a:defRPr>
            </a:pPr>
            <a:r>
              <a:rPr lang="en-GB" sz="4800" b="0" kern="0" spc="-50">
                <a:solidFill>
                  <a:schemeClr val="bg1"/>
                </a:solidFill>
                <a:latin typeface="Helvetica" pitchFamily="2" charset="0"/>
                <a:ea typeface="Helvetica Neue Thin" panose="020B0403020202020204" pitchFamily="34" charset="0"/>
                <a:cs typeface="Helvetica"/>
                <a:sym typeface="Helvetica"/>
              </a:rPr>
              <a:t>Thank you</a:t>
            </a:r>
          </a:p>
          <a:p>
            <a:pPr algn="ctr">
              <a:lnSpc>
                <a:spcPct val="90000"/>
              </a:lnSpc>
              <a:defRPr sz="10600" b="0">
                <a:solidFill>
                  <a:srgbClr val="FFFFFF"/>
                </a:solidFill>
                <a:latin typeface="Helvetica"/>
                <a:ea typeface="Helvetica"/>
                <a:cs typeface="Helvetica"/>
                <a:sym typeface="Helvetica"/>
              </a:defRPr>
            </a:pPr>
            <a:r>
              <a:rPr lang="en-GB" sz="4800" b="0" kern="0" spc="-50">
                <a:solidFill>
                  <a:schemeClr val="bg1"/>
                </a:solidFill>
                <a:latin typeface="Helvetica" pitchFamily="2" charset="0"/>
                <a:ea typeface="Helvetica Neue Thin" panose="020B0403020202020204" pitchFamily="34" charset="0"/>
                <a:cs typeface="Helvetica"/>
                <a:sym typeface="Helvetica"/>
              </a:rPr>
              <a:t>Any questions?</a:t>
            </a:r>
            <a:endParaRPr lang="en-GB" sz="4800" b="0" kern="0" spc="-50">
              <a:solidFill>
                <a:schemeClr val="bg1"/>
              </a:solidFill>
              <a:latin typeface="Helvetica Light" panose="020B0403020202020204" pitchFamily="34" charset="0"/>
              <a:ea typeface="Helvetica Neue Thin" panose="020B0403020202020204" pitchFamily="34" charset="0"/>
              <a:cs typeface="Helvetica"/>
              <a:sym typeface="Helvetica"/>
            </a:endParaRPr>
          </a:p>
        </p:txBody>
      </p:sp>
      <p:pic>
        <p:nvPicPr>
          <p:cNvPr id="7" name="Picture 6">
            <a:extLst>
              <a:ext uri="{FF2B5EF4-FFF2-40B4-BE49-F238E27FC236}">
                <a16:creationId xmlns:a16="http://schemas.microsoft.com/office/drawing/2014/main" id="{70438530-232C-B5B5-B6F5-2A09835EC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1379" y="920234"/>
            <a:ext cx="5349240" cy="2134347"/>
          </a:xfrm>
          <a:prstGeom prst="rect">
            <a:avLst/>
          </a:prstGeom>
        </p:spPr>
      </p:pic>
    </p:spTree>
    <p:extLst>
      <p:ext uri="{BB962C8B-B14F-4D97-AF65-F5344CB8AC3E}">
        <p14:creationId xmlns:p14="http://schemas.microsoft.com/office/powerpoint/2010/main" val="275132320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5877B-FA62-96F7-8DCB-ECAD591BC45D}"/>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C96DBB5-4E28-7288-C5CA-F0F68C1328C1}"/>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B1CAA8CA-A7C4-524A-1BA7-6364760630E3}"/>
              </a:ext>
            </a:extLst>
          </p:cNvPr>
          <p:cNvSpPr>
            <a:spLocks noGrp="1"/>
          </p:cNvSpPr>
          <p:nvPr>
            <p:ph type="title"/>
          </p:nvPr>
        </p:nvSpPr>
        <p:spPr>
          <a:xfrm>
            <a:off x="1522228" y="2711448"/>
            <a:ext cx="8629962" cy="717550"/>
          </a:xfrm>
        </p:spPr>
        <p:txBody>
          <a:bodyPr>
            <a:noAutofit/>
          </a:bodyPr>
          <a:lstStyle/>
          <a:p>
            <a:r>
              <a:rPr lang="en-IE" sz="4400">
                <a:solidFill>
                  <a:srgbClr val="7292CC"/>
                </a:solidFill>
              </a:rPr>
              <a:t>What is your biggest operational bottleneck right now? </a:t>
            </a:r>
          </a:p>
        </p:txBody>
      </p:sp>
      <p:sp>
        <p:nvSpPr>
          <p:cNvPr id="8" name="TextBox 7">
            <a:extLst>
              <a:ext uri="{FF2B5EF4-FFF2-40B4-BE49-F238E27FC236}">
                <a16:creationId xmlns:a16="http://schemas.microsoft.com/office/drawing/2014/main" id="{51DD1D34-C286-73A2-8065-6E7834949CF4}"/>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32926045-B4F1-D10A-ACE1-857037CEAA1C}"/>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14" name="TextBox 13">
            <a:hlinkClick r:id="rId6"/>
            <a:extLst>
              <a:ext uri="{FF2B5EF4-FFF2-40B4-BE49-F238E27FC236}">
                <a16:creationId xmlns:a16="http://schemas.microsoft.com/office/drawing/2014/main" id="{8E863C56-FEAE-B7BB-3D4B-F0FC085C4498}"/>
              </a:ext>
            </a:extLst>
          </p:cNvPr>
          <p:cNvSpPr txBox="1"/>
          <p:nvPr/>
        </p:nvSpPr>
        <p:spPr>
          <a:xfrm>
            <a:off x="10148928" y="3679409"/>
            <a:ext cx="1740092"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GB" sz="2400" b="0" i="0" u="none" strike="noStrike" cap="none" spc="0" normalizeH="0" baseline="0">
                <a:ln>
                  <a:noFill/>
                </a:ln>
                <a:solidFill>
                  <a:srgbClr val="5E5E5E"/>
                </a:solidFill>
                <a:effectLst/>
                <a:uFillTx/>
                <a:latin typeface="+mn-lt"/>
                <a:ea typeface="+mn-ea"/>
                <a:cs typeface="+mn-cs"/>
                <a:sym typeface="Helvetica Neue"/>
                <a:hlinkClick r:id="" action="ppaction://noaction"/>
              </a:rPr>
              <a:t>Wordcloud</a:t>
            </a:r>
            <a:r>
              <a:rPr kumimoji="0" lang="en-GB" sz="2400" b="0" i="0" u="none" strike="noStrike" cap="none" spc="0" normalizeH="0" baseline="0" dirty="0">
                <a:ln>
                  <a:noFill/>
                </a:ln>
                <a:solidFill>
                  <a:srgbClr val="5E5E5E"/>
                </a:solidFill>
                <a:effectLst/>
                <a:uFillTx/>
                <a:latin typeface="+mn-lt"/>
                <a:ea typeface="+mn-ea"/>
                <a:cs typeface="+mn-cs"/>
                <a:sym typeface="Helvetica Neue"/>
              </a:rPr>
              <a:t>  </a:t>
            </a:r>
          </a:p>
        </p:txBody>
      </p:sp>
      <p:pic>
        <p:nvPicPr>
          <p:cNvPr id="2" name="Picture 1">
            <a:extLst>
              <a:ext uri="{FF2B5EF4-FFF2-40B4-BE49-F238E27FC236}">
                <a16:creationId xmlns:a16="http://schemas.microsoft.com/office/drawing/2014/main" id="{4FB78990-082B-4A28-C84B-38A18114A9C5}"/>
              </a:ext>
            </a:extLst>
          </p:cNvPr>
          <p:cNvPicPr>
            <a:picLocks noChangeAspect="1"/>
          </p:cNvPicPr>
          <p:nvPr/>
        </p:nvPicPr>
        <p:blipFill>
          <a:blip r:embed="rId7"/>
          <a:stretch>
            <a:fillRect/>
          </a:stretch>
        </p:blipFill>
        <p:spPr>
          <a:xfrm>
            <a:off x="4016829" y="383494"/>
            <a:ext cx="3505200" cy="466725"/>
          </a:xfrm>
          <a:prstGeom prst="rect">
            <a:avLst/>
          </a:prstGeom>
        </p:spPr>
      </p:pic>
      <p:pic>
        <p:nvPicPr>
          <p:cNvPr id="6" name="Picture 5" descr="A qr code with a black and white background&#10;&#10;AI-generated content may be incorrect.">
            <a:extLst>
              <a:ext uri="{FF2B5EF4-FFF2-40B4-BE49-F238E27FC236}">
                <a16:creationId xmlns:a16="http://schemas.microsoft.com/office/drawing/2014/main" id="{061D328A-C096-17BB-10EF-2119635B2976}"/>
              </a:ext>
            </a:extLst>
          </p:cNvPr>
          <p:cNvPicPr>
            <a:picLocks noChangeAspect="1"/>
          </p:cNvPicPr>
          <p:nvPr/>
        </p:nvPicPr>
        <p:blipFill>
          <a:blip r:embed="rId8"/>
          <a:stretch>
            <a:fillRect/>
          </a:stretch>
        </p:blipFill>
        <p:spPr>
          <a:xfrm>
            <a:off x="10151156" y="4404631"/>
            <a:ext cx="1568904" cy="1559379"/>
          </a:xfrm>
          <a:prstGeom prst="rect">
            <a:avLst/>
          </a:prstGeom>
        </p:spPr>
      </p:pic>
    </p:spTree>
    <p:extLst>
      <p:ext uri="{BB962C8B-B14F-4D97-AF65-F5344CB8AC3E}">
        <p14:creationId xmlns:p14="http://schemas.microsoft.com/office/powerpoint/2010/main" val="242730597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DCE2B-C754-8B1B-45D9-97DCF2C5BB43}"/>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47203D1-CF1B-C8DF-FA4B-ED6A69C3B1C0}"/>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8" name="TextBox 7">
            <a:extLst>
              <a:ext uri="{FF2B5EF4-FFF2-40B4-BE49-F238E27FC236}">
                <a16:creationId xmlns:a16="http://schemas.microsoft.com/office/drawing/2014/main" id="{BA9FFDFD-51DD-90ED-31E2-2BB1AB36F654}"/>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04BD71E8-D982-5CE6-AD0D-BDC01F34E5A7}"/>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mc:AlternateContent xmlns:mc="http://schemas.openxmlformats.org/markup-compatibility/2006">
        <mc:Choice xmlns:we="http://schemas.microsoft.com/office/webextensions/webextension/2010/11" xmlns:pca="http://schemas.microsoft.com/office/powerpoint/2013/contentapp" Requires="we pca">
          <p:graphicFrame>
            <p:nvGraphicFramePr>
              <p:cNvPr id="3" name="Object 5" title="Interactive content from Mentimeter">
                <a:extLst>
                  <a:ext uri="{FF2B5EF4-FFF2-40B4-BE49-F238E27FC236}">
                    <a16:creationId xmlns:a16="http://schemas.microsoft.com/office/drawing/2014/main" id="{EA42A63D-3349-0DFA-09AF-95FC7091AF80}"/>
                  </a:ext>
                </a:extLst>
              </p:cNvPr>
              <p:cNvGraphicFramePr>
                <a:graphicFrameLocks noGrp="1"/>
              </p:cNvGraphicFramePr>
              <p:nvPr/>
            </p:nvGraphicFramePr>
            <p:xfrm>
              <a:off x="877824" y="941832"/>
              <a:ext cx="10378440" cy="4720702"/>
            </p:xfrm>
            <a:graphic>
              <a:graphicData uri="http://schemas.microsoft.com/office/webextensions/webextension/2010/11">
                <we:webextensionref xmlns:we="http://schemas.microsoft.com/office/webextensions/webextension/2010/11" xmlns:r="http://schemas.openxmlformats.org/officeDocument/2006/relationships" r:id="rId6"/>
              </a:graphicData>
            </a:graphic>
          </p:graphicFrame>
        </mc:Choice>
        <mc:Fallback>
          <p:pic>
            <p:nvPicPr>
              <p:cNvPr id="3" name="Object 5" title="Interactive content from Mentimeter">
                <a:extLst>
                  <a:ext uri="{FF2B5EF4-FFF2-40B4-BE49-F238E27FC236}">
                    <a16:creationId xmlns:a16="http://schemas.microsoft.com/office/drawing/2014/main" id="{EA42A63D-3349-0DFA-09AF-95FC7091AF80}"/>
                  </a:ext>
                </a:extLst>
              </p:cNvPr>
              <p:cNvPicPr>
                <a:picLocks noGrp="1" noRot="1" noChangeAspect="1" noMove="1" noResize="1" noEditPoints="1" noAdjustHandles="1" noChangeArrowheads="1" noChangeShapeType="1"/>
              </p:cNvPicPr>
              <p:nvPr/>
            </p:nvPicPr>
            <p:blipFill>
              <a:blip r:embed="rId7"/>
              <a:stretch>
                <a:fillRect/>
              </a:stretch>
            </p:blipFill>
            <p:spPr>
              <a:xfrm>
                <a:off x="877824" y="941832"/>
                <a:ext cx="10378440" cy="4720702"/>
              </a:xfrm>
              <a:prstGeom prst="rect">
                <a:avLst/>
              </a:prstGeom>
            </p:spPr>
          </p:pic>
        </mc:Fallback>
      </mc:AlternateContent>
    </p:spTree>
    <p:extLst>
      <p:ext uri="{BB962C8B-B14F-4D97-AF65-F5344CB8AC3E}">
        <p14:creationId xmlns:p14="http://schemas.microsoft.com/office/powerpoint/2010/main" val="406528381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96135AB-F1B6-DCDA-CBCE-D595BF1D279D}"/>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759E8BA0-01BF-56AB-EDD1-58F8A8CB521C}"/>
              </a:ext>
            </a:extLst>
          </p:cNvPr>
          <p:cNvSpPr>
            <a:spLocks noGrp="1"/>
          </p:cNvSpPr>
          <p:nvPr>
            <p:ph type="body" sz="quarter" idx="21"/>
          </p:nvPr>
        </p:nvSpPr>
        <p:spPr>
          <a:xfrm>
            <a:off x="603250" y="1382998"/>
            <a:ext cx="10985500" cy="667172"/>
          </a:xfrm>
        </p:spPr>
        <p:txBody>
          <a:bodyPr lIns="45719" tIns="45719" rIns="45719" bIns="45719" anchor="t">
            <a:normAutofit/>
          </a:bodyPr>
          <a:lstStyle/>
          <a:p>
            <a:r>
              <a:rPr lang="en-GB" sz="1600" i="1">
                <a:solidFill>
                  <a:srgbClr val="44546A"/>
                </a:solidFill>
                <a:ea typeface="+mn-lt"/>
                <a:cs typeface="+mn-lt"/>
              </a:rPr>
              <a:t>SharePoint Lists – built in approval workflows</a:t>
            </a:r>
            <a:endParaRPr lang="en-US"/>
          </a:p>
        </p:txBody>
      </p:sp>
      <p:sp>
        <p:nvSpPr>
          <p:cNvPr id="5" name="Title 4">
            <a:extLst>
              <a:ext uri="{FF2B5EF4-FFF2-40B4-BE49-F238E27FC236}">
                <a16:creationId xmlns:a16="http://schemas.microsoft.com/office/drawing/2014/main" id="{F1730EFD-ACEC-C0E9-4686-37C20FF42046}"/>
              </a:ext>
            </a:extLst>
          </p:cNvPr>
          <p:cNvSpPr>
            <a:spLocks noGrp="1"/>
          </p:cNvSpPr>
          <p:nvPr>
            <p:ph type="title"/>
          </p:nvPr>
        </p:nvSpPr>
        <p:spPr>
          <a:xfrm>
            <a:off x="698499" y="539750"/>
            <a:ext cx="11000000" cy="717550"/>
          </a:xfrm>
        </p:spPr>
        <p:txBody>
          <a:bodyPr>
            <a:normAutofit/>
          </a:bodyPr>
          <a:lstStyle/>
          <a:p>
            <a:r>
              <a:rPr lang="en-IE">
                <a:solidFill>
                  <a:srgbClr val="7292CC"/>
                </a:solidFill>
              </a:rPr>
              <a:t>Approvals Without the Email Chase</a:t>
            </a:r>
          </a:p>
        </p:txBody>
      </p:sp>
      <p:sp>
        <p:nvSpPr>
          <p:cNvPr id="8" name="TextBox 7">
            <a:extLst>
              <a:ext uri="{FF2B5EF4-FFF2-40B4-BE49-F238E27FC236}">
                <a16:creationId xmlns:a16="http://schemas.microsoft.com/office/drawing/2014/main" id="{ACC7219D-9A57-2843-EFEF-E4B354E84FF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6DDBCC0-D63E-00C8-EBF6-BD9728023B1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59" name="Arrow 59"/>
          <p:cNvSpPr/>
          <p:nvPr/>
        </p:nvSpPr>
        <p:spPr>
          <a:xfrm>
            <a:off x="7928522" y="3891565"/>
            <a:ext cx="420000" cy="220000"/>
          </a:xfrm>
          <a:prstGeom prst="rightArrow">
            <a:avLst/>
          </a:prstGeom>
          <a:solidFill>
            <a:srgbClr val="9BB0C9"/>
          </a:solidFill>
          <a:ln>
            <a:noFill/>
          </a:ln>
        </p:spPr>
        <p:txBody>
          <a:bodyPr/>
          <a:lstStyle/>
          <a:p>
            <a:endParaRPr lang="en-GB"/>
          </a:p>
        </p:txBody>
      </p:sp>
      <p:pic>
        <p:nvPicPr>
          <p:cNvPr id="3" name="Picture 2" descr="A screenshot of a computer&#10;&#10;AI-generated content may be incorrect.">
            <a:extLst>
              <a:ext uri="{FF2B5EF4-FFF2-40B4-BE49-F238E27FC236}">
                <a16:creationId xmlns:a16="http://schemas.microsoft.com/office/drawing/2014/main" id="{0C527A33-9458-1B1B-4F29-52F18922CF6A}"/>
              </a:ext>
            </a:extLst>
          </p:cNvPr>
          <p:cNvPicPr>
            <a:picLocks noChangeAspect="1"/>
          </p:cNvPicPr>
          <p:nvPr/>
        </p:nvPicPr>
        <p:blipFill>
          <a:blip r:embed="rId6"/>
          <a:srcRect l="1406" t="4733" r="4286" b="20647"/>
          <a:stretch>
            <a:fillRect/>
          </a:stretch>
        </p:blipFill>
        <p:spPr>
          <a:xfrm>
            <a:off x="915418" y="2545573"/>
            <a:ext cx="3926028" cy="2910934"/>
          </a:xfrm>
          <a:prstGeom prst="rect">
            <a:avLst/>
          </a:prstGeom>
        </p:spPr>
      </p:pic>
      <p:pic>
        <p:nvPicPr>
          <p:cNvPr id="4" name="Picture 3" descr="A screenshot of a email&#10;&#10;AI-generated content may be incorrect.">
            <a:extLst>
              <a:ext uri="{FF2B5EF4-FFF2-40B4-BE49-F238E27FC236}">
                <a16:creationId xmlns:a16="http://schemas.microsoft.com/office/drawing/2014/main" id="{7BE63F4D-5CAC-88A2-5BC0-A3C9CE35F8B2}"/>
              </a:ext>
            </a:extLst>
          </p:cNvPr>
          <p:cNvPicPr>
            <a:picLocks noChangeAspect="1"/>
          </p:cNvPicPr>
          <p:nvPr/>
        </p:nvPicPr>
        <p:blipFill>
          <a:blip r:embed="rId7"/>
          <a:stretch>
            <a:fillRect/>
          </a:stretch>
        </p:blipFill>
        <p:spPr>
          <a:xfrm>
            <a:off x="5248461" y="2541342"/>
            <a:ext cx="3898464" cy="2780348"/>
          </a:xfrm>
          <a:prstGeom prst="rect">
            <a:avLst/>
          </a:prstGeom>
        </p:spPr>
      </p:pic>
      <p:pic>
        <p:nvPicPr>
          <p:cNvPr id="12" name="Picture 11" descr="A screenshot of a computer&#10;&#10;AI-generated content may be incorrect.">
            <a:extLst>
              <a:ext uri="{FF2B5EF4-FFF2-40B4-BE49-F238E27FC236}">
                <a16:creationId xmlns:a16="http://schemas.microsoft.com/office/drawing/2014/main" id="{36D5B94F-A077-BE88-6D50-859DC670ED09}"/>
              </a:ext>
            </a:extLst>
          </p:cNvPr>
          <p:cNvPicPr>
            <a:picLocks noChangeAspect="1"/>
          </p:cNvPicPr>
          <p:nvPr/>
        </p:nvPicPr>
        <p:blipFill>
          <a:blip r:embed="rId8"/>
          <a:stretch>
            <a:fillRect/>
          </a:stretch>
        </p:blipFill>
        <p:spPr>
          <a:xfrm>
            <a:off x="10510619" y="1893910"/>
            <a:ext cx="1352550" cy="1638300"/>
          </a:xfrm>
          <a:prstGeom prst="rect">
            <a:avLst/>
          </a:prstGeom>
        </p:spPr>
      </p:pic>
      <p:pic>
        <p:nvPicPr>
          <p:cNvPr id="13" name="Picture 12">
            <a:extLst>
              <a:ext uri="{FF2B5EF4-FFF2-40B4-BE49-F238E27FC236}">
                <a16:creationId xmlns:a16="http://schemas.microsoft.com/office/drawing/2014/main" id="{B1DCD0AF-890B-C8DF-8784-76CA358EAC38}"/>
              </a:ext>
            </a:extLst>
          </p:cNvPr>
          <p:cNvPicPr>
            <a:picLocks noChangeAspect="1"/>
          </p:cNvPicPr>
          <p:nvPr/>
        </p:nvPicPr>
        <p:blipFill>
          <a:blip r:embed="rId9"/>
          <a:stretch>
            <a:fillRect/>
          </a:stretch>
        </p:blipFill>
        <p:spPr>
          <a:xfrm>
            <a:off x="4075407" y="1893576"/>
            <a:ext cx="7277100" cy="314325"/>
          </a:xfrm>
          <a:prstGeom prst="rect">
            <a:avLst/>
          </a:prstGeom>
        </p:spPr>
      </p:pic>
      <p:pic>
        <p:nvPicPr>
          <p:cNvPr id="9" name="Picture 8" descr="A qr code with a black and white background&#10;&#10;AI-generated content may be incorrect.">
            <a:extLst>
              <a:ext uri="{FF2B5EF4-FFF2-40B4-BE49-F238E27FC236}">
                <a16:creationId xmlns:a16="http://schemas.microsoft.com/office/drawing/2014/main" id="{338C03AC-BB0F-8C8A-63D8-C24586F48DB2}"/>
              </a:ext>
            </a:extLst>
          </p:cNvPr>
          <p:cNvPicPr>
            <a:picLocks noChangeAspect="1"/>
          </p:cNvPicPr>
          <p:nvPr/>
        </p:nvPicPr>
        <p:blipFill>
          <a:blip r:embed="rId10"/>
          <a:stretch>
            <a:fillRect/>
          </a:stretch>
        </p:blipFill>
        <p:spPr>
          <a:xfrm>
            <a:off x="10542857" y="4323893"/>
            <a:ext cx="1326217" cy="1944781"/>
          </a:xfrm>
          <a:prstGeom prst="rect">
            <a:avLst/>
          </a:prstGeom>
        </p:spPr>
      </p:pic>
      <p:sp>
        <p:nvSpPr>
          <p:cNvPr id="14" name="TextBox 13">
            <a:extLst>
              <a:ext uri="{FF2B5EF4-FFF2-40B4-BE49-F238E27FC236}">
                <a16:creationId xmlns:a16="http://schemas.microsoft.com/office/drawing/2014/main" id="{0B06C3B6-CF46-A4F1-7E34-9DC3C339E574}"/>
              </a:ext>
            </a:extLst>
          </p:cNvPr>
          <p:cNvSpPr txBox="1"/>
          <p:nvPr/>
        </p:nvSpPr>
        <p:spPr>
          <a:xfrm>
            <a:off x="10724681" y="3766876"/>
            <a:ext cx="873036" cy="4805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a:lnSpc>
                <a:spcPct val="100000"/>
              </a:lnSpc>
              <a:spcBef>
                <a:spcPts val="0"/>
              </a:spcBef>
              <a:spcAft>
                <a:spcPts val="0"/>
              </a:spcAft>
              <a:buNone/>
              <a:tabLst/>
            </a:pPr>
            <a:r>
              <a:rPr lang="en-GB" sz="2400">
                <a:solidFill>
                  <a:srgbClr val="5E5E5E"/>
                </a:solidFill>
                <a:sym typeface="Helvetica Neue"/>
                <a:hlinkClick r:id="rId11"/>
              </a:rPr>
              <a:t>Q&amp;A</a:t>
            </a:r>
            <a:endParaRPr lang="en-GB" sz="2400"/>
          </a:p>
        </p:txBody>
      </p:sp>
    </p:spTree>
    <p:extLst>
      <p:ext uri="{BB962C8B-B14F-4D97-AF65-F5344CB8AC3E}">
        <p14:creationId xmlns:p14="http://schemas.microsoft.com/office/powerpoint/2010/main" val="89142594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96135AB-F1B6-DCDA-CBCE-D595BF1D279D}"/>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759E8BA0-01BF-56AB-EDD1-58F8A8CB521C}"/>
              </a:ext>
            </a:extLst>
          </p:cNvPr>
          <p:cNvSpPr>
            <a:spLocks noGrp="1"/>
          </p:cNvSpPr>
          <p:nvPr>
            <p:ph type="body" sz="quarter" idx="21"/>
          </p:nvPr>
        </p:nvSpPr>
        <p:spPr>
          <a:xfrm>
            <a:off x="603250" y="1457081"/>
            <a:ext cx="10985500" cy="667172"/>
          </a:xfrm>
        </p:spPr>
        <p:txBody>
          <a:bodyPr lIns="45719" tIns="45719" rIns="45719" bIns="45719" anchor="t">
            <a:normAutofit/>
          </a:bodyPr>
          <a:lstStyle/>
          <a:p>
            <a:r>
              <a:rPr lang="en-GB" sz="1600" i="1">
                <a:solidFill>
                  <a:srgbClr val="44546A"/>
                </a:solidFill>
                <a:ea typeface="+mn-lt"/>
                <a:cs typeface="+mn-lt"/>
              </a:rPr>
              <a:t>Skilled time on actions, not on reporting work done. </a:t>
            </a:r>
            <a:endParaRPr lang="en-US"/>
          </a:p>
        </p:txBody>
      </p:sp>
      <p:sp>
        <p:nvSpPr>
          <p:cNvPr id="5" name="Title 4">
            <a:extLst>
              <a:ext uri="{FF2B5EF4-FFF2-40B4-BE49-F238E27FC236}">
                <a16:creationId xmlns:a16="http://schemas.microsoft.com/office/drawing/2014/main" id="{F1730EFD-ACEC-C0E9-4686-37C20FF42046}"/>
              </a:ext>
            </a:extLst>
          </p:cNvPr>
          <p:cNvSpPr>
            <a:spLocks noGrp="1"/>
          </p:cNvSpPr>
          <p:nvPr>
            <p:ph type="title"/>
          </p:nvPr>
        </p:nvSpPr>
        <p:spPr>
          <a:xfrm>
            <a:off x="603249" y="539750"/>
            <a:ext cx="11000000" cy="717550"/>
          </a:xfrm>
        </p:spPr>
        <p:txBody>
          <a:bodyPr lIns="50800" tIns="50800" rIns="50800" bIns="50800" anchor="t">
            <a:normAutofit/>
          </a:bodyPr>
          <a:lstStyle/>
          <a:p>
            <a:r>
              <a:rPr lang="en-IE">
                <a:solidFill>
                  <a:srgbClr val="7292CC"/>
                </a:solidFill>
              </a:rPr>
              <a:t>Transfer and transform data between teams</a:t>
            </a:r>
          </a:p>
        </p:txBody>
      </p:sp>
      <p:sp>
        <p:nvSpPr>
          <p:cNvPr id="8" name="TextBox 7">
            <a:extLst>
              <a:ext uri="{FF2B5EF4-FFF2-40B4-BE49-F238E27FC236}">
                <a16:creationId xmlns:a16="http://schemas.microsoft.com/office/drawing/2014/main" id="{ACC7219D-9A57-2843-EFEF-E4B354E84FF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6DDBCC0-D63E-00C8-EBF6-BD9728023B1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50" name="InCard"/>
          <p:cNvSpPr/>
          <p:nvPr/>
        </p:nvSpPr>
        <p:spPr>
          <a:xfrm>
            <a:off x="540000" y="2160000"/>
            <a:ext cx="3200000" cy="2240000"/>
          </a:xfrm>
          <a:prstGeom prst="roundRect">
            <a:avLst>
              <a:gd name="adj" fmla="val 6000"/>
            </a:avLst>
          </a:prstGeom>
          <a:solidFill>
            <a:srgbClr val="EAF0F8"/>
          </a:solidFill>
          <a:ln>
            <a:noFill/>
          </a:ln>
        </p:spPr>
        <p:txBody>
          <a:bodyPr lIns="155000" tIns="130000" rIns="120000" bIns="100000" anchor="t"/>
          <a:lstStyle/>
          <a:p>
            <a:pPr marL="0" indent="0">
              <a:buNone/>
            </a:pPr>
            <a:r>
              <a:rPr lang="en-GB" sz="1350" b="1">
                <a:solidFill>
                  <a:srgbClr val="2E3A52"/>
                </a:solidFill>
                <a:latin typeface="Helvetica"/>
                <a:cs typeface="Helvetica"/>
              </a:rPr>
              <a:t>The team enters</a:t>
            </a:r>
          </a:p>
          <a:p>
            <a:r>
              <a:rPr lang="en-GB" sz="1050" i="1">
                <a:solidFill>
                  <a:srgbClr val="7F8A99"/>
                </a:solidFill>
                <a:latin typeface="Helvetica"/>
                <a:cs typeface="Helvetica"/>
              </a:rPr>
              <a:t>One form with dropdowns</a:t>
            </a:r>
          </a:p>
          <a:p>
            <a:pPr marL="182880" indent="-182880">
              <a:spcBef>
                <a:spcPts val="900"/>
              </a:spcBef>
              <a:buFont typeface="Arial"/>
              <a:buChar char="•"/>
            </a:pPr>
            <a:r>
              <a:rPr lang="en-GB" sz="1150">
                <a:solidFill>
                  <a:srgbClr val="3D4759"/>
                </a:solidFill>
                <a:latin typeface="Helvetica"/>
                <a:ea typeface="+mn-lt"/>
                <a:cs typeface="Helvetica"/>
              </a:rPr>
              <a:t>Department + HESA funder category</a:t>
            </a:r>
          </a:p>
          <a:p>
            <a:pPr marL="182880" indent="-182880">
              <a:spcBef>
                <a:spcPts val="500"/>
              </a:spcBef>
              <a:buFont typeface="Arial"/>
              <a:buChar char="•"/>
            </a:pPr>
            <a:r>
              <a:rPr lang="en-GB" sz="1150" err="1">
                <a:solidFill>
                  <a:srgbClr val="3D4759"/>
                </a:solidFill>
                <a:latin typeface="Helvetica"/>
                <a:cs typeface="Helvetica"/>
              </a:rPr>
              <a:t>Worktribe</a:t>
            </a:r>
            <a:r>
              <a:rPr lang="en-GB" sz="1150">
                <a:solidFill>
                  <a:srgbClr val="3D4759"/>
                </a:solidFill>
                <a:latin typeface="Helvetica"/>
                <a:cs typeface="Helvetica"/>
              </a:rPr>
              <a:t> ID 123456</a:t>
            </a:r>
          </a:p>
          <a:p>
            <a:pPr marL="182880" indent="-182880">
              <a:spcBef>
                <a:spcPts val="500"/>
              </a:spcBef>
              <a:buFont typeface="Arial"/>
              <a:buChar char="•"/>
            </a:pPr>
            <a:r>
              <a:rPr lang="en-GB" sz="1150">
                <a:solidFill>
                  <a:srgbClr val="3D4759"/>
                </a:solidFill>
                <a:latin typeface="Helvetica"/>
                <a:cs typeface="Helvetica"/>
              </a:rPr>
              <a:t>Project Short Description </a:t>
            </a:r>
          </a:p>
        </p:txBody>
      </p:sp>
      <p:sp>
        <p:nvSpPr>
          <p:cNvPr id="56" name="Arr 56"/>
          <p:cNvSpPr/>
          <p:nvPr/>
        </p:nvSpPr>
        <p:spPr>
          <a:xfrm>
            <a:off x="3850000" y="3120000"/>
            <a:ext cx="380000" cy="260000"/>
          </a:xfrm>
          <a:prstGeom prst="rightArrow">
            <a:avLst/>
          </a:prstGeom>
          <a:solidFill>
            <a:srgbClr val="8FA4C4"/>
          </a:solidFill>
          <a:ln>
            <a:noFill/>
          </a:ln>
        </p:spPr>
        <p:txBody>
          <a:bodyPr/>
          <a:lstStyle/>
          <a:p>
            <a:endParaRPr lang="en-GB"/>
          </a:p>
        </p:txBody>
      </p:sp>
      <p:sp>
        <p:nvSpPr>
          <p:cNvPr id="52" name="TranslateCard"/>
          <p:cNvSpPr/>
          <p:nvPr/>
        </p:nvSpPr>
        <p:spPr>
          <a:xfrm>
            <a:off x="4500000" y="2160000"/>
            <a:ext cx="3200000" cy="2240000"/>
          </a:xfrm>
          <a:prstGeom prst="roundRect">
            <a:avLst>
              <a:gd name="adj" fmla="val 6000"/>
            </a:avLst>
          </a:prstGeom>
          <a:solidFill>
            <a:srgbClr val="1F4E6B"/>
          </a:solidFill>
          <a:ln>
            <a:noFill/>
          </a:ln>
        </p:spPr>
        <p:txBody>
          <a:bodyPr lIns="155000" tIns="130000" rIns="120000" bIns="100000" anchor="t"/>
          <a:lstStyle/>
          <a:p>
            <a:pPr marL="0" indent="0">
              <a:buNone/>
            </a:pPr>
            <a:r>
              <a:rPr lang="en-GB" sz="1350" b="1">
                <a:solidFill>
                  <a:srgbClr val="FFFFFF"/>
                </a:solidFill>
                <a:latin typeface="Helvetica"/>
                <a:cs typeface="Helvetica"/>
              </a:rPr>
              <a:t>The flow translates</a:t>
            </a:r>
          </a:p>
          <a:p>
            <a:pPr marL="182880" indent="-182880">
              <a:spcBef>
                <a:spcPts val="900"/>
              </a:spcBef>
              <a:buFont typeface="Arial"/>
              <a:buChar char="•"/>
            </a:pPr>
            <a:r>
              <a:rPr lang="en-GB" sz="1150">
                <a:solidFill>
                  <a:srgbClr val="FFFFFF"/>
                </a:solidFill>
                <a:ea typeface="+mn-lt"/>
                <a:cs typeface="+mn-lt"/>
              </a:rPr>
              <a:t>Maps </a:t>
            </a:r>
            <a:r>
              <a:rPr lang="en-GB" sz="1150" err="1">
                <a:solidFill>
                  <a:srgbClr val="FFFFFF"/>
                </a:solidFill>
                <a:ea typeface="+mn-lt"/>
                <a:cs typeface="+mn-lt"/>
              </a:rPr>
              <a:t>Worktribe's</a:t>
            </a:r>
            <a:r>
              <a:rPr lang="en-GB" sz="1150">
                <a:solidFill>
                  <a:srgbClr val="FFFFFF"/>
                </a:solidFill>
                <a:ea typeface="+mn-lt"/>
                <a:cs typeface="+mn-lt"/>
              </a:rPr>
              <a:t> codes to Oracle's</a:t>
            </a:r>
          </a:p>
          <a:p>
            <a:pPr marL="182880" indent="-182880">
              <a:spcBef>
                <a:spcPts val="500"/>
              </a:spcBef>
              <a:buFont typeface="Arial"/>
              <a:buChar char="•"/>
            </a:pPr>
            <a:r>
              <a:rPr lang="en-GB" sz="1150">
                <a:solidFill>
                  <a:srgbClr val="FFFFFF"/>
                </a:solidFill>
                <a:latin typeface="Helvetica"/>
                <a:cs typeface="Helvetica"/>
              </a:rPr>
              <a:t>Claims the next free code — safely</a:t>
            </a:r>
          </a:p>
          <a:p>
            <a:pPr marL="182880" indent="-182880">
              <a:spcBef>
                <a:spcPts val="500"/>
              </a:spcBef>
              <a:buFont typeface="Arial"/>
              <a:buChar char="•"/>
            </a:pPr>
            <a:r>
              <a:rPr lang="en-GB" sz="1150">
                <a:solidFill>
                  <a:srgbClr val="FFFFFF"/>
                </a:solidFill>
                <a:latin typeface="Helvetica"/>
                <a:cs typeface="Helvetica"/>
              </a:rPr>
              <a:t>Right prefix, cost centre, classification</a:t>
            </a:r>
          </a:p>
          <a:p>
            <a:pPr marL="182880" indent="-182880">
              <a:spcBef>
                <a:spcPts val="500"/>
              </a:spcBef>
              <a:buFont typeface="Arial"/>
              <a:buChar char="•"/>
            </a:pPr>
            <a:r>
              <a:rPr lang="en-GB" sz="1150">
                <a:solidFill>
                  <a:srgbClr val="FFFFFF"/>
                </a:solidFill>
                <a:latin typeface="Helvetica"/>
                <a:cs typeface="Helvetica"/>
              </a:rPr>
              <a:t>Emails the requestor in under a minute</a:t>
            </a:r>
          </a:p>
          <a:p>
            <a:pPr marL="182880" indent="-182880">
              <a:spcBef>
                <a:spcPts val="500"/>
              </a:spcBef>
              <a:buFont typeface="Arial"/>
              <a:buChar char="•"/>
            </a:pPr>
            <a:r>
              <a:rPr lang="en-GB" sz="1150">
                <a:solidFill>
                  <a:srgbClr val="FFFFFF"/>
                </a:solidFill>
                <a:latin typeface="Helvetica"/>
                <a:cs typeface="Helvetica"/>
              </a:rPr>
              <a:t>Logs in a list and excel for direct upload into ORACLE</a:t>
            </a:r>
          </a:p>
        </p:txBody>
      </p:sp>
      <p:sp>
        <p:nvSpPr>
          <p:cNvPr id="57" name="Arr 57"/>
          <p:cNvSpPr/>
          <p:nvPr/>
        </p:nvSpPr>
        <p:spPr>
          <a:xfrm>
            <a:off x="7810000" y="3120000"/>
            <a:ext cx="380000" cy="260000"/>
          </a:xfrm>
          <a:prstGeom prst="rightArrow">
            <a:avLst/>
          </a:prstGeom>
          <a:solidFill>
            <a:srgbClr val="8FA4C4"/>
          </a:solidFill>
          <a:ln>
            <a:noFill/>
          </a:ln>
        </p:spPr>
        <p:txBody>
          <a:bodyPr/>
          <a:lstStyle/>
          <a:p>
            <a:endParaRPr lang="en-GB"/>
          </a:p>
        </p:txBody>
      </p:sp>
      <p:sp>
        <p:nvSpPr>
          <p:cNvPr id="54" name="OutCard"/>
          <p:cNvSpPr/>
          <p:nvPr/>
        </p:nvSpPr>
        <p:spPr>
          <a:xfrm>
            <a:off x="8460000" y="2160000"/>
            <a:ext cx="3200000" cy="2240000"/>
          </a:xfrm>
          <a:prstGeom prst="roundRect">
            <a:avLst>
              <a:gd name="adj" fmla="val 6000"/>
            </a:avLst>
          </a:prstGeom>
          <a:solidFill>
            <a:srgbClr val="EAF0F8"/>
          </a:solidFill>
          <a:ln>
            <a:noFill/>
          </a:ln>
        </p:spPr>
        <p:txBody>
          <a:bodyPr lIns="155000" tIns="130000" rIns="120000" bIns="100000" anchor="t"/>
          <a:lstStyle/>
          <a:p>
            <a:pPr marL="0" indent="0">
              <a:buNone/>
            </a:pPr>
            <a:r>
              <a:rPr lang="en-GB" sz="1350" b="1">
                <a:solidFill>
                  <a:srgbClr val="2E3A52"/>
                </a:solidFill>
                <a:latin typeface="Helvetica"/>
                <a:cs typeface="Helvetica"/>
              </a:rPr>
              <a:t>Oracle receives</a:t>
            </a:r>
          </a:p>
          <a:p>
            <a:r>
              <a:rPr lang="en-GB" sz="1050" i="1">
                <a:solidFill>
                  <a:srgbClr val="7F8A99"/>
                </a:solidFill>
                <a:latin typeface="Helvetica"/>
                <a:cs typeface="Helvetica"/>
              </a:rPr>
              <a:t>Data in an ORACLE upload file</a:t>
            </a:r>
          </a:p>
          <a:p>
            <a:pPr marL="182880" indent="-182880">
              <a:spcBef>
                <a:spcPts val="900"/>
              </a:spcBef>
              <a:buFont typeface="Arial"/>
              <a:buChar char="•"/>
            </a:pPr>
            <a:r>
              <a:rPr lang="en-GB" sz="1150">
                <a:solidFill>
                  <a:srgbClr val="3D4759"/>
                </a:solidFill>
                <a:latin typeface="Helvetica"/>
                <a:cs typeface="Helvetica"/>
              </a:rPr>
              <a:t>Subcode RF032001</a:t>
            </a:r>
          </a:p>
          <a:p>
            <a:pPr marL="182880" indent="-182880">
              <a:spcBef>
                <a:spcPts val="500"/>
              </a:spcBef>
              <a:buFont typeface="Arial"/>
              <a:buChar char="•"/>
            </a:pPr>
            <a:r>
              <a:rPr lang="en-GB" sz="1150">
                <a:solidFill>
                  <a:srgbClr val="3D4759"/>
                </a:solidFill>
                <a:latin typeface="Helvetica"/>
                <a:cs typeface="Helvetica"/>
              </a:rPr>
              <a:t>Cost centre + HESA classification</a:t>
            </a:r>
          </a:p>
          <a:p>
            <a:pPr marL="182880" indent="-182880">
              <a:spcBef>
                <a:spcPts val="500"/>
              </a:spcBef>
              <a:buFont typeface="Arial"/>
              <a:buChar char="•"/>
            </a:pPr>
            <a:r>
              <a:rPr lang="en-GB" sz="1150">
                <a:solidFill>
                  <a:srgbClr val="3D4759"/>
                </a:solidFill>
                <a:latin typeface="Helvetica Neue"/>
                <a:cs typeface="Helvetica"/>
              </a:rPr>
              <a:t>Five</a:t>
            </a:r>
            <a:r>
              <a:rPr lang="en-GB" sz="1150">
                <a:solidFill>
                  <a:srgbClr val="3D4759"/>
                </a:solidFill>
                <a:ea typeface="+mn-lt"/>
                <a:cs typeface="+mn-lt"/>
              </a:rPr>
              <a:t> Oracle fields set automatically</a:t>
            </a:r>
          </a:p>
          <a:p>
            <a:pPr marL="0" indent="0">
              <a:spcBef>
                <a:spcPts val="900"/>
              </a:spcBef>
              <a:buNone/>
            </a:pPr>
            <a:r>
              <a:rPr lang="en-GB" sz="1000" i="1">
                <a:solidFill>
                  <a:srgbClr val="2E3A52"/>
                </a:solidFill>
                <a:latin typeface="Helvetica"/>
                <a:cs typeface="Helvetica"/>
              </a:rPr>
              <a:t>One HESA pick → six Oracle values</a:t>
            </a:r>
          </a:p>
        </p:txBody>
      </p:sp>
      <p:sp>
        <p:nvSpPr>
          <p:cNvPr id="60" name="Handover"/>
          <p:cNvSpPr/>
          <p:nvPr/>
        </p:nvSpPr>
        <p:spPr>
          <a:xfrm>
            <a:off x="540000" y="4620000"/>
            <a:ext cx="11120000" cy="620000"/>
          </a:xfrm>
          <a:prstGeom prst="roundRect">
            <a:avLst>
              <a:gd name="adj" fmla="val 9000"/>
            </a:avLst>
          </a:prstGeom>
          <a:solidFill>
            <a:srgbClr val="EEF2F9"/>
          </a:solidFill>
          <a:ln>
            <a:noFill/>
          </a:ln>
        </p:spPr>
        <p:txBody>
          <a:bodyPr lIns="160000" tIns="40000" rIns="160000" bIns="40000" anchor="ctr"/>
          <a:lstStyle/>
          <a:p>
            <a:r>
              <a:rPr lang="en-GB" sz="1100" b="1" spc="80">
                <a:solidFill>
                  <a:srgbClr val="7292CC"/>
                </a:solidFill>
                <a:latin typeface="Helvetica"/>
                <a:cs typeface="Helvetica"/>
              </a:rPr>
              <a:t>THE HANDOVER   </a:t>
            </a:r>
            <a:r>
              <a:rPr lang="en-GB" sz="1100" spc="80">
                <a:solidFill>
                  <a:srgbClr val="7292CC"/>
                </a:solidFill>
                <a:ea typeface="+mn-lt"/>
                <a:cs typeface="+mn-lt"/>
              </a:rPr>
              <a:t>File ready for finance → watches Oracle → requester told when live</a:t>
            </a:r>
          </a:p>
        </p:txBody>
      </p:sp>
    </p:spTree>
    <p:extLst>
      <p:ext uri="{BB962C8B-B14F-4D97-AF65-F5344CB8AC3E}">
        <p14:creationId xmlns:p14="http://schemas.microsoft.com/office/powerpoint/2010/main" val="331701475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0C9F7-E35B-8B73-4C51-A98AFB603B0F}"/>
            </a:ext>
          </a:extLst>
        </p:cNvPr>
        <p:cNvGrpSpPr/>
        <p:nvPr/>
      </p:nvGrpSpPr>
      <p:grpSpPr>
        <a:xfrm>
          <a:off x="0" y="0"/>
          <a:ext cx="0" cy="0"/>
          <a:chOff x="0" y="0"/>
          <a:chExt cx="0" cy="0"/>
        </a:xfrm>
      </p:grpSpPr>
      <p:sp>
        <p:nvSpPr>
          <p:cNvPr id="29" name="Text Placeholder 2">
            <a:extLst>
              <a:ext uri="{FF2B5EF4-FFF2-40B4-BE49-F238E27FC236}">
                <a16:creationId xmlns:a16="http://schemas.microsoft.com/office/drawing/2014/main" id="{0C32B045-C28F-C129-F2CB-35BED6A7F9F5}"/>
              </a:ext>
            </a:extLst>
          </p:cNvPr>
          <p:cNvSpPr txBox="1">
            <a:spLocks/>
          </p:cNvSpPr>
          <p:nvPr/>
        </p:nvSpPr>
        <p:spPr>
          <a:xfrm>
            <a:off x="1536074" y="1561474"/>
            <a:ext cx="3950326" cy="4187952"/>
          </a:xfrm>
          <a:prstGeom prst="rect">
            <a:avLst/>
          </a:prstGeom>
          <a:solidFill>
            <a:srgbClr val="1F4E6B"/>
          </a:solidFill>
          <a:ln w="12700">
            <a:noFill/>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720000" indent="0">
              <a:buNone/>
            </a:pPr>
            <a:endParaRPr lang="en-GB" sz="1800" b="1" i="1">
              <a:solidFill>
                <a:srgbClr val="44546A"/>
              </a:solidFill>
              <a:ea typeface="+mn-lt"/>
              <a:cs typeface="+mn-lt"/>
            </a:endParaRPr>
          </a:p>
        </p:txBody>
      </p:sp>
      <p:sp>
        <p:nvSpPr>
          <p:cNvPr id="24" name="Text Placeholder 2">
            <a:extLst>
              <a:ext uri="{FF2B5EF4-FFF2-40B4-BE49-F238E27FC236}">
                <a16:creationId xmlns:a16="http://schemas.microsoft.com/office/drawing/2014/main" id="{4D4E0D96-3BE7-5F9B-F683-4E8D95837DF4}"/>
              </a:ext>
            </a:extLst>
          </p:cNvPr>
          <p:cNvSpPr txBox="1">
            <a:spLocks/>
          </p:cNvSpPr>
          <p:nvPr/>
        </p:nvSpPr>
        <p:spPr>
          <a:xfrm>
            <a:off x="6856619" y="1561474"/>
            <a:ext cx="3992356" cy="4187952"/>
          </a:xfrm>
          <a:prstGeom prst="rect">
            <a:avLst/>
          </a:prstGeom>
          <a:solidFill>
            <a:srgbClr val="1F4E6B"/>
          </a:solidFill>
          <a:ln w="127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720000" indent="0">
              <a:buNone/>
            </a:pPr>
            <a:endParaRPr lang="en-GB" sz="1800" b="1" i="1">
              <a:solidFill>
                <a:srgbClr val="44546A"/>
              </a:solidFill>
              <a:ea typeface="+mn-lt"/>
              <a:cs typeface="+mn-lt"/>
            </a:endParaRPr>
          </a:p>
        </p:txBody>
      </p:sp>
      <p:sp>
        <p:nvSpPr>
          <p:cNvPr id="5" name="Title 4">
            <a:extLst>
              <a:ext uri="{FF2B5EF4-FFF2-40B4-BE49-F238E27FC236}">
                <a16:creationId xmlns:a16="http://schemas.microsoft.com/office/drawing/2014/main" id="{E66EA00D-B55D-7DF5-A424-4C096C3C7B6D}"/>
              </a:ext>
            </a:extLst>
          </p:cNvPr>
          <p:cNvSpPr>
            <a:spLocks noGrp="1"/>
          </p:cNvSpPr>
          <p:nvPr>
            <p:ph type="title"/>
          </p:nvPr>
        </p:nvSpPr>
        <p:spPr>
          <a:xfrm>
            <a:off x="603250" y="539750"/>
            <a:ext cx="8724482" cy="630108"/>
          </a:xfrm>
        </p:spPr>
        <p:txBody>
          <a:bodyPr lIns="50800" tIns="50800" rIns="50800" bIns="50800" anchor="t">
            <a:normAutofit/>
          </a:bodyPr>
          <a:lstStyle/>
          <a:p>
            <a:r>
              <a:rPr lang="en-IE" sz="3800" dirty="0">
                <a:solidFill>
                  <a:srgbClr val="7292CC"/>
                </a:solidFill>
                <a:ea typeface="+mn-lt"/>
                <a:cs typeface="+mn-lt"/>
              </a:rPr>
              <a:t>Outlook: Tiny Change, Large Impact</a:t>
            </a:r>
            <a:endParaRPr lang="en-US" dirty="0"/>
          </a:p>
        </p:txBody>
      </p:sp>
      <p:sp>
        <p:nvSpPr>
          <p:cNvPr id="8" name="TextBox 7">
            <a:extLst>
              <a:ext uri="{FF2B5EF4-FFF2-40B4-BE49-F238E27FC236}">
                <a16:creationId xmlns:a16="http://schemas.microsoft.com/office/drawing/2014/main" id="{548C2B1F-82E1-DBE1-0779-9AB1711615A6}"/>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4558F4FC-9CE3-4963-32D8-10321A52431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3" name="Text Placeholder 2">
            <a:extLst>
              <a:ext uri="{FF2B5EF4-FFF2-40B4-BE49-F238E27FC236}">
                <a16:creationId xmlns:a16="http://schemas.microsoft.com/office/drawing/2014/main" id="{0CD42C31-DB43-AC28-85FC-7D10169659DB}"/>
              </a:ext>
            </a:extLst>
          </p:cNvPr>
          <p:cNvSpPr>
            <a:spLocks noGrp="1"/>
          </p:cNvSpPr>
          <p:nvPr>
            <p:ph type="body" sz="half" idx="1"/>
          </p:nvPr>
        </p:nvSpPr>
        <p:spPr>
          <a:xfrm>
            <a:off x="1942975" y="1822163"/>
            <a:ext cx="3136058" cy="3664357"/>
          </a:xfrm>
          <a:solidFill>
            <a:srgbClr val="EAF0F8"/>
          </a:solidFill>
          <a:ln>
            <a:noFill/>
          </a:ln>
        </p:spPr>
        <p:style>
          <a:lnRef idx="2">
            <a:schemeClr val="accent6"/>
          </a:lnRef>
          <a:fillRef idx="1">
            <a:schemeClr val="lt1"/>
          </a:fillRef>
          <a:effectRef idx="0">
            <a:schemeClr val="accent6"/>
          </a:effectRef>
          <a:fontRef idx="minor">
            <a:schemeClr val="dk1"/>
          </a:fontRef>
        </p:style>
        <p:txBody>
          <a:bodyPr>
            <a:normAutofit/>
          </a:bodyPr>
          <a:lstStyle/>
          <a:p>
            <a:pPr marL="720000" indent="0">
              <a:buNone/>
            </a:pPr>
            <a:endParaRPr lang="en-GB" sz="1800" b="1" i="1" dirty="0">
              <a:solidFill>
                <a:srgbClr val="44546A"/>
              </a:solidFill>
              <a:ea typeface="+mn-lt"/>
              <a:cs typeface="+mn-lt"/>
            </a:endParaRPr>
          </a:p>
        </p:txBody>
      </p:sp>
      <p:sp>
        <p:nvSpPr>
          <p:cNvPr id="6" name="Text Placeholder 2">
            <a:extLst>
              <a:ext uri="{FF2B5EF4-FFF2-40B4-BE49-F238E27FC236}">
                <a16:creationId xmlns:a16="http://schemas.microsoft.com/office/drawing/2014/main" id="{6F8035AD-2102-02E6-D87E-E53B02ECBE45}"/>
              </a:ext>
            </a:extLst>
          </p:cNvPr>
          <p:cNvSpPr txBox="1">
            <a:spLocks/>
          </p:cNvSpPr>
          <p:nvPr/>
        </p:nvSpPr>
        <p:spPr>
          <a:xfrm>
            <a:off x="7284767" y="1822162"/>
            <a:ext cx="3136058" cy="3664357"/>
          </a:xfrm>
          <a:prstGeom prst="rect">
            <a:avLst/>
          </a:prstGeom>
          <a:solidFill>
            <a:srgbClr val="EAF0F8"/>
          </a:solidFill>
          <a:ln w="25400" cap="flat" cmpd="sng" algn="ctr">
            <a:noFill/>
            <a:prstDash val="solid"/>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style>
          <a:lnRef idx="2">
            <a:schemeClr val="accent6"/>
          </a:lnRef>
          <a:fillRef idx="1">
            <a:schemeClr val="lt1"/>
          </a:fillRef>
          <a:effectRef idx="0">
            <a:schemeClr val="accent6"/>
          </a:effectRef>
          <a:fontRef idx="minor">
            <a:schemeClr val="dk1"/>
          </a:fontRef>
        </p:style>
        <p:txBody>
          <a:bodyPr lIns="50800" tIns="50800" rIns="50800" bIns="50800">
            <a:normAutofit fontScale="92500" lnSpcReduction="10000"/>
          </a:bodyPr>
          <a:lst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chemeClr val="dk1"/>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chemeClr val="dk1"/>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chemeClr val="dk1"/>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chemeClr val="dk1"/>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chemeClr val="dk1"/>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chemeClr val="dk1"/>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chemeClr val="dk1"/>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chemeClr val="dk1"/>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chemeClr val="dk1"/>
                </a:solidFill>
                <a:uFillTx/>
                <a:latin typeface="+mn-lt"/>
                <a:ea typeface="+mn-ea"/>
                <a:cs typeface="+mn-cs"/>
                <a:sym typeface="Helvetica Neue"/>
              </a:defRPr>
            </a:lvl9pPr>
          </a:lstStyle>
          <a:p>
            <a:pPr marL="720000" indent="0">
              <a:buNone/>
            </a:pPr>
            <a:endParaRPr lang="en-GB" sz="1800" b="1" i="1">
              <a:solidFill>
                <a:srgbClr val="44546A"/>
              </a:solidFill>
              <a:ea typeface="+mn-lt"/>
              <a:cs typeface="+mn-lt"/>
            </a:endParaRPr>
          </a:p>
          <a:p>
            <a:pPr marL="720000" indent="0">
              <a:buNone/>
            </a:pPr>
            <a:endParaRPr lang="en-GB" sz="1800" b="1" i="1">
              <a:solidFill>
                <a:srgbClr val="44546A"/>
              </a:solidFill>
              <a:ea typeface="+mn-lt"/>
              <a:cs typeface="+mn-lt"/>
            </a:endParaRPr>
          </a:p>
          <a:p>
            <a:pPr marL="720000" indent="0">
              <a:buNone/>
            </a:pPr>
            <a:r>
              <a:rPr lang="en-GB" sz="1800" b="1" i="1">
                <a:solidFill>
                  <a:srgbClr val="44546A"/>
                </a:solidFill>
                <a:ea typeface="+mn-lt"/>
                <a:cs typeface="+mn-lt"/>
              </a:rPr>
              <a:t>Microsoft</a:t>
            </a:r>
            <a:r>
              <a:rPr lang="en-GB" sz="2100" b="1" i="1">
                <a:solidFill>
                  <a:srgbClr val="44546A"/>
                </a:solidFill>
                <a:ea typeface="+mn-lt"/>
                <a:cs typeface="+mn-lt"/>
              </a:rPr>
              <a:t> </a:t>
            </a:r>
            <a:r>
              <a:rPr lang="en-GB" sz="1800" b="1" i="1">
                <a:solidFill>
                  <a:srgbClr val="44546A"/>
                </a:solidFill>
                <a:ea typeface="+mn-lt"/>
                <a:cs typeface="+mn-lt"/>
              </a:rPr>
              <a:t>Lists</a:t>
            </a:r>
          </a:p>
          <a:p>
            <a:pPr marL="285750" indent="-285750" defTabSz="2438338" hangingPunct="0">
              <a:lnSpc>
                <a:spcPct val="120000"/>
              </a:lnSpc>
              <a:spcBef>
                <a:spcPts val="0"/>
              </a:spcBef>
              <a:buSzTx/>
              <a:buFont typeface="Wingdings" panose="05000000000000000000" pitchFamily="2" charset="2"/>
              <a:buChar char="Ø"/>
            </a:pPr>
            <a:r>
              <a:rPr lang="en-GB" sz="1500" b="1"/>
              <a:t>Turn Emails into Tasks -</a:t>
            </a:r>
            <a:r>
              <a:rPr lang="en-GB" sz="1500">
                <a:solidFill>
                  <a:srgbClr val="5E5E5E"/>
                </a:solidFill>
              </a:rPr>
              <a:t>Save incoming award notices directly to your list.</a:t>
            </a:r>
          </a:p>
          <a:p>
            <a:pPr marL="285750" indent="-285750" defTabSz="2438338" hangingPunct="0">
              <a:lnSpc>
                <a:spcPct val="120000"/>
              </a:lnSpc>
              <a:spcBef>
                <a:spcPts val="0"/>
              </a:spcBef>
              <a:buSzTx/>
              <a:buFont typeface="Wingdings" panose="05000000000000000000" pitchFamily="2" charset="2"/>
              <a:buChar char="Ø"/>
            </a:pPr>
            <a:r>
              <a:rPr lang="en-GB" sz="1500" b="1"/>
              <a:t>Audit Trail - </a:t>
            </a:r>
            <a:r>
              <a:rPr lang="en-GB" sz="1500"/>
              <a:t>Replace internal email chains with list commentary</a:t>
            </a:r>
            <a:endParaRPr lang="en-GB" sz="1500">
              <a:solidFill>
                <a:srgbClr val="5E5E5E"/>
              </a:solidFill>
            </a:endParaRPr>
          </a:p>
          <a:p>
            <a:pPr marL="285750" indent="-285750" defTabSz="2438338" hangingPunct="0">
              <a:lnSpc>
                <a:spcPct val="120000"/>
              </a:lnSpc>
              <a:spcBef>
                <a:spcPts val="0"/>
              </a:spcBef>
              <a:buSzTx/>
              <a:buFont typeface="Wingdings" panose="05000000000000000000" pitchFamily="2" charset="2"/>
              <a:buChar char="Ø"/>
            </a:pPr>
            <a:r>
              <a:rPr lang="en-GB" sz="1500" b="1">
                <a:solidFill>
                  <a:srgbClr val="5E5E5E"/>
                </a:solidFill>
              </a:rPr>
              <a:t>Fewer Internal Emails- </a:t>
            </a:r>
            <a:r>
              <a:rPr lang="en-GB" sz="1500">
                <a:solidFill>
                  <a:srgbClr val="5E5E5E"/>
                </a:solidFill>
              </a:rPr>
              <a:t>Use built-in comments to keep team updates in one clear place outside of inbox</a:t>
            </a:r>
          </a:p>
          <a:p>
            <a:endParaRPr lang="en-GB" kern="0"/>
          </a:p>
        </p:txBody>
      </p:sp>
      <p:sp>
        <p:nvSpPr>
          <p:cNvPr id="7" name="TextBox 6">
            <a:extLst>
              <a:ext uri="{FF2B5EF4-FFF2-40B4-BE49-F238E27FC236}">
                <a16:creationId xmlns:a16="http://schemas.microsoft.com/office/drawing/2014/main" id="{9CB70CF4-5FD6-754B-5B14-A3B71726CA3D}"/>
              </a:ext>
            </a:extLst>
          </p:cNvPr>
          <p:cNvSpPr txBox="1"/>
          <p:nvPr/>
        </p:nvSpPr>
        <p:spPr>
          <a:xfrm>
            <a:off x="1940073" y="2347557"/>
            <a:ext cx="2902107" cy="305724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r" defTabSz="2438338" hangingPunct="0">
              <a:spcAft>
                <a:spcPts val="600"/>
              </a:spcAft>
            </a:pPr>
            <a:r>
              <a:rPr lang="en-GB" b="1" i="1" dirty="0">
                <a:solidFill>
                  <a:srgbClr val="44546A"/>
                </a:solidFill>
                <a:ea typeface="+mn-lt"/>
                <a:cs typeface="+mn-lt"/>
              </a:rPr>
              <a:t>Outlook Essentials</a:t>
            </a:r>
          </a:p>
          <a:p>
            <a:pPr marL="285750" marR="0" indent="-285750" defTabSz="2438338" rtl="0" fontAlgn="auto" latinLnBrk="0" hangingPunct="0">
              <a:lnSpc>
                <a:spcPct val="100000"/>
              </a:lnSpc>
              <a:spcBef>
                <a:spcPts val="0"/>
              </a:spcBef>
              <a:spcAft>
                <a:spcPts val="0"/>
              </a:spcAft>
              <a:buClrTx/>
              <a:buSzTx/>
              <a:buFont typeface="Wingdings" panose="05000000000000000000" pitchFamily="2" charset="2"/>
              <a:buChar char="Ø"/>
              <a:tabLst/>
            </a:pPr>
            <a:r>
              <a:rPr kumimoji="0" lang="en-GB" sz="1600" b="1" i="0" u="none" strike="noStrike" cap="none" spc="0" normalizeH="0" baseline="0" dirty="0">
                <a:ln>
                  <a:noFill/>
                </a:ln>
                <a:solidFill>
                  <a:srgbClr val="5E5E5E"/>
                </a:solidFill>
                <a:effectLst/>
                <a:uFillTx/>
                <a:latin typeface="+mn-lt"/>
                <a:ea typeface="+mn-ea"/>
                <a:cs typeface="+mn-cs"/>
                <a:sym typeface="Helvetica Neue"/>
              </a:rPr>
              <a:t>Quick steps – </a:t>
            </a:r>
            <a:r>
              <a:rPr kumimoji="0" lang="en-GB" sz="1600" b="0" i="0" u="none" strike="noStrike" cap="none" spc="0" normalizeH="0" baseline="0" dirty="0">
                <a:ln>
                  <a:noFill/>
                </a:ln>
                <a:solidFill>
                  <a:srgbClr val="5E5E5E"/>
                </a:solidFill>
                <a:effectLst/>
                <a:uFillTx/>
                <a:latin typeface="+mn-lt"/>
                <a:ea typeface="+mn-ea"/>
                <a:cs typeface="+mn-cs"/>
                <a:sym typeface="Helvetica Neue"/>
              </a:rPr>
              <a:t>map repetitive replies, actions and filing. </a:t>
            </a:r>
          </a:p>
          <a:p>
            <a:pPr marL="285750" marR="0" indent="-285750" defTabSz="2438338" rtl="0" fontAlgn="auto" latinLnBrk="0" hangingPunct="0">
              <a:lnSpc>
                <a:spcPct val="100000"/>
              </a:lnSpc>
              <a:spcBef>
                <a:spcPts val="0"/>
              </a:spcBef>
              <a:spcAft>
                <a:spcPts val="0"/>
              </a:spcAft>
              <a:buClrTx/>
              <a:buSzTx/>
              <a:buFont typeface="Wingdings" panose="05000000000000000000" pitchFamily="2" charset="2"/>
              <a:buChar char="Ø"/>
              <a:tabLst/>
            </a:pPr>
            <a:r>
              <a:rPr lang="en-GB" sz="1600" b="1" dirty="0">
                <a:solidFill>
                  <a:srgbClr val="5E5E5E"/>
                </a:solidFill>
                <a:sym typeface="Helvetica Neue"/>
              </a:rPr>
              <a:t>Inbox Rules - </a:t>
            </a:r>
            <a:r>
              <a:rPr lang="en-GB" sz="1600" dirty="0">
                <a:solidFill>
                  <a:srgbClr val="5E5E5E"/>
                </a:solidFill>
                <a:sym typeface="Helvetica Neue"/>
              </a:rPr>
              <a:t>Filing</a:t>
            </a:r>
          </a:p>
          <a:p>
            <a:pPr marL="285750" marR="0" indent="-285750" defTabSz="2438338" rtl="0" fontAlgn="auto" latinLnBrk="0" hangingPunct="0">
              <a:lnSpc>
                <a:spcPct val="100000"/>
              </a:lnSpc>
              <a:spcBef>
                <a:spcPts val="0"/>
              </a:spcBef>
              <a:spcAft>
                <a:spcPts val="0"/>
              </a:spcAft>
              <a:buClrTx/>
              <a:buSzTx/>
              <a:buFont typeface="Wingdings" panose="05000000000000000000" pitchFamily="2" charset="2"/>
              <a:buChar char="Ø"/>
              <a:tabLst/>
            </a:pPr>
            <a:r>
              <a:rPr kumimoji="0" lang="en-GB" sz="1600" b="1" i="0" u="none" strike="noStrike" cap="none" spc="0" normalizeH="0" baseline="0" dirty="0">
                <a:ln>
                  <a:noFill/>
                </a:ln>
                <a:solidFill>
                  <a:srgbClr val="5E5E5E"/>
                </a:solidFill>
                <a:effectLst/>
                <a:uFillTx/>
                <a:latin typeface="+mn-lt"/>
                <a:ea typeface="+mn-ea"/>
                <a:cs typeface="+mn-cs"/>
                <a:sym typeface="Helvetica Neue"/>
              </a:rPr>
              <a:t>Snooze/Flag - </a:t>
            </a:r>
            <a:r>
              <a:rPr kumimoji="0" lang="en-GB" sz="1600" i="0" u="none" strike="noStrike" cap="none" spc="0" normalizeH="0" baseline="0" dirty="0">
                <a:ln>
                  <a:noFill/>
                </a:ln>
                <a:solidFill>
                  <a:srgbClr val="5E5E5E"/>
                </a:solidFill>
                <a:effectLst/>
                <a:uFillTx/>
                <a:latin typeface="+mn-lt"/>
                <a:ea typeface="+mn-ea"/>
                <a:cs typeface="+mn-cs"/>
                <a:sym typeface="Helvetica Neue"/>
              </a:rPr>
              <a:t>scheduling actionable items to resurface exactly when needed</a:t>
            </a:r>
          </a:p>
        </p:txBody>
      </p:sp>
      <p:pic>
        <p:nvPicPr>
          <p:cNvPr id="11" name="Graphic 10" descr="@ with solid fill">
            <a:extLst>
              <a:ext uri="{FF2B5EF4-FFF2-40B4-BE49-F238E27FC236}">
                <a16:creationId xmlns:a16="http://schemas.microsoft.com/office/drawing/2014/main" id="{476C5547-7744-5521-1B53-71B8B1F868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19361" y="2672533"/>
            <a:ext cx="372058" cy="372058"/>
          </a:xfrm>
          <a:prstGeom prst="rect">
            <a:avLst/>
          </a:prstGeom>
        </p:spPr>
      </p:pic>
      <p:pic>
        <p:nvPicPr>
          <p:cNvPr id="22" name="Picture 21" descr="The image displays a user interface with sections for a funding report, setup, new award, expense approval, audit filing, and team email, along with a 'Quick Steps' feature.&#10;&#10;AI-generated content may be incorrect.">
            <a:extLst>
              <a:ext uri="{FF2B5EF4-FFF2-40B4-BE49-F238E27FC236}">
                <a16:creationId xmlns:a16="http://schemas.microsoft.com/office/drawing/2014/main" id="{5EF51E9C-F522-F6B6-BFB5-FB896866919D}"/>
              </a:ext>
            </a:extLst>
          </p:cNvPr>
          <p:cNvPicPr>
            <a:picLocks noChangeAspect="1"/>
          </p:cNvPicPr>
          <p:nvPr/>
        </p:nvPicPr>
        <p:blipFill>
          <a:blip r:embed="rId7"/>
          <a:stretch>
            <a:fillRect/>
          </a:stretch>
        </p:blipFill>
        <p:spPr>
          <a:xfrm>
            <a:off x="2119361" y="1650523"/>
            <a:ext cx="2780384" cy="1002452"/>
          </a:xfrm>
          <a:prstGeom prst="rect">
            <a:avLst/>
          </a:prstGeom>
        </p:spPr>
      </p:pic>
      <p:pic>
        <p:nvPicPr>
          <p:cNvPr id="36" name="Picture 35" descr="Microsoft Lists – Microsoft Adoption">
            <a:extLst>
              <a:ext uri="{FF2B5EF4-FFF2-40B4-BE49-F238E27FC236}">
                <a16:creationId xmlns:a16="http://schemas.microsoft.com/office/drawing/2014/main" id="{2D6ECC10-229B-61CC-32D1-41CE38097D07}"/>
              </a:ext>
            </a:extLst>
          </p:cNvPr>
          <p:cNvPicPr>
            <a:picLocks noChangeAspect="1"/>
          </p:cNvPicPr>
          <p:nvPr/>
        </p:nvPicPr>
        <p:blipFill>
          <a:blip r:embed="rId8"/>
          <a:stretch>
            <a:fillRect/>
          </a:stretch>
        </p:blipFill>
        <p:spPr>
          <a:xfrm>
            <a:off x="8588836" y="2084770"/>
            <a:ext cx="527921" cy="525574"/>
          </a:xfrm>
          <a:prstGeom prst="rect">
            <a:avLst/>
          </a:prstGeom>
        </p:spPr>
      </p:pic>
    </p:spTree>
    <p:extLst>
      <p:ext uri="{BB962C8B-B14F-4D97-AF65-F5344CB8AC3E}">
        <p14:creationId xmlns:p14="http://schemas.microsoft.com/office/powerpoint/2010/main" val="1056593272"/>
      </p:ext>
    </p:extLst>
  </p:cSld>
  <p:clrMapOvr>
    <a:masterClrMapping/>
  </p:clrMapOvr>
  <p:transition spd="med"/>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96135AB-F1B6-DCDA-CBCE-D595BF1D279D}"/>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2" name="Text Placeholder 1">
            <a:extLst>
              <a:ext uri="{FF2B5EF4-FFF2-40B4-BE49-F238E27FC236}">
                <a16:creationId xmlns:a16="http://schemas.microsoft.com/office/drawing/2014/main" id="{759E8BA0-01BF-56AB-EDD1-58F8A8CB521C}"/>
              </a:ext>
            </a:extLst>
          </p:cNvPr>
          <p:cNvSpPr>
            <a:spLocks noGrp="1"/>
          </p:cNvSpPr>
          <p:nvPr>
            <p:ph type="body" sz="quarter" idx="21"/>
          </p:nvPr>
        </p:nvSpPr>
        <p:spPr>
          <a:xfrm>
            <a:off x="603250" y="1457081"/>
            <a:ext cx="10985500" cy="667172"/>
          </a:xfrm>
        </p:spPr>
        <p:txBody>
          <a:bodyPr lIns="45719" tIns="45719" rIns="45719" bIns="45719" anchor="t">
            <a:normAutofit/>
          </a:bodyPr>
          <a:lstStyle/>
          <a:p>
            <a:r>
              <a:rPr lang="en-GB" sz="1400" b="0">
                <a:solidFill>
                  <a:srgbClr val="3D4759"/>
                </a:solidFill>
                <a:ea typeface="+mn-lt"/>
                <a:cs typeface="+mn-lt"/>
              </a:rPr>
              <a:t>Every funder counts time differently — 215 days, 1720 hours, productive hours. Then there's what the person actually cost the institution that month, and which parts of their pay are even eligible...</a:t>
            </a:r>
            <a:endParaRPr lang="en-US"/>
          </a:p>
        </p:txBody>
      </p:sp>
      <p:sp>
        <p:nvSpPr>
          <p:cNvPr id="5" name="Title 4">
            <a:extLst>
              <a:ext uri="{FF2B5EF4-FFF2-40B4-BE49-F238E27FC236}">
                <a16:creationId xmlns:a16="http://schemas.microsoft.com/office/drawing/2014/main" id="{F1730EFD-ACEC-C0E9-4686-37C20FF42046}"/>
              </a:ext>
            </a:extLst>
          </p:cNvPr>
          <p:cNvSpPr>
            <a:spLocks noGrp="1"/>
          </p:cNvSpPr>
          <p:nvPr>
            <p:ph type="title"/>
          </p:nvPr>
        </p:nvSpPr>
        <p:spPr>
          <a:xfrm>
            <a:off x="603249" y="539750"/>
            <a:ext cx="11000000" cy="717550"/>
          </a:xfrm>
        </p:spPr>
        <p:txBody>
          <a:bodyPr>
            <a:normAutofit/>
          </a:bodyPr>
          <a:lstStyle/>
          <a:p>
            <a:r>
              <a:rPr lang="en-IE">
                <a:solidFill>
                  <a:srgbClr val="7292CC"/>
                </a:solidFill>
              </a:rPr>
              <a:t>Timesheet-to-Payroll Reconciliation</a:t>
            </a:r>
          </a:p>
        </p:txBody>
      </p:sp>
      <p:sp>
        <p:nvSpPr>
          <p:cNvPr id="8" name="TextBox 7">
            <a:extLst>
              <a:ext uri="{FF2B5EF4-FFF2-40B4-BE49-F238E27FC236}">
                <a16:creationId xmlns:a16="http://schemas.microsoft.com/office/drawing/2014/main" id="{ACC7219D-9A57-2843-EFEF-E4B354E84FF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6DDBCC0-D63E-00C8-EBF6-BD9728023B1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41" name="Caption"/>
          <p:cNvSpPr txBox="1"/>
          <p:nvPr/>
        </p:nvSpPr>
        <p:spPr>
          <a:xfrm>
            <a:off x="608167" y="5216667"/>
            <a:ext cx="6004278" cy="360000"/>
          </a:xfrm>
          <a:prstGeom prst="rect">
            <a:avLst/>
          </a:prstGeom>
        </p:spPr>
        <p:txBody>
          <a:bodyPr lIns="20000" tIns="20000" rIns="0" bIns="0" anchor="t"/>
          <a:lstStyle/>
          <a:p>
            <a:pPr marL="0" indent="0">
              <a:buNone/>
            </a:pPr>
            <a:r>
              <a:rPr lang="en-GB" sz="1050" i="1">
                <a:solidFill>
                  <a:srgbClr val="7F8A99"/>
                </a:solidFill>
                <a:latin typeface="Helvetica"/>
                <a:cs typeface="Helvetica"/>
              </a:rPr>
              <a:t>The actual workbook — yours to download and adapt</a:t>
            </a:r>
          </a:p>
        </p:txBody>
      </p:sp>
      <p:pic>
        <p:nvPicPr>
          <p:cNvPr id="4" name="Picture 3" descr="A screenshot of a data sheet">
            <a:extLst>
              <a:ext uri="{FF2B5EF4-FFF2-40B4-BE49-F238E27FC236}">
                <a16:creationId xmlns:a16="http://schemas.microsoft.com/office/drawing/2014/main" id="{052C53CB-BE77-33BF-F81F-0A5F05F04956}"/>
              </a:ext>
            </a:extLst>
          </p:cNvPr>
          <p:cNvPicPr>
            <a:picLocks noChangeAspect="1"/>
          </p:cNvPicPr>
          <p:nvPr/>
        </p:nvPicPr>
        <p:blipFill>
          <a:blip r:embed="rId6"/>
          <a:stretch>
            <a:fillRect/>
          </a:stretch>
        </p:blipFill>
        <p:spPr>
          <a:xfrm>
            <a:off x="601052" y="2329106"/>
            <a:ext cx="7052897" cy="2561249"/>
          </a:xfrm>
          <a:prstGeom prst="rect">
            <a:avLst/>
          </a:prstGeom>
        </p:spPr>
      </p:pic>
      <p:sp>
        <p:nvSpPr>
          <p:cNvPr id="9" name="Text Placeholder 1">
            <a:extLst>
              <a:ext uri="{FF2B5EF4-FFF2-40B4-BE49-F238E27FC236}">
                <a16:creationId xmlns:a16="http://schemas.microsoft.com/office/drawing/2014/main" id="{C0947CEE-3BE4-65B0-992A-446F0E7B9DCD}"/>
              </a:ext>
            </a:extLst>
          </p:cNvPr>
          <p:cNvSpPr txBox="1">
            <a:spLocks/>
          </p:cNvSpPr>
          <p:nvPr/>
        </p:nvSpPr>
        <p:spPr>
          <a:xfrm>
            <a:off x="7848112" y="2117483"/>
            <a:ext cx="4039577" cy="40375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tIns="45719" rIns="45719" bIns="45719" anchor="t">
            <a:normAutofit/>
          </a:bodyPr>
          <a:lstStyle>
            <a:lvl1pPr marL="0" marR="0" indent="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GB" sz="1400" kern="0">
                <a:solidFill>
                  <a:srgbClr val="3D4759"/>
                </a:solidFill>
                <a:latin typeface="Helvetica Light"/>
                <a:ea typeface="+mn-lt"/>
                <a:cs typeface="+mn-lt"/>
              </a:rPr>
              <a:t>WHAT THIS HOLDS</a:t>
            </a:r>
            <a:endParaRPr lang="en-US" sz="1400">
              <a:latin typeface="Helvetica Light"/>
            </a:endParaRPr>
          </a:p>
          <a:p>
            <a:pPr marL="285750" indent="-285750">
              <a:buFont typeface="Arial"/>
              <a:buChar char="•"/>
            </a:pPr>
            <a:r>
              <a:rPr lang="en-GB" sz="1400" b="0" kern="0">
                <a:solidFill>
                  <a:srgbClr val="3D4759"/>
                </a:solidFill>
                <a:latin typeface="Helvetica Light"/>
                <a:ea typeface="+mn-lt"/>
                <a:cs typeface="+mn-lt"/>
              </a:rPr>
              <a:t>Funder rules in one place — change them once</a:t>
            </a:r>
            <a:endParaRPr lang="en-GB" sz="1400">
              <a:latin typeface="Helvetica Light"/>
              <a:ea typeface="+mn-lt"/>
              <a:cs typeface="+mn-lt"/>
            </a:endParaRPr>
          </a:p>
          <a:p>
            <a:pPr marL="285750" indent="-285750">
              <a:buFont typeface="Arial"/>
              <a:buChar char="•"/>
            </a:pPr>
            <a:r>
              <a:rPr lang="en-GB" sz="1400" b="0" kern="0">
                <a:solidFill>
                  <a:srgbClr val="3D4759"/>
                </a:solidFill>
                <a:latin typeface="Helvetica Light"/>
                <a:ea typeface="+mn-lt"/>
                <a:cs typeface="+mn-lt"/>
              </a:rPr>
              <a:t>Eligibility rules for payroll elements</a:t>
            </a:r>
            <a:endParaRPr lang="en-GB" sz="1400">
              <a:latin typeface="Helvetica Light"/>
            </a:endParaRPr>
          </a:p>
          <a:p>
            <a:pPr marL="285750" indent="-285750">
              <a:buFont typeface="Arial"/>
              <a:buChar char="•"/>
            </a:pPr>
            <a:r>
              <a:rPr lang="en-GB" sz="1400" b="0" kern="0">
                <a:solidFill>
                  <a:srgbClr val="3D4759"/>
                </a:solidFill>
                <a:latin typeface="Helvetica Light"/>
                <a:ea typeface="+mn-lt"/>
                <a:cs typeface="+mn-lt"/>
              </a:rPr>
              <a:t>Your journal template + mappings</a:t>
            </a:r>
            <a:endParaRPr lang="en-GB" sz="1400" b="0" kern="0">
              <a:solidFill>
                <a:srgbClr val="3D4759"/>
              </a:solidFill>
              <a:latin typeface="Helvetica Light"/>
            </a:endParaRPr>
          </a:p>
          <a:p>
            <a:pPr marL="285750" indent="-285750">
              <a:buFont typeface="Arial"/>
              <a:buChar char="•"/>
            </a:pPr>
            <a:endParaRPr lang="en-GB" sz="1400" b="0" kern="0">
              <a:solidFill>
                <a:srgbClr val="3D4759"/>
              </a:solidFill>
              <a:latin typeface="Helvetica Light"/>
              <a:ea typeface="+mn-lt"/>
              <a:cs typeface="+mn-lt"/>
            </a:endParaRPr>
          </a:p>
          <a:p>
            <a:r>
              <a:rPr lang="en-GB" sz="1400" kern="0">
                <a:solidFill>
                  <a:srgbClr val="3D4759"/>
                </a:solidFill>
                <a:latin typeface="Helvetica Light"/>
                <a:ea typeface="+mn-lt"/>
                <a:cs typeface="+mn-lt"/>
              </a:rPr>
              <a:t>WHAT THIS DOES</a:t>
            </a:r>
            <a:endParaRPr lang="en-GB" sz="1400">
              <a:latin typeface="Helvetica Light"/>
            </a:endParaRPr>
          </a:p>
          <a:p>
            <a:pPr marL="285750" indent="-285750">
              <a:buFont typeface="Arial"/>
              <a:buChar char="•"/>
            </a:pPr>
            <a:r>
              <a:rPr lang="en-GB" sz="1400" b="0" kern="0">
                <a:solidFill>
                  <a:srgbClr val="3D4759"/>
                </a:solidFill>
                <a:latin typeface="Helvetica Light"/>
                <a:ea typeface="+mn-lt"/>
                <a:cs typeface="+mn-lt"/>
              </a:rPr>
              <a:t>Flags maybe-ineligible payroll entries — you decide</a:t>
            </a:r>
            <a:endParaRPr lang="en-GB" sz="1400">
              <a:latin typeface="Helvetica Light"/>
            </a:endParaRPr>
          </a:p>
          <a:p>
            <a:pPr marL="285750" indent="-285750">
              <a:buFont typeface="Arial"/>
              <a:buChar char="•"/>
            </a:pPr>
            <a:r>
              <a:rPr lang="en-GB" sz="1400" b="0" kern="0">
                <a:solidFill>
                  <a:srgbClr val="3D4759"/>
                </a:solidFill>
                <a:latin typeface="Helvetica Light"/>
                <a:ea typeface="+mn-lt"/>
                <a:cs typeface="+mn-lt"/>
              </a:rPr>
              <a:t>Maps each funder's basis onto the signed hours</a:t>
            </a:r>
            <a:endParaRPr lang="en-GB" sz="1400">
              <a:latin typeface="Helvetica Light"/>
            </a:endParaRPr>
          </a:p>
          <a:p>
            <a:pPr marL="285750" indent="-285750">
              <a:buFont typeface="Arial"/>
              <a:buChar char="•"/>
            </a:pPr>
            <a:r>
              <a:rPr lang="en-GB" sz="1400" b="0" kern="0">
                <a:solidFill>
                  <a:srgbClr val="3D4759"/>
                </a:solidFill>
                <a:latin typeface="Helvetica Light"/>
                <a:ea typeface="+mn-lt"/>
                <a:cs typeface="+mn-lt"/>
              </a:rPr>
              <a:t>Calculates both — uncapped, then capped to actual payroll</a:t>
            </a:r>
            <a:endParaRPr lang="en-GB" sz="1400">
              <a:latin typeface="Helvetica Light"/>
            </a:endParaRPr>
          </a:p>
          <a:p>
            <a:pPr marL="285750" indent="-285750">
              <a:buFont typeface="Arial"/>
              <a:buChar char="•"/>
            </a:pPr>
            <a:endParaRPr lang="en-GB" sz="1400" b="0" kern="0">
              <a:solidFill>
                <a:srgbClr val="3D4759"/>
              </a:solidFill>
              <a:latin typeface="Helvetica Light"/>
              <a:ea typeface="+mn-lt"/>
              <a:cs typeface="+mn-lt"/>
            </a:endParaRPr>
          </a:p>
          <a:p>
            <a:r>
              <a:rPr lang="en-GB" sz="1400" kern="0">
                <a:solidFill>
                  <a:srgbClr val="3D4759"/>
                </a:solidFill>
                <a:latin typeface="Helvetica Light"/>
                <a:ea typeface="+mn-lt"/>
                <a:cs typeface="+mn-lt"/>
              </a:rPr>
              <a:t>OUTPUTS</a:t>
            </a:r>
            <a:endParaRPr lang="en-GB" sz="1400">
              <a:latin typeface="Helvetica Light"/>
            </a:endParaRPr>
          </a:p>
          <a:p>
            <a:r>
              <a:rPr lang="en-GB" sz="1400" b="0" kern="0">
                <a:solidFill>
                  <a:srgbClr val="3D4759"/>
                </a:solidFill>
                <a:latin typeface="Helvetica Light"/>
                <a:ea typeface="+mn-lt"/>
                <a:cs typeface="+mn-lt"/>
              </a:rPr>
              <a:t>→ An auditable record</a:t>
            </a:r>
            <a:endParaRPr lang="en-US" sz="1400">
              <a:latin typeface="Helvetica Light"/>
              <a:ea typeface="+mn-lt"/>
              <a:cs typeface="+mn-lt"/>
            </a:endParaRPr>
          </a:p>
          <a:p>
            <a:r>
              <a:rPr lang="en-GB" sz="1400" b="0" kern="0">
                <a:solidFill>
                  <a:srgbClr val="3D4759"/>
                </a:solidFill>
                <a:latin typeface="Helvetica Light"/>
                <a:ea typeface="+mn-lt"/>
                <a:cs typeface="+mn-lt"/>
              </a:rPr>
              <a:t>→ A journal to update the project ledger</a:t>
            </a:r>
            <a:endParaRPr lang="en-GB" sz="1400">
              <a:latin typeface="Helvetica Light"/>
              <a:ea typeface="+mn-lt"/>
              <a:cs typeface="+mn-lt"/>
            </a:endParaRPr>
          </a:p>
          <a:p>
            <a:endParaRPr lang="en-GB" sz="1400" kern="0">
              <a:solidFill>
                <a:srgbClr val="3D4759"/>
              </a:solidFill>
              <a:latin typeface="Helvetica Light"/>
            </a:endParaRPr>
          </a:p>
        </p:txBody>
      </p:sp>
    </p:spTree>
    <p:extLst>
      <p:ext uri="{BB962C8B-B14F-4D97-AF65-F5344CB8AC3E}">
        <p14:creationId xmlns:p14="http://schemas.microsoft.com/office/powerpoint/2010/main" val="176043413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96135AB-F1B6-DCDA-CBCE-D595BF1D279D}"/>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5" name="Title 4">
            <a:extLst>
              <a:ext uri="{FF2B5EF4-FFF2-40B4-BE49-F238E27FC236}">
                <a16:creationId xmlns:a16="http://schemas.microsoft.com/office/drawing/2014/main" id="{F1730EFD-ACEC-C0E9-4686-37C20FF42046}"/>
              </a:ext>
            </a:extLst>
          </p:cNvPr>
          <p:cNvSpPr>
            <a:spLocks noGrp="1"/>
          </p:cNvSpPr>
          <p:nvPr>
            <p:ph type="title"/>
          </p:nvPr>
        </p:nvSpPr>
        <p:spPr>
          <a:xfrm>
            <a:off x="603249" y="539750"/>
            <a:ext cx="9985296" cy="717550"/>
          </a:xfrm>
        </p:spPr>
        <p:txBody>
          <a:bodyPr lIns="50800" tIns="50800" rIns="50800" bIns="50800" anchor="t">
            <a:normAutofit/>
          </a:bodyPr>
          <a:lstStyle/>
          <a:p>
            <a:r>
              <a:rPr lang="en-IE">
                <a:solidFill>
                  <a:srgbClr val="7292CC"/>
                </a:solidFill>
                <a:ea typeface="+mn-lt"/>
                <a:cs typeface="+mn-lt"/>
              </a:rPr>
              <a:t>Built once, kept current — together</a:t>
            </a:r>
            <a:endParaRPr lang="en-US"/>
          </a:p>
        </p:txBody>
      </p:sp>
      <p:sp>
        <p:nvSpPr>
          <p:cNvPr id="8" name="TextBox 7">
            <a:extLst>
              <a:ext uri="{FF2B5EF4-FFF2-40B4-BE49-F238E27FC236}">
                <a16:creationId xmlns:a16="http://schemas.microsoft.com/office/drawing/2014/main" id="{ACC7219D-9A57-2843-EFEF-E4B354E84FF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6DDBCC0-D63E-00C8-EBF6-BD9728023B1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301" name="t"/>
          <p:cNvSpPr txBox="1"/>
          <p:nvPr/>
        </p:nvSpPr>
        <p:spPr>
          <a:xfrm>
            <a:off x="560000" y="1640000"/>
            <a:ext cx="8200000" cy="300000"/>
          </a:xfrm>
          <a:prstGeom prst="rect">
            <a:avLst/>
          </a:prstGeom>
        </p:spPr>
        <p:txBody>
          <a:bodyPr lIns="0" tIns="0" rIns="0" bIns="0" anchor="t"/>
          <a:lstStyle/>
          <a:p>
            <a:pPr marL="0" indent="0">
              <a:buNone/>
            </a:pPr>
            <a:r>
              <a:rPr lang="en-GB" sz="1500" b="1">
                <a:solidFill>
                  <a:srgbClr val="2E3A52"/>
                </a:solidFill>
                <a:latin typeface="Helvetica"/>
                <a:cs typeface="Helvetica"/>
              </a:rPr>
              <a:t>Shared across the sector</a:t>
            </a:r>
          </a:p>
        </p:txBody>
      </p:sp>
      <p:sp>
        <p:nvSpPr>
          <p:cNvPr id="302" name="t"/>
          <p:cNvSpPr txBox="1"/>
          <p:nvPr/>
        </p:nvSpPr>
        <p:spPr>
          <a:xfrm>
            <a:off x="560000" y="1970000"/>
            <a:ext cx="8200000" cy="300000"/>
          </a:xfrm>
          <a:prstGeom prst="rect">
            <a:avLst/>
          </a:prstGeom>
        </p:spPr>
        <p:txBody>
          <a:bodyPr lIns="0" tIns="0" rIns="0" bIns="0" anchor="t"/>
          <a:lstStyle/>
          <a:p>
            <a:pPr marL="0" indent="0">
              <a:buNone/>
            </a:pPr>
            <a:r>
              <a:rPr lang="en-GB" sz="1100">
                <a:solidFill>
                  <a:srgbClr val="5F6B7E"/>
                </a:solidFill>
                <a:latin typeface="Helvetica"/>
                <a:cs typeface="Helvetica"/>
              </a:rPr>
              <a:t>Funder rules don't change between institutions — yet every team works them out alone.</a:t>
            </a:r>
          </a:p>
        </p:txBody>
      </p:sp>
      <p:pic>
        <p:nvPicPr>
          <p:cNvPr id="303" name="tile"/>
          <p:cNvPicPr>
            <a:picLocks noChangeAspect="1"/>
          </p:cNvPicPr>
          <p:nvPr/>
        </p:nvPicPr>
        <p:blipFill>
          <a:blip r:embed="rId6"/>
          <a:stretch>
            <a:fillRect/>
          </a:stretch>
        </p:blipFill>
        <p:spPr>
          <a:xfrm>
            <a:off x="560000" y="2360000"/>
            <a:ext cx="3050000" cy="1124935"/>
          </a:xfrm>
          <a:prstGeom prst="rect">
            <a:avLst/>
          </a:prstGeom>
          <a:ln w="6350">
            <a:solidFill>
              <a:srgbClr val="E2E8F2"/>
            </a:solidFill>
          </a:ln>
        </p:spPr>
      </p:pic>
      <p:pic>
        <p:nvPicPr>
          <p:cNvPr id="305" name="tile"/>
          <p:cNvPicPr>
            <a:picLocks noChangeAspect="1"/>
          </p:cNvPicPr>
          <p:nvPr/>
        </p:nvPicPr>
        <p:blipFill>
          <a:blip r:embed="rId7"/>
          <a:stretch>
            <a:fillRect/>
          </a:stretch>
        </p:blipFill>
        <p:spPr>
          <a:xfrm>
            <a:off x="3828230" y="2360000"/>
            <a:ext cx="3050000" cy="1505194"/>
          </a:xfrm>
          <a:prstGeom prst="rect">
            <a:avLst/>
          </a:prstGeom>
          <a:ln w="6350">
            <a:solidFill>
              <a:srgbClr val="E2E8F2"/>
            </a:solidFill>
          </a:ln>
        </p:spPr>
      </p:pic>
      <p:sp>
        <p:nvSpPr>
          <p:cNvPr id="306" name="t"/>
          <p:cNvSpPr txBox="1"/>
          <p:nvPr/>
        </p:nvSpPr>
        <p:spPr>
          <a:xfrm>
            <a:off x="560000" y="4195194"/>
            <a:ext cx="8200000" cy="300000"/>
          </a:xfrm>
          <a:prstGeom prst="rect">
            <a:avLst/>
          </a:prstGeom>
        </p:spPr>
        <p:txBody>
          <a:bodyPr lIns="0" tIns="0" rIns="0" bIns="0" anchor="t"/>
          <a:lstStyle/>
          <a:p>
            <a:pPr marL="0" indent="0">
              <a:buNone/>
            </a:pPr>
            <a:r>
              <a:rPr lang="en-GB" sz="1500" b="1">
                <a:solidFill>
                  <a:srgbClr val="2E3A52"/>
                </a:solidFill>
                <a:latin typeface="Helvetica"/>
                <a:cs typeface="Helvetica"/>
              </a:rPr>
              <a:t>Institution-specific</a:t>
            </a:r>
          </a:p>
        </p:txBody>
      </p:sp>
      <p:sp>
        <p:nvSpPr>
          <p:cNvPr id="307" name="t"/>
          <p:cNvSpPr txBox="1"/>
          <p:nvPr/>
        </p:nvSpPr>
        <p:spPr>
          <a:xfrm>
            <a:off x="560000" y="4525194"/>
            <a:ext cx="8200000" cy="300000"/>
          </a:xfrm>
          <a:prstGeom prst="rect">
            <a:avLst/>
          </a:prstGeom>
        </p:spPr>
        <p:txBody>
          <a:bodyPr lIns="0" tIns="0" rIns="0" bIns="0" anchor="t"/>
          <a:lstStyle/>
          <a:p>
            <a:r>
              <a:rPr lang="en-GB" sz="1100">
                <a:solidFill>
                  <a:srgbClr val="5F6B7E"/>
                </a:solidFill>
                <a:latin typeface="Helvetica"/>
                <a:cs typeface="Helvetica"/>
              </a:rPr>
              <a:t>How do others approach the same problem? </a:t>
            </a:r>
          </a:p>
        </p:txBody>
      </p:sp>
      <p:pic>
        <p:nvPicPr>
          <p:cNvPr id="308" name="tile"/>
          <p:cNvPicPr>
            <a:picLocks noChangeAspect="1"/>
          </p:cNvPicPr>
          <p:nvPr/>
        </p:nvPicPr>
        <p:blipFill>
          <a:blip r:embed="rId8"/>
          <a:stretch>
            <a:fillRect/>
          </a:stretch>
        </p:blipFill>
        <p:spPr>
          <a:xfrm>
            <a:off x="2836231" y="4915194"/>
            <a:ext cx="3050000" cy="1528961"/>
          </a:xfrm>
          <a:prstGeom prst="rect">
            <a:avLst/>
          </a:prstGeom>
          <a:ln w="6350">
            <a:solidFill>
              <a:srgbClr val="E2E8F2"/>
            </a:solidFill>
          </a:ln>
        </p:spPr>
      </p:pic>
      <p:pic>
        <p:nvPicPr>
          <p:cNvPr id="310" name="QR"/>
          <p:cNvPicPr>
            <a:picLocks noChangeAspect="1"/>
          </p:cNvPicPr>
          <p:nvPr/>
        </p:nvPicPr>
        <p:blipFill>
          <a:blip r:embed="rId9"/>
          <a:stretch>
            <a:fillRect/>
          </a:stretch>
        </p:blipFill>
        <p:spPr>
          <a:xfrm>
            <a:off x="10273077" y="4346270"/>
            <a:ext cx="1550000" cy="1550000"/>
          </a:xfrm>
          <a:prstGeom prst="rect">
            <a:avLst/>
          </a:prstGeom>
        </p:spPr>
      </p:pic>
    </p:spTree>
    <p:extLst>
      <p:ext uri="{BB962C8B-B14F-4D97-AF65-F5344CB8AC3E}">
        <p14:creationId xmlns:p14="http://schemas.microsoft.com/office/powerpoint/2010/main" val="3657208942"/>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3" id="{DDCF1FC6-CC23-4236-9119-C0E996F5D25C}" vid="{5F23C322-6768-4972-BFFF-925FAA99B2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7.png"/></Relationships>
</file>

<file path=ppt/webextensions/_rels/webextension2.xml.rels><?xml version="1.0" encoding="UTF-8" standalone="yes"?>
<Relationships xmlns="http://schemas.openxmlformats.org/package/2006/relationships"><Relationship Id="rId1" Type="http://schemas.openxmlformats.org/officeDocument/2006/relationships/image" Target="../media/image7.png"/></Relationships>
</file>

<file path=ppt/webextensions/_rels/webextension3.xml.rels><?xml version="1.0" encoding="UTF-8" standalone="yes"?>
<Relationships xmlns="http://schemas.openxmlformats.org/package/2006/relationships"><Relationship Id="rId1" Type="http://schemas.openxmlformats.org/officeDocument/2006/relationships/image" Target="../media/image7.png"/></Relationships>
</file>

<file path=ppt/webextensions/_rels/webextension4.xml.rels><?xml version="1.0" encoding="UTF-8" standalone="yes"?>
<Relationships xmlns="http://schemas.openxmlformats.org/package/2006/relationships"><Relationship Id="rId1" Type="http://schemas.openxmlformats.org/officeDocument/2006/relationships/image" Target="../media/image37.png"/></Relationships>
</file>

<file path=ppt/webextensions/_rels/webextension5.xml.rels><?xml version="1.0" encoding="UTF-8" standalone="yes"?>
<Relationships xmlns="http://schemas.openxmlformats.org/package/2006/relationships"><Relationship Id="rId1" Type="http://schemas.openxmlformats.org/officeDocument/2006/relationships/image" Target="../media/image39.png"/></Relationships>
</file>

<file path=ppt/webextensions/webextension1.xml><?xml version="1.0" encoding="utf-8"?>
<we:webextension xmlns:we="http://schemas.microsoft.com/office/webextensions/webextension/2010/11" id="{FAC10B73-CDB0-4F17-AC8F-DE9FB094E603}">
  <we:reference id="WA104379261" version="4.3.0.0" store="en-GB" storeType="omex"/>
  <we:alternateReferences>
    <we:reference id="WA104379261" version="4.3.0.0" store="omex" storeType="omex"/>
  </we:alternateReferences>
  <we:properties>
    <we:property name="MENTIMETER_QUESTION_ID_KEY" value="&quot;uoqmx2nou275&quot;"/>
    <we:property name="MENTI_PPT_SERIES_ID" value="&quot;alx5agkjf5nsn6hn5jb6s1u6vnypfvnd&quot;"/>
    <we:property name="MENTI_PPT_MENTI_SLIDE_ID" value="&quot;uoqmx2nou275&quot;"/>
  </we:properties>
  <we:bindings/>
  <we:snapshot xmlns:r="http://schemas.openxmlformats.org/officeDocument/2006/relationships" r:embed="rId1"/>
</we:webextension>
</file>

<file path=ppt/webextensions/webextension2.xml><?xml version="1.0" encoding="utf-8"?>
<we:webextension xmlns:we="http://schemas.microsoft.com/office/webextensions/webextension/2010/11" id="{FAC10B73-CDB0-4F17-AC8F-DE9FB094E603}">
  <we:reference id="WA104379261" version="4.3.0.0" store="en-GB" storeType="omex"/>
  <we:alternateReferences>
    <we:reference id="WA104379261" version="4.3.0.0" store="omex" storeType="omex"/>
  </we:alternateReferences>
  <we:properties>
    <we:property name="MENTIMETER_QUESTION_ID_KEY" value="&quot;uoqmx2nou275&quot;"/>
    <we:property name="MENTI_PPT_SERIES_ID" value="&quot;alj1bmvgzcgzvgraaqg52vxfa1iyz4jp&quot;"/>
    <we:property name="MENTI_PPT_MENTI_SLIDE_ID" value="&quot;kcqm95ez6y9b&quot;"/>
  </we:properties>
  <we:bindings/>
  <we:snapshot xmlns:r="http://schemas.openxmlformats.org/officeDocument/2006/relationships" r:embed="rId1"/>
</we:webextension>
</file>

<file path=ppt/webextensions/webextension3.xml><?xml version="1.0" encoding="utf-8"?>
<we:webextension xmlns:we="http://schemas.microsoft.com/office/webextensions/webextension/2010/11" id="{FAC10B73-CDB0-4F17-AC8F-DE9FB094E603}">
  <we:reference id="WA104379261" version="4.3.0.0" store="en-GB" storeType="omex"/>
  <we:alternateReferences>
    <we:reference id="WA104379261" version="4.3.0.0" store="omex" storeType="omex"/>
  </we:alternateReferences>
  <we:properties>
    <we:property name="MENTIMETER_QUESTION_ID_KEY" value="&quot;uoqmx2nou275&quot;"/>
    <we:property name="MENTI_PPT_SERIES_ID" value="&quot;alqxnophdthgfozjd9e2nub4n4vm9hox&quot;"/>
    <we:property name="MENTI_PPT_MENTI_SLIDE_ID" value="&quot;kqycgkr83pix&quot;"/>
  </we:properties>
  <we:bindings/>
  <we:snapshot xmlns:r="http://schemas.openxmlformats.org/officeDocument/2006/relationships" r:embed="rId1"/>
</we:webextension>
</file>

<file path=ppt/webextensions/webextension4.xml><?xml version="1.0" encoding="utf-8"?>
<we:webextension xmlns:we="http://schemas.microsoft.com/office/webextensions/webextension/2010/11" id="{FAC10B73-CDB0-4F17-AC8F-DE9FB094E603}">
  <we:reference id="WA104379261" version="4.3.0.0" store="en-GB" storeType="omex"/>
  <we:alternateReferences>
    <we:reference id="WA104379261" version="4.3.0.0" store="omex" storeType="omex"/>
  </we:alternateReferences>
  <we:properties>
    <we:property name="MENTIMETER_QUESTION_ID_KEY" value="&quot;uoqmx2nou275&quot;"/>
    <we:property name="MENTI_PPT_SERIES_ID" value="&quot;alz9m2rw1n4g2o1wtc82di81epwp52a2&quot;"/>
    <we:property name="MENTI_PPT_MENTI_SLIDE_ID" value="&quot;c7fr5mbt7fno&quot;"/>
  </we:properties>
  <we:bindings/>
  <we:snapshot xmlns:r="http://schemas.openxmlformats.org/officeDocument/2006/relationships" r:embed="rId1"/>
</we:webextension>
</file>

<file path=ppt/webextensions/webextension5.xml><?xml version="1.0" encoding="utf-8"?>
<we:webextension xmlns:we="http://schemas.microsoft.com/office/webextensions/webextension/2010/11" id="{FAC10B73-CDB0-4F17-AC8F-DE9FB094E603}">
  <we:reference id="WA104379261" version="4.3.0.0" store="en-GB" storeType="omex"/>
  <we:alternateReferences>
    <we:reference id="WA104379261" version="4.3.0.0" store="omex" storeType="omex"/>
  </we:alternateReferences>
  <we:properties>
    <we:property name="MENTIMETER_QUESTION_ID_KEY" value="&quot;uoqmx2nou275&quot;"/>
    <we:property name="MENTI_PPT_SERIES_ID" value="&quot;al8gr12ufoph4xcqbehnpv1x1cmmdxzw&quot;"/>
    <we:property name="MENTI_PPT_MENTI_SLIDE_ID" value="&quot;mfw3mpeerh25&quot;"/>
  </we:properties>
  <we:bindings/>
  <we:snapshot xmlns:r="http://schemas.openxmlformats.org/officeDocument/2006/relationships" r:embed="rId1"/>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6522d93-ccde-437d-a793-b289ee708a2f" xsi:nil="true"/>
    <lcf76f155ced4ddcb4097134ff3c332f xmlns="563d7928-de39-40eb-aaef-3504eb7eef2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0F3A9E8D51AC34D88BEBDC6697AB1BA" ma:contentTypeVersion="16" ma:contentTypeDescription="Create a new document." ma:contentTypeScope="" ma:versionID="e4e28ada7636b28b3066611c1c3d0049">
  <xsd:schema xmlns:xsd="http://www.w3.org/2001/XMLSchema" xmlns:xs="http://www.w3.org/2001/XMLSchema" xmlns:p="http://schemas.microsoft.com/office/2006/metadata/properties" xmlns:ns2="563d7928-de39-40eb-aaef-3504eb7eef23" xmlns:ns3="a6522d93-ccde-437d-a793-b289ee708a2f" targetNamespace="http://schemas.microsoft.com/office/2006/metadata/properties" ma:root="true" ma:fieldsID="0a0ece2ae2306a210f4ea951b969c994" ns2:_="" ns3:_="">
    <xsd:import namespace="563d7928-de39-40eb-aaef-3504eb7eef23"/>
    <xsd:import namespace="a6522d93-ccde-437d-a793-b289ee708a2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3d7928-de39-40eb-aaef-3504eb7eef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2090d37-0cf0-4191-99ae-e11c03e71b32"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6522d93-ccde-437d-a793-b289ee708a2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58787e5-1a83-4099-8018-dcd51ec2f4c3}" ma:internalName="TaxCatchAll" ma:showField="CatchAllData" ma:web="a6522d93-ccde-437d-a793-b289ee708a2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329B384-E28A-4CDF-AC8A-16E19B09960A}">
  <ds:schemaRefs>
    <ds:schemaRef ds:uri="http://schemas.microsoft.com/sharepoint/v3/contenttype/forms"/>
  </ds:schemaRefs>
</ds:datastoreItem>
</file>

<file path=customXml/itemProps2.xml><?xml version="1.0" encoding="utf-8"?>
<ds:datastoreItem xmlns:ds="http://schemas.openxmlformats.org/officeDocument/2006/customXml" ds:itemID="{4FA11FF0-472B-4CE3-BB30-FA1E15D96E41}">
  <ds:schemaRefs>
    <ds:schemaRef ds:uri="563d7928-de39-40eb-aaef-3504eb7eef23"/>
    <ds:schemaRef ds:uri="a6522d93-ccde-437d-a793-b289ee708a2f"/>
    <ds:schemaRef ds:uri="http://schemas.microsoft.com/office/2006/metadata/properties"/>
    <ds:schemaRef ds:uri="http://schemas.microsoft.com/office/infopath/2007/PartnerControls"/>
    <ds:schemaRef ds:uri="http://www.w3.org/2000/xmlns/"/>
    <ds:schemaRef ds:uri="http://www.w3.org/2001/XMLSchema-instance"/>
  </ds:schemaRefs>
</ds:datastoreItem>
</file>

<file path=customXml/itemProps3.xml><?xml version="1.0" encoding="utf-8"?>
<ds:datastoreItem xmlns:ds="http://schemas.openxmlformats.org/officeDocument/2006/customXml" ds:itemID="{D27D693C-1E40-4631-85F4-C2571B0E977A}">
  <ds:schemaRefs>
    <ds:schemaRef ds:uri="563d7928-de39-40eb-aaef-3504eb7eef23"/>
    <ds:schemaRef ds:uri="a6522d93-ccde-437d-a793-b289ee708a2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ARMA 2026 Presentation Template (1)</Template>
  <TotalTime>3</TotalTime>
  <Words>5075</Words>
  <Application>Microsoft Office PowerPoint</Application>
  <PresentationFormat>Widescreen</PresentationFormat>
  <Paragraphs>428</Paragraphs>
  <Slides>29</Slides>
  <Notes>23</Notes>
  <HiddenSlides>4</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29</vt:i4>
      </vt:variant>
    </vt:vector>
  </HeadingPairs>
  <TitlesOfParts>
    <vt:vector size="40" baseType="lpstr">
      <vt:lpstr>Aptos</vt:lpstr>
      <vt:lpstr>Arial</vt:lpstr>
      <vt:lpstr>Calibri</vt:lpstr>
      <vt:lpstr>Courier New</vt:lpstr>
      <vt:lpstr>Courier New,monospace</vt:lpstr>
      <vt:lpstr>Helvetica</vt:lpstr>
      <vt:lpstr>Helvetica Light</vt:lpstr>
      <vt:lpstr>Helvetica Neue</vt:lpstr>
      <vt:lpstr>Helvetica Neue Medium</vt:lpstr>
      <vt:lpstr>Wingdings</vt:lpstr>
      <vt:lpstr>21_BasicWhite</vt:lpstr>
      <vt:lpstr>PowerPoint Presentation</vt:lpstr>
      <vt:lpstr>Morning, how are you?</vt:lpstr>
      <vt:lpstr>What is your biggest operational bottleneck right now? </vt:lpstr>
      <vt:lpstr>PowerPoint Presentation</vt:lpstr>
      <vt:lpstr>Approvals Without the Email Chase</vt:lpstr>
      <vt:lpstr>Transfer and transform data between teams</vt:lpstr>
      <vt:lpstr>Outlook: Tiny Change, Large Impact</vt:lpstr>
      <vt:lpstr>Timesheet-to-Payroll Reconciliation</vt:lpstr>
      <vt:lpstr>Built once, kept current — together</vt:lpstr>
      <vt:lpstr>Project Health Check Workbook</vt:lpstr>
      <vt:lpstr>Q&amp;A   Theme One: Process &amp; Workflow </vt:lpstr>
      <vt:lpstr>PowerPoint Presentation</vt:lpstr>
      <vt:lpstr>Turn &amp; Talk </vt:lpstr>
      <vt:lpstr>PowerPoint Presentation</vt:lpstr>
      <vt:lpstr>Discussion close out  </vt:lpstr>
      <vt:lpstr>Shared Accountability &amp; Knowledge Distribution  </vt:lpstr>
      <vt:lpstr>Shared Accountability &amp; Knowledge Distribution  </vt:lpstr>
      <vt:lpstr>Shared Accountability &amp; Knowledge Distribution  </vt:lpstr>
      <vt:lpstr>Shared Accountability starts with clear ownership  </vt:lpstr>
      <vt:lpstr>  Defining Roles and Responsibilities</vt:lpstr>
      <vt:lpstr>  Organisational Memory</vt:lpstr>
      <vt:lpstr>Strengthen collaborative working across teams   </vt:lpstr>
      <vt:lpstr>Developing skills across boundaries    </vt:lpstr>
      <vt:lpstr>Q&amp;A   Theme Two: Shared Accountability &amp; Knowledge Distribution </vt:lpstr>
      <vt:lpstr>PowerPoint Presentation</vt:lpstr>
      <vt:lpstr>Turn &amp; Talk </vt:lpstr>
      <vt:lpstr>PowerPoint Presentation</vt:lpstr>
      <vt:lpstr>Thank you – Any further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Nicola Crawley</dc:creator>
  <cp:lastModifiedBy>Technician Harrogate</cp:lastModifiedBy>
  <cp:revision>2</cp:revision>
  <dcterms:created xsi:type="dcterms:W3CDTF">2026-06-03T09:49:55Z</dcterms:created>
  <dcterms:modified xsi:type="dcterms:W3CDTF">2026-06-18T07:30:32Z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0x01010050F3A9E8D51AC34D88BEBDC6697AB1BA</vt:lpwstr>
  </property>
  <property fmtid="{D5CDD505-2E9C-101B-9397-08002B2CF9AE}" pid="3" name="MediaServiceImageTags">
    <vt:lpwstr/>
  </property>
</Properties>
</file>