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368" r:id="rId5"/>
    <p:sldId id="4914" r:id="rId6"/>
    <p:sldId id="4915" r:id="rId7"/>
    <p:sldId id="4917" r:id="rId8"/>
    <p:sldId id="4918" r:id="rId9"/>
    <p:sldId id="4919" r:id="rId10"/>
    <p:sldId id="4916" r:id="rId11"/>
    <p:sldId id="4926" r:id="rId12"/>
    <p:sldId id="4931" r:id="rId13"/>
    <p:sldId id="4922" r:id="rId14"/>
    <p:sldId id="4924" r:id="rId15"/>
    <p:sldId id="4925" r:id="rId16"/>
    <p:sldId id="4927" r:id="rId17"/>
    <p:sldId id="4928" r:id="rId18"/>
    <p:sldId id="4930" r:id="rId19"/>
    <p:sldId id="4929" r:id="rId20"/>
    <p:sldId id="491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2CC665-2D18-9B17-9786-D295CDE1D673}" v="40" dt="2026-06-17T07:23:43.094"/>
    <p1510:client id="{350BC628-566B-63F1-40CD-D511987A7644}" v="38" dt="2026-06-17T07:56:43.809"/>
    <p1510:client id="{B30E9C2B-9163-4554-8060-326064EF31C9}" v="566" dt="2026-06-16T09:12:21.938"/>
    <p1510:client id="{F237312E-E571-4B48-88B3-2F6FBE439117}" v="8" dt="2026-06-17T08:03:02.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06" y="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42DA59-077F-42DB-BAEB-00559E48C874}" type="datetimeFigureOut">
              <a:t>6/17/2026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E3436D-58F9-4092-BD96-49C40D5B2911}" type="slidenum">
              <a:t>‹#›</a:t>
            </a:fld>
            <a:endParaRPr lang="en-GB"/>
          </a:p>
        </p:txBody>
      </p:sp>
    </p:spTree>
    <p:extLst>
      <p:ext uri="{BB962C8B-B14F-4D97-AF65-F5344CB8AC3E}">
        <p14:creationId xmlns:p14="http://schemas.microsoft.com/office/powerpoint/2010/main" val="2949212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timeshighereducation.com/news/ukri-chief-do-fewer-things-research-do-them-really-wel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adlet.com/ARMAuk/arma-arts-humanities-sig-drop-in-session-implications-of-ukr-5wn2ipbj3c5rzmn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researchprofessional.com/news-articles/article/1419221"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thebritishacademy.ac.uk/policy-and-research/british-academy-shape-observatory/cold-spots-mapping-inequality-in-shape-provision/" TargetMode="External"/><Relationship Id="rId4" Type="http://schemas.openxmlformats.org/officeDocument/2006/relationships/hyperlink" Target="https://www.timeshighereducation.com/opinion/news-talks-podcast-human-cost-uk-university-job-cuts?u%5B%E2%80%A6%5D="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Tania: Thank you all for coming today, it's so wonderful to see you here, in person, for this A&amp;H SIG event. </a:t>
            </a:r>
            <a:endParaRPr lang="en-US">
              <a:ea typeface="Calibri"/>
              <a:cs typeface="Calibri"/>
            </a:endParaRPr>
          </a:p>
          <a:p>
            <a:r>
              <a:rPr lang="en-US"/>
              <a:t>You'll see that today's session theme is all about perceptions and realities of the Arts &amp; Humanities (A&amp;H) being under attack. </a:t>
            </a:r>
            <a:endParaRPr lang="en-US">
              <a:ea typeface="Calibri"/>
              <a:cs typeface="Calibri"/>
            </a:endParaRPr>
          </a:p>
          <a:p>
            <a:r>
              <a:rPr lang="en-US" b="1"/>
              <a:t>Aim of our 75-min session is to advocate (as ever) for the Arts and Humanities but also to support each other and have meaningful exchanges. We're in the same boat and consider our own voices equal to your own. </a:t>
            </a:r>
            <a:endParaRPr lang="en-US">
              <a:ea typeface="Calibri"/>
              <a:cs typeface="Calibri"/>
            </a:endParaRPr>
          </a:p>
          <a:p>
            <a:r>
              <a:rPr lang="en-US">
                <a:ea typeface="Calibri"/>
                <a:cs typeface="Calibri"/>
              </a:rPr>
              <a:t>We encourage you to voice your opinions and stories, whether anonymously via </a:t>
            </a:r>
            <a:r>
              <a:rPr lang="en-US" err="1">
                <a:ea typeface="Calibri"/>
                <a:cs typeface="Calibri"/>
              </a:rPr>
              <a:t>Mentimeter</a:t>
            </a:r>
            <a:r>
              <a:rPr lang="en-US">
                <a:ea typeface="Calibri"/>
                <a:cs typeface="Calibri"/>
              </a:rPr>
              <a:t>, the Conf app's Q&amp;A or verbally by raising your hand. We'll have time for small group discussion as well as whole group discussion, interspersed with some presentations that include provocations to you to consider. </a:t>
            </a:r>
          </a:p>
          <a:p>
            <a:r>
              <a:rPr lang="en-US">
                <a:ea typeface="Calibri"/>
                <a:cs typeface="Calibri"/>
              </a:rPr>
              <a:t>This is a safe space, and we are operating under the rules of Chatham House. </a:t>
            </a:r>
          </a:p>
          <a:p>
            <a:endParaRPr lang="en-US">
              <a:solidFill>
                <a:srgbClr val="444444"/>
              </a:solidFill>
            </a:endParaRPr>
          </a:p>
          <a:p>
            <a:r>
              <a:rPr lang="en-US">
                <a:solidFill>
                  <a:srgbClr val="000000"/>
                </a:solidFill>
              </a:rPr>
              <a:t>0-5: Welcome (5min) - Tania</a:t>
            </a:r>
          </a:p>
          <a:p>
            <a:r>
              <a:rPr lang="en-US">
                <a:solidFill>
                  <a:srgbClr val="000000"/>
                </a:solidFill>
              </a:rPr>
              <a:t>5-10: pulse check (5min) - Val</a:t>
            </a:r>
          </a:p>
          <a:p>
            <a:r>
              <a:rPr lang="en-US">
                <a:solidFill>
                  <a:srgbClr val="000000"/>
                </a:solidFill>
              </a:rPr>
              <a:t>10-15: first presentation (5min) - Tania</a:t>
            </a:r>
          </a:p>
          <a:p>
            <a:r>
              <a:rPr lang="en-US">
                <a:solidFill>
                  <a:srgbClr val="000000"/>
                </a:solidFill>
              </a:rPr>
              <a:t>15-35 first discussion (20min) - Paola</a:t>
            </a:r>
          </a:p>
          <a:p>
            <a:r>
              <a:rPr lang="en-US">
                <a:solidFill>
                  <a:srgbClr val="000000"/>
                </a:solidFill>
              </a:rPr>
              <a:t>35-45 Positive stories (10min) - Val and one other?</a:t>
            </a:r>
          </a:p>
          <a:p>
            <a:r>
              <a:rPr lang="en-US">
                <a:solidFill>
                  <a:srgbClr val="000000"/>
                </a:solidFill>
              </a:rPr>
              <a:t>45-55 Your positive stories from audience (10 mins) - Paola</a:t>
            </a:r>
          </a:p>
          <a:p>
            <a:r>
              <a:rPr lang="en-US">
                <a:solidFill>
                  <a:srgbClr val="000000"/>
                </a:solidFill>
              </a:rPr>
              <a:t>55-70 Looking forward discussion (15 mins) - Tania</a:t>
            </a:r>
          </a:p>
          <a:p>
            <a:r>
              <a:rPr lang="en-US">
                <a:solidFill>
                  <a:srgbClr val="000000"/>
                </a:solidFill>
              </a:rPr>
              <a:t>70-75: closing remarks: 5 mins - All</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5BE3436D-58F9-4092-BD96-49C40D5B2911}" type="slidenum">
              <a:rPr lang="en-GB"/>
              <a:t>1</a:t>
            </a:fld>
            <a:endParaRPr lang="en-GB"/>
          </a:p>
        </p:txBody>
      </p:sp>
    </p:spTree>
    <p:extLst>
      <p:ext uri="{BB962C8B-B14F-4D97-AF65-F5344CB8AC3E}">
        <p14:creationId xmlns:p14="http://schemas.microsoft.com/office/powerpoint/2010/main" val="869146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BF82E-9E8B-7378-4E2D-97EFE58FE1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90D748-AD26-BE04-6340-AA147054F9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219771-447A-020A-DABA-9C453CD7CBC5}"/>
              </a:ext>
            </a:extLst>
          </p:cNvPr>
          <p:cNvSpPr>
            <a:spLocks noGrp="1"/>
          </p:cNvSpPr>
          <p:nvPr>
            <p:ph type="body" idx="1"/>
          </p:nvPr>
        </p:nvSpPr>
        <p:spPr/>
        <p:txBody>
          <a:bodyPr/>
          <a:lstStyle/>
          <a:p>
            <a:r>
              <a:rPr lang="en-US">
                <a:ea typeface="Calibri"/>
                <a:cs typeface="Calibri"/>
              </a:rPr>
              <a:t>Val</a:t>
            </a:r>
          </a:p>
        </p:txBody>
      </p:sp>
      <p:sp>
        <p:nvSpPr>
          <p:cNvPr id="4" name="Slide Number Placeholder 3">
            <a:extLst>
              <a:ext uri="{FF2B5EF4-FFF2-40B4-BE49-F238E27FC236}">
                <a16:creationId xmlns:a16="http://schemas.microsoft.com/office/drawing/2014/main" id="{9E149107-7791-F55C-9E37-2F5445CD194C}"/>
              </a:ext>
            </a:extLst>
          </p:cNvPr>
          <p:cNvSpPr>
            <a:spLocks noGrp="1"/>
          </p:cNvSpPr>
          <p:nvPr>
            <p:ph type="sldNum" sz="quarter" idx="5"/>
          </p:nvPr>
        </p:nvSpPr>
        <p:spPr/>
        <p:txBody>
          <a:bodyPr/>
          <a:lstStyle/>
          <a:p>
            <a:fld id="{5BE3436D-58F9-4092-BD96-49C40D5B2911}" type="slidenum">
              <a:rPr lang="en-GB"/>
              <a:t>10</a:t>
            </a:fld>
            <a:endParaRPr lang="en-GB"/>
          </a:p>
        </p:txBody>
      </p:sp>
    </p:spTree>
    <p:extLst>
      <p:ext uri="{BB962C8B-B14F-4D97-AF65-F5344CB8AC3E}">
        <p14:creationId xmlns:p14="http://schemas.microsoft.com/office/powerpoint/2010/main" val="1004695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83E63-DFD3-F17D-2DDB-DA5F3F73E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62B119-4186-6193-1F54-8DECFC7DB8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68AA2E-DFB9-AE18-27DF-40A7C947E326}"/>
              </a:ext>
            </a:extLst>
          </p:cNvPr>
          <p:cNvSpPr>
            <a:spLocks noGrp="1"/>
          </p:cNvSpPr>
          <p:nvPr>
            <p:ph type="body" idx="1"/>
          </p:nvPr>
        </p:nvSpPr>
        <p:spPr/>
        <p:txBody>
          <a:bodyPr/>
          <a:lstStyle/>
          <a:p>
            <a:r>
              <a:rPr lang="en-US">
                <a:ea typeface="Calibri"/>
                <a:cs typeface="Calibri"/>
              </a:rPr>
              <a:t>Val</a:t>
            </a:r>
          </a:p>
        </p:txBody>
      </p:sp>
      <p:sp>
        <p:nvSpPr>
          <p:cNvPr id="4" name="Slide Number Placeholder 3">
            <a:extLst>
              <a:ext uri="{FF2B5EF4-FFF2-40B4-BE49-F238E27FC236}">
                <a16:creationId xmlns:a16="http://schemas.microsoft.com/office/drawing/2014/main" id="{60B7C498-9E89-A149-0452-22166F9DE916}"/>
              </a:ext>
            </a:extLst>
          </p:cNvPr>
          <p:cNvSpPr>
            <a:spLocks noGrp="1"/>
          </p:cNvSpPr>
          <p:nvPr>
            <p:ph type="sldNum" sz="quarter" idx="5"/>
          </p:nvPr>
        </p:nvSpPr>
        <p:spPr/>
        <p:txBody>
          <a:bodyPr/>
          <a:lstStyle/>
          <a:p>
            <a:fld id="{5BE3436D-58F9-4092-BD96-49C40D5B2911}" type="slidenum">
              <a:rPr lang="en-GB"/>
              <a:t>11</a:t>
            </a:fld>
            <a:endParaRPr lang="en-GB"/>
          </a:p>
        </p:txBody>
      </p:sp>
    </p:spTree>
    <p:extLst>
      <p:ext uri="{BB962C8B-B14F-4D97-AF65-F5344CB8AC3E}">
        <p14:creationId xmlns:p14="http://schemas.microsoft.com/office/powerpoint/2010/main" val="1821844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2E9A7-8D8A-8F45-9A98-B7364A46EF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264D5A-8CC8-6C18-E0E5-574FC8D0D4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3DEA21-FC0B-3D6B-E48D-6475D54D8630}"/>
              </a:ext>
            </a:extLst>
          </p:cNvPr>
          <p:cNvSpPr>
            <a:spLocks noGrp="1"/>
          </p:cNvSpPr>
          <p:nvPr>
            <p:ph type="body" idx="1"/>
          </p:nvPr>
        </p:nvSpPr>
        <p:spPr/>
        <p:txBody>
          <a:bodyPr/>
          <a:lstStyle/>
          <a:p>
            <a:endParaRPr lang="en-US" dirty="0">
              <a:solidFill>
                <a:srgbClr val="000000"/>
              </a:solidFill>
              <a:ea typeface="Calibri"/>
              <a:cs typeface="Calibri"/>
            </a:endParaRPr>
          </a:p>
          <a:p>
            <a:r>
              <a:rPr lang="en-US">
                <a:solidFill>
                  <a:srgbClr val="000000"/>
                </a:solidFill>
                <a:ea typeface="Calibri"/>
                <a:cs typeface="Calibri"/>
              </a:rPr>
              <a:t>Val</a:t>
            </a:r>
            <a:endParaRPr lang="en-GB"/>
          </a:p>
          <a:p>
            <a:endParaRPr lang="en-US">
              <a:solidFill>
                <a:srgbClr val="000000"/>
              </a:solidFill>
              <a:ea typeface="Calibri"/>
              <a:cs typeface="Calibri"/>
            </a:endParaRPr>
          </a:p>
          <a:p>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6E5148FD-3D63-151B-C31E-E6134B810004}"/>
              </a:ext>
            </a:extLst>
          </p:cNvPr>
          <p:cNvSpPr>
            <a:spLocks noGrp="1"/>
          </p:cNvSpPr>
          <p:nvPr>
            <p:ph type="sldNum" sz="quarter" idx="5"/>
          </p:nvPr>
        </p:nvSpPr>
        <p:spPr/>
        <p:txBody>
          <a:bodyPr/>
          <a:lstStyle/>
          <a:p>
            <a:fld id="{5BE3436D-58F9-4092-BD96-49C40D5B2911}" type="slidenum">
              <a:rPr lang="en-GB"/>
              <a:t>12</a:t>
            </a:fld>
            <a:endParaRPr lang="en-GB"/>
          </a:p>
        </p:txBody>
      </p:sp>
    </p:spTree>
    <p:extLst>
      <p:ext uri="{BB962C8B-B14F-4D97-AF65-F5344CB8AC3E}">
        <p14:creationId xmlns:p14="http://schemas.microsoft.com/office/powerpoint/2010/main" val="434605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F5DB2-8BDF-DDE8-1F22-BE89D90CA2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F07F3F-6207-36ED-80A3-A73E4E8BC2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2A1864-9007-E1EB-C396-57904FBDE585}"/>
              </a:ext>
            </a:extLst>
          </p:cNvPr>
          <p:cNvSpPr>
            <a:spLocks noGrp="1"/>
          </p:cNvSpPr>
          <p:nvPr>
            <p:ph type="body" idx="1"/>
          </p:nvPr>
        </p:nvSpPr>
        <p:spPr/>
        <p:txBody>
          <a:bodyPr/>
          <a:lstStyle/>
          <a:p>
            <a:r>
              <a:rPr lang="en-US">
                <a:solidFill>
                  <a:srgbClr val="000000"/>
                </a:solidFill>
                <a:ea typeface="Calibri"/>
                <a:cs typeface="Calibri"/>
              </a:rPr>
              <a:t>Val</a:t>
            </a:r>
            <a:endParaRPr lang="en-US" dirty="0">
              <a:solidFill>
                <a:srgbClr val="000000"/>
              </a:solidFill>
              <a:ea typeface="Calibri"/>
              <a:cs typeface="Calibri"/>
            </a:endParaRPr>
          </a:p>
          <a:p>
            <a:r>
              <a:rPr lang="en-US">
                <a:solidFill>
                  <a:srgbClr val="000000"/>
                </a:solidFill>
                <a:ea typeface="Calibri"/>
                <a:cs typeface="Calibri"/>
              </a:rPr>
              <a:t>We were kindly given loads of material from Mai Musie</a:t>
            </a:r>
          </a:p>
          <a:p>
            <a:endParaRPr lang="en-US">
              <a:solidFill>
                <a:srgbClr val="000000"/>
              </a:solidFill>
              <a:ea typeface="Calibri"/>
              <a:cs typeface="Calibri"/>
            </a:endParaRPr>
          </a:p>
          <a:p>
            <a:endParaRPr lang="en-GB">
              <a:solidFill>
                <a:srgbClr val="444444"/>
              </a:solidFill>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4D0DADB3-B497-DA0C-0FA5-3D892CB76DD5}"/>
              </a:ext>
            </a:extLst>
          </p:cNvPr>
          <p:cNvSpPr>
            <a:spLocks noGrp="1"/>
          </p:cNvSpPr>
          <p:nvPr>
            <p:ph type="sldNum" sz="quarter" idx="5"/>
          </p:nvPr>
        </p:nvSpPr>
        <p:spPr/>
        <p:txBody>
          <a:bodyPr/>
          <a:lstStyle/>
          <a:p>
            <a:fld id="{5BE3436D-58F9-4092-BD96-49C40D5B2911}" type="slidenum">
              <a:rPr lang="en-GB"/>
              <a:t>13</a:t>
            </a:fld>
            <a:endParaRPr lang="en-GB"/>
          </a:p>
        </p:txBody>
      </p:sp>
    </p:spTree>
    <p:extLst>
      <p:ext uri="{BB962C8B-B14F-4D97-AF65-F5344CB8AC3E}">
        <p14:creationId xmlns:p14="http://schemas.microsoft.com/office/powerpoint/2010/main" val="341075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3C0B8-7537-F3AD-BEDF-89CC9FDD29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980B2A-387F-859E-BFB3-6DBB6EA341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0558E1-9D4F-896F-92AA-26DBBB0ECDEA}"/>
              </a:ext>
            </a:extLst>
          </p:cNvPr>
          <p:cNvSpPr>
            <a:spLocks noGrp="1"/>
          </p:cNvSpPr>
          <p:nvPr>
            <p:ph type="body" idx="1"/>
          </p:nvPr>
        </p:nvSpPr>
        <p:spPr/>
        <p:txBody>
          <a:bodyPr/>
          <a:lstStyle/>
          <a:p>
            <a:endParaRPr lang="en-US">
              <a:solidFill>
                <a:srgbClr val="444444"/>
              </a:solidFill>
            </a:endParaRPr>
          </a:p>
          <a:p>
            <a:r>
              <a:rPr lang="en-US">
                <a:ea typeface="Calibri"/>
                <a:cs typeface="Calibri"/>
              </a:rPr>
              <a:t>Paola to ask for further audience discussion (10min max)</a:t>
            </a:r>
          </a:p>
        </p:txBody>
      </p:sp>
      <p:sp>
        <p:nvSpPr>
          <p:cNvPr id="4" name="Slide Number Placeholder 3">
            <a:extLst>
              <a:ext uri="{FF2B5EF4-FFF2-40B4-BE49-F238E27FC236}">
                <a16:creationId xmlns:a16="http://schemas.microsoft.com/office/drawing/2014/main" id="{7867BED8-D9F3-AEF4-D213-DC17BDD7A0D5}"/>
              </a:ext>
            </a:extLst>
          </p:cNvPr>
          <p:cNvSpPr>
            <a:spLocks noGrp="1"/>
          </p:cNvSpPr>
          <p:nvPr>
            <p:ph type="sldNum" sz="quarter" idx="5"/>
          </p:nvPr>
        </p:nvSpPr>
        <p:spPr/>
        <p:txBody>
          <a:bodyPr/>
          <a:lstStyle/>
          <a:p>
            <a:fld id="{5BE3436D-58F9-4092-BD96-49C40D5B2911}" type="slidenum">
              <a:rPr lang="en-GB"/>
              <a:t>14</a:t>
            </a:fld>
            <a:endParaRPr lang="en-GB"/>
          </a:p>
        </p:txBody>
      </p:sp>
    </p:spTree>
    <p:extLst>
      <p:ext uri="{BB962C8B-B14F-4D97-AF65-F5344CB8AC3E}">
        <p14:creationId xmlns:p14="http://schemas.microsoft.com/office/powerpoint/2010/main" val="3994382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CBFCD-E29A-51B9-67EF-C72E00FA63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A1FE6-1991-999D-15E5-0E8A8F7B3C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D7EF9-1DF3-64CD-B552-7D7E26CD0AC5}"/>
              </a:ext>
            </a:extLst>
          </p:cNvPr>
          <p:cNvSpPr>
            <a:spLocks noGrp="1"/>
          </p:cNvSpPr>
          <p:nvPr>
            <p:ph type="body" idx="1"/>
          </p:nvPr>
        </p:nvSpPr>
        <p:spPr/>
        <p:txBody>
          <a:bodyPr/>
          <a:lstStyle/>
          <a:p>
            <a:r>
              <a:rPr lang="en-US">
                <a:ea typeface="Calibri"/>
                <a:cs typeface="Calibri"/>
              </a:rPr>
              <a:t>Tania</a:t>
            </a:r>
            <a:endParaRPr lang="en-US">
              <a:solidFill>
                <a:srgbClr val="444444"/>
              </a:solidFill>
              <a:ea typeface="Calibri"/>
              <a:cs typeface="Calibri"/>
            </a:endParaRPr>
          </a:p>
          <a:p>
            <a:endParaRPr lang="en-US">
              <a:ea typeface="Calibri"/>
              <a:cs typeface="Calibri"/>
            </a:endParaRPr>
          </a:p>
          <a:p>
            <a:r>
              <a:rPr lang="en-US"/>
              <a:t>In times of constraint, New Censorship Theory explains that people get creative, find loopholes, ways around barriers, invent new solutions; in other words, productive/generative</a:t>
            </a:r>
            <a:endParaRPr lang="en-US">
              <a:solidFill>
                <a:srgbClr val="444444"/>
              </a:solidFill>
            </a:endParaRPr>
          </a:p>
          <a:p>
            <a:endParaRPr lang="en-US">
              <a:solidFill>
                <a:srgbClr val="444444"/>
              </a:solidFill>
            </a:endParaRPr>
          </a:p>
          <a:p>
            <a:r>
              <a:rPr lang="en-US"/>
              <a:t>If you could ask funding bodies a specific question that could help both academics and professional services in addressing the sector's challenges, what would this question be?</a:t>
            </a:r>
            <a:endParaRPr lang="en-US">
              <a:solidFill>
                <a:srgbClr val="444444"/>
              </a:solidFill>
            </a:endParaRPr>
          </a:p>
          <a:p>
            <a:pPr marL="742950" lvl="1" indent="-285750">
              <a:buFont typeface="Arial,Sans-Serif"/>
              <a:buChar char="•"/>
            </a:pPr>
            <a:r>
              <a:rPr lang="en-US"/>
              <a:t>What is the one thing you would like a funding body to know?</a:t>
            </a:r>
            <a:endParaRPr lang="en-US">
              <a:solidFill>
                <a:srgbClr val="444444"/>
              </a:solidFill>
            </a:endParaRPr>
          </a:p>
          <a:p>
            <a:pPr marL="742950" lvl="1" indent="-285750">
              <a:buFont typeface="Arial,Sans-Serif"/>
              <a:buChar char="•"/>
            </a:pPr>
            <a:r>
              <a:rPr lang="en-US"/>
              <a:t>What is our responsibility as a community?</a:t>
            </a:r>
            <a:endParaRPr lang="en-US">
              <a:solidFill>
                <a:srgbClr val="444444"/>
              </a:solidFill>
            </a:endParaRPr>
          </a:p>
          <a:p>
            <a:pPr marL="742950" lvl="1" indent="-285750">
              <a:buFont typeface="Arial,Sans-Serif"/>
              <a:buChar char="•"/>
            </a:pPr>
            <a:endParaRPr lang="en-US">
              <a:solidFill>
                <a:srgbClr val="444444"/>
              </a:solidFill>
            </a:endParaRPr>
          </a:p>
          <a:p>
            <a:pPr lvl="1"/>
            <a:r>
              <a:rPr lang="en-US"/>
              <a:t>Being a trusted guide</a:t>
            </a:r>
            <a:endParaRPr lang="en-US">
              <a:solidFill>
                <a:srgbClr val="444444"/>
              </a:solidFill>
            </a:endParaRPr>
          </a:p>
          <a:p>
            <a:pPr lvl="1"/>
            <a:r>
              <a:rPr lang="en-US"/>
              <a:t>Empathetic community</a:t>
            </a:r>
            <a:endParaRPr lang="en-US">
              <a:solidFill>
                <a:srgbClr val="444444"/>
              </a:solidFill>
            </a:endParaRPr>
          </a:p>
          <a:p>
            <a:pPr lvl="1"/>
            <a:r>
              <a:rPr lang="en-US"/>
              <a:t>Agile</a:t>
            </a:r>
            <a:endParaRPr lang="en-US">
              <a:solidFill>
                <a:srgbClr val="444444"/>
              </a:solidFill>
            </a:endParaRPr>
          </a:p>
          <a:p>
            <a:endParaRPr lang="en-US">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68831AAB-2D6D-4F0E-110F-0AC7B8E4E7AA}"/>
              </a:ext>
            </a:extLst>
          </p:cNvPr>
          <p:cNvSpPr>
            <a:spLocks noGrp="1"/>
          </p:cNvSpPr>
          <p:nvPr>
            <p:ph type="sldNum" sz="quarter" idx="5"/>
          </p:nvPr>
        </p:nvSpPr>
        <p:spPr/>
        <p:txBody>
          <a:bodyPr/>
          <a:lstStyle/>
          <a:p>
            <a:fld id="{5BE3436D-58F9-4092-BD96-49C40D5B2911}" type="slidenum">
              <a:rPr lang="en-GB"/>
              <a:t>15</a:t>
            </a:fld>
            <a:endParaRPr lang="en-GB"/>
          </a:p>
        </p:txBody>
      </p:sp>
    </p:spTree>
    <p:extLst>
      <p:ext uri="{BB962C8B-B14F-4D97-AF65-F5344CB8AC3E}">
        <p14:creationId xmlns:p14="http://schemas.microsoft.com/office/powerpoint/2010/main" val="20381223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63B40-0909-CBDB-59CB-8C93E873F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F1CE74-879B-26A8-FF24-39F07C3A01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6F980-307C-5480-0E9A-67D0C6C72AF2}"/>
              </a:ext>
            </a:extLst>
          </p:cNvPr>
          <p:cNvSpPr>
            <a:spLocks noGrp="1"/>
          </p:cNvSpPr>
          <p:nvPr>
            <p:ph type="body" idx="1"/>
          </p:nvPr>
        </p:nvSpPr>
        <p:spPr/>
        <p:txBody>
          <a:bodyPr/>
          <a:lstStyle/>
          <a:p>
            <a:r>
              <a:rPr lang="en-US">
                <a:solidFill>
                  <a:srgbClr val="444444"/>
                </a:solidFill>
                <a:ea typeface="Calibri"/>
                <a:cs typeface="Calibri"/>
              </a:rPr>
              <a:t>Tania to lead</a:t>
            </a:r>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A808F2F8-A16F-7CC8-3255-D400252D2FFD}"/>
              </a:ext>
            </a:extLst>
          </p:cNvPr>
          <p:cNvSpPr>
            <a:spLocks noGrp="1"/>
          </p:cNvSpPr>
          <p:nvPr>
            <p:ph type="sldNum" sz="quarter" idx="5"/>
          </p:nvPr>
        </p:nvSpPr>
        <p:spPr/>
        <p:txBody>
          <a:bodyPr/>
          <a:lstStyle/>
          <a:p>
            <a:fld id="{5BE3436D-58F9-4092-BD96-49C40D5B2911}" type="slidenum">
              <a:rPr lang="en-GB"/>
              <a:t>16</a:t>
            </a:fld>
            <a:endParaRPr lang="en-GB"/>
          </a:p>
        </p:txBody>
      </p:sp>
    </p:spTree>
    <p:extLst>
      <p:ext uri="{BB962C8B-B14F-4D97-AF65-F5344CB8AC3E}">
        <p14:creationId xmlns:p14="http://schemas.microsoft.com/office/powerpoint/2010/main" val="3338302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All</a:t>
            </a:r>
            <a:endParaRPr lang="en-GB"/>
          </a:p>
        </p:txBody>
      </p:sp>
      <p:sp>
        <p:nvSpPr>
          <p:cNvPr id="4" name="Slide Number Placeholder 3"/>
          <p:cNvSpPr>
            <a:spLocks noGrp="1"/>
          </p:cNvSpPr>
          <p:nvPr>
            <p:ph type="sldNum" sz="quarter" idx="5"/>
          </p:nvPr>
        </p:nvSpPr>
        <p:spPr/>
        <p:txBody>
          <a:bodyPr/>
          <a:lstStyle/>
          <a:p>
            <a:fld id="{5BE3436D-58F9-4092-BD96-49C40D5B2911}" type="slidenum">
              <a:rPr lang="en-GB"/>
              <a:t>17</a:t>
            </a:fld>
            <a:endParaRPr lang="en-GB"/>
          </a:p>
        </p:txBody>
      </p:sp>
    </p:spTree>
    <p:extLst>
      <p:ext uri="{BB962C8B-B14F-4D97-AF65-F5344CB8AC3E}">
        <p14:creationId xmlns:p14="http://schemas.microsoft.com/office/powerpoint/2010/main" val="753719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ea typeface="Calibri"/>
                <a:cs typeface="Calibri"/>
              </a:rPr>
              <a:t>Tania to present</a:t>
            </a:r>
          </a:p>
          <a:p>
            <a:r>
              <a:rPr lang="en-US"/>
              <a:t> </a:t>
            </a:r>
            <a:endParaRPr lang="en-GB">
              <a:solidFill>
                <a:srgbClr val="444444"/>
              </a:solidFill>
            </a:endParaRPr>
          </a:p>
          <a:p>
            <a:r>
              <a:rPr lang="en-US"/>
              <a:t>We need to strategically advocate for A&amp;H. Bring your stories of positive action, practical advice and championship from your </a:t>
            </a:r>
            <a:r>
              <a:rPr lang="en-US" err="1"/>
              <a:t>organisations</a:t>
            </a:r>
            <a:r>
              <a:rPr lang="en-US"/>
              <a:t>, e.g.: small, bottom-up initiatives or top-down institutional ones; lessons learned from other disciplines, the GLAM sector, creative practitioners and freelancers; and collaborative platforms like NCACE. We’ll showcase examples and seek your voices!</a:t>
            </a:r>
            <a:endParaRPr lang="en-GB">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5BE3436D-58F9-4092-BD96-49C40D5B2911}" type="slidenum">
              <a:rPr lang="en-GB"/>
              <a:t>2</a:t>
            </a:fld>
            <a:endParaRPr lang="en-GB"/>
          </a:p>
        </p:txBody>
      </p:sp>
    </p:spTree>
    <p:extLst>
      <p:ext uri="{BB962C8B-B14F-4D97-AF65-F5344CB8AC3E}">
        <p14:creationId xmlns:p14="http://schemas.microsoft.com/office/powerpoint/2010/main" val="2406309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1373E-0071-B311-F7AF-9461D5BC6A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C2CB6-7FF2-E26A-F35E-49FC6B9009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94B66-8E8F-9E08-26A8-028CAF90AF8E}"/>
              </a:ext>
            </a:extLst>
          </p:cNvPr>
          <p:cNvSpPr>
            <a:spLocks noGrp="1"/>
          </p:cNvSpPr>
          <p:nvPr>
            <p:ph type="body" idx="1"/>
          </p:nvPr>
        </p:nvSpPr>
        <p:spPr/>
        <p:txBody>
          <a:bodyPr/>
          <a:lstStyle/>
          <a:p>
            <a:endParaRPr lang="en-US">
              <a:solidFill>
                <a:srgbClr val="444444"/>
              </a:solidFill>
            </a:endParaRPr>
          </a:p>
          <a:p>
            <a:r>
              <a:rPr lang="en-US">
                <a:ea typeface="Calibri"/>
                <a:cs typeface="Calibri"/>
              </a:rPr>
              <a:t>Val</a:t>
            </a:r>
          </a:p>
        </p:txBody>
      </p:sp>
      <p:sp>
        <p:nvSpPr>
          <p:cNvPr id="4" name="Slide Number Placeholder 3">
            <a:extLst>
              <a:ext uri="{FF2B5EF4-FFF2-40B4-BE49-F238E27FC236}">
                <a16:creationId xmlns:a16="http://schemas.microsoft.com/office/drawing/2014/main" id="{251C9C35-BCEC-2B7E-A070-D65A2029AC7E}"/>
              </a:ext>
            </a:extLst>
          </p:cNvPr>
          <p:cNvSpPr>
            <a:spLocks noGrp="1"/>
          </p:cNvSpPr>
          <p:nvPr>
            <p:ph type="sldNum" sz="quarter" idx="5"/>
          </p:nvPr>
        </p:nvSpPr>
        <p:spPr/>
        <p:txBody>
          <a:bodyPr/>
          <a:lstStyle/>
          <a:p>
            <a:fld id="{5BE3436D-58F9-4092-BD96-49C40D5B2911}" type="slidenum">
              <a:rPr lang="en-GB"/>
              <a:t>3</a:t>
            </a:fld>
            <a:endParaRPr lang="en-GB"/>
          </a:p>
        </p:txBody>
      </p:sp>
    </p:spTree>
    <p:extLst>
      <p:ext uri="{BB962C8B-B14F-4D97-AF65-F5344CB8AC3E}">
        <p14:creationId xmlns:p14="http://schemas.microsoft.com/office/powerpoint/2010/main" val="1002567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BE5B9-F7DC-7043-04CF-8290CB5DE3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07084C-D1C2-3A4D-6792-3CCAB53ED8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C5A58C-DE1B-DEEB-FC63-85F79B30C046}"/>
              </a:ext>
            </a:extLst>
          </p:cNvPr>
          <p:cNvSpPr>
            <a:spLocks noGrp="1"/>
          </p:cNvSpPr>
          <p:nvPr>
            <p:ph type="body" idx="1"/>
          </p:nvPr>
        </p:nvSpPr>
        <p:spPr/>
        <p:txBody>
          <a:bodyPr/>
          <a:lstStyle/>
          <a:p>
            <a:r>
              <a:rPr lang="en-US">
                <a:solidFill>
                  <a:srgbClr val="444444"/>
                </a:solidFill>
                <a:ea typeface="Calibri"/>
                <a:cs typeface="Calibri"/>
              </a:rPr>
              <a:t>Tania </a:t>
            </a:r>
            <a:endParaRPr lang="en-US">
              <a:solidFill>
                <a:srgbClr val="444444"/>
              </a:solidFill>
            </a:endParaRPr>
          </a:p>
          <a:p>
            <a:r>
              <a:rPr lang="en-US"/>
              <a:t>You might recall, at last year's conference, a presentation by UKRI's Steven Hill that </a:t>
            </a:r>
            <a:r>
              <a:rPr lang="en-US" err="1"/>
              <a:t>organisations</a:t>
            </a:r>
            <a:r>
              <a:rPr lang="en-US"/>
              <a:t> ‘</a:t>
            </a:r>
            <a:r>
              <a:rPr lang="en-US" err="1"/>
              <a:t>specialise</a:t>
            </a:r>
            <a:r>
              <a:rPr lang="en-US"/>
              <a:t>’, i.e. 'do fewer things in research but do them really well' (</a:t>
            </a:r>
            <a:r>
              <a:rPr lang="en-US">
                <a:hlinkClick r:id="rId3"/>
              </a:rPr>
              <a:t>https://www.timeshighereducation.com/news/ukri-chief-do-fewer-things-research-do-them-really-well</a:t>
            </a:r>
            <a:r>
              <a:rPr lang="en-US"/>
              <a:t>). </a:t>
            </a:r>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1DBBD77A-8ABD-6792-9E65-3195A9EE7D5F}"/>
              </a:ext>
            </a:extLst>
          </p:cNvPr>
          <p:cNvSpPr>
            <a:spLocks noGrp="1"/>
          </p:cNvSpPr>
          <p:nvPr>
            <p:ph type="sldNum" sz="quarter" idx="5"/>
          </p:nvPr>
        </p:nvSpPr>
        <p:spPr/>
        <p:txBody>
          <a:bodyPr/>
          <a:lstStyle/>
          <a:p>
            <a:fld id="{5BE3436D-58F9-4092-BD96-49C40D5B2911}" type="slidenum">
              <a:rPr lang="en-GB"/>
              <a:t>4</a:t>
            </a:fld>
            <a:endParaRPr lang="en-GB"/>
          </a:p>
        </p:txBody>
      </p:sp>
    </p:spTree>
    <p:extLst>
      <p:ext uri="{BB962C8B-B14F-4D97-AF65-F5344CB8AC3E}">
        <p14:creationId xmlns:p14="http://schemas.microsoft.com/office/powerpoint/2010/main" val="3316234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D859A-9553-D7FA-BB93-954E2D14F9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81D7D-9BC4-55F8-E3CD-844EC70D06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A2ECC8-FB3F-9909-B74C-BA5BCFDCBDAF}"/>
              </a:ext>
            </a:extLst>
          </p:cNvPr>
          <p:cNvSpPr>
            <a:spLocks noGrp="1"/>
          </p:cNvSpPr>
          <p:nvPr>
            <p:ph type="body" idx="1"/>
          </p:nvPr>
        </p:nvSpPr>
        <p:spPr/>
        <p:txBody>
          <a:bodyPr/>
          <a:lstStyle/>
          <a:p>
            <a:r>
              <a:rPr lang="en-US">
                <a:solidFill>
                  <a:srgbClr val="000000"/>
                </a:solidFill>
                <a:ea typeface="Calibri"/>
                <a:cs typeface="Calibri"/>
              </a:rPr>
              <a:t>Tania</a:t>
            </a:r>
          </a:p>
          <a:p>
            <a:r>
              <a:rPr lang="en-US">
                <a:solidFill>
                  <a:srgbClr val="000000"/>
                </a:solidFill>
                <a:ea typeface="Calibri"/>
                <a:cs typeface="Calibri"/>
              </a:rPr>
              <a:t>We are feeling that '</a:t>
            </a:r>
            <a:r>
              <a:rPr lang="en-US" err="1">
                <a:solidFill>
                  <a:srgbClr val="000000"/>
                </a:solidFill>
                <a:ea typeface="Calibri"/>
                <a:cs typeface="Calibri"/>
              </a:rPr>
              <a:t>specialisation</a:t>
            </a:r>
            <a:r>
              <a:rPr lang="en-US">
                <a:solidFill>
                  <a:srgbClr val="000000"/>
                </a:solidFill>
                <a:ea typeface="Calibri"/>
                <a:cs typeface="Calibri"/>
              </a:rPr>
              <a:t>' as a kind of shrinking, constraining and money-driven </a:t>
            </a:r>
            <a:r>
              <a:rPr lang="en-US" err="1">
                <a:solidFill>
                  <a:srgbClr val="000000"/>
                </a:solidFill>
                <a:ea typeface="Calibri"/>
                <a:cs typeface="Calibri"/>
              </a:rPr>
              <a:t>conceptualisation</a:t>
            </a:r>
            <a:r>
              <a:rPr lang="en-US">
                <a:solidFill>
                  <a:srgbClr val="000000"/>
                </a:solidFill>
                <a:ea typeface="Calibri"/>
                <a:cs typeface="Calibri"/>
              </a:rPr>
              <a:t> of what the Arts and Humanities are 'for'. We held a drop-in a few months ago where we discussed the implications for A&amp;H following UKRI's new budget model being announced</a:t>
            </a:r>
            <a:endParaRPr lang="en-US"/>
          </a:p>
          <a:p>
            <a:endParaRPr lang="en-US"/>
          </a:p>
        </p:txBody>
      </p:sp>
      <p:sp>
        <p:nvSpPr>
          <p:cNvPr id="4" name="Slide Number Placeholder 3">
            <a:extLst>
              <a:ext uri="{FF2B5EF4-FFF2-40B4-BE49-F238E27FC236}">
                <a16:creationId xmlns:a16="http://schemas.microsoft.com/office/drawing/2014/main" id="{0922D108-365E-F722-6D07-087B4B4A27B8}"/>
              </a:ext>
            </a:extLst>
          </p:cNvPr>
          <p:cNvSpPr>
            <a:spLocks noGrp="1"/>
          </p:cNvSpPr>
          <p:nvPr>
            <p:ph type="sldNum" sz="quarter" idx="5"/>
          </p:nvPr>
        </p:nvSpPr>
        <p:spPr/>
        <p:txBody>
          <a:bodyPr/>
          <a:lstStyle/>
          <a:p>
            <a:fld id="{5BE3436D-58F9-4092-BD96-49C40D5B2911}" type="slidenum">
              <a:rPr lang="en-GB"/>
              <a:t>5</a:t>
            </a:fld>
            <a:endParaRPr lang="en-GB"/>
          </a:p>
        </p:txBody>
      </p:sp>
    </p:spTree>
    <p:extLst>
      <p:ext uri="{BB962C8B-B14F-4D97-AF65-F5344CB8AC3E}">
        <p14:creationId xmlns:p14="http://schemas.microsoft.com/office/powerpoint/2010/main" val="3944884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87309-81DF-0143-6123-B91A8C7F7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3F0E37-1206-D848-B941-5D9928A8AB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E590B1-259D-0F34-354E-C980CF18968D}"/>
              </a:ext>
            </a:extLst>
          </p:cNvPr>
          <p:cNvSpPr>
            <a:spLocks noGrp="1"/>
          </p:cNvSpPr>
          <p:nvPr>
            <p:ph type="body" idx="1"/>
          </p:nvPr>
        </p:nvSpPr>
        <p:spPr/>
        <p:txBody>
          <a:bodyPr/>
          <a:lstStyle/>
          <a:p>
            <a:r>
              <a:rPr lang="en-US">
                <a:solidFill>
                  <a:srgbClr val="000000"/>
                </a:solidFill>
                <a:ea typeface="Calibri"/>
                <a:cs typeface="Calibri"/>
              </a:rPr>
              <a:t>Tania</a:t>
            </a:r>
          </a:p>
          <a:p>
            <a:r>
              <a:rPr lang="en-US">
                <a:solidFill>
                  <a:srgbClr val="000000"/>
                </a:solidFill>
                <a:ea typeface="Calibri"/>
                <a:cs typeface="Calibri"/>
              </a:rPr>
              <a:t>We held a drop-in a few months ago where we discussed the implications for A&amp;H following UKRI's new budget model being announced. We encourage you to view the Padlet: </a:t>
            </a:r>
            <a:r>
              <a:rPr lang="en-US">
                <a:solidFill>
                  <a:srgbClr val="000000"/>
                </a:solidFill>
                <a:hlinkClick r:id="rId3"/>
              </a:rPr>
              <a:t>https://padlet.com/ARMAuk/arma-arts-humanities-sig-drop-in-session-implications-of-ukr-5wn2ipbj3c5rzmnl</a:t>
            </a:r>
            <a:r>
              <a:rPr lang="en-US">
                <a:solidFill>
                  <a:srgbClr val="000000"/>
                </a:solidFill>
              </a:rPr>
              <a:t> </a:t>
            </a:r>
            <a:endParaRPr lang="en-US">
              <a:solidFill>
                <a:srgbClr val="000000"/>
              </a:solidFill>
              <a:ea typeface="Calibri"/>
              <a:cs typeface="Calibri"/>
            </a:endParaRPr>
          </a:p>
          <a:p>
            <a:endParaRPr lang="en-US"/>
          </a:p>
        </p:txBody>
      </p:sp>
      <p:sp>
        <p:nvSpPr>
          <p:cNvPr id="4" name="Slide Number Placeholder 3">
            <a:extLst>
              <a:ext uri="{FF2B5EF4-FFF2-40B4-BE49-F238E27FC236}">
                <a16:creationId xmlns:a16="http://schemas.microsoft.com/office/drawing/2014/main" id="{F1312905-3646-4C7F-6224-A1D1131A65DE}"/>
              </a:ext>
            </a:extLst>
          </p:cNvPr>
          <p:cNvSpPr>
            <a:spLocks noGrp="1"/>
          </p:cNvSpPr>
          <p:nvPr>
            <p:ph type="sldNum" sz="quarter" idx="5"/>
          </p:nvPr>
        </p:nvSpPr>
        <p:spPr/>
        <p:txBody>
          <a:bodyPr/>
          <a:lstStyle/>
          <a:p>
            <a:fld id="{5BE3436D-58F9-4092-BD96-49C40D5B2911}" type="slidenum">
              <a:rPr lang="en-GB"/>
              <a:t>6</a:t>
            </a:fld>
            <a:endParaRPr lang="en-GB"/>
          </a:p>
        </p:txBody>
      </p:sp>
    </p:spTree>
    <p:extLst>
      <p:ext uri="{BB962C8B-B14F-4D97-AF65-F5344CB8AC3E}">
        <p14:creationId xmlns:p14="http://schemas.microsoft.com/office/powerpoint/2010/main" val="2643665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491FD-468B-84CE-8B4C-CE3EDB436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3343B-8916-CF54-B18C-87CBA536E6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AB88E8-6BA4-EBF9-A0AB-EE1BE61DC727}"/>
              </a:ext>
            </a:extLst>
          </p:cNvPr>
          <p:cNvSpPr>
            <a:spLocks noGrp="1"/>
          </p:cNvSpPr>
          <p:nvPr>
            <p:ph type="body" idx="1"/>
          </p:nvPr>
        </p:nvSpPr>
        <p:spPr/>
        <p:txBody>
          <a:bodyPr/>
          <a:lstStyle/>
          <a:p>
            <a:r>
              <a:rPr lang="en-US">
                <a:ea typeface="Calibri"/>
                <a:cs typeface="Calibri"/>
              </a:rPr>
              <a:t>Tania</a:t>
            </a:r>
            <a:endParaRPr lang="en-US"/>
          </a:p>
          <a:p>
            <a:r>
              <a:rPr lang="en-US"/>
              <a:t>This year in particular but for several years now, we are witnessing (and experiencing personally) departments being shutting down across the nation with upsetting job cuts and mass redundancies taking place; there are SHAPE disciplines, the British Academy has </a:t>
            </a:r>
            <a:r>
              <a:rPr lang="en-US" err="1"/>
              <a:t>recognised</a:t>
            </a:r>
            <a:r>
              <a:rPr lang="en-US"/>
              <a:t> for some time, which are ‘endangered’ with consequent ‘cold spots’ appearing that is disproportionately affecting different UK regions. This all makes for sobering reading and a </a:t>
            </a:r>
            <a:r>
              <a:rPr lang="en-US" err="1"/>
              <a:t>demoralised</a:t>
            </a:r>
            <a:r>
              <a:rPr lang="en-US"/>
              <a:t> daily work practice. </a:t>
            </a:r>
            <a:endParaRPr lang="en-US">
              <a:solidFill>
                <a:srgbClr val="444444"/>
              </a:solidFill>
              <a:ea typeface="Calibri"/>
              <a:cs typeface="Calibri"/>
            </a:endParaRPr>
          </a:p>
          <a:p>
            <a:r>
              <a:rPr lang="en-US"/>
              <a:t>Research Professional article: </a:t>
            </a:r>
            <a:r>
              <a:rPr lang="en-US">
                <a:solidFill>
                  <a:srgbClr val="444444"/>
                </a:solidFill>
                <a:hlinkClick r:id="rId3"/>
              </a:rPr>
              <a:t>https://www.researchprofessional.com/news-articles/article/1419221</a:t>
            </a:r>
            <a:endParaRPr lang="en-US">
              <a:solidFill>
                <a:srgbClr val="444444"/>
              </a:solidFill>
              <a:ea typeface="Calibri" panose="020F0502020204030204"/>
              <a:cs typeface="Calibri" panose="020F0502020204030204"/>
            </a:endParaRPr>
          </a:p>
          <a:p>
            <a:r>
              <a:rPr lang="en-US">
                <a:solidFill>
                  <a:srgbClr val="444444"/>
                </a:solidFill>
                <a:ea typeface="Calibri" panose="020F0502020204030204"/>
                <a:cs typeface="Calibri" panose="020F0502020204030204"/>
              </a:rPr>
              <a:t>THE podcast episode:</a:t>
            </a:r>
            <a:r>
              <a:rPr lang="en-US">
                <a:solidFill>
                  <a:srgbClr val="444444"/>
                </a:solidFill>
              </a:rPr>
              <a:t> </a:t>
            </a:r>
            <a:r>
              <a:rPr lang="en-US">
                <a:solidFill>
                  <a:srgbClr val="444444"/>
                </a:solidFill>
                <a:hlinkClick r:id="rId4"/>
              </a:rPr>
              <a:t>https://www.timeshighereducation.com/opinion/news-talks-podcast-human-cost-uk-university-job-cuts?u%5B%E2%80%A6%5D=</a:t>
            </a:r>
            <a:endParaRPr lang="en-US">
              <a:solidFill>
                <a:srgbClr val="444444"/>
              </a:solidFill>
            </a:endParaRPr>
          </a:p>
          <a:p>
            <a:r>
              <a:rPr lang="en-US"/>
              <a:t>British Academy mapping 'cold spots': </a:t>
            </a:r>
            <a:r>
              <a:rPr lang="en-US">
                <a:solidFill>
                  <a:srgbClr val="444444"/>
                </a:solidFill>
                <a:hlinkClick r:id="rId5"/>
              </a:rPr>
              <a:t>https://www.thebritishacademy.ac.uk/policy-and-research/british-academy-shape-observatory/cold-spots-mapping-inequality-in-shape-provision/</a:t>
            </a:r>
            <a:r>
              <a:rPr lang="en-US"/>
              <a:t> </a:t>
            </a:r>
            <a:endParaRPr lang="en-US">
              <a:solidFill>
                <a:srgbClr val="444444"/>
              </a:solidFill>
            </a:endParaRPr>
          </a:p>
          <a:p>
            <a:endParaRPr lang="en-US">
              <a:solidFill>
                <a:srgbClr val="444444"/>
              </a:solidFill>
            </a:endParaRPr>
          </a:p>
          <a:p>
            <a:endParaRPr lang="en-US">
              <a:ea typeface="Calibri"/>
              <a:cs typeface="Calibri"/>
            </a:endParaRPr>
          </a:p>
          <a:p>
            <a:r>
              <a:rPr lang="en-US"/>
              <a:t> </a:t>
            </a:r>
            <a:endParaRPr lang="en-GB">
              <a:solidFill>
                <a:srgbClr val="444444"/>
              </a:solidFill>
            </a:endParaRPr>
          </a:p>
          <a:p>
            <a:endParaRPr lang="en-GB">
              <a:solidFill>
                <a:srgbClr val="444444"/>
              </a:solidFill>
            </a:endParaRPr>
          </a:p>
        </p:txBody>
      </p:sp>
      <p:sp>
        <p:nvSpPr>
          <p:cNvPr id="4" name="Slide Number Placeholder 3">
            <a:extLst>
              <a:ext uri="{FF2B5EF4-FFF2-40B4-BE49-F238E27FC236}">
                <a16:creationId xmlns:a16="http://schemas.microsoft.com/office/drawing/2014/main" id="{E8DFA27B-F8EE-1405-9981-B7F554B35C41}"/>
              </a:ext>
            </a:extLst>
          </p:cNvPr>
          <p:cNvSpPr>
            <a:spLocks noGrp="1"/>
          </p:cNvSpPr>
          <p:nvPr>
            <p:ph type="sldNum" sz="quarter" idx="5"/>
          </p:nvPr>
        </p:nvSpPr>
        <p:spPr/>
        <p:txBody>
          <a:bodyPr/>
          <a:lstStyle/>
          <a:p>
            <a:fld id="{5BE3436D-58F9-4092-BD96-49C40D5B2911}" type="slidenum">
              <a:rPr lang="en-GB"/>
              <a:t>7</a:t>
            </a:fld>
            <a:endParaRPr lang="en-GB"/>
          </a:p>
        </p:txBody>
      </p:sp>
    </p:spTree>
    <p:extLst>
      <p:ext uri="{BB962C8B-B14F-4D97-AF65-F5344CB8AC3E}">
        <p14:creationId xmlns:p14="http://schemas.microsoft.com/office/powerpoint/2010/main" val="2413281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4072C-B5DD-9DD8-E4DA-E45716F2F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7465B7-6D6B-083A-CB97-F73FEB529B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B429EA-EE41-267A-7799-37E14D334757}"/>
              </a:ext>
            </a:extLst>
          </p:cNvPr>
          <p:cNvSpPr>
            <a:spLocks noGrp="1"/>
          </p:cNvSpPr>
          <p:nvPr>
            <p:ph type="body" idx="1"/>
          </p:nvPr>
        </p:nvSpPr>
        <p:spPr/>
        <p:txBody>
          <a:bodyPr/>
          <a:lstStyle/>
          <a:p>
            <a:endParaRPr lang="en-US">
              <a:solidFill>
                <a:srgbClr val="444444"/>
              </a:solidFill>
            </a:endParaRPr>
          </a:p>
          <a:p>
            <a:r>
              <a:rPr lang="en-US">
                <a:ea typeface="Calibri"/>
                <a:cs typeface="Calibri"/>
              </a:rPr>
              <a:t>Paola to lead</a:t>
            </a:r>
          </a:p>
          <a:p>
            <a:endParaRPr lang="en-US">
              <a:solidFill>
                <a:srgbClr val="000000"/>
              </a:solidFill>
              <a:ea typeface="Calibri"/>
              <a:cs typeface="Calibri"/>
            </a:endParaRPr>
          </a:p>
          <a:p>
            <a:r>
              <a:rPr lang="en-US"/>
              <a:t>What are the challenges that we – as an A&amp;H community - are encountering? </a:t>
            </a:r>
            <a:endParaRPr lang="en-US">
              <a:solidFill>
                <a:srgbClr val="444444"/>
              </a:solidFill>
            </a:endParaRPr>
          </a:p>
          <a:p>
            <a:endParaRPr lang="en-US">
              <a:solidFill>
                <a:srgbClr val="444444"/>
              </a:solidFill>
            </a:endParaRPr>
          </a:p>
          <a:p>
            <a:pPr marL="457200" indent="-457200">
              <a:buAutoNum type="arabicPeriod"/>
            </a:pPr>
            <a:r>
              <a:rPr lang="en-US"/>
              <a:t>How is the changing funding landscape already affecting A&amp;H at your Institution?</a:t>
            </a:r>
            <a:endParaRPr lang="en-US">
              <a:solidFill>
                <a:srgbClr val="444444"/>
              </a:solidFill>
            </a:endParaRPr>
          </a:p>
          <a:p>
            <a:pPr marL="457200" indent="-457200">
              <a:buAutoNum type="arabicPeriod"/>
            </a:pPr>
            <a:r>
              <a:rPr lang="en-US"/>
              <a:t>What are the challenges that you are encountering from a Professional Services point of view?</a:t>
            </a:r>
            <a:endParaRPr lang="en-US">
              <a:solidFill>
                <a:srgbClr val="444444"/>
              </a:solidFill>
            </a:endParaRPr>
          </a:p>
          <a:p>
            <a:pPr marL="457200" indent="-457200">
              <a:buAutoNum type="arabicPeriod"/>
            </a:pPr>
            <a:r>
              <a:rPr lang="en-US"/>
              <a:t>What are the challenges that you are noticing the academics are encountering in developing A&amp;H based research?</a:t>
            </a:r>
            <a:endParaRPr lang="en-US">
              <a:solidFill>
                <a:srgbClr val="444444"/>
              </a:solidFill>
            </a:endParaRPr>
          </a:p>
          <a:p>
            <a:endParaRPr lang="en-US">
              <a:solidFill>
                <a:srgbClr val="444444"/>
              </a:solidFill>
            </a:endParaRPr>
          </a:p>
          <a:p>
            <a:r>
              <a:rPr lang="en-US"/>
              <a:t>We'll allocate 10 minutes for you to discuss this informally in small groups, followed by 10minutes to discuss as a group and/or via </a:t>
            </a:r>
            <a:r>
              <a:rPr lang="en-US" err="1"/>
              <a:t>Mentimeter</a:t>
            </a:r>
            <a:endParaRPr lang="en-US" err="1">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42870DF1-AA0D-CC68-9AB1-A817339BED36}"/>
              </a:ext>
            </a:extLst>
          </p:cNvPr>
          <p:cNvSpPr>
            <a:spLocks noGrp="1"/>
          </p:cNvSpPr>
          <p:nvPr>
            <p:ph type="sldNum" sz="quarter" idx="5"/>
          </p:nvPr>
        </p:nvSpPr>
        <p:spPr/>
        <p:txBody>
          <a:bodyPr/>
          <a:lstStyle/>
          <a:p>
            <a:fld id="{5BE3436D-58F9-4092-BD96-49C40D5B2911}" type="slidenum">
              <a:rPr lang="en-GB"/>
              <a:t>8</a:t>
            </a:fld>
            <a:endParaRPr lang="en-GB"/>
          </a:p>
        </p:txBody>
      </p:sp>
    </p:spTree>
    <p:extLst>
      <p:ext uri="{BB962C8B-B14F-4D97-AF65-F5344CB8AC3E}">
        <p14:creationId xmlns:p14="http://schemas.microsoft.com/office/powerpoint/2010/main" val="885953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701B5-E5C7-D21F-F19B-4EBF244ED6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243B7A-CE74-EB9E-8301-B83FFEB65A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A68A99-95D7-4157-F26C-02B2D40502E6}"/>
              </a:ext>
            </a:extLst>
          </p:cNvPr>
          <p:cNvSpPr>
            <a:spLocks noGrp="1"/>
          </p:cNvSpPr>
          <p:nvPr>
            <p:ph type="body" idx="1"/>
          </p:nvPr>
        </p:nvSpPr>
        <p:spPr/>
        <p:txBody>
          <a:bodyPr/>
          <a:lstStyle/>
          <a:p>
            <a:endParaRPr lang="en-US">
              <a:solidFill>
                <a:srgbClr val="444444"/>
              </a:solidFill>
            </a:endParaRPr>
          </a:p>
          <a:p>
            <a:r>
              <a:rPr lang="en-US">
                <a:ea typeface="Calibri"/>
                <a:cs typeface="Calibri"/>
              </a:rPr>
              <a:t>Paola to lead</a:t>
            </a:r>
          </a:p>
          <a:p>
            <a:endParaRPr lang="en-US">
              <a:solidFill>
                <a:srgbClr val="000000"/>
              </a:solidFill>
              <a:ea typeface="Calibri"/>
              <a:cs typeface="Calibri"/>
            </a:endParaRPr>
          </a:p>
          <a:p>
            <a:r>
              <a:rPr lang="en-US"/>
              <a:t>What are the challenges that we – as an A&amp;H community - are encountering? </a:t>
            </a:r>
            <a:endParaRPr lang="en-US">
              <a:solidFill>
                <a:srgbClr val="444444"/>
              </a:solidFill>
            </a:endParaRPr>
          </a:p>
          <a:p>
            <a:endParaRPr lang="en-US">
              <a:solidFill>
                <a:srgbClr val="444444"/>
              </a:solidFill>
            </a:endParaRPr>
          </a:p>
          <a:p>
            <a:pPr marL="457200" indent="-457200">
              <a:buAutoNum type="arabicPeriod"/>
            </a:pPr>
            <a:r>
              <a:rPr lang="en-US"/>
              <a:t>How is the changing funding landscape already affecting A&amp;H at your Institution?</a:t>
            </a:r>
            <a:endParaRPr lang="en-US">
              <a:solidFill>
                <a:srgbClr val="444444"/>
              </a:solidFill>
            </a:endParaRPr>
          </a:p>
          <a:p>
            <a:pPr marL="457200" indent="-457200">
              <a:buAutoNum type="arabicPeriod"/>
            </a:pPr>
            <a:r>
              <a:rPr lang="en-US"/>
              <a:t>What are the challenges that you are encountering from a Professional Services point of view?</a:t>
            </a:r>
            <a:endParaRPr lang="en-US">
              <a:solidFill>
                <a:srgbClr val="444444"/>
              </a:solidFill>
            </a:endParaRPr>
          </a:p>
          <a:p>
            <a:pPr marL="457200" indent="-457200">
              <a:buAutoNum type="arabicPeriod"/>
            </a:pPr>
            <a:r>
              <a:rPr lang="en-US"/>
              <a:t>What are the challenges that you are noticing the academics are encountering in developing A&amp;H based research?</a:t>
            </a:r>
            <a:endParaRPr lang="en-US">
              <a:solidFill>
                <a:srgbClr val="444444"/>
              </a:solidFill>
            </a:endParaRPr>
          </a:p>
          <a:p>
            <a:endParaRPr lang="en-US">
              <a:solidFill>
                <a:srgbClr val="444444"/>
              </a:solidFill>
            </a:endParaRPr>
          </a:p>
          <a:p>
            <a:r>
              <a:rPr lang="en-US"/>
              <a:t>We'll allocate 10 minutes for you to discuss this informally in small groups, followed by 10minutes to discuss as a group and/or via </a:t>
            </a:r>
            <a:r>
              <a:rPr lang="en-US" err="1"/>
              <a:t>Mentimeter</a:t>
            </a:r>
            <a:endParaRPr lang="en-US" err="1">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F74F718D-021D-63AF-AAE9-469631D455FC}"/>
              </a:ext>
            </a:extLst>
          </p:cNvPr>
          <p:cNvSpPr>
            <a:spLocks noGrp="1"/>
          </p:cNvSpPr>
          <p:nvPr>
            <p:ph type="sldNum" sz="quarter" idx="5"/>
          </p:nvPr>
        </p:nvSpPr>
        <p:spPr/>
        <p:txBody>
          <a:bodyPr/>
          <a:lstStyle/>
          <a:p>
            <a:fld id="{5BE3436D-58F9-4092-BD96-49C40D5B2911}" type="slidenum">
              <a:rPr lang="en-GB"/>
              <a:t>9</a:t>
            </a:fld>
            <a:endParaRPr lang="en-GB"/>
          </a:p>
        </p:txBody>
      </p:sp>
    </p:spTree>
    <p:extLst>
      <p:ext uri="{BB962C8B-B14F-4D97-AF65-F5344CB8AC3E}">
        <p14:creationId xmlns:p14="http://schemas.microsoft.com/office/powerpoint/2010/main" val="1286587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0791974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US"/>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1156317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4.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hyperlink" Target="https://ncace.ac.uk/" TargetMode="External"/><Relationship Id="rId5" Type="http://schemas.openxmlformats.org/officeDocument/2006/relationships/image" Target="../media/image4.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4.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4.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4.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4.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4.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padlet.com/ARMAuk/arma-arts-humanities-sig-drop-in-session-implications-of-ukr-5wn2ipbj3c5rzmnl"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13.png"/><Relationship Id="rId4" Type="http://schemas.microsoft.com/office/2007/relationships/hdphoto" Target="../media/hdphoto1.wdp"/><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hyperlink" Target="https://ncace.ac.uk/" TargetMode="External"/><Relationship Id="rId3" Type="http://schemas.openxmlformats.org/officeDocument/2006/relationships/image" Target="../media/image3.png"/><Relationship Id="rId7" Type="http://schemas.openxmlformats.org/officeDocument/2006/relationships/hyperlink" Target="https://www.rluk.ac.uk/research-catalyst-cohort/"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hyperlink" Target="https://anatomiesofpower.wordpress.com/" TargetMode="External"/><Relationship Id="rId5" Type="http://schemas.openxmlformats.org/officeDocument/2006/relationships/image" Target="../media/image4.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pic>
        <p:nvPicPr>
          <p:cNvPr id="7" name="Picture 6" descr="Logo of the ARMA 2026 conference">
            <a:extLst>
              <a:ext uri="{FF2B5EF4-FFF2-40B4-BE49-F238E27FC236}">
                <a16:creationId xmlns:a16="http://schemas.microsoft.com/office/drawing/2014/main" id="{1CA4710C-822E-8A77-26C8-4BF06C3917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
        <p:nvSpPr>
          <p:cNvPr id="2" name="TextBox 1">
            <a:extLst>
              <a:ext uri="{FF2B5EF4-FFF2-40B4-BE49-F238E27FC236}">
                <a16:creationId xmlns:a16="http://schemas.microsoft.com/office/drawing/2014/main" id="{34525056-1540-CF60-C7C6-0AC60285D746}"/>
              </a:ext>
            </a:extLst>
          </p:cNvPr>
          <p:cNvSpPr txBox="1"/>
          <p:nvPr/>
        </p:nvSpPr>
        <p:spPr>
          <a:xfrm>
            <a:off x="711868" y="2536657"/>
            <a:ext cx="11155279"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a:latin typeface="Aptos Display"/>
              </a:rPr>
              <a:t>The Arts &amp; Humanities, in solidarity: ‘</a:t>
            </a:r>
            <a:r>
              <a:rPr lang="en-US" sz="6000" err="1">
                <a:latin typeface="Aptos Display"/>
              </a:rPr>
              <a:t>specialised</a:t>
            </a:r>
            <a:r>
              <a:rPr lang="en-US" sz="6000">
                <a:latin typeface="Aptos Display"/>
              </a:rPr>
              <a:t>’ or galvanised?</a:t>
            </a:r>
            <a:endParaRPr lang="en-GB" sz="6000">
              <a:latin typeface="Aptos Display"/>
            </a:endParaRPr>
          </a:p>
          <a:p>
            <a:pPr algn="l"/>
            <a:endParaRPr lang="en-GB"/>
          </a:p>
        </p:txBody>
      </p:sp>
      <p:sp>
        <p:nvSpPr>
          <p:cNvPr id="3" name="TextBox 2">
            <a:extLst>
              <a:ext uri="{FF2B5EF4-FFF2-40B4-BE49-F238E27FC236}">
                <a16:creationId xmlns:a16="http://schemas.microsoft.com/office/drawing/2014/main" id="{FD9EED4E-792F-29CB-9429-039130439817}"/>
              </a:ext>
            </a:extLst>
          </p:cNvPr>
          <p:cNvSpPr txBox="1"/>
          <p:nvPr/>
        </p:nvSpPr>
        <p:spPr>
          <a:xfrm>
            <a:off x="2737184" y="4662237"/>
            <a:ext cx="60960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i="0" u="none" strike="noStrike" baseline="0">
                <a:solidFill>
                  <a:srgbClr val="000000"/>
                </a:solidFill>
                <a:latin typeface="Aptos"/>
                <a:ea typeface="Segoe UI"/>
                <a:cs typeface="Segoe UI"/>
              </a:rPr>
              <a:t>Arts &amp; Humanities Special Interest Group (SIG) session</a:t>
            </a:r>
            <a:r>
              <a:rPr lang="en-US" sz="2400" b="1" i="0">
                <a:solidFill>
                  <a:srgbClr val="000000"/>
                </a:solidFill>
                <a:latin typeface="Aptos"/>
                <a:ea typeface="Segoe UI"/>
                <a:cs typeface="Segoe UI"/>
              </a:rPr>
              <a:t>​</a:t>
            </a:r>
            <a:endParaRPr lang="en-US"/>
          </a:p>
          <a:p>
            <a:pPr algn="ctr" rtl="0"/>
            <a:r>
              <a:rPr lang="en-US" sz="2400" b="1" i="0" u="none" strike="noStrike" baseline="0">
                <a:solidFill>
                  <a:srgbClr val="000000"/>
                </a:solidFill>
                <a:latin typeface="Aptos"/>
                <a:ea typeface="Segoe UI"/>
                <a:cs typeface="Segoe UI"/>
              </a:rPr>
              <a:t>17 June 2026</a:t>
            </a:r>
            <a:r>
              <a:rPr lang="en-US" sz="2400" b="1" i="0">
                <a:solidFill>
                  <a:srgbClr val="000000"/>
                </a:solidFill>
                <a:latin typeface="Aptos"/>
                <a:ea typeface="Segoe UI"/>
                <a:cs typeface="Segoe UI"/>
              </a:rPr>
              <a:t>​</a:t>
            </a:r>
          </a:p>
          <a:p>
            <a:pPr algn="ctr"/>
            <a:endParaRPr lang="en-GB"/>
          </a:p>
        </p:txBody>
      </p:sp>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48688-D9F7-6195-4B12-8AF2395E6CA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5F6B3AE-5BE6-5AF5-D54E-EEDBE4C22A63}"/>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8" name="TextBox 7">
            <a:extLst>
              <a:ext uri="{FF2B5EF4-FFF2-40B4-BE49-F238E27FC236}">
                <a16:creationId xmlns:a16="http://schemas.microsoft.com/office/drawing/2014/main" id="{035BF211-0F87-030F-2BF6-93364BCA2B67}"/>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10769141" y="6306000"/>
            <a:ext cx="120065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527BF494-5280-2544-463C-F542ABB68B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9" name="TextBox 8">
            <a:extLst>
              <a:ext uri="{FF2B5EF4-FFF2-40B4-BE49-F238E27FC236}">
                <a16:creationId xmlns:a16="http://schemas.microsoft.com/office/drawing/2014/main" id="{1CB2AF32-6A73-91A8-13C8-97D27C2E3D95}"/>
              </a:ext>
            </a:extLst>
          </p:cNvPr>
          <p:cNvSpPr txBox="1"/>
          <p:nvPr/>
        </p:nvSpPr>
        <p:spPr>
          <a:xfrm>
            <a:off x="1453904" y="319275"/>
            <a:ext cx="9284191"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latin typeface="+mj-lt"/>
              </a:rPr>
              <a:t>PADLET FROM OUR DROP-IN SESSION</a:t>
            </a:r>
            <a:endParaRPr lang="en-US" dirty="0"/>
          </a:p>
          <a:p>
            <a:pPr marL="285750" indent="-285750">
              <a:buFont typeface="Arial"/>
              <a:buChar char="•"/>
            </a:pPr>
            <a:endParaRPr lang="en-US" dirty="0"/>
          </a:p>
        </p:txBody>
      </p:sp>
      <p:pic>
        <p:nvPicPr>
          <p:cNvPr id="2" name="Picture 1" descr="A screenshot of a phone&#10;&#10;AI-generated content may be incorrect.">
            <a:extLst>
              <a:ext uri="{FF2B5EF4-FFF2-40B4-BE49-F238E27FC236}">
                <a16:creationId xmlns:a16="http://schemas.microsoft.com/office/drawing/2014/main" id="{F8BCC805-77A0-75BB-4C6D-9003FBD810B5}"/>
              </a:ext>
            </a:extLst>
          </p:cNvPr>
          <p:cNvPicPr>
            <a:picLocks noChangeAspect="1"/>
          </p:cNvPicPr>
          <p:nvPr/>
        </p:nvPicPr>
        <p:blipFill>
          <a:blip r:embed="rId6"/>
          <a:stretch>
            <a:fillRect/>
          </a:stretch>
        </p:blipFill>
        <p:spPr>
          <a:xfrm>
            <a:off x="2251849" y="1482434"/>
            <a:ext cx="3397837" cy="4443095"/>
          </a:xfrm>
          <a:prstGeom prst="rect">
            <a:avLst/>
          </a:prstGeom>
        </p:spPr>
      </p:pic>
      <p:pic>
        <p:nvPicPr>
          <p:cNvPr id="3" name="Picture 2" descr="A close up of a text&#10;&#10;AI-generated content may be incorrect.">
            <a:extLst>
              <a:ext uri="{FF2B5EF4-FFF2-40B4-BE49-F238E27FC236}">
                <a16:creationId xmlns:a16="http://schemas.microsoft.com/office/drawing/2014/main" id="{86524124-30C0-4190-CD1C-3100BF3568AE}"/>
              </a:ext>
            </a:extLst>
          </p:cNvPr>
          <p:cNvPicPr>
            <a:picLocks noChangeAspect="1"/>
          </p:cNvPicPr>
          <p:nvPr/>
        </p:nvPicPr>
        <p:blipFill>
          <a:blip r:embed="rId7"/>
          <a:stretch>
            <a:fillRect/>
          </a:stretch>
        </p:blipFill>
        <p:spPr>
          <a:xfrm>
            <a:off x="6236650" y="1482434"/>
            <a:ext cx="3800174" cy="2109852"/>
          </a:xfrm>
          <a:prstGeom prst="rect">
            <a:avLst/>
          </a:prstGeom>
        </p:spPr>
      </p:pic>
      <p:pic>
        <p:nvPicPr>
          <p:cNvPr id="5" name="Picture 4">
            <a:extLst>
              <a:ext uri="{FF2B5EF4-FFF2-40B4-BE49-F238E27FC236}">
                <a16:creationId xmlns:a16="http://schemas.microsoft.com/office/drawing/2014/main" id="{71826D2A-CD97-7908-2C78-484BE2C74836}"/>
              </a:ext>
            </a:extLst>
          </p:cNvPr>
          <p:cNvPicPr>
            <a:picLocks noChangeAspect="1"/>
          </p:cNvPicPr>
          <p:nvPr/>
        </p:nvPicPr>
        <p:blipFill>
          <a:blip r:embed="rId8"/>
          <a:stretch>
            <a:fillRect/>
          </a:stretch>
        </p:blipFill>
        <p:spPr>
          <a:xfrm>
            <a:off x="6236650" y="3994328"/>
            <a:ext cx="3668353" cy="1381238"/>
          </a:xfrm>
          <a:prstGeom prst="rect">
            <a:avLst/>
          </a:prstGeom>
        </p:spPr>
      </p:pic>
    </p:spTree>
    <p:extLst>
      <p:ext uri="{BB962C8B-B14F-4D97-AF65-F5344CB8AC3E}">
        <p14:creationId xmlns:p14="http://schemas.microsoft.com/office/powerpoint/2010/main" val="57553092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E7536-17C0-8A8D-88AD-FDE5B632CCE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C1923AA-766A-EBBF-5DC9-F551356C2ADC}"/>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8" name="TextBox 7">
            <a:extLst>
              <a:ext uri="{FF2B5EF4-FFF2-40B4-BE49-F238E27FC236}">
                <a16:creationId xmlns:a16="http://schemas.microsoft.com/office/drawing/2014/main" id="{024F8397-D288-22B6-2D1D-6876A979F3EB}"/>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10769141" y="6306000"/>
            <a:ext cx="120065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2F3C706E-2EB0-CBE2-22CE-D014819EF4F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extBox 5">
            <a:extLst>
              <a:ext uri="{FF2B5EF4-FFF2-40B4-BE49-F238E27FC236}">
                <a16:creationId xmlns:a16="http://schemas.microsoft.com/office/drawing/2014/main" id="{C33EEB6E-DBD3-446C-790D-5666FEA6200C}"/>
              </a:ext>
            </a:extLst>
          </p:cNvPr>
          <p:cNvSpPr txBox="1"/>
          <p:nvPr/>
        </p:nvSpPr>
        <p:spPr>
          <a:xfrm>
            <a:off x="372955" y="568266"/>
            <a:ext cx="534504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latin typeface="+mj-lt"/>
              </a:rPr>
              <a:t>QUESTIONNNAIRE</a:t>
            </a:r>
          </a:p>
        </p:txBody>
      </p:sp>
      <p:sp>
        <p:nvSpPr>
          <p:cNvPr id="4" name="TextBox 3">
            <a:extLst>
              <a:ext uri="{FF2B5EF4-FFF2-40B4-BE49-F238E27FC236}">
                <a16:creationId xmlns:a16="http://schemas.microsoft.com/office/drawing/2014/main" id="{841B02D4-F257-D495-9D1F-9DB75A1E425F}"/>
              </a:ext>
            </a:extLst>
          </p:cNvPr>
          <p:cNvSpPr txBox="1"/>
          <p:nvPr/>
        </p:nvSpPr>
        <p:spPr>
          <a:xfrm>
            <a:off x="414762" y="1468981"/>
            <a:ext cx="4417391"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en-US" sz="2400" dirty="0"/>
              <a:t>4 responses</a:t>
            </a:r>
          </a:p>
          <a:p>
            <a:pPr marL="285750" indent="-285750">
              <a:lnSpc>
                <a:spcPct val="150000"/>
              </a:lnSpc>
              <a:buFont typeface="Arial"/>
              <a:buChar char="•"/>
            </a:pPr>
            <a:r>
              <a:rPr lang="en-US" sz="2400" dirty="0"/>
              <a:t>TOPICS: </a:t>
            </a:r>
          </a:p>
          <a:p>
            <a:pPr marL="742950" lvl="1" indent="-285750">
              <a:lnSpc>
                <a:spcPct val="150000"/>
              </a:lnSpc>
              <a:buFont typeface="Courier New"/>
              <a:buChar char="o"/>
            </a:pPr>
            <a:r>
              <a:rPr lang="en-US" sz="2400" dirty="0"/>
              <a:t>grant award</a:t>
            </a:r>
          </a:p>
          <a:p>
            <a:pPr marL="742950" lvl="1" indent="-285750">
              <a:lnSpc>
                <a:spcPct val="150000"/>
              </a:lnSpc>
              <a:buFont typeface="Courier New"/>
              <a:buChar char="o"/>
            </a:pPr>
            <a:r>
              <a:rPr lang="en-US" sz="2400" dirty="0"/>
              <a:t>grant submission</a:t>
            </a:r>
          </a:p>
          <a:p>
            <a:pPr marL="742950" lvl="1" indent="-285750">
              <a:lnSpc>
                <a:spcPct val="150000"/>
              </a:lnSpc>
              <a:buFont typeface="Courier New"/>
              <a:buChar char="o"/>
            </a:pPr>
            <a:r>
              <a:rPr lang="en-US" sz="2400" dirty="0"/>
              <a:t>institutional narratives</a:t>
            </a:r>
          </a:p>
          <a:p>
            <a:endParaRPr lang="en-US" sz="2400" dirty="0"/>
          </a:p>
        </p:txBody>
      </p:sp>
      <p:sp>
        <p:nvSpPr>
          <p:cNvPr id="5" name="Speech Bubble: Rectangle with Corners Rounded 4">
            <a:extLst>
              <a:ext uri="{FF2B5EF4-FFF2-40B4-BE49-F238E27FC236}">
                <a16:creationId xmlns:a16="http://schemas.microsoft.com/office/drawing/2014/main" id="{6DFFA838-9FB3-4995-399E-67044CB16F12}"/>
              </a:ext>
            </a:extLst>
          </p:cNvPr>
          <p:cNvSpPr/>
          <p:nvPr/>
        </p:nvSpPr>
        <p:spPr>
          <a:xfrm>
            <a:off x="5246915" y="203187"/>
            <a:ext cx="6868886" cy="4978413"/>
          </a:xfrm>
          <a:prstGeom prst="wedgeRoundRectCallout">
            <a:avLst/>
          </a:prstGeom>
          <a:solidFill>
            <a:schemeClr val="bg1"/>
          </a:solidFill>
          <a:ln w="5715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highlight>
                  <a:srgbClr val="FFFFFF"/>
                </a:highlight>
                <a:ea typeface="+mn-lt"/>
                <a:cs typeface="+mn-lt"/>
              </a:rPr>
              <a:t>We are building a narrative that the humanities are not a 'nice to have' bolt on to research in other areas, rather they are basis of all human inquiry. This has been as necessary for A&amp;H colleagues as for those outside the disciplines. It has reinforced the sense of personal worth and elevated the discussion of the worth of the humanities within the institution.</a:t>
            </a:r>
            <a:br>
              <a:rPr lang="en-US" sz="2000" dirty="0">
                <a:solidFill>
                  <a:schemeClr val="tx1"/>
                </a:solidFill>
                <a:highlight>
                  <a:srgbClr val="FFFFFF"/>
                </a:highlight>
                <a:ea typeface="+mn-lt"/>
                <a:cs typeface="+mn-lt"/>
              </a:rPr>
            </a:br>
            <a:r>
              <a:rPr lang="en-US" sz="2000" dirty="0">
                <a:solidFill>
                  <a:srgbClr val="242424"/>
                </a:solidFill>
                <a:highlight>
                  <a:srgbClr val="FFFFFF"/>
                </a:highlight>
              </a:rPr>
              <a:t>I think this has been a success due to collaborative leadership - the Faculty lead has had a vision, articulated it and has brought colleagues with them. Even those who aren't fully 'sold' on the idea see the necessity of the championing the Humanities to various audiences for continued survival. Albeit that they might distance themselves from anything so practical!!</a:t>
            </a:r>
            <a:endParaRPr lang="en-US" sz="2000" dirty="0">
              <a:highlight>
                <a:srgbClr val="FFFFFF"/>
              </a:highlight>
            </a:endParaRPr>
          </a:p>
        </p:txBody>
      </p:sp>
    </p:spTree>
    <p:extLst>
      <p:ext uri="{BB962C8B-B14F-4D97-AF65-F5344CB8AC3E}">
        <p14:creationId xmlns:p14="http://schemas.microsoft.com/office/powerpoint/2010/main" val="278097481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8A448-04F5-8003-0226-881F3EAE06A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B4E5B2E-13E1-D14A-314C-899B6EBEB2C0}"/>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8" name="TextBox 7">
            <a:extLst>
              <a:ext uri="{FF2B5EF4-FFF2-40B4-BE49-F238E27FC236}">
                <a16:creationId xmlns:a16="http://schemas.microsoft.com/office/drawing/2014/main" id="{3C606638-22D3-DB44-58F5-3934414666DE}"/>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10769141" y="6306000"/>
            <a:ext cx="120065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13CB0D18-6E4E-3D96-8F14-E9C3B31E79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extBox 5">
            <a:extLst>
              <a:ext uri="{FF2B5EF4-FFF2-40B4-BE49-F238E27FC236}">
                <a16:creationId xmlns:a16="http://schemas.microsoft.com/office/drawing/2014/main" id="{BA3306B5-5880-F24C-35C1-F26BD2BEA8E6}"/>
              </a:ext>
            </a:extLst>
          </p:cNvPr>
          <p:cNvSpPr txBox="1"/>
          <p:nvPr/>
        </p:nvSpPr>
        <p:spPr>
          <a:xfrm>
            <a:off x="504968" y="1071125"/>
            <a:ext cx="53450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NCACE: a collaborative </a:t>
            </a:r>
            <a:r>
              <a:rPr lang="en-US" b="1"/>
              <a:t>advocacy platform</a:t>
            </a:r>
            <a:endParaRPr lang="en-US" b="1" dirty="0"/>
          </a:p>
        </p:txBody>
      </p:sp>
      <p:sp>
        <p:nvSpPr>
          <p:cNvPr id="12" name="TextBox 11">
            <a:extLst>
              <a:ext uri="{FF2B5EF4-FFF2-40B4-BE49-F238E27FC236}">
                <a16:creationId xmlns:a16="http://schemas.microsoft.com/office/drawing/2014/main" id="{38513285-10C8-B646-22B5-66C8D0DDBFB1}"/>
              </a:ext>
            </a:extLst>
          </p:cNvPr>
          <p:cNvSpPr txBox="1"/>
          <p:nvPr/>
        </p:nvSpPr>
        <p:spPr>
          <a:xfrm>
            <a:off x="7575826" y="695738"/>
            <a:ext cx="17338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FF0000"/>
                </a:solidFill>
              </a:rPr>
              <a:t>Paola</a:t>
            </a:r>
          </a:p>
        </p:txBody>
      </p:sp>
      <p:sp>
        <p:nvSpPr>
          <p:cNvPr id="2" name="TextBox 1">
            <a:extLst>
              <a:ext uri="{FF2B5EF4-FFF2-40B4-BE49-F238E27FC236}">
                <a16:creationId xmlns:a16="http://schemas.microsoft.com/office/drawing/2014/main" id="{95FE23F3-802E-8058-CE1A-21D2B856C52F}"/>
              </a:ext>
            </a:extLst>
          </p:cNvPr>
          <p:cNvSpPr txBox="1"/>
          <p:nvPr/>
        </p:nvSpPr>
        <p:spPr>
          <a:xfrm>
            <a:off x="643258" y="1442495"/>
            <a:ext cx="933215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a:ea typeface="+mn-lt"/>
                <a:cs typeface="+mn-lt"/>
              </a:rPr>
              <a:t>NCACE (National Centre for Academic and Cultural Exchange)</a:t>
            </a:r>
            <a:r>
              <a:rPr lang="en-GB" sz="2000">
                <a:ea typeface="+mn-lt"/>
                <a:cs typeface="+mn-lt"/>
              </a:rPr>
              <a:t> is a UK-wide collaborative platform connecting Higher Education with the arts and cultural sectors to strengthen knowledge exchange, foster partnerships, and amplify the social, cultural, and environmental impact of Arts &amp; Humanities research. Through its networks, events, publications, and collaborative labs, NCACE provides a vital infrastructure for advocacy, evidence-building, and cross-sector innovation—helping position Arts &amp; Humanities as essential drivers of societal change.</a:t>
            </a:r>
            <a:endParaRPr lang="en-US" sz="2000"/>
          </a:p>
          <a:p>
            <a:r>
              <a:rPr lang="en-GB" sz="2000">
                <a:ea typeface="+mn-lt"/>
                <a:cs typeface="+mn-lt"/>
                <a:hlinkClick r:id="rId6"/>
              </a:rPr>
              <a:t>Home - National Centre for Academic and Cultural Exchange</a:t>
            </a:r>
            <a:endParaRPr lang="en-GB"/>
          </a:p>
          <a:p>
            <a:endParaRPr lang="en-GB" sz="2000"/>
          </a:p>
          <a:p>
            <a:endParaRPr lang="en-GB"/>
          </a:p>
          <a:p>
            <a:endParaRPr lang="en-GB"/>
          </a:p>
        </p:txBody>
      </p:sp>
      <p:pic>
        <p:nvPicPr>
          <p:cNvPr id="4" name="Picture 3" descr="A yellow sign with blue text&#10;&#10;AI-generated content may be incorrect.">
            <a:extLst>
              <a:ext uri="{FF2B5EF4-FFF2-40B4-BE49-F238E27FC236}">
                <a16:creationId xmlns:a16="http://schemas.microsoft.com/office/drawing/2014/main" id="{AE5277FE-0043-E721-7F9D-2D1DCC6611F8}"/>
              </a:ext>
            </a:extLst>
          </p:cNvPr>
          <p:cNvPicPr>
            <a:picLocks noChangeAspect="1"/>
          </p:cNvPicPr>
          <p:nvPr/>
        </p:nvPicPr>
        <p:blipFill>
          <a:blip r:embed="rId7"/>
          <a:stretch>
            <a:fillRect/>
          </a:stretch>
        </p:blipFill>
        <p:spPr>
          <a:xfrm>
            <a:off x="6118745" y="404507"/>
            <a:ext cx="4947315" cy="680868"/>
          </a:xfrm>
          <a:prstGeom prst="rect">
            <a:avLst/>
          </a:prstGeom>
        </p:spPr>
      </p:pic>
      <p:sp>
        <p:nvSpPr>
          <p:cNvPr id="3" name="TextBox 2">
            <a:extLst>
              <a:ext uri="{FF2B5EF4-FFF2-40B4-BE49-F238E27FC236}">
                <a16:creationId xmlns:a16="http://schemas.microsoft.com/office/drawing/2014/main" id="{B188EDE7-2D68-CF3E-0C02-6BFC3DAD9452}"/>
              </a:ext>
            </a:extLst>
          </p:cNvPr>
          <p:cNvSpPr txBox="1"/>
          <p:nvPr/>
        </p:nvSpPr>
        <p:spPr>
          <a:xfrm>
            <a:off x="466476" y="386509"/>
            <a:ext cx="6096000"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0" i="0" u="none" strike="noStrike" baseline="0">
                <a:solidFill>
                  <a:srgbClr val="000000"/>
                </a:solidFill>
                <a:latin typeface="Aptos"/>
              </a:rPr>
              <a:t>Positive collaborations: </a:t>
            </a:r>
            <a:endParaRPr lang="en-GB"/>
          </a:p>
          <a:p>
            <a:pPr algn="ctr"/>
            <a:endParaRPr lang="en-GB"/>
          </a:p>
        </p:txBody>
      </p:sp>
      <p:pic>
        <p:nvPicPr>
          <p:cNvPr id="9" name="Picture 8" descr="A map of different colors&#10;&#10;AI-generated content may be incorrect.">
            <a:extLst>
              <a:ext uri="{FF2B5EF4-FFF2-40B4-BE49-F238E27FC236}">
                <a16:creationId xmlns:a16="http://schemas.microsoft.com/office/drawing/2014/main" id="{0C4FBAD2-EC29-0572-3342-DDC9C3DC5A2C}"/>
              </a:ext>
            </a:extLst>
          </p:cNvPr>
          <p:cNvPicPr>
            <a:picLocks noChangeAspect="1"/>
          </p:cNvPicPr>
          <p:nvPr/>
        </p:nvPicPr>
        <p:blipFill>
          <a:blip r:embed="rId8"/>
          <a:stretch>
            <a:fillRect/>
          </a:stretch>
        </p:blipFill>
        <p:spPr>
          <a:xfrm>
            <a:off x="9219348" y="3146725"/>
            <a:ext cx="2744054" cy="1763548"/>
          </a:xfrm>
          <a:prstGeom prst="rect">
            <a:avLst/>
          </a:prstGeom>
        </p:spPr>
      </p:pic>
    </p:spTree>
    <p:extLst>
      <p:ext uri="{BB962C8B-B14F-4D97-AF65-F5344CB8AC3E}">
        <p14:creationId xmlns:p14="http://schemas.microsoft.com/office/powerpoint/2010/main" val="405007471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AACB2-9EDD-460F-EE1E-E621D738F65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54CCDB7-F3E3-2C3A-ACCA-34FC1D6E50F6}"/>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8" name="TextBox 7">
            <a:extLst>
              <a:ext uri="{FF2B5EF4-FFF2-40B4-BE49-F238E27FC236}">
                <a16:creationId xmlns:a16="http://schemas.microsoft.com/office/drawing/2014/main" id="{8FDB354B-1C45-8631-1A96-BAA6718D71E0}"/>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10769141" y="6306000"/>
            <a:ext cx="120065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D3FACFDE-826F-ECF6-B697-E7D7EECA16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12" name="TextBox 11">
            <a:extLst>
              <a:ext uri="{FF2B5EF4-FFF2-40B4-BE49-F238E27FC236}">
                <a16:creationId xmlns:a16="http://schemas.microsoft.com/office/drawing/2014/main" id="{AF50CBE4-3FDE-C019-20DE-6F2D78AEEE08}"/>
              </a:ext>
            </a:extLst>
          </p:cNvPr>
          <p:cNvSpPr txBox="1"/>
          <p:nvPr/>
        </p:nvSpPr>
        <p:spPr>
          <a:xfrm>
            <a:off x="10225766" y="195320"/>
            <a:ext cx="17338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FF0000"/>
                </a:solidFill>
              </a:rPr>
              <a:t>Paola</a:t>
            </a:r>
          </a:p>
        </p:txBody>
      </p:sp>
      <p:sp>
        <p:nvSpPr>
          <p:cNvPr id="2" name="TextBox 1">
            <a:extLst>
              <a:ext uri="{FF2B5EF4-FFF2-40B4-BE49-F238E27FC236}">
                <a16:creationId xmlns:a16="http://schemas.microsoft.com/office/drawing/2014/main" id="{AA4CE906-F2FD-D6B6-E173-472BCA081992}"/>
              </a:ext>
            </a:extLst>
          </p:cNvPr>
          <p:cNvSpPr txBox="1"/>
          <p:nvPr/>
        </p:nvSpPr>
        <p:spPr>
          <a:xfrm>
            <a:off x="176959" y="387482"/>
            <a:ext cx="10173765" cy="55707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a:ea typeface="+mn-lt"/>
                <a:cs typeface="+mn-lt"/>
              </a:rPr>
              <a:t>NCACE examples of activities include:</a:t>
            </a:r>
            <a:endParaRPr lang="en-GB" sz="2000" b="1"/>
          </a:p>
          <a:p>
            <a:endParaRPr lang="en-GB" sz="2000" b="1" dirty="0"/>
          </a:p>
          <a:p>
            <a:pPr marL="342900" indent="-342900">
              <a:buFont typeface="Calibri"/>
              <a:buChar char="-"/>
            </a:pPr>
            <a:r>
              <a:rPr lang="en-GB" sz="2000" b="1">
                <a:ea typeface="+mn-lt"/>
                <a:cs typeface="+mn-lt"/>
              </a:rPr>
              <a:t>Ideas Pool &amp; Micro-Commissions</a:t>
            </a:r>
            <a:r>
              <a:rPr lang="en-GB" sz="2000">
                <a:ea typeface="+mn-lt"/>
                <a:cs typeface="+mn-lt"/>
              </a:rPr>
              <a:t>: bringing academics and arts practitioners together to seed new partnerships through small-scale, flexible funding. These “proof of concept” collaborations lower barriers to experimentation and relationship-building</a:t>
            </a:r>
            <a:endParaRPr lang="en-GB" sz="2000" dirty="0"/>
          </a:p>
          <a:p>
            <a:pPr marL="342900" indent="-342900">
              <a:buFont typeface="Calibri"/>
              <a:buChar char="-"/>
            </a:pPr>
            <a:r>
              <a:rPr lang="en-GB" sz="2000" b="1">
                <a:ea typeface="+mn-lt"/>
                <a:cs typeface="+mn-lt"/>
              </a:rPr>
              <a:t>Knowledge Impacts Network (KIN)</a:t>
            </a:r>
            <a:r>
              <a:rPr lang="en-GB" sz="2000">
                <a:ea typeface="+mn-lt"/>
                <a:cs typeface="+mn-lt"/>
              </a:rPr>
              <a:t>: a community of practice for knowledge exchange professionals, researchers, and cultural workers to share methods, challenges, and strategies for impact. This reflects NCACE’s commitment to peer learning and sector-wide capacity building. </a:t>
            </a:r>
            <a:endParaRPr lang="en-GB" sz="2000" dirty="0"/>
          </a:p>
          <a:p>
            <a:pPr marL="342900" indent="-342900">
              <a:buFont typeface="Calibri"/>
              <a:buChar char="-"/>
            </a:pPr>
            <a:r>
              <a:rPr lang="en-GB" sz="2000" b="1">
                <a:ea typeface="+mn-lt"/>
                <a:cs typeface="+mn-lt"/>
              </a:rPr>
              <a:t>Evidence Cafés</a:t>
            </a:r>
            <a:r>
              <a:rPr lang="en-GB" sz="2000">
                <a:ea typeface="+mn-lt"/>
                <a:cs typeface="+mn-lt"/>
              </a:rPr>
              <a:t>: themed discussions on issues such as climate emergency, placemaking, arts and health, and creative communities—showing how Arts &amp; Humanities contribute directly to contemporary societal challenges</a:t>
            </a:r>
            <a:endParaRPr lang="en-GB" sz="2000" dirty="0"/>
          </a:p>
          <a:p>
            <a:pPr marL="342900" indent="-342900">
              <a:buFont typeface="Calibri"/>
              <a:buChar char="-"/>
            </a:pPr>
            <a:r>
              <a:rPr lang="en-GB" sz="2000" b="1" dirty="0">
                <a:ea typeface="+mn-lt"/>
                <a:cs typeface="+mn-lt"/>
              </a:rPr>
              <a:t>Annual Policy Workshops</a:t>
            </a:r>
            <a:r>
              <a:rPr lang="en-GB" sz="2000" dirty="0">
                <a:ea typeface="+mn-lt"/>
                <a:cs typeface="+mn-lt"/>
              </a:rPr>
              <a:t>: convening policymakers, academics, and cultural leaders around “grand challenge” themes like climate, health, and technology for social good, ensuring Arts &amp; Humanities voices shape policy discourse.</a:t>
            </a:r>
            <a:endParaRPr lang="en-GB" sz="2000" dirty="0"/>
          </a:p>
          <a:p>
            <a:pPr marL="342900" indent="-342900">
              <a:buFont typeface="Calibri"/>
              <a:buChar char="-"/>
            </a:pPr>
            <a:endParaRPr lang="en-GB" sz="2000" dirty="0"/>
          </a:p>
          <a:p>
            <a:endParaRPr lang="en-GB"/>
          </a:p>
          <a:p>
            <a:endParaRPr lang="en-GB"/>
          </a:p>
        </p:txBody>
      </p:sp>
      <p:pic>
        <p:nvPicPr>
          <p:cNvPr id="3" name="Picture 2" descr="A yellow sign with blue text&#10;&#10;AI-generated content may be incorrect.">
            <a:extLst>
              <a:ext uri="{FF2B5EF4-FFF2-40B4-BE49-F238E27FC236}">
                <a16:creationId xmlns:a16="http://schemas.microsoft.com/office/drawing/2014/main" id="{6795AA87-AD77-9687-B5E2-0F7FC00B20B2}"/>
              </a:ext>
            </a:extLst>
          </p:cNvPr>
          <p:cNvPicPr>
            <a:picLocks noChangeAspect="1"/>
          </p:cNvPicPr>
          <p:nvPr/>
        </p:nvPicPr>
        <p:blipFill>
          <a:blip r:embed="rId6"/>
          <a:stretch>
            <a:fillRect/>
          </a:stretch>
        </p:blipFill>
        <p:spPr>
          <a:xfrm>
            <a:off x="7324299" y="268029"/>
            <a:ext cx="4367284" cy="658121"/>
          </a:xfrm>
          <a:prstGeom prst="rect">
            <a:avLst/>
          </a:prstGeom>
        </p:spPr>
      </p:pic>
      <p:pic>
        <p:nvPicPr>
          <p:cNvPr id="5" name="Picture 4" descr="A screen shot of a phone&#10;&#10;AI-generated content may be incorrect.">
            <a:extLst>
              <a:ext uri="{FF2B5EF4-FFF2-40B4-BE49-F238E27FC236}">
                <a16:creationId xmlns:a16="http://schemas.microsoft.com/office/drawing/2014/main" id="{BBA0C94F-7984-4F9A-6E19-B7D1BD36BC3F}"/>
              </a:ext>
            </a:extLst>
          </p:cNvPr>
          <p:cNvPicPr>
            <a:picLocks noChangeAspect="1"/>
          </p:cNvPicPr>
          <p:nvPr/>
        </p:nvPicPr>
        <p:blipFill>
          <a:blip r:embed="rId7"/>
          <a:stretch>
            <a:fillRect/>
          </a:stretch>
        </p:blipFill>
        <p:spPr>
          <a:xfrm>
            <a:off x="10023908" y="2433851"/>
            <a:ext cx="1936452" cy="2274627"/>
          </a:xfrm>
          <a:prstGeom prst="rect">
            <a:avLst/>
          </a:prstGeom>
        </p:spPr>
      </p:pic>
      <p:pic>
        <p:nvPicPr>
          <p:cNvPr id="6" name="Picture 5" descr="A blue background with white text&#10;&#10;AI-generated content may be incorrect.">
            <a:extLst>
              <a:ext uri="{FF2B5EF4-FFF2-40B4-BE49-F238E27FC236}">
                <a16:creationId xmlns:a16="http://schemas.microsoft.com/office/drawing/2014/main" id="{522B505C-DB13-4F4E-4E6F-876B79A02BD9}"/>
              </a:ext>
            </a:extLst>
          </p:cNvPr>
          <p:cNvPicPr>
            <a:picLocks noChangeAspect="1"/>
          </p:cNvPicPr>
          <p:nvPr/>
        </p:nvPicPr>
        <p:blipFill>
          <a:blip r:embed="rId8"/>
          <a:stretch>
            <a:fillRect/>
          </a:stretch>
        </p:blipFill>
        <p:spPr>
          <a:xfrm>
            <a:off x="2160895" y="5137104"/>
            <a:ext cx="8609464" cy="1508357"/>
          </a:xfrm>
          <a:prstGeom prst="rect">
            <a:avLst/>
          </a:prstGeom>
        </p:spPr>
      </p:pic>
    </p:spTree>
    <p:extLst>
      <p:ext uri="{BB962C8B-B14F-4D97-AF65-F5344CB8AC3E}">
        <p14:creationId xmlns:p14="http://schemas.microsoft.com/office/powerpoint/2010/main" val="179585860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92705-D3E2-AA35-4FE4-5587B62CCBCB}"/>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E633111-5BBE-49C8-51BE-163336537412}"/>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8" name="TextBox 7">
            <a:extLst>
              <a:ext uri="{FF2B5EF4-FFF2-40B4-BE49-F238E27FC236}">
                <a16:creationId xmlns:a16="http://schemas.microsoft.com/office/drawing/2014/main" id="{41DCDE58-8180-EEFC-26FC-31F2C9C0AE10}"/>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62B97E5F-5DFA-0512-0E81-11DE6A8F28B9}"/>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itle 5">
            <a:extLst>
              <a:ext uri="{FF2B5EF4-FFF2-40B4-BE49-F238E27FC236}">
                <a16:creationId xmlns:a16="http://schemas.microsoft.com/office/drawing/2014/main" id="{85320761-1B1A-2806-F32A-D95427DCE582}"/>
              </a:ext>
            </a:extLst>
          </p:cNvPr>
          <p:cNvSpPr>
            <a:spLocks noGrp="1"/>
          </p:cNvSpPr>
          <p:nvPr>
            <p:ph type="title"/>
          </p:nvPr>
        </p:nvSpPr>
        <p:spPr>
          <a:xfrm>
            <a:off x="-2" y="-3"/>
            <a:ext cx="12192002" cy="903517"/>
          </a:xfrm>
        </p:spPr>
        <p:txBody>
          <a:bodyPr>
            <a:noAutofit/>
          </a:bodyPr>
          <a:lstStyle/>
          <a:p>
            <a:pPr algn="ctr"/>
            <a:r>
              <a:rPr lang="en-GB"/>
              <a:t>YOUR STORIES</a:t>
            </a:r>
            <a:endParaRPr lang="en-US"/>
          </a:p>
        </p:txBody>
      </p:sp>
      <p:sp>
        <p:nvSpPr>
          <p:cNvPr id="3" name="TextBox 2">
            <a:extLst>
              <a:ext uri="{FF2B5EF4-FFF2-40B4-BE49-F238E27FC236}">
                <a16:creationId xmlns:a16="http://schemas.microsoft.com/office/drawing/2014/main" id="{AFFD64F9-CD97-B446-1CC7-F314ED778281}"/>
              </a:ext>
            </a:extLst>
          </p:cNvPr>
          <p:cNvSpPr txBox="1"/>
          <p:nvPr/>
        </p:nvSpPr>
        <p:spPr>
          <a:xfrm>
            <a:off x="796141" y="754084"/>
            <a:ext cx="10360011" cy="5632311"/>
          </a:xfrm>
          <a:prstGeom prst="rect">
            <a:avLst/>
          </a:prstGeom>
          <a:noFill/>
        </p:spPr>
        <p:txBody>
          <a:bodyPr wrap="square" lIns="91440" tIns="45720" rIns="91440" bIns="45720" rtlCol="0" anchor="t">
            <a:spAutoFit/>
          </a:bodyPr>
          <a:lstStyle/>
          <a:p>
            <a:r>
              <a:rPr lang="en-US" sz="3600">
                <a:latin typeface="Aptos"/>
                <a:ea typeface="Calibri"/>
                <a:cs typeface="Calibri"/>
              </a:rPr>
              <a:t>We need to strategically advocate for A&amp;H. </a:t>
            </a:r>
            <a:endParaRPr lang="en-GB" sz="3600">
              <a:solidFill>
                <a:srgbClr val="444444"/>
              </a:solidFill>
              <a:latin typeface="Aptos"/>
              <a:ea typeface="Calibri"/>
              <a:cs typeface="Calibri"/>
            </a:endParaRPr>
          </a:p>
          <a:p>
            <a:r>
              <a:rPr lang="en-US" sz="3600">
                <a:latin typeface="Aptos"/>
                <a:ea typeface="Calibri"/>
                <a:cs typeface="Calibri"/>
              </a:rPr>
              <a:t>Do you have any stories you'd be willing to share of positive action, practical advice and championship from your </a:t>
            </a:r>
            <a:r>
              <a:rPr lang="en-US" sz="3600" err="1">
                <a:latin typeface="Aptos"/>
                <a:ea typeface="Calibri"/>
                <a:cs typeface="Calibri"/>
              </a:rPr>
              <a:t>organisations</a:t>
            </a:r>
            <a:r>
              <a:rPr lang="en-US" sz="3600">
                <a:latin typeface="Aptos"/>
                <a:ea typeface="Calibri"/>
                <a:cs typeface="Calibri"/>
              </a:rPr>
              <a:t>, for instance: </a:t>
            </a:r>
            <a:endParaRPr lang="en-GB" sz="3600">
              <a:solidFill>
                <a:srgbClr val="444444"/>
              </a:solidFill>
              <a:latin typeface="Aptos"/>
              <a:ea typeface="Calibri"/>
              <a:cs typeface="Calibri"/>
            </a:endParaRPr>
          </a:p>
          <a:p>
            <a:pPr marL="571500" indent="-571500">
              <a:buFont typeface="Arial"/>
              <a:buChar char="•"/>
            </a:pPr>
            <a:r>
              <a:rPr lang="en-US" sz="3600">
                <a:latin typeface="Aptos"/>
                <a:ea typeface="Calibri"/>
                <a:cs typeface="Calibri"/>
              </a:rPr>
              <a:t>small, bottom-up initiatives or top-down institutional ones</a:t>
            </a:r>
            <a:endParaRPr lang="en-GB" sz="3600">
              <a:solidFill>
                <a:srgbClr val="444444"/>
              </a:solidFill>
              <a:latin typeface="Aptos"/>
              <a:ea typeface="Calibri"/>
              <a:cs typeface="Calibri"/>
            </a:endParaRPr>
          </a:p>
          <a:p>
            <a:pPr marL="571500" indent="-571500">
              <a:buFont typeface="Arial"/>
              <a:buChar char="•"/>
            </a:pPr>
            <a:r>
              <a:rPr lang="en-US" sz="3600">
                <a:latin typeface="Aptos"/>
                <a:ea typeface="Calibri"/>
                <a:cs typeface="Calibri"/>
              </a:rPr>
              <a:t>lessons learned from other disciplines, the GLAM sector, creative practitioners and freelancers? </a:t>
            </a:r>
            <a:endParaRPr lang="en-GB" sz="3600">
              <a:solidFill>
                <a:srgbClr val="444444"/>
              </a:solidFill>
              <a:latin typeface="Aptos"/>
              <a:ea typeface="Calibri"/>
              <a:cs typeface="Calibri"/>
            </a:endParaRPr>
          </a:p>
          <a:p>
            <a:r>
              <a:rPr lang="en-US" sz="3600">
                <a:latin typeface="Aptos"/>
                <a:ea typeface="Calibri"/>
                <a:cs typeface="Calibri"/>
              </a:rPr>
              <a:t>      We seek your voices!</a:t>
            </a:r>
            <a:endParaRPr lang="en-GB" sz="3600">
              <a:solidFill>
                <a:srgbClr val="444444"/>
              </a:solidFill>
              <a:latin typeface="Aptos"/>
              <a:ea typeface="Calibri"/>
              <a:cs typeface="Calibri"/>
            </a:endParaRPr>
          </a:p>
        </p:txBody>
      </p:sp>
    </p:spTree>
    <p:extLst>
      <p:ext uri="{BB962C8B-B14F-4D97-AF65-F5344CB8AC3E}">
        <p14:creationId xmlns:p14="http://schemas.microsoft.com/office/powerpoint/2010/main" val="90128044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06DF6-2E60-B2E8-3847-CA716958C4E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BF9FFE0-F8E8-DFE6-638F-BD0242BBAF86}"/>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8" name="TextBox 7">
            <a:extLst>
              <a:ext uri="{FF2B5EF4-FFF2-40B4-BE49-F238E27FC236}">
                <a16:creationId xmlns:a16="http://schemas.microsoft.com/office/drawing/2014/main" id="{61FD672E-9495-5EE0-C8F8-3F3396B1B84E}"/>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C8ACBEB6-28E1-D841-24B0-9A011A1CB32F}"/>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itle 5">
            <a:extLst>
              <a:ext uri="{FF2B5EF4-FFF2-40B4-BE49-F238E27FC236}">
                <a16:creationId xmlns:a16="http://schemas.microsoft.com/office/drawing/2014/main" id="{E27B83D8-0203-3899-6027-BA6912AE6BBF}"/>
              </a:ext>
            </a:extLst>
          </p:cNvPr>
          <p:cNvSpPr>
            <a:spLocks noGrp="1"/>
          </p:cNvSpPr>
          <p:nvPr>
            <p:ph type="title"/>
          </p:nvPr>
        </p:nvSpPr>
        <p:spPr>
          <a:xfrm>
            <a:off x="-2" y="-3"/>
            <a:ext cx="12192002" cy="903517"/>
          </a:xfrm>
        </p:spPr>
        <p:txBody>
          <a:bodyPr>
            <a:noAutofit/>
          </a:bodyPr>
          <a:lstStyle/>
          <a:p>
            <a:pPr algn="ctr"/>
            <a:r>
              <a:rPr lang="en-GB"/>
              <a:t>LOOKING FORWARD</a:t>
            </a:r>
          </a:p>
        </p:txBody>
      </p:sp>
      <p:sp>
        <p:nvSpPr>
          <p:cNvPr id="2" name="TextBox 1">
            <a:extLst>
              <a:ext uri="{FF2B5EF4-FFF2-40B4-BE49-F238E27FC236}">
                <a16:creationId xmlns:a16="http://schemas.microsoft.com/office/drawing/2014/main" id="{BA6D9C62-0A37-C2BB-FC98-CD7098CCCA50}"/>
              </a:ext>
            </a:extLst>
          </p:cNvPr>
          <p:cNvSpPr txBox="1"/>
          <p:nvPr/>
        </p:nvSpPr>
        <p:spPr>
          <a:xfrm>
            <a:off x="934687" y="903514"/>
            <a:ext cx="10872629" cy="1246495"/>
          </a:xfrm>
          <a:prstGeom prst="rect">
            <a:avLst/>
          </a:prstGeom>
          <a:noFill/>
        </p:spPr>
        <p:txBody>
          <a:bodyPr wrap="square" lIns="91440" tIns="45720" rIns="91440" bIns="45720" rtlCol="0" anchor="t">
            <a:spAutoFit/>
          </a:bodyPr>
          <a:lstStyle/>
          <a:p>
            <a:pPr algn="ctr"/>
            <a:r>
              <a:rPr lang="en-US" sz="2800" i="1"/>
              <a:t>“The most common way people give up their power is by thinking they don't have any.”     - </a:t>
            </a:r>
            <a:r>
              <a:rPr lang="en-US" sz="2800"/>
              <a:t>Alice Walker</a:t>
            </a:r>
          </a:p>
          <a:p>
            <a:pPr algn="ctr"/>
            <a:endParaRPr lang="en-GB" sz="1900"/>
          </a:p>
        </p:txBody>
      </p:sp>
      <p:sp>
        <p:nvSpPr>
          <p:cNvPr id="3" name="TextBox 2">
            <a:extLst>
              <a:ext uri="{FF2B5EF4-FFF2-40B4-BE49-F238E27FC236}">
                <a16:creationId xmlns:a16="http://schemas.microsoft.com/office/drawing/2014/main" id="{80DCC30F-E5AC-286F-A3B1-3484CF7E1097}"/>
              </a:ext>
            </a:extLst>
          </p:cNvPr>
          <p:cNvSpPr txBox="1"/>
          <p:nvPr/>
        </p:nvSpPr>
        <p:spPr>
          <a:xfrm>
            <a:off x="1405742" y="1820885"/>
            <a:ext cx="9404048" cy="3908186"/>
          </a:xfrm>
          <a:prstGeom prst="rect">
            <a:avLst/>
          </a:prstGeom>
          <a:noFill/>
        </p:spPr>
        <p:txBody>
          <a:bodyPr wrap="square" rtlCol="0">
            <a:spAutoFit/>
          </a:bodyPr>
          <a:lstStyle/>
          <a:p>
            <a:pPr>
              <a:lnSpc>
                <a:spcPct val="150000"/>
              </a:lnSpc>
            </a:pPr>
            <a:r>
              <a:rPr lang="en-GB" sz="2800">
                <a:latin typeface="+mj-lt"/>
                <a:ea typeface="Calibri"/>
                <a:cs typeface="Calibri"/>
              </a:rPr>
              <a:t>What's one thing you wish could change to help support our A&amp;H disciplines and us as a community?</a:t>
            </a:r>
          </a:p>
          <a:p>
            <a:pPr marL="914400" lvl="1" indent="-457200">
              <a:lnSpc>
                <a:spcPct val="150000"/>
              </a:lnSpc>
              <a:spcBef>
                <a:spcPts val="0"/>
              </a:spcBef>
              <a:buFont typeface="Arial" panose="020B0604020202020204" pitchFamily="34" charset="0"/>
              <a:buChar char="•"/>
            </a:pPr>
            <a:r>
              <a:rPr lang="en-US" sz="2800">
                <a:latin typeface="+mj-lt"/>
                <a:ea typeface="Calibri"/>
                <a:cs typeface="Calibri"/>
              </a:rPr>
              <a:t>What's one thing in our sector?</a:t>
            </a:r>
          </a:p>
          <a:p>
            <a:pPr marL="914400" lvl="1" indent="-457200">
              <a:lnSpc>
                <a:spcPct val="150000"/>
              </a:lnSpc>
              <a:spcBef>
                <a:spcPts val="0"/>
              </a:spcBef>
              <a:buFont typeface="Arial" panose="020B0604020202020204" pitchFamily="34" charset="0"/>
              <a:buChar char="•"/>
            </a:pPr>
            <a:r>
              <a:rPr lang="en-US" sz="2800">
                <a:latin typeface="+mj-lt"/>
                <a:ea typeface="Calibri"/>
                <a:cs typeface="Calibri"/>
              </a:rPr>
              <a:t>What's one thing our A&amp;H funders could do?</a:t>
            </a:r>
          </a:p>
          <a:p>
            <a:pPr marL="914400" lvl="1" indent="-457200">
              <a:lnSpc>
                <a:spcPct val="150000"/>
              </a:lnSpc>
              <a:spcBef>
                <a:spcPts val="0"/>
              </a:spcBef>
              <a:buFont typeface="Arial" panose="020B0604020202020204" pitchFamily="34" charset="0"/>
              <a:buChar char="•"/>
            </a:pPr>
            <a:r>
              <a:rPr lang="en-US" sz="2800">
                <a:latin typeface="+mj-lt"/>
                <a:ea typeface="Calibri"/>
                <a:cs typeface="Calibri"/>
              </a:rPr>
              <a:t>What's one thing your institution could contribute?</a:t>
            </a:r>
          </a:p>
          <a:p>
            <a:pPr marL="914400" lvl="1" indent="-457200">
              <a:lnSpc>
                <a:spcPct val="150000"/>
              </a:lnSpc>
              <a:spcBef>
                <a:spcPts val="0"/>
              </a:spcBef>
              <a:buFont typeface="Arial" panose="020B0604020202020204" pitchFamily="34" charset="0"/>
              <a:buChar char="•"/>
            </a:pPr>
            <a:r>
              <a:rPr lang="en-US" sz="2800">
                <a:latin typeface="+mj-lt"/>
                <a:ea typeface="Calibri"/>
                <a:cs typeface="Calibri"/>
              </a:rPr>
              <a:t>What's one thing you could do in your daily practice?</a:t>
            </a:r>
            <a:endParaRPr lang="en-US" sz="2800">
              <a:solidFill>
                <a:srgbClr val="444444"/>
              </a:solidFill>
              <a:latin typeface="+mj-lt"/>
              <a:ea typeface="Calibri"/>
              <a:cs typeface="Calibri"/>
            </a:endParaRPr>
          </a:p>
        </p:txBody>
      </p:sp>
    </p:spTree>
    <p:extLst>
      <p:ext uri="{BB962C8B-B14F-4D97-AF65-F5344CB8AC3E}">
        <p14:creationId xmlns:p14="http://schemas.microsoft.com/office/powerpoint/2010/main" val="42232340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E99FB-8838-E63B-8B76-FA06F80E992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EBD63FB-7BC5-F891-0FFC-BA8F9CF72120}"/>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8" name="TextBox 7">
            <a:extLst>
              <a:ext uri="{FF2B5EF4-FFF2-40B4-BE49-F238E27FC236}">
                <a16:creationId xmlns:a16="http://schemas.microsoft.com/office/drawing/2014/main" id="{F14654E1-D4ED-75A9-C246-7661F71149E3}"/>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7448D683-2309-D094-51FC-E0D1DBFCCA1E}"/>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itle 5">
            <a:extLst>
              <a:ext uri="{FF2B5EF4-FFF2-40B4-BE49-F238E27FC236}">
                <a16:creationId xmlns:a16="http://schemas.microsoft.com/office/drawing/2014/main" id="{67C404F1-B6CC-8EE3-2358-AC309C280256}"/>
              </a:ext>
            </a:extLst>
          </p:cNvPr>
          <p:cNvSpPr>
            <a:spLocks noGrp="1"/>
          </p:cNvSpPr>
          <p:nvPr>
            <p:ph type="title"/>
          </p:nvPr>
        </p:nvSpPr>
        <p:spPr>
          <a:xfrm>
            <a:off x="-2" y="-3"/>
            <a:ext cx="12192002" cy="903517"/>
          </a:xfrm>
        </p:spPr>
        <p:txBody>
          <a:bodyPr>
            <a:noAutofit/>
          </a:bodyPr>
          <a:lstStyle/>
          <a:p>
            <a:pPr algn="ctr"/>
            <a:r>
              <a:rPr lang="en-GB" dirty="0"/>
              <a:t>LOOKING FORWARD</a:t>
            </a:r>
          </a:p>
        </p:txBody>
      </p:sp>
      <p:pic>
        <p:nvPicPr>
          <p:cNvPr id="1026" name="Picture 2">
            <a:extLst>
              <a:ext uri="{FF2B5EF4-FFF2-40B4-BE49-F238E27FC236}">
                <a16:creationId xmlns:a16="http://schemas.microsoft.com/office/drawing/2014/main" id="{BD973149-68E1-1FC7-D6E1-F3D9F8E391C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22614" y="2025080"/>
            <a:ext cx="3537857" cy="35378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C6EFE03-60D2-C7FA-7623-08065DF4A9C1}"/>
              </a:ext>
            </a:extLst>
          </p:cNvPr>
          <p:cNvSpPr txBox="1"/>
          <p:nvPr/>
        </p:nvSpPr>
        <p:spPr>
          <a:xfrm>
            <a:off x="5279570" y="3019153"/>
            <a:ext cx="6732701" cy="2492990"/>
          </a:xfrm>
          <a:prstGeom prst="rect">
            <a:avLst/>
          </a:prstGeom>
          <a:noFill/>
        </p:spPr>
        <p:txBody>
          <a:bodyPr wrap="square" lIns="91440" tIns="45720" rIns="91440" bIns="45720" rtlCol="0" anchor="t">
            <a:spAutoFit/>
          </a:bodyPr>
          <a:lstStyle/>
          <a:p>
            <a:r>
              <a:rPr lang="en-GB" sz="4400"/>
              <a:t>CODE: 6153 8726</a:t>
            </a:r>
          </a:p>
          <a:p>
            <a:endParaRPr lang="en-GB" sz="4400"/>
          </a:p>
          <a:p>
            <a:r>
              <a:rPr lang="en-GB" sz="2400"/>
              <a:t>https://www.menti.com/al1uepqxwi5r</a:t>
            </a:r>
          </a:p>
          <a:p>
            <a:endParaRPr lang="en-GB" sz="4400" dirty="0">
              <a:solidFill>
                <a:schemeClr val="accent2"/>
              </a:solidFill>
            </a:endParaRPr>
          </a:p>
        </p:txBody>
      </p:sp>
      <p:sp>
        <p:nvSpPr>
          <p:cNvPr id="2" name="TextBox 1">
            <a:extLst>
              <a:ext uri="{FF2B5EF4-FFF2-40B4-BE49-F238E27FC236}">
                <a16:creationId xmlns:a16="http://schemas.microsoft.com/office/drawing/2014/main" id="{A22B5226-43A1-EB13-DA6E-C3063F75914A}"/>
              </a:ext>
            </a:extLst>
          </p:cNvPr>
          <p:cNvSpPr txBox="1"/>
          <p:nvPr/>
        </p:nvSpPr>
        <p:spPr>
          <a:xfrm>
            <a:off x="366651" y="903514"/>
            <a:ext cx="11315974" cy="1246495"/>
          </a:xfrm>
          <a:prstGeom prst="rect">
            <a:avLst/>
          </a:prstGeom>
          <a:noFill/>
        </p:spPr>
        <p:txBody>
          <a:bodyPr wrap="square" lIns="91440" tIns="45720" rIns="91440" bIns="45720" rtlCol="0" anchor="t">
            <a:spAutoFit/>
          </a:bodyPr>
          <a:lstStyle/>
          <a:p>
            <a:pPr algn="ctr"/>
            <a:r>
              <a:rPr lang="en-US" sz="2800" i="1"/>
              <a:t>“The most common way people give up their power is by thinking they don't have any.”    - </a:t>
            </a:r>
            <a:r>
              <a:rPr lang="en-US" sz="2800"/>
              <a:t>Alice Walker</a:t>
            </a:r>
          </a:p>
          <a:p>
            <a:pPr algn="ctr"/>
            <a:endParaRPr lang="en-GB" sz="1900" dirty="0"/>
          </a:p>
        </p:txBody>
      </p:sp>
    </p:spTree>
    <p:extLst>
      <p:ext uri="{BB962C8B-B14F-4D97-AF65-F5344CB8AC3E}">
        <p14:creationId xmlns:p14="http://schemas.microsoft.com/office/powerpoint/2010/main" val="28026067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a:solidFill>
                  <a:schemeClr val="bg1"/>
                </a:solidFill>
                <a:latin typeface="Helvetica" pitchFamily="2" charset="0"/>
                <a:ea typeface="Helvetica Neue Thin" panose="020B0403020202020204" pitchFamily="34" charset="0"/>
                <a:cs typeface="Helvetica"/>
                <a:sym typeface="Helvetica"/>
              </a:rPr>
              <a:t>Thank you</a:t>
            </a:r>
          </a:p>
          <a:p>
            <a:pPr algn="ctr">
              <a:lnSpc>
                <a:spcPct val="90000"/>
              </a:lnSpc>
              <a:defRPr sz="10600" b="0">
                <a:solidFill>
                  <a:srgbClr val="FFFFFF"/>
                </a:solidFill>
                <a:latin typeface="Helvetica"/>
                <a:ea typeface="Helvetica"/>
                <a:cs typeface="Helvetica"/>
                <a:sym typeface="Helvetica"/>
              </a:defRPr>
            </a:pPr>
            <a:r>
              <a:rPr lang="en-GB" sz="4800" b="0" kern="0" spc="-50">
                <a:solidFill>
                  <a:schemeClr val="bg1"/>
                </a:solidFill>
                <a:latin typeface="Helvetica" pitchFamily="2" charset="0"/>
                <a:ea typeface="Helvetica Neue Thin" panose="020B0403020202020204" pitchFamily="34" charset="0"/>
                <a:cs typeface="Helvetica"/>
                <a:sym typeface="Helvetica"/>
              </a:rPr>
              <a:t>Any questions?</a:t>
            </a:r>
            <a:endParaRPr lang="en-GB" sz="4800" b="0" kern="0" spc="-50">
              <a:solidFill>
                <a:schemeClr val="bg1"/>
              </a:solidFill>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itle 5">
            <a:extLst>
              <a:ext uri="{FF2B5EF4-FFF2-40B4-BE49-F238E27FC236}">
                <a16:creationId xmlns:a16="http://schemas.microsoft.com/office/drawing/2014/main" id="{F136CFAE-062F-5AFC-8F09-095A1BD3D5D7}"/>
              </a:ext>
            </a:extLst>
          </p:cNvPr>
          <p:cNvSpPr>
            <a:spLocks noGrp="1"/>
          </p:cNvSpPr>
          <p:nvPr>
            <p:ph type="title"/>
          </p:nvPr>
        </p:nvSpPr>
        <p:spPr>
          <a:xfrm>
            <a:off x="603250" y="539750"/>
            <a:ext cx="9705915" cy="660041"/>
          </a:xfrm>
        </p:spPr>
        <p:txBody>
          <a:bodyPr>
            <a:normAutofit fontScale="90000"/>
          </a:bodyPr>
          <a:lstStyle/>
          <a:p>
            <a:r>
              <a:rPr lang="en-GB"/>
              <a:t>Rationale for today's session</a:t>
            </a:r>
          </a:p>
        </p:txBody>
      </p:sp>
      <p:sp>
        <p:nvSpPr>
          <p:cNvPr id="13" name="Text Placeholder 12">
            <a:extLst>
              <a:ext uri="{FF2B5EF4-FFF2-40B4-BE49-F238E27FC236}">
                <a16:creationId xmlns:a16="http://schemas.microsoft.com/office/drawing/2014/main" id="{AEB98C22-A250-D6AC-28E5-DE59F2A94C88}"/>
              </a:ext>
            </a:extLst>
          </p:cNvPr>
          <p:cNvSpPr>
            <a:spLocks noGrp="1"/>
          </p:cNvSpPr>
          <p:nvPr>
            <p:ph type="body" sz="half" idx="1"/>
          </p:nvPr>
        </p:nvSpPr>
        <p:spPr>
          <a:xfrm>
            <a:off x="696829" y="1576146"/>
            <a:ext cx="10022973" cy="4128315"/>
          </a:xfrm>
        </p:spPr>
        <p:txBody>
          <a:bodyPr vert="horz" lIns="91440" tIns="45720" rIns="91440" bIns="45720" rtlCol="0" anchor="t">
            <a:normAutofit/>
          </a:bodyPr>
          <a:lstStyle/>
          <a:p>
            <a:r>
              <a:rPr lang="en-GB"/>
              <a:t>The topic arrived a turning point for the sector and our SIG</a:t>
            </a:r>
            <a:endParaRPr lang="en-US"/>
          </a:p>
          <a:p>
            <a:r>
              <a:rPr lang="en-GB"/>
              <a:t>Aim of the session is to create a safe space to share honest views and challenges</a:t>
            </a:r>
            <a:endParaRPr lang="en-US"/>
          </a:p>
          <a:p>
            <a:r>
              <a:rPr lang="en-GB"/>
              <a:t>At the same time, we also want to make space for positive stories, actions and ideas, because:</a:t>
            </a:r>
          </a:p>
          <a:p>
            <a:r>
              <a:rPr lang="en-GB"/>
              <a:t>We must strategically advocate for the Arts &amp; Humanities, now more than ever – for the disciplines, for our academics, for ourselves</a:t>
            </a:r>
          </a:p>
        </p:txBody>
      </p:sp>
    </p:spTree>
    <p:extLst>
      <p:ext uri="{BB962C8B-B14F-4D97-AF65-F5344CB8AC3E}">
        <p14:creationId xmlns:p14="http://schemas.microsoft.com/office/powerpoint/2010/main" val="16542351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EFAE5-4061-0B32-A269-D23C82EA023E}"/>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2524BD1-FB6F-43AB-00E0-73D556D252E4}"/>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8" name="TextBox 7">
            <a:extLst>
              <a:ext uri="{FF2B5EF4-FFF2-40B4-BE49-F238E27FC236}">
                <a16:creationId xmlns:a16="http://schemas.microsoft.com/office/drawing/2014/main" id="{C7F0F9D4-7F4D-CC9C-F7A4-8F90E009E31A}"/>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5592797F-1D8B-74EC-0E3C-5FFFA8245239}"/>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itle 5">
            <a:extLst>
              <a:ext uri="{FF2B5EF4-FFF2-40B4-BE49-F238E27FC236}">
                <a16:creationId xmlns:a16="http://schemas.microsoft.com/office/drawing/2014/main" id="{CC91A10A-0351-3DBE-B8ED-ED84A1AD54C3}"/>
              </a:ext>
            </a:extLst>
          </p:cNvPr>
          <p:cNvSpPr>
            <a:spLocks noGrp="1"/>
          </p:cNvSpPr>
          <p:nvPr>
            <p:ph type="title"/>
          </p:nvPr>
        </p:nvSpPr>
        <p:spPr>
          <a:xfrm>
            <a:off x="-2" y="539750"/>
            <a:ext cx="12192002" cy="660041"/>
          </a:xfrm>
        </p:spPr>
        <p:txBody>
          <a:bodyPr>
            <a:noAutofit/>
          </a:bodyPr>
          <a:lstStyle/>
          <a:p>
            <a:pPr algn="ctr"/>
            <a:r>
              <a:rPr lang="en-GB" dirty="0"/>
              <a:t>Pulse check: where are we at the moment?</a:t>
            </a:r>
          </a:p>
        </p:txBody>
      </p:sp>
      <p:pic>
        <p:nvPicPr>
          <p:cNvPr id="1026" name="Picture 2">
            <a:extLst>
              <a:ext uri="{FF2B5EF4-FFF2-40B4-BE49-F238E27FC236}">
                <a16:creationId xmlns:a16="http://schemas.microsoft.com/office/drawing/2014/main" id="{C9114518-6106-6FD9-9843-3503C9CE615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22614" y="1361050"/>
            <a:ext cx="3537857" cy="35378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7E6F857-4684-4F32-AD2E-94BBE8A2E130}"/>
              </a:ext>
            </a:extLst>
          </p:cNvPr>
          <p:cNvSpPr txBox="1"/>
          <p:nvPr/>
        </p:nvSpPr>
        <p:spPr>
          <a:xfrm>
            <a:off x="5279570" y="2355123"/>
            <a:ext cx="6732701" cy="2492990"/>
          </a:xfrm>
          <a:prstGeom prst="rect">
            <a:avLst/>
          </a:prstGeom>
          <a:noFill/>
        </p:spPr>
        <p:txBody>
          <a:bodyPr wrap="square" lIns="91440" tIns="45720" rIns="91440" bIns="45720" rtlCol="0" anchor="t">
            <a:spAutoFit/>
          </a:bodyPr>
          <a:lstStyle/>
          <a:p>
            <a:r>
              <a:rPr lang="en-GB" sz="4400"/>
              <a:t>CODE: 6153 8726</a:t>
            </a:r>
          </a:p>
          <a:p>
            <a:endParaRPr lang="en-GB" sz="4400"/>
          </a:p>
          <a:p>
            <a:r>
              <a:rPr lang="en-GB" sz="2400"/>
              <a:t>https://www.menti.com/al1uepqxwi5r</a:t>
            </a:r>
          </a:p>
          <a:p>
            <a:endParaRPr lang="en-GB" sz="4400" dirty="0">
              <a:solidFill>
                <a:schemeClr val="accent2"/>
              </a:solidFill>
            </a:endParaRPr>
          </a:p>
        </p:txBody>
      </p:sp>
    </p:spTree>
    <p:extLst>
      <p:ext uri="{BB962C8B-B14F-4D97-AF65-F5344CB8AC3E}">
        <p14:creationId xmlns:p14="http://schemas.microsoft.com/office/powerpoint/2010/main" val="249481054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10AF3-CB99-C0F9-F976-84E58C3F71AB}"/>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A2C2734-899F-95C3-0F6B-FBA893E0EC4B}"/>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8" name="TextBox 7">
            <a:extLst>
              <a:ext uri="{FF2B5EF4-FFF2-40B4-BE49-F238E27FC236}">
                <a16:creationId xmlns:a16="http://schemas.microsoft.com/office/drawing/2014/main" id="{821A41AA-3F81-1A37-D93D-FB22AF6CB018}"/>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978CB26F-515E-E621-2403-E93042F7A39E}"/>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9" name="Picture 8" descr="Screenshot of a Times Higher Education article featuring a photograph of UKRI's Steven Hill presenting at ARMA 2025. &#10;&#10;&#10;">
            <a:extLst>
              <a:ext uri="{FF2B5EF4-FFF2-40B4-BE49-F238E27FC236}">
                <a16:creationId xmlns:a16="http://schemas.microsoft.com/office/drawing/2014/main" id="{59F24C6B-6609-8DB9-A563-DCC67AB2C45A}"/>
              </a:ext>
            </a:extLst>
          </p:cNvPr>
          <p:cNvPicPr>
            <a:picLocks noChangeAspect="1"/>
          </p:cNvPicPr>
          <p:nvPr/>
        </p:nvPicPr>
        <p:blipFill>
          <a:blip r:embed="rId6"/>
          <a:stretch>
            <a:fillRect/>
          </a:stretch>
        </p:blipFill>
        <p:spPr>
          <a:xfrm>
            <a:off x="4181731" y="0"/>
            <a:ext cx="6555695" cy="6858000"/>
          </a:xfrm>
          <a:prstGeom prst="rect">
            <a:avLst/>
          </a:prstGeom>
        </p:spPr>
      </p:pic>
      <p:sp>
        <p:nvSpPr>
          <p:cNvPr id="11" name="Title 5">
            <a:extLst>
              <a:ext uri="{FF2B5EF4-FFF2-40B4-BE49-F238E27FC236}">
                <a16:creationId xmlns:a16="http://schemas.microsoft.com/office/drawing/2014/main" id="{FFA65017-4D75-4ADC-4395-5F9E51A9A05B}"/>
              </a:ext>
            </a:extLst>
          </p:cNvPr>
          <p:cNvSpPr>
            <a:spLocks noGrp="1"/>
          </p:cNvSpPr>
          <p:nvPr/>
        </p:nvSpPr>
        <p:spPr>
          <a:xfrm>
            <a:off x="536408" y="419434"/>
            <a:ext cx="3155389" cy="301288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The current situation...</a:t>
            </a:r>
          </a:p>
        </p:txBody>
      </p:sp>
    </p:spTree>
    <p:extLst>
      <p:ext uri="{BB962C8B-B14F-4D97-AF65-F5344CB8AC3E}">
        <p14:creationId xmlns:p14="http://schemas.microsoft.com/office/powerpoint/2010/main" val="26593382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D1125-3DA5-AF3F-14C0-508C53BF318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24F88BD-336D-0DD0-3CF5-F62DC3D2CBD9}"/>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8" name="TextBox 7">
            <a:extLst>
              <a:ext uri="{FF2B5EF4-FFF2-40B4-BE49-F238E27FC236}">
                <a16:creationId xmlns:a16="http://schemas.microsoft.com/office/drawing/2014/main" id="{70BCB2AB-B5A3-9FD0-34F8-7360BE636AED}"/>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772FE9F-CD91-48F1-480E-0E09FB8D2A1D}"/>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itle 1">
            <a:extLst>
              <a:ext uri="{FF2B5EF4-FFF2-40B4-BE49-F238E27FC236}">
                <a16:creationId xmlns:a16="http://schemas.microsoft.com/office/drawing/2014/main" id="{8F804156-579B-0584-5DFA-C6141A997DA8}"/>
              </a:ext>
            </a:extLst>
          </p:cNvPr>
          <p:cNvSpPr>
            <a:spLocks noGrp="1"/>
          </p:cNvSpPr>
          <p:nvPr>
            <p:ph type="title"/>
          </p:nvPr>
        </p:nvSpPr>
        <p:spPr>
          <a:xfrm>
            <a:off x="838200" y="365125"/>
            <a:ext cx="10515600" cy="1325563"/>
          </a:xfrm>
        </p:spPr>
        <p:txBody>
          <a:bodyPr/>
          <a:lstStyle/>
          <a:p>
            <a:r>
              <a:rPr lang="en-GB" dirty="0">
                <a:ea typeface="Calibri Light"/>
                <a:cs typeface="Calibri Light"/>
              </a:rPr>
              <a:t>UKRI New Budget Model</a:t>
            </a:r>
            <a:endParaRPr lang="en-GB" dirty="0"/>
          </a:p>
        </p:txBody>
      </p:sp>
      <p:sp>
        <p:nvSpPr>
          <p:cNvPr id="4" name="Content Placeholder 2">
            <a:extLst>
              <a:ext uri="{FF2B5EF4-FFF2-40B4-BE49-F238E27FC236}">
                <a16:creationId xmlns:a16="http://schemas.microsoft.com/office/drawing/2014/main" id="{0C80F759-8917-0D42-A1D1-82D2A3616425}"/>
              </a:ext>
            </a:extLst>
          </p:cNvPr>
          <p:cNvSpPr>
            <a:spLocks noGrp="1"/>
          </p:cNvSpPr>
          <p:nvPr/>
        </p:nvSpPr>
        <p:spPr>
          <a:xfrm>
            <a:off x="1172410" y="1518152"/>
            <a:ext cx="5181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ea typeface="Calibri" panose="020F0502020204030204"/>
                <a:cs typeface="Calibri" panose="020F0502020204030204"/>
              </a:rPr>
              <a:t>Industrial Strategy Sectors</a:t>
            </a:r>
          </a:p>
          <a:p>
            <a:r>
              <a:rPr lang="en-GB" sz="1800" dirty="0">
                <a:ea typeface="Calibri" panose="020F0502020204030204"/>
                <a:cs typeface="Calibri" panose="020F0502020204030204"/>
              </a:rPr>
              <a:t>Advanced Manufacturing</a:t>
            </a:r>
          </a:p>
          <a:p>
            <a:r>
              <a:rPr lang="en-GB" sz="1800" dirty="0">
                <a:ea typeface="Calibri" panose="020F0502020204030204"/>
                <a:cs typeface="Calibri" panose="020F0502020204030204"/>
              </a:rPr>
              <a:t>Clean Growth and Energy</a:t>
            </a:r>
          </a:p>
          <a:p>
            <a:r>
              <a:rPr lang="en-GB" sz="1800" b="1" dirty="0">
                <a:highlight>
                  <a:srgbClr val="FFFF00"/>
                </a:highlight>
                <a:ea typeface="Calibri" panose="020F0502020204030204"/>
                <a:cs typeface="Calibri" panose="020F0502020204030204"/>
              </a:rPr>
              <a:t>Creative [and cultural?] Industries</a:t>
            </a:r>
          </a:p>
          <a:p>
            <a:r>
              <a:rPr lang="en-GB" sz="1800" dirty="0">
                <a:ea typeface="Calibri" panose="020F0502020204030204"/>
                <a:cs typeface="Calibri" panose="020F0502020204030204"/>
              </a:rPr>
              <a:t>Defence &amp; National Security</a:t>
            </a:r>
          </a:p>
          <a:p>
            <a:r>
              <a:rPr lang="en-GB" sz="1800" dirty="0">
                <a:ea typeface="Calibri" panose="020F0502020204030204"/>
                <a:cs typeface="Calibri" panose="020F0502020204030204"/>
              </a:rPr>
              <a:t>Engineering Biology</a:t>
            </a:r>
          </a:p>
          <a:p>
            <a:r>
              <a:rPr lang="en-GB" sz="1800" dirty="0">
                <a:ea typeface="Calibri" panose="020F0502020204030204"/>
                <a:cs typeface="Calibri" panose="020F0502020204030204"/>
              </a:rPr>
              <a:t>AI</a:t>
            </a:r>
          </a:p>
          <a:p>
            <a:r>
              <a:rPr lang="en-GB" sz="1800" dirty="0">
                <a:ea typeface="Calibri" panose="020F0502020204030204"/>
                <a:cs typeface="Calibri" panose="020F0502020204030204"/>
              </a:rPr>
              <a:t>Quantum Technologies</a:t>
            </a:r>
          </a:p>
          <a:p>
            <a:r>
              <a:rPr lang="en-GB" sz="1800" dirty="0">
                <a:ea typeface="Calibri" panose="020F0502020204030204"/>
                <a:cs typeface="Calibri" panose="020F0502020204030204"/>
              </a:rPr>
              <a:t>ACT, Semiconductors &amp; Cybersecurity</a:t>
            </a:r>
          </a:p>
          <a:p>
            <a:r>
              <a:rPr lang="en-GB" sz="1800" dirty="0">
                <a:ea typeface="Calibri" panose="020F0502020204030204"/>
                <a:cs typeface="Calibri" panose="020F0502020204030204"/>
              </a:rPr>
              <a:t>Life Sciences</a:t>
            </a:r>
          </a:p>
          <a:p>
            <a:r>
              <a:rPr lang="en-GB" sz="1800" dirty="0">
                <a:ea typeface="Calibri" panose="020F0502020204030204"/>
                <a:cs typeface="Calibri" panose="020F0502020204030204"/>
              </a:rPr>
              <a:t>Professional, Business and Financial Services</a:t>
            </a:r>
          </a:p>
        </p:txBody>
      </p:sp>
      <p:pic>
        <p:nvPicPr>
          <p:cNvPr id="6" name="Picture 5" descr="A blue and white infographic showing the Industrial Strategy's Growth Driving Sectors and the Frontier Industries within them.">
            <a:extLst>
              <a:ext uri="{FF2B5EF4-FFF2-40B4-BE49-F238E27FC236}">
                <a16:creationId xmlns:a16="http://schemas.microsoft.com/office/drawing/2014/main" id="{FA51B8B9-325D-D2CC-4CD2-473E7BBCE3BF}"/>
              </a:ext>
            </a:extLst>
          </p:cNvPr>
          <p:cNvPicPr>
            <a:picLocks noChangeAspect="1"/>
          </p:cNvPicPr>
          <p:nvPr/>
        </p:nvPicPr>
        <p:blipFill>
          <a:blip r:embed="rId6"/>
          <a:stretch>
            <a:fillRect/>
          </a:stretch>
        </p:blipFill>
        <p:spPr>
          <a:xfrm>
            <a:off x="6610062" y="24944"/>
            <a:ext cx="4338204" cy="6272645"/>
          </a:xfrm>
          <a:prstGeom prst="rect">
            <a:avLst/>
          </a:prstGeom>
        </p:spPr>
      </p:pic>
    </p:spTree>
    <p:extLst>
      <p:ext uri="{BB962C8B-B14F-4D97-AF65-F5344CB8AC3E}">
        <p14:creationId xmlns:p14="http://schemas.microsoft.com/office/powerpoint/2010/main" val="16803942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3A23C-37C6-7288-3B89-47541DF25A5B}"/>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2881935-FE5F-48BF-F469-8F31B2A0989B}"/>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8" name="TextBox 7">
            <a:extLst>
              <a:ext uri="{FF2B5EF4-FFF2-40B4-BE49-F238E27FC236}">
                <a16:creationId xmlns:a16="http://schemas.microsoft.com/office/drawing/2014/main" id="{5374639D-A2BD-54B1-388B-99E2311C746E}"/>
              </a:ext>
            </a:extLst>
          </p:cNvPr>
          <p:cNvSpPr txBox="1">
            <a:spLocks noGrp="1" noRot="1" noMove="1" noResize="1" noEditPoints="1" noAdjustHandles="1" noChangeArrowheads="1" noChangeShapeType="1"/>
          </p:cNvSpPr>
          <p:nvPr/>
        </p:nvSpPr>
        <p:spPr>
          <a:xfrm>
            <a:off x="11318137" y="6306000"/>
            <a:ext cx="102657"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endParaRPr lang="en-US" sz="1600" b="1" i="0" u="none" strike="noStrike" cap="none" spc="0" normalizeH="0" baseline="0">
              <a:ln>
                <a:noFill/>
              </a:ln>
              <a:solidFill>
                <a:srgbClr val="7292CC"/>
              </a:solidFill>
              <a:effectLst/>
              <a:uFillTx/>
              <a:latin typeface="+mn-lt"/>
            </a:endParaRPr>
          </a:p>
        </p:txBody>
      </p:sp>
      <p:pic>
        <p:nvPicPr>
          <p:cNvPr id="10" name="Picture 9">
            <a:extLst>
              <a:ext uri="{FF2B5EF4-FFF2-40B4-BE49-F238E27FC236}">
                <a16:creationId xmlns:a16="http://schemas.microsoft.com/office/drawing/2014/main" id="{808FA17D-0AB9-627A-5A64-3F4D368848FB}"/>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3" name="Picture 2">
            <a:extLst>
              <a:ext uri="{FF2B5EF4-FFF2-40B4-BE49-F238E27FC236}">
                <a16:creationId xmlns:a16="http://schemas.microsoft.com/office/drawing/2014/main" id="{00DF1139-A361-939C-2424-1E141C45AB0F}"/>
              </a:ext>
            </a:extLst>
          </p:cNvPr>
          <p:cNvPicPr>
            <a:picLocks noChangeAspect="1"/>
          </p:cNvPicPr>
          <p:nvPr/>
        </p:nvPicPr>
        <p:blipFill>
          <a:blip r:embed="rId6"/>
          <a:stretch>
            <a:fillRect/>
          </a:stretch>
        </p:blipFill>
        <p:spPr>
          <a:xfrm>
            <a:off x="4298064" y="248949"/>
            <a:ext cx="7507803" cy="6363319"/>
          </a:xfrm>
          <a:prstGeom prst="rect">
            <a:avLst/>
          </a:prstGeom>
        </p:spPr>
      </p:pic>
      <p:sp>
        <p:nvSpPr>
          <p:cNvPr id="4" name="TextBox 3">
            <a:extLst>
              <a:ext uri="{FF2B5EF4-FFF2-40B4-BE49-F238E27FC236}">
                <a16:creationId xmlns:a16="http://schemas.microsoft.com/office/drawing/2014/main" id="{590D1B25-F06E-9AE5-87BC-1FFCB99DB415}"/>
              </a:ext>
            </a:extLst>
          </p:cNvPr>
          <p:cNvSpPr txBox="1"/>
          <p:nvPr/>
        </p:nvSpPr>
        <p:spPr>
          <a:xfrm>
            <a:off x="326572" y="3429000"/>
            <a:ext cx="364671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0" i="0" u="sng" strike="noStrike">
                <a:solidFill>
                  <a:srgbClr val="467886"/>
                </a:solidFill>
                <a:latin typeface="Calibri"/>
                <a:ea typeface="Calibri"/>
                <a:cs typeface="Calibri"/>
                <a:hlinkClick r:id="rId7"/>
              </a:rPr>
              <a:t>https://padlet.com/ARMAuk/arma-arts-humanities-sig-drop-in-session-implications-of-ukr-5wn2ipbj3c5rzmnl</a:t>
            </a:r>
            <a:r>
              <a:rPr lang="en-US" b="0" i="0" u="none" strike="noStrike">
                <a:solidFill>
                  <a:srgbClr val="000000"/>
                </a:solidFill>
                <a:latin typeface="Calibri"/>
              </a:rPr>
              <a:t> </a:t>
            </a:r>
            <a:r>
              <a:rPr b="0" i="0">
                <a:solidFill>
                  <a:srgbClr val="000000"/>
                </a:solidFill>
                <a:latin typeface="Calibri"/>
                <a:ea typeface="Calibri"/>
                <a:cs typeface="Calibri"/>
              </a:rPr>
              <a:t>​</a:t>
            </a:r>
            <a:endParaRPr lang="en-GB"/>
          </a:p>
          <a:p>
            <a:pPr algn="ctr"/>
            <a:endParaRPr lang="en-GB"/>
          </a:p>
        </p:txBody>
      </p:sp>
      <p:sp>
        <p:nvSpPr>
          <p:cNvPr id="5" name="TextBox 4">
            <a:extLst>
              <a:ext uri="{FF2B5EF4-FFF2-40B4-BE49-F238E27FC236}">
                <a16:creationId xmlns:a16="http://schemas.microsoft.com/office/drawing/2014/main" id="{4F3C1A45-FBEE-7ADC-D2A8-33E381CE4364}"/>
              </a:ext>
            </a:extLst>
          </p:cNvPr>
          <p:cNvSpPr txBox="1"/>
          <p:nvPr/>
        </p:nvSpPr>
        <p:spPr>
          <a:xfrm>
            <a:off x="585107" y="625928"/>
            <a:ext cx="3382735"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t>Our most recent SIG drop-in has started to unearth some views from our community...</a:t>
            </a:r>
          </a:p>
        </p:txBody>
      </p:sp>
    </p:spTree>
    <p:extLst>
      <p:ext uri="{BB962C8B-B14F-4D97-AF65-F5344CB8AC3E}">
        <p14:creationId xmlns:p14="http://schemas.microsoft.com/office/powerpoint/2010/main" val="171112409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E4980-F920-A1C1-DBC1-C7AA6BCB652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301BE7F-0F59-1FBF-9B37-C7BAC03DB2DE}"/>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8" name="TextBox 7">
            <a:extLst>
              <a:ext uri="{FF2B5EF4-FFF2-40B4-BE49-F238E27FC236}">
                <a16:creationId xmlns:a16="http://schemas.microsoft.com/office/drawing/2014/main" id="{2778BFB4-EC75-E7A5-70E7-B79A7DC59674}"/>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10769141" y="6306000"/>
            <a:ext cx="120065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18C5F21F-59C2-37FA-550F-E0F83FE51E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2" name="Picture 1" descr="A screenshot of one paragraph from a Research Professional article, which reads, 'Across Britain, arts education is in retreat. Courses are disappearing, jobs are being cut and entire disciplines are vanishing from regional universities. Fine art has become unviable in some places; design departments are shrinking, and specialist courses increasingly look like endangered species.'">
            <a:extLst>
              <a:ext uri="{FF2B5EF4-FFF2-40B4-BE49-F238E27FC236}">
                <a16:creationId xmlns:a16="http://schemas.microsoft.com/office/drawing/2014/main" id="{45A45A1F-3D7A-94F5-80D7-88451D7B1140}"/>
              </a:ext>
            </a:extLst>
          </p:cNvPr>
          <p:cNvPicPr>
            <a:picLocks noChangeAspect="1"/>
          </p:cNvPicPr>
          <p:nvPr/>
        </p:nvPicPr>
        <p:blipFill>
          <a:blip r:embed="rId6"/>
          <a:stretch>
            <a:fillRect/>
          </a:stretch>
        </p:blipFill>
        <p:spPr>
          <a:xfrm>
            <a:off x="448009" y="3296820"/>
            <a:ext cx="8515350" cy="1200150"/>
          </a:xfrm>
          <a:prstGeom prst="rect">
            <a:avLst/>
          </a:prstGeom>
        </p:spPr>
      </p:pic>
      <p:pic>
        <p:nvPicPr>
          <p:cNvPr id="3" name="Picture 2">
            <a:extLst>
              <a:ext uri="{FF2B5EF4-FFF2-40B4-BE49-F238E27FC236}">
                <a16:creationId xmlns:a16="http://schemas.microsoft.com/office/drawing/2014/main" id="{E93A1EC4-0D19-871B-3949-8EA46E66174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46589" y="1494005"/>
            <a:ext cx="3571875" cy="447675"/>
          </a:xfrm>
          <a:prstGeom prst="rect">
            <a:avLst/>
          </a:prstGeom>
        </p:spPr>
      </p:pic>
      <p:pic>
        <p:nvPicPr>
          <p:cNvPr id="4" name="Picture 3" descr="A screenshot of a Research Professional article, entitled 'UAL chief: 'I feel the pain' of universities facing arts crisis'.">
            <a:extLst>
              <a:ext uri="{FF2B5EF4-FFF2-40B4-BE49-F238E27FC236}">
                <a16:creationId xmlns:a16="http://schemas.microsoft.com/office/drawing/2014/main" id="{808D7B82-9F06-EAA3-6002-118C702D99E9}"/>
              </a:ext>
            </a:extLst>
          </p:cNvPr>
          <p:cNvPicPr>
            <a:picLocks noChangeAspect="1"/>
          </p:cNvPicPr>
          <p:nvPr/>
        </p:nvPicPr>
        <p:blipFill>
          <a:blip r:embed="rId8"/>
          <a:stretch>
            <a:fillRect/>
          </a:stretch>
        </p:blipFill>
        <p:spPr>
          <a:xfrm>
            <a:off x="443999" y="1928479"/>
            <a:ext cx="6838950" cy="1209675"/>
          </a:xfrm>
          <a:prstGeom prst="rect">
            <a:avLst/>
          </a:prstGeom>
        </p:spPr>
      </p:pic>
      <p:pic>
        <p:nvPicPr>
          <p:cNvPr id="5" name="Picture 4" descr="A screenshot of a Times Higher Education podcast episode, entitled 'News Talks podcast: The human cost of UK university job cuts.'">
            <a:extLst>
              <a:ext uri="{FF2B5EF4-FFF2-40B4-BE49-F238E27FC236}">
                <a16:creationId xmlns:a16="http://schemas.microsoft.com/office/drawing/2014/main" id="{A3268CD8-D06C-697A-D33A-0EBA1FFEEF51}"/>
              </a:ext>
            </a:extLst>
          </p:cNvPr>
          <p:cNvPicPr>
            <a:picLocks noChangeAspect="1"/>
          </p:cNvPicPr>
          <p:nvPr/>
        </p:nvPicPr>
        <p:blipFill>
          <a:blip r:embed="rId9"/>
          <a:stretch>
            <a:fillRect/>
          </a:stretch>
        </p:blipFill>
        <p:spPr>
          <a:xfrm>
            <a:off x="4288841" y="4483267"/>
            <a:ext cx="6448425" cy="1581150"/>
          </a:xfrm>
          <a:prstGeom prst="rect">
            <a:avLst/>
          </a:prstGeom>
          <a:ln>
            <a:solidFill>
              <a:schemeClr val="tx1"/>
            </a:solidFill>
          </a:ln>
        </p:spPr>
      </p:pic>
      <p:pic>
        <p:nvPicPr>
          <p:cNvPr id="11" name="Picture 10" descr="A screenshot of the title page of the British Academy's report, entitled 'Cold spots: Mapping inequality in SHAPE provision in UKRI higher education.'">
            <a:extLst>
              <a:ext uri="{FF2B5EF4-FFF2-40B4-BE49-F238E27FC236}">
                <a16:creationId xmlns:a16="http://schemas.microsoft.com/office/drawing/2014/main" id="{3FA2FE4E-C42B-034E-ACBE-01760D84DFA7}"/>
              </a:ext>
            </a:extLst>
          </p:cNvPr>
          <p:cNvPicPr>
            <a:picLocks noChangeAspect="1"/>
          </p:cNvPicPr>
          <p:nvPr/>
        </p:nvPicPr>
        <p:blipFill>
          <a:blip r:embed="rId10"/>
          <a:stretch>
            <a:fillRect/>
          </a:stretch>
        </p:blipFill>
        <p:spPr>
          <a:xfrm>
            <a:off x="9103561" y="362034"/>
            <a:ext cx="2781300" cy="3914775"/>
          </a:xfrm>
          <a:prstGeom prst="rect">
            <a:avLst/>
          </a:prstGeom>
        </p:spPr>
      </p:pic>
    </p:spTree>
    <p:extLst>
      <p:ext uri="{BB962C8B-B14F-4D97-AF65-F5344CB8AC3E}">
        <p14:creationId xmlns:p14="http://schemas.microsoft.com/office/powerpoint/2010/main" val="15098457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54027-59AA-A805-5BFE-67606219B35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B3F7D40-A80C-817F-734D-453FC0325A11}"/>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8" name="TextBox 7">
            <a:extLst>
              <a:ext uri="{FF2B5EF4-FFF2-40B4-BE49-F238E27FC236}">
                <a16:creationId xmlns:a16="http://schemas.microsoft.com/office/drawing/2014/main" id="{6C605DCB-700D-5171-EC7B-35AC7C29DBB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F516EC48-9ED9-49CE-A97D-B834ABF8E288}"/>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itle 5">
            <a:extLst>
              <a:ext uri="{FF2B5EF4-FFF2-40B4-BE49-F238E27FC236}">
                <a16:creationId xmlns:a16="http://schemas.microsoft.com/office/drawing/2014/main" id="{92E106D1-F410-3684-2EEE-8519456CB7E1}"/>
              </a:ext>
            </a:extLst>
          </p:cNvPr>
          <p:cNvSpPr>
            <a:spLocks noGrp="1"/>
          </p:cNvSpPr>
          <p:nvPr>
            <p:ph type="title"/>
          </p:nvPr>
        </p:nvSpPr>
        <p:spPr>
          <a:xfrm>
            <a:off x="-2" y="-3"/>
            <a:ext cx="12192002" cy="2025083"/>
          </a:xfrm>
        </p:spPr>
        <p:txBody>
          <a:bodyPr>
            <a:noAutofit/>
          </a:bodyPr>
          <a:lstStyle/>
          <a:p>
            <a:pPr algn="ctr"/>
            <a:r>
              <a:rPr lang="en-GB"/>
              <a:t>Discussion</a:t>
            </a:r>
            <a:r>
              <a:rPr lang="en-GB" dirty="0"/>
              <a:t>:</a:t>
            </a:r>
            <a:br>
              <a:rPr lang="en-GB" dirty="0"/>
            </a:br>
            <a:r>
              <a:rPr lang="en-US" dirty="0">
                <a:ea typeface="+mn-lt"/>
                <a:cs typeface="+mn-lt"/>
              </a:rPr>
              <a:t>What are the challenges that we</a:t>
            </a:r>
            <a:r>
              <a:rPr lang="en-US">
                <a:ea typeface="+mn-lt"/>
                <a:cs typeface="+mn-lt"/>
              </a:rPr>
              <a:t>,</a:t>
            </a:r>
            <a:r>
              <a:rPr lang="en-US" dirty="0">
                <a:ea typeface="+mn-lt"/>
                <a:cs typeface="+mn-lt"/>
              </a:rPr>
              <a:t> as an A&amp;H community</a:t>
            </a:r>
            <a:r>
              <a:rPr lang="en-US">
                <a:ea typeface="+mn-lt"/>
                <a:cs typeface="+mn-lt"/>
              </a:rPr>
              <a:t>, </a:t>
            </a:r>
            <a:r>
              <a:rPr lang="en-US" dirty="0">
                <a:ea typeface="+mn-lt"/>
                <a:cs typeface="+mn-lt"/>
              </a:rPr>
              <a:t>are encountering</a:t>
            </a:r>
            <a:r>
              <a:rPr lang="en-US">
                <a:ea typeface="+mn-lt"/>
                <a:cs typeface="+mn-lt"/>
              </a:rPr>
              <a:t>...</a:t>
            </a:r>
            <a:r>
              <a:rPr lang="en-US" dirty="0">
                <a:ea typeface="+mn-lt"/>
                <a:cs typeface="+mn-lt"/>
              </a:rPr>
              <a:t> </a:t>
            </a:r>
            <a:endParaRPr lang="en-GB" dirty="0"/>
          </a:p>
        </p:txBody>
      </p:sp>
      <p:pic>
        <p:nvPicPr>
          <p:cNvPr id="1026" name="Picture 2">
            <a:extLst>
              <a:ext uri="{FF2B5EF4-FFF2-40B4-BE49-F238E27FC236}">
                <a16:creationId xmlns:a16="http://schemas.microsoft.com/office/drawing/2014/main" id="{C9D0ECDF-C6A2-1BA1-0B90-44B14ADAAC9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22614" y="2025080"/>
            <a:ext cx="3537857" cy="35378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EF548D0-2988-9B6D-044B-A737C945E5D7}"/>
              </a:ext>
            </a:extLst>
          </p:cNvPr>
          <p:cNvSpPr txBox="1"/>
          <p:nvPr/>
        </p:nvSpPr>
        <p:spPr>
          <a:xfrm>
            <a:off x="5113316" y="4612426"/>
            <a:ext cx="6732701" cy="1815882"/>
          </a:xfrm>
          <a:prstGeom prst="rect">
            <a:avLst/>
          </a:prstGeom>
          <a:noFill/>
        </p:spPr>
        <p:txBody>
          <a:bodyPr wrap="square" lIns="91440" tIns="45720" rIns="91440" bIns="45720" rtlCol="0" anchor="t">
            <a:spAutoFit/>
          </a:bodyPr>
          <a:lstStyle/>
          <a:p>
            <a:r>
              <a:rPr lang="en-GB" sz="4400"/>
              <a:t>CODE: 6153 8726</a:t>
            </a:r>
          </a:p>
          <a:p>
            <a:endParaRPr lang="en-GB" sz="4400"/>
          </a:p>
          <a:p>
            <a:r>
              <a:rPr lang="en-GB" sz="2400"/>
              <a:t>https://www.menti.com/al1uepqxwi5r</a:t>
            </a:r>
          </a:p>
        </p:txBody>
      </p:sp>
      <p:sp>
        <p:nvSpPr>
          <p:cNvPr id="2" name="TextBox 1">
            <a:extLst>
              <a:ext uri="{FF2B5EF4-FFF2-40B4-BE49-F238E27FC236}">
                <a16:creationId xmlns:a16="http://schemas.microsoft.com/office/drawing/2014/main" id="{9FDD5F4B-5C35-4440-031D-EB24E40E00A0}"/>
              </a:ext>
            </a:extLst>
          </p:cNvPr>
          <p:cNvSpPr txBox="1"/>
          <p:nvPr/>
        </p:nvSpPr>
        <p:spPr>
          <a:xfrm>
            <a:off x="5347854" y="2272145"/>
            <a:ext cx="5777345"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2800"/>
              <a:t>at your institution?</a:t>
            </a:r>
          </a:p>
          <a:p>
            <a:pPr marL="285750" indent="-285750">
              <a:buFont typeface="Arial"/>
              <a:buChar char="•"/>
            </a:pPr>
            <a:r>
              <a:rPr lang="en-GB" sz="2800"/>
              <a:t>for you, from a Professional Services point of view?</a:t>
            </a:r>
          </a:p>
          <a:p>
            <a:pPr marL="285750" indent="-285750">
              <a:buFont typeface="Arial"/>
              <a:buChar char="•"/>
            </a:pPr>
            <a:r>
              <a:rPr lang="en-GB" sz="2800"/>
              <a:t>for your academics developing A&amp;H-based research?</a:t>
            </a:r>
            <a:endParaRPr lang="en-GB" sz="2000"/>
          </a:p>
        </p:txBody>
      </p:sp>
    </p:spTree>
    <p:extLst>
      <p:ext uri="{BB962C8B-B14F-4D97-AF65-F5344CB8AC3E}">
        <p14:creationId xmlns:p14="http://schemas.microsoft.com/office/powerpoint/2010/main" val="20258195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F41DF-D0C5-7CAE-2A16-61B12E6642EF}"/>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4C35B9E-B2A6-523B-C6CD-75A67F21C886}"/>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8" name="TextBox 7">
            <a:extLst>
              <a:ext uri="{FF2B5EF4-FFF2-40B4-BE49-F238E27FC236}">
                <a16:creationId xmlns:a16="http://schemas.microsoft.com/office/drawing/2014/main" id="{76253C20-588C-2A50-628B-1211AC13BA4E}"/>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D49A460-F706-7C6F-04CC-AD8E58CA305E}"/>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itle 5">
            <a:extLst>
              <a:ext uri="{FF2B5EF4-FFF2-40B4-BE49-F238E27FC236}">
                <a16:creationId xmlns:a16="http://schemas.microsoft.com/office/drawing/2014/main" id="{CFA98CD9-4B81-2DA0-FB25-0AF135234C34}"/>
              </a:ext>
            </a:extLst>
          </p:cNvPr>
          <p:cNvSpPr>
            <a:spLocks noGrp="1"/>
          </p:cNvSpPr>
          <p:nvPr>
            <p:ph type="title"/>
          </p:nvPr>
        </p:nvSpPr>
        <p:spPr>
          <a:xfrm>
            <a:off x="-2" y="-3"/>
            <a:ext cx="12192002" cy="2025083"/>
          </a:xfrm>
        </p:spPr>
        <p:txBody>
          <a:bodyPr>
            <a:noAutofit/>
          </a:bodyPr>
          <a:lstStyle/>
          <a:p>
            <a:pPr algn="ctr"/>
            <a:r>
              <a:rPr lang="en-US"/>
              <a:t>Uplifting</a:t>
            </a:r>
            <a:r>
              <a:rPr lang="en-US">
                <a:ea typeface="+mn-lt"/>
                <a:cs typeface="+mn-lt"/>
              </a:rPr>
              <a:t> stories from our community</a:t>
            </a:r>
          </a:p>
          <a:p>
            <a:pPr algn="ctr"/>
            <a:endParaRPr lang="en-US"/>
          </a:p>
        </p:txBody>
      </p:sp>
      <p:sp>
        <p:nvSpPr>
          <p:cNvPr id="2" name="TextBox 1">
            <a:extLst>
              <a:ext uri="{FF2B5EF4-FFF2-40B4-BE49-F238E27FC236}">
                <a16:creationId xmlns:a16="http://schemas.microsoft.com/office/drawing/2014/main" id="{7E60BD0A-AE81-D5B1-D233-959209AF0733}"/>
              </a:ext>
            </a:extLst>
          </p:cNvPr>
          <p:cNvSpPr txBox="1"/>
          <p:nvPr/>
        </p:nvSpPr>
        <p:spPr>
          <a:xfrm>
            <a:off x="1002073" y="1129145"/>
            <a:ext cx="10182657" cy="45545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nSpc>
                <a:spcPct val="150000"/>
              </a:lnSpc>
              <a:buFont typeface="Arial,Sans-Serif"/>
              <a:buChar char="•"/>
            </a:pPr>
            <a:r>
              <a:rPr lang="en-US" sz="2800"/>
              <a:t>Continuing AHRC champion, Prof Christopher Smith (blog: </a:t>
            </a:r>
            <a:r>
              <a:rPr lang="en-US" sz="2800">
                <a:hlinkClick r:id="rId6"/>
              </a:rPr>
              <a:t>https://anatomiesofpower.wordpress.com/</a:t>
            </a:r>
            <a:r>
              <a:rPr lang="en-US" sz="2800"/>
              <a:t> </a:t>
            </a:r>
          </a:p>
          <a:p>
            <a:pPr marL="571500" indent="-571500">
              <a:lnSpc>
                <a:spcPct val="150000"/>
              </a:lnSpc>
              <a:buFont typeface="Arial,Sans-Serif"/>
              <a:buChar char="•"/>
            </a:pPr>
            <a:r>
              <a:rPr lang="en-US" sz="2800"/>
              <a:t>RLUK-AHRC </a:t>
            </a:r>
            <a:r>
              <a:rPr lang="en-US" sz="2800">
                <a:hlinkClick r:id="rId7"/>
              </a:rPr>
              <a:t>Research Catalyst</a:t>
            </a:r>
            <a:r>
              <a:rPr lang="en-US" sz="2800"/>
              <a:t> </a:t>
            </a:r>
            <a:r>
              <a:rPr lang="en-US" sz="2800" err="1"/>
              <a:t>Programme</a:t>
            </a:r>
            <a:endParaRPr lang="en-US" sz="2800"/>
          </a:p>
          <a:p>
            <a:pPr marL="571500" indent="-571500">
              <a:lnSpc>
                <a:spcPct val="150000"/>
              </a:lnSpc>
              <a:buFont typeface="Arial,Sans-Serif"/>
              <a:buChar char="•"/>
            </a:pPr>
            <a:r>
              <a:rPr lang="en-US" sz="2800"/>
              <a:t>Padlet from our drop-in session</a:t>
            </a:r>
          </a:p>
          <a:p>
            <a:pPr marL="571500" indent="-571500">
              <a:lnSpc>
                <a:spcPct val="150000"/>
              </a:lnSpc>
              <a:buFont typeface="Arial,Sans-Serif"/>
              <a:buChar char="•"/>
            </a:pPr>
            <a:r>
              <a:rPr lang="en-US" sz="2800"/>
              <a:t>Anonymous questionnaire to the SIG</a:t>
            </a:r>
          </a:p>
          <a:p>
            <a:pPr marL="571500" indent="-571500">
              <a:lnSpc>
                <a:spcPct val="150000"/>
              </a:lnSpc>
              <a:buFont typeface="Arial,Sans-Serif"/>
              <a:buChar char="•"/>
            </a:pPr>
            <a:r>
              <a:rPr lang="en-US" sz="2800"/>
              <a:t>Positive collaborations: National Centre for Academic and Cultural Exchange (</a:t>
            </a:r>
            <a:r>
              <a:rPr lang="en-US" sz="2800">
                <a:hlinkClick r:id="rId8"/>
              </a:rPr>
              <a:t>NCACE</a:t>
            </a:r>
            <a:r>
              <a:rPr lang="en-US" sz="2800"/>
              <a:t>)</a:t>
            </a:r>
            <a:endParaRPr lang="en-GB" sz="2800"/>
          </a:p>
        </p:txBody>
      </p:sp>
    </p:spTree>
    <p:extLst>
      <p:ext uri="{BB962C8B-B14F-4D97-AF65-F5344CB8AC3E}">
        <p14:creationId xmlns:p14="http://schemas.microsoft.com/office/powerpoint/2010/main" val="3260010843"/>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8AC2D3D46E8142847663C065114A81" ma:contentTypeVersion="3" ma:contentTypeDescription="Create a new document." ma:contentTypeScope="" ma:versionID="1fb6ddb3875fe9a3911e900ed8936905">
  <xsd:schema xmlns:xsd="http://www.w3.org/2001/XMLSchema" xmlns:xs="http://www.w3.org/2001/XMLSchema" xmlns:p="http://schemas.microsoft.com/office/2006/metadata/properties" xmlns:ns2="627e8359-f13f-49b2-8b7a-b1f3a1d71d46" targetNamespace="http://schemas.microsoft.com/office/2006/metadata/properties" ma:root="true" ma:fieldsID="2d77da1f0bd593dcef64890ea09f2de6" ns2:_="">
    <xsd:import namespace="627e8359-f13f-49b2-8b7a-b1f3a1d71d46"/>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7e8359-f13f-49b2-8b7a-b1f3a1d71d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EC351E6-6DEA-465E-B59C-7A1ACE55FCF1}">
  <ds:schemaRefs>
    <ds:schemaRef ds:uri="http://schemas.microsoft.com/sharepoint/v3/contenttype/forms"/>
  </ds:schemaRefs>
</ds:datastoreItem>
</file>

<file path=customXml/itemProps2.xml><?xml version="1.0" encoding="utf-8"?>
<ds:datastoreItem xmlns:ds="http://schemas.openxmlformats.org/officeDocument/2006/customXml" ds:itemID="{171F1063-557D-4CB7-AFA8-ADEBEB6E9D0D}">
  <ds:schemaRefs>
    <ds:schemaRef ds:uri="627e8359-f13f-49b2-8b7a-b1f3a1d71d4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5A7A21A-F597-42CC-B35C-D46C2731D5B2}">
  <ds:schemaRefs>
    <ds:schemaRef ds:uri="http://schemas.microsoft.com/office/2006/documentManagement/types"/>
    <ds:schemaRef ds:uri="627e8359-f13f-49b2-8b7a-b1f3a1d71d46"/>
    <ds:schemaRef ds:uri="http://schemas.openxmlformats.org/package/2006/metadata/core-properties"/>
    <ds:schemaRef ds:uri="http://www.w3.org/XML/1998/namespace"/>
    <ds:schemaRef ds:uri="http://schemas.microsoft.com/office/2006/metadata/properties"/>
    <ds:schemaRef ds:uri="http://purl.org/dc/dcmitype/"/>
    <ds:schemaRef ds:uri="http://schemas.microsoft.com/office/infopath/2007/PartnerControl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5</TotalTime>
  <Words>1875</Words>
  <Application>Microsoft Office PowerPoint</Application>
  <PresentationFormat>Widescreen</PresentationFormat>
  <Paragraphs>189</Paragraphs>
  <Slides>17</Slides>
  <Notes>17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Aptos</vt:lpstr>
      <vt:lpstr>Aptos Display</vt:lpstr>
      <vt:lpstr>Arial</vt:lpstr>
      <vt:lpstr>Arial,Sans-Serif</vt:lpstr>
      <vt:lpstr>Calibri</vt:lpstr>
      <vt:lpstr>Calibri Light</vt:lpstr>
      <vt:lpstr>Courier New</vt:lpstr>
      <vt:lpstr>Helvetica</vt:lpstr>
      <vt:lpstr>Helvetica Light</vt:lpstr>
      <vt:lpstr>Helvetica Neue</vt:lpstr>
      <vt:lpstr>office theme</vt:lpstr>
      <vt:lpstr>PowerPoint Presentation</vt:lpstr>
      <vt:lpstr>Rationale for today's session</vt:lpstr>
      <vt:lpstr>Pulse check: where are we at the moment?</vt:lpstr>
      <vt:lpstr>PowerPoint Presentation</vt:lpstr>
      <vt:lpstr>UKRI New Budget Model</vt:lpstr>
      <vt:lpstr>PowerPoint Presentation</vt:lpstr>
      <vt:lpstr>PowerPoint Presentation</vt:lpstr>
      <vt:lpstr>Discussion: What are the challenges that we, as an A&amp;H community, are encountering... </vt:lpstr>
      <vt:lpstr>Uplifting stories from our community </vt:lpstr>
      <vt:lpstr>PowerPoint Presentation</vt:lpstr>
      <vt:lpstr>PowerPoint Presentation</vt:lpstr>
      <vt:lpstr>PowerPoint Presentation</vt:lpstr>
      <vt:lpstr>PowerPoint Presentation</vt:lpstr>
      <vt:lpstr>YOUR STORIES</vt:lpstr>
      <vt:lpstr>LOOKING FORWARD</vt:lpstr>
      <vt:lpstr>LOOKING FORWARD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Valentina Bertolani</dc:creator>
  <cp:lastModifiedBy>Technician Harrogate</cp:lastModifiedBy>
  <cp:revision>3</cp:revision>
  <dcterms:created xsi:type="dcterms:W3CDTF">2026-05-22T12:28:15Z</dcterms:created>
  <dcterms:modified xsi:type="dcterms:W3CDTF">2026-06-17T08:07:19Z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0x010100758AC2D3D46E8142847663C065114A81</vt:lpwstr>
  </property>
</Properties>
</file>