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7"/>
  </p:notesMasterIdLst>
  <p:sldIdLst>
    <p:sldId id="368" r:id="rId5"/>
    <p:sldId id="4919" r:id="rId6"/>
    <p:sldId id="4930" r:id="rId7"/>
    <p:sldId id="4922" r:id="rId8"/>
    <p:sldId id="4924" r:id="rId9"/>
    <p:sldId id="4918" r:id="rId10"/>
    <p:sldId id="4923" r:id="rId11"/>
    <p:sldId id="4928" r:id="rId12"/>
    <p:sldId id="4929" r:id="rId13"/>
    <p:sldId id="4921" r:id="rId14"/>
    <p:sldId id="4920" r:id="rId15"/>
    <p:sldId id="491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7292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486C3A-2546-432A-BA10-DDB4F315A601}" v="2" dt="2026-06-16T10:01:12.8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473" autoAdjust="0"/>
  </p:normalViewPr>
  <p:slideViewPr>
    <p:cSldViewPr snapToGrid="0">
      <p:cViewPr varScale="1">
        <p:scale>
          <a:sx n="71" d="100"/>
          <a:sy n="71" d="100"/>
        </p:scale>
        <p:origin x="1111" y="2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ir Rigby" userId="c794dde3-417c-4b2d-ba1f-c75edb4f431d" providerId="ADAL" clId="{4AA2FFD3-4253-4AE6-8C52-87D04689E9A5}"/>
    <pc:docChg chg="custSel modSld sldOrd">
      <pc:chgData name="Mair Rigby" userId="c794dde3-417c-4b2d-ba1f-c75edb4f431d" providerId="ADAL" clId="{4AA2FFD3-4253-4AE6-8C52-87D04689E9A5}" dt="2026-06-16T10:01:12.804" v="232" actId="20577"/>
      <pc:docMkLst>
        <pc:docMk/>
      </pc:docMkLst>
      <pc:sldChg chg="modSp mod">
        <pc:chgData name="Mair Rigby" userId="c794dde3-417c-4b2d-ba1f-c75edb4f431d" providerId="ADAL" clId="{4AA2FFD3-4253-4AE6-8C52-87D04689E9A5}" dt="2026-06-16T10:01:12.804" v="232" actId="20577"/>
        <pc:sldMkLst>
          <pc:docMk/>
          <pc:sldMk cId="2751323205" sldId="4913"/>
        </pc:sldMkLst>
        <pc:spChg chg="mod">
          <ac:chgData name="Mair Rigby" userId="c794dde3-417c-4b2d-ba1f-c75edb4f431d" providerId="ADAL" clId="{4AA2FFD3-4253-4AE6-8C52-87D04689E9A5}" dt="2026-06-16T10:01:12.804" v="232" actId="20577"/>
          <ac:spMkLst>
            <pc:docMk/>
            <pc:sldMk cId="2751323205" sldId="4913"/>
            <ac:spMk id="3" creationId="{CDCCEB43-B850-D5E4-9236-CBF74AC52DD2}"/>
          </ac:spMkLst>
        </pc:spChg>
      </pc:sldChg>
      <pc:sldChg chg="modSp mod">
        <pc:chgData name="Mair Rigby" userId="c794dde3-417c-4b2d-ba1f-c75edb4f431d" providerId="ADAL" clId="{4AA2FFD3-4253-4AE6-8C52-87D04689E9A5}" dt="2026-06-16T09:18:52.032" v="12" actId="20577"/>
        <pc:sldMkLst>
          <pc:docMk/>
          <pc:sldMk cId="3904328101" sldId="4919"/>
        </pc:sldMkLst>
        <pc:spChg chg="mod">
          <ac:chgData name="Mair Rigby" userId="c794dde3-417c-4b2d-ba1f-c75edb4f431d" providerId="ADAL" clId="{4AA2FFD3-4253-4AE6-8C52-87D04689E9A5}" dt="2026-06-16T09:18:52.032" v="12" actId="20577"/>
          <ac:spMkLst>
            <pc:docMk/>
            <pc:sldMk cId="3904328101" sldId="4919"/>
            <ac:spMk id="3" creationId="{5ECA9A9D-962D-BBEC-F524-410CF392543A}"/>
          </ac:spMkLst>
        </pc:spChg>
      </pc:sldChg>
      <pc:sldChg chg="ord">
        <pc:chgData name="Mair Rigby" userId="c794dde3-417c-4b2d-ba1f-c75edb4f431d" providerId="ADAL" clId="{4AA2FFD3-4253-4AE6-8C52-87D04689E9A5}" dt="2026-06-16T10:00:29.567" v="204"/>
        <pc:sldMkLst>
          <pc:docMk/>
          <pc:sldMk cId="2933132856" sldId="4921"/>
        </pc:sldMkLst>
      </pc:sldChg>
      <pc:sldChg chg="modNotesTx">
        <pc:chgData name="Mair Rigby" userId="c794dde3-417c-4b2d-ba1f-c75edb4f431d" providerId="ADAL" clId="{4AA2FFD3-4253-4AE6-8C52-87D04689E9A5}" dt="2026-06-16T09:59:56.926" v="200" actId="20577"/>
        <pc:sldMkLst>
          <pc:docMk/>
          <pc:sldMk cId="2091956361" sldId="4922"/>
        </pc:sldMkLst>
      </pc:sldChg>
      <pc:sldChg chg="modSp mod">
        <pc:chgData name="Mair Rigby" userId="c794dde3-417c-4b2d-ba1f-c75edb4f431d" providerId="ADAL" clId="{4AA2FFD3-4253-4AE6-8C52-87D04689E9A5}" dt="2026-06-16T09:23:56.327" v="48" actId="20577"/>
        <pc:sldMkLst>
          <pc:docMk/>
          <pc:sldMk cId="1853687265" sldId="4923"/>
        </pc:sldMkLst>
        <pc:spChg chg="mod">
          <ac:chgData name="Mair Rigby" userId="c794dde3-417c-4b2d-ba1f-c75edb4f431d" providerId="ADAL" clId="{4AA2FFD3-4253-4AE6-8C52-87D04689E9A5}" dt="2026-06-16T09:23:56.327" v="48" actId="20577"/>
          <ac:spMkLst>
            <pc:docMk/>
            <pc:sldMk cId="1853687265" sldId="4923"/>
            <ac:spMk id="3" creationId="{0A0D4A88-A41B-D0D2-4141-521D369C731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60C405-0FE9-41FB-920E-0A5DDECDA6B5}" type="datetimeFigureOut">
              <a:rPr lang="en-US" smtClean="0"/>
              <a:t>6/17/2026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10BF63-9ADC-40C9-9DC1-875D8D4526E8}" type="slidenum">
              <a:rPr lang="en-US" smtClean="0"/>
              <a:t>‹#›</a:t>
            </a:fld>
            <a:endParaRPr lang="en-US"/>
          </a:p>
        </p:txBody>
      </p:sp>
    </p:spTree>
    <p:extLst>
      <p:ext uri="{BB962C8B-B14F-4D97-AF65-F5344CB8AC3E}">
        <p14:creationId xmlns:p14="http://schemas.microsoft.com/office/powerpoint/2010/main" val="3893380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10BF63-9ADC-40C9-9DC1-875D8D4526E8}" type="slidenum">
              <a:rPr lang="en-US" smtClean="0"/>
              <a:t>1</a:t>
            </a:fld>
            <a:endParaRPr lang="en-US"/>
          </a:p>
        </p:txBody>
      </p:sp>
    </p:spTree>
    <p:extLst>
      <p:ext uri="{BB962C8B-B14F-4D97-AF65-F5344CB8AC3E}">
        <p14:creationId xmlns:p14="http://schemas.microsoft.com/office/powerpoint/2010/main" val="7616999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a:solidFill>
                  <a:schemeClr val="tx1"/>
                </a:solidFill>
                <a:effectLst/>
                <a:latin typeface="+mn-lt"/>
                <a:ea typeface="+mn-ea"/>
                <a:cs typeface="+mn-cs"/>
              </a:rPr>
              <a:t>At the start of the programme, the PSTS cohort reported feeling </a:t>
            </a:r>
            <a:r>
              <a:rPr lang="en-GB" sz="1200" b="1" kern="1200">
                <a:solidFill>
                  <a:schemeClr val="tx1"/>
                </a:solidFill>
                <a:effectLst/>
                <a:latin typeface="+mn-lt"/>
                <a:ea typeface="+mn-ea"/>
                <a:cs typeface="+mn-cs"/>
              </a:rPr>
              <a:t>less empowered</a:t>
            </a:r>
            <a:r>
              <a:rPr lang="en-GB" sz="1200" kern="1200">
                <a:solidFill>
                  <a:schemeClr val="tx1"/>
                </a:solidFill>
                <a:effectLst/>
                <a:latin typeface="+mn-lt"/>
                <a:ea typeface="+mn-ea"/>
                <a:cs typeface="+mn-cs"/>
              </a:rPr>
              <a:t> than other cohorts to influence research culture change. They described </a:t>
            </a:r>
            <a:r>
              <a:rPr lang="en-GB" sz="1200" b="1" kern="1200">
                <a:solidFill>
                  <a:schemeClr val="tx1"/>
                </a:solidFill>
                <a:effectLst/>
                <a:latin typeface="+mn-lt"/>
                <a:ea typeface="+mn-ea"/>
                <a:cs typeface="+mn-cs"/>
              </a:rPr>
              <a:t>perceived</a:t>
            </a:r>
            <a:r>
              <a:rPr lang="en-GB" sz="1200" kern="1200">
                <a:solidFill>
                  <a:schemeClr val="tx1"/>
                </a:solidFill>
                <a:effectLst/>
                <a:latin typeface="+mn-lt"/>
                <a:ea typeface="+mn-ea"/>
                <a:cs typeface="+mn-cs"/>
              </a:rPr>
              <a:t> hierarchical barriers and a sense of limited power to make change.</a:t>
            </a: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By the end of Ignite, this group reported a clear boost in empowerment and confident. Participants felt more aware of their own leadership potential, and better able to recognise the role they could play in shaping research culture. This was a distinctive impact for the PSTS cohort that was not seen in the same way across the other groups.</a:t>
            </a: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Ignite also encouraged greater self-awareness, reflection, and listening behaviours, both inside and outside work.</a:t>
            </a: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However, while participants described important individual-level changes, we did not see significant measurable changes in positive research culture practices over the evaluation period. This was aligned with participant expectations, as many emphasised that research culture change takes time, however many participants felt Ignite had the potential to lay the groundwork for long-term, sustainable culture change.</a:t>
            </a:r>
            <a:endParaRPr lang="en-GB"/>
          </a:p>
          <a:p>
            <a:endParaRPr lang="en-GB"/>
          </a:p>
        </p:txBody>
      </p:sp>
      <p:sp>
        <p:nvSpPr>
          <p:cNvPr id="4" name="Slide Number Placeholder 3"/>
          <p:cNvSpPr>
            <a:spLocks noGrp="1"/>
          </p:cNvSpPr>
          <p:nvPr>
            <p:ph type="sldNum" sz="quarter" idx="5"/>
          </p:nvPr>
        </p:nvSpPr>
        <p:spPr/>
        <p:txBody>
          <a:bodyPr/>
          <a:lstStyle/>
          <a:p>
            <a:fld id="{31C2F98F-72A7-2E44-A3C5-6AE20D178E46}" type="slidenum">
              <a:rPr lang="en-GB" smtClean="0"/>
              <a:t>10</a:t>
            </a:fld>
            <a:endParaRPr lang="en-GB"/>
          </a:p>
        </p:txBody>
      </p:sp>
    </p:spTree>
    <p:extLst>
      <p:ext uri="{BB962C8B-B14F-4D97-AF65-F5344CB8AC3E}">
        <p14:creationId xmlns:p14="http://schemas.microsoft.com/office/powerpoint/2010/main" val="16278214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50FDF-60D3-10C6-0DCD-A9047ABB8A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9829CA-ABF1-4064-8F19-FBE37FF046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557A28-6F39-56D2-F86D-9F395CE991CD}"/>
              </a:ext>
            </a:extLst>
          </p:cNvPr>
          <p:cNvSpPr>
            <a:spLocks noGrp="1"/>
          </p:cNvSpPr>
          <p:nvPr>
            <p:ph type="body" idx="1"/>
          </p:nvPr>
        </p:nvSpPr>
        <p:spPr/>
        <p:txBody>
          <a:bodyPr/>
          <a:lstStyle/>
          <a:p>
            <a:r>
              <a:rPr lang="en-GB"/>
              <a:t>This work has led us to several broad insights relevant for future programmes like Ignite.</a:t>
            </a:r>
          </a:p>
          <a:p>
            <a:endParaRPr lang="en-GB"/>
          </a:p>
          <a:p>
            <a:r>
              <a:rPr lang="en-GB" sz="1200" b="0" i="0" u="none" strike="noStrike" kern="1200">
                <a:solidFill>
                  <a:schemeClr val="tx1"/>
                </a:solidFill>
                <a:effectLst/>
                <a:latin typeface="+mn-lt"/>
                <a:ea typeface="+mn-ea"/>
                <a:cs typeface="+mn-cs"/>
              </a:rPr>
              <a:t>First, leadership development can be a highly effective way to engage colleagues with research culture. Presenting Ignite through the lens of leadership development helped attract participant applications and sustain engagement. Ignite also highlights the significant appetite for research culture training among HEI staff, particularly research professionals who would appreciate more training opportunities. </a:t>
            </a:r>
          </a:p>
          <a:p>
            <a:endParaRPr lang="en-GB" sz="1200" b="0" i="0" u="none" strike="noStrike" kern="1200">
              <a:solidFill>
                <a:schemeClr val="tx1"/>
              </a:solidFill>
              <a:effectLst/>
              <a:latin typeface="+mn-lt"/>
              <a:ea typeface="+mn-ea"/>
              <a:cs typeface="+mn-cs"/>
            </a:endParaRPr>
          </a:p>
          <a:p>
            <a:r>
              <a:rPr lang="en-GB" sz="1200" b="0" i="0" u="none" strike="noStrike" kern="1200">
                <a:solidFill>
                  <a:schemeClr val="tx1"/>
                </a:solidFill>
                <a:effectLst/>
                <a:latin typeface="+mn-lt"/>
                <a:ea typeface="+mn-ea"/>
                <a:cs typeface="+mn-cs"/>
              </a:rPr>
              <a:t>Second, delivering training that is specific to each career pathway is important because it boosts its relevance and usefulness. For research professionals in particular, training alongside their peers in similar roles helps create a feeling of psychological safety, but this should be balanced with opportunities for cross-community networking.</a:t>
            </a:r>
          </a:p>
          <a:p>
            <a:endParaRPr lang="en-GB" sz="1200" b="0" i="0" u="none" strike="noStrike" kern="1200">
              <a:solidFill>
                <a:schemeClr val="tx1"/>
              </a:solidFill>
              <a:effectLst/>
              <a:latin typeface="+mn-lt"/>
              <a:ea typeface="+mn-ea"/>
              <a:cs typeface="+mn-cs"/>
            </a:endParaRPr>
          </a:p>
          <a:p>
            <a:r>
              <a:rPr lang="en-GB" sz="1200" b="0" i="0" u="none" strike="noStrike" kern="1200">
                <a:solidFill>
                  <a:schemeClr val="tx1"/>
                </a:solidFill>
                <a:effectLst/>
                <a:latin typeface="+mn-lt"/>
                <a:ea typeface="+mn-ea"/>
                <a:cs typeface="+mn-cs"/>
              </a:rPr>
              <a:t>Third, programmes like Ignite can support meaningful individual-level change, boosting participants’ confidence, empowerment and awareness of their own leadership potential. However, wider culture change requires time, sustained support and organisational commitment, and is unlikely to be realised in short term programme evaluation.</a:t>
            </a:r>
          </a:p>
          <a:p>
            <a:endParaRPr lang="en-GB"/>
          </a:p>
        </p:txBody>
      </p:sp>
      <p:sp>
        <p:nvSpPr>
          <p:cNvPr id="4" name="Slide Number Placeholder 3">
            <a:extLst>
              <a:ext uri="{FF2B5EF4-FFF2-40B4-BE49-F238E27FC236}">
                <a16:creationId xmlns:a16="http://schemas.microsoft.com/office/drawing/2014/main" id="{90C094A8-58AE-6EEC-88A0-1F93D8EA7B36}"/>
              </a:ext>
            </a:extLst>
          </p:cNvPr>
          <p:cNvSpPr>
            <a:spLocks noGrp="1"/>
          </p:cNvSpPr>
          <p:nvPr>
            <p:ph type="sldNum" sz="quarter" idx="5"/>
          </p:nvPr>
        </p:nvSpPr>
        <p:spPr/>
        <p:txBody>
          <a:bodyPr/>
          <a:lstStyle/>
          <a:p>
            <a:fld id="{31C2F98F-72A7-2E44-A3C5-6AE20D178E46}" type="slidenum">
              <a:rPr lang="en-GB" smtClean="0"/>
              <a:t>11</a:t>
            </a:fld>
            <a:endParaRPr lang="en-GB"/>
          </a:p>
        </p:txBody>
      </p:sp>
    </p:spTree>
    <p:extLst>
      <p:ext uri="{BB962C8B-B14F-4D97-AF65-F5344CB8AC3E}">
        <p14:creationId xmlns:p14="http://schemas.microsoft.com/office/powerpoint/2010/main" val="2177322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Mair</a:t>
            </a:r>
            <a:r>
              <a:rPr lang="en-US" dirty="0"/>
              <a:t> – Very quick overview </a:t>
            </a:r>
          </a:p>
          <a:p>
            <a:endParaRPr lang="en-US" dirty="0"/>
          </a:p>
          <a:p>
            <a:r>
              <a:rPr lang="en-US" dirty="0"/>
              <a:t>Handover to Nic for the background thinking </a:t>
            </a:r>
          </a:p>
        </p:txBody>
      </p:sp>
      <p:sp>
        <p:nvSpPr>
          <p:cNvPr id="4" name="Slide Number Placeholder 3"/>
          <p:cNvSpPr>
            <a:spLocks noGrp="1"/>
          </p:cNvSpPr>
          <p:nvPr>
            <p:ph type="sldNum" sz="quarter" idx="5"/>
          </p:nvPr>
        </p:nvSpPr>
        <p:spPr/>
        <p:txBody>
          <a:bodyPr/>
          <a:lstStyle/>
          <a:p>
            <a:fld id="{0E10BF63-9ADC-40C9-9DC1-875D8D4526E8}" type="slidenum">
              <a:rPr lang="en-US" smtClean="0"/>
              <a:t>2</a:t>
            </a:fld>
            <a:endParaRPr lang="en-US"/>
          </a:p>
        </p:txBody>
      </p:sp>
    </p:spTree>
    <p:extLst>
      <p:ext uri="{BB962C8B-B14F-4D97-AF65-F5344CB8AC3E}">
        <p14:creationId xmlns:p14="http://schemas.microsoft.com/office/powerpoint/2010/main" val="4502666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82858-0EF5-2449-826B-1B422F514F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59AC60-A48E-BEF8-140A-107129AFAA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1BD14F-6EE8-3248-30D4-0EE90D9E3CD6}"/>
              </a:ext>
            </a:extLst>
          </p:cNvPr>
          <p:cNvSpPr>
            <a:spLocks noGrp="1"/>
          </p:cNvSpPr>
          <p:nvPr>
            <p:ph type="body" idx="1"/>
          </p:nvPr>
        </p:nvSpPr>
        <p:spPr/>
        <p:txBody>
          <a:bodyPr/>
          <a:lstStyle/>
          <a:p>
            <a:r>
              <a:rPr lang="en-US" b="1"/>
              <a:t>Nic </a:t>
            </a:r>
          </a:p>
          <a:p>
            <a:endParaRPr lang="en-US"/>
          </a:p>
          <a:p>
            <a:pPr marL="171450" indent="-171450">
              <a:buFont typeface="Arial" panose="020B0604020202020204" pitchFamily="34" charset="0"/>
              <a:buChar char="•"/>
            </a:pPr>
            <a:r>
              <a:rPr lang="en-US"/>
              <a:t>Decided our goal should be to promote positive research culture practices through empowerment and leadership development</a:t>
            </a:r>
            <a:endParaRPr lang="en-US" dirty="0"/>
          </a:p>
          <a:p>
            <a:pPr marL="171450" indent="-171450">
              <a:buFont typeface="Arial" panose="020B0604020202020204" pitchFamily="34" charset="0"/>
              <a:buChar char="•"/>
            </a:pPr>
            <a:endParaRPr lang="en-US" dirty="0"/>
          </a:p>
          <a:p>
            <a:pPr lvl="1" indent="-171450">
              <a:buFont typeface="Courier New" panose="020B0604020202020204" pitchFamily="34" charset="0"/>
              <a:buChar char="o"/>
            </a:pPr>
            <a:r>
              <a:rPr lang="en-US"/>
              <a:t>What? Committed to the individual participant feeling an advancement  in their personal capacity</a:t>
            </a:r>
            <a:endParaRPr lang="en-US" dirty="0"/>
          </a:p>
          <a:p>
            <a:pPr lvl="1" indent="-171450">
              <a:buFont typeface="Courier New" panose="020B0604020202020204" pitchFamily="34" charset="0"/>
              <a:buChar char="o"/>
            </a:pPr>
            <a:r>
              <a:rPr lang="en-US" dirty="0"/>
              <a:t>Who? Given our RC action plan was predominantly top down we wanted to foster bottom up change – so we recruited into the pilot members of the research community  who might perceive themselves as less powerful:</a:t>
            </a:r>
          </a:p>
          <a:p>
            <a:pPr lvl="2" indent="-171450">
              <a:buFont typeface="Wingdings" panose="020B0604020202020204" pitchFamily="34" charset="0"/>
              <a:buChar char="§"/>
            </a:pPr>
            <a:r>
              <a:rPr lang="en-US" dirty="0"/>
              <a:t>Included running a cohort of technical, specialist and professional colleagues who enabled research (primarily middle management), Talk to you </a:t>
            </a:r>
            <a:r>
              <a:rPr lang="en-US" dirty="0" err="1"/>
              <a:t>toda</a:t>
            </a:r>
            <a:r>
              <a:rPr lang="en-US" dirty="0"/>
              <a:t>y.</a:t>
            </a:r>
          </a:p>
          <a:p>
            <a:pPr lvl="2" indent="-171450">
              <a:buFont typeface="Wingdings" panose="020B0604020202020204" pitchFamily="34" charset="0"/>
              <a:buChar char="§"/>
            </a:pPr>
            <a:r>
              <a:rPr lang="en-US"/>
              <a:t>We also had academic cohorts of Research-only and separately, Teaching and Research colleagues at lower grades.</a:t>
            </a:r>
          </a:p>
          <a:p>
            <a:pPr marL="171450" indent="-171450">
              <a:buFont typeface="Arial" panose="020B0604020202020204" pitchFamily="34" charset="0"/>
              <a:buChar char="•"/>
            </a:pPr>
            <a:r>
              <a:rPr lang="en-US"/>
              <a:t>How? Build community. </a:t>
            </a:r>
          </a:p>
          <a:p>
            <a:pPr lvl="1" indent="-171450">
              <a:buFont typeface="Courier New" panose="020B0604020202020204" pitchFamily="34" charset="0"/>
              <a:buChar char="o"/>
            </a:pPr>
            <a:r>
              <a:rPr lang="en-US"/>
              <a:t>We wanted to encourage collaborative sense-making of the material amongst people with broadly similar lived experience at work. </a:t>
            </a:r>
          </a:p>
          <a:p>
            <a:pPr lvl="1" indent="-171450">
              <a:buFont typeface="Courier New" panose="020B0604020202020204" pitchFamily="34" charset="0"/>
              <a:buChar char="o"/>
            </a:pPr>
            <a:r>
              <a:rPr lang="en-US" dirty="0"/>
              <a:t>Brought in academics and MPSS staff who exemplified positive cultural </a:t>
            </a:r>
            <a:r>
              <a:rPr lang="en-US"/>
              <a:t>leadership (modelling good practice)</a:t>
            </a:r>
          </a:p>
          <a:p>
            <a:pPr lvl="1" indent="-171450">
              <a:buFont typeface="Courier New" panose="020B0604020202020204" pitchFamily="34" charset="0"/>
              <a:buChar char="o"/>
            </a:pPr>
            <a:r>
              <a:rPr lang="en-US"/>
              <a:t>Co-investigative team was an equal balance between professional services and academic colleagues </a:t>
            </a:r>
          </a:p>
        </p:txBody>
      </p:sp>
      <p:sp>
        <p:nvSpPr>
          <p:cNvPr id="4" name="Slide Number Placeholder 3">
            <a:extLst>
              <a:ext uri="{FF2B5EF4-FFF2-40B4-BE49-F238E27FC236}">
                <a16:creationId xmlns:a16="http://schemas.microsoft.com/office/drawing/2014/main" id="{ADDA38AE-2E69-9A2A-2852-D628C11C61E3}"/>
              </a:ext>
            </a:extLst>
          </p:cNvPr>
          <p:cNvSpPr>
            <a:spLocks noGrp="1"/>
          </p:cNvSpPr>
          <p:nvPr>
            <p:ph type="sldNum" sz="quarter" idx="5"/>
          </p:nvPr>
        </p:nvSpPr>
        <p:spPr/>
        <p:txBody>
          <a:bodyPr/>
          <a:lstStyle/>
          <a:p>
            <a:fld id="{0E10BF63-9ADC-40C9-9DC1-875D8D4526E8}" type="slidenum">
              <a:rPr lang="en-US" smtClean="0"/>
              <a:t>3</a:t>
            </a:fld>
            <a:endParaRPr lang="en-US"/>
          </a:p>
        </p:txBody>
      </p:sp>
    </p:spTree>
    <p:extLst>
      <p:ext uri="{BB962C8B-B14F-4D97-AF65-F5344CB8AC3E}">
        <p14:creationId xmlns:p14="http://schemas.microsoft.com/office/powerpoint/2010/main" val="25339491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95EF6-4ED4-2081-2511-DC50B719B7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473B3D-7AA6-B8D2-21A2-CB561E3C6C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9DA589-D766-24F2-B391-9115260CB797}"/>
              </a:ext>
            </a:extLst>
          </p:cNvPr>
          <p:cNvSpPr>
            <a:spLocks noGrp="1"/>
          </p:cNvSpPr>
          <p:nvPr>
            <p:ph type="body" idx="1"/>
          </p:nvPr>
        </p:nvSpPr>
        <p:spPr/>
        <p:txBody>
          <a:bodyPr/>
          <a:lstStyle/>
          <a:p>
            <a:r>
              <a:rPr lang="en-US" b="1" dirty="0"/>
              <a:t>Nic </a:t>
            </a:r>
          </a:p>
          <a:p>
            <a:endParaRPr lang="en-US" dirty="0"/>
          </a:p>
          <a:p>
            <a:pPr marL="171450" indent="-171450">
              <a:buFont typeface="Arial" panose="020B0604020202020204" pitchFamily="34" charset="0"/>
              <a:buChar char="•"/>
            </a:pPr>
            <a:r>
              <a:rPr lang="en-US" dirty="0"/>
              <a:t>Mention James Vilares as the PS </a:t>
            </a:r>
            <a:r>
              <a:rPr lang="en-US" dirty="0" err="1"/>
              <a:t>programme</a:t>
            </a:r>
            <a:r>
              <a:rPr lang="en-US" dirty="0"/>
              <a:t> lead </a:t>
            </a:r>
          </a:p>
          <a:p>
            <a:pPr marL="171450" indent="-171450">
              <a:buFont typeface="Arial" panose="020B0604020202020204" pitchFamily="34" charset="0"/>
              <a:buChar char="•"/>
            </a:pPr>
            <a:r>
              <a:rPr lang="en-US" dirty="0"/>
              <a:t>Decided our goal should be to promote positive research culture practices through empowerment and leadership development</a:t>
            </a:r>
          </a:p>
          <a:p>
            <a:pPr marL="171450" indent="-171450">
              <a:buFont typeface="Arial" panose="020B0604020202020204" pitchFamily="34" charset="0"/>
              <a:buChar char="•"/>
            </a:pPr>
            <a:endParaRPr lang="en-US" dirty="0"/>
          </a:p>
          <a:p>
            <a:pPr lvl="1" indent="-171450">
              <a:buFont typeface="Courier New" panose="020B0604020202020204" pitchFamily="34" charset="0"/>
              <a:buChar char="o"/>
            </a:pPr>
            <a:r>
              <a:rPr lang="en-US" dirty="0"/>
              <a:t>What? Committed to the individual participant feeling an advancement  in their personal capacity</a:t>
            </a:r>
          </a:p>
          <a:p>
            <a:pPr lvl="1" indent="-171450">
              <a:buFont typeface="Courier New" panose="020B0604020202020204" pitchFamily="34" charset="0"/>
              <a:buChar char="o"/>
            </a:pPr>
            <a:r>
              <a:rPr lang="en-US" dirty="0"/>
              <a:t>Who? Given our RC action plan was predominantly top down we wanted to foster bottom up change – so we recruited into the pilot members of the research community  who might perceive themselves as less powerful:</a:t>
            </a:r>
          </a:p>
          <a:p>
            <a:pPr lvl="2" indent="-171450">
              <a:buFont typeface="Wingdings" panose="020B0604020202020204" pitchFamily="34" charset="0"/>
              <a:buChar char="§"/>
            </a:pPr>
            <a:r>
              <a:rPr lang="en-US" dirty="0"/>
              <a:t>Included running a cohort of technical, specialist and professional colleagues who enabled research (primarily middle management), Talk to you today. Grades 5 – 8 </a:t>
            </a:r>
          </a:p>
          <a:p>
            <a:pPr lvl="2" indent="-171450">
              <a:buFont typeface="Wingdings" panose="020B0604020202020204" pitchFamily="34" charset="0"/>
              <a:buChar char="§"/>
            </a:pPr>
            <a:r>
              <a:rPr lang="en-US" dirty="0"/>
              <a:t>We also had academic cohorts of Research-only and separately, Teaching and Research colleagues at lower grades (grades 6 and 7) </a:t>
            </a:r>
          </a:p>
          <a:p>
            <a:pPr lvl="2" indent="-171450">
              <a:buFont typeface="Wingdings" panose="020B0604020202020204" pitchFamily="34" charset="0"/>
              <a:buChar char="§"/>
            </a:pPr>
            <a:r>
              <a:rPr lang="en-US" dirty="0"/>
              <a:t>Cohort – 5 (14%), 6 (47%), 7 (33%), 8 (2%) </a:t>
            </a:r>
          </a:p>
          <a:p>
            <a:pPr marL="171450" indent="-171450">
              <a:buFont typeface="Arial" panose="020B0604020202020204" pitchFamily="34" charset="0"/>
              <a:buChar char="•"/>
            </a:pPr>
            <a:r>
              <a:rPr lang="en-US" dirty="0"/>
              <a:t>How? Build community. </a:t>
            </a:r>
          </a:p>
          <a:p>
            <a:pPr lvl="1" indent="-171450">
              <a:buFont typeface="Courier New" panose="020B0604020202020204" pitchFamily="34" charset="0"/>
              <a:buChar char="o"/>
            </a:pPr>
            <a:r>
              <a:rPr lang="en-US" dirty="0"/>
              <a:t>We wanted to encourage collaborative sense-making of the material amongst people with broadly similar lived experience at work. </a:t>
            </a:r>
          </a:p>
          <a:p>
            <a:pPr lvl="1" indent="-171450">
              <a:buFont typeface="Courier New" panose="020B0604020202020204" pitchFamily="34" charset="0"/>
              <a:buChar char="o"/>
            </a:pPr>
            <a:r>
              <a:rPr lang="en-US" dirty="0"/>
              <a:t>Brought in academics and MPSS staff who exemplified positive cultural leadership (modelling good practice)</a:t>
            </a:r>
          </a:p>
          <a:p>
            <a:pPr lvl="1" indent="-171450">
              <a:buFont typeface="Courier New" panose="020B0604020202020204" pitchFamily="34" charset="0"/>
              <a:buChar char="o"/>
            </a:pPr>
            <a:r>
              <a:rPr lang="en-US" dirty="0"/>
              <a:t>Co-investigative team was an equal balance between professional services and academic colleagues </a:t>
            </a:r>
          </a:p>
        </p:txBody>
      </p:sp>
      <p:sp>
        <p:nvSpPr>
          <p:cNvPr id="4" name="Slide Number Placeholder 3">
            <a:extLst>
              <a:ext uri="{FF2B5EF4-FFF2-40B4-BE49-F238E27FC236}">
                <a16:creationId xmlns:a16="http://schemas.microsoft.com/office/drawing/2014/main" id="{B7CCD087-C7E3-772D-E7E1-C69FDCCA5D4C}"/>
              </a:ext>
            </a:extLst>
          </p:cNvPr>
          <p:cNvSpPr>
            <a:spLocks noGrp="1"/>
          </p:cNvSpPr>
          <p:nvPr>
            <p:ph type="sldNum" sz="quarter" idx="5"/>
          </p:nvPr>
        </p:nvSpPr>
        <p:spPr/>
        <p:txBody>
          <a:bodyPr/>
          <a:lstStyle/>
          <a:p>
            <a:fld id="{0E10BF63-9ADC-40C9-9DC1-875D8D4526E8}" type="slidenum">
              <a:rPr lang="en-US" smtClean="0"/>
              <a:t>4</a:t>
            </a:fld>
            <a:endParaRPr lang="en-US"/>
          </a:p>
        </p:txBody>
      </p:sp>
    </p:spTree>
    <p:extLst>
      <p:ext uri="{BB962C8B-B14F-4D97-AF65-F5344CB8AC3E}">
        <p14:creationId xmlns:p14="http://schemas.microsoft.com/office/powerpoint/2010/main" val="19107247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96187-058A-1FDE-D9A4-21949DCAB9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087B78-6255-DFD1-00D4-1BFA17EC0B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733201-0F2F-2F1F-9E9F-88BD395B980C}"/>
              </a:ext>
            </a:extLst>
          </p:cNvPr>
          <p:cNvSpPr>
            <a:spLocks noGrp="1"/>
          </p:cNvSpPr>
          <p:nvPr>
            <p:ph type="body" idx="1"/>
          </p:nvPr>
        </p:nvSpPr>
        <p:spPr/>
        <p:txBody>
          <a:bodyPr/>
          <a:lstStyle/>
          <a:p>
            <a:r>
              <a:rPr lang="en-US" b="1" dirty="0"/>
              <a:t>Mair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Open to MPSS colleagues in toles that primarily support research activity </a:t>
            </a:r>
            <a:endParaRPr lang="en-US" sz="1200" kern="1200" dirty="0">
              <a:solidFill>
                <a:schemeClr val="tx1"/>
              </a:solidFill>
              <a:effectLst/>
              <a:latin typeface="+mn-lt"/>
              <a:ea typeface="+mn-ea"/>
              <a:cs typeface="+mn-cs"/>
            </a:endParaRPr>
          </a:p>
          <a:p>
            <a:endParaRPr lang="en-US" dirty="0"/>
          </a:p>
          <a:p>
            <a:r>
              <a:rPr lang="en-US" dirty="0"/>
              <a:t>Majority of applications were from research professionals (officers and managers) staff – note lower engagement from technicians in particular. 47 people ultimately completed the </a:t>
            </a:r>
            <a:r>
              <a:rPr lang="en-US" dirty="0" err="1"/>
              <a:t>programme</a:t>
            </a:r>
            <a:r>
              <a:rPr lang="en-US" dirty="0"/>
              <a:t> on main and condensed </a:t>
            </a:r>
            <a:r>
              <a:rPr lang="en-US" dirty="0" err="1"/>
              <a:t>programmes</a:t>
            </a:r>
            <a:r>
              <a:rPr lang="en-US" dirty="0"/>
              <a:t>. </a:t>
            </a:r>
          </a:p>
          <a:p>
            <a:endParaRPr lang="en-US" dirty="0"/>
          </a:p>
          <a:p>
            <a:r>
              <a:rPr lang="en-US" dirty="0"/>
              <a:t>Themes from the ‘why are you applying?’ question </a:t>
            </a:r>
          </a:p>
          <a:p>
            <a:endParaRPr lang="en-US" dirty="0"/>
          </a:p>
          <a:p>
            <a:pPr marL="171450" indent="-171450">
              <a:buFont typeface="Arial" panose="020B0604020202020204" pitchFamily="34" charset="0"/>
              <a:buChar char="•"/>
            </a:pPr>
            <a:r>
              <a:rPr lang="en-US" dirty="0"/>
              <a:t>Strong appetite across the board, but strongest appetite from the PS (research professional) community (</a:t>
            </a:r>
            <a:r>
              <a:rPr lang="en-US" dirty="0" err="1"/>
              <a:t>technicans</a:t>
            </a:r>
            <a:r>
              <a:rPr lang="en-US" dirty="0"/>
              <a:t> less, but more opportunities from other sources) </a:t>
            </a:r>
          </a:p>
          <a:p>
            <a:pPr marL="171450" indent="-171450">
              <a:buFont typeface="Arial" panose="020B0604020202020204" pitchFamily="34" charset="0"/>
              <a:buChar char="•"/>
            </a:pPr>
            <a:r>
              <a:rPr lang="en-US" dirty="0"/>
              <a:t>Appetite related to there not being enough development opportunities of this kind for PS staff </a:t>
            </a:r>
          </a:p>
          <a:p>
            <a:pPr marL="171450" indent="-171450">
              <a:buFont typeface="Arial" panose="020B0604020202020204" pitchFamily="34" charset="0"/>
              <a:buChar char="•"/>
            </a:pPr>
            <a:r>
              <a:rPr lang="en-US" dirty="0"/>
              <a:t>Motivators for applying from EOIs – entry aligns closely with evaluation on exit  </a:t>
            </a:r>
          </a:p>
          <a:p>
            <a:pPr marL="171450" indent="-171450">
              <a:buFont typeface="Arial" panose="020B0604020202020204" pitchFamily="34" charset="0"/>
              <a:buChar cha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Clear appetite for Practical tools + peer learning + institutional impact</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endParaRPr lang="en-US" dirty="0"/>
          </a:p>
        </p:txBody>
      </p:sp>
      <p:sp>
        <p:nvSpPr>
          <p:cNvPr id="4" name="Slide Number Placeholder 3">
            <a:extLst>
              <a:ext uri="{FF2B5EF4-FFF2-40B4-BE49-F238E27FC236}">
                <a16:creationId xmlns:a16="http://schemas.microsoft.com/office/drawing/2014/main" id="{39D34924-A58A-8E13-4F3A-628D128CBD2D}"/>
              </a:ext>
            </a:extLst>
          </p:cNvPr>
          <p:cNvSpPr>
            <a:spLocks noGrp="1"/>
          </p:cNvSpPr>
          <p:nvPr>
            <p:ph type="sldNum" sz="quarter" idx="5"/>
          </p:nvPr>
        </p:nvSpPr>
        <p:spPr/>
        <p:txBody>
          <a:bodyPr/>
          <a:lstStyle/>
          <a:p>
            <a:fld id="{0E10BF63-9ADC-40C9-9DC1-875D8D4526E8}" type="slidenum">
              <a:rPr lang="en-US" smtClean="0"/>
              <a:t>5</a:t>
            </a:fld>
            <a:endParaRPr lang="en-US"/>
          </a:p>
        </p:txBody>
      </p:sp>
    </p:spTree>
    <p:extLst>
      <p:ext uri="{BB962C8B-B14F-4D97-AF65-F5344CB8AC3E}">
        <p14:creationId xmlns:p14="http://schemas.microsoft.com/office/powerpoint/2010/main" val="3478784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Mair </a:t>
            </a:r>
          </a:p>
          <a:p>
            <a:endParaRPr lang="en-US" b="1" dirty="0"/>
          </a:p>
          <a:p>
            <a:endParaRPr lang="en-US" b="1" dirty="0"/>
          </a:p>
        </p:txBody>
      </p:sp>
      <p:sp>
        <p:nvSpPr>
          <p:cNvPr id="4" name="Slide Number Placeholder 3"/>
          <p:cNvSpPr>
            <a:spLocks noGrp="1"/>
          </p:cNvSpPr>
          <p:nvPr>
            <p:ph type="sldNum" sz="quarter" idx="5"/>
          </p:nvPr>
        </p:nvSpPr>
        <p:spPr/>
        <p:txBody>
          <a:bodyPr/>
          <a:lstStyle/>
          <a:p>
            <a:fld id="{0E10BF63-9ADC-40C9-9DC1-875D8D4526E8}" type="slidenum">
              <a:rPr lang="en-US" smtClean="0"/>
              <a:t>6</a:t>
            </a:fld>
            <a:endParaRPr lang="en-US"/>
          </a:p>
        </p:txBody>
      </p:sp>
    </p:spTree>
    <p:extLst>
      <p:ext uri="{BB962C8B-B14F-4D97-AF65-F5344CB8AC3E}">
        <p14:creationId xmlns:p14="http://schemas.microsoft.com/office/powerpoint/2010/main" val="33923050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309AC3-A0D2-0E5E-6DFA-75568F9E06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6382C0-514B-CF31-07CF-B8C8D85127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981151-68B7-6FF7-70A7-E1927E912C2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Mair </a:t>
            </a:r>
          </a:p>
          <a:p>
            <a:endParaRPr lang="en-US" dirty="0"/>
          </a:p>
          <a:p>
            <a:r>
              <a:rPr lang="en-US" dirty="0"/>
              <a:t>Their response to the content – the projects they chose to do </a:t>
            </a:r>
          </a:p>
          <a:p>
            <a:endParaRPr lang="en-US" dirty="0"/>
          </a:p>
          <a:p>
            <a:r>
              <a:rPr lang="en-US" dirty="0"/>
              <a:t>Seeing opportunity to do things better and opportunity to give a platform to their experience and expertise </a:t>
            </a:r>
          </a:p>
          <a:p>
            <a:endParaRPr lang="en-US" dirty="0"/>
          </a:p>
          <a:p>
            <a:r>
              <a:rPr lang="en-US" dirty="0"/>
              <a:t>Evaluation tells us projects were important to the community – felt valued by having the funding to explore projects based on their expertise / things that are important to them </a:t>
            </a:r>
          </a:p>
          <a:p>
            <a:endParaRPr lang="en-US" dirty="0"/>
          </a:p>
          <a:p>
            <a:r>
              <a:rPr lang="en-US" dirty="0"/>
              <a:t>Visibility / Expertise / Culture and working environment  </a:t>
            </a:r>
          </a:p>
          <a:p>
            <a:endParaRPr lang="en-US" dirty="0"/>
          </a:p>
          <a:p>
            <a:endParaRPr lang="en-US" b="1" dirty="0"/>
          </a:p>
          <a:p>
            <a:r>
              <a:rPr lang="en-US" b="1" dirty="0"/>
              <a:t>Handover to Charlotte </a:t>
            </a:r>
          </a:p>
        </p:txBody>
      </p:sp>
      <p:sp>
        <p:nvSpPr>
          <p:cNvPr id="4" name="Slide Number Placeholder 3">
            <a:extLst>
              <a:ext uri="{FF2B5EF4-FFF2-40B4-BE49-F238E27FC236}">
                <a16:creationId xmlns:a16="http://schemas.microsoft.com/office/drawing/2014/main" id="{9F8A397D-C7EE-1C31-9F62-B839662B3FF2}"/>
              </a:ext>
            </a:extLst>
          </p:cNvPr>
          <p:cNvSpPr>
            <a:spLocks noGrp="1"/>
          </p:cNvSpPr>
          <p:nvPr>
            <p:ph type="sldNum" sz="quarter" idx="5"/>
          </p:nvPr>
        </p:nvSpPr>
        <p:spPr/>
        <p:txBody>
          <a:bodyPr/>
          <a:lstStyle/>
          <a:p>
            <a:fld id="{0E10BF63-9ADC-40C9-9DC1-875D8D4526E8}" type="slidenum">
              <a:rPr lang="en-US" smtClean="0"/>
              <a:t>7</a:t>
            </a:fld>
            <a:endParaRPr lang="en-US"/>
          </a:p>
        </p:txBody>
      </p:sp>
    </p:spTree>
    <p:extLst>
      <p:ext uri="{BB962C8B-B14F-4D97-AF65-F5344CB8AC3E}">
        <p14:creationId xmlns:p14="http://schemas.microsoft.com/office/powerpoint/2010/main" val="23749897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PSTS cohort consisted of Research Professionals? Technicians and Specialists. The following eval findings refer specifically to research professionals…</a:t>
            </a:r>
          </a:p>
          <a:p>
            <a:endParaRPr lang="en-GB" dirty="0"/>
          </a:p>
          <a:p>
            <a:r>
              <a:rPr lang="en-GB" dirty="0"/>
              <a:t>Our evaluation found </a:t>
            </a:r>
            <a:r>
              <a:rPr lang="en-GB" sz="1200" b="0" i="0" u="none" strike="noStrike" kern="1200" dirty="0">
                <a:solidFill>
                  <a:schemeClr val="tx1"/>
                </a:solidFill>
                <a:effectLst/>
                <a:latin typeface="+mn-lt"/>
                <a:ea typeface="+mn-ea"/>
                <a:cs typeface="+mn-cs"/>
              </a:rPr>
              <a:t>viewing research culture through the lens of leadership development was a great way to boost engagement with research culture. All cohorts were initially drawn by the opportunity to take part in leadership development training, believing research culture was a novel idea. However, leadership development acted as the hook that encouraged participation and as the programme progressed, participants began to develop a stronger interest in research culture and its relevance to their own roles.</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 theme that came through strongly during interviews was frustration at the lack of comparable training opportunities offered by the university for research professionals. It was clear that there is a prominent gap for staff in these roles. However, when they are given the opportunity to participate in Ignite, this cohort received the highest number of expressions of interest and were the most engaged cohort throughout both Ignite itself and our evaluation. However, they felt they lacked the power to create meaningful change.</a:t>
            </a:r>
          </a:p>
          <a:p>
            <a:endParaRPr lang="en-GB" dirty="0"/>
          </a:p>
          <a:p>
            <a:endParaRPr lang="en-GB" dirty="0"/>
          </a:p>
        </p:txBody>
      </p:sp>
      <p:sp>
        <p:nvSpPr>
          <p:cNvPr id="4" name="Slide Number Placeholder 3"/>
          <p:cNvSpPr>
            <a:spLocks noGrp="1"/>
          </p:cNvSpPr>
          <p:nvPr>
            <p:ph type="sldNum" sz="quarter" idx="5"/>
          </p:nvPr>
        </p:nvSpPr>
        <p:spPr/>
        <p:txBody>
          <a:bodyPr/>
          <a:lstStyle/>
          <a:p>
            <a:fld id="{31C2F98F-72A7-2E44-A3C5-6AE20D178E46}" type="slidenum">
              <a:rPr lang="en-GB" smtClean="0"/>
              <a:t>8</a:t>
            </a:fld>
            <a:endParaRPr lang="en-GB"/>
          </a:p>
        </p:txBody>
      </p:sp>
    </p:spTree>
    <p:extLst>
      <p:ext uri="{BB962C8B-B14F-4D97-AF65-F5344CB8AC3E}">
        <p14:creationId xmlns:p14="http://schemas.microsoft.com/office/powerpoint/2010/main" val="42887262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a:solidFill>
                  <a:schemeClr val="tx1"/>
                </a:solidFill>
                <a:effectLst/>
                <a:latin typeface="+mn-lt"/>
                <a:ea typeface="+mn-ea"/>
                <a:cs typeface="+mn-cs"/>
              </a:rPr>
              <a:t>Across all cohorts, participants particularly valued having dedicated time and space for reflection. This was seen as a critical benefit of the programme, allowing them to reflect on their roles, experiences, and professional development.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Ignite received mixed feedback from stakeholders about separating cohorts for delivery, however participants were strongly in favour of this approach and reported </a:t>
            </a:r>
            <a:r>
              <a:rPr lang="en-GB" sz="1200" b="0" i="0" u="none" strike="noStrike" kern="1200">
                <a:solidFill>
                  <a:schemeClr val="tx1"/>
                </a:solidFill>
                <a:effectLst/>
                <a:latin typeface="+mn-lt"/>
                <a:ea typeface="+mn-ea"/>
                <a:cs typeface="+mn-cs"/>
              </a:rPr>
              <a:t>that the career pathway-specific training was relevant and useful. Research professionals in particular noted that being grouped with colleagues in similar roles helped create a safe environment for open and sometimes sensitive discussion of perceived hierarchical issues.</a:t>
            </a:r>
          </a:p>
          <a:p>
            <a:endParaRPr lang="en-GB" sz="1200" b="0" i="0" u="none" strike="noStrike" kern="1200">
              <a:solidFill>
                <a:schemeClr val="tx1"/>
              </a:solidFill>
              <a:effectLst/>
              <a:latin typeface="+mn-lt"/>
              <a:ea typeface="+mn-ea"/>
              <a:cs typeface="+mn-cs"/>
            </a:endParaRPr>
          </a:p>
          <a:p>
            <a:r>
              <a:rPr lang="en-GB" sz="1200" b="0" i="0" u="none" strike="noStrike" kern="1200">
                <a:solidFill>
                  <a:schemeClr val="tx1"/>
                </a:solidFill>
                <a:effectLst/>
                <a:latin typeface="+mn-lt"/>
                <a:ea typeface="+mn-ea"/>
                <a:cs typeface="+mn-cs"/>
              </a:rPr>
              <a:t>At the same time, participants across all cohorts would have welcomed more opportunities for cross-community networking. They felt this would have helped build a better understanding of each other’s roles and strengthened connections across the community.</a:t>
            </a:r>
          </a:p>
          <a:p>
            <a:endParaRPr lang="en-GB"/>
          </a:p>
        </p:txBody>
      </p:sp>
      <p:sp>
        <p:nvSpPr>
          <p:cNvPr id="4" name="Slide Number Placeholder 3"/>
          <p:cNvSpPr>
            <a:spLocks noGrp="1"/>
          </p:cNvSpPr>
          <p:nvPr>
            <p:ph type="sldNum" sz="quarter" idx="5"/>
          </p:nvPr>
        </p:nvSpPr>
        <p:spPr/>
        <p:txBody>
          <a:bodyPr/>
          <a:lstStyle/>
          <a:p>
            <a:fld id="{31C2F98F-72A7-2E44-A3C5-6AE20D178E46}" type="slidenum">
              <a:rPr lang="en-GB" smtClean="0"/>
              <a:t>9</a:t>
            </a:fld>
            <a:endParaRPr lang="en-GB"/>
          </a:p>
        </p:txBody>
      </p:sp>
    </p:spTree>
    <p:extLst>
      <p:ext uri="{BB962C8B-B14F-4D97-AF65-F5344CB8AC3E}">
        <p14:creationId xmlns:p14="http://schemas.microsoft.com/office/powerpoint/2010/main" val="2063750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600670" y="5929931"/>
            <a:ext cx="10985502"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Author and Date</a:t>
            </a:r>
          </a:p>
        </p:txBody>
      </p:sp>
      <p:sp>
        <p:nvSpPr>
          <p:cNvPr id="12" name="Presentation Title"/>
          <p:cNvSpPr txBox="1">
            <a:spLocks noGrp="1"/>
          </p:cNvSpPr>
          <p:nvPr>
            <p:ph type="title" hasCustomPrompt="1"/>
          </p:nvPr>
        </p:nvSpPr>
        <p:spPr>
          <a:xfrm>
            <a:off x="603248" y="1287496"/>
            <a:ext cx="10985502" cy="2324101"/>
          </a:xfrm>
          <a:prstGeom prst="rect">
            <a:avLst/>
          </a:prstGeom>
        </p:spPr>
        <p:txBody>
          <a:bodyPr anchor="b"/>
          <a:lstStyle>
            <a:lvl1pPr>
              <a:defRPr sz="5800" spc="-116"/>
            </a:lvl1pPr>
          </a:lstStyle>
          <a:p>
            <a:r>
              <a:t>Presentation Title</a:t>
            </a:r>
          </a:p>
        </p:txBody>
      </p:sp>
      <p:sp>
        <p:nvSpPr>
          <p:cNvPr id="13" name="Body Level One…"/>
          <p:cNvSpPr txBox="1">
            <a:spLocks noGrp="1"/>
          </p:cNvSpPr>
          <p:nvPr>
            <p:ph type="body" sz="quarter" idx="1" hasCustomPrompt="1"/>
          </p:nvPr>
        </p:nvSpPr>
        <p:spPr>
          <a:xfrm>
            <a:off x="600671" y="3611595"/>
            <a:ext cx="10985501" cy="952501"/>
          </a:xfrm>
          <a:prstGeom prst="rect">
            <a:avLst/>
          </a:prstGeom>
        </p:spPr>
        <p:txBody>
          <a:bodyPr/>
          <a:lstStyle>
            <a:lvl1pPr marL="0" indent="0" defTabSz="412750">
              <a:lnSpc>
                <a:spcPct val="100000"/>
              </a:lnSpc>
              <a:spcBef>
                <a:spcPts val="0"/>
              </a:spcBef>
              <a:buSzTx/>
              <a:buNone/>
              <a:defRPr sz="2750" b="1"/>
            </a:lvl1pPr>
            <a:lvl2pPr marL="0" indent="228600" defTabSz="412750">
              <a:lnSpc>
                <a:spcPct val="100000"/>
              </a:lnSpc>
              <a:spcBef>
                <a:spcPts val="0"/>
              </a:spcBef>
              <a:buSzTx/>
              <a:buNone/>
              <a:defRPr sz="2750" b="1"/>
            </a:lvl2pPr>
            <a:lvl3pPr marL="0" indent="457200" defTabSz="412750">
              <a:lnSpc>
                <a:spcPct val="100000"/>
              </a:lnSpc>
              <a:spcBef>
                <a:spcPts val="0"/>
              </a:spcBef>
              <a:buSzTx/>
              <a:buNone/>
              <a:defRPr sz="2750" b="1"/>
            </a:lvl3pPr>
            <a:lvl4pPr marL="0" indent="685800" defTabSz="412750">
              <a:lnSpc>
                <a:spcPct val="100000"/>
              </a:lnSpc>
              <a:spcBef>
                <a:spcPts val="0"/>
              </a:spcBef>
              <a:buSzTx/>
              <a:buNone/>
              <a:defRPr sz="2750" b="1"/>
            </a:lvl4pPr>
            <a:lvl5pPr marL="0" indent="914400" defTabSz="412750">
              <a:lnSpc>
                <a:spcPct val="100000"/>
              </a:lnSpc>
              <a:spcBef>
                <a:spcPts val="0"/>
              </a:spcBef>
              <a:buSzTx/>
              <a:buNone/>
              <a:defRPr sz="2750" b="1"/>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45244562"/>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78143035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Subtitle"/>
          <p:cNvSpPr txBox="1">
            <a:spLocks noGrp="1"/>
          </p:cNvSpPr>
          <p:nvPr>
            <p:ph type="body" sz="quarter" idx="21" hasCustomPrompt="1"/>
          </p:nvPr>
        </p:nvSpPr>
        <p:spPr>
          <a:xfrm>
            <a:off x="603250" y="1186481"/>
            <a:ext cx="4889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61" name="Body Level One…"/>
          <p:cNvSpPr txBox="1">
            <a:spLocks noGrp="1"/>
          </p:cNvSpPr>
          <p:nvPr>
            <p:ph type="body" sz="half" idx="1" hasCustomPrompt="1"/>
          </p:nvPr>
        </p:nvSpPr>
        <p:spPr>
          <a:xfrm>
            <a:off x="603250" y="2124252"/>
            <a:ext cx="4889500" cy="4128315"/>
          </a:xfrm>
          <a:prstGeom prst="rect">
            <a:avLst/>
          </a:prstGeom>
        </p:spPr>
        <p:txBody>
          <a:bodyPr/>
          <a:lstStyle/>
          <a:p>
            <a:r>
              <a:t>Slide bullet text</a:t>
            </a:r>
          </a:p>
          <a:p>
            <a:pPr lvl="1"/>
            <a:endParaRPr/>
          </a:p>
          <a:p>
            <a:pPr lvl="2"/>
            <a:endParaRPr/>
          </a:p>
          <a:p>
            <a:pPr lvl="3"/>
            <a:endParaRPr/>
          </a:p>
          <a:p>
            <a:pPr lvl="4"/>
            <a:endParaRPr/>
          </a:p>
        </p:txBody>
      </p:sp>
      <p:sp>
        <p:nvSpPr>
          <p:cNvPr id="62" name="660384004_1290x1720.jpg"/>
          <p:cNvSpPr>
            <a:spLocks noGrp="1"/>
          </p:cNvSpPr>
          <p:nvPr>
            <p:ph type="pic" idx="22"/>
          </p:nvPr>
        </p:nvSpPr>
        <p:spPr>
          <a:xfrm>
            <a:off x="6096000" y="-203633"/>
            <a:ext cx="5458437" cy="7277916"/>
          </a:xfrm>
          <a:prstGeom prst="rect">
            <a:avLst/>
          </a:prstGeom>
        </p:spPr>
        <p:txBody>
          <a:bodyPr lIns="91439" tIns="45719" rIns="91439" bIns="45719">
            <a:noAutofit/>
          </a:bodyPr>
          <a:lstStyle/>
          <a:p>
            <a:r>
              <a:rPr lang="en-US"/>
              <a:t>Click icon to add picture</a:t>
            </a:r>
            <a:endParaRPr/>
          </a:p>
        </p:txBody>
      </p:sp>
      <p:sp>
        <p:nvSpPr>
          <p:cNvPr id="63" name="Slide Title"/>
          <p:cNvSpPr txBox="1">
            <a:spLocks noGrp="1"/>
          </p:cNvSpPr>
          <p:nvPr>
            <p:ph type="title" hasCustomPrompt="1"/>
          </p:nvPr>
        </p:nvSpPr>
        <p:spPr>
          <a:xfrm>
            <a:off x="603250" y="539750"/>
            <a:ext cx="4889500" cy="717550"/>
          </a:xfrm>
          <a:prstGeom prst="rect">
            <a:avLst/>
          </a:prstGeom>
        </p:spPr>
        <p:txBody>
          <a:bodyPr/>
          <a:lstStyle/>
          <a:p>
            <a:r>
              <a:t>Slide Title</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7736112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603248" y="2266950"/>
            <a:ext cx="10985502" cy="2324100"/>
          </a:xfrm>
          <a:prstGeom prst="rect">
            <a:avLst/>
          </a:prstGeom>
        </p:spPr>
        <p:txBody>
          <a:bodyPr anchor="ctr"/>
          <a:lstStyle>
            <a:lvl1pPr>
              <a:defRPr sz="5800" b="0" spc="-116">
                <a:latin typeface="Helvetica Neue Medium"/>
                <a:ea typeface="Helvetica Neue Medium"/>
                <a:cs typeface="Helvetica Neue Medium"/>
                <a:sym typeface="Helvetica Neue Medium"/>
              </a:defRPr>
            </a:lvl1pPr>
          </a:lstStyle>
          <a:p>
            <a:r>
              <a:t>Section Title</a:t>
            </a:r>
          </a:p>
        </p:txBody>
      </p:sp>
      <p:sp>
        <p:nvSpPr>
          <p:cNvPr id="72" name="Slide Number"/>
          <p:cNvSpPr txBox="1">
            <a:spLocks noGrp="1"/>
          </p:cNvSpPr>
          <p:nvPr>
            <p:ph type="sldNum" sz="quarter" idx="2"/>
          </p:nvPr>
        </p:nvSpPr>
        <p:spPr>
          <a:xfrm>
            <a:off x="6000750" y="6488825"/>
            <a:ext cx="243656" cy="241092"/>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50656796"/>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603250" y="539750"/>
            <a:ext cx="10985500" cy="717475"/>
          </a:xfrm>
          <a:prstGeom prst="rect">
            <a:avLst/>
          </a:prstGeom>
        </p:spPr>
        <p:txBody>
          <a:bodyPr/>
          <a:lstStyle/>
          <a:p>
            <a:r>
              <a:t>Slide Title</a:t>
            </a:r>
          </a:p>
        </p:txBody>
      </p:sp>
      <p:sp>
        <p:nvSpPr>
          <p:cNvPr id="80" name="Slide Subtitle"/>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610606994"/>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603250" y="539750"/>
            <a:ext cx="10985500" cy="717550"/>
          </a:xfrm>
          <a:prstGeom prst="rect">
            <a:avLst/>
          </a:prstGeom>
        </p:spPr>
        <p:txBody>
          <a:bodyPr/>
          <a:lstStyle/>
          <a:p>
            <a:r>
              <a:t>Agenda Title</a:t>
            </a:r>
          </a:p>
        </p:txBody>
      </p:sp>
      <p:sp>
        <p:nvSpPr>
          <p:cNvPr id="89" name="Agenda Subtitle"/>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Agenda Subtitle</a:t>
            </a:r>
          </a:p>
        </p:txBody>
      </p:sp>
      <p:sp>
        <p:nvSpPr>
          <p:cNvPr id="90" name="Body Level One…"/>
          <p:cNvSpPr txBox="1">
            <a:spLocks noGrp="1"/>
          </p:cNvSpPr>
          <p:nvPr>
            <p:ph type="body" idx="1" hasCustomPrompt="1"/>
          </p:nvPr>
        </p:nvSpPr>
        <p:spPr>
          <a:prstGeom prst="rect">
            <a:avLst/>
          </a:prstGeom>
        </p:spPr>
        <p:txBody>
          <a:bodyPr/>
          <a:lstStyle>
            <a:lvl1pPr marL="0" indent="0" defTabSz="412750">
              <a:lnSpc>
                <a:spcPct val="100000"/>
              </a:lnSpc>
              <a:spcBef>
                <a:spcPts val="900"/>
              </a:spcBef>
              <a:buSzTx/>
              <a:buNone/>
              <a:defRPr sz="2750" spc="-28"/>
            </a:lvl1pPr>
            <a:lvl2pPr marL="0" indent="228600" defTabSz="412750">
              <a:lnSpc>
                <a:spcPct val="100000"/>
              </a:lnSpc>
              <a:spcBef>
                <a:spcPts val="900"/>
              </a:spcBef>
              <a:buSzTx/>
              <a:buNone/>
              <a:defRPr sz="2750" spc="-28"/>
            </a:lvl2pPr>
            <a:lvl3pPr marL="0" indent="457200" defTabSz="412750">
              <a:lnSpc>
                <a:spcPct val="100000"/>
              </a:lnSpc>
              <a:spcBef>
                <a:spcPts val="900"/>
              </a:spcBef>
              <a:buSzTx/>
              <a:buNone/>
              <a:defRPr sz="2750" spc="-28"/>
            </a:lvl3pPr>
            <a:lvl4pPr marL="0" indent="685800" defTabSz="412750">
              <a:lnSpc>
                <a:spcPct val="100000"/>
              </a:lnSpc>
              <a:spcBef>
                <a:spcPts val="900"/>
              </a:spcBef>
              <a:buSzTx/>
              <a:buNone/>
              <a:defRPr sz="2750" spc="-28"/>
            </a:lvl4pPr>
            <a:lvl5pPr marL="0" indent="914400" defTabSz="412750">
              <a:lnSpc>
                <a:spcPct val="100000"/>
              </a:lnSpc>
              <a:spcBef>
                <a:spcPts val="900"/>
              </a:spcBef>
              <a:buSzTx/>
              <a:buNone/>
              <a:defRPr sz="2750" spc="-28"/>
            </a:lvl5pPr>
          </a:lstStyle>
          <a:p>
            <a:r>
              <a:t>Agenda Topics</a:t>
            </a:r>
          </a:p>
          <a:p>
            <a:pPr lvl="1"/>
            <a:endParaRPr/>
          </a:p>
          <a:p>
            <a:pPr lvl="2"/>
            <a:endParaRPr/>
          </a:p>
          <a:p>
            <a:pPr lvl="3"/>
            <a:endParaRPr/>
          </a:p>
          <a:p>
            <a:pPr lvl="4"/>
            <a:endParaRP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29367737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Body Level One…"/>
          <p:cNvSpPr txBox="1">
            <a:spLocks noGrp="1"/>
          </p:cNvSpPr>
          <p:nvPr>
            <p:ph type="body" idx="1" hasCustomPrompt="1"/>
          </p:nvPr>
        </p:nvSpPr>
        <p:spPr>
          <a:xfrm>
            <a:off x="603250" y="537964"/>
            <a:ext cx="10985500" cy="3620792"/>
          </a:xfrm>
          <a:prstGeom prst="rect">
            <a:avLst/>
          </a:prstGeom>
        </p:spPr>
        <p:txBody>
          <a:bodyPr anchor="b"/>
          <a:lstStyle>
            <a:lvl1pPr marL="0" indent="0" algn="ctr">
              <a:lnSpc>
                <a:spcPct val="80000"/>
              </a:lnSpc>
              <a:spcBef>
                <a:spcPts val="0"/>
              </a:spcBef>
              <a:buSzTx/>
              <a:buNone/>
              <a:defRPr sz="12500" b="1" spc="-125"/>
            </a:lvl1pPr>
            <a:lvl2pPr marL="0" indent="228600" algn="ctr">
              <a:lnSpc>
                <a:spcPct val="80000"/>
              </a:lnSpc>
              <a:spcBef>
                <a:spcPts val="0"/>
              </a:spcBef>
              <a:buSzTx/>
              <a:buNone/>
              <a:defRPr sz="12500" b="1" spc="-125"/>
            </a:lvl2pPr>
            <a:lvl3pPr marL="0" indent="457200" algn="ctr">
              <a:lnSpc>
                <a:spcPct val="80000"/>
              </a:lnSpc>
              <a:spcBef>
                <a:spcPts val="0"/>
              </a:spcBef>
              <a:buSzTx/>
              <a:buNone/>
              <a:defRPr sz="12500" b="1" spc="-125"/>
            </a:lvl3pPr>
            <a:lvl4pPr marL="0" indent="685800" algn="ctr">
              <a:lnSpc>
                <a:spcPct val="80000"/>
              </a:lnSpc>
              <a:spcBef>
                <a:spcPts val="0"/>
              </a:spcBef>
              <a:buSzTx/>
              <a:buNone/>
              <a:defRPr sz="12500" b="1" spc="-125"/>
            </a:lvl4pPr>
            <a:lvl5pPr marL="0" indent="914400" algn="ctr">
              <a:lnSpc>
                <a:spcPct val="80000"/>
              </a:lnSpc>
              <a:spcBef>
                <a:spcPts val="0"/>
              </a:spcBef>
              <a:buSzTx/>
              <a:buNone/>
              <a:defRPr sz="12500" b="1" spc="-125"/>
            </a:lvl5pPr>
          </a:lstStyle>
          <a:p>
            <a:r>
              <a:t>100%</a:t>
            </a:r>
          </a:p>
          <a:p>
            <a:pPr lvl="1"/>
            <a:endParaRPr/>
          </a:p>
          <a:p>
            <a:pPr lvl="2"/>
            <a:endParaRPr/>
          </a:p>
          <a:p>
            <a:pPr lvl="3"/>
            <a:endParaRPr/>
          </a:p>
          <a:p>
            <a:pPr lvl="4"/>
            <a:endParaRPr/>
          </a:p>
        </p:txBody>
      </p:sp>
      <p:sp>
        <p:nvSpPr>
          <p:cNvPr id="107" name="Fact information"/>
          <p:cNvSpPr txBox="1">
            <a:spLocks noGrp="1"/>
          </p:cNvSpPr>
          <p:nvPr>
            <p:ph type="body" sz="quarter" idx="21" hasCustomPrompt="1"/>
          </p:nvPr>
        </p:nvSpPr>
        <p:spPr>
          <a:xfrm>
            <a:off x="603250" y="4131090"/>
            <a:ext cx="10985500" cy="467390"/>
          </a:xfrm>
          <a:prstGeom prst="rect">
            <a:avLst/>
          </a:prstGeom>
        </p:spPr>
        <p:txBody>
          <a:bodyPr lIns="45719" tIns="45719" rIns="45719" bIns="45719"/>
          <a:lstStyle>
            <a:lvl1pPr marL="0" indent="0" algn="ctr" defTabSz="412750">
              <a:lnSpc>
                <a:spcPct val="100000"/>
              </a:lnSpc>
              <a:spcBef>
                <a:spcPts val="0"/>
              </a:spcBef>
              <a:buSzTx/>
              <a:buNone/>
              <a:defRPr sz="2750" b="1"/>
            </a:lvl1pPr>
          </a:lstStyle>
          <a:p>
            <a:r>
              <a:t>Fact information</a:t>
            </a: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21542808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Attribution"/>
          <p:cNvSpPr txBox="1">
            <a:spLocks noGrp="1"/>
          </p:cNvSpPr>
          <p:nvPr>
            <p:ph type="body" sz="quarter" idx="21" hasCustomPrompt="1"/>
          </p:nvPr>
        </p:nvSpPr>
        <p:spPr>
          <a:xfrm>
            <a:off x="1215012" y="5337727"/>
            <a:ext cx="10100026"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Attribution</a:t>
            </a:r>
          </a:p>
        </p:txBody>
      </p:sp>
      <p:sp>
        <p:nvSpPr>
          <p:cNvPr id="116" name="Body Level One…"/>
          <p:cNvSpPr txBox="1">
            <a:spLocks noGrp="1"/>
          </p:cNvSpPr>
          <p:nvPr>
            <p:ph type="body" sz="half" idx="1" hasCustomPrompt="1"/>
          </p:nvPr>
        </p:nvSpPr>
        <p:spPr>
          <a:xfrm>
            <a:off x="876962" y="2469930"/>
            <a:ext cx="10438077" cy="1918140"/>
          </a:xfrm>
          <a:prstGeom prst="rect">
            <a:avLst/>
          </a:prstGeom>
        </p:spPr>
        <p:txBody>
          <a:bodyPr/>
          <a:lstStyle>
            <a:lvl1pPr marL="319462" indent="-234950">
              <a:spcBef>
                <a:spcPts val="0"/>
              </a:spcBef>
              <a:buSzTx/>
              <a:buNone/>
              <a:defRPr sz="4250" spc="-85">
                <a:latin typeface="Helvetica Neue Medium"/>
                <a:ea typeface="Helvetica Neue Medium"/>
                <a:cs typeface="Helvetica Neue Medium"/>
                <a:sym typeface="Helvetica Neue Medium"/>
              </a:defRPr>
            </a:lvl1pPr>
            <a:lvl2pPr marL="319462" indent="-6350">
              <a:spcBef>
                <a:spcPts val="0"/>
              </a:spcBef>
              <a:buSzTx/>
              <a:buNone/>
              <a:defRPr sz="4250" spc="-85">
                <a:latin typeface="Helvetica Neue Medium"/>
                <a:ea typeface="Helvetica Neue Medium"/>
                <a:cs typeface="Helvetica Neue Medium"/>
                <a:sym typeface="Helvetica Neue Medium"/>
              </a:defRPr>
            </a:lvl2pPr>
            <a:lvl3pPr marL="319462" indent="222250">
              <a:spcBef>
                <a:spcPts val="0"/>
              </a:spcBef>
              <a:buSzTx/>
              <a:buNone/>
              <a:defRPr sz="4250" spc="-85">
                <a:latin typeface="Helvetica Neue Medium"/>
                <a:ea typeface="Helvetica Neue Medium"/>
                <a:cs typeface="Helvetica Neue Medium"/>
                <a:sym typeface="Helvetica Neue Medium"/>
              </a:defRPr>
            </a:lvl3pPr>
            <a:lvl4pPr marL="319462" indent="450850">
              <a:spcBef>
                <a:spcPts val="0"/>
              </a:spcBef>
              <a:buSzTx/>
              <a:buNone/>
              <a:defRPr sz="4250" spc="-85">
                <a:latin typeface="Helvetica Neue Medium"/>
                <a:ea typeface="Helvetica Neue Medium"/>
                <a:cs typeface="Helvetica Neue Medium"/>
                <a:sym typeface="Helvetica Neue Medium"/>
              </a:defRPr>
            </a:lvl4pPr>
            <a:lvl5pPr marL="319462" indent="679450">
              <a:spcBef>
                <a:spcPts val="0"/>
              </a:spcBef>
              <a:buSzTx/>
              <a:buNone/>
              <a:defRPr sz="4250" spc="-85">
                <a:latin typeface="Helvetica Neue Medium"/>
                <a:ea typeface="Helvetica Neue Medium"/>
                <a:cs typeface="Helvetica Neue Medium"/>
                <a:sym typeface="Helvetica Neue Medium"/>
              </a:defRPr>
            </a:lvl5pPr>
          </a:lstStyle>
          <a:p>
            <a:r>
              <a:t>“Notable Quote”</a:t>
            </a:r>
          </a:p>
          <a:p>
            <a:pPr lvl="1"/>
            <a:endParaRPr/>
          </a:p>
          <a:p>
            <a:pPr lvl="2"/>
            <a:endParaRPr/>
          </a:p>
          <a:p>
            <a:pPr lvl="3"/>
            <a:endParaRPr/>
          </a:p>
          <a:p>
            <a:pPr lvl="4"/>
            <a:endParaRP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103716405"/>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Image"/>
          <p:cNvSpPr>
            <a:spLocks noGrp="1"/>
          </p:cNvSpPr>
          <p:nvPr>
            <p:ph type="pic" sz="quarter" idx="21"/>
          </p:nvPr>
        </p:nvSpPr>
        <p:spPr>
          <a:xfrm>
            <a:off x="7880350" y="508000"/>
            <a:ext cx="3719550" cy="2974839"/>
          </a:xfrm>
          <a:prstGeom prst="rect">
            <a:avLst/>
          </a:prstGeom>
        </p:spPr>
        <p:txBody>
          <a:bodyPr lIns="91439" tIns="45719" rIns="91439" bIns="45719">
            <a:noAutofit/>
          </a:bodyPr>
          <a:lstStyle/>
          <a:p>
            <a:r>
              <a:rPr lang="en-US"/>
              <a:t>Click icon to add picture</a:t>
            </a:r>
            <a:endParaRPr/>
          </a:p>
        </p:txBody>
      </p:sp>
      <p:sp>
        <p:nvSpPr>
          <p:cNvPr id="125" name="Image"/>
          <p:cNvSpPr>
            <a:spLocks noGrp="1"/>
          </p:cNvSpPr>
          <p:nvPr>
            <p:ph type="pic" sz="half" idx="22"/>
          </p:nvPr>
        </p:nvSpPr>
        <p:spPr>
          <a:xfrm>
            <a:off x="6750050" y="1989138"/>
            <a:ext cx="5219700" cy="6075091"/>
          </a:xfrm>
          <a:prstGeom prst="rect">
            <a:avLst/>
          </a:prstGeom>
        </p:spPr>
        <p:txBody>
          <a:bodyPr lIns="91439" tIns="45719" rIns="91439" bIns="45719">
            <a:noAutofit/>
          </a:bodyPr>
          <a:lstStyle/>
          <a:p>
            <a:r>
              <a:rPr lang="en-US"/>
              <a:t>Click icon to add picture</a:t>
            </a:r>
            <a:endParaRPr/>
          </a:p>
        </p:txBody>
      </p:sp>
      <p:sp>
        <p:nvSpPr>
          <p:cNvPr id="126" name="Image"/>
          <p:cNvSpPr>
            <a:spLocks noGrp="1"/>
          </p:cNvSpPr>
          <p:nvPr>
            <p:ph type="pic" idx="23"/>
          </p:nvPr>
        </p:nvSpPr>
        <p:spPr>
          <a:xfrm>
            <a:off x="-69850" y="247650"/>
            <a:ext cx="8305800" cy="6229350"/>
          </a:xfrm>
          <a:prstGeom prst="rect">
            <a:avLst/>
          </a:prstGeom>
        </p:spPr>
        <p:txBody>
          <a:bodyPr lIns="91439" tIns="45719" rIns="91439" bIns="45719">
            <a:noAutofit/>
          </a:bodyPr>
          <a:lstStyle/>
          <a:p>
            <a:r>
              <a:rPr lang="en-US"/>
              <a:t>Click icon to add picture</a:t>
            </a:r>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47340298"/>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Image"/>
          <p:cNvSpPr>
            <a:spLocks noGrp="1"/>
          </p:cNvSpPr>
          <p:nvPr>
            <p:ph type="pic" idx="21"/>
          </p:nvPr>
        </p:nvSpPr>
        <p:spPr>
          <a:xfrm>
            <a:off x="-666750" y="-2762250"/>
            <a:ext cx="13525500" cy="10820400"/>
          </a:xfrm>
          <a:prstGeom prst="rect">
            <a:avLst/>
          </a:prstGeom>
        </p:spPr>
        <p:txBody>
          <a:bodyPr lIns="91439" tIns="45719" rIns="91439" bIns="45719">
            <a:noAutofit/>
          </a:bodyPr>
          <a:lstStyle/>
          <a:p>
            <a:r>
              <a:rPr lang="en-US"/>
              <a:t>Click icon to add picture</a:t>
            </a:r>
            <a:endParaRPr/>
          </a:p>
        </p:txBody>
      </p:sp>
      <p:sp>
        <p:nvSpPr>
          <p:cNvPr id="13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2460263117"/>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0" y="539750"/>
            <a:ext cx="10985500" cy="71658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0" y="2124252"/>
            <a:ext cx="10985500" cy="412800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6000750" y="6486708"/>
            <a:ext cx="243656" cy="241092"/>
          </a:xfrm>
          <a:prstGeom prst="rect">
            <a:avLst/>
          </a:prstGeom>
          <a:ln w="12700">
            <a:miter lim="400000"/>
          </a:ln>
        </p:spPr>
        <p:txBody>
          <a:bodyPr wrap="none" lIns="50800" tIns="50800" rIns="50800" bIns="50800" anchor="b">
            <a:spAutoFit/>
          </a:bodyPr>
          <a:lstStyle>
            <a:lvl1pPr defTabSz="292100">
              <a:defRPr sz="900">
                <a:solidFill>
                  <a:srgbClr val="000000"/>
                </a:solidFill>
              </a:defRPr>
            </a:lvl1pPr>
          </a:lstStyle>
          <a:p>
            <a:fld id="{86CB4B4D-7CA3-9044-876B-883B54F8677D}" type="slidenum">
              <a:t>‹#›</a:t>
            </a:fld>
            <a:endParaRPr/>
          </a:p>
        </p:txBody>
      </p:sp>
    </p:spTree>
    <p:extLst>
      <p:ext uri="{BB962C8B-B14F-4D97-AF65-F5344CB8AC3E}">
        <p14:creationId xmlns:p14="http://schemas.microsoft.com/office/powerpoint/2010/main" val="8875722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7" r:id="rId6"/>
    <p:sldLayoutId id="2147483668" r:id="rId7"/>
    <p:sldLayoutId id="2147483669" r:id="rId8"/>
    <p:sldLayoutId id="2147483670" r:id="rId9"/>
    <p:sldLayoutId id="2147483671" r:id="rId10"/>
  </p:sldLayoutIdLst>
  <p:transition spd="med"/>
  <p:txStyles>
    <p:titleStyle>
      <a:lvl1pPr marL="0" marR="0" indent="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1pPr>
      <a:lvl2pPr marL="0" marR="0" indent="2286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2pPr>
      <a:lvl3pPr marL="0" marR="0" indent="4572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3pPr>
      <a:lvl4pPr marL="0" marR="0" indent="6858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4pPr>
      <a:lvl5pPr marL="0" marR="0" indent="9144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5pPr>
      <a:lvl6pPr marL="0" marR="0" indent="11430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6pPr>
      <a:lvl7pPr marL="0" marR="0" indent="13716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7pPr>
      <a:lvl8pPr marL="0" marR="0" indent="16002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8pPr>
      <a:lvl9pPr marL="0" marR="0" indent="1828800" algn="l" defTabSz="1219169" rtl="0" eaLnBrk="1" latinLnBrk="0" hangingPunct="1">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9pPr>
    </p:titleStyle>
    <p:bodyStyle>
      <a:lvl1pPr marL="304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40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6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2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8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4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30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6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2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800" algn="ctr" defTabSz="292100" rtl="0" eaLnBrk="1" latinLnBrk="0" hangingPunct="1">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hyperlink" Target="mailto:Vilares@Cardiff.ac.uk"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634A38-B56F-EE2D-0FDA-9FFD84BA63B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3E6FB41-9174-9035-B691-A4A29D87CE6D}"/>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rot="16200000">
            <a:off x="2667000" y="-2667002"/>
            <a:ext cx="6858001" cy="12191998"/>
          </a:xfrm>
          <a:prstGeom prst="rect">
            <a:avLst/>
          </a:prstGeom>
        </p:spPr>
      </p:pic>
      <p:sp>
        <p:nvSpPr>
          <p:cNvPr id="5" name="Strategy…">
            <a:extLst>
              <a:ext uri="{FF2B5EF4-FFF2-40B4-BE49-F238E27FC236}">
                <a16:creationId xmlns:a16="http://schemas.microsoft.com/office/drawing/2014/main" id="{599301FA-1505-2280-9B13-24831C102666}"/>
              </a:ext>
            </a:extLst>
          </p:cNvPr>
          <p:cNvSpPr txBox="1">
            <a:spLocks/>
          </p:cNvSpPr>
          <p:nvPr/>
        </p:nvSpPr>
        <p:spPr>
          <a:xfrm>
            <a:off x="474132" y="2715135"/>
            <a:ext cx="11169228" cy="373519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50800" tIns="50800" rIns="50800" bIns="50800">
            <a:normAutofit fontScale="55000" lnSpcReduction="20000"/>
          </a:bodyPr>
          <a:lstStyle>
            <a:lvl1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r>
              <a:rPr lang="en-US" sz="6700">
                <a:solidFill>
                  <a:schemeClr val="bg1"/>
                </a:solidFill>
                <a:latin typeface="+mj-lt"/>
              </a:rPr>
              <a:t>What we learned from designing and evaluating a research culture leadership </a:t>
            </a:r>
            <a:r>
              <a:rPr lang="en-US" sz="6700" err="1">
                <a:solidFill>
                  <a:schemeClr val="bg1"/>
                </a:solidFill>
                <a:latin typeface="+mj-lt"/>
              </a:rPr>
              <a:t>programme</a:t>
            </a:r>
            <a:r>
              <a:rPr lang="en-US" sz="6700">
                <a:solidFill>
                  <a:schemeClr val="bg1"/>
                </a:solidFill>
                <a:latin typeface="+mj-lt"/>
              </a:rPr>
              <a:t> for research professionals at Cardiff University</a:t>
            </a:r>
          </a:p>
          <a:p>
            <a:r>
              <a:rPr lang="en-US" sz="2600">
                <a:solidFill>
                  <a:schemeClr val="bg1"/>
                </a:solidFill>
                <a:latin typeface="+mj-lt"/>
              </a:rPr>
              <a:t> </a:t>
            </a:r>
            <a:endParaRPr kumimoji="0" lang="en-GB" sz="2600" i="0" u="none" strike="noStrike" kern="0" cap="none" spc="-50" normalizeH="0" baseline="0" noProof="0">
              <a:ln>
                <a:noFill/>
              </a:ln>
              <a:solidFill>
                <a:schemeClr val="bg1"/>
              </a:solidFill>
              <a:effectLst/>
              <a:uLnTx/>
              <a:uFillTx/>
              <a:latin typeface="+mj-lt"/>
              <a:ea typeface="Helvetica Neue Thin" panose="020B0403020202020204" pitchFamily="34" charset="0"/>
              <a:cs typeface="Helvetica"/>
              <a:sym typeface="Helvetica"/>
            </a:endParaRP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endParaRPr kumimoji="0" lang="en-GB" sz="4400" b="0" i="0" u="none" strike="noStrike" kern="0" cap="none" spc="-50" normalizeH="0" baseline="0" noProof="0">
              <a:ln>
                <a:noFill/>
              </a:ln>
              <a:solidFill>
                <a:schemeClr val="bg1"/>
              </a:solidFill>
              <a:effectLst/>
              <a:uLnTx/>
              <a:uFillTx/>
              <a:latin typeface="+mj-lt"/>
              <a:ea typeface="Helvetica Neue Thin" panose="020B0403020202020204" pitchFamily="34" charset="0"/>
              <a:cs typeface="Helvetica"/>
              <a:sym typeface="Helvetica"/>
            </a:endParaRP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r>
              <a:rPr kumimoji="0" lang="en-GB" sz="3800" b="0" i="0" u="none" strike="noStrike" kern="0" cap="none" spc="-50" normalizeH="0" baseline="0" noProof="0">
                <a:ln>
                  <a:noFill/>
                </a:ln>
                <a:solidFill>
                  <a:schemeClr val="bg1"/>
                </a:solidFill>
                <a:effectLst/>
                <a:uLnTx/>
                <a:uFillTx/>
                <a:latin typeface="+mj-lt"/>
                <a:ea typeface="Helvetica Neue Thin" panose="020B0403020202020204" pitchFamily="34" charset="0"/>
                <a:cs typeface="Helvetica"/>
                <a:sym typeface="Helvetica"/>
              </a:rPr>
              <a:t>Dr Mair Rigby</a:t>
            </a: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endParaRPr kumimoji="0" lang="en-GB" sz="3800" b="0" i="0" u="none" strike="noStrike" kern="0" cap="none" spc="-50" normalizeH="0" baseline="0" noProof="0">
              <a:ln>
                <a:noFill/>
              </a:ln>
              <a:solidFill>
                <a:schemeClr val="bg1"/>
              </a:solidFill>
              <a:effectLst/>
              <a:uLnTx/>
              <a:uFillTx/>
              <a:latin typeface="+mj-lt"/>
              <a:ea typeface="Helvetica Neue Thin" panose="020B0403020202020204" pitchFamily="34" charset="0"/>
              <a:cs typeface="Helvetica"/>
              <a:sym typeface="Helvetica"/>
            </a:endParaRP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r>
              <a:rPr kumimoji="0" lang="en-GB" sz="3800" b="0" i="0" u="none" strike="noStrike" kern="0" cap="none" spc="-50" normalizeH="0" baseline="0" noProof="0">
                <a:ln>
                  <a:noFill/>
                </a:ln>
                <a:solidFill>
                  <a:schemeClr val="bg1"/>
                </a:solidFill>
                <a:effectLst/>
                <a:uLnTx/>
                <a:uFillTx/>
                <a:latin typeface="+mj-lt"/>
                <a:ea typeface="Helvetica Neue Thin" panose="020B0403020202020204" pitchFamily="34" charset="0"/>
                <a:cs typeface="Helvetica"/>
                <a:sym typeface="Helvetica"/>
              </a:rPr>
              <a:t>Nicola Edwards</a:t>
            </a: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endParaRPr kumimoji="0" lang="en-GB" sz="3800" b="0" i="0" u="none" strike="noStrike" kern="0" cap="none" spc="-50" normalizeH="0" baseline="0" noProof="0">
              <a:ln>
                <a:noFill/>
              </a:ln>
              <a:solidFill>
                <a:schemeClr val="bg1"/>
              </a:solidFill>
              <a:effectLst/>
              <a:uLnTx/>
              <a:uFillTx/>
              <a:latin typeface="+mj-lt"/>
              <a:ea typeface="Helvetica Neue Thin" panose="020B0403020202020204" pitchFamily="34" charset="0"/>
              <a:cs typeface="Helvetica"/>
              <a:sym typeface="Helvetica"/>
            </a:endParaRP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r>
              <a:rPr kumimoji="0" lang="en-GB" sz="3800" b="0" i="0" u="none" strike="noStrike" kern="0" cap="none" spc="-50" normalizeH="0" baseline="0" noProof="0">
                <a:ln>
                  <a:noFill/>
                </a:ln>
                <a:solidFill>
                  <a:schemeClr val="bg1"/>
                </a:solidFill>
                <a:effectLst/>
                <a:uLnTx/>
                <a:uFillTx/>
                <a:latin typeface="+mj-lt"/>
                <a:ea typeface="Helvetica Neue Thin" panose="020B0403020202020204" pitchFamily="34" charset="0"/>
                <a:cs typeface="Helvetica"/>
                <a:sym typeface="Helvetica"/>
              </a:rPr>
              <a:t>Dr Charlotte Hennah </a:t>
            </a:r>
          </a:p>
          <a:p>
            <a:pPr marL="0" marR="0" lvl="0" indent="0" algn="l" defTabSz="412750" rtl="0" eaLnBrk="1" fontAlgn="auto" latinLnBrk="0" hangingPunct="1">
              <a:lnSpc>
                <a:spcPct val="90000"/>
              </a:lnSpc>
              <a:spcBef>
                <a:spcPts val="0"/>
              </a:spcBef>
              <a:spcAft>
                <a:spcPts val="0"/>
              </a:spcAft>
              <a:buClrTx/>
              <a:buSzTx/>
              <a:buFontTx/>
              <a:buNone/>
              <a:tabLst/>
              <a:defRPr sz="10600" b="0">
                <a:solidFill>
                  <a:srgbClr val="FFFFFF"/>
                </a:solidFill>
                <a:latin typeface="Helvetica"/>
                <a:ea typeface="Helvetica"/>
                <a:cs typeface="Helvetica"/>
                <a:sym typeface="Helvetica"/>
              </a:defRPr>
            </a:pPr>
            <a:endParaRPr lang="en-GB" sz="4400" b="0" kern="0" spc="-50">
              <a:solidFill>
                <a:schemeClr val="bg1"/>
              </a:solidFill>
              <a:latin typeface="+mj-lt"/>
              <a:ea typeface="Helvetica Neue Thin" panose="020B0403020202020204" pitchFamily="34" charset="0"/>
              <a:cs typeface="Helvetica"/>
              <a:sym typeface="Helvetica"/>
            </a:endParaRPr>
          </a:p>
        </p:txBody>
      </p:sp>
      <p:pic>
        <p:nvPicPr>
          <p:cNvPr id="7" name="Picture 6">
            <a:extLst>
              <a:ext uri="{FF2B5EF4-FFF2-40B4-BE49-F238E27FC236}">
                <a16:creationId xmlns:a16="http://schemas.microsoft.com/office/drawing/2014/main" id="{1CA4710C-822E-8A77-26C8-4BF06C3917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132" y="407674"/>
            <a:ext cx="4749478" cy="1899791"/>
          </a:xfrm>
          <a:prstGeom prst="rect">
            <a:avLst/>
          </a:prstGeom>
        </p:spPr>
      </p:pic>
    </p:spTree>
    <p:extLst>
      <p:ext uri="{BB962C8B-B14F-4D97-AF65-F5344CB8AC3E}">
        <p14:creationId xmlns:p14="http://schemas.microsoft.com/office/powerpoint/2010/main" val="68846784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5EC4F-1D77-28C9-0C17-E76E5D70CC24}"/>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7613885-0CDA-7FAF-0640-E2634604CA07}"/>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2" name="Text Placeholder 1">
            <a:extLst>
              <a:ext uri="{FF2B5EF4-FFF2-40B4-BE49-F238E27FC236}">
                <a16:creationId xmlns:a16="http://schemas.microsoft.com/office/drawing/2014/main" id="{8D833B03-77AB-C2E3-563C-9084968AA401}"/>
              </a:ext>
            </a:extLst>
          </p:cNvPr>
          <p:cNvSpPr>
            <a:spLocks noGrp="1"/>
          </p:cNvSpPr>
          <p:nvPr>
            <p:ph type="body" sz="quarter" idx="21"/>
          </p:nvPr>
        </p:nvSpPr>
        <p:spPr>
          <a:xfrm>
            <a:off x="603250" y="1457081"/>
            <a:ext cx="10985500" cy="667172"/>
          </a:xfrm>
        </p:spPr>
        <p:txBody>
          <a:bodyPr>
            <a:normAutofit fontScale="92500"/>
          </a:bodyPr>
          <a:lstStyle/>
          <a:p>
            <a:r>
              <a:rPr lang="en-IE"/>
              <a:t>They felt more empowered and confident in their leadership potential</a:t>
            </a:r>
          </a:p>
        </p:txBody>
      </p:sp>
      <p:sp>
        <p:nvSpPr>
          <p:cNvPr id="3" name="Text Placeholder 2">
            <a:extLst>
              <a:ext uri="{FF2B5EF4-FFF2-40B4-BE49-F238E27FC236}">
                <a16:creationId xmlns:a16="http://schemas.microsoft.com/office/drawing/2014/main" id="{EA893CF9-7722-B47D-7FD8-4B8BD0D281F7}"/>
              </a:ext>
            </a:extLst>
          </p:cNvPr>
          <p:cNvSpPr>
            <a:spLocks noGrp="1"/>
          </p:cNvSpPr>
          <p:nvPr>
            <p:ph type="body" sz="half" idx="1"/>
          </p:nvPr>
        </p:nvSpPr>
        <p:spPr>
          <a:xfrm>
            <a:off x="603250" y="2225846"/>
            <a:ext cx="10887710" cy="3538281"/>
          </a:xfrm>
        </p:spPr>
        <p:txBody>
          <a:bodyPr>
            <a:normAutofit/>
          </a:bodyPr>
          <a:lstStyle/>
          <a:p>
            <a:pPr marL="0" indent="0">
              <a:buNone/>
            </a:pPr>
            <a:r>
              <a:rPr lang="en-IE"/>
              <a:t>Cynnau | Ignite:</a:t>
            </a:r>
          </a:p>
          <a:p>
            <a:r>
              <a:rPr lang="en-IE"/>
              <a:t>Encouraged self-awareness and confidence</a:t>
            </a:r>
          </a:p>
          <a:p>
            <a:r>
              <a:rPr lang="en-IE"/>
              <a:t>Promoted positive, inclusive and collegial practices at work</a:t>
            </a:r>
          </a:p>
          <a:p>
            <a:r>
              <a:rPr lang="en-IE"/>
              <a:t>Did not lead to short-term change in research culture practices, but lay groundwork for long-term, sustainable change for individuals and Cardiff University</a:t>
            </a:r>
          </a:p>
        </p:txBody>
      </p:sp>
      <p:sp>
        <p:nvSpPr>
          <p:cNvPr id="5" name="Title 4">
            <a:extLst>
              <a:ext uri="{FF2B5EF4-FFF2-40B4-BE49-F238E27FC236}">
                <a16:creationId xmlns:a16="http://schemas.microsoft.com/office/drawing/2014/main" id="{0CC7A417-5C4A-2CB3-4444-8CE42C20BE0D}"/>
              </a:ext>
            </a:extLst>
          </p:cNvPr>
          <p:cNvSpPr>
            <a:spLocks noGrp="1"/>
          </p:cNvSpPr>
          <p:nvPr>
            <p:ph type="title"/>
          </p:nvPr>
        </p:nvSpPr>
        <p:spPr>
          <a:xfrm>
            <a:off x="603249" y="539750"/>
            <a:ext cx="10404719" cy="717550"/>
          </a:xfrm>
        </p:spPr>
        <p:txBody>
          <a:bodyPr>
            <a:normAutofit fontScale="90000"/>
          </a:bodyPr>
          <a:lstStyle/>
          <a:p>
            <a:r>
              <a:rPr lang="en-IE">
                <a:solidFill>
                  <a:srgbClr val="7292CC"/>
                </a:solidFill>
              </a:rPr>
              <a:t>What did research professionals take away?</a:t>
            </a:r>
          </a:p>
        </p:txBody>
      </p:sp>
      <p:sp>
        <p:nvSpPr>
          <p:cNvPr id="8" name="TextBox 7">
            <a:extLst>
              <a:ext uri="{FF2B5EF4-FFF2-40B4-BE49-F238E27FC236}">
                <a16:creationId xmlns:a16="http://schemas.microsoft.com/office/drawing/2014/main" id="{8B403ACA-98E5-8EC6-2DFA-5086E6872D1F}"/>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9DFF12F8-7678-678A-AEFA-3146E24E2115}"/>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Tree>
    <p:extLst>
      <p:ext uri="{BB962C8B-B14F-4D97-AF65-F5344CB8AC3E}">
        <p14:creationId xmlns:p14="http://schemas.microsoft.com/office/powerpoint/2010/main" val="293313285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6E3B9-37CC-A912-A03E-DC46C60AD46C}"/>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4607F1A-3FFB-8380-7F74-9CA6147B3A33}"/>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pic>
      <p:sp>
        <p:nvSpPr>
          <p:cNvPr id="3" name="Text Placeholder 2">
            <a:extLst>
              <a:ext uri="{FF2B5EF4-FFF2-40B4-BE49-F238E27FC236}">
                <a16:creationId xmlns:a16="http://schemas.microsoft.com/office/drawing/2014/main" id="{FEB276FF-B297-73D7-D9D6-486677B463DD}"/>
              </a:ext>
            </a:extLst>
          </p:cNvPr>
          <p:cNvSpPr>
            <a:spLocks noGrp="1"/>
          </p:cNvSpPr>
          <p:nvPr>
            <p:ph type="body" sz="half" idx="1"/>
          </p:nvPr>
        </p:nvSpPr>
        <p:spPr>
          <a:xfrm>
            <a:off x="652143" y="2445986"/>
            <a:ext cx="10887710" cy="3538281"/>
          </a:xfrm>
        </p:spPr>
        <p:txBody>
          <a:bodyPr>
            <a:normAutofit/>
          </a:bodyPr>
          <a:lstStyle/>
          <a:p>
            <a:r>
              <a:rPr lang="en-IE"/>
              <a:t>Giving research professionals the opportunity to participate in leadership development programmes is highly beneficial and can generate interest in research culture </a:t>
            </a:r>
          </a:p>
          <a:p>
            <a:r>
              <a:rPr lang="en-IE"/>
              <a:t>Tailoring delivery to career pathways is important, but so is networking</a:t>
            </a:r>
          </a:p>
          <a:p>
            <a:r>
              <a:rPr lang="en-IE"/>
              <a:t>Research culture training programmes can be highly beneficial for individuals and organisations, but culture change takes time</a:t>
            </a:r>
          </a:p>
        </p:txBody>
      </p:sp>
      <p:sp>
        <p:nvSpPr>
          <p:cNvPr id="5" name="Title 4">
            <a:extLst>
              <a:ext uri="{FF2B5EF4-FFF2-40B4-BE49-F238E27FC236}">
                <a16:creationId xmlns:a16="http://schemas.microsoft.com/office/drawing/2014/main" id="{8506CED3-8B83-6689-71D9-8554CC873DC8}"/>
              </a:ext>
            </a:extLst>
          </p:cNvPr>
          <p:cNvSpPr>
            <a:spLocks noGrp="1"/>
          </p:cNvSpPr>
          <p:nvPr>
            <p:ph type="title"/>
          </p:nvPr>
        </p:nvSpPr>
        <p:spPr>
          <a:xfrm>
            <a:off x="603249" y="539750"/>
            <a:ext cx="10985499" cy="717550"/>
          </a:xfrm>
        </p:spPr>
        <p:txBody>
          <a:bodyPr>
            <a:normAutofit/>
          </a:bodyPr>
          <a:lstStyle/>
          <a:p>
            <a:r>
              <a:rPr lang="en-IE">
                <a:solidFill>
                  <a:srgbClr val="7292CC"/>
                </a:solidFill>
              </a:rPr>
              <a:t>Evaluation Insights </a:t>
            </a:r>
          </a:p>
        </p:txBody>
      </p:sp>
      <p:sp>
        <p:nvSpPr>
          <p:cNvPr id="8" name="TextBox 7">
            <a:extLst>
              <a:ext uri="{FF2B5EF4-FFF2-40B4-BE49-F238E27FC236}">
                <a16:creationId xmlns:a16="http://schemas.microsoft.com/office/drawing/2014/main" id="{6FCAB4DC-148F-8683-52EA-4D0C538ED5B5}"/>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AFB39FEE-4726-F8AD-3967-4A5B9FED80A6}"/>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2" name="Text Placeholder 1">
            <a:extLst>
              <a:ext uri="{FF2B5EF4-FFF2-40B4-BE49-F238E27FC236}">
                <a16:creationId xmlns:a16="http://schemas.microsoft.com/office/drawing/2014/main" id="{D28E6E0C-F29E-1018-E5E5-6146C640D8D5}"/>
              </a:ext>
            </a:extLst>
          </p:cNvPr>
          <p:cNvSpPr>
            <a:spLocks noGrp="1"/>
          </p:cNvSpPr>
          <p:nvPr>
            <p:ph type="body" sz="quarter" idx="21"/>
          </p:nvPr>
        </p:nvSpPr>
        <p:spPr>
          <a:xfrm>
            <a:off x="603250" y="1457081"/>
            <a:ext cx="10985500" cy="667172"/>
          </a:xfrm>
        </p:spPr>
        <p:txBody>
          <a:bodyPr>
            <a:normAutofit fontScale="85000" lnSpcReduction="20000"/>
          </a:bodyPr>
          <a:lstStyle/>
          <a:p>
            <a:r>
              <a:rPr lang="en-IE"/>
              <a:t>There is an appetite for research culture training, particularly when presented alongside leadership development</a:t>
            </a:r>
          </a:p>
        </p:txBody>
      </p:sp>
    </p:spTree>
    <p:extLst>
      <p:ext uri="{BB962C8B-B14F-4D97-AF65-F5344CB8AC3E}">
        <p14:creationId xmlns:p14="http://schemas.microsoft.com/office/powerpoint/2010/main" val="298014555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A26B57-55A3-1FC2-B6AC-DC374D0E0D8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EE12D95-C1D5-BA06-AD40-7BC0C756297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rot="16200000">
            <a:off x="2623593" y="-2623592"/>
            <a:ext cx="6944813" cy="12191998"/>
          </a:xfrm>
          <a:prstGeom prst="rect">
            <a:avLst/>
          </a:prstGeom>
        </p:spPr>
      </p:pic>
      <p:sp>
        <p:nvSpPr>
          <p:cNvPr id="2" name="Line">
            <a:extLst>
              <a:ext uri="{FF2B5EF4-FFF2-40B4-BE49-F238E27FC236}">
                <a16:creationId xmlns:a16="http://schemas.microsoft.com/office/drawing/2014/main" id="{F0EF28A7-085E-AB0A-6268-1ED6B0D04ED1}"/>
              </a:ext>
            </a:extLst>
          </p:cNvPr>
          <p:cNvSpPr/>
          <p:nvPr/>
        </p:nvSpPr>
        <p:spPr>
          <a:xfrm flipV="1">
            <a:off x="348402" y="3349286"/>
            <a:ext cx="11515938" cy="63434"/>
          </a:xfrm>
          <a:prstGeom prst="line">
            <a:avLst/>
          </a:prstGeom>
          <a:ln w="34925">
            <a:solidFill>
              <a:schemeClr val="bg1"/>
            </a:solidFill>
            <a:miter lim="400000"/>
          </a:ln>
        </p:spPr>
        <p:txBody>
          <a:bodyPr lIns="25400" tIns="25400" rIns="25400" bIns="25400" anchor="ctr"/>
          <a:lstStyle/>
          <a:p>
            <a:pPr marL="0" marR="0" lvl="0" indent="0" algn="ctr" defTabSz="1219169" rtl="0" eaLnBrk="1" fontAlgn="auto" latinLnBrk="0" hangingPunct="0">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srgbClr val="5E5E5E"/>
              </a:solidFill>
              <a:effectLst/>
              <a:uLnTx/>
              <a:uFillTx/>
              <a:latin typeface="Helvetica Neue"/>
              <a:sym typeface="Helvetica Neue"/>
            </a:endParaRPr>
          </a:p>
        </p:txBody>
      </p:sp>
      <p:sp>
        <p:nvSpPr>
          <p:cNvPr id="3" name="Strategy…">
            <a:extLst>
              <a:ext uri="{FF2B5EF4-FFF2-40B4-BE49-F238E27FC236}">
                <a16:creationId xmlns:a16="http://schemas.microsoft.com/office/drawing/2014/main" id="{CDCCEB43-B850-D5E4-9236-CBF74AC52DD2}"/>
              </a:ext>
            </a:extLst>
          </p:cNvPr>
          <p:cNvSpPr txBox="1">
            <a:spLocks/>
          </p:cNvSpPr>
          <p:nvPr/>
        </p:nvSpPr>
        <p:spPr>
          <a:xfrm>
            <a:off x="474132" y="3707425"/>
            <a:ext cx="11287338" cy="142282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50800" tIns="50800" rIns="50800" bIns="50800">
            <a:normAutofit fontScale="62500" lnSpcReduction="20000"/>
          </a:bodyPr>
          <a:lstStyle>
            <a:lvl1pPr marL="0" marR="0" indent="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0" marR="0" indent="2286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2pPr>
            <a:lvl3pPr marL="0" marR="0" indent="4572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3pPr>
            <a:lvl4pPr marL="0" marR="0" indent="6858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4pPr>
            <a:lvl5pPr marL="0" marR="0" indent="91440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5pPr>
            <a:lvl6pPr marL="18288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eaLnBrk="1" latinLnBrk="0" hangingPunct="1">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ctr">
              <a:lnSpc>
                <a:spcPct val="90000"/>
              </a:lnSpc>
              <a:defRPr sz="10600" b="0">
                <a:solidFill>
                  <a:srgbClr val="FFFFFF"/>
                </a:solidFill>
                <a:latin typeface="Helvetica"/>
                <a:ea typeface="Helvetica"/>
                <a:cs typeface="Helvetica"/>
                <a:sym typeface="Helvetica"/>
              </a:defRPr>
            </a:pPr>
            <a:r>
              <a:rPr lang="en-GB" sz="4800" b="0" kern="0" spc="-50" dirty="0">
                <a:solidFill>
                  <a:schemeClr val="bg1"/>
                </a:solidFill>
                <a:latin typeface="Helvetica" pitchFamily="2" charset="0"/>
                <a:ea typeface="Helvetica Neue Thin" panose="020B0403020202020204" pitchFamily="34" charset="0"/>
                <a:cs typeface="Helvetica"/>
                <a:sym typeface="Helvetica"/>
              </a:rPr>
              <a:t>Thank you</a:t>
            </a:r>
          </a:p>
          <a:p>
            <a:pPr algn="ctr">
              <a:lnSpc>
                <a:spcPct val="90000"/>
              </a:lnSpc>
              <a:defRPr sz="10600" b="0">
                <a:solidFill>
                  <a:srgbClr val="FFFFFF"/>
                </a:solidFill>
                <a:latin typeface="Helvetica"/>
                <a:ea typeface="Helvetica"/>
                <a:cs typeface="Helvetica"/>
                <a:sym typeface="Helvetica"/>
              </a:defRPr>
            </a:pPr>
            <a:r>
              <a:rPr lang="en-GB" sz="4800" b="0" kern="0" spc="-50" dirty="0">
                <a:solidFill>
                  <a:schemeClr val="bg1"/>
                </a:solidFill>
                <a:latin typeface="Helvetica" pitchFamily="2" charset="0"/>
                <a:ea typeface="Helvetica Neue Thin" panose="020B0403020202020204" pitchFamily="34" charset="0"/>
                <a:cs typeface="Helvetica"/>
                <a:sym typeface="Helvetica"/>
              </a:rPr>
              <a:t>Any questions?</a:t>
            </a:r>
          </a:p>
          <a:p>
            <a:pPr algn="ctr">
              <a:lnSpc>
                <a:spcPct val="90000"/>
              </a:lnSpc>
              <a:defRPr sz="10600" b="0">
                <a:solidFill>
                  <a:srgbClr val="FFFFFF"/>
                </a:solidFill>
                <a:latin typeface="Helvetica"/>
                <a:ea typeface="Helvetica"/>
                <a:cs typeface="Helvetica"/>
                <a:sym typeface="Helvetica"/>
              </a:defRPr>
            </a:pPr>
            <a:endParaRPr lang="en-GB" sz="4800" b="0" kern="0" spc="-50" dirty="0">
              <a:solidFill>
                <a:schemeClr val="bg1"/>
              </a:solidFill>
              <a:latin typeface="Helvetica" pitchFamily="2" charset="0"/>
              <a:ea typeface="Helvetica Neue Thin" panose="020B0403020202020204" pitchFamily="34" charset="0"/>
              <a:cs typeface="Helvetica"/>
              <a:sym typeface="Helvetica"/>
            </a:endParaRPr>
          </a:p>
          <a:p>
            <a:pPr algn="ctr">
              <a:lnSpc>
                <a:spcPct val="90000"/>
              </a:lnSpc>
              <a:defRPr sz="10600" b="0">
                <a:solidFill>
                  <a:srgbClr val="FFFFFF"/>
                </a:solidFill>
                <a:latin typeface="Helvetica"/>
                <a:ea typeface="Helvetica"/>
                <a:cs typeface="Helvetica"/>
                <a:sym typeface="Helvetica"/>
              </a:defRPr>
            </a:pPr>
            <a:r>
              <a:rPr lang="en-GB" sz="4800" b="0" kern="0" spc="-50" dirty="0">
                <a:solidFill>
                  <a:schemeClr val="bg1"/>
                </a:solidFill>
                <a:latin typeface="Helvetica" pitchFamily="2" charset="0"/>
                <a:ea typeface="Helvetica Neue Thin" panose="020B0403020202020204" pitchFamily="34" charset="0"/>
                <a:cs typeface="Helvetica"/>
                <a:sym typeface="Helvetica"/>
              </a:rPr>
              <a:t>Contact: </a:t>
            </a:r>
            <a:r>
              <a:rPr lang="en-GB" sz="4800" b="0" kern="0" spc="-50" dirty="0">
                <a:solidFill>
                  <a:schemeClr val="bg1"/>
                </a:solidFill>
                <a:latin typeface="Helvetica" pitchFamily="2" charset="0"/>
                <a:ea typeface="Helvetica Neue Thin" panose="020B0403020202020204" pitchFamily="34" charset="0"/>
                <a:cs typeface="Helvetica"/>
                <a:sym typeface="Helvetica"/>
                <a:hlinkClick r:id="rId3"/>
              </a:rPr>
              <a:t>Vilares@Cardiff.ac.uk</a:t>
            </a:r>
            <a:r>
              <a:rPr lang="en-GB" sz="4800" b="0" kern="0" spc="-50" dirty="0">
                <a:solidFill>
                  <a:schemeClr val="bg1"/>
                </a:solidFill>
                <a:latin typeface="Helvetica" pitchFamily="2" charset="0"/>
                <a:ea typeface="Helvetica Neue Thin" panose="020B0403020202020204" pitchFamily="34" charset="0"/>
                <a:cs typeface="Helvetica"/>
                <a:sym typeface="Helvetica"/>
              </a:rPr>
              <a:t> </a:t>
            </a:r>
          </a:p>
          <a:p>
            <a:pPr algn="ctr">
              <a:lnSpc>
                <a:spcPct val="90000"/>
              </a:lnSpc>
              <a:defRPr sz="10600" b="0">
                <a:solidFill>
                  <a:srgbClr val="FFFFFF"/>
                </a:solidFill>
                <a:latin typeface="Helvetica"/>
                <a:ea typeface="Helvetica"/>
                <a:cs typeface="Helvetica"/>
                <a:sym typeface="Helvetica"/>
              </a:defRPr>
            </a:pPr>
            <a:endParaRPr lang="en-GB" sz="4800" b="0" kern="0" spc="-50" dirty="0">
              <a:solidFill>
                <a:schemeClr val="bg1"/>
              </a:solidFill>
              <a:latin typeface="Helvetica" pitchFamily="2" charset="0"/>
              <a:ea typeface="Helvetica Neue Thin" panose="020B0403020202020204" pitchFamily="34" charset="0"/>
              <a:cs typeface="Helvetica"/>
              <a:sym typeface="Helvetica"/>
            </a:endParaRPr>
          </a:p>
        </p:txBody>
      </p:sp>
      <p:pic>
        <p:nvPicPr>
          <p:cNvPr id="7" name="Picture 6">
            <a:extLst>
              <a:ext uri="{FF2B5EF4-FFF2-40B4-BE49-F238E27FC236}">
                <a16:creationId xmlns:a16="http://schemas.microsoft.com/office/drawing/2014/main" id="{70438530-232C-B5B5-B6F5-2A09835EC5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1379" y="920234"/>
            <a:ext cx="5349240" cy="2134347"/>
          </a:xfrm>
          <a:prstGeom prst="rect">
            <a:avLst/>
          </a:prstGeom>
        </p:spPr>
      </p:pic>
    </p:spTree>
    <p:extLst>
      <p:ext uri="{BB962C8B-B14F-4D97-AF65-F5344CB8AC3E}">
        <p14:creationId xmlns:p14="http://schemas.microsoft.com/office/powerpoint/2010/main" val="2751323205"/>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1204C-052A-E3E8-7362-F8430FB585AA}"/>
            </a:ext>
          </a:extLst>
        </p:cNvPr>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4D211094-E31A-7586-D10B-795219A397A7}"/>
              </a:ext>
            </a:extLst>
          </p:cNvPr>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7" name="TextBox 6">
            <a:extLst>
              <a:ext uri="{FF2B5EF4-FFF2-40B4-BE49-F238E27FC236}">
                <a16:creationId xmlns:a16="http://schemas.microsoft.com/office/drawing/2014/main" id="{274C8B05-ABA5-1DEC-13FE-812A5DC4E41E}"/>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2654E43B-4FA7-B6F0-C3DE-2BF785D84F37}"/>
              </a:ext>
            </a:extLst>
          </p:cNvPr>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2" name="Text Placeholder 1">
            <a:extLst>
              <a:ext uri="{FF2B5EF4-FFF2-40B4-BE49-F238E27FC236}">
                <a16:creationId xmlns:a16="http://schemas.microsoft.com/office/drawing/2014/main" id="{2031CD40-BEF7-D919-E5FF-B138704EF2B1}"/>
              </a:ext>
            </a:extLst>
          </p:cNvPr>
          <p:cNvSpPr>
            <a:spLocks noGrp="1"/>
          </p:cNvSpPr>
          <p:nvPr>
            <p:ph type="body" sz="quarter" idx="21"/>
          </p:nvPr>
        </p:nvSpPr>
        <p:spPr>
          <a:xfrm>
            <a:off x="603250" y="1153947"/>
            <a:ext cx="4889500" cy="467390"/>
          </a:xfrm>
        </p:spPr>
        <p:txBody>
          <a:bodyPr>
            <a:normAutofit fontScale="92500" lnSpcReduction="10000"/>
          </a:bodyPr>
          <a:lstStyle/>
          <a:p>
            <a:r>
              <a:rPr lang="en-IE"/>
              <a:t>Cynnau | Ignite </a:t>
            </a:r>
          </a:p>
        </p:txBody>
      </p:sp>
      <p:sp>
        <p:nvSpPr>
          <p:cNvPr id="3" name="Text Placeholder 2">
            <a:extLst>
              <a:ext uri="{FF2B5EF4-FFF2-40B4-BE49-F238E27FC236}">
                <a16:creationId xmlns:a16="http://schemas.microsoft.com/office/drawing/2014/main" id="{5ECA9A9D-962D-BBEC-F524-410CF392543A}"/>
              </a:ext>
            </a:extLst>
          </p:cNvPr>
          <p:cNvSpPr>
            <a:spLocks noGrp="1"/>
          </p:cNvSpPr>
          <p:nvPr>
            <p:ph type="body" sz="half" idx="1"/>
          </p:nvPr>
        </p:nvSpPr>
        <p:spPr>
          <a:xfrm>
            <a:off x="603250" y="1724690"/>
            <a:ext cx="5248910" cy="3979363"/>
          </a:xfrm>
        </p:spPr>
        <p:txBody>
          <a:bodyPr>
            <a:normAutofit/>
          </a:bodyPr>
          <a:lstStyle/>
          <a:p>
            <a:pPr marL="0" indent="0">
              <a:buNone/>
            </a:pPr>
            <a:r>
              <a:rPr lang="en-US" sz="1600" dirty="0"/>
              <a:t>A two-year Wellcome funded project to pilot and evaluate a multi-stranded leadership development </a:t>
            </a:r>
            <a:r>
              <a:rPr lang="en-US" sz="1600" dirty="0" err="1"/>
              <a:t>programme</a:t>
            </a:r>
            <a:r>
              <a:rPr lang="en-US" sz="1600" dirty="0"/>
              <a:t> focused on empowering people to embody positive research culture values in their day-to-day research and research-support activity. </a:t>
            </a:r>
          </a:p>
          <a:p>
            <a:pPr marL="0" indent="0">
              <a:buNone/>
            </a:pPr>
            <a:r>
              <a:rPr lang="en-US" sz="1600" b="1" dirty="0"/>
              <a:t>Key features </a:t>
            </a:r>
          </a:p>
          <a:p>
            <a:r>
              <a:rPr lang="en-US" sz="1600" dirty="0"/>
              <a:t>A cohort-based leadership development </a:t>
            </a:r>
            <a:r>
              <a:rPr lang="en-US" sz="1600" dirty="0" err="1"/>
              <a:t>programme</a:t>
            </a:r>
            <a:r>
              <a:rPr lang="en-US" sz="1600" dirty="0"/>
              <a:t> (academic researchers, PS, technical and specialist staff) </a:t>
            </a:r>
          </a:p>
          <a:p>
            <a:r>
              <a:rPr lang="en-US" sz="1600" dirty="0"/>
              <a:t>Small grant awards and funded group projects </a:t>
            </a:r>
          </a:p>
          <a:p>
            <a:r>
              <a:rPr lang="en-US" sz="1600" dirty="0"/>
              <a:t>In depth academic evaluation </a:t>
            </a:r>
          </a:p>
          <a:p>
            <a:pPr marL="0" indent="0">
              <a:buNone/>
            </a:pPr>
            <a:endParaRPr lang="en-IE" sz="2000" b="1" dirty="0"/>
          </a:p>
        </p:txBody>
      </p:sp>
      <p:pic>
        <p:nvPicPr>
          <p:cNvPr id="10" name="Picture Placeholder 9">
            <a:extLst>
              <a:ext uri="{FF2B5EF4-FFF2-40B4-BE49-F238E27FC236}">
                <a16:creationId xmlns:a16="http://schemas.microsoft.com/office/drawing/2014/main" id="{AAE9B84A-5B05-01E1-ED80-47ACFF53F23A}"/>
              </a:ext>
            </a:extLst>
          </p:cNvPr>
          <p:cNvPicPr>
            <a:picLocks noGrp="1" noChangeAspect="1"/>
          </p:cNvPicPr>
          <p:nvPr>
            <p:ph type="pic" idx="22"/>
          </p:nvPr>
        </p:nvPicPr>
        <p:blipFill>
          <a:blip r:embed="rId6">
            <a:extLst>
              <a:ext uri="{28A0092B-C50C-407E-A947-70E740481C1C}">
                <a14:useLocalDpi xmlns:a14="http://schemas.microsoft.com/office/drawing/2010/main" val="0"/>
              </a:ext>
            </a:extLst>
          </a:blip>
          <a:srcRect l="2547" r="2547"/>
          <a:stretch>
            <a:fillRect/>
          </a:stretch>
        </p:blipFill>
        <p:spPr>
          <a:xfrm>
            <a:off x="6242570" y="1"/>
            <a:ext cx="5949430" cy="610281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pic>
      <p:sp>
        <p:nvSpPr>
          <p:cNvPr id="5" name="Title 4">
            <a:extLst>
              <a:ext uri="{FF2B5EF4-FFF2-40B4-BE49-F238E27FC236}">
                <a16:creationId xmlns:a16="http://schemas.microsoft.com/office/drawing/2014/main" id="{8856C111-868E-0232-6841-22A2727F6686}"/>
              </a:ext>
            </a:extLst>
          </p:cNvPr>
          <p:cNvSpPr>
            <a:spLocks noGrp="1"/>
          </p:cNvSpPr>
          <p:nvPr>
            <p:ph type="title"/>
          </p:nvPr>
        </p:nvSpPr>
        <p:spPr/>
        <p:txBody>
          <a:bodyPr/>
          <a:lstStyle/>
          <a:p>
            <a:r>
              <a:rPr lang="en-IE">
                <a:solidFill>
                  <a:srgbClr val="7292CC"/>
                </a:solidFill>
              </a:rPr>
              <a:t>About the Project </a:t>
            </a:r>
          </a:p>
        </p:txBody>
      </p:sp>
    </p:spTree>
    <p:extLst>
      <p:ext uri="{BB962C8B-B14F-4D97-AF65-F5344CB8AC3E}">
        <p14:creationId xmlns:p14="http://schemas.microsoft.com/office/powerpoint/2010/main" val="3904328101"/>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E5322-7F67-EA50-E095-14A20F5A32F8}"/>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535B011-266D-9F49-D285-445F9189D9CD}"/>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2" name="Text Placeholder 1">
            <a:extLst>
              <a:ext uri="{FF2B5EF4-FFF2-40B4-BE49-F238E27FC236}">
                <a16:creationId xmlns:a16="http://schemas.microsoft.com/office/drawing/2014/main" id="{F9ADFFFB-1725-8FD2-E354-CD270ADE5EB3}"/>
              </a:ext>
            </a:extLst>
          </p:cNvPr>
          <p:cNvSpPr>
            <a:spLocks noGrp="1"/>
          </p:cNvSpPr>
          <p:nvPr>
            <p:ph type="body" sz="quarter" idx="21"/>
          </p:nvPr>
        </p:nvSpPr>
        <p:spPr>
          <a:xfrm>
            <a:off x="603250" y="1252615"/>
            <a:ext cx="10985500" cy="717549"/>
          </a:xfrm>
        </p:spPr>
        <p:txBody>
          <a:bodyPr lIns="45719" tIns="45719" rIns="45719" bIns="45719" anchor="t">
            <a:noAutofit/>
          </a:bodyPr>
          <a:lstStyle/>
          <a:p>
            <a:r>
              <a:rPr lang="en-IE" sz="2400" dirty="0"/>
              <a:t>The thinking behind the </a:t>
            </a:r>
            <a:r>
              <a:rPr lang="en-IE" sz="2400" dirty="0" err="1"/>
              <a:t>Wellcome</a:t>
            </a:r>
            <a:r>
              <a:rPr lang="en-IE" sz="2400" dirty="0"/>
              <a:t> bid​</a:t>
            </a:r>
          </a:p>
        </p:txBody>
      </p:sp>
      <p:sp>
        <p:nvSpPr>
          <p:cNvPr id="3" name="Text Placeholder 2">
            <a:extLst>
              <a:ext uri="{FF2B5EF4-FFF2-40B4-BE49-F238E27FC236}">
                <a16:creationId xmlns:a16="http://schemas.microsoft.com/office/drawing/2014/main" id="{781673BE-CA19-E43A-CFEF-F6360ADDD071}"/>
              </a:ext>
            </a:extLst>
          </p:cNvPr>
          <p:cNvSpPr>
            <a:spLocks noGrp="1"/>
          </p:cNvSpPr>
          <p:nvPr>
            <p:ph type="body" sz="half" idx="1"/>
          </p:nvPr>
        </p:nvSpPr>
        <p:spPr>
          <a:xfrm>
            <a:off x="603250" y="2327439"/>
            <a:ext cx="10887710" cy="3538281"/>
          </a:xfrm>
        </p:spPr>
        <p:txBody>
          <a:bodyPr lIns="50800" tIns="50800" rIns="50800" bIns="50800" anchor="t">
            <a:normAutofit/>
          </a:bodyPr>
          <a:lstStyle/>
          <a:p>
            <a:r>
              <a:rPr lang="en-IE" sz="2000" dirty="0">
                <a:latin typeface="Arial"/>
                <a:cs typeface="Arial"/>
              </a:rPr>
              <a:t>Cardiff’s inaugural research culture survey (2022) informed our bid to </a:t>
            </a:r>
            <a:r>
              <a:rPr lang="en-IE" sz="2000" dirty="0" err="1">
                <a:latin typeface="Arial"/>
                <a:cs typeface="Arial"/>
              </a:rPr>
              <a:t>Wellcome</a:t>
            </a:r>
            <a:endParaRPr lang="en-IE" sz="2000" dirty="0" err="1">
              <a:solidFill>
                <a:srgbClr val="5E5E5E"/>
              </a:solidFill>
              <a:latin typeface="Arial"/>
              <a:cs typeface="Arial"/>
            </a:endParaRPr>
          </a:p>
          <a:p>
            <a:r>
              <a:rPr lang="en-IE" sz="2000">
                <a:latin typeface="Arial"/>
                <a:cs typeface="Arial"/>
              </a:rPr>
              <a:t>Starting point was belief that</a:t>
            </a:r>
            <a:r>
              <a:rPr lang="en-IE" sz="2000" u="sng">
                <a:latin typeface="Arial"/>
                <a:cs typeface="Arial"/>
              </a:rPr>
              <a:t> everyone</a:t>
            </a:r>
            <a:r>
              <a:rPr lang="en-IE" sz="2000">
                <a:latin typeface="Arial"/>
                <a:cs typeface="Arial"/>
              </a:rPr>
              <a:t> in our research community creates culture through their collective behaviours  </a:t>
            </a:r>
            <a:endParaRPr lang="en-IE"/>
          </a:p>
        </p:txBody>
      </p:sp>
      <p:sp>
        <p:nvSpPr>
          <p:cNvPr id="5" name="Title 4">
            <a:extLst>
              <a:ext uri="{FF2B5EF4-FFF2-40B4-BE49-F238E27FC236}">
                <a16:creationId xmlns:a16="http://schemas.microsoft.com/office/drawing/2014/main" id="{09D32517-9C71-1E97-3989-01331F3A1E60}"/>
              </a:ext>
            </a:extLst>
          </p:cNvPr>
          <p:cNvSpPr>
            <a:spLocks noGrp="1"/>
          </p:cNvSpPr>
          <p:nvPr>
            <p:ph type="title"/>
          </p:nvPr>
        </p:nvSpPr>
        <p:spPr/>
        <p:txBody>
          <a:bodyPr lIns="50800" tIns="50800" rIns="50800" bIns="50800" anchor="t">
            <a:normAutofit/>
          </a:bodyPr>
          <a:lstStyle/>
          <a:p>
            <a:r>
              <a:rPr lang="en-IE">
                <a:solidFill>
                  <a:srgbClr val="7292CC"/>
                </a:solidFill>
              </a:rPr>
              <a:t>Context </a:t>
            </a:r>
          </a:p>
        </p:txBody>
      </p:sp>
      <p:sp>
        <p:nvSpPr>
          <p:cNvPr id="8" name="TextBox 7">
            <a:extLst>
              <a:ext uri="{FF2B5EF4-FFF2-40B4-BE49-F238E27FC236}">
                <a16:creationId xmlns:a16="http://schemas.microsoft.com/office/drawing/2014/main" id="{670763E5-25BA-158C-5442-95C7A217A77F}"/>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628959E0-8BA8-067F-5E0D-12203306D505}"/>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Tree>
    <p:extLst>
      <p:ext uri="{BB962C8B-B14F-4D97-AF65-F5344CB8AC3E}">
        <p14:creationId xmlns:p14="http://schemas.microsoft.com/office/powerpoint/2010/main" val="111138850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35F64-316B-9116-15D2-3377C2B2D931}"/>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F925D94-A445-B8B4-BD9C-56F67E42EBF2}"/>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2" name="Text Placeholder 1">
            <a:extLst>
              <a:ext uri="{FF2B5EF4-FFF2-40B4-BE49-F238E27FC236}">
                <a16:creationId xmlns:a16="http://schemas.microsoft.com/office/drawing/2014/main" id="{2707A54C-768A-AE59-8439-477F8DFBFEEF}"/>
              </a:ext>
            </a:extLst>
          </p:cNvPr>
          <p:cNvSpPr>
            <a:spLocks noGrp="1"/>
          </p:cNvSpPr>
          <p:nvPr>
            <p:ph type="body" sz="quarter" idx="21"/>
          </p:nvPr>
        </p:nvSpPr>
        <p:spPr>
          <a:xfrm>
            <a:off x="603250" y="1252615"/>
            <a:ext cx="10985500" cy="717549"/>
          </a:xfrm>
        </p:spPr>
        <p:txBody>
          <a:bodyPr>
            <a:noAutofit/>
          </a:bodyPr>
          <a:lstStyle/>
          <a:p>
            <a:r>
              <a:rPr lang="en-IE" sz="2400"/>
              <a:t>Promoting positive research culture practices through empowerment and leadership development</a:t>
            </a:r>
          </a:p>
        </p:txBody>
      </p:sp>
      <p:sp>
        <p:nvSpPr>
          <p:cNvPr id="3" name="Text Placeholder 2">
            <a:extLst>
              <a:ext uri="{FF2B5EF4-FFF2-40B4-BE49-F238E27FC236}">
                <a16:creationId xmlns:a16="http://schemas.microsoft.com/office/drawing/2014/main" id="{FDD64495-0031-3113-C9A0-2384A5C579A0}"/>
              </a:ext>
            </a:extLst>
          </p:cNvPr>
          <p:cNvSpPr>
            <a:spLocks noGrp="1"/>
          </p:cNvSpPr>
          <p:nvPr>
            <p:ph type="body" sz="half" idx="1"/>
          </p:nvPr>
        </p:nvSpPr>
        <p:spPr>
          <a:xfrm>
            <a:off x="603250" y="2327439"/>
            <a:ext cx="10887710" cy="3538281"/>
          </a:xfrm>
        </p:spPr>
        <p:txBody>
          <a:bodyPr>
            <a:normAutofit/>
          </a:bodyPr>
          <a:lstStyle/>
          <a:p>
            <a:pPr marL="0" indent="0">
              <a:buNone/>
            </a:pPr>
            <a:r>
              <a:rPr lang="en-IE" sz="2000"/>
              <a:t>The intervention </a:t>
            </a:r>
          </a:p>
          <a:p>
            <a:r>
              <a:rPr lang="en-IE" sz="2000" b="1"/>
              <a:t>What</a:t>
            </a:r>
            <a:r>
              <a:rPr lang="en-IE" sz="2000"/>
              <a:t>: a development programme that would benefit the individual </a:t>
            </a:r>
          </a:p>
          <a:p>
            <a:r>
              <a:rPr lang="en-IE" sz="2000" b="1"/>
              <a:t>Who</a:t>
            </a:r>
            <a:r>
              <a:rPr lang="en-IE" sz="2000"/>
              <a:t>: those who might perceive themselves as less empowered and wanting to foster ground up change </a:t>
            </a:r>
          </a:p>
          <a:p>
            <a:r>
              <a:rPr lang="en-IE" sz="2000" b="1"/>
              <a:t>How</a:t>
            </a:r>
            <a:r>
              <a:rPr lang="en-IE" sz="2000"/>
              <a:t>: a programme that would develop the community as well as the individual </a:t>
            </a:r>
          </a:p>
        </p:txBody>
      </p:sp>
      <p:sp>
        <p:nvSpPr>
          <p:cNvPr id="5" name="Title 4">
            <a:extLst>
              <a:ext uri="{FF2B5EF4-FFF2-40B4-BE49-F238E27FC236}">
                <a16:creationId xmlns:a16="http://schemas.microsoft.com/office/drawing/2014/main" id="{18411942-B3E5-B5E0-0DC2-B0D9257DF778}"/>
              </a:ext>
            </a:extLst>
          </p:cNvPr>
          <p:cNvSpPr>
            <a:spLocks noGrp="1"/>
          </p:cNvSpPr>
          <p:nvPr>
            <p:ph type="title"/>
          </p:nvPr>
        </p:nvSpPr>
        <p:spPr/>
        <p:txBody>
          <a:bodyPr/>
          <a:lstStyle/>
          <a:p>
            <a:r>
              <a:rPr lang="en-IE">
                <a:solidFill>
                  <a:srgbClr val="7292CC"/>
                </a:solidFill>
              </a:rPr>
              <a:t>Background </a:t>
            </a:r>
          </a:p>
        </p:txBody>
      </p:sp>
      <p:sp>
        <p:nvSpPr>
          <p:cNvPr id="8" name="TextBox 7">
            <a:extLst>
              <a:ext uri="{FF2B5EF4-FFF2-40B4-BE49-F238E27FC236}">
                <a16:creationId xmlns:a16="http://schemas.microsoft.com/office/drawing/2014/main" id="{5CAB6F44-6389-2CB7-9D3B-73551DE29B99}"/>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37211281-A3FA-21CE-0A72-D1BD14CFBB1D}"/>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Tree>
    <p:extLst>
      <p:ext uri="{BB962C8B-B14F-4D97-AF65-F5344CB8AC3E}">
        <p14:creationId xmlns:p14="http://schemas.microsoft.com/office/powerpoint/2010/main" val="209195636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6A269-CE06-D740-0209-C328F4E2F05B}"/>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B175F85D-A19A-9C8B-8B02-99B2B963E50B}"/>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2" name="Text Placeholder 1">
            <a:extLst>
              <a:ext uri="{FF2B5EF4-FFF2-40B4-BE49-F238E27FC236}">
                <a16:creationId xmlns:a16="http://schemas.microsoft.com/office/drawing/2014/main" id="{8C707380-2F49-72A9-6F2B-9FC122BDBD5B}"/>
              </a:ext>
            </a:extLst>
          </p:cNvPr>
          <p:cNvSpPr>
            <a:spLocks noGrp="1"/>
          </p:cNvSpPr>
          <p:nvPr>
            <p:ph type="body" sz="quarter" idx="21"/>
          </p:nvPr>
        </p:nvSpPr>
        <p:spPr>
          <a:xfrm>
            <a:off x="554355" y="1242530"/>
            <a:ext cx="10985500" cy="667172"/>
          </a:xfrm>
        </p:spPr>
        <p:txBody>
          <a:bodyPr>
            <a:normAutofit/>
          </a:bodyPr>
          <a:lstStyle/>
          <a:p>
            <a:r>
              <a:rPr lang="en-IE" sz="2400"/>
              <a:t>Appetite for the intervention </a:t>
            </a:r>
          </a:p>
        </p:txBody>
      </p:sp>
      <p:sp>
        <p:nvSpPr>
          <p:cNvPr id="3" name="Text Placeholder 2">
            <a:extLst>
              <a:ext uri="{FF2B5EF4-FFF2-40B4-BE49-F238E27FC236}">
                <a16:creationId xmlns:a16="http://schemas.microsoft.com/office/drawing/2014/main" id="{9EC021F0-4CB5-1163-11B8-FCF2450596FF}"/>
              </a:ext>
            </a:extLst>
          </p:cNvPr>
          <p:cNvSpPr>
            <a:spLocks noGrp="1"/>
          </p:cNvSpPr>
          <p:nvPr>
            <p:ph type="body" sz="half" idx="1"/>
          </p:nvPr>
        </p:nvSpPr>
        <p:spPr>
          <a:xfrm>
            <a:off x="575310" y="1850766"/>
            <a:ext cx="10887710" cy="3633610"/>
          </a:xfrm>
        </p:spPr>
        <p:txBody>
          <a:bodyPr>
            <a:normAutofit fontScale="92500" lnSpcReduction="10000"/>
          </a:bodyPr>
          <a:lstStyle/>
          <a:p>
            <a:pPr marL="0" indent="0">
              <a:buNone/>
            </a:pPr>
            <a:r>
              <a:rPr lang="en-IE" sz="2200" dirty="0"/>
              <a:t>We received </a:t>
            </a:r>
            <a:r>
              <a:rPr lang="en-IE" sz="2200" b="1" dirty="0"/>
              <a:t>63 applications for this cohort</a:t>
            </a:r>
            <a:r>
              <a:rPr lang="en-IE" sz="2200" dirty="0"/>
              <a:t>, an oversubscription by </a:t>
            </a:r>
            <a:r>
              <a:rPr lang="en-IE" sz="2200" b="1" dirty="0"/>
              <a:t>31</a:t>
            </a:r>
            <a:r>
              <a:rPr lang="en-IE" sz="2200" dirty="0"/>
              <a:t>.</a:t>
            </a:r>
            <a:endParaRPr lang="en-IE" sz="2200" b="1" dirty="0"/>
          </a:p>
          <a:p>
            <a:pPr marL="0" indent="0">
              <a:buNone/>
            </a:pPr>
            <a:r>
              <a:rPr lang="en-IE" sz="2200" b="1" dirty="0"/>
              <a:t>Motivators for applying – Top 5 themes </a:t>
            </a:r>
          </a:p>
          <a:p>
            <a:pPr marL="457200" indent="-457200">
              <a:buFont typeface="+mj-lt"/>
              <a:buAutoNum type="arabicPeriod"/>
            </a:pPr>
            <a:r>
              <a:rPr lang="en-US" sz="2200" dirty="0"/>
              <a:t>Leadership development and confidence building </a:t>
            </a:r>
          </a:p>
          <a:p>
            <a:pPr marL="457200" indent="-457200">
              <a:buFont typeface="+mj-lt"/>
              <a:buAutoNum type="arabicPeriod"/>
            </a:pPr>
            <a:r>
              <a:rPr lang="en-US" sz="2200" dirty="0"/>
              <a:t>Understanding and shaping research culture </a:t>
            </a:r>
          </a:p>
          <a:p>
            <a:pPr marL="457200" indent="-457200">
              <a:buFont typeface="+mj-lt"/>
              <a:buAutoNum type="arabicPeriod"/>
            </a:pPr>
            <a:r>
              <a:rPr lang="en-US" sz="2200" dirty="0"/>
              <a:t>Building networks and breaking silos </a:t>
            </a:r>
          </a:p>
          <a:p>
            <a:pPr marL="457200" indent="-457200">
              <a:buFont typeface="+mj-lt"/>
              <a:buAutoNum type="arabicPeriod"/>
            </a:pPr>
            <a:r>
              <a:rPr lang="en-US" sz="2200" dirty="0"/>
              <a:t>Driving positive, inclusive environments </a:t>
            </a:r>
          </a:p>
          <a:p>
            <a:pPr marL="457200" indent="-457200">
              <a:buFont typeface="+mj-lt"/>
              <a:buAutoNum type="arabicPeriod"/>
            </a:pPr>
            <a:r>
              <a:rPr lang="en-US" sz="2200" dirty="0"/>
              <a:t>Career and professional growth</a:t>
            </a:r>
          </a:p>
          <a:p>
            <a:pPr marL="0" indent="0">
              <a:buNone/>
            </a:pPr>
            <a:endParaRPr lang="en-IE" dirty="0"/>
          </a:p>
        </p:txBody>
      </p:sp>
      <p:sp>
        <p:nvSpPr>
          <p:cNvPr id="5" name="Title 4">
            <a:extLst>
              <a:ext uri="{FF2B5EF4-FFF2-40B4-BE49-F238E27FC236}">
                <a16:creationId xmlns:a16="http://schemas.microsoft.com/office/drawing/2014/main" id="{618EA880-A28F-2E09-15D9-6B5109D01C29}"/>
              </a:ext>
            </a:extLst>
          </p:cNvPr>
          <p:cNvSpPr>
            <a:spLocks noGrp="1"/>
          </p:cNvSpPr>
          <p:nvPr>
            <p:ph type="title"/>
          </p:nvPr>
        </p:nvSpPr>
        <p:spPr/>
        <p:txBody>
          <a:bodyPr>
            <a:normAutofit/>
          </a:bodyPr>
          <a:lstStyle/>
          <a:p>
            <a:r>
              <a:rPr lang="en-IE">
                <a:solidFill>
                  <a:srgbClr val="7292CC"/>
                </a:solidFill>
              </a:rPr>
              <a:t>Recruitment </a:t>
            </a:r>
          </a:p>
        </p:txBody>
      </p:sp>
      <p:sp>
        <p:nvSpPr>
          <p:cNvPr id="8" name="TextBox 7">
            <a:extLst>
              <a:ext uri="{FF2B5EF4-FFF2-40B4-BE49-F238E27FC236}">
                <a16:creationId xmlns:a16="http://schemas.microsoft.com/office/drawing/2014/main" id="{B691B7A9-5FC0-BA89-45DD-5581692CD9EB}"/>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EE6918FE-8707-F604-DC06-FFB7B94591B8}"/>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Tree>
    <p:extLst>
      <p:ext uri="{BB962C8B-B14F-4D97-AF65-F5344CB8AC3E}">
        <p14:creationId xmlns:p14="http://schemas.microsoft.com/office/powerpoint/2010/main" val="402823758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6">
            <a:extLst>
              <a:ext uri="{FF2B5EF4-FFF2-40B4-BE49-F238E27FC236}">
                <a16:creationId xmlns:a16="http://schemas.microsoft.com/office/drawing/2014/main" id="{DA3D0B3E-2C05-965A-0CBC-2D12A04FF13B}"/>
              </a:ext>
            </a:extLst>
          </p:cNvPr>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0"/>
            <a:ext cx="6858001" cy="121920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pic>
      <p:sp>
        <p:nvSpPr>
          <p:cNvPr id="7" name="TextBox 6">
            <a:extLst>
              <a:ext uri="{FF2B5EF4-FFF2-40B4-BE49-F238E27FC236}">
                <a16:creationId xmlns:a16="http://schemas.microsoft.com/office/drawing/2014/main" id="{609857E9-8E0A-FAC9-8965-474F65C27C57}"/>
              </a:ext>
            </a:extLst>
          </p:cNvPr>
          <p:cNvSpPr txBox="1"/>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8" name="Picture 7">
            <a:extLst>
              <a:ext uri="{FF2B5EF4-FFF2-40B4-BE49-F238E27FC236}">
                <a16:creationId xmlns:a16="http://schemas.microsoft.com/office/drawing/2014/main" id="{10CB196A-2808-C2D0-1398-AB131BE6F655}"/>
              </a:ext>
            </a:extLst>
          </p:cNvPr>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2" name="Text Placeholder 1">
            <a:extLst>
              <a:ext uri="{FF2B5EF4-FFF2-40B4-BE49-F238E27FC236}">
                <a16:creationId xmlns:a16="http://schemas.microsoft.com/office/drawing/2014/main" id="{58D43E24-90B9-4C52-22A1-10265CFF8BA1}"/>
              </a:ext>
            </a:extLst>
          </p:cNvPr>
          <p:cNvSpPr>
            <a:spLocks noGrp="1"/>
          </p:cNvSpPr>
          <p:nvPr>
            <p:ph type="body" sz="quarter" idx="21"/>
          </p:nvPr>
        </p:nvSpPr>
        <p:spPr>
          <a:xfrm>
            <a:off x="603250" y="1125372"/>
            <a:ext cx="4889500" cy="467390"/>
          </a:xfrm>
        </p:spPr>
        <p:txBody>
          <a:bodyPr>
            <a:normAutofit/>
          </a:bodyPr>
          <a:lstStyle/>
          <a:p>
            <a:r>
              <a:rPr lang="en-IE" sz="2400"/>
              <a:t>Response to content </a:t>
            </a:r>
          </a:p>
        </p:txBody>
      </p:sp>
      <p:sp>
        <p:nvSpPr>
          <p:cNvPr id="3" name="Text Placeholder 2">
            <a:extLst>
              <a:ext uri="{FF2B5EF4-FFF2-40B4-BE49-F238E27FC236}">
                <a16:creationId xmlns:a16="http://schemas.microsoft.com/office/drawing/2014/main" id="{C121E2C0-4C07-C4CF-B827-338A8674402E}"/>
              </a:ext>
            </a:extLst>
          </p:cNvPr>
          <p:cNvSpPr>
            <a:spLocks noGrp="1"/>
          </p:cNvSpPr>
          <p:nvPr>
            <p:ph type="body" sz="half" idx="1"/>
          </p:nvPr>
        </p:nvSpPr>
        <p:spPr>
          <a:xfrm>
            <a:off x="603250" y="1724690"/>
            <a:ext cx="5289550" cy="3937845"/>
          </a:xfrm>
        </p:spPr>
        <p:txBody>
          <a:bodyPr>
            <a:normAutofit fontScale="92500" lnSpcReduction="20000"/>
          </a:bodyPr>
          <a:lstStyle/>
          <a:p>
            <a:pPr marL="0" indent="0">
              <a:buNone/>
            </a:pPr>
            <a:r>
              <a:rPr lang="en-IE" b="1" dirty="0"/>
              <a:t>Four modules </a:t>
            </a:r>
            <a:r>
              <a:rPr lang="en-IE" dirty="0"/>
              <a:t>followed by funded group projects </a:t>
            </a:r>
          </a:p>
          <a:p>
            <a:pPr marL="0" indent="0">
              <a:buNone/>
            </a:pPr>
            <a:r>
              <a:rPr lang="en-IE" b="1" dirty="0"/>
              <a:t>Formative feedback </a:t>
            </a:r>
          </a:p>
          <a:p>
            <a:pPr lvl="0"/>
            <a:r>
              <a:rPr lang="en-US" dirty="0"/>
              <a:t>Valued time for self-reflection on how they contribute to research </a:t>
            </a:r>
          </a:p>
          <a:p>
            <a:pPr lvl="0"/>
            <a:r>
              <a:rPr lang="en-US" dirty="0"/>
              <a:t>Constructive to share experiences </a:t>
            </a:r>
          </a:p>
          <a:p>
            <a:pPr lvl="0"/>
            <a:r>
              <a:rPr lang="en-US" dirty="0"/>
              <a:t>Different experiences of office and lab-based colleagues need to be considered </a:t>
            </a:r>
          </a:p>
          <a:p>
            <a:r>
              <a:rPr lang="en-US" dirty="0"/>
              <a:t>Liked the facilitated activities</a:t>
            </a:r>
          </a:p>
          <a:p>
            <a:pPr marL="0" indent="0">
              <a:buNone/>
            </a:pPr>
            <a:endParaRPr lang="en-IE" b="1" dirty="0"/>
          </a:p>
        </p:txBody>
      </p:sp>
      <p:sp>
        <p:nvSpPr>
          <p:cNvPr id="5" name="Title 4">
            <a:extLst>
              <a:ext uri="{FF2B5EF4-FFF2-40B4-BE49-F238E27FC236}">
                <a16:creationId xmlns:a16="http://schemas.microsoft.com/office/drawing/2014/main" id="{4AF25002-6D6A-F129-C667-7AFDC917BECF}"/>
              </a:ext>
            </a:extLst>
          </p:cNvPr>
          <p:cNvSpPr>
            <a:spLocks noGrp="1"/>
          </p:cNvSpPr>
          <p:nvPr>
            <p:ph type="title"/>
          </p:nvPr>
        </p:nvSpPr>
        <p:spPr/>
        <p:txBody>
          <a:bodyPr>
            <a:normAutofit/>
          </a:bodyPr>
          <a:lstStyle/>
          <a:p>
            <a:r>
              <a:rPr lang="en-IE">
                <a:solidFill>
                  <a:srgbClr val="7292CC"/>
                </a:solidFill>
              </a:rPr>
              <a:t>Delivery</a:t>
            </a:r>
          </a:p>
        </p:txBody>
      </p:sp>
      <p:sp>
        <p:nvSpPr>
          <p:cNvPr id="11" name="TextBox 10">
            <a:extLst>
              <a:ext uri="{FF2B5EF4-FFF2-40B4-BE49-F238E27FC236}">
                <a16:creationId xmlns:a16="http://schemas.microsoft.com/office/drawing/2014/main" id="{E4FED547-8180-EBC4-CC19-5109FC96F9A8}"/>
              </a:ext>
            </a:extLst>
          </p:cNvPr>
          <p:cNvSpPr txBox="1"/>
          <p:nvPr/>
        </p:nvSpPr>
        <p:spPr>
          <a:xfrm>
            <a:off x="6699252" y="1648592"/>
            <a:ext cx="4621745" cy="34881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2438338" rtl="0" fontAlgn="auto" latinLnBrk="0" hangingPunct="0">
              <a:lnSpc>
                <a:spcPct val="100000"/>
              </a:lnSpc>
              <a:spcBef>
                <a:spcPts val="0"/>
              </a:spcBef>
              <a:spcAft>
                <a:spcPts val="0"/>
              </a:spcAft>
              <a:buClrTx/>
              <a:buSzTx/>
              <a:buFontTx/>
              <a:buNone/>
              <a:tabLst/>
            </a:pPr>
            <a:r>
              <a:rPr kumimoji="0" lang="en-US" sz="2200" b="1" i="0" u="none" strike="noStrike" cap="none" spc="0" normalizeH="0" baseline="0" dirty="0">
                <a:ln>
                  <a:noFill/>
                </a:ln>
                <a:solidFill>
                  <a:schemeClr val="bg2">
                    <a:lumMod val="10000"/>
                  </a:schemeClr>
                </a:solidFill>
                <a:effectLst/>
                <a:uFillTx/>
                <a:latin typeface="+mn-lt"/>
                <a:ea typeface="+mn-ea"/>
                <a:cs typeface="+mn-cs"/>
                <a:sym typeface="Helvetica Neue"/>
              </a:rPr>
              <a:t>100% </a:t>
            </a:r>
            <a:r>
              <a:rPr kumimoji="0" lang="en-US" sz="2200" b="0" i="0" u="none" strike="noStrike" cap="none" spc="0" normalizeH="0" baseline="0" dirty="0">
                <a:ln>
                  <a:noFill/>
                </a:ln>
                <a:solidFill>
                  <a:schemeClr val="bg2">
                    <a:lumMod val="10000"/>
                  </a:schemeClr>
                </a:solidFill>
                <a:effectLst/>
                <a:uFillTx/>
                <a:latin typeface="+mn-lt"/>
                <a:ea typeface="+mn-ea"/>
                <a:cs typeface="+mn-cs"/>
                <a:sym typeface="Helvetica Neue"/>
              </a:rPr>
              <a:t>said they would recommend the workshops to a friend or colleague</a:t>
            </a:r>
          </a:p>
          <a:p>
            <a:pPr marL="0" marR="0" indent="0" defTabSz="2438338" rtl="0" fontAlgn="auto" latinLnBrk="0" hangingPunct="0">
              <a:lnSpc>
                <a:spcPct val="100000"/>
              </a:lnSpc>
              <a:spcBef>
                <a:spcPts val="0"/>
              </a:spcBef>
              <a:spcAft>
                <a:spcPts val="0"/>
              </a:spcAft>
              <a:buClrTx/>
              <a:buSzTx/>
              <a:buFontTx/>
              <a:buNone/>
              <a:tabLst/>
            </a:pPr>
            <a:endParaRPr lang="en-US" sz="2200" dirty="0">
              <a:solidFill>
                <a:schemeClr val="bg2">
                  <a:lumMod val="10000"/>
                </a:schemeClr>
              </a:solidFill>
              <a:sym typeface="Helvetica Neue"/>
            </a:endParaRPr>
          </a:p>
          <a:p>
            <a:pPr marL="0" marR="0" indent="0" defTabSz="2438338" rtl="0" fontAlgn="auto" latinLnBrk="0" hangingPunct="0">
              <a:lnSpc>
                <a:spcPct val="100000"/>
              </a:lnSpc>
              <a:spcBef>
                <a:spcPts val="0"/>
              </a:spcBef>
              <a:spcAft>
                <a:spcPts val="0"/>
              </a:spcAft>
              <a:buClrTx/>
              <a:buSzTx/>
              <a:buFontTx/>
              <a:buNone/>
              <a:tabLst/>
            </a:pPr>
            <a:r>
              <a:rPr kumimoji="0" lang="en-US" sz="2200" b="1" i="0" u="none" strike="noStrike" cap="none" spc="0" normalizeH="0" baseline="0" dirty="0">
                <a:ln>
                  <a:noFill/>
                </a:ln>
                <a:solidFill>
                  <a:schemeClr val="bg2">
                    <a:lumMod val="10000"/>
                  </a:schemeClr>
                </a:solidFill>
                <a:effectLst/>
                <a:uFillTx/>
                <a:latin typeface="+mn-lt"/>
                <a:ea typeface="+mn-ea"/>
                <a:cs typeface="+mn-cs"/>
                <a:sym typeface="Helvetica Neue"/>
              </a:rPr>
              <a:t>96%</a:t>
            </a:r>
            <a:r>
              <a:rPr kumimoji="0" lang="en-US" sz="2200" b="0" i="0" u="none" strike="noStrike" cap="none" spc="0" normalizeH="0" baseline="0" dirty="0">
                <a:ln>
                  <a:noFill/>
                </a:ln>
                <a:solidFill>
                  <a:schemeClr val="bg2">
                    <a:lumMod val="10000"/>
                  </a:schemeClr>
                </a:solidFill>
                <a:effectLst/>
                <a:uFillTx/>
                <a:latin typeface="+mn-lt"/>
                <a:ea typeface="+mn-ea"/>
                <a:cs typeface="+mn-cs"/>
                <a:sym typeface="Helvetica Neue"/>
              </a:rPr>
              <a:t> attended all workshops</a:t>
            </a:r>
          </a:p>
          <a:p>
            <a:pPr marL="0" marR="0" indent="0" defTabSz="2438338" rtl="0" fontAlgn="auto" latinLnBrk="0" hangingPunct="0">
              <a:lnSpc>
                <a:spcPct val="100000"/>
              </a:lnSpc>
              <a:spcBef>
                <a:spcPts val="0"/>
              </a:spcBef>
              <a:spcAft>
                <a:spcPts val="0"/>
              </a:spcAft>
              <a:buClrTx/>
              <a:buSzTx/>
              <a:buFontTx/>
              <a:buNone/>
              <a:tabLst/>
            </a:pPr>
            <a:endParaRPr lang="en-US" sz="2200" dirty="0">
              <a:solidFill>
                <a:schemeClr val="bg2">
                  <a:lumMod val="10000"/>
                </a:schemeClr>
              </a:solidFill>
              <a:sym typeface="Helvetica Neue"/>
            </a:endParaRPr>
          </a:p>
          <a:p>
            <a:pPr marL="0" marR="0" indent="0" defTabSz="2438338"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dirty="0">
              <a:ln>
                <a:noFill/>
              </a:ln>
              <a:solidFill>
                <a:schemeClr val="bg2">
                  <a:lumMod val="10000"/>
                </a:schemeClr>
              </a:solidFill>
              <a:effectLst/>
              <a:uFillTx/>
              <a:latin typeface="+mn-lt"/>
              <a:ea typeface="+mn-ea"/>
              <a:cs typeface="+mn-cs"/>
              <a:sym typeface="Helvetica Neue"/>
            </a:endParaRPr>
          </a:p>
          <a:p>
            <a:pPr defTabSz="2438338" hangingPunct="0"/>
            <a:r>
              <a:rPr lang="en-US" sz="2200" dirty="0">
                <a:solidFill>
                  <a:schemeClr val="bg2">
                    <a:lumMod val="10000"/>
                  </a:schemeClr>
                </a:solidFill>
              </a:rPr>
              <a:t>“</a:t>
            </a:r>
            <a:r>
              <a:rPr lang="en-US" sz="2200" i="1" dirty="0">
                <a:solidFill>
                  <a:schemeClr val="bg2">
                    <a:lumMod val="10000"/>
                  </a:schemeClr>
                </a:solidFill>
              </a:rPr>
              <a:t>Huge enthusiasm in the room … PS and technical staff seem to know a lot about research culture</a:t>
            </a:r>
            <a:r>
              <a:rPr lang="en-US" sz="2200" dirty="0">
                <a:solidFill>
                  <a:schemeClr val="bg2">
                    <a:lumMod val="10000"/>
                  </a:schemeClr>
                </a:solidFill>
              </a:rPr>
              <a:t>!”</a:t>
            </a:r>
            <a:endParaRPr kumimoji="0" lang="en-US" sz="2200" b="0" i="0" u="none" strike="noStrike" cap="none" spc="0" normalizeH="0" baseline="0" dirty="0">
              <a:ln>
                <a:noFill/>
              </a:ln>
              <a:solidFill>
                <a:schemeClr val="bg2">
                  <a:lumMod val="10000"/>
                </a:schemeClr>
              </a:solidFill>
              <a:effectLst/>
              <a:uFillTx/>
              <a:latin typeface="+mn-lt"/>
              <a:ea typeface="+mn-ea"/>
              <a:cs typeface="+mn-cs"/>
              <a:sym typeface="Helvetica Neue"/>
            </a:endParaRPr>
          </a:p>
        </p:txBody>
      </p:sp>
    </p:spTree>
    <p:extLst>
      <p:ext uri="{BB962C8B-B14F-4D97-AF65-F5344CB8AC3E}">
        <p14:creationId xmlns:p14="http://schemas.microsoft.com/office/powerpoint/2010/main" val="239165006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23E9A-0C3F-18C3-22BB-40B6D20CA677}"/>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21481A6-F7E5-8F14-21B9-7AAA236B39B5}"/>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pic>
      <p:sp>
        <p:nvSpPr>
          <p:cNvPr id="2" name="Text Placeholder 1">
            <a:extLst>
              <a:ext uri="{FF2B5EF4-FFF2-40B4-BE49-F238E27FC236}">
                <a16:creationId xmlns:a16="http://schemas.microsoft.com/office/drawing/2014/main" id="{F0B7B136-6077-E15A-7334-24F475CB4D97}"/>
              </a:ext>
            </a:extLst>
          </p:cNvPr>
          <p:cNvSpPr>
            <a:spLocks noGrp="1"/>
          </p:cNvSpPr>
          <p:nvPr>
            <p:ph type="body" sz="quarter" idx="21"/>
          </p:nvPr>
        </p:nvSpPr>
        <p:spPr>
          <a:xfrm>
            <a:off x="634812" y="1253895"/>
            <a:ext cx="10985500" cy="667172"/>
          </a:xfrm>
        </p:spPr>
        <p:txBody>
          <a:bodyPr>
            <a:normAutofit/>
          </a:bodyPr>
          <a:lstStyle/>
          <a:p>
            <a:r>
              <a:rPr lang="en-IE" dirty="0"/>
              <a:t>Projects were their response to the content  </a:t>
            </a:r>
          </a:p>
        </p:txBody>
      </p:sp>
      <p:sp>
        <p:nvSpPr>
          <p:cNvPr id="3" name="Text Placeholder 2">
            <a:extLst>
              <a:ext uri="{FF2B5EF4-FFF2-40B4-BE49-F238E27FC236}">
                <a16:creationId xmlns:a16="http://schemas.microsoft.com/office/drawing/2014/main" id="{0A0D4A88-A41B-D0D2-4141-521D369C7319}"/>
              </a:ext>
            </a:extLst>
          </p:cNvPr>
          <p:cNvSpPr>
            <a:spLocks noGrp="1"/>
          </p:cNvSpPr>
          <p:nvPr>
            <p:ph type="body" sz="half" idx="1"/>
          </p:nvPr>
        </p:nvSpPr>
        <p:spPr>
          <a:xfrm>
            <a:off x="942974" y="2124253"/>
            <a:ext cx="4549775" cy="3538281"/>
          </a:xfrm>
        </p:spPr>
        <p:txBody>
          <a:bodyPr>
            <a:normAutofit fontScale="92500"/>
          </a:bodyPr>
          <a:lstStyle/>
          <a:p>
            <a:pPr marL="0" indent="0">
              <a:buNone/>
            </a:pPr>
            <a:r>
              <a:rPr lang="en-IE" b="1" dirty="0"/>
              <a:t>Visibility &amp; Expertise </a:t>
            </a:r>
          </a:p>
          <a:p>
            <a:r>
              <a:rPr lang="en-IE" dirty="0"/>
              <a:t>Directory of expertise </a:t>
            </a:r>
          </a:p>
          <a:p>
            <a:r>
              <a:rPr lang="en-IE" dirty="0"/>
              <a:t>AI to grow open research culture</a:t>
            </a:r>
          </a:p>
          <a:p>
            <a:r>
              <a:rPr lang="en-IE" dirty="0"/>
              <a:t>From silos to synergy (research culture challenges across academic and PS staff)</a:t>
            </a:r>
          </a:p>
          <a:p>
            <a:pPr marL="0" indent="0">
              <a:buNone/>
            </a:pPr>
            <a:r>
              <a:rPr lang="en-IE" sz="2000" dirty="0"/>
              <a:t> </a:t>
            </a:r>
          </a:p>
          <a:p>
            <a:pPr marL="0" indent="0">
              <a:buNone/>
            </a:pPr>
            <a:endParaRPr lang="en-IE" sz="2000" dirty="0"/>
          </a:p>
        </p:txBody>
      </p:sp>
      <p:sp>
        <p:nvSpPr>
          <p:cNvPr id="5" name="Title 4">
            <a:extLst>
              <a:ext uri="{FF2B5EF4-FFF2-40B4-BE49-F238E27FC236}">
                <a16:creationId xmlns:a16="http://schemas.microsoft.com/office/drawing/2014/main" id="{7EB85129-63EF-DB98-DFAA-C257103D3EA6}"/>
              </a:ext>
            </a:extLst>
          </p:cNvPr>
          <p:cNvSpPr>
            <a:spLocks noGrp="1"/>
          </p:cNvSpPr>
          <p:nvPr>
            <p:ph type="title"/>
          </p:nvPr>
        </p:nvSpPr>
        <p:spPr/>
        <p:txBody>
          <a:bodyPr>
            <a:normAutofit/>
          </a:bodyPr>
          <a:lstStyle/>
          <a:p>
            <a:r>
              <a:rPr lang="en-IE">
                <a:solidFill>
                  <a:srgbClr val="7292CC"/>
                </a:solidFill>
              </a:rPr>
              <a:t>Funded projects  </a:t>
            </a:r>
          </a:p>
        </p:txBody>
      </p:sp>
      <p:sp>
        <p:nvSpPr>
          <p:cNvPr id="8" name="TextBox 7">
            <a:extLst>
              <a:ext uri="{FF2B5EF4-FFF2-40B4-BE49-F238E27FC236}">
                <a16:creationId xmlns:a16="http://schemas.microsoft.com/office/drawing/2014/main" id="{CF2A66C1-C675-3CF9-6394-4D6669E47A96}"/>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93341A24-2AE2-1194-EB2B-457F3F0BFE25}"/>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
        <p:nvSpPr>
          <p:cNvPr id="4" name="TextBox 3">
            <a:extLst>
              <a:ext uri="{FF2B5EF4-FFF2-40B4-BE49-F238E27FC236}">
                <a16:creationId xmlns:a16="http://schemas.microsoft.com/office/drawing/2014/main" id="{22C1A978-164F-B24C-C62D-749969F0E579}"/>
              </a:ext>
            </a:extLst>
          </p:cNvPr>
          <p:cNvSpPr txBox="1"/>
          <p:nvPr/>
        </p:nvSpPr>
        <p:spPr>
          <a:xfrm>
            <a:off x="6435724" y="2125908"/>
            <a:ext cx="4571999" cy="281102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IE" sz="2200" b="1" dirty="0">
                <a:solidFill>
                  <a:schemeClr val="bg2">
                    <a:lumMod val="10000"/>
                  </a:schemeClr>
                </a:solidFill>
              </a:rPr>
              <a:t>Culture &amp; Working Environment </a:t>
            </a:r>
          </a:p>
          <a:p>
            <a:endParaRPr lang="en-IE" sz="2200" dirty="0">
              <a:solidFill>
                <a:schemeClr val="bg2">
                  <a:lumMod val="10000"/>
                </a:schemeClr>
              </a:solidFill>
            </a:endParaRPr>
          </a:p>
          <a:p>
            <a:pPr marL="342900" indent="-342900">
              <a:buFont typeface="Arial" panose="020B0604020202020204" pitchFamily="34" charset="0"/>
              <a:buChar char="•"/>
            </a:pPr>
            <a:r>
              <a:rPr lang="en-IE" sz="2200" dirty="0">
                <a:solidFill>
                  <a:schemeClr val="bg2">
                    <a:lumMod val="10000"/>
                  </a:schemeClr>
                </a:solidFill>
              </a:rPr>
              <a:t>Better recruitment at Cardiff </a:t>
            </a:r>
          </a:p>
          <a:p>
            <a:endParaRPr lang="en-IE" sz="2200" dirty="0">
              <a:solidFill>
                <a:schemeClr val="bg2">
                  <a:lumMod val="10000"/>
                </a:schemeClr>
              </a:solidFill>
            </a:endParaRPr>
          </a:p>
          <a:p>
            <a:pPr marL="342900" indent="-342900">
              <a:buFont typeface="Arial" panose="020B0604020202020204" pitchFamily="34" charset="0"/>
              <a:buChar char="•"/>
            </a:pPr>
            <a:r>
              <a:rPr lang="en-IE" sz="2200" dirty="0">
                <a:solidFill>
                  <a:schemeClr val="bg2">
                    <a:lumMod val="10000"/>
                  </a:schemeClr>
                </a:solidFill>
              </a:rPr>
              <a:t>Voice of PS staff on precarious contracts </a:t>
            </a:r>
          </a:p>
          <a:p>
            <a:endParaRPr lang="en-IE" sz="2200" dirty="0">
              <a:solidFill>
                <a:schemeClr val="bg2">
                  <a:lumMod val="10000"/>
                </a:schemeClr>
              </a:solidFill>
            </a:endParaRPr>
          </a:p>
          <a:p>
            <a:pPr marL="342900" indent="-342900">
              <a:buFont typeface="Arial" panose="020B0604020202020204" pitchFamily="34" charset="0"/>
              <a:buChar char="•"/>
            </a:pPr>
            <a:r>
              <a:rPr lang="en-IE" sz="2200" dirty="0">
                <a:solidFill>
                  <a:schemeClr val="bg2">
                    <a:lumMod val="10000"/>
                  </a:schemeClr>
                </a:solidFill>
              </a:rPr>
              <a:t>Wellbeing for research culture</a:t>
            </a:r>
          </a:p>
        </p:txBody>
      </p:sp>
    </p:spTree>
    <p:extLst>
      <p:ext uri="{BB962C8B-B14F-4D97-AF65-F5344CB8AC3E}">
        <p14:creationId xmlns:p14="http://schemas.microsoft.com/office/powerpoint/2010/main" val="185368726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96135AB-F1B6-DCDA-CBCE-D595BF1D279D}"/>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pic>
      <p:sp>
        <p:nvSpPr>
          <p:cNvPr id="3" name="Text Placeholder 2">
            <a:extLst>
              <a:ext uri="{FF2B5EF4-FFF2-40B4-BE49-F238E27FC236}">
                <a16:creationId xmlns:a16="http://schemas.microsoft.com/office/drawing/2014/main" id="{D6848F1F-10F3-AC05-A285-ACEBF5177856}"/>
              </a:ext>
            </a:extLst>
          </p:cNvPr>
          <p:cNvSpPr>
            <a:spLocks noGrp="1"/>
          </p:cNvSpPr>
          <p:nvPr>
            <p:ph type="body" sz="half" idx="1"/>
          </p:nvPr>
        </p:nvSpPr>
        <p:spPr>
          <a:xfrm>
            <a:off x="603250" y="1922235"/>
            <a:ext cx="10887710" cy="3538281"/>
          </a:xfrm>
        </p:spPr>
        <p:txBody>
          <a:bodyPr>
            <a:normAutofit fontScale="92500" lnSpcReduction="10000"/>
          </a:bodyPr>
          <a:lstStyle/>
          <a:p>
            <a:r>
              <a:rPr lang="en-IE" dirty="0"/>
              <a:t>Participants were drawn to a leadership development programme</a:t>
            </a:r>
          </a:p>
          <a:p>
            <a:r>
              <a:rPr lang="en-GB" dirty="0"/>
              <a:t>They became increasingly interested in research culture throughout the programme</a:t>
            </a:r>
          </a:p>
          <a:p>
            <a:pPr marL="0" indent="0">
              <a:buNone/>
            </a:pPr>
            <a:endParaRPr lang="en-IE" dirty="0"/>
          </a:p>
          <a:p>
            <a:pPr marL="0" indent="0">
              <a:buNone/>
            </a:pPr>
            <a:r>
              <a:rPr lang="en-IE" dirty="0"/>
              <a:t>Research professionals were frustrated by a lack of leadership training opportunities, but when given the opportunity…</a:t>
            </a:r>
          </a:p>
          <a:p>
            <a:r>
              <a:rPr lang="en-IE" dirty="0"/>
              <a:t>They were highly motivated and engaged in the programme</a:t>
            </a:r>
          </a:p>
          <a:p>
            <a:r>
              <a:rPr lang="en-IE" dirty="0"/>
              <a:t>But </a:t>
            </a:r>
            <a:r>
              <a:rPr lang="en-IE" b="1" dirty="0"/>
              <a:t>perceived</a:t>
            </a:r>
            <a:r>
              <a:rPr lang="en-IE" dirty="0"/>
              <a:t> a lack of power to create change</a:t>
            </a:r>
          </a:p>
          <a:p>
            <a:endParaRPr lang="en-IE" dirty="0"/>
          </a:p>
        </p:txBody>
      </p:sp>
      <p:sp>
        <p:nvSpPr>
          <p:cNvPr id="5" name="Title 4">
            <a:extLst>
              <a:ext uri="{FF2B5EF4-FFF2-40B4-BE49-F238E27FC236}">
                <a16:creationId xmlns:a16="http://schemas.microsoft.com/office/drawing/2014/main" id="{F1730EFD-ACEC-C0E9-4686-37C20FF42046}"/>
              </a:ext>
            </a:extLst>
          </p:cNvPr>
          <p:cNvSpPr>
            <a:spLocks noGrp="1"/>
          </p:cNvSpPr>
          <p:nvPr>
            <p:ph type="title"/>
          </p:nvPr>
        </p:nvSpPr>
        <p:spPr>
          <a:xfrm>
            <a:off x="603250" y="539750"/>
            <a:ext cx="10887710" cy="717550"/>
          </a:xfrm>
        </p:spPr>
        <p:txBody>
          <a:bodyPr>
            <a:noAutofit/>
          </a:bodyPr>
          <a:lstStyle/>
          <a:p>
            <a:r>
              <a:rPr lang="en-IE" sz="3600">
                <a:solidFill>
                  <a:srgbClr val="7292CC"/>
                </a:solidFill>
              </a:rPr>
              <a:t>Leadership development was an effective and novel route into research culture training</a:t>
            </a:r>
          </a:p>
        </p:txBody>
      </p:sp>
      <p:sp>
        <p:nvSpPr>
          <p:cNvPr id="8" name="TextBox 7">
            <a:extLst>
              <a:ext uri="{FF2B5EF4-FFF2-40B4-BE49-F238E27FC236}">
                <a16:creationId xmlns:a16="http://schemas.microsoft.com/office/drawing/2014/main" id="{ACC7219D-9A57-2843-EFEF-E4B354E84FFF}"/>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86DDBCC0-D63E-00C8-EBF6-BD9728023B11}"/>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Tree>
    <p:extLst>
      <p:ext uri="{BB962C8B-B14F-4D97-AF65-F5344CB8AC3E}">
        <p14:creationId xmlns:p14="http://schemas.microsoft.com/office/powerpoint/2010/main" val="116620050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90A1C-865E-9AE9-E982-C783B251D7F1}"/>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1E9065F-1EC4-5550-CF0D-81E0AC6F0B30}"/>
              </a:ext>
            </a:extLst>
          </p:cNvPr>
          <p:cNvPicPr>
            <a:picLocks noGrp="1" noRot="1" noChangeAspect="1" noMove="1" noResize="1" noEditPoints="1" noAdjustHandles="1" noChangeArrowheads="1" noChangeShapeType="1" noCrop="1"/>
          </p:cNvPicPr>
          <p:nvPr>
            <p:ph type="pic" idx="22"/>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l="26561" r="26561"/>
          <a:stretch>
            <a:fillRect/>
          </a:stretch>
        </p:blipFill>
        <p:spPr>
          <a:xfrm rot="16200000">
            <a:off x="2667000" y="-2667002"/>
            <a:ext cx="6858001" cy="1219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3" name="Text Placeholder 2">
            <a:extLst>
              <a:ext uri="{FF2B5EF4-FFF2-40B4-BE49-F238E27FC236}">
                <a16:creationId xmlns:a16="http://schemas.microsoft.com/office/drawing/2014/main" id="{1BE09C1C-5DBD-C2D6-DA17-6ACCEC37E1D9}"/>
              </a:ext>
            </a:extLst>
          </p:cNvPr>
          <p:cNvSpPr>
            <a:spLocks noGrp="1"/>
          </p:cNvSpPr>
          <p:nvPr>
            <p:ph type="body" sz="half" idx="1"/>
          </p:nvPr>
        </p:nvSpPr>
        <p:spPr>
          <a:xfrm>
            <a:off x="603249" y="2012509"/>
            <a:ext cx="10887710" cy="3538281"/>
          </a:xfrm>
        </p:spPr>
        <p:txBody>
          <a:bodyPr>
            <a:normAutofit/>
          </a:bodyPr>
          <a:lstStyle/>
          <a:p>
            <a:r>
              <a:rPr lang="en-IE" dirty="0"/>
              <a:t>All participants </a:t>
            </a:r>
            <a:r>
              <a:rPr lang="en-IE"/>
              <a:t>valued having time </a:t>
            </a:r>
            <a:r>
              <a:rPr lang="en-IE" dirty="0"/>
              <a:t>and space for reflection</a:t>
            </a:r>
          </a:p>
          <a:p>
            <a:r>
              <a:rPr lang="en-IE" dirty="0"/>
              <a:t>Career pathway specific training was relevant and useful</a:t>
            </a:r>
          </a:p>
          <a:p>
            <a:r>
              <a:rPr lang="en-IE" dirty="0"/>
              <a:t>Training alongside others in similar roles created a safe space for discussion</a:t>
            </a:r>
          </a:p>
          <a:p>
            <a:r>
              <a:rPr lang="en-IE" dirty="0"/>
              <a:t>Participants wanted more opportunities for cross-community networking</a:t>
            </a:r>
          </a:p>
        </p:txBody>
      </p:sp>
      <p:sp>
        <p:nvSpPr>
          <p:cNvPr id="5" name="Title 4">
            <a:extLst>
              <a:ext uri="{FF2B5EF4-FFF2-40B4-BE49-F238E27FC236}">
                <a16:creationId xmlns:a16="http://schemas.microsoft.com/office/drawing/2014/main" id="{3263ABC1-FAB1-C167-0B74-B40008CD4A76}"/>
              </a:ext>
            </a:extLst>
          </p:cNvPr>
          <p:cNvSpPr>
            <a:spLocks noGrp="1"/>
          </p:cNvSpPr>
          <p:nvPr>
            <p:ph type="title"/>
          </p:nvPr>
        </p:nvSpPr>
        <p:spPr>
          <a:xfrm>
            <a:off x="603249" y="539750"/>
            <a:ext cx="10985499" cy="717550"/>
          </a:xfrm>
        </p:spPr>
        <p:txBody>
          <a:bodyPr>
            <a:normAutofit fontScale="90000"/>
          </a:bodyPr>
          <a:lstStyle/>
          <a:p>
            <a:r>
              <a:rPr lang="en-IE">
                <a:solidFill>
                  <a:srgbClr val="7292CC"/>
                </a:solidFill>
              </a:rPr>
              <a:t>Career pathway specific training was preferred, but cross-community networking matters</a:t>
            </a:r>
          </a:p>
        </p:txBody>
      </p:sp>
      <p:sp>
        <p:nvSpPr>
          <p:cNvPr id="8" name="TextBox 7">
            <a:extLst>
              <a:ext uri="{FF2B5EF4-FFF2-40B4-BE49-F238E27FC236}">
                <a16:creationId xmlns:a16="http://schemas.microsoft.com/office/drawing/2014/main" id="{340EA1E4-130B-6AC2-231E-D073DB25FFA2}"/>
              </a:ext>
            </a:extLst>
          </p:cNvPr>
          <p:cNvSpPr txBox="1">
            <a:spLocks noGrp="1" noRot="1" noMove="1" noResize="1" noEditPoints="1" noAdjustHandles="1" noChangeArrowheads="1" noChangeShapeType="1"/>
          </p:cNvSpPr>
          <p:nvPr/>
        </p:nvSpPr>
        <p:spPr>
          <a:xfrm>
            <a:off x="10726662" y="6306000"/>
            <a:ext cx="128560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rgbClr val="7292CC"/>
                </a:solidFill>
                <a:effectLst/>
                <a:uFillTx/>
                <a:latin typeface="+mn-lt"/>
                <a:ea typeface="+mn-ea"/>
                <a:cs typeface="+mn-cs"/>
                <a:sym typeface="Helvetica Neue"/>
              </a:rPr>
              <a:t>#ARMA2026</a:t>
            </a:r>
            <a:endParaRPr kumimoji="0" lang="en-IE" sz="1600" b="1" i="0" u="none" strike="noStrike" cap="none" spc="0" normalizeH="0" baseline="0">
              <a:ln>
                <a:noFill/>
              </a:ln>
              <a:solidFill>
                <a:srgbClr val="7292CC"/>
              </a:solidFill>
              <a:effectLst/>
              <a:uFillTx/>
              <a:latin typeface="+mn-lt"/>
              <a:ea typeface="+mn-ea"/>
              <a:cs typeface="+mn-cs"/>
              <a:sym typeface="Helvetica Neue"/>
            </a:endParaRPr>
          </a:p>
        </p:txBody>
      </p:sp>
      <p:pic>
        <p:nvPicPr>
          <p:cNvPr id="10" name="Picture 9">
            <a:extLst>
              <a:ext uri="{FF2B5EF4-FFF2-40B4-BE49-F238E27FC236}">
                <a16:creationId xmlns:a16="http://schemas.microsoft.com/office/drawing/2014/main" id="{ADA02947-6CE2-6549-D908-AFDF24D3B5FA}"/>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79729" y="5865720"/>
            <a:ext cx="1972733" cy="789093"/>
          </a:xfrm>
          <a:prstGeom prst="rect">
            <a:avLst/>
          </a:prstGeom>
        </p:spPr>
      </p:pic>
    </p:spTree>
    <p:extLst>
      <p:ext uri="{BB962C8B-B14F-4D97-AF65-F5344CB8AC3E}">
        <p14:creationId xmlns:p14="http://schemas.microsoft.com/office/powerpoint/2010/main" val="2866539299"/>
      </p:ext>
    </p:extLst>
  </p:cSld>
  <p:clrMapOvr>
    <a:masterClrMapping/>
  </p:clrMapOvr>
  <p:transition spd="med"/>
</p:sld>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3" id="{DDCF1FC6-CC23-4236-9119-C0E996F5D25C}" vid="{5F23C322-6768-4972-BFFF-925FAA99B2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159bec1-440d-4dc6-84ef-65af89d92874">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7410458324C114EA6FEBACD3887C5D1" ma:contentTypeVersion="14" ma:contentTypeDescription="Create a new document." ma:contentTypeScope="" ma:versionID="fcc89d684fcc4f2f26493b30bd6a9927">
  <xsd:schema xmlns:xsd="http://www.w3.org/2001/XMLSchema" xmlns:xs="http://www.w3.org/2001/XMLSchema" xmlns:p="http://schemas.microsoft.com/office/2006/metadata/properties" xmlns:ns2="0159bec1-440d-4dc6-84ef-65af89d92874" xmlns:ns3="917751a9-1400-4165-912a-f8dca229f125" targetNamespace="http://schemas.microsoft.com/office/2006/metadata/properties" ma:root="true" ma:fieldsID="49876e2b0c5e45155fe0996b4adb921d" ns2:_="" ns3:_="">
    <xsd:import namespace="0159bec1-440d-4dc6-84ef-65af89d92874"/>
    <xsd:import namespace="917751a9-1400-4165-912a-f8dca229f12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59bec1-440d-4dc6-84ef-65af89d9287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354608c-5633-40c1-be57-7b60b5f02ae2"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17751a9-1400-4165-912a-f8dca229f12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FA11FF0-472B-4CE3-BB30-FA1E15D96E41}">
  <ds:schemaRefs>
    <ds:schemaRef ds:uri="http://schemas.microsoft.com/office/2006/documentManagement/types"/>
    <ds:schemaRef ds:uri="http://purl.org/dc/terms/"/>
    <ds:schemaRef ds:uri="0159bec1-440d-4dc6-84ef-65af89d92874"/>
    <ds:schemaRef ds:uri="http://purl.org/dc/dcmitype/"/>
    <ds:schemaRef ds:uri="http://schemas.openxmlformats.org/package/2006/metadata/core-properties"/>
    <ds:schemaRef ds:uri="http://purl.org/dc/elements/1.1/"/>
    <ds:schemaRef ds:uri="http://schemas.microsoft.com/office/2006/metadata/properties"/>
    <ds:schemaRef ds:uri="http://schemas.microsoft.com/office/infopath/2007/PartnerControls"/>
    <ds:schemaRef ds:uri="917751a9-1400-4165-912a-f8dca229f125"/>
    <ds:schemaRef ds:uri="http://www.w3.org/XML/1998/namespace"/>
  </ds:schemaRefs>
</ds:datastoreItem>
</file>

<file path=customXml/itemProps2.xml><?xml version="1.0" encoding="utf-8"?>
<ds:datastoreItem xmlns:ds="http://schemas.openxmlformats.org/officeDocument/2006/customXml" ds:itemID="{0BBA3A59-E7FF-4E00-8B1D-16F9A267EAE6}">
  <ds:schemaRefs>
    <ds:schemaRef ds:uri="0159bec1-440d-4dc6-84ef-65af89d92874"/>
    <ds:schemaRef ds:uri="917751a9-1400-4165-912a-f8dca229f12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329B384-E28A-4CDF-AC8A-16E19B09960A}">
  <ds:schemaRefs>
    <ds:schemaRef ds:uri="http://schemas.microsoft.com/sharepoint/v3/contenttype/forms"/>
  </ds:schemaRefs>
</ds:datastoreItem>
</file>

<file path=docMetadata/LabelInfo.xml><?xml version="1.0" encoding="utf-8"?>
<clbl:labelList xmlns:clbl="http://schemas.microsoft.com/office/2020/mipLabelMetadata">
  <clbl:label id="{bdb74b30-9568-4856-bdbf-06759778fcbc}" enabled="0" method="" siteId="{bdb74b30-9568-4856-bdbf-06759778fcbc}" removed="1"/>
</clbl:labelList>
</file>

<file path=docProps/app.xml><?xml version="1.0" encoding="utf-8"?>
<Properties xmlns="http://schemas.openxmlformats.org/officeDocument/2006/extended-properties" xmlns:vt="http://schemas.openxmlformats.org/officeDocument/2006/docPropsVTypes">
  <Template>ARMA 2026 Presentation Template</Template>
  <TotalTime>14</TotalTime>
  <Words>1914</Words>
  <Application>Microsoft Office PowerPoint</Application>
  <PresentationFormat>Widescreen</PresentationFormat>
  <Paragraphs>189</Paragraphs>
  <Slides>12</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Aptos</vt:lpstr>
      <vt:lpstr>Arial</vt:lpstr>
      <vt:lpstr>Courier New</vt:lpstr>
      <vt:lpstr>Helvetica</vt:lpstr>
      <vt:lpstr>Helvetica Neue</vt:lpstr>
      <vt:lpstr>Helvetica Neue Medium</vt:lpstr>
      <vt:lpstr>Wingdings</vt:lpstr>
      <vt:lpstr>21_BasicWhite</vt:lpstr>
      <vt:lpstr>PowerPoint Presentation</vt:lpstr>
      <vt:lpstr>About the Project </vt:lpstr>
      <vt:lpstr>Context </vt:lpstr>
      <vt:lpstr>Background </vt:lpstr>
      <vt:lpstr>Recruitment </vt:lpstr>
      <vt:lpstr>Delivery</vt:lpstr>
      <vt:lpstr>Funded projects  </vt:lpstr>
      <vt:lpstr>Leadership development was an effective and novel route into research culture training</vt:lpstr>
      <vt:lpstr>Career pathway specific training was preferred, but cross-community networking matters</vt:lpstr>
      <vt:lpstr>What did research professionals take away?</vt:lpstr>
      <vt:lpstr>Evaluation Insights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Mair Rigby</dc:creator>
  <cp:lastModifiedBy>Technician Harrogate</cp:lastModifiedBy>
  <cp:revision>3</cp:revision>
  <dcterms:created xsi:type="dcterms:W3CDTF">2026-05-27T08:49:38Z</dcterms:created>
  <dcterms:modified xsi:type="dcterms:W3CDTF">2026-06-17T07:42:53Z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0x010100C7410458324C114EA6FEBACD3887C5D1</vt:lpwstr>
  </property>
  <property fmtid="{D5CDD505-2E9C-101B-9397-08002B2CF9AE}" pid="3" name="MediaServiceImageTags">
    <vt:lpwstr/>
  </property>
</Properties>
</file>