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2"/>
  </p:notesMasterIdLst>
  <p:sldIdLst>
    <p:sldId id="256" r:id="rId2"/>
    <p:sldId id="1568" r:id="rId3"/>
    <p:sldId id="1569" r:id="rId4"/>
    <p:sldId id="1575" r:id="rId5"/>
    <p:sldId id="1565" r:id="rId6"/>
    <p:sldId id="1596" r:id="rId7"/>
    <p:sldId id="1609" r:id="rId8"/>
    <p:sldId id="1578" r:id="rId9"/>
    <p:sldId id="1611" r:id="rId10"/>
    <p:sldId id="1613" r:id="rId11"/>
    <p:sldId id="1598" r:id="rId12"/>
    <p:sldId id="1599" r:id="rId13"/>
    <p:sldId id="1600" r:id="rId14"/>
    <p:sldId id="1601" r:id="rId15"/>
    <p:sldId id="1602" r:id="rId16"/>
    <p:sldId id="1603" r:id="rId17"/>
    <p:sldId id="1604" r:id="rId18"/>
    <p:sldId id="1612" r:id="rId19"/>
    <p:sldId id="1574" r:id="rId20"/>
    <p:sldId id="1610" r:id="rId21"/>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16DF4D-D731-7FAE-51C5-7DAFE98A35B0}" name="Bayley, Julie" initials="JB" userId="S::j.bayley@northeastern.edu::d3d66828-3b92-4fc2-89a1-6f6c202a589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8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83165" autoAdjust="0"/>
  </p:normalViewPr>
  <p:slideViewPr>
    <p:cSldViewPr snapToGrid="0">
      <p:cViewPr varScale="1">
        <p:scale>
          <a:sx n="69" d="100"/>
          <a:sy n="69" d="100"/>
        </p:scale>
        <p:origin x="1834" y="4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8/10/relationships/authors" Targe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ata2.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CC13B-6236-4864-8A9F-8F2E5EEF199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0965D89-553F-4048-B99A-521062BD3500}">
      <dgm:prSet custT="1"/>
      <dgm:spPr/>
      <dgm:t>
        <a:bodyPr/>
        <a:lstStyle/>
        <a:p>
          <a:r>
            <a:rPr lang="en-US" sz="2400" b="1" dirty="0"/>
            <a:t>Scope</a:t>
          </a:r>
          <a:r>
            <a:rPr lang="en-US" sz="1600" b="1" dirty="0"/>
            <a:t>: </a:t>
          </a:r>
          <a:r>
            <a:rPr lang="en-US" sz="1400" b="0" dirty="0"/>
            <a:t>W</a:t>
          </a:r>
          <a:r>
            <a:rPr lang="en-US" sz="1400" dirty="0"/>
            <a:t>hat and who it covers</a:t>
          </a:r>
          <a:endParaRPr lang="en-US" sz="1600" dirty="0"/>
        </a:p>
      </dgm:t>
    </dgm:pt>
    <dgm:pt modelId="{A609432B-B4D7-4932-AEC2-1D9801A0C2F8}" type="parTrans" cxnId="{BCA855A3-69F1-43CE-8356-0E62426DE13A}">
      <dgm:prSet/>
      <dgm:spPr/>
      <dgm:t>
        <a:bodyPr/>
        <a:lstStyle/>
        <a:p>
          <a:endParaRPr lang="en-US"/>
        </a:p>
      </dgm:t>
    </dgm:pt>
    <dgm:pt modelId="{8F8AEDD4-E684-4A9A-820E-FA4BC83A7FD9}" type="sibTrans" cxnId="{BCA855A3-69F1-43CE-8356-0E62426DE13A}">
      <dgm:prSet/>
      <dgm:spPr/>
      <dgm:t>
        <a:bodyPr/>
        <a:lstStyle/>
        <a:p>
          <a:endParaRPr lang="en-US"/>
        </a:p>
      </dgm:t>
    </dgm:pt>
    <dgm:pt modelId="{C84503DA-E8F9-4D02-9B80-748422B99CB7}">
      <dgm:prSet custT="1"/>
      <dgm:spPr/>
      <dgm:t>
        <a:bodyPr/>
        <a:lstStyle/>
        <a:p>
          <a:r>
            <a:rPr lang="en-US" sz="2400" b="1" dirty="0"/>
            <a:t>Mission or vision</a:t>
          </a:r>
          <a:r>
            <a:rPr lang="en-US" sz="1600" dirty="0"/>
            <a:t>: </a:t>
          </a:r>
          <a:r>
            <a:rPr lang="en-US" sz="1400" dirty="0"/>
            <a:t>Your ambition</a:t>
          </a:r>
          <a:endParaRPr lang="en-US" sz="1600" dirty="0"/>
        </a:p>
      </dgm:t>
    </dgm:pt>
    <dgm:pt modelId="{4FF3118B-4DAD-4D83-9C76-01D146D5DA5F}" type="parTrans" cxnId="{DB07C39F-506A-472B-A0A6-73AC16867692}">
      <dgm:prSet/>
      <dgm:spPr/>
      <dgm:t>
        <a:bodyPr/>
        <a:lstStyle/>
        <a:p>
          <a:endParaRPr lang="en-US"/>
        </a:p>
      </dgm:t>
    </dgm:pt>
    <dgm:pt modelId="{E866F50C-8DAD-4344-B1E9-D93B5C9D940F}" type="sibTrans" cxnId="{DB07C39F-506A-472B-A0A6-73AC16867692}">
      <dgm:prSet/>
      <dgm:spPr/>
      <dgm:t>
        <a:bodyPr/>
        <a:lstStyle/>
        <a:p>
          <a:endParaRPr lang="en-US"/>
        </a:p>
      </dgm:t>
    </dgm:pt>
    <dgm:pt modelId="{D57B57C8-BAF3-41F6-85BC-8C10BEC1B3DE}">
      <dgm:prSet custT="1"/>
      <dgm:spPr/>
      <dgm:t>
        <a:bodyPr/>
        <a:lstStyle/>
        <a:p>
          <a:r>
            <a:rPr lang="en-US" sz="2400" b="1" dirty="0"/>
            <a:t>Values</a:t>
          </a:r>
          <a:r>
            <a:rPr lang="en-US" sz="1600" b="1" dirty="0"/>
            <a:t>:  </a:t>
          </a:r>
          <a:r>
            <a:rPr lang="en-US" sz="1400" dirty="0"/>
            <a:t>Principles which guide your work </a:t>
          </a:r>
          <a:endParaRPr lang="en-US" sz="1600" dirty="0"/>
        </a:p>
      </dgm:t>
    </dgm:pt>
    <dgm:pt modelId="{81E08B8B-FA53-4322-B153-B002D3586ED9}" type="parTrans" cxnId="{6CA2EE81-666C-4909-AE29-C00EAA7F14BC}">
      <dgm:prSet/>
      <dgm:spPr/>
      <dgm:t>
        <a:bodyPr/>
        <a:lstStyle/>
        <a:p>
          <a:endParaRPr lang="en-US"/>
        </a:p>
      </dgm:t>
    </dgm:pt>
    <dgm:pt modelId="{B0BB4809-C17A-45CC-9AAB-294B74E7B208}" type="sibTrans" cxnId="{6CA2EE81-666C-4909-AE29-C00EAA7F14BC}">
      <dgm:prSet/>
      <dgm:spPr/>
      <dgm:t>
        <a:bodyPr/>
        <a:lstStyle/>
        <a:p>
          <a:endParaRPr lang="en-US"/>
        </a:p>
      </dgm:t>
    </dgm:pt>
    <dgm:pt modelId="{B69E9549-62FC-4B9C-8D2F-5CCE720074A9}">
      <dgm:prSet custT="1"/>
      <dgm:spPr/>
      <dgm:t>
        <a:bodyPr/>
        <a:lstStyle/>
        <a:p>
          <a:r>
            <a:rPr lang="en-US" sz="2400" b="1" dirty="0"/>
            <a:t>Approach</a:t>
          </a:r>
          <a:r>
            <a:rPr lang="en-US" sz="1600" b="1" dirty="0"/>
            <a:t>: </a:t>
          </a:r>
          <a:r>
            <a:rPr lang="en-US" sz="1400" b="0" i="1" dirty="0"/>
            <a:t>H</a:t>
          </a:r>
          <a:r>
            <a:rPr lang="en-US" sz="1400" i="1" dirty="0"/>
            <a:t>ow</a:t>
          </a:r>
          <a:r>
            <a:rPr lang="en-US" sz="1400" dirty="0"/>
            <a:t> impact will be delivered (high level)</a:t>
          </a:r>
          <a:endParaRPr lang="en-US" sz="1600" dirty="0"/>
        </a:p>
      </dgm:t>
    </dgm:pt>
    <dgm:pt modelId="{CA50C321-32A9-48EE-9268-DF4980BA42A2}" type="parTrans" cxnId="{294CB5C5-1CC8-41F4-BE7F-78F585C45698}">
      <dgm:prSet/>
      <dgm:spPr/>
      <dgm:t>
        <a:bodyPr/>
        <a:lstStyle/>
        <a:p>
          <a:endParaRPr lang="en-US"/>
        </a:p>
      </dgm:t>
    </dgm:pt>
    <dgm:pt modelId="{3422BC42-C743-4DDD-8B1A-8B789AB921F6}" type="sibTrans" cxnId="{294CB5C5-1CC8-41F4-BE7F-78F585C45698}">
      <dgm:prSet/>
      <dgm:spPr/>
      <dgm:t>
        <a:bodyPr/>
        <a:lstStyle/>
        <a:p>
          <a:endParaRPr lang="en-US"/>
        </a:p>
      </dgm:t>
    </dgm:pt>
    <dgm:pt modelId="{41F69382-5E50-4DED-9C38-9220C0D2A547}">
      <dgm:prSet custT="1"/>
      <dgm:spPr/>
      <dgm:t>
        <a:bodyPr/>
        <a:lstStyle/>
        <a:p>
          <a:r>
            <a:rPr lang="en-US" sz="2400" b="1" dirty="0"/>
            <a:t>Roles and responsibilities</a:t>
          </a:r>
          <a:r>
            <a:rPr lang="en-US" sz="1600" b="1" dirty="0"/>
            <a:t>: </a:t>
          </a:r>
          <a:r>
            <a:rPr lang="en-US" sz="1400" b="0" dirty="0"/>
            <a:t>Accountability (high level)</a:t>
          </a:r>
          <a:endParaRPr lang="en-US" sz="1600" b="0" dirty="0"/>
        </a:p>
      </dgm:t>
    </dgm:pt>
    <dgm:pt modelId="{A90347B7-153A-407C-98F7-A6208F091A99}" type="parTrans" cxnId="{3739923F-E605-4BC1-80FA-02B99CEFD509}">
      <dgm:prSet/>
      <dgm:spPr/>
      <dgm:t>
        <a:bodyPr/>
        <a:lstStyle/>
        <a:p>
          <a:endParaRPr lang="en-US"/>
        </a:p>
      </dgm:t>
    </dgm:pt>
    <dgm:pt modelId="{5D84305D-34F4-4C24-8BAD-8FD340133E12}" type="sibTrans" cxnId="{3739923F-E605-4BC1-80FA-02B99CEFD509}">
      <dgm:prSet/>
      <dgm:spPr/>
      <dgm:t>
        <a:bodyPr/>
        <a:lstStyle/>
        <a:p>
          <a:endParaRPr lang="en-US"/>
        </a:p>
      </dgm:t>
    </dgm:pt>
    <dgm:pt modelId="{24EE6C01-B392-4626-A1AC-D7D5B1269DB9}">
      <dgm:prSet custT="1"/>
      <dgm:spPr/>
      <dgm:t>
        <a:bodyPr/>
        <a:lstStyle/>
        <a:p>
          <a:r>
            <a:rPr lang="en-US" sz="2400" b="1" dirty="0"/>
            <a:t>Strategic goals</a:t>
          </a:r>
          <a:r>
            <a:rPr lang="en-US" sz="1600" b="1" dirty="0"/>
            <a:t>: </a:t>
          </a:r>
          <a:r>
            <a:rPr lang="en-US" sz="1400" dirty="0"/>
            <a:t>Priorities</a:t>
          </a:r>
          <a:endParaRPr lang="en-US" sz="1600" dirty="0"/>
        </a:p>
      </dgm:t>
    </dgm:pt>
    <dgm:pt modelId="{04A9AB24-F541-4D24-B651-19876C89A09F}" type="parTrans" cxnId="{E91C9C14-9B6F-44ED-B55D-897239550393}">
      <dgm:prSet/>
      <dgm:spPr/>
      <dgm:t>
        <a:bodyPr/>
        <a:lstStyle/>
        <a:p>
          <a:endParaRPr lang="en-US"/>
        </a:p>
      </dgm:t>
    </dgm:pt>
    <dgm:pt modelId="{7C9C889D-A27D-4279-9CE0-FEDCB69A1DAF}" type="sibTrans" cxnId="{E91C9C14-9B6F-44ED-B55D-897239550393}">
      <dgm:prSet/>
      <dgm:spPr/>
      <dgm:t>
        <a:bodyPr/>
        <a:lstStyle/>
        <a:p>
          <a:endParaRPr lang="en-US"/>
        </a:p>
      </dgm:t>
    </dgm:pt>
    <dgm:pt modelId="{39C1A506-6ECF-4FFE-8B86-73134113DC06}">
      <dgm:prSet custT="1"/>
      <dgm:spPr>
        <a:solidFill>
          <a:schemeClr val="accent5">
            <a:lumMod val="40000"/>
            <a:lumOff val="60000"/>
          </a:schemeClr>
        </a:solidFill>
      </dgm:spPr>
      <dgm:t>
        <a:bodyPr/>
        <a:lstStyle/>
        <a:p>
          <a:r>
            <a:rPr lang="en-US" sz="2400" b="1" dirty="0"/>
            <a:t>Measures of success</a:t>
          </a:r>
          <a:r>
            <a:rPr lang="en-US" sz="1600" b="1" dirty="0"/>
            <a:t>: </a:t>
          </a:r>
          <a:r>
            <a:rPr lang="en-US" sz="1400" dirty="0"/>
            <a:t>Demonstrating (and what counts as) achievement</a:t>
          </a:r>
          <a:endParaRPr lang="en-US" sz="1600" dirty="0"/>
        </a:p>
      </dgm:t>
    </dgm:pt>
    <dgm:pt modelId="{0987392B-0599-418E-9A91-85CF3AD76074}" type="parTrans" cxnId="{6622E8D2-90FD-47BE-BF94-C92B48A9ECAC}">
      <dgm:prSet/>
      <dgm:spPr/>
      <dgm:t>
        <a:bodyPr/>
        <a:lstStyle/>
        <a:p>
          <a:endParaRPr lang="en-US"/>
        </a:p>
      </dgm:t>
    </dgm:pt>
    <dgm:pt modelId="{B07B3C35-ADEC-4D74-9688-51943AA8DEA7}" type="sibTrans" cxnId="{6622E8D2-90FD-47BE-BF94-C92B48A9ECAC}">
      <dgm:prSet/>
      <dgm:spPr/>
      <dgm:t>
        <a:bodyPr/>
        <a:lstStyle/>
        <a:p>
          <a:endParaRPr lang="en-US"/>
        </a:p>
      </dgm:t>
    </dgm:pt>
    <dgm:pt modelId="{916FCD31-023D-46BA-A169-8C5CCCC2ABBE}" type="pres">
      <dgm:prSet presAssocID="{417CC13B-6236-4864-8A9F-8F2E5EEF1990}" presName="root" presStyleCnt="0">
        <dgm:presLayoutVars>
          <dgm:dir/>
          <dgm:resizeHandles val="exact"/>
        </dgm:presLayoutVars>
      </dgm:prSet>
      <dgm:spPr/>
    </dgm:pt>
    <dgm:pt modelId="{DB6D1103-CF85-4F74-8BBF-EBD76A0FC776}" type="pres">
      <dgm:prSet presAssocID="{B0965D89-553F-4048-B99A-521062BD3500}" presName="compNode" presStyleCnt="0"/>
      <dgm:spPr/>
    </dgm:pt>
    <dgm:pt modelId="{312ADE0F-1581-4D19-9FCA-043722EE1B54}" type="pres">
      <dgm:prSet presAssocID="{B0965D89-553F-4048-B99A-521062BD3500}" presName="bgRect" presStyleLbl="bgShp" presStyleIdx="0" presStyleCnt="7"/>
      <dgm:spPr>
        <a:solidFill>
          <a:schemeClr val="accent5">
            <a:lumMod val="40000"/>
            <a:lumOff val="60000"/>
          </a:schemeClr>
        </a:solidFill>
      </dgm:spPr>
    </dgm:pt>
    <dgm:pt modelId="{284ABDCC-09F5-48D9-B58B-9E0039C5EE4D}" type="pres">
      <dgm:prSet presAssocID="{B0965D89-553F-4048-B99A-521062BD3500}" presName="iconRect" presStyleLbl="node1" presStyleIdx="0"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Umbrella with solid fill"/>
        </a:ext>
      </dgm:extLst>
    </dgm:pt>
    <dgm:pt modelId="{CBE7B18D-CFE3-44E4-ACDC-177D0E594C36}" type="pres">
      <dgm:prSet presAssocID="{B0965D89-553F-4048-B99A-521062BD3500}" presName="spaceRect" presStyleCnt="0"/>
      <dgm:spPr/>
    </dgm:pt>
    <dgm:pt modelId="{E52B33E9-1F6A-45A5-B289-F0CBCD90D81B}" type="pres">
      <dgm:prSet presAssocID="{B0965D89-553F-4048-B99A-521062BD3500}" presName="parTx" presStyleLbl="revTx" presStyleIdx="0" presStyleCnt="7">
        <dgm:presLayoutVars>
          <dgm:chMax val="0"/>
          <dgm:chPref val="0"/>
        </dgm:presLayoutVars>
      </dgm:prSet>
      <dgm:spPr/>
    </dgm:pt>
    <dgm:pt modelId="{F867FF83-DC7C-4D42-BC44-A0DF0E2266FE}" type="pres">
      <dgm:prSet presAssocID="{8F8AEDD4-E684-4A9A-820E-FA4BC83A7FD9}" presName="sibTrans" presStyleCnt="0"/>
      <dgm:spPr/>
    </dgm:pt>
    <dgm:pt modelId="{3821C633-909F-4D36-BDC7-B58FBBF9834C}" type="pres">
      <dgm:prSet presAssocID="{C84503DA-E8F9-4D02-9B80-748422B99CB7}" presName="compNode" presStyleCnt="0"/>
      <dgm:spPr/>
    </dgm:pt>
    <dgm:pt modelId="{6ADBBB08-6F04-4872-A5AC-A4E2B8F5F338}" type="pres">
      <dgm:prSet presAssocID="{C84503DA-E8F9-4D02-9B80-748422B99CB7}" presName="bgRect" presStyleLbl="bgShp" presStyleIdx="1" presStyleCnt="7"/>
      <dgm:spPr>
        <a:solidFill>
          <a:schemeClr val="accent5">
            <a:lumMod val="40000"/>
            <a:lumOff val="60000"/>
          </a:schemeClr>
        </a:solidFill>
      </dgm:spPr>
    </dgm:pt>
    <dgm:pt modelId="{49878D8F-BDE5-4634-A357-D67563EAE56C}" type="pres">
      <dgm:prSet presAssocID="{C84503DA-E8F9-4D02-9B80-748422B99CB7}"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lescope"/>
        </a:ext>
      </dgm:extLst>
    </dgm:pt>
    <dgm:pt modelId="{DCF1B4E3-5785-410C-AE9A-BC68ABCB60D4}" type="pres">
      <dgm:prSet presAssocID="{C84503DA-E8F9-4D02-9B80-748422B99CB7}" presName="spaceRect" presStyleCnt="0"/>
      <dgm:spPr/>
    </dgm:pt>
    <dgm:pt modelId="{1718176B-A103-4EFC-A9E2-C56D6100D219}" type="pres">
      <dgm:prSet presAssocID="{C84503DA-E8F9-4D02-9B80-748422B99CB7}" presName="parTx" presStyleLbl="revTx" presStyleIdx="1" presStyleCnt="7">
        <dgm:presLayoutVars>
          <dgm:chMax val="0"/>
          <dgm:chPref val="0"/>
        </dgm:presLayoutVars>
      </dgm:prSet>
      <dgm:spPr/>
    </dgm:pt>
    <dgm:pt modelId="{DBBFE6FE-BCA2-4C5C-865B-A049F409EFD1}" type="pres">
      <dgm:prSet presAssocID="{E866F50C-8DAD-4344-B1E9-D93B5C9D940F}" presName="sibTrans" presStyleCnt="0"/>
      <dgm:spPr/>
    </dgm:pt>
    <dgm:pt modelId="{0EA36E78-A308-4E89-BF90-E6721E2D4027}" type="pres">
      <dgm:prSet presAssocID="{D57B57C8-BAF3-41F6-85BC-8C10BEC1B3DE}" presName="compNode" presStyleCnt="0"/>
      <dgm:spPr/>
    </dgm:pt>
    <dgm:pt modelId="{697C17E9-5BDB-4AE4-9370-79C34D7008B0}" type="pres">
      <dgm:prSet presAssocID="{D57B57C8-BAF3-41F6-85BC-8C10BEC1B3DE}" presName="bgRect" presStyleLbl="bgShp" presStyleIdx="2" presStyleCnt="7"/>
      <dgm:spPr>
        <a:solidFill>
          <a:schemeClr val="accent5">
            <a:lumMod val="40000"/>
            <a:lumOff val="60000"/>
          </a:schemeClr>
        </a:solidFill>
      </dgm:spPr>
    </dgm:pt>
    <dgm:pt modelId="{6083EA04-A082-4DD5-A575-46793A1571CF}" type="pres">
      <dgm:prSet presAssocID="{D57B57C8-BAF3-41F6-85BC-8C10BEC1B3D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F3B88C8A-C5C1-427F-88C4-F3A37A54F346}" type="pres">
      <dgm:prSet presAssocID="{D57B57C8-BAF3-41F6-85BC-8C10BEC1B3DE}" presName="spaceRect" presStyleCnt="0"/>
      <dgm:spPr/>
    </dgm:pt>
    <dgm:pt modelId="{A65A61C4-55F3-41FF-AD9E-C12523189264}" type="pres">
      <dgm:prSet presAssocID="{D57B57C8-BAF3-41F6-85BC-8C10BEC1B3DE}" presName="parTx" presStyleLbl="revTx" presStyleIdx="2" presStyleCnt="7">
        <dgm:presLayoutVars>
          <dgm:chMax val="0"/>
          <dgm:chPref val="0"/>
        </dgm:presLayoutVars>
      </dgm:prSet>
      <dgm:spPr/>
    </dgm:pt>
    <dgm:pt modelId="{67C45B97-2C7D-44F9-BBDA-E9746AF40CAB}" type="pres">
      <dgm:prSet presAssocID="{B0BB4809-C17A-45CC-9AAB-294B74E7B208}" presName="sibTrans" presStyleCnt="0"/>
      <dgm:spPr/>
    </dgm:pt>
    <dgm:pt modelId="{92D9802F-8C8B-4B17-BA35-831EFCA9F227}" type="pres">
      <dgm:prSet presAssocID="{B69E9549-62FC-4B9C-8D2F-5CCE720074A9}" presName="compNode" presStyleCnt="0"/>
      <dgm:spPr/>
    </dgm:pt>
    <dgm:pt modelId="{0547F607-9512-4852-8075-6C76140BE9C6}" type="pres">
      <dgm:prSet presAssocID="{B69E9549-62FC-4B9C-8D2F-5CCE720074A9}" presName="bgRect" presStyleLbl="bgShp" presStyleIdx="3" presStyleCnt="7" custLinFactNeighborY="784"/>
      <dgm:spPr>
        <a:solidFill>
          <a:schemeClr val="accent5">
            <a:lumMod val="40000"/>
            <a:lumOff val="60000"/>
          </a:schemeClr>
        </a:solidFill>
      </dgm:spPr>
    </dgm:pt>
    <dgm:pt modelId="{141A6D4F-2487-4893-970C-B515B5F82CB7}" type="pres">
      <dgm:prSet presAssocID="{B69E9549-62FC-4B9C-8D2F-5CCE720074A9}" presName="iconRect" presStyleLbl="nod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laybook with solid fill"/>
        </a:ext>
      </dgm:extLst>
    </dgm:pt>
    <dgm:pt modelId="{159F3668-68A0-44C5-AED3-68D4868E4C29}" type="pres">
      <dgm:prSet presAssocID="{B69E9549-62FC-4B9C-8D2F-5CCE720074A9}" presName="spaceRect" presStyleCnt="0"/>
      <dgm:spPr/>
    </dgm:pt>
    <dgm:pt modelId="{9A1E9BF0-F4FA-4D8E-9F80-6E396B18EE5D}" type="pres">
      <dgm:prSet presAssocID="{B69E9549-62FC-4B9C-8D2F-5CCE720074A9}" presName="parTx" presStyleLbl="revTx" presStyleIdx="3" presStyleCnt="7">
        <dgm:presLayoutVars>
          <dgm:chMax val="0"/>
          <dgm:chPref val="0"/>
        </dgm:presLayoutVars>
      </dgm:prSet>
      <dgm:spPr/>
    </dgm:pt>
    <dgm:pt modelId="{81119E39-1396-483B-89FC-F35BC48730B1}" type="pres">
      <dgm:prSet presAssocID="{3422BC42-C743-4DDD-8B1A-8B789AB921F6}" presName="sibTrans" presStyleCnt="0"/>
      <dgm:spPr/>
    </dgm:pt>
    <dgm:pt modelId="{9B2F05C0-295A-4286-9D52-14BC3CD9514D}" type="pres">
      <dgm:prSet presAssocID="{41F69382-5E50-4DED-9C38-9220C0D2A547}" presName="compNode" presStyleCnt="0"/>
      <dgm:spPr/>
    </dgm:pt>
    <dgm:pt modelId="{BD80EF01-74CA-4919-9647-ECA76F983DB3}" type="pres">
      <dgm:prSet presAssocID="{41F69382-5E50-4DED-9C38-9220C0D2A547}" presName="bgRect" presStyleLbl="bgShp" presStyleIdx="4" presStyleCnt="7"/>
      <dgm:spPr>
        <a:solidFill>
          <a:schemeClr val="accent5">
            <a:lumMod val="40000"/>
            <a:lumOff val="60000"/>
          </a:schemeClr>
        </a:solidFill>
      </dgm:spPr>
    </dgm:pt>
    <dgm:pt modelId="{272C5B69-5E1D-4098-815C-18DBEDF29495}" type="pres">
      <dgm:prSet presAssocID="{41F69382-5E50-4DED-9C38-9220C0D2A547}"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ierarchy"/>
        </a:ext>
      </dgm:extLst>
    </dgm:pt>
    <dgm:pt modelId="{E468C423-5841-4FC2-A39E-49E1CF5C6C31}" type="pres">
      <dgm:prSet presAssocID="{41F69382-5E50-4DED-9C38-9220C0D2A547}" presName="spaceRect" presStyleCnt="0"/>
      <dgm:spPr/>
    </dgm:pt>
    <dgm:pt modelId="{02769E67-0F88-40FB-A418-06A2A6287E1E}" type="pres">
      <dgm:prSet presAssocID="{41F69382-5E50-4DED-9C38-9220C0D2A547}" presName="parTx" presStyleLbl="revTx" presStyleIdx="4" presStyleCnt="7">
        <dgm:presLayoutVars>
          <dgm:chMax val="0"/>
          <dgm:chPref val="0"/>
        </dgm:presLayoutVars>
      </dgm:prSet>
      <dgm:spPr/>
    </dgm:pt>
    <dgm:pt modelId="{2F88FE82-084A-45D0-AC85-568E7F0CDFF1}" type="pres">
      <dgm:prSet presAssocID="{5D84305D-34F4-4C24-8BAD-8FD340133E12}" presName="sibTrans" presStyleCnt="0"/>
      <dgm:spPr/>
    </dgm:pt>
    <dgm:pt modelId="{5E17D37F-CC7C-43DD-8C2E-BDF40A387B31}" type="pres">
      <dgm:prSet presAssocID="{24EE6C01-B392-4626-A1AC-D7D5B1269DB9}" presName="compNode" presStyleCnt="0"/>
      <dgm:spPr/>
    </dgm:pt>
    <dgm:pt modelId="{9522FDF3-7474-4DAC-8F49-3EEC29AEC60C}" type="pres">
      <dgm:prSet presAssocID="{24EE6C01-B392-4626-A1AC-D7D5B1269DB9}" presName="bgRect" presStyleLbl="bgShp" presStyleIdx="5" presStyleCnt="7"/>
      <dgm:spPr>
        <a:solidFill>
          <a:schemeClr val="accent5">
            <a:lumMod val="40000"/>
            <a:lumOff val="60000"/>
          </a:schemeClr>
        </a:solidFill>
      </dgm:spPr>
    </dgm:pt>
    <dgm:pt modelId="{67ABD6A0-A60E-4620-B5A8-1C94A4F4DE12}" type="pres">
      <dgm:prSet presAssocID="{24EE6C01-B392-4626-A1AC-D7D5B1269DB9}"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ullseye"/>
        </a:ext>
      </dgm:extLst>
    </dgm:pt>
    <dgm:pt modelId="{05E1E5EE-C6CF-4BF7-B8D9-9D2FBDB855A6}" type="pres">
      <dgm:prSet presAssocID="{24EE6C01-B392-4626-A1AC-D7D5B1269DB9}" presName="spaceRect" presStyleCnt="0"/>
      <dgm:spPr/>
    </dgm:pt>
    <dgm:pt modelId="{79994F3E-84C6-4277-985D-B9D3CC0B001D}" type="pres">
      <dgm:prSet presAssocID="{24EE6C01-B392-4626-A1AC-D7D5B1269DB9}" presName="parTx" presStyleLbl="revTx" presStyleIdx="5" presStyleCnt="7">
        <dgm:presLayoutVars>
          <dgm:chMax val="0"/>
          <dgm:chPref val="0"/>
        </dgm:presLayoutVars>
      </dgm:prSet>
      <dgm:spPr/>
    </dgm:pt>
    <dgm:pt modelId="{D0F4828D-F14E-4C78-809E-AF9BC868208A}" type="pres">
      <dgm:prSet presAssocID="{7C9C889D-A27D-4279-9CE0-FEDCB69A1DAF}" presName="sibTrans" presStyleCnt="0"/>
      <dgm:spPr/>
    </dgm:pt>
    <dgm:pt modelId="{854C0F50-7BFC-465B-BEB3-8C20C81A20AF}" type="pres">
      <dgm:prSet presAssocID="{39C1A506-6ECF-4FFE-8B86-73134113DC06}" presName="compNode" presStyleCnt="0"/>
      <dgm:spPr/>
    </dgm:pt>
    <dgm:pt modelId="{3B9F1984-1841-48D4-8803-EB8756AE9590}" type="pres">
      <dgm:prSet presAssocID="{39C1A506-6ECF-4FFE-8B86-73134113DC06}" presName="bgRect" presStyleLbl="bgShp" presStyleIdx="6" presStyleCnt="7"/>
      <dgm:spPr>
        <a:solidFill>
          <a:schemeClr val="accent5">
            <a:lumMod val="40000"/>
            <a:lumOff val="60000"/>
          </a:schemeClr>
        </a:solidFill>
      </dgm:spPr>
    </dgm:pt>
    <dgm:pt modelId="{68A39AAB-44EB-4DD6-97A4-C1A701E59999}" type="pres">
      <dgm:prSet presAssocID="{39C1A506-6ECF-4FFE-8B86-73134113DC0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Trophy"/>
        </a:ext>
      </dgm:extLst>
    </dgm:pt>
    <dgm:pt modelId="{7828BF34-373A-4D58-BCE9-D070E07ABA3A}" type="pres">
      <dgm:prSet presAssocID="{39C1A506-6ECF-4FFE-8B86-73134113DC06}" presName="spaceRect" presStyleCnt="0"/>
      <dgm:spPr/>
    </dgm:pt>
    <dgm:pt modelId="{781559F5-FE42-48DD-852C-23D43A389174}" type="pres">
      <dgm:prSet presAssocID="{39C1A506-6ECF-4FFE-8B86-73134113DC06}" presName="parTx" presStyleLbl="revTx" presStyleIdx="6" presStyleCnt="7">
        <dgm:presLayoutVars>
          <dgm:chMax val="0"/>
          <dgm:chPref val="0"/>
        </dgm:presLayoutVars>
      </dgm:prSet>
      <dgm:spPr/>
    </dgm:pt>
  </dgm:ptLst>
  <dgm:cxnLst>
    <dgm:cxn modelId="{DE83EE0D-7BA4-40C5-8327-64158FCA4C43}" type="presOf" srcId="{C84503DA-E8F9-4D02-9B80-748422B99CB7}" destId="{1718176B-A103-4EFC-A9E2-C56D6100D219}" srcOrd="0" destOrd="0" presId="urn:microsoft.com/office/officeart/2018/2/layout/IconVerticalSolidList"/>
    <dgm:cxn modelId="{E91C9C14-9B6F-44ED-B55D-897239550393}" srcId="{417CC13B-6236-4864-8A9F-8F2E5EEF1990}" destId="{24EE6C01-B392-4626-A1AC-D7D5B1269DB9}" srcOrd="5" destOrd="0" parTransId="{04A9AB24-F541-4D24-B651-19876C89A09F}" sibTransId="{7C9C889D-A27D-4279-9CE0-FEDCB69A1DAF}"/>
    <dgm:cxn modelId="{6A6D5616-39B0-416B-8294-DF3AE5A61AF6}" type="presOf" srcId="{B0965D89-553F-4048-B99A-521062BD3500}" destId="{E52B33E9-1F6A-45A5-B289-F0CBCD90D81B}" srcOrd="0" destOrd="0" presId="urn:microsoft.com/office/officeart/2018/2/layout/IconVerticalSolidList"/>
    <dgm:cxn modelId="{C17B6F31-C85B-46B2-B713-2C745DB002EE}" type="presOf" srcId="{39C1A506-6ECF-4FFE-8B86-73134113DC06}" destId="{781559F5-FE42-48DD-852C-23D43A389174}" srcOrd="0" destOrd="0" presId="urn:microsoft.com/office/officeart/2018/2/layout/IconVerticalSolidList"/>
    <dgm:cxn modelId="{3739923F-E605-4BC1-80FA-02B99CEFD509}" srcId="{417CC13B-6236-4864-8A9F-8F2E5EEF1990}" destId="{41F69382-5E50-4DED-9C38-9220C0D2A547}" srcOrd="4" destOrd="0" parTransId="{A90347B7-153A-407C-98F7-A6208F091A99}" sibTransId="{5D84305D-34F4-4C24-8BAD-8FD340133E12}"/>
    <dgm:cxn modelId="{0E439344-E59E-4AA1-BDB1-7DBC9A14A625}" type="presOf" srcId="{41F69382-5E50-4DED-9C38-9220C0D2A547}" destId="{02769E67-0F88-40FB-A418-06A2A6287E1E}" srcOrd="0" destOrd="0" presId="urn:microsoft.com/office/officeart/2018/2/layout/IconVerticalSolidList"/>
    <dgm:cxn modelId="{340B576A-35E2-48D0-BC09-AD36FA0682F7}" type="presOf" srcId="{D57B57C8-BAF3-41F6-85BC-8C10BEC1B3DE}" destId="{A65A61C4-55F3-41FF-AD9E-C12523189264}" srcOrd="0" destOrd="0" presId="urn:microsoft.com/office/officeart/2018/2/layout/IconVerticalSolidList"/>
    <dgm:cxn modelId="{3042014B-1ED7-4D1B-A8F6-DE8E255EFC5B}" type="presOf" srcId="{417CC13B-6236-4864-8A9F-8F2E5EEF1990}" destId="{916FCD31-023D-46BA-A169-8C5CCCC2ABBE}" srcOrd="0" destOrd="0" presId="urn:microsoft.com/office/officeart/2018/2/layout/IconVerticalSolidList"/>
    <dgm:cxn modelId="{4E87E354-EAB8-401E-8819-5212C142B0E5}" type="presOf" srcId="{24EE6C01-B392-4626-A1AC-D7D5B1269DB9}" destId="{79994F3E-84C6-4277-985D-B9D3CC0B001D}" srcOrd="0" destOrd="0" presId="urn:microsoft.com/office/officeart/2018/2/layout/IconVerticalSolidList"/>
    <dgm:cxn modelId="{3E58185A-4CBF-43A1-A6EC-F6BD97CA6817}" type="presOf" srcId="{B69E9549-62FC-4B9C-8D2F-5CCE720074A9}" destId="{9A1E9BF0-F4FA-4D8E-9F80-6E396B18EE5D}" srcOrd="0" destOrd="0" presId="urn:microsoft.com/office/officeart/2018/2/layout/IconVerticalSolidList"/>
    <dgm:cxn modelId="{6CA2EE81-666C-4909-AE29-C00EAA7F14BC}" srcId="{417CC13B-6236-4864-8A9F-8F2E5EEF1990}" destId="{D57B57C8-BAF3-41F6-85BC-8C10BEC1B3DE}" srcOrd="2" destOrd="0" parTransId="{81E08B8B-FA53-4322-B153-B002D3586ED9}" sibTransId="{B0BB4809-C17A-45CC-9AAB-294B74E7B208}"/>
    <dgm:cxn modelId="{DB07C39F-506A-472B-A0A6-73AC16867692}" srcId="{417CC13B-6236-4864-8A9F-8F2E5EEF1990}" destId="{C84503DA-E8F9-4D02-9B80-748422B99CB7}" srcOrd="1" destOrd="0" parTransId="{4FF3118B-4DAD-4D83-9C76-01D146D5DA5F}" sibTransId="{E866F50C-8DAD-4344-B1E9-D93B5C9D940F}"/>
    <dgm:cxn modelId="{BCA855A3-69F1-43CE-8356-0E62426DE13A}" srcId="{417CC13B-6236-4864-8A9F-8F2E5EEF1990}" destId="{B0965D89-553F-4048-B99A-521062BD3500}" srcOrd="0" destOrd="0" parTransId="{A609432B-B4D7-4932-AEC2-1D9801A0C2F8}" sibTransId="{8F8AEDD4-E684-4A9A-820E-FA4BC83A7FD9}"/>
    <dgm:cxn modelId="{294CB5C5-1CC8-41F4-BE7F-78F585C45698}" srcId="{417CC13B-6236-4864-8A9F-8F2E5EEF1990}" destId="{B69E9549-62FC-4B9C-8D2F-5CCE720074A9}" srcOrd="3" destOrd="0" parTransId="{CA50C321-32A9-48EE-9268-DF4980BA42A2}" sibTransId="{3422BC42-C743-4DDD-8B1A-8B789AB921F6}"/>
    <dgm:cxn modelId="{6622E8D2-90FD-47BE-BF94-C92B48A9ECAC}" srcId="{417CC13B-6236-4864-8A9F-8F2E5EEF1990}" destId="{39C1A506-6ECF-4FFE-8B86-73134113DC06}" srcOrd="6" destOrd="0" parTransId="{0987392B-0599-418E-9A91-85CF3AD76074}" sibTransId="{B07B3C35-ADEC-4D74-9688-51943AA8DEA7}"/>
    <dgm:cxn modelId="{6E35D310-04D7-447B-8A33-3C00D6167CAD}" type="presParOf" srcId="{916FCD31-023D-46BA-A169-8C5CCCC2ABBE}" destId="{DB6D1103-CF85-4F74-8BBF-EBD76A0FC776}" srcOrd="0" destOrd="0" presId="urn:microsoft.com/office/officeart/2018/2/layout/IconVerticalSolidList"/>
    <dgm:cxn modelId="{06D31613-303C-4DF2-A966-2EE512E53824}" type="presParOf" srcId="{DB6D1103-CF85-4F74-8BBF-EBD76A0FC776}" destId="{312ADE0F-1581-4D19-9FCA-043722EE1B54}" srcOrd="0" destOrd="0" presId="urn:microsoft.com/office/officeart/2018/2/layout/IconVerticalSolidList"/>
    <dgm:cxn modelId="{8C731437-476F-464C-8EBF-82AAEBDD2EB0}" type="presParOf" srcId="{DB6D1103-CF85-4F74-8BBF-EBD76A0FC776}" destId="{284ABDCC-09F5-48D9-B58B-9E0039C5EE4D}" srcOrd="1" destOrd="0" presId="urn:microsoft.com/office/officeart/2018/2/layout/IconVerticalSolidList"/>
    <dgm:cxn modelId="{A493BF1B-B55E-4331-AD9F-94B5BEB16F69}" type="presParOf" srcId="{DB6D1103-CF85-4F74-8BBF-EBD76A0FC776}" destId="{CBE7B18D-CFE3-44E4-ACDC-177D0E594C36}" srcOrd="2" destOrd="0" presId="urn:microsoft.com/office/officeart/2018/2/layout/IconVerticalSolidList"/>
    <dgm:cxn modelId="{53163103-0E28-4E84-A598-EEACBA4644D7}" type="presParOf" srcId="{DB6D1103-CF85-4F74-8BBF-EBD76A0FC776}" destId="{E52B33E9-1F6A-45A5-B289-F0CBCD90D81B}" srcOrd="3" destOrd="0" presId="urn:microsoft.com/office/officeart/2018/2/layout/IconVerticalSolidList"/>
    <dgm:cxn modelId="{F943EE70-1F20-4327-B8FA-C2D71E3EA6B9}" type="presParOf" srcId="{916FCD31-023D-46BA-A169-8C5CCCC2ABBE}" destId="{F867FF83-DC7C-4D42-BC44-A0DF0E2266FE}" srcOrd="1" destOrd="0" presId="urn:microsoft.com/office/officeart/2018/2/layout/IconVerticalSolidList"/>
    <dgm:cxn modelId="{8E27F852-5BE1-4768-910B-955CC7125E96}" type="presParOf" srcId="{916FCD31-023D-46BA-A169-8C5CCCC2ABBE}" destId="{3821C633-909F-4D36-BDC7-B58FBBF9834C}" srcOrd="2" destOrd="0" presId="urn:microsoft.com/office/officeart/2018/2/layout/IconVerticalSolidList"/>
    <dgm:cxn modelId="{A3785F88-C8CC-49BB-A465-E6FFB5F3D7D0}" type="presParOf" srcId="{3821C633-909F-4D36-BDC7-B58FBBF9834C}" destId="{6ADBBB08-6F04-4872-A5AC-A4E2B8F5F338}" srcOrd="0" destOrd="0" presId="urn:microsoft.com/office/officeart/2018/2/layout/IconVerticalSolidList"/>
    <dgm:cxn modelId="{528AE62F-AAC6-4595-939F-7582ABF6F63A}" type="presParOf" srcId="{3821C633-909F-4D36-BDC7-B58FBBF9834C}" destId="{49878D8F-BDE5-4634-A357-D67563EAE56C}" srcOrd="1" destOrd="0" presId="urn:microsoft.com/office/officeart/2018/2/layout/IconVerticalSolidList"/>
    <dgm:cxn modelId="{B0E38B39-2DDF-4983-AFE6-C702A2D9FADA}" type="presParOf" srcId="{3821C633-909F-4D36-BDC7-B58FBBF9834C}" destId="{DCF1B4E3-5785-410C-AE9A-BC68ABCB60D4}" srcOrd="2" destOrd="0" presId="urn:microsoft.com/office/officeart/2018/2/layout/IconVerticalSolidList"/>
    <dgm:cxn modelId="{4F153037-210D-4EB4-859E-9B473E48F9FE}" type="presParOf" srcId="{3821C633-909F-4D36-BDC7-B58FBBF9834C}" destId="{1718176B-A103-4EFC-A9E2-C56D6100D219}" srcOrd="3" destOrd="0" presId="urn:microsoft.com/office/officeart/2018/2/layout/IconVerticalSolidList"/>
    <dgm:cxn modelId="{BD3FEE06-2867-434A-83A7-0CEB583BE468}" type="presParOf" srcId="{916FCD31-023D-46BA-A169-8C5CCCC2ABBE}" destId="{DBBFE6FE-BCA2-4C5C-865B-A049F409EFD1}" srcOrd="3" destOrd="0" presId="urn:microsoft.com/office/officeart/2018/2/layout/IconVerticalSolidList"/>
    <dgm:cxn modelId="{7BACFD95-6E36-457E-8BB0-D6BC24B136E9}" type="presParOf" srcId="{916FCD31-023D-46BA-A169-8C5CCCC2ABBE}" destId="{0EA36E78-A308-4E89-BF90-E6721E2D4027}" srcOrd="4" destOrd="0" presId="urn:microsoft.com/office/officeart/2018/2/layout/IconVerticalSolidList"/>
    <dgm:cxn modelId="{AFF6DE9C-763B-43A8-B646-B1593686943A}" type="presParOf" srcId="{0EA36E78-A308-4E89-BF90-E6721E2D4027}" destId="{697C17E9-5BDB-4AE4-9370-79C34D7008B0}" srcOrd="0" destOrd="0" presId="urn:microsoft.com/office/officeart/2018/2/layout/IconVerticalSolidList"/>
    <dgm:cxn modelId="{5C946508-A16C-4028-8BF7-BF2F1090012F}" type="presParOf" srcId="{0EA36E78-A308-4E89-BF90-E6721E2D4027}" destId="{6083EA04-A082-4DD5-A575-46793A1571CF}" srcOrd="1" destOrd="0" presId="urn:microsoft.com/office/officeart/2018/2/layout/IconVerticalSolidList"/>
    <dgm:cxn modelId="{FBB5E2EA-F227-474F-96E7-AFE14BA1025F}" type="presParOf" srcId="{0EA36E78-A308-4E89-BF90-E6721E2D4027}" destId="{F3B88C8A-C5C1-427F-88C4-F3A37A54F346}" srcOrd="2" destOrd="0" presId="urn:microsoft.com/office/officeart/2018/2/layout/IconVerticalSolidList"/>
    <dgm:cxn modelId="{49C54C91-021F-4F56-A054-8E9A3626532F}" type="presParOf" srcId="{0EA36E78-A308-4E89-BF90-E6721E2D4027}" destId="{A65A61C4-55F3-41FF-AD9E-C12523189264}" srcOrd="3" destOrd="0" presId="urn:microsoft.com/office/officeart/2018/2/layout/IconVerticalSolidList"/>
    <dgm:cxn modelId="{77B6E71D-ACCA-4E22-A142-A9F9B7C8F9DB}" type="presParOf" srcId="{916FCD31-023D-46BA-A169-8C5CCCC2ABBE}" destId="{67C45B97-2C7D-44F9-BBDA-E9746AF40CAB}" srcOrd="5" destOrd="0" presId="urn:microsoft.com/office/officeart/2018/2/layout/IconVerticalSolidList"/>
    <dgm:cxn modelId="{4B4B2BEA-A115-4E09-8C19-4297AFCAE960}" type="presParOf" srcId="{916FCD31-023D-46BA-A169-8C5CCCC2ABBE}" destId="{92D9802F-8C8B-4B17-BA35-831EFCA9F227}" srcOrd="6" destOrd="0" presId="urn:microsoft.com/office/officeart/2018/2/layout/IconVerticalSolidList"/>
    <dgm:cxn modelId="{5CBD3B41-81E3-4C39-BC77-D824208D36C7}" type="presParOf" srcId="{92D9802F-8C8B-4B17-BA35-831EFCA9F227}" destId="{0547F607-9512-4852-8075-6C76140BE9C6}" srcOrd="0" destOrd="0" presId="urn:microsoft.com/office/officeart/2018/2/layout/IconVerticalSolidList"/>
    <dgm:cxn modelId="{8B0F283E-339D-41FD-8DE8-CEDE1A394FE9}" type="presParOf" srcId="{92D9802F-8C8B-4B17-BA35-831EFCA9F227}" destId="{141A6D4F-2487-4893-970C-B515B5F82CB7}" srcOrd="1" destOrd="0" presId="urn:microsoft.com/office/officeart/2018/2/layout/IconVerticalSolidList"/>
    <dgm:cxn modelId="{8F898500-83C5-4042-AD03-147F18789D79}" type="presParOf" srcId="{92D9802F-8C8B-4B17-BA35-831EFCA9F227}" destId="{159F3668-68A0-44C5-AED3-68D4868E4C29}" srcOrd="2" destOrd="0" presId="urn:microsoft.com/office/officeart/2018/2/layout/IconVerticalSolidList"/>
    <dgm:cxn modelId="{DB49810F-54C6-48DC-80E4-3D97B574571B}" type="presParOf" srcId="{92D9802F-8C8B-4B17-BA35-831EFCA9F227}" destId="{9A1E9BF0-F4FA-4D8E-9F80-6E396B18EE5D}" srcOrd="3" destOrd="0" presId="urn:microsoft.com/office/officeart/2018/2/layout/IconVerticalSolidList"/>
    <dgm:cxn modelId="{F501C33F-EBF0-4C78-BA6C-14ECBF1346B1}" type="presParOf" srcId="{916FCD31-023D-46BA-A169-8C5CCCC2ABBE}" destId="{81119E39-1396-483B-89FC-F35BC48730B1}" srcOrd="7" destOrd="0" presId="urn:microsoft.com/office/officeart/2018/2/layout/IconVerticalSolidList"/>
    <dgm:cxn modelId="{B0CB7C47-92D0-432C-B9DB-B5974043A1F5}" type="presParOf" srcId="{916FCD31-023D-46BA-A169-8C5CCCC2ABBE}" destId="{9B2F05C0-295A-4286-9D52-14BC3CD9514D}" srcOrd="8" destOrd="0" presId="urn:microsoft.com/office/officeart/2018/2/layout/IconVerticalSolidList"/>
    <dgm:cxn modelId="{EFF99CA3-AB4F-400B-B10D-39932777A767}" type="presParOf" srcId="{9B2F05C0-295A-4286-9D52-14BC3CD9514D}" destId="{BD80EF01-74CA-4919-9647-ECA76F983DB3}" srcOrd="0" destOrd="0" presId="urn:microsoft.com/office/officeart/2018/2/layout/IconVerticalSolidList"/>
    <dgm:cxn modelId="{028DFDA4-F6F7-4466-A41C-941B88EF079F}" type="presParOf" srcId="{9B2F05C0-295A-4286-9D52-14BC3CD9514D}" destId="{272C5B69-5E1D-4098-815C-18DBEDF29495}" srcOrd="1" destOrd="0" presId="urn:microsoft.com/office/officeart/2018/2/layout/IconVerticalSolidList"/>
    <dgm:cxn modelId="{A09F94EC-C30E-43AB-A67F-2F47D6687966}" type="presParOf" srcId="{9B2F05C0-295A-4286-9D52-14BC3CD9514D}" destId="{E468C423-5841-4FC2-A39E-49E1CF5C6C31}" srcOrd="2" destOrd="0" presId="urn:microsoft.com/office/officeart/2018/2/layout/IconVerticalSolidList"/>
    <dgm:cxn modelId="{FE872E18-E5BE-4C0E-A16E-A5B1A318D674}" type="presParOf" srcId="{9B2F05C0-295A-4286-9D52-14BC3CD9514D}" destId="{02769E67-0F88-40FB-A418-06A2A6287E1E}" srcOrd="3" destOrd="0" presId="urn:microsoft.com/office/officeart/2018/2/layout/IconVerticalSolidList"/>
    <dgm:cxn modelId="{BDF242CD-F4B8-498B-B42E-65F7FBFFC4EE}" type="presParOf" srcId="{916FCD31-023D-46BA-A169-8C5CCCC2ABBE}" destId="{2F88FE82-084A-45D0-AC85-568E7F0CDFF1}" srcOrd="9" destOrd="0" presId="urn:microsoft.com/office/officeart/2018/2/layout/IconVerticalSolidList"/>
    <dgm:cxn modelId="{10CBC348-59E1-4D1E-A90A-FAA978469CA1}" type="presParOf" srcId="{916FCD31-023D-46BA-A169-8C5CCCC2ABBE}" destId="{5E17D37F-CC7C-43DD-8C2E-BDF40A387B31}" srcOrd="10" destOrd="0" presId="urn:microsoft.com/office/officeart/2018/2/layout/IconVerticalSolidList"/>
    <dgm:cxn modelId="{14F430EF-B422-432C-99F9-580D354EE104}" type="presParOf" srcId="{5E17D37F-CC7C-43DD-8C2E-BDF40A387B31}" destId="{9522FDF3-7474-4DAC-8F49-3EEC29AEC60C}" srcOrd="0" destOrd="0" presId="urn:microsoft.com/office/officeart/2018/2/layout/IconVerticalSolidList"/>
    <dgm:cxn modelId="{463F1E4C-BC41-4A8C-89F3-0B0EC30BE135}" type="presParOf" srcId="{5E17D37F-CC7C-43DD-8C2E-BDF40A387B31}" destId="{67ABD6A0-A60E-4620-B5A8-1C94A4F4DE12}" srcOrd="1" destOrd="0" presId="urn:microsoft.com/office/officeart/2018/2/layout/IconVerticalSolidList"/>
    <dgm:cxn modelId="{49EA8DC8-C713-4B79-85B1-E2BFA7EB78F2}" type="presParOf" srcId="{5E17D37F-CC7C-43DD-8C2E-BDF40A387B31}" destId="{05E1E5EE-C6CF-4BF7-B8D9-9D2FBDB855A6}" srcOrd="2" destOrd="0" presId="urn:microsoft.com/office/officeart/2018/2/layout/IconVerticalSolidList"/>
    <dgm:cxn modelId="{75E5FFA1-B657-4D55-A457-AB844FB6D319}" type="presParOf" srcId="{5E17D37F-CC7C-43DD-8C2E-BDF40A387B31}" destId="{79994F3E-84C6-4277-985D-B9D3CC0B001D}" srcOrd="3" destOrd="0" presId="urn:microsoft.com/office/officeart/2018/2/layout/IconVerticalSolidList"/>
    <dgm:cxn modelId="{DD10185D-8DC8-48E4-8BD8-8B3E0E873C56}" type="presParOf" srcId="{916FCD31-023D-46BA-A169-8C5CCCC2ABBE}" destId="{D0F4828D-F14E-4C78-809E-AF9BC868208A}" srcOrd="11" destOrd="0" presId="urn:microsoft.com/office/officeart/2018/2/layout/IconVerticalSolidList"/>
    <dgm:cxn modelId="{CF31EC3E-E983-4CCF-9474-B15DB178D71E}" type="presParOf" srcId="{916FCD31-023D-46BA-A169-8C5CCCC2ABBE}" destId="{854C0F50-7BFC-465B-BEB3-8C20C81A20AF}" srcOrd="12" destOrd="0" presId="urn:microsoft.com/office/officeart/2018/2/layout/IconVerticalSolidList"/>
    <dgm:cxn modelId="{4D547079-889F-435E-A72A-19E7D9ADAB6F}" type="presParOf" srcId="{854C0F50-7BFC-465B-BEB3-8C20C81A20AF}" destId="{3B9F1984-1841-48D4-8803-EB8756AE9590}" srcOrd="0" destOrd="0" presId="urn:microsoft.com/office/officeart/2018/2/layout/IconVerticalSolidList"/>
    <dgm:cxn modelId="{93A661AF-3DB6-4083-B4B8-4457BD24FB0A}" type="presParOf" srcId="{854C0F50-7BFC-465B-BEB3-8C20C81A20AF}" destId="{68A39AAB-44EB-4DD6-97A4-C1A701E59999}" srcOrd="1" destOrd="0" presId="urn:microsoft.com/office/officeart/2018/2/layout/IconVerticalSolidList"/>
    <dgm:cxn modelId="{04F9DF01-4F95-4ACF-A574-F3B8B706A0A6}" type="presParOf" srcId="{854C0F50-7BFC-465B-BEB3-8C20C81A20AF}" destId="{7828BF34-373A-4D58-BCE9-D070E07ABA3A}" srcOrd="2" destOrd="0" presId="urn:microsoft.com/office/officeart/2018/2/layout/IconVerticalSolidList"/>
    <dgm:cxn modelId="{A4818046-EC26-432F-8F7A-355753019D88}" type="presParOf" srcId="{854C0F50-7BFC-465B-BEB3-8C20C81A20AF}" destId="{781559F5-FE42-48DD-852C-23D43A38917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7CC13B-6236-4864-8A9F-8F2E5EEF199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0965D89-553F-4048-B99A-521062BD3500}">
      <dgm:prSet custT="1"/>
      <dgm:spPr/>
      <dgm:t>
        <a:bodyPr/>
        <a:lstStyle/>
        <a:p>
          <a:r>
            <a:rPr lang="en-US" sz="2400" b="1" dirty="0"/>
            <a:t>Scope</a:t>
          </a:r>
          <a:r>
            <a:rPr lang="en-US" sz="1600" b="1" dirty="0"/>
            <a:t>: </a:t>
          </a:r>
          <a:r>
            <a:rPr lang="en-US" sz="1400" b="0" dirty="0"/>
            <a:t>W</a:t>
          </a:r>
          <a:r>
            <a:rPr lang="en-US" sz="1400" dirty="0"/>
            <a:t>hat and who it covers</a:t>
          </a:r>
          <a:endParaRPr lang="en-US" sz="1600" dirty="0"/>
        </a:p>
      </dgm:t>
    </dgm:pt>
    <dgm:pt modelId="{A609432B-B4D7-4932-AEC2-1D9801A0C2F8}" type="parTrans" cxnId="{BCA855A3-69F1-43CE-8356-0E62426DE13A}">
      <dgm:prSet/>
      <dgm:spPr/>
      <dgm:t>
        <a:bodyPr/>
        <a:lstStyle/>
        <a:p>
          <a:endParaRPr lang="en-US"/>
        </a:p>
      </dgm:t>
    </dgm:pt>
    <dgm:pt modelId="{8F8AEDD4-E684-4A9A-820E-FA4BC83A7FD9}" type="sibTrans" cxnId="{BCA855A3-69F1-43CE-8356-0E62426DE13A}">
      <dgm:prSet/>
      <dgm:spPr/>
      <dgm:t>
        <a:bodyPr/>
        <a:lstStyle/>
        <a:p>
          <a:endParaRPr lang="en-US"/>
        </a:p>
      </dgm:t>
    </dgm:pt>
    <dgm:pt modelId="{C84503DA-E8F9-4D02-9B80-748422B99CB7}">
      <dgm:prSet custT="1"/>
      <dgm:spPr/>
      <dgm:t>
        <a:bodyPr/>
        <a:lstStyle/>
        <a:p>
          <a:r>
            <a:rPr lang="en-US" sz="2400" b="1" dirty="0"/>
            <a:t>Mission or vision</a:t>
          </a:r>
          <a:r>
            <a:rPr lang="en-US" sz="1600" dirty="0"/>
            <a:t>: </a:t>
          </a:r>
          <a:r>
            <a:rPr lang="en-US" sz="1400" dirty="0"/>
            <a:t>Your ambition</a:t>
          </a:r>
          <a:endParaRPr lang="en-US" sz="1600" dirty="0"/>
        </a:p>
      </dgm:t>
    </dgm:pt>
    <dgm:pt modelId="{4FF3118B-4DAD-4D83-9C76-01D146D5DA5F}" type="parTrans" cxnId="{DB07C39F-506A-472B-A0A6-73AC16867692}">
      <dgm:prSet/>
      <dgm:spPr/>
      <dgm:t>
        <a:bodyPr/>
        <a:lstStyle/>
        <a:p>
          <a:endParaRPr lang="en-US"/>
        </a:p>
      </dgm:t>
    </dgm:pt>
    <dgm:pt modelId="{E866F50C-8DAD-4344-B1E9-D93B5C9D940F}" type="sibTrans" cxnId="{DB07C39F-506A-472B-A0A6-73AC16867692}">
      <dgm:prSet/>
      <dgm:spPr/>
      <dgm:t>
        <a:bodyPr/>
        <a:lstStyle/>
        <a:p>
          <a:endParaRPr lang="en-US"/>
        </a:p>
      </dgm:t>
    </dgm:pt>
    <dgm:pt modelId="{D57B57C8-BAF3-41F6-85BC-8C10BEC1B3DE}">
      <dgm:prSet custT="1"/>
      <dgm:spPr/>
      <dgm:t>
        <a:bodyPr/>
        <a:lstStyle/>
        <a:p>
          <a:r>
            <a:rPr lang="en-US" sz="2400" b="1" dirty="0"/>
            <a:t>Values</a:t>
          </a:r>
          <a:r>
            <a:rPr lang="en-US" sz="1600" b="1" dirty="0"/>
            <a:t>:  </a:t>
          </a:r>
          <a:r>
            <a:rPr lang="en-US" sz="1400" dirty="0"/>
            <a:t>Principles which guide your work </a:t>
          </a:r>
          <a:endParaRPr lang="en-US" sz="1600" dirty="0"/>
        </a:p>
      </dgm:t>
    </dgm:pt>
    <dgm:pt modelId="{81E08B8B-FA53-4322-B153-B002D3586ED9}" type="parTrans" cxnId="{6CA2EE81-666C-4909-AE29-C00EAA7F14BC}">
      <dgm:prSet/>
      <dgm:spPr/>
      <dgm:t>
        <a:bodyPr/>
        <a:lstStyle/>
        <a:p>
          <a:endParaRPr lang="en-US"/>
        </a:p>
      </dgm:t>
    </dgm:pt>
    <dgm:pt modelId="{B0BB4809-C17A-45CC-9AAB-294B74E7B208}" type="sibTrans" cxnId="{6CA2EE81-666C-4909-AE29-C00EAA7F14BC}">
      <dgm:prSet/>
      <dgm:spPr/>
      <dgm:t>
        <a:bodyPr/>
        <a:lstStyle/>
        <a:p>
          <a:endParaRPr lang="en-US"/>
        </a:p>
      </dgm:t>
    </dgm:pt>
    <dgm:pt modelId="{B69E9549-62FC-4B9C-8D2F-5CCE720074A9}">
      <dgm:prSet custT="1"/>
      <dgm:spPr/>
      <dgm:t>
        <a:bodyPr/>
        <a:lstStyle/>
        <a:p>
          <a:r>
            <a:rPr lang="en-US" sz="2400" b="1" dirty="0"/>
            <a:t>Approach</a:t>
          </a:r>
          <a:r>
            <a:rPr lang="en-US" sz="1600" b="1" dirty="0"/>
            <a:t>: </a:t>
          </a:r>
          <a:r>
            <a:rPr lang="en-US" sz="1400" b="0" i="1" dirty="0"/>
            <a:t>H</a:t>
          </a:r>
          <a:r>
            <a:rPr lang="en-US" sz="1400" i="1" dirty="0"/>
            <a:t>ow</a:t>
          </a:r>
          <a:r>
            <a:rPr lang="en-US" sz="1400" dirty="0"/>
            <a:t> impact will be delivered (high level)</a:t>
          </a:r>
          <a:endParaRPr lang="en-US" sz="1600" dirty="0"/>
        </a:p>
      </dgm:t>
    </dgm:pt>
    <dgm:pt modelId="{CA50C321-32A9-48EE-9268-DF4980BA42A2}" type="parTrans" cxnId="{294CB5C5-1CC8-41F4-BE7F-78F585C45698}">
      <dgm:prSet/>
      <dgm:spPr/>
      <dgm:t>
        <a:bodyPr/>
        <a:lstStyle/>
        <a:p>
          <a:endParaRPr lang="en-US"/>
        </a:p>
      </dgm:t>
    </dgm:pt>
    <dgm:pt modelId="{3422BC42-C743-4DDD-8B1A-8B789AB921F6}" type="sibTrans" cxnId="{294CB5C5-1CC8-41F4-BE7F-78F585C45698}">
      <dgm:prSet/>
      <dgm:spPr/>
      <dgm:t>
        <a:bodyPr/>
        <a:lstStyle/>
        <a:p>
          <a:endParaRPr lang="en-US"/>
        </a:p>
      </dgm:t>
    </dgm:pt>
    <dgm:pt modelId="{41F69382-5E50-4DED-9C38-9220C0D2A547}">
      <dgm:prSet custT="1"/>
      <dgm:spPr/>
      <dgm:t>
        <a:bodyPr/>
        <a:lstStyle/>
        <a:p>
          <a:r>
            <a:rPr lang="en-US" sz="2400" b="1" dirty="0"/>
            <a:t>Roles and responsibilities</a:t>
          </a:r>
          <a:r>
            <a:rPr lang="en-US" sz="1600" b="1" dirty="0"/>
            <a:t>: </a:t>
          </a:r>
          <a:r>
            <a:rPr lang="en-US" sz="1400" b="0" dirty="0"/>
            <a:t>Accountability (high level)</a:t>
          </a:r>
          <a:endParaRPr lang="en-US" sz="1600" b="0" dirty="0"/>
        </a:p>
      </dgm:t>
    </dgm:pt>
    <dgm:pt modelId="{A90347B7-153A-407C-98F7-A6208F091A99}" type="parTrans" cxnId="{3739923F-E605-4BC1-80FA-02B99CEFD509}">
      <dgm:prSet/>
      <dgm:spPr/>
      <dgm:t>
        <a:bodyPr/>
        <a:lstStyle/>
        <a:p>
          <a:endParaRPr lang="en-US"/>
        </a:p>
      </dgm:t>
    </dgm:pt>
    <dgm:pt modelId="{5D84305D-34F4-4C24-8BAD-8FD340133E12}" type="sibTrans" cxnId="{3739923F-E605-4BC1-80FA-02B99CEFD509}">
      <dgm:prSet/>
      <dgm:spPr/>
      <dgm:t>
        <a:bodyPr/>
        <a:lstStyle/>
        <a:p>
          <a:endParaRPr lang="en-US"/>
        </a:p>
      </dgm:t>
    </dgm:pt>
    <dgm:pt modelId="{24EE6C01-B392-4626-A1AC-D7D5B1269DB9}">
      <dgm:prSet custT="1"/>
      <dgm:spPr/>
      <dgm:t>
        <a:bodyPr/>
        <a:lstStyle/>
        <a:p>
          <a:r>
            <a:rPr lang="en-US" sz="2400" b="1" dirty="0"/>
            <a:t>Strategic goals</a:t>
          </a:r>
          <a:r>
            <a:rPr lang="en-US" sz="1600" b="1" dirty="0"/>
            <a:t>: </a:t>
          </a:r>
          <a:r>
            <a:rPr lang="en-US" sz="1400" dirty="0"/>
            <a:t>Priorities</a:t>
          </a:r>
          <a:endParaRPr lang="en-US" sz="1600" dirty="0"/>
        </a:p>
      </dgm:t>
    </dgm:pt>
    <dgm:pt modelId="{04A9AB24-F541-4D24-B651-19876C89A09F}" type="parTrans" cxnId="{E91C9C14-9B6F-44ED-B55D-897239550393}">
      <dgm:prSet/>
      <dgm:spPr/>
      <dgm:t>
        <a:bodyPr/>
        <a:lstStyle/>
        <a:p>
          <a:endParaRPr lang="en-US"/>
        </a:p>
      </dgm:t>
    </dgm:pt>
    <dgm:pt modelId="{7C9C889D-A27D-4279-9CE0-FEDCB69A1DAF}" type="sibTrans" cxnId="{E91C9C14-9B6F-44ED-B55D-897239550393}">
      <dgm:prSet/>
      <dgm:spPr/>
      <dgm:t>
        <a:bodyPr/>
        <a:lstStyle/>
        <a:p>
          <a:endParaRPr lang="en-US"/>
        </a:p>
      </dgm:t>
    </dgm:pt>
    <dgm:pt modelId="{39C1A506-6ECF-4FFE-8B86-73134113DC06}">
      <dgm:prSet custT="1"/>
      <dgm:spPr>
        <a:solidFill>
          <a:schemeClr val="accent5">
            <a:lumMod val="40000"/>
            <a:lumOff val="60000"/>
          </a:schemeClr>
        </a:solidFill>
      </dgm:spPr>
      <dgm:t>
        <a:bodyPr/>
        <a:lstStyle/>
        <a:p>
          <a:r>
            <a:rPr lang="en-US" sz="2400" b="1" dirty="0"/>
            <a:t>Measures of success</a:t>
          </a:r>
          <a:r>
            <a:rPr lang="en-US" sz="1600" b="1" dirty="0"/>
            <a:t>: </a:t>
          </a:r>
          <a:r>
            <a:rPr lang="en-US" sz="1400" dirty="0"/>
            <a:t>Demonstrating (and what counts as) achievement</a:t>
          </a:r>
          <a:endParaRPr lang="en-US" sz="1600" dirty="0"/>
        </a:p>
      </dgm:t>
    </dgm:pt>
    <dgm:pt modelId="{0987392B-0599-418E-9A91-85CF3AD76074}" type="parTrans" cxnId="{6622E8D2-90FD-47BE-BF94-C92B48A9ECAC}">
      <dgm:prSet/>
      <dgm:spPr/>
      <dgm:t>
        <a:bodyPr/>
        <a:lstStyle/>
        <a:p>
          <a:endParaRPr lang="en-US"/>
        </a:p>
      </dgm:t>
    </dgm:pt>
    <dgm:pt modelId="{B07B3C35-ADEC-4D74-9688-51943AA8DEA7}" type="sibTrans" cxnId="{6622E8D2-90FD-47BE-BF94-C92B48A9ECAC}">
      <dgm:prSet/>
      <dgm:spPr/>
      <dgm:t>
        <a:bodyPr/>
        <a:lstStyle/>
        <a:p>
          <a:endParaRPr lang="en-US"/>
        </a:p>
      </dgm:t>
    </dgm:pt>
    <dgm:pt modelId="{916FCD31-023D-46BA-A169-8C5CCCC2ABBE}" type="pres">
      <dgm:prSet presAssocID="{417CC13B-6236-4864-8A9F-8F2E5EEF1990}" presName="root" presStyleCnt="0">
        <dgm:presLayoutVars>
          <dgm:dir/>
          <dgm:resizeHandles val="exact"/>
        </dgm:presLayoutVars>
      </dgm:prSet>
      <dgm:spPr/>
    </dgm:pt>
    <dgm:pt modelId="{DB6D1103-CF85-4F74-8BBF-EBD76A0FC776}" type="pres">
      <dgm:prSet presAssocID="{B0965D89-553F-4048-B99A-521062BD3500}" presName="compNode" presStyleCnt="0"/>
      <dgm:spPr/>
    </dgm:pt>
    <dgm:pt modelId="{312ADE0F-1581-4D19-9FCA-043722EE1B54}" type="pres">
      <dgm:prSet presAssocID="{B0965D89-553F-4048-B99A-521062BD3500}" presName="bgRect" presStyleLbl="bgShp" presStyleIdx="0" presStyleCnt="7"/>
      <dgm:spPr>
        <a:solidFill>
          <a:schemeClr val="accent5">
            <a:lumMod val="40000"/>
            <a:lumOff val="60000"/>
          </a:schemeClr>
        </a:solidFill>
      </dgm:spPr>
    </dgm:pt>
    <dgm:pt modelId="{284ABDCC-09F5-48D9-B58B-9E0039C5EE4D}" type="pres">
      <dgm:prSet presAssocID="{B0965D89-553F-4048-B99A-521062BD3500}" presName="iconRect" presStyleLbl="node1" presStyleIdx="0"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Umbrella with solid fill"/>
        </a:ext>
      </dgm:extLst>
    </dgm:pt>
    <dgm:pt modelId="{CBE7B18D-CFE3-44E4-ACDC-177D0E594C36}" type="pres">
      <dgm:prSet presAssocID="{B0965D89-553F-4048-B99A-521062BD3500}" presName="spaceRect" presStyleCnt="0"/>
      <dgm:spPr/>
    </dgm:pt>
    <dgm:pt modelId="{E52B33E9-1F6A-45A5-B289-F0CBCD90D81B}" type="pres">
      <dgm:prSet presAssocID="{B0965D89-553F-4048-B99A-521062BD3500}" presName="parTx" presStyleLbl="revTx" presStyleIdx="0" presStyleCnt="7">
        <dgm:presLayoutVars>
          <dgm:chMax val="0"/>
          <dgm:chPref val="0"/>
        </dgm:presLayoutVars>
      </dgm:prSet>
      <dgm:spPr/>
    </dgm:pt>
    <dgm:pt modelId="{F867FF83-DC7C-4D42-BC44-A0DF0E2266FE}" type="pres">
      <dgm:prSet presAssocID="{8F8AEDD4-E684-4A9A-820E-FA4BC83A7FD9}" presName="sibTrans" presStyleCnt="0"/>
      <dgm:spPr/>
    </dgm:pt>
    <dgm:pt modelId="{3821C633-909F-4D36-BDC7-B58FBBF9834C}" type="pres">
      <dgm:prSet presAssocID="{C84503DA-E8F9-4D02-9B80-748422B99CB7}" presName="compNode" presStyleCnt="0"/>
      <dgm:spPr/>
    </dgm:pt>
    <dgm:pt modelId="{6ADBBB08-6F04-4872-A5AC-A4E2B8F5F338}" type="pres">
      <dgm:prSet presAssocID="{C84503DA-E8F9-4D02-9B80-748422B99CB7}" presName="bgRect" presStyleLbl="bgShp" presStyleIdx="1" presStyleCnt="7"/>
      <dgm:spPr>
        <a:solidFill>
          <a:schemeClr val="accent5">
            <a:lumMod val="40000"/>
            <a:lumOff val="60000"/>
          </a:schemeClr>
        </a:solidFill>
      </dgm:spPr>
    </dgm:pt>
    <dgm:pt modelId="{49878D8F-BDE5-4634-A357-D67563EAE56C}" type="pres">
      <dgm:prSet presAssocID="{C84503DA-E8F9-4D02-9B80-748422B99CB7}"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lescope"/>
        </a:ext>
      </dgm:extLst>
    </dgm:pt>
    <dgm:pt modelId="{DCF1B4E3-5785-410C-AE9A-BC68ABCB60D4}" type="pres">
      <dgm:prSet presAssocID="{C84503DA-E8F9-4D02-9B80-748422B99CB7}" presName="spaceRect" presStyleCnt="0"/>
      <dgm:spPr/>
    </dgm:pt>
    <dgm:pt modelId="{1718176B-A103-4EFC-A9E2-C56D6100D219}" type="pres">
      <dgm:prSet presAssocID="{C84503DA-E8F9-4D02-9B80-748422B99CB7}" presName="parTx" presStyleLbl="revTx" presStyleIdx="1" presStyleCnt="7">
        <dgm:presLayoutVars>
          <dgm:chMax val="0"/>
          <dgm:chPref val="0"/>
        </dgm:presLayoutVars>
      </dgm:prSet>
      <dgm:spPr/>
    </dgm:pt>
    <dgm:pt modelId="{DBBFE6FE-BCA2-4C5C-865B-A049F409EFD1}" type="pres">
      <dgm:prSet presAssocID="{E866F50C-8DAD-4344-B1E9-D93B5C9D940F}" presName="sibTrans" presStyleCnt="0"/>
      <dgm:spPr/>
    </dgm:pt>
    <dgm:pt modelId="{0EA36E78-A308-4E89-BF90-E6721E2D4027}" type="pres">
      <dgm:prSet presAssocID="{D57B57C8-BAF3-41F6-85BC-8C10BEC1B3DE}" presName="compNode" presStyleCnt="0"/>
      <dgm:spPr/>
    </dgm:pt>
    <dgm:pt modelId="{697C17E9-5BDB-4AE4-9370-79C34D7008B0}" type="pres">
      <dgm:prSet presAssocID="{D57B57C8-BAF3-41F6-85BC-8C10BEC1B3DE}" presName="bgRect" presStyleLbl="bgShp" presStyleIdx="2" presStyleCnt="7"/>
      <dgm:spPr>
        <a:solidFill>
          <a:schemeClr val="accent5">
            <a:lumMod val="40000"/>
            <a:lumOff val="60000"/>
          </a:schemeClr>
        </a:solidFill>
      </dgm:spPr>
    </dgm:pt>
    <dgm:pt modelId="{6083EA04-A082-4DD5-A575-46793A1571CF}" type="pres">
      <dgm:prSet presAssocID="{D57B57C8-BAF3-41F6-85BC-8C10BEC1B3D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F3B88C8A-C5C1-427F-88C4-F3A37A54F346}" type="pres">
      <dgm:prSet presAssocID="{D57B57C8-BAF3-41F6-85BC-8C10BEC1B3DE}" presName="spaceRect" presStyleCnt="0"/>
      <dgm:spPr/>
    </dgm:pt>
    <dgm:pt modelId="{A65A61C4-55F3-41FF-AD9E-C12523189264}" type="pres">
      <dgm:prSet presAssocID="{D57B57C8-BAF3-41F6-85BC-8C10BEC1B3DE}" presName="parTx" presStyleLbl="revTx" presStyleIdx="2" presStyleCnt="7">
        <dgm:presLayoutVars>
          <dgm:chMax val="0"/>
          <dgm:chPref val="0"/>
        </dgm:presLayoutVars>
      </dgm:prSet>
      <dgm:spPr/>
    </dgm:pt>
    <dgm:pt modelId="{67C45B97-2C7D-44F9-BBDA-E9746AF40CAB}" type="pres">
      <dgm:prSet presAssocID="{B0BB4809-C17A-45CC-9AAB-294B74E7B208}" presName="sibTrans" presStyleCnt="0"/>
      <dgm:spPr/>
    </dgm:pt>
    <dgm:pt modelId="{92D9802F-8C8B-4B17-BA35-831EFCA9F227}" type="pres">
      <dgm:prSet presAssocID="{B69E9549-62FC-4B9C-8D2F-5CCE720074A9}" presName="compNode" presStyleCnt="0"/>
      <dgm:spPr/>
    </dgm:pt>
    <dgm:pt modelId="{0547F607-9512-4852-8075-6C76140BE9C6}" type="pres">
      <dgm:prSet presAssocID="{B69E9549-62FC-4B9C-8D2F-5CCE720074A9}" presName="bgRect" presStyleLbl="bgShp" presStyleIdx="3" presStyleCnt="7" custLinFactNeighborY="784"/>
      <dgm:spPr>
        <a:solidFill>
          <a:schemeClr val="accent5">
            <a:lumMod val="40000"/>
            <a:lumOff val="60000"/>
          </a:schemeClr>
        </a:solidFill>
      </dgm:spPr>
    </dgm:pt>
    <dgm:pt modelId="{141A6D4F-2487-4893-970C-B515B5F82CB7}" type="pres">
      <dgm:prSet presAssocID="{B69E9549-62FC-4B9C-8D2F-5CCE720074A9}" presName="iconRect" presStyleLbl="nod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laybook with solid fill"/>
        </a:ext>
      </dgm:extLst>
    </dgm:pt>
    <dgm:pt modelId="{159F3668-68A0-44C5-AED3-68D4868E4C29}" type="pres">
      <dgm:prSet presAssocID="{B69E9549-62FC-4B9C-8D2F-5CCE720074A9}" presName="spaceRect" presStyleCnt="0"/>
      <dgm:spPr/>
    </dgm:pt>
    <dgm:pt modelId="{9A1E9BF0-F4FA-4D8E-9F80-6E396B18EE5D}" type="pres">
      <dgm:prSet presAssocID="{B69E9549-62FC-4B9C-8D2F-5CCE720074A9}" presName="parTx" presStyleLbl="revTx" presStyleIdx="3" presStyleCnt="7">
        <dgm:presLayoutVars>
          <dgm:chMax val="0"/>
          <dgm:chPref val="0"/>
        </dgm:presLayoutVars>
      </dgm:prSet>
      <dgm:spPr/>
    </dgm:pt>
    <dgm:pt modelId="{81119E39-1396-483B-89FC-F35BC48730B1}" type="pres">
      <dgm:prSet presAssocID="{3422BC42-C743-4DDD-8B1A-8B789AB921F6}" presName="sibTrans" presStyleCnt="0"/>
      <dgm:spPr/>
    </dgm:pt>
    <dgm:pt modelId="{9B2F05C0-295A-4286-9D52-14BC3CD9514D}" type="pres">
      <dgm:prSet presAssocID="{41F69382-5E50-4DED-9C38-9220C0D2A547}" presName="compNode" presStyleCnt="0"/>
      <dgm:spPr/>
    </dgm:pt>
    <dgm:pt modelId="{BD80EF01-74CA-4919-9647-ECA76F983DB3}" type="pres">
      <dgm:prSet presAssocID="{41F69382-5E50-4DED-9C38-9220C0D2A547}" presName="bgRect" presStyleLbl="bgShp" presStyleIdx="4" presStyleCnt="7"/>
      <dgm:spPr>
        <a:solidFill>
          <a:schemeClr val="accent5">
            <a:lumMod val="40000"/>
            <a:lumOff val="60000"/>
          </a:schemeClr>
        </a:solidFill>
      </dgm:spPr>
    </dgm:pt>
    <dgm:pt modelId="{272C5B69-5E1D-4098-815C-18DBEDF29495}" type="pres">
      <dgm:prSet presAssocID="{41F69382-5E50-4DED-9C38-9220C0D2A547}"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ierarchy"/>
        </a:ext>
      </dgm:extLst>
    </dgm:pt>
    <dgm:pt modelId="{E468C423-5841-4FC2-A39E-49E1CF5C6C31}" type="pres">
      <dgm:prSet presAssocID="{41F69382-5E50-4DED-9C38-9220C0D2A547}" presName="spaceRect" presStyleCnt="0"/>
      <dgm:spPr/>
    </dgm:pt>
    <dgm:pt modelId="{02769E67-0F88-40FB-A418-06A2A6287E1E}" type="pres">
      <dgm:prSet presAssocID="{41F69382-5E50-4DED-9C38-9220C0D2A547}" presName="parTx" presStyleLbl="revTx" presStyleIdx="4" presStyleCnt="7">
        <dgm:presLayoutVars>
          <dgm:chMax val="0"/>
          <dgm:chPref val="0"/>
        </dgm:presLayoutVars>
      </dgm:prSet>
      <dgm:spPr/>
    </dgm:pt>
    <dgm:pt modelId="{2F88FE82-084A-45D0-AC85-568E7F0CDFF1}" type="pres">
      <dgm:prSet presAssocID="{5D84305D-34F4-4C24-8BAD-8FD340133E12}" presName="sibTrans" presStyleCnt="0"/>
      <dgm:spPr/>
    </dgm:pt>
    <dgm:pt modelId="{5E17D37F-CC7C-43DD-8C2E-BDF40A387B31}" type="pres">
      <dgm:prSet presAssocID="{24EE6C01-B392-4626-A1AC-D7D5B1269DB9}" presName="compNode" presStyleCnt="0"/>
      <dgm:spPr/>
    </dgm:pt>
    <dgm:pt modelId="{9522FDF3-7474-4DAC-8F49-3EEC29AEC60C}" type="pres">
      <dgm:prSet presAssocID="{24EE6C01-B392-4626-A1AC-D7D5B1269DB9}" presName="bgRect" presStyleLbl="bgShp" presStyleIdx="5" presStyleCnt="7"/>
      <dgm:spPr>
        <a:solidFill>
          <a:schemeClr val="accent5">
            <a:lumMod val="40000"/>
            <a:lumOff val="60000"/>
          </a:schemeClr>
        </a:solidFill>
      </dgm:spPr>
    </dgm:pt>
    <dgm:pt modelId="{67ABD6A0-A60E-4620-B5A8-1C94A4F4DE12}" type="pres">
      <dgm:prSet presAssocID="{24EE6C01-B392-4626-A1AC-D7D5B1269DB9}"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ullseye"/>
        </a:ext>
      </dgm:extLst>
    </dgm:pt>
    <dgm:pt modelId="{05E1E5EE-C6CF-4BF7-B8D9-9D2FBDB855A6}" type="pres">
      <dgm:prSet presAssocID="{24EE6C01-B392-4626-A1AC-D7D5B1269DB9}" presName="spaceRect" presStyleCnt="0"/>
      <dgm:spPr/>
    </dgm:pt>
    <dgm:pt modelId="{79994F3E-84C6-4277-985D-B9D3CC0B001D}" type="pres">
      <dgm:prSet presAssocID="{24EE6C01-B392-4626-A1AC-D7D5B1269DB9}" presName="parTx" presStyleLbl="revTx" presStyleIdx="5" presStyleCnt="7">
        <dgm:presLayoutVars>
          <dgm:chMax val="0"/>
          <dgm:chPref val="0"/>
        </dgm:presLayoutVars>
      </dgm:prSet>
      <dgm:spPr/>
    </dgm:pt>
    <dgm:pt modelId="{D0F4828D-F14E-4C78-809E-AF9BC868208A}" type="pres">
      <dgm:prSet presAssocID="{7C9C889D-A27D-4279-9CE0-FEDCB69A1DAF}" presName="sibTrans" presStyleCnt="0"/>
      <dgm:spPr/>
    </dgm:pt>
    <dgm:pt modelId="{854C0F50-7BFC-465B-BEB3-8C20C81A20AF}" type="pres">
      <dgm:prSet presAssocID="{39C1A506-6ECF-4FFE-8B86-73134113DC06}" presName="compNode" presStyleCnt="0"/>
      <dgm:spPr/>
    </dgm:pt>
    <dgm:pt modelId="{3B9F1984-1841-48D4-8803-EB8756AE9590}" type="pres">
      <dgm:prSet presAssocID="{39C1A506-6ECF-4FFE-8B86-73134113DC06}" presName="bgRect" presStyleLbl="bgShp" presStyleIdx="6" presStyleCnt="7"/>
      <dgm:spPr>
        <a:solidFill>
          <a:schemeClr val="accent5">
            <a:lumMod val="40000"/>
            <a:lumOff val="60000"/>
          </a:schemeClr>
        </a:solidFill>
      </dgm:spPr>
    </dgm:pt>
    <dgm:pt modelId="{68A39AAB-44EB-4DD6-97A4-C1A701E59999}" type="pres">
      <dgm:prSet presAssocID="{39C1A506-6ECF-4FFE-8B86-73134113DC0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Trophy"/>
        </a:ext>
      </dgm:extLst>
    </dgm:pt>
    <dgm:pt modelId="{7828BF34-373A-4D58-BCE9-D070E07ABA3A}" type="pres">
      <dgm:prSet presAssocID="{39C1A506-6ECF-4FFE-8B86-73134113DC06}" presName="spaceRect" presStyleCnt="0"/>
      <dgm:spPr/>
    </dgm:pt>
    <dgm:pt modelId="{781559F5-FE42-48DD-852C-23D43A389174}" type="pres">
      <dgm:prSet presAssocID="{39C1A506-6ECF-4FFE-8B86-73134113DC06}" presName="parTx" presStyleLbl="revTx" presStyleIdx="6" presStyleCnt="7">
        <dgm:presLayoutVars>
          <dgm:chMax val="0"/>
          <dgm:chPref val="0"/>
        </dgm:presLayoutVars>
      </dgm:prSet>
      <dgm:spPr/>
    </dgm:pt>
  </dgm:ptLst>
  <dgm:cxnLst>
    <dgm:cxn modelId="{DE83EE0D-7BA4-40C5-8327-64158FCA4C43}" type="presOf" srcId="{C84503DA-E8F9-4D02-9B80-748422B99CB7}" destId="{1718176B-A103-4EFC-A9E2-C56D6100D219}" srcOrd="0" destOrd="0" presId="urn:microsoft.com/office/officeart/2018/2/layout/IconVerticalSolidList"/>
    <dgm:cxn modelId="{E91C9C14-9B6F-44ED-B55D-897239550393}" srcId="{417CC13B-6236-4864-8A9F-8F2E5EEF1990}" destId="{24EE6C01-B392-4626-A1AC-D7D5B1269DB9}" srcOrd="5" destOrd="0" parTransId="{04A9AB24-F541-4D24-B651-19876C89A09F}" sibTransId="{7C9C889D-A27D-4279-9CE0-FEDCB69A1DAF}"/>
    <dgm:cxn modelId="{6A6D5616-39B0-416B-8294-DF3AE5A61AF6}" type="presOf" srcId="{B0965D89-553F-4048-B99A-521062BD3500}" destId="{E52B33E9-1F6A-45A5-B289-F0CBCD90D81B}" srcOrd="0" destOrd="0" presId="urn:microsoft.com/office/officeart/2018/2/layout/IconVerticalSolidList"/>
    <dgm:cxn modelId="{C17B6F31-C85B-46B2-B713-2C745DB002EE}" type="presOf" srcId="{39C1A506-6ECF-4FFE-8B86-73134113DC06}" destId="{781559F5-FE42-48DD-852C-23D43A389174}" srcOrd="0" destOrd="0" presId="urn:microsoft.com/office/officeart/2018/2/layout/IconVerticalSolidList"/>
    <dgm:cxn modelId="{3739923F-E605-4BC1-80FA-02B99CEFD509}" srcId="{417CC13B-6236-4864-8A9F-8F2E5EEF1990}" destId="{41F69382-5E50-4DED-9C38-9220C0D2A547}" srcOrd="4" destOrd="0" parTransId="{A90347B7-153A-407C-98F7-A6208F091A99}" sibTransId="{5D84305D-34F4-4C24-8BAD-8FD340133E12}"/>
    <dgm:cxn modelId="{0E439344-E59E-4AA1-BDB1-7DBC9A14A625}" type="presOf" srcId="{41F69382-5E50-4DED-9C38-9220C0D2A547}" destId="{02769E67-0F88-40FB-A418-06A2A6287E1E}" srcOrd="0" destOrd="0" presId="urn:microsoft.com/office/officeart/2018/2/layout/IconVerticalSolidList"/>
    <dgm:cxn modelId="{340B576A-35E2-48D0-BC09-AD36FA0682F7}" type="presOf" srcId="{D57B57C8-BAF3-41F6-85BC-8C10BEC1B3DE}" destId="{A65A61C4-55F3-41FF-AD9E-C12523189264}" srcOrd="0" destOrd="0" presId="urn:microsoft.com/office/officeart/2018/2/layout/IconVerticalSolidList"/>
    <dgm:cxn modelId="{3042014B-1ED7-4D1B-A8F6-DE8E255EFC5B}" type="presOf" srcId="{417CC13B-6236-4864-8A9F-8F2E5EEF1990}" destId="{916FCD31-023D-46BA-A169-8C5CCCC2ABBE}" srcOrd="0" destOrd="0" presId="urn:microsoft.com/office/officeart/2018/2/layout/IconVerticalSolidList"/>
    <dgm:cxn modelId="{4E87E354-EAB8-401E-8819-5212C142B0E5}" type="presOf" srcId="{24EE6C01-B392-4626-A1AC-D7D5B1269DB9}" destId="{79994F3E-84C6-4277-985D-B9D3CC0B001D}" srcOrd="0" destOrd="0" presId="urn:microsoft.com/office/officeart/2018/2/layout/IconVerticalSolidList"/>
    <dgm:cxn modelId="{3E58185A-4CBF-43A1-A6EC-F6BD97CA6817}" type="presOf" srcId="{B69E9549-62FC-4B9C-8D2F-5CCE720074A9}" destId="{9A1E9BF0-F4FA-4D8E-9F80-6E396B18EE5D}" srcOrd="0" destOrd="0" presId="urn:microsoft.com/office/officeart/2018/2/layout/IconVerticalSolidList"/>
    <dgm:cxn modelId="{6CA2EE81-666C-4909-AE29-C00EAA7F14BC}" srcId="{417CC13B-6236-4864-8A9F-8F2E5EEF1990}" destId="{D57B57C8-BAF3-41F6-85BC-8C10BEC1B3DE}" srcOrd="2" destOrd="0" parTransId="{81E08B8B-FA53-4322-B153-B002D3586ED9}" sibTransId="{B0BB4809-C17A-45CC-9AAB-294B74E7B208}"/>
    <dgm:cxn modelId="{DB07C39F-506A-472B-A0A6-73AC16867692}" srcId="{417CC13B-6236-4864-8A9F-8F2E5EEF1990}" destId="{C84503DA-E8F9-4D02-9B80-748422B99CB7}" srcOrd="1" destOrd="0" parTransId="{4FF3118B-4DAD-4D83-9C76-01D146D5DA5F}" sibTransId="{E866F50C-8DAD-4344-B1E9-D93B5C9D940F}"/>
    <dgm:cxn modelId="{BCA855A3-69F1-43CE-8356-0E62426DE13A}" srcId="{417CC13B-6236-4864-8A9F-8F2E5EEF1990}" destId="{B0965D89-553F-4048-B99A-521062BD3500}" srcOrd="0" destOrd="0" parTransId="{A609432B-B4D7-4932-AEC2-1D9801A0C2F8}" sibTransId="{8F8AEDD4-E684-4A9A-820E-FA4BC83A7FD9}"/>
    <dgm:cxn modelId="{294CB5C5-1CC8-41F4-BE7F-78F585C45698}" srcId="{417CC13B-6236-4864-8A9F-8F2E5EEF1990}" destId="{B69E9549-62FC-4B9C-8D2F-5CCE720074A9}" srcOrd="3" destOrd="0" parTransId="{CA50C321-32A9-48EE-9268-DF4980BA42A2}" sibTransId="{3422BC42-C743-4DDD-8B1A-8B789AB921F6}"/>
    <dgm:cxn modelId="{6622E8D2-90FD-47BE-BF94-C92B48A9ECAC}" srcId="{417CC13B-6236-4864-8A9F-8F2E5EEF1990}" destId="{39C1A506-6ECF-4FFE-8B86-73134113DC06}" srcOrd="6" destOrd="0" parTransId="{0987392B-0599-418E-9A91-85CF3AD76074}" sibTransId="{B07B3C35-ADEC-4D74-9688-51943AA8DEA7}"/>
    <dgm:cxn modelId="{6E35D310-04D7-447B-8A33-3C00D6167CAD}" type="presParOf" srcId="{916FCD31-023D-46BA-A169-8C5CCCC2ABBE}" destId="{DB6D1103-CF85-4F74-8BBF-EBD76A0FC776}" srcOrd="0" destOrd="0" presId="urn:microsoft.com/office/officeart/2018/2/layout/IconVerticalSolidList"/>
    <dgm:cxn modelId="{06D31613-303C-4DF2-A966-2EE512E53824}" type="presParOf" srcId="{DB6D1103-CF85-4F74-8BBF-EBD76A0FC776}" destId="{312ADE0F-1581-4D19-9FCA-043722EE1B54}" srcOrd="0" destOrd="0" presId="urn:microsoft.com/office/officeart/2018/2/layout/IconVerticalSolidList"/>
    <dgm:cxn modelId="{8C731437-476F-464C-8EBF-82AAEBDD2EB0}" type="presParOf" srcId="{DB6D1103-CF85-4F74-8BBF-EBD76A0FC776}" destId="{284ABDCC-09F5-48D9-B58B-9E0039C5EE4D}" srcOrd="1" destOrd="0" presId="urn:microsoft.com/office/officeart/2018/2/layout/IconVerticalSolidList"/>
    <dgm:cxn modelId="{A493BF1B-B55E-4331-AD9F-94B5BEB16F69}" type="presParOf" srcId="{DB6D1103-CF85-4F74-8BBF-EBD76A0FC776}" destId="{CBE7B18D-CFE3-44E4-ACDC-177D0E594C36}" srcOrd="2" destOrd="0" presId="urn:microsoft.com/office/officeart/2018/2/layout/IconVerticalSolidList"/>
    <dgm:cxn modelId="{53163103-0E28-4E84-A598-EEACBA4644D7}" type="presParOf" srcId="{DB6D1103-CF85-4F74-8BBF-EBD76A0FC776}" destId="{E52B33E9-1F6A-45A5-B289-F0CBCD90D81B}" srcOrd="3" destOrd="0" presId="urn:microsoft.com/office/officeart/2018/2/layout/IconVerticalSolidList"/>
    <dgm:cxn modelId="{F943EE70-1F20-4327-B8FA-C2D71E3EA6B9}" type="presParOf" srcId="{916FCD31-023D-46BA-A169-8C5CCCC2ABBE}" destId="{F867FF83-DC7C-4D42-BC44-A0DF0E2266FE}" srcOrd="1" destOrd="0" presId="urn:microsoft.com/office/officeart/2018/2/layout/IconVerticalSolidList"/>
    <dgm:cxn modelId="{8E27F852-5BE1-4768-910B-955CC7125E96}" type="presParOf" srcId="{916FCD31-023D-46BA-A169-8C5CCCC2ABBE}" destId="{3821C633-909F-4D36-BDC7-B58FBBF9834C}" srcOrd="2" destOrd="0" presId="urn:microsoft.com/office/officeart/2018/2/layout/IconVerticalSolidList"/>
    <dgm:cxn modelId="{A3785F88-C8CC-49BB-A465-E6FFB5F3D7D0}" type="presParOf" srcId="{3821C633-909F-4D36-BDC7-B58FBBF9834C}" destId="{6ADBBB08-6F04-4872-A5AC-A4E2B8F5F338}" srcOrd="0" destOrd="0" presId="urn:microsoft.com/office/officeart/2018/2/layout/IconVerticalSolidList"/>
    <dgm:cxn modelId="{528AE62F-AAC6-4595-939F-7582ABF6F63A}" type="presParOf" srcId="{3821C633-909F-4D36-BDC7-B58FBBF9834C}" destId="{49878D8F-BDE5-4634-A357-D67563EAE56C}" srcOrd="1" destOrd="0" presId="urn:microsoft.com/office/officeart/2018/2/layout/IconVerticalSolidList"/>
    <dgm:cxn modelId="{B0E38B39-2DDF-4983-AFE6-C702A2D9FADA}" type="presParOf" srcId="{3821C633-909F-4D36-BDC7-B58FBBF9834C}" destId="{DCF1B4E3-5785-410C-AE9A-BC68ABCB60D4}" srcOrd="2" destOrd="0" presId="urn:microsoft.com/office/officeart/2018/2/layout/IconVerticalSolidList"/>
    <dgm:cxn modelId="{4F153037-210D-4EB4-859E-9B473E48F9FE}" type="presParOf" srcId="{3821C633-909F-4D36-BDC7-B58FBBF9834C}" destId="{1718176B-A103-4EFC-A9E2-C56D6100D219}" srcOrd="3" destOrd="0" presId="urn:microsoft.com/office/officeart/2018/2/layout/IconVerticalSolidList"/>
    <dgm:cxn modelId="{BD3FEE06-2867-434A-83A7-0CEB583BE468}" type="presParOf" srcId="{916FCD31-023D-46BA-A169-8C5CCCC2ABBE}" destId="{DBBFE6FE-BCA2-4C5C-865B-A049F409EFD1}" srcOrd="3" destOrd="0" presId="urn:microsoft.com/office/officeart/2018/2/layout/IconVerticalSolidList"/>
    <dgm:cxn modelId="{7BACFD95-6E36-457E-8BB0-D6BC24B136E9}" type="presParOf" srcId="{916FCD31-023D-46BA-A169-8C5CCCC2ABBE}" destId="{0EA36E78-A308-4E89-BF90-E6721E2D4027}" srcOrd="4" destOrd="0" presId="urn:microsoft.com/office/officeart/2018/2/layout/IconVerticalSolidList"/>
    <dgm:cxn modelId="{AFF6DE9C-763B-43A8-B646-B1593686943A}" type="presParOf" srcId="{0EA36E78-A308-4E89-BF90-E6721E2D4027}" destId="{697C17E9-5BDB-4AE4-9370-79C34D7008B0}" srcOrd="0" destOrd="0" presId="urn:microsoft.com/office/officeart/2018/2/layout/IconVerticalSolidList"/>
    <dgm:cxn modelId="{5C946508-A16C-4028-8BF7-BF2F1090012F}" type="presParOf" srcId="{0EA36E78-A308-4E89-BF90-E6721E2D4027}" destId="{6083EA04-A082-4DD5-A575-46793A1571CF}" srcOrd="1" destOrd="0" presId="urn:microsoft.com/office/officeart/2018/2/layout/IconVerticalSolidList"/>
    <dgm:cxn modelId="{FBB5E2EA-F227-474F-96E7-AFE14BA1025F}" type="presParOf" srcId="{0EA36E78-A308-4E89-BF90-E6721E2D4027}" destId="{F3B88C8A-C5C1-427F-88C4-F3A37A54F346}" srcOrd="2" destOrd="0" presId="urn:microsoft.com/office/officeart/2018/2/layout/IconVerticalSolidList"/>
    <dgm:cxn modelId="{49C54C91-021F-4F56-A054-8E9A3626532F}" type="presParOf" srcId="{0EA36E78-A308-4E89-BF90-E6721E2D4027}" destId="{A65A61C4-55F3-41FF-AD9E-C12523189264}" srcOrd="3" destOrd="0" presId="urn:microsoft.com/office/officeart/2018/2/layout/IconVerticalSolidList"/>
    <dgm:cxn modelId="{77B6E71D-ACCA-4E22-A142-A9F9B7C8F9DB}" type="presParOf" srcId="{916FCD31-023D-46BA-A169-8C5CCCC2ABBE}" destId="{67C45B97-2C7D-44F9-BBDA-E9746AF40CAB}" srcOrd="5" destOrd="0" presId="urn:microsoft.com/office/officeart/2018/2/layout/IconVerticalSolidList"/>
    <dgm:cxn modelId="{4B4B2BEA-A115-4E09-8C19-4297AFCAE960}" type="presParOf" srcId="{916FCD31-023D-46BA-A169-8C5CCCC2ABBE}" destId="{92D9802F-8C8B-4B17-BA35-831EFCA9F227}" srcOrd="6" destOrd="0" presId="urn:microsoft.com/office/officeart/2018/2/layout/IconVerticalSolidList"/>
    <dgm:cxn modelId="{5CBD3B41-81E3-4C39-BC77-D824208D36C7}" type="presParOf" srcId="{92D9802F-8C8B-4B17-BA35-831EFCA9F227}" destId="{0547F607-9512-4852-8075-6C76140BE9C6}" srcOrd="0" destOrd="0" presId="urn:microsoft.com/office/officeart/2018/2/layout/IconVerticalSolidList"/>
    <dgm:cxn modelId="{8B0F283E-339D-41FD-8DE8-CEDE1A394FE9}" type="presParOf" srcId="{92D9802F-8C8B-4B17-BA35-831EFCA9F227}" destId="{141A6D4F-2487-4893-970C-B515B5F82CB7}" srcOrd="1" destOrd="0" presId="urn:microsoft.com/office/officeart/2018/2/layout/IconVerticalSolidList"/>
    <dgm:cxn modelId="{8F898500-83C5-4042-AD03-147F18789D79}" type="presParOf" srcId="{92D9802F-8C8B-4B17-BA35-831EFCA9F227}" destId="{159F3668-68A0-44C5-AED3-68D4868E4C29}" srcOrd="2" destOrd="0" presId="urn:microsoft.com/office/officeart/2018/2/layout/IconVerticalSolidList"/>
    <dgm:cxn modelId="{DB49810F-54C6-48DC-80E4-3D97B574571B}" type="presParOf" srcId="{92D9802F-8C8B-4B17-BA35-831EFCA9F227}" destId="{9A1E9BF0-F4FA-4D8E-9F80-6E396B18EE5D}" srcOrd="3" destOrd="0" presId="urn:microsoft.com/office/officeart/2018/2/layout/IconVerticalSolidList"/>
    <dgm:cxn modelId="{F501C33F-EBF0-4C78-BA6C-14ECBF1346B1}" type="presParOf" srcId="{916FCD31-023D-46BA-A169-8C5CCCC2ABBE}" destId="{81119E39-1396-483B-89FC-F35BC48730B1}" srcOrd="7" destOrd="0" presId="urn:microsoft.com/office/officeart/2018/2/layout/IconVerticalSolidList"/>
    <dgm:cxn modelId="{B0CB7C47-92D0-432C-B9DB-B5974043A1F5}" type="presParOf" srcId="{916FCD31-023D-46BA-A169-8C5CCCC2ABBE}" destId="{9B2F05C0-295A-4286-9D52-14BC3CD9514D}" srcOrd="8" destOrd="0" presId="urn:microsoft.com/office/officeart/2018/2/layout/IconVerticalSolidList"/>
    <dgm:cxn modelId="{EFF99CA3-AB4F-400B-B10D-39932777A767}" type="presParOf" srcId="{9B2F05C0-295A-4286-9D52-14BC3CD9514D}" destId="{BD80EF01-74CA-4919-9647-ECA76F983DB3}" srcOrd="0" destOrd="0" presId="urn:microsoft.com/office/officeart/2018/2/layout/IconVerticalSolidList"/>
    <dgm:cxn modelId="{028DFDA4-F6F7-4466-A41C-941B88EF079F}" type="presParOf" srcId="{9B2F05C0-295A-4286-9D52-14BC3CD9514D}" destId="{272C5B69-5E1D-4098-815C-18DBEDF29495}" srcOrd="1" destOrd="0" presId="urn:microsoft.com/office/officeart/2018/2/layout/IconVerticalSolidList"/>
    <dgm:cxn modelId="{A09F94EC-C30E-43AB-A67F-2F47D6687966}" type="presParOf" srcId="{9B2F05C0-295A-4286-9D52-14BC3CD9514D}" destId="{E468C423-5841-4FC2-A39E-49E1CF5C6C31}" srcOrd="2" destOrd="0" presId="urn:microsoft.com/office/officeart/2018/2/layout/IconVerticalSolidList"/>
    <dgm:cxn modelId="{FE872E18-E5BE-4C0E-A16E-A5B1A318D674}" type="presParOf" srcId="{9B2F05C0-295A-4286-9D52-14BC3CD9514D}" destId="{02769E67-0F88-40FB-A418-06A2A6287E1E}" srcOrd="3" destOrd="0" presId="urn:microsoft.com/office/officeart/2018/2/layout/IconVerticalSolidList"/>
    <dgm:cxn modelId="{BDF242CD-F4B8-498B-B42E-65F7FBFFC4EE}" type="presParOf" srcId="{916FCD31-023D-46BA-A169-8C5CCCC2ABBE}" destId="{2F88FE82-084A-45D0-AC85-568E7F0CDFF1}" srcOrd="9" destOrd="0" presId="urn:microsoft.com/office/officeart/2018/2/layout/IconVerticalSolidList"/>
    <dgm:cxn modelId="{10CBC348-59E1-4D1E-A90A-FAA978469CA1}" type="presParOf" srcId="{916FCD31-023D-46BA-A169-8C5CCCC2ABBE}" destId="{5E17D37F-CC7C-43DD-8C2E-BDF40A387B31}" srcOrd="10" destOrd="0" presId="urn:microsoft.com/office/officeart/2018/2/layout/IconVerticalSolidList"/>
    <dgm:cxn modelId="{14F430EF-B422-432C-99F9-580D354EE104}" type="presParOf" srcId="{5E17D37F-CC7C-43DD-8C2E-BDF40A387B31}" destId="{9522FDF3-7474-4DAC-8F49-3EEC29AEC60C}" srcOrd="0" destOrd="0" presId="urn:microsoft.com/office/officeart/2018/2/layout/IconVerticalSolidList"/>
    <dgm:cxn modelId="{463F1E4C-BC41-4A8C-89F3-0B0EC30BE135}" type="presParOf" srcId="{5E17D37F-CC7C-43DD-8C2E-BDF40A387B31}" destId="{67ABD6A0-A60E-4620-B5A8-1C94A4F4DE12}" srcOrd="1" destOrd="0" presId="urn:microsoft.com/office/officeart/2018/2/layout/IconVerticalSolidList"/>
    <dgm:cxn modelId="{49EA8DC8-C713-4B79-85B1-E2BFA7EB78F2}" type="presParOf" srcId="{5E17D37F-CC7C-43DD-8C2E-BDF40A387B31}" destId="{05E1E5EE-C6CF-4BF7-B8D9-9D2FBDB855A6}" srcOrd="2" destOrd="0" presId="urn:microsoft.com/office/officeart/2018/2/layout/IconVerticalSolidList"/>
    <dgm:cxn modelId="{75E5FFA1-B657-4D55-A457-AB844FB6D319}" type="presParOf" srcId="{5E17D37F-CC7C-43DD-8C2E-BDF40A387B31}" destId="{79994F3E-84C6-4277-985D-B9D3CC0B001D}" srcOrd="3" destOrd="0" presId="urn:microsoft.com/office/officeart/2018/2/layout/IconVerticalSolidList"/>
    <dgm:cxn modelId="{DD10185D-8DC8-48E4-8BD8-8B3E0E873C56}" type="presParOf" srcId="{916FCD31-023D-46BA-A169-8C5CCCC2ABBE}" destId="{D0F4828D-F14E-4C78-809E-AF9BC868208A}" srcOrd="11" destOrd="0" presId="urn:microsoft.com/office/officeart/2018/2/layout/IconVerticalSolidList"/>
    <dgm:cxn modelId="{CF31EC3E-E983-4CCF-9474-B15DB178D71E}" type="presParOf" srcId="{916FCD31-023D-46BA-A169-8C5CCCC2ABBE}" destId="{854C0F50-7BFC-465B-BEB3-8C20C81A20AF}" srcOrd="12" destOrd="0" presId="urn:microsoft.com/office/officeart/2018/2/layout/IconVerticalSolidList"/>
    <dgm:cxn modelId="{4D547079-889F-435E-A72A-19E7D9ADAB6F}" type="presParOf" srcId="{854C0F50-7BFC-465B-BEB3-8C20C81A20AF}" destId="{3B9F1984-1841-48D4-8803-EB8756AE9590}" srcOrd="0" destOrd="0" presId="urn:microsoft.com/office/officeart/2018/2/layout/IconVerticalSolidList"/>
    <dgm:cxn modelId="{93A661AF-3DB6-4083-B4B8-4457BD24FB0A}" type="presParOf" srcId="{854C0F50-7BFC-465B-BEB3-8C20C81A20AF}" destId="{68A39AAB-44EB-4DD6-97A4-C1A701E59999}" srcOrd="1" destOrd="0" presId="urn:microsoft.com/office/officeart/2018/2/layout/IconVerticalSolidList"/>
    <dgm:cxn modelId="{04F9DF01-4F95-4ACF-A574-F3B8B706A0A6}" type="presParOf" srcId="{854C0F50-7BFC-465B-BEB3-8C20C81A20AF}" destId="{7828BF34-373A-4D58-BCE9-D070E07ABA3A}" srcOrd="2" destOrd="0" presId="urn:microsoft.com/office/officeart/2018/2/layout/IconVerticalSolidList"/>
    <dgm:cxn modelId="{A4818046-EC26-432F-8F7A-355753019D88}" type="presParOf" srcId="{854C0F50-7BFC-465B-BEB3-8C20C81A20AF}" destId="{781559F5-FE42-48DD-852C-23D43A38917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ADE0F-1581-4D19-9FCA-043722EE1B54}">
      <dsp:nvSpPr>
        <dsp:cNvPr id="0" name=""/>
        <dsp:cNvSpPr/>
      </dsp:nvSpPr>
      <dsp:spPr>
        <a:xfrm>
          <a:off x="0" y="450"/>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284ABDCC-09F5-48D9-B58B-9E0039C5EE4D}">
      <dsp:nvSpPr>
        <dsp:cNvPr id="0" name=""/>
        <dsp:cNvSpPr/>
      </dsp:nvSpPr>
      <dsp:spPr>
        <a:xfrm>
          <a:off x="187651" y="140025"/>
          <a:ext cx="341184" cy="34118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2B33E9-1F6A-45A5-B289-F0CBCD90D81B}">
      <dsp:nvSpPr>
        <dsp:cNvPr id="0" name=""/>
        <dsp:cNvSpPr/>
      </dsp:nvSpPr>
      <dsp:spPr>
        <a:xfrm>
          <a:off x="716486" y="450"/>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Scope</a:t>
          </a:r>
          <a:r>
            <a:rPr lang="en-US" sz="1600" b="1" kern="1200" dirty="0"/>
            <a:t>: </a:t>
          </a:r>
          <a:r>
            <a:rPr lang="en-US" sz="1400" b="0" kern="1200" dirty="0"/>
            <a:t>W</a:t>
          </a:r>
          <a:r>
            <a:rPr lang="en-US" sz="1400" kern="1200" dirty="0"/>
            <a:t>hat and who it covers</a:t>
          </a:r>
          <a:endParaRPr lang="en-US" sz="1600" kern="1200" dirty="0"/>
        </a:p>
      </dsp:txBody>
      <dsp:txXfrm>
        <a:off x="716486" y="450"/>
        <a:ext cx="7170213" cy="620334"/>
      </dsp:txXfrm>
    </dsp:sp>
    <dsp:sp modelId="{6ADBBB08-6F04-4872-A5AC-A4E2B8F5F338}">
      <dsp:nvSpPr>
        <dsp:cNvPr id="0" name=""/>
        <dsp:cNvSpPr/>
      </dsp:nvSpPr>
      <dsp:spPr>
        <a:xfrm>
          <a:off x="0" y="775869"/>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49878D8F-BDE5-4634-A357-D67563EAE56C}">
      <dsp:nvSpPr>
        <dsp:cNvPr id="0" name=""/>
        <dsp:cNvSpPr/>
      </dsp:nvSpPr>
      <dsp:spPr>
        <a:xfrm>
          <a:off x="187651" y="915444"/>
          <a:ext cx="341184" cy="3411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18176B-A103-4EFC-A9E2-C56D6100D219}">
      <dsp:nvSpPr>
        <dsp:cNvPr id="0" name=""/>
        <dsp:cNvSpPr/>
      </dsp:nvSpPr>
      <dsp:spPr>
        <a:xfrm>
          <a:off x="716486" y="775869"/>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Mission or vision</a:t>
          </a:r>
          <a:r>
            <a:rPr lang="en-US" sz="1600" kern="1200" dirty="0"/>
            <a:t>: </a:t>
          </a:r>
          <a:r>
            <a:rPr lang="en-US" sz="1400" kern="1200" dirty="0"/>
            <a:t>Your ambition</a:t>
          </a:r>
          <a:endParaRPr lang="en-US" sz="1600" kern="1200" dirty="0"/>
        </a:p>
      </dsp:txBody>
      <dsp:txXfrm>
        <a:off x="716486" y="775869"/>
        <a:ext cx="7170213" cy="620334"/>
      </dsp:txXfrm>
    </dsp:sp>
    <dsp:sp modelId="{697C17E9-5BDB-4AE4-9370-79C34D7008B0}">
      <dsp:nvSpPr>
        <dsp:cNvPr id="0" name=""/>
        <dsp:cNvSpPr/>
      </dsp:nvSpPr>
      <dsp:spPr>
        <a:xfrm>
          <a:off x="0" y="1551287"/>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083EA04-A082-4DD5-A575-46793A1571CF}">
      <dsp:nvSpPr>
        <dsp:cNvPr id="0" name=""/>
        <dsp:cNvSpPr/>
      </dsp:nvSpPr>
      <dsp:spPr>
        <a:xfrm>
          <a:off x="187651" y="1690862"/>
          <a:ext cx="341184" cy="3411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5A61C4-55F3-41FF-AD9E-C12523189264}">
      <dsp:nvSpPr>
        <dsp:cNvPr id="0" name=""/>
        <dsp:cNvSpPr/>
      </dsp:nvSpPr>
      <dsp:spPr>
        <a:xfrm>
          <a:off x="716486" y="1551287"/>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Values</a:t>
          </a:r>
          <a:r>
            <a:rPr lang="en-US" sz="1600" b="1" kern="1200" dirty="0"/>
            <a:t>:  </a:t>
          </a:r>
          <a:r>
            <a:rPr lang="en-US" sz="1400" kern="1200" dirty="0"/>
            <a:t>Principles which guide your work </a:t>
          </a:r>
          <a:endParaRPr lang="en-US" sz="1600" kern="1200" dirty="0"/>
        </a:p>
      </dsp:txBody>
      <dsp:txXfrm>
        <a:off x="716486" y="1551287"/>
        <a:ext cx="7170213" cy="620334"/>
      </dsp:txXfrm>
    </dsp:sp>
    <dsp:sp modelId="{0547F607-9512-4852-8075-6C76140BE9C6}">
      <dsp:nvSpPr>
        <dsp:cNvPr id="0" name=""/>
        <dsp:cNvSpPr/>
      </dsp:nvSpPr>
      <dsp:spPr>
        <a:xfrm>
          <a:off x="0" y="2331569"/>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141A6D4F-2487-4893-970C-B515B5F82CB7}">
      <dsp:nvSpPr>
        <dsp:cNvPr id="0" name=""/>
        <dsp:cNvSpPr/>
      </dsp:nvSpPr>
      <dsp:spPr>
        <a:xfrm>
          <a:off x="187651" y="2466281"/>
          <a:ext cx="341184" cy="34118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1E9BF0-F4FA-4D8E-9F80-6E396B18EE5D}">
      <dsp:nvSpPr>
        <dsp:cNvPr id="0" name=""/>
        <dsp:cNvSpPr/>
      </dsp:nvSpPr>
      <dsp:spPr>
        <a:xfrm>
          <a:off x="716486" y="2326706"/>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Approach</a:t>
          </a:r>
          <a:r>
            <a:rPr lang="en-US" sz="1600" b="1" kern="1200" dirty="0"/>
            <a:t>: </a:t>
          </a:r>
          <a:r>
            <a:rPr lang="en-US" sz="1400" b="0" i="1" kern="1200" dirty="0"/>
            <a:t>H</a:t>
          </a:r>
          <a:r>
            <a:rPr lang="en-US" sz="1400" i="1" kern="1200" dirty="0"/>
            <a:t>ow</a:t>
          </a:r>
          <a:r>
            <a:rPr lang="en-US" sz="1400" kern="1200" dirty="0"/>
            <a:t> impact will be delivered (high level)</a:t>
          </a:r>
          <a:endParaRPr lang="en-US" sz="1600" kern="1200" dirty="0"/>
        </a:p>
      </dsp:txBody>
      <dsp:txXfrm>
        <a:off x="716486" y="2326706"/>
        <a:ext cx="7170213" cy="620334"/>
      </dsp:txXfrm>
    </dsp:sp>
    <dsp:sp modelId="{BD80EF01-74CA-4919-9647-ECA76F983DB3}">
      <dsp:nvSpPr>
        <dsp:cNvPr id="0" name=""/>
        <dsp:cNvSpPr/>
      </dsp:nvSpPr>
      <dsp:spPr>
        <a:xfrm>
          <a:off x="0" y="3102124"/>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272C5B69-5E1D-4098-815C-18DBEDF29495}">
      <dsp:nvSpPr>
        <dsp:cNvPr id="0" name=""/>
        <dsp:cNvSpPr/>
      </dsp:nvSpPr>
      <dsp:spPr>
        <a:xfrm>
          <a:off x="187651" y="3241699"/>
          <a:ext cx="341184" cy="3411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769E67-0F88-40FB-A418-06A2A6287E1E}">
      <dsp:nvSpPr>
        <dsp:cNvPr id="0" name=""/>
        <dsp:cNvSpPr/>
      </dsp:nvSpPr>
      <dsp:spPr>
        <a:xfrm>
          <a:off x="716486" y="3102124"/>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Roles and responsibilities</a:t>
          </a:r>
          <a:r>
            <a:rPr lang="en-US" sz="1600" b="1" kern="1200" dirty="0"/>
            <a:t>: </a:t>
          </a:r>
          <a:r>
            <a:rPr lang="en-US" sz="1400" b="0" kern="1200" dirty="0"/>
            <a:t>Accountability (high level)</a:t>
          </a:r>
          <a:endParaRPr lang="en-US" sz="1600" b="0" kern="1200" dirty="0"/>
        </a:p>
      </dsp:txBody>
      <dsp:txXfrm>
        <a:off x="716486" y="3102124"/>
        <a:ext cx="7170213" cy="620334"/>
      </dsp:txXfrm>
    </dsp:sp>
    <dsp:sp modelId="{9522FDF3-7474-4DAC-8F49-3EEC29AEC60C}">
      <dsp:nvSpPr>
        <dsp:cNvPr id="0" name=""/>
        <dsp:cNvSpPr/>
      </dsp:nvSpPr>
      <dsp:spPr>
        <a:xfrm>
          <a:off x="0" y="3877543"/>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7ABD6A0-A60E-4620-B5A8-1C94A4F4DE12}">
      <dsp:nvSpPr>
        <dsp:cNvPr id="0" name=""/>
        <dsp:cNvSpPr/>
      </dsp:nvSpPr>
      <dsp:spPr>
        <a:xfrm>
          <a:off x="187651" y="4017118"/>
          <a:ext cx="341184" cy="34118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994F3E-84C6-4277-985D-B9D3CC0B001D}">
      <dsp:nvSpPr>
        <dsp:cNvPr id="0" name=""/>
        <dsp:cNvSpPr/>
      </dsp:nvSpPr>
      <dsp:spPr>
        <a:xfrm>
          <a:off x="716486" y="3877543"/>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Strategic goals</a:t>
          </a:r>
          <a:r>
            <a:rPr lang="en-US" sz="1600" b="1" kern="1200" dirty="0"/>
            <a:t>: </a:t>
          </a:r>
          <a:r>
            <a:rPr lang="en-US" sz="1400" kern="1200" dirty="0"/>
            <a:t>Priorities</a:t>
          </a:r>
          <a:endParaRPr lang="en-US" sz="1600" kern="1200" dirty="0"/>
        </a:p>
      </dsp:txBody>
      <dsp:txXfrm>
        <a:off x="716486" y="3877543"/>
        <a:ext cx="7170213" cy="620334"/>
      </dsp:txXfrm>
    </dsp:sp>
    <dsp:sp modelId="{3B9F1984-1841-48D4-8803-EB8756AE9590}">
      <dsp:nvSpPr>
        <dsp:cNvPr id="0" name=""/>
        <dsp:cNvSpPr/>
      </dsp:nvSpPr>
      <dsp:spPr>
        <a:xfrm>
          <a:off x="0" y="4652961"/>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8A39AAB-44EB-4DD6-97A4-C1A701E59999}">
      <dsp:nvSpPr>
        <dsp:cNvPr id="0" name=""/>
        <dsp:cNvSpPr/>
      </dsp:nvSpPr>
      <dsp:spPr>
        <a:xfrm>
          <a:off x="187651" y="4792536"/>
          <a:ext cx="341184" cy="34118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1559F5-FE42-48DD-852C-23D43A389174}">
      <dsp:nvSpPr>
        <dsp:cNvPr id="0" name=""/>
        <dsp:cNvSpPr/>
      </dsp:nvSpPr>
      <dsp:spPr>
        <a:xfrm>
          <a:off x="716486" y="4652961"/>
          <a:ext cx="7170213" cy="620334"/>
        </a:xfrm>
        <a:prstGeom prst="rect">
          <a:avLst/>
        </a:prstGeom>
        <a:solidFill>
          <a:schemeClr val="accent5">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Measures of success</a:t>
          </a:r>
          <a:r>
            <a:rPr lang="en-US" sz="1600" b="1" kern="1200" dirty="0"/>
            <a:t>: </a:t>
          </a:r>
          <a:r>
            <a:rPr lang="en-US" sz="1400" kern="1200" dirty="0"/>
            <a:t>Demonstrating (and what counts as) achievement</a:t>
          </a:r>
          <a:endParaRPr lang="en-US" sz="1600" kern="1200" dirty="0"/>
        </a:p>
      </dsp:txBody>
      <dsp:txXfrm>
        <a:off x="716486" y="4652961"/>
        <a:ext cx="7170213" cy="620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ADE0F-1581-4D19-9FCA-043722EE1B54}">
      <dsp:nvSpPr>
        <dsp:cNvPr id="0" name=""/>
        <dsp:cNvSpPr/>
      </dsp:nvSpPr>
      <dsp:spPr>
        <a:xfrm>
          <a:off x="0" y="450"/>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284ABDCC-09F5-48D9-B58B-9E0039C5EE4D}">
      <dsp:nvSpPr>
        <dsp:cNvPr id="0" name=""/>
        <dsp:cNvSpPr/>
      </dsp:nvSpPr>
      <dsp:spPr>
        <a:xfrm>
          <a:off x="187651" y="140025"/>
          <a:ext cx="341184" cy="34118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2B33E9-1F6A-45A5-B289-F0CBCD90D81B}">
      <dsp:nvSpPr>
        <dsp:cNvPr id="0" name=""/>
        <dsp:cNvSpPr/>
      </dsp:nvSpPr>
      <dsp:spPr>
        <a:xfrm>
          <a:off x="716486" y="450"/>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Scope</a:t>
          </a:r>
          <a:r>
            <a:rPr lang="en-US" sz="1600" b="1" kern="1200" dirty="0"/>
            <a:t>: </a:t>
          </a:r>
          <a:r>
            <a:rPr lang="en-US" sz="1400" b="0" kern="1200" dirty="0"/>
            <a:t>W</a:t>
          </a:r>
          <a:r>
            <a:rPr lang="en-US" sz="1400" kern="1200" dirty="0"/>
            <a:t>hat and who it covers</a:t>
          </a:r>
          <a:endParaRPr lang="en-US" sz="1600" kern="1200" dirty="0"/>
        </a:p>
      </dsp:txBody>
      <dsp:txXfrm>
        <a:off x="716486" y="450"/>
        <a:ext cx="7170213" cy="620334"/>
      </dsp:txXfrm>
    </dsp:sp>
    <dsp:sp modelId="{6ADBBB08-6F04-4872-A5AC-A4E2B8F5F338}">
      <dsp:nvSpPr>
        <dsp:cNvPr id="0" name=""/>
        <dsp:cNvSpPr/>
      </dsp:nvSpPr>
      <dsp:spPr>
        <a:xfrm>
          <a:off x="0" y="775869"/>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49878D8F-BDE5-4634-A357-D67563EAE56C}">
      <dsp:nvSpPr>
        <dsp:cNvPr id="0" name=""/>
        <dsp:cNvSpPr/>
      </dsp:nvSpPr>
      <dsp:spPr>
        <a:xfrm>
          <a:off x="187651" y="915444"/>
          <a:ext cx="341184" cy="3411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18176B-A103-4EFC-A9E2-C56D6100D219}">
      <dsp:nvSpPr>
        <dsp:cNvPr id="0" name=""/>
        <dsp:cNvSpPr/>
      </dsp:nvSpPr>
      <dsp:spPr>
        <a:xfrm>
          <a:off x="716486" y="775869"/>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Mission or vision</a:t>
          </a:r>
          <a:r>
            <a:rPr lang="en-US" sz="1600" kern="1200" dirty="0"/>
            <a:t>: </a:t>
          </a:r>
          <a:r>
            <a:rPr lang="en-US" sz="1400" kern="1200" dirty="0"/>
            <a:t>Your ambition</a:t>
          </a:r>
          <a:endParaRPr lang="en-US" sz="1600" kern="1200" dirty="0"/>
        </a:p>
      </dsp:txBody>
      <dsp:txXfrm>
        <a:off x="716486" y="775869"/>
        <a:ext cx="7170213" cy="620334"/>
      </dsp:txXfrm>
    </dsp:sp>
    <dsp:sp modelId="{697C17E9-5BDB-4AE4-9370-79C34D7008B0}">
      <dsp:nvSpPr>
        <dsp:cNvPr id="0" name=""/>
        <dsp:cNvSpPr/>
      </dsp:nvSpPr>
      <dsp:spPr>
        <a:xfrm>
          <a:off x="0" y="1551287"/>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083EA04-A082-4DD5-A575-46793A1571CF}">
      <dsp:nvSpPr>
        <dsp:cNvPr id="0" name=""/>
        <dsp:cNvSpPr/>
      </dsp:nvSpPr>
      <dsp:spPr>
        <a:xfrm>
          <a:off x="187651" y="1690862"/>
          <a:ext cx="341184" cy="3411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5A61C4-55F3-41FF-AD9E-C12523189264}">
      <dsp:nvSpPr>
        <dsp:cNvPr id="0" name=""/>
        <dsp:cNvSpPr/>
      </dsp:nvSpPr>
      <dsp:spPr>
        <a:xfrm>
          <a:off x="716486" y="1551287"/>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Values</a:t>
          </a:r>
          <a:r>
            <a:rPr lang="en-US" sz="1600" b="1" kern="1200" dirty="0"/>
            <a:t>:  </a:t>
          </a:r>
          <a:r>
            <a:rPr lang="en-US" sz="1400" kern="1200" dirty="0"/>
            <a:t>Principles which guide your work </a:t>
          </a:r>
          <a:endParaRPr lang="en-US" sz="1600" kern="1200" dirty="0"/>
        </a:p>
      </dsp:txBody>
      <dsp:txXfrm>
        <a:off x="716486" y="1551287"/>
        <a:ext cx="7170213" cy="620334"/>
      </dsp:txXfrm>
    </dsp:sp>
    <dsp:sp modelId="{0547F607-9512-4852-8075-6C76140BE9C6}">
      <dsp:nvSpPr>
        <dsp:cNvPr id="0" name=""/>
        <dsp:cNvSpPr/>
      </dsp:nvSpPr>
      <dsp:spPr>
        <a:xfrm>
          <a:off x="0" y="2331569"/>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141A6D4F-2487-4893-970C-B515B5F82CB7}">
      <dsp:nvSpPr>
        <dsp:cNvPr id="0" name=""/>
        <dsp:cNvSpPr/>
      </dsp:nvSpPr>
      <dsp:spPr>
        <a:xfrm>
          <a:off x="187651" y="2466281"/>
          <a:ext cx="341184" cy="34118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1E9BF0-F4FA-4D8E-9F80-6E396B18EE5D}">
      <dsp:nvSpPr>
        <dsp:cNvPr id="0" name=""/>
        <dsp:cNvSpPr/>
      </dsp:nvSpPr>
      <dsp:spPr>
        <a:xfrm>
          <a:off x="716486" y="2326706"/>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Approach</a:t>
          </a:r>
          <a:r>
            <a:rPr lang="en-US" sz="1600" b="1" kern="1200" dirty="0"/>
            <a:t>: </a:t>
          </a:r>
          <a:r>
            <a:rPr lang="en-US" sz="1400" b="0" i="1" kern="1200" dirty="0"/>
            <a:t>H</a:t>
          </a:r>
          <a:r>
            <a:rPr lang="en-US" sz="1400" i="1" kern="1200" dirty="0"/>
            <a:t>ow</a:t>
          </a:r>
          <a:r>
            <a:rPr lang="en-US" sz="1400" kern="1200" dirty="0"/>
            <a:t> impact will be delivered (high level)</a:t>
          </a:r>
          <a:endParaRPr lang="en-US" sz="1600" kern="1200" dirty="0"/>
        </a:p>
      </dsp:txBody>
      <dsp:txXfrm>
        <a:off x="716486" y="2326706"/>
        <a:ext cx="7170213" cy="620334"/>
      </dsp:txXfrm>
    </dsp:sp>
    <dsp:sp modelId="{BD80EF01-74CA-4919-9647-ECA76F983DB3}">
      <dsp:nvSpPr>
        <dsp:cNvPr id="0" name=""/>
        <dsp:cNvSpPr/>
      </dsp:nvSpPr>
      <dsp:spPr>
        <a:xfrm>
          <a:off x="0" y="3102124"/>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272C5B69-5E1D-4098-815C-18DBEDF29495}">
      <dsp:nvSpPr>
        <dsp:cNvPr id="0" name=""/>
        <dsp:cNvSpPr/>
      </dsp:nvSpPr>
      <dsp:spPr>
        <a:xfrm>
          <a:off x="187651" y="3241699"/>
          <a:ext cx="341184" cy="3411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769E67-0F88-40FB-A418-06A2A6287E1E}">
      <dsp:nvSpPr>
        <dsp:cNvPr id="0" name=""/>
        <dsp:cNvSpPr/>
      </dsp:nvSpPr>
      <dsp:spPr>
        <a:xfrm>
          <a:off x="716486" y="3102124"/>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Roles and responsibilities</a:t>
          </a:r>
          <a:r>
            <a:rPr lang="en-US" sz="1600" b="1" kern="1200" dirty="0"/>
            <a:t>: </a:t>
          </a:r>
          <a:r>
            <a:rPr lang="en-US" sz="1400" b="0" kern="1200" dirty="0"/>
            <a:t>Accountability (high level)</a:t>
          </a:r>
          <a:endParaRPr lang="en-US" sz="1600" b="0" kern="1200" dirty="0"/>
        </a:p>
      </dsp:txBody>
      <dsp:txXfrm>
        <a:off x="716486" y="3102124"/>
        <a:ext cx="7170213" cy="620334"/>
      </dsp:txXfrm>
    </dsp:sp>
    <dsp:sp modelId="{9522FDF3-7474-4DAC-8F49-3EEC29AEC60C}">
      <dsp:nvSpPr>
        <dsp:cNvPr id="0" name=""/>
        <dsp:cNvSpPr/>
      </dsp:nvSpPr>
      <dsp:spPr>
        <a:xfrm>
          <a:off x="0" y="3877543"/>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7ABD6A0-A60E-4620-B5A8-1C94A4F4DE12}">
      <dsp:nvSpPr>
        <dsp:cNvPr id="0" name=""/>
        <dsp:cNvSpPr/>
      </dsp:nvSpPr>
      <dsp:spPr>
        <a:xfrm>
          <a:off x="187651" y="4017118"/>
          <a:ext cx="341184" cy="34118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994F3E-84C6-4277-985D-B9D3CC0B001D}">
      <dsp:nvSpPr>
        <dsp:cNvPr id="0" name=""/>
        <dsp:cNvSpPr/>
      </dsp:nvSpPr>
      <dsp:spPr>
        <a:xfrm>
          <a:off x="716486" y="3877543"/>
          <a:ext cx="7170213" cy="620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Strategic goals</a:t>
          </a:r>
          <a:r>
            <a:rPr lang="en-US" sz="1600" b="1" kern="1200" dirty="0"/>
            <a:t>: </a:t>
          </a:r>
          <a:r>
            <a:rPr lang="en-US" sz="1400" kern="1200" dirty="0"/>
            <a:t>Priorities</a:t>
          </a:r>
          <a:endParaRPr lang="en-US" sz="1600" kern="1200" dirty="0"/>
        </a:p>
      </dsp:txBody>
      <dsp:txXfrm>
        <a:off x="716486" y="3877543"/>
        <a:ext cx="7170213" cy="620334"/>
      </dsp:txXfrm>
    </dsp:sp>
    <dsp:sp modelId="{3B9F1984-1841-48D4-8803-EB8756AE9590}">
      <dsp:nvSpPr>
        <dsp:cNvPr id="0" name=""/>
        <dsp:cNvSpPr/>
      </dsp:nvSpPr>
      <dsp:spPr>
        <a:xfrm>
          <a:off x="0" y="4652961"/>
          <a:ext cx="7886700" cy="620334"/>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8A39AAB-44EB-4DD6-97A4-C1A701E59999}">
      <dsp:nvSpPr>
        <dsp:cNvPr id="0" name=""/>
        <dsp:cNvSpPr/>
      </dsp:nvSpPr>
      <dsp:spPr>
        <a:xfrm>
          <a:off x="187651" y="4792536"/>
          <a:ext cx="341184" cy="34118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1559F5-FE42-48DD-852C-23D43A389174}">
      <dsp:nvSpPr>
        <dsp:cNvPr id="0" name=""/>
        <dsp:cNvSpPr/>
      </dsp:nvSpPr>
      <dsp:spPr>
        <a:xfrm>
          <a:off x="716486" y="4652961"/>
          <a:ext cx="7170213" cy="620334"/>
        </a:xfrm>
        <a:prstGeom prst="rect">
          <a:avLst/>
        </a:prstGeom>
        <a:solidFill>
          <a:schemeClr val="accent5">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65652" tIns="65652" rIns="65652" bIns="65652" numCol="1" spcCol="1270" anchor="ctr" anchorCtr="0">
          <a:noAutofit/>
        </a:bodyPr>
        <a:lstStyle/>
        <a:p>
          <a:pPr marL="0" lvl="0" indent="0" algn="l" defTabSz="1066800">
            <a:lnSpc>
              <a:spcPct val="90000"/>
            </a:lnSpc>
            <a:spcBef>
              <a:spcPct val="0"/>
            </a:spcBef>
            <a:spcAft>
              <a:spcPct val="35000"/>
            </a:spcAft>
            <a:buNone/>
          </a:pPr>
          <a:r>
            <a:rPr lang="en-US" sz="2400" b="1" kern="1200" dirty="0"/>
            <a:t>Measures of success</a:t>
          </a:r>
          <a:r>
            <a:rPr lang="en-US" sz="1600" b="1" kern="1200" dirty="0"/>
            <a:t>: </a:t>
          </a:r>
          <a:r>
            <a:rPr lang="en-US" sz="1400" kern="1200" dirty="0"/>
            <a:t>Demonstrating (and what counts as) achievement</a:t>
          </a:r>
          <a:endParaRPr lang="en-US" sz="1600" kern="1200" dirty="0"/>
        </a:p>
      </dsp:txBody>
      <dsp:txXfrm>
        <a:off x="716486" y="4652961"/>
        <a:ext cx="7170213" cy="6203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9F0E5F7-7A7F-4EE2-AFC9-066B6B509278}" type="datetimeFigureOut">
              <a:rPr lang="en-GB" smtClean="0"/>
              <a:t>16/06/2026</a:t>
            </a:fld>
            <a:endParaRPr lang="en-GB"/>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GB"/>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F3A092C-CBF3-40D9-944A-F3BE397A302A}" type="slidenum">
              <a:rPr lang="en-GB" smtClean="0"/>
              <a:t>‹#›</a:t>
            </a:fld>
            <a:endParaRPr lang="en-GB"/>
          </a:p>
        </p:txBody>
      </p:sp>
    </p:spTree>
    <p:extLst>
      <p:ext uri="{BB962C8B-B14F-4D97-AF65-F5344CB8AC3E}">
        <p14:creationId xmlns:p14="http://schemas.microsoft.com/office/powerpoint/2010/main" val="247598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1</a:t>
            </a:fld>
            <a:endParaRPr lang="en-GB"/>
          </a:p>
        </p:txBody>
      </p:sp>
    </p:spTree>
    <p:extLst>
      <p:ext uri="{BB962C8B-B14F-4D97-AF65-F5344CB8AC3E}">
        <p14:creationId xmlns:p14="http://schemas.microsoft.com/office/powerpoint/2010/main" val="3181280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2</a:t>
            </a:fld>
            <a:endParaRPr lang="en-GB"/>
          </a:p>
        </p:txBody>
      </p:sp>
    </p:spTree>
    <p:extLst>
      <p:ext uri="{BB962C8B-B14F-4D97-AF65-F5344CB8AC3E}">
        <p14:creationId xmlns:p14="http://schemas.microsoft.com/office/powerpoint/2010/main" val="696928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healthy impact institution clarifies, creates, values, and supports the conditions needed to deliver research impact beyond academia. It recognises that impact requires sustained effort, investment in skills and capacity, strong external relationships and coordination, and establishes a positive supportive culture with impact-literate staff. An unhealthy impact institution expects impact without creating the capacity, skills, coordination, or strategic clarity needed to achieve meaningful change. It treats impact as an afterthought, disregards the need to build strong external relationships, and has a compartmentalised, fragmented, negative culture with staff unconfident about their contribution.  In practice, healthy and unhealthy operate along a continuum, and an institution’s current footprint may reflect an early or emerging approach to impact, differing institutional priorities, or practical limitations in time, infrastructure, and resource. </a:t>
            </a:r>
          </a:p>
          <a:p>
            <a:r>
              <a:rPr lang="en-GB" b="1" dirty="0"/>
              <a:t>An impact strategy sets the foundations for institutional efforts</a:t>
            </a:r>
            <a:r>
              <a:rPr lang="en-GB" dirty="0"/>
              <a:t>. At its best, a strategy provides a clear basis for </a:t>
            </a:r>
            <a:r>
              <a:rPr lang="en-GB" i="1" dirty="0"/>
              <a:t>healthy</a:t>
            </a:r>
            <a:r>
              <a:rPr lang="en-GB" dirty="0"/>
              <a:t> impact practice, signalling pursuit of meaningful benefits through shared and recognised action. At its worst, a poorly conceived strategy legitimates </a:t>
            </a:r>
            <a:r>
              <a:rPr lang="en-GB" i="1" dirty="0"/>
              <a:t>unhealthy</a:t>
            </a:r>
            <a:r>
              <a:rPr lang="en-GB" dirty="0"/>
              <a:t> practices, prioritising reputational gain over meaningful societal benefit and encouraging performative rather than purposeful activity. In doing so it can overlook the actual skills and capacity needed and weaken the conditions needed to deliver on goals.</a:t>
            </a:r>
          </a:p>
          <a:p>
            <a:endParaRPr lang="en-GB" dirty="0"/>
          </a:p>
          <a:p>
            <a:r>
              <a:rPr lang="en-US" dirty="0"/>
              <a:t>Values are foundational, not tokenistic</a:t>
            </a:r>
          </a:p>
          <a:p>
            <a:r>
              <a:rPr lang="en-US" dirty="0"/>
              <a:t>Practicalities are recognized</a:t>
            </a:r>
          </a:p>
          <a:p>
            <a:r>
              <a:rPr lang="en-US" dirty="0"/>
              <a:t>Surfacing risks is welcomed not </a:t>
            </a:r>
            <a:r>
              <a:rPr lang="en-US" dirty="0" err="1"/>
              <a:t>penalised</a:t>
            </a:r>
            <a:endParaRPr lang="en-US" dirty="0"/>
          </a:p>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3</a:t>
            </a:fld>
            <a:endParaRPr lang="en-GB"/>
          </a:p>
        </p:txBody>
      </p:sp>
    </p:spTree>
    <p:extLst>
      <p:ext uri="{BB962C8B-B14F-4D97-AF65-F5344CB8AC3E}">
        <p14:creationId xmlns:p14="http://schemas.microsoft.com/office/powerpoint/2010/main" val="2505394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Tagged onto research strategies</a:t>
            </a:r>
          </a:p>
          <a:p>
            <a:r>
              <a:rPr lang="en-GB" dirty="0"/>
              <a:t>Tagged on to the research process (‘later’)</a:t>
            </a:r>
          </a:p>
          <a:p>
            <a:pPr lvl="0"/>
            <a:r>
              <a:rPr lang="en-GB" dirty="0"/>
              <a:t>Set as ambition without attention to labour, skills &amp; capacity - </a:t>
            </a:r>
            <a:r>
              <a:rPr lang="en-GB" i="1" dirty="0"/>
              <a:t>unchanged even when staff are lost </a:t>
            </a:r>
          </a:p>
          <a:p>
            <a:pPr lvl="0"/>
            <a:r>
              <a:rPr lang="en-GB" dirty="0"/>
              <a:t>Expressed as reputation rather than societal change Reduced to countable endpoints</a:t>
            </a:r>
          </a:p>
          <a:p>
            <a:pPr lvl="0"/>
            <a:r>
              <a:rPr lang="en-GB" dirty="0"/>
              <a:t>Displaced by more urgent or traditionally prestigious activities </a:t>
            </a:r>
          </a:p>
          <a:p>
            <a:pPr lvl="0"/>
            <a:r>
              <a:rPr lang="en-GB" dirty="0"/>
              <a:t>Measured without recognition of individual contributions</a:t>
            </a:r>
          </a:p>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4</a:t>
            </a:fld>
            <a:endParaRPr lang="en-GB"/>
          </a:p>
        </p:txBody>
      </p:sp>
    </p:spTree>
    <p:extLst>
      <p:ext uri="{BB962C8B-B14F-4D97-AF65-F5344CB8AC3E}">
        <p14:creationId xmlns:p14="http://schemas.microsoft.com/office/powerpoint/2010/main" val="3513523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https://researchimpact.ca/resources/healthy-institutional-impact-strategy-workbook/</a:t>
            </a:r>
          </a:p>
        </p:txBody>
      </p:sp>
      <p:sp>
        <p:nvSpPr>
          <p:cNvPr id="4" name="Slide Number Placeholder 3"/>
          <p:cNvSpPr>
            <a:spLocks noGrp="1"/>
          </p:cNvSpPr>
          <p:nvPr>
            <p:ph type="sldNum" sz="quarter" idx="5"/>
          </p:nvPr>
        </p:nvSpPr>
        <p:spPr/>
        <p:txBody>
          <a:bodyPr/>
          <a:lstStyle/>
          <a:p>
            <a:fld id="{EF3A092C-CBF3-40D9-944A-F3BE397A302A}" type="slidenum">
              <a:rPr lang="en-GB" smtClean="0"/>
              <a:t>6</a:t>
            </a:fld>
            <a:endParaRPr lang="en-GB"/>
          </a:p>
        </p:txBody>
      </p:sp>
    </p:spTree>
    <p:extLst>
      <p:ext uri="{BB962C8B-B14F-4D97-AF65-F5344CB8AC3E}">
        <p14:creationId xmlns:p14="http://schemas.microsoft.com/office/powerpoint/2010/main" val="161717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People able to live healthy, independent lives free from stigma, with fast and equitable access to mental health services, effective treatment and dignified care. 	</a:t>
            </a:r>
          </a:p>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12</a:t>
            </a:fld>
            <a:endParaRPr lang="en-GB"/>
          </a:p>
        </p:txBody>
      </p:sp>
    </p:spTree>
    <p:extLst>
      <p:ext uri="{BB962C8B-B14F-4D97-AF65-F5344CB8AC3E}">
        <p14:creationId xmlns:p14="http://schemas.microsoft.com/office/powerpoint/2010/main" val="13385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GB" dirty="0"/>
              <a:t>Supports continuity amid staff changes   </a:t>
            </a:r>
          </a:p>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15</a:t>
            </a:fld>
            <a:endParaRPr lang="en-GB"/>
          </a:p>
        </p:txBody>
      </p:sp>
    </p:spTree>
    <p:extLst>
      <p:ext uri="{BB962C8B-B14F-4D97-AF65-F5344CB8AC3E}">
        <p14:creationId xmlns:p14="http://schemas.microsoft.com/office/powerpoint/2010/main" val="2089505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3A092C-CBF3-40D9-944A-F3BE397A302A}" type="slidenum">
              <a:rPr lang="en-GB" smtClean="0"/>
              <a:t>17</a:t>
            </a:fld>
            <a:endParaRPr lang="en-GB"/>
          </a:p>
        </p:txBody>
      </p:sp>
    </p:spTree>
    <p:extLst>
      <p:ext uri="{BB962C8B-B14F-4D97-AF65-F5344CB8AC3E}">
        <p14:creationId xmlns:p14="http://schemas.microsoft.com/office/powerpoint/2010/main" val="353167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34168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D8D30DA-373A-4407-BB4F-B6CE3E665CF3}" type="datetimeFigureOut">
              <a:rPr lang="en-GB" smtClean="0"/>
              <a:t>16/06/2026</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BDFC7CFE-85CF-438E-B8CF-5A747DA4EF0B}" type="slidenum">
              <a:rPr lang="en-GB" smtClean="0"/>
              <a:t>‹#›</a:t>
            </a:fld>
            <a:endParaRPr lang="en-GB"/>
          </a:p>
        </p:txBody>
      </p:sp>
    </p:spTree>
    <p:extLst>
      <p:ext uri="{BB962C8B-B14F-4D97-AF65-F5344CB8AC3E}">
        <p14:creationId xmlns:p14="http://schemas.microsoft.com/office/powerpoint/2010/main" val="2122372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D8D30DA-373A-4407-BB4F-B6CE3E665CF3}" type="datetimeFigureOut">
              <a:rPr lang="en-GB" smtClean="0"/>
              <a:t>16/06/2026</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DFC7CFE-85CF-438E-B8CF-5A747DA4EF0B}" type="slidenum">
              <a:rPr lang="en-GB" smtClean="0"/>
              <a:t>‹#›</a:t>
            </a:fld>
            <a:endParaRPr lang="en-GB"/>
          </a:p>
        </p:txBody>
      </p:sp>
    </p:spTree>
    <p:extLst>
      <p:ext uri="{BB962C8B-B14F-4D97-AF65-F5344CB8AC3E}">
        <p14:creationId xmlns:p14="http://schemas.microsoft.com/office/powerpoint/2010/main" val="2222432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D8D30DA-373A-4407-BB4F-B6CE3E665CF3}" type="datetimeFigureOut">
              <a:rPr lang="en-GB" smtClean="0"/>
              <a:t>16/06/2026</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DFC7CFE-85CF-438E-B8CF-5A747DA4EF0B}" type="slidenum">
              <a:rPr lang="en-GB" smtClean="0"/>
              <a:t>‹#›</a:t>
            </a:fld>
            <a:endParaRPr lang="en-GB"/>
          </a:p>
        </p:txBody>
      </p:sp>
    </p:spTree>
    <p:extLst>
      <p:ext uri="{BB962C8B-B14F-4D97-AF65-F5344CB8AC3E}">
        <p14:creationId xmlns:p14="http://schemas.microsoft.com/office/powerpoint/2010/main" val="3999997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D8D30DA-373A-4407-BB4F-B6CE3E665CF3}" type="datetimeFigureOut">
              <a:rPr lang="en-GB" smtClean="0"/>
              <a:t>16/06/2026</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DFC7CFE-85CF-438E-B8CF-5A747DA4EF0B}" type="slidenum">
              <a:rPr lang="en-GB" smtClean="0"/>
              <a:t>‹#›</a:t>
            </a:fld>
            <a:endParaRPr lang="en-GB"/>
          </a:p>
        </p:txBody>
      </p:sp>
    </p:spTree>
    <p:extLst>
      <p:ext uri="{BB962C8B-B14F-4D97-AF65-F5344CB8AC3E}">
        <p14:creationId xmlns:p14="http://schemas.microsoft.com/office/powerpoint/2010/main" val="2954046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D8D30DA-373A-4407-BB4F-B6CE3E665CF3}" type="datetimeFigureOut">
              <a:rPr lang="en-GB" smtClean="0"/>
              <a:t>16/06/2026</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DFC7CFE-85CF-438E-B8CF-5A747DA4EF0B}" type="slidenum">
              <a:rPr lang="en-GB" smtClean="0"/>
              <a:t>‹#›</a:t>
            </a:fld>
            <a:endParaRPr lang="en-GB"/>
          </a:p>
        </p:txBody>
      </p:sp>
    </p:spTree>
    <p:extLst>
      <p:ext uri="{BB962C8B-B14F-4D97-AF65-F5344CB8AC3E}">
        <p14:creationId xmlns:p14="http://schemas.microsoft.com/office/powerpoint/2010/main" val="826123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ver 0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F92125-2B89-2D6B-05ED-2CD46483C458}"/>
              </a:ext>
            </a:extLst>
          </p:cNvPr>
          <p:cNvPicPr>
            <a:picLocks noChangeAspect="1"/>
          </p:cNvPicPr>
          <p:nvPr/>
        </p:nvPicPr>
        <p:blipFill rotWithShape="1">
          <a:blip r:embed="rId2" cstate="screen">
            <a:alphaModFix amt="28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14286" y="2"/>
            <a:ext cx="2462211" cy="6857996"/>
          </a:xfrm>
          <a:prstGeom prst="rect">
            <a:avLst/>
          </a:prstGeom>
        </p:spPr>
      </p:pic>
      <p:pic>
        <p:nvPicPr>
          <p:cNvPr id="4" name="Picture 3">
            <a:extLst>
              <a:ext uri="{FF2B5EF4-FFF2-40B4-BE49-F238E27FC236}">
                <a16:creationId xmlns:a16="http://schemas.microsoft.com/office/drawing/2014/main" id="{5D2931ED-241F-A8DA-C81C-E6DD144AE30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447925" y="0"/>
            <a:ext cx="6696075" cy="4253584"/>
          </a:xfrm>
          <a:prstGeom prst="rect">
            <a:avLst/>
          </a:prstGeom>
        </p:spPr>
      </p:pic>
      <p:pic>
        <p:nvPicPr>
          <p:cNvPr id="5" name="Picture 4" descr="A black and white logo&#10;&#10;Description automatically generated">
            <a:extLst>
              <a:ext uri="{FF2B5EF4-FFF2-40B4-BE49-F238E27FC236}">
                <a16:creationId xmlns:a16="http://schemas.microsoft.com/office/drawing/2014/main" id="{B8E580F6-7C61-E7A4-8FE7-7474CF70B7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5230" y="3429000"/>
            <a:ext cx="1330320" cy="553758"/>
          </a:xfrm>
          <a:prstGeom prst="rect">
            <a:avLst/>
          </a:prstGeom>
        </p:spPr>
      </p:pic>
      <p:cxnSp>
        <p:nvCxnSpPr>
          <p:cNvPr id="6" name="Straight Connector 6">
            <a:extLst>
              <a:ext uri="{FF2B5EF4-FFF2-40B4-BE49-F238E27FC236}">
                <a16:creationId xmlns:a16="http://schemas.microsoft.com/office/drawing/2014/main" id="{2CE63DF1-1D2F-67E4-3455-7FC11BE830B6}"/>
              </a:ext>
            </a:extLst>
          </p:cNvPr>
          <p:cNvCxnSpPr>
            <a:cxnSpLocks/>
          </p:cNvCxnSpPr>
          <p:nvPr/>
        </p:nvCxnSpPr>
        <p:spPr>
          <a:xfrm flipH="1">
            <a:off x="555229" y="4253585"/>
            <a:ext cx="189269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D1180717-95E8-4242-7740-4D2547B3941E}"/>
              </a:ext>
            </a:extLst>
          </p:cNvPr>
          <p:cNvSpPr>
            <a:spLocks noGrp="1"/>
          </p:cNvSpPr>
          <p:nvPr>
            <p:ph type="body" sz="quarter" idx="10" hasCustomPrompt="1"/>
          </p:nvPr>
        </p:nvSpPr>
        <p:spPr>
          <a:xfrm>
            <a:off x="2705100" y="4583114"/>
            <a:ext cx="6169819" cy="528606"/>
          </a:xfrm>
          <a:prstGeom prst="rect">
            <a:avLst/>
          </a:prstGeom>
        </p:spPr>
        <p:txBody>
          <a:bodyPr wrap="square">
            <a:spAutoFit/>
          </a:bodyPr>
          <a:lstStyle>
            <a:lvl1pPr marL="0" indent="0">
              <a:buNone/>
              <a:defRPr kumimoji="0" lang="ru-RU" sz="3150" b="1" i="0" u="none" strike="noStrike" kern="1200" cap="none" spc="0" normalizeH="0" baseline="0" dirty="0">
                <a:ln>
                  <a:noFill/>
                </a:ln>
                <a:solidFill>
                  <a:srgbClr val="FFFFFF"/>
                </a:solidFill>
                <a:effectLst/>
                <a:uLnTx/>
                <a:uFillTx/>
                <a:latin typeface="Lato" panose="020F0502020204030203" pitchFamily="34" charset="77"/>
                <a:ea typeface="+mn-ea"/>
                <a:cs typeface="+mn-cs"/>
              </a:defRPr>
            </a:lvl1pPr>
          </a:lstStyle>
          <a:p>
            <a:pPr lvl="0"/>
            <a:r>
              <a:rPr lang="en-US" dirty="0"/>
              <a:t>Click to add presentation title</a:t>
            </a:r>
          </a:p>
        </p:txBody>
      </p:sp>
      <p:sp>
        <p:nvSpPr>
          <p:cNvPr id="12" name="Text Placeholder 9">
            <a:extLst>
              <a:ext uri="{FF2B5EF4-FFF2-40B4-BE49-F238E27FC236}">
                <a16:creationId xmlns:a16="http://schemas.microsoft.com/office/drawing/2014/main" id="{E3503C8C-1296-D903-64F6-CF80F7D5CB38}"/>
              </a:ext>
            </a:extLst>
          </p:cNvPr>
          <p:cNvSpPr>
            <a:spLocks noGrp="1"/>
          </p:cNvSpPr>
          <p:nvPr>
            <p:ph type="body" sz="quarter" idx="11" hasCustomPrompt="1"/>
          </p:nvPr>
        </p:nvSpPr>
        <p:spPr>
          <a:xfrm>
            <a:off x="2705100" y="5268162"/>
            <a:ext cx="6169819" cy="372794"/>
          </a:xfrm>
          <a:prstGeom prst="rect">
            <a:avLst/>
          </a:prstGeom>
        </p:spPr>
        <p:txBody>
          <a:bodyPr wrap="square">
            <a:spAutoFit/>
          </a:bodyPr>
          <a:lstStyle>
            <a:lvl1pPr marL="0" indent="0">
              <a:buNone/>
              <a:defRPr kumimoji="0" lang="en-US" sz="2025" b="0" i="0" u="none" strike="noStrike" kern="1200" cap="none" spc="0" normalizeH="0" baseline="0" dirty="0">
                <a:ln>
                  <a:noFill/>
                </a:ln>
                <a:solidFill>
                  <a:srgbClr val="FFFFFF"/>
                </a:solidFill>
                <a:effectLst/>
                <a:uLnTx/>
                <a:uFillTx/>
                <a:latin typeface="Lato" panose="020F0502020204030203" pitchFamily="34" charset="77"/>
                <a:ea typeface="+mn-ea"/>
                <a:cs typeface="+mn-cs"/>
              </a:defRPr>
            </a:lvl1pPr>
          </a:lstStyle>
          <a:p>
            <a:pPr lvl="0"/>
            <a:r>
              <a:rPr lang="en-US" dirty="0"/>
              <a:t>Click to add subtitle</a:t>
            </a:r>
          </a:p>
        </p:txBody>
      </p:sp>
      <p:sp>
        <p:nvSpPr>
          <p:cNvPr id="15" name="Text Placeholder 14">
            <a:extLst>
              <a:ext uri="{FF2B5EF4-FFF2-40B4-BE49-F238E27FC236}">
                <a16:creationId xmlns:a16="http://schemas.microsoft.com/office/drawing/2014/main" id="{C1E08464-E82D-015D-80F9-208B4220B131}"/>
              </a:ext>
            </a:extLst>
          </p:cNvPr>
          <p:cNvSpPr>
            <a:spLocks noGrp="1"/>
          </p:cNvSpPr>
          <p:nvPr>
            <p:ph type="body" sz="quarter" idx="12" hasCustomPrompt="1"/>
          </p:nvPr>
        </p:nvSpPr>
        <p:spPr>
          <a:xfrm>
            <a:off x="2705099" y="6045201"/>
            <a:ext cx="6169820" cy="169863"/>
          </a:xfrm>
          <a:prstGeom prst="rect">
            <a:avLst/>
          </a:prstGeom>
        </p:spPr>
        <p:txBody>
          <a:bodyPr/>
          <a:lstStyle>
            <a:lvl1pPr marL="0" indent="0">
              <a:buNone/>
              <a:defRPr kumimoji="0" lang="ru-RU" sz="825" b="0" i="0" u="none" strike="noStrike" kern="1200" cap="none" spc="225" normalizeH="0" baseline="0" dirty="0">
                <a:ln>
                  <a:noFill/>
                </a:ln>
                <a:solidFill>
                  <a:schemeClr val="tx1"/>
                </a:solidFill>
                <a:effectLst/>
                <a:uLnTx/>
                <a:uFillTx/>
                <a:latin typeface="Lato Light" panose="020F0302020204030203" pitchFamily="34" charset="77"/>
                <a:ea typeface="+mn-ea"/>
                <a:cs typeface="+mn-cs"/>
              </a:defRPr>
            </a:lvl1pPr>
          </a:lstStyle>
          <a:p>
            <a:pPr lvl="0"/>
            <a:r>
              <a:rPr lang="en-US" dirty="0"/>
              <a:t>CLICK TO ADD DATE IF NEEDED (</a:t>
            </a:r>
            <a:r>
              <a:rPr lang="en-US" sz="825" dirty="0"/>
              <a:t>OTHERWISE IT CAN BE DELETED)</a:t>
            </a:r>
            <a:endParaRPr lang="ru-RU" dirty="0"/>
          </a:p>
        </p:txBody>
      </p:sp>
    </p:spTree>
    <p:extLst>
      <p:ext uri="{BB962C8B-B14F-4D97-AF65-F5344CB8AC3E}">
        <p14:creationId xmlns:p14="http://schemas.microsoft.com/office/powerpoint/2010/main" val="3558665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black with Illustration">
  <p:cSld name="Cover black with Illustration">
    <p:bg>
      <p:bgPr>
        <a:solidFill>
          <a:schemeClr val="tx1"/>
        </a:solidFill>
        <a:effectLst/>
      </p:bgPr>
    </p:bg>
    <p:spTree>
      <p:nvGrpSpPr>
        <p:cNvPr id="1" name="Shape 13"/>
        <p:cNvGrpSpPr/>
        <p:nvPr/>
      </p:nvGrpSpPr>
      <p:grpSpPr>
        <a:xfrm>
          <a:off x="0" y="0"/>
          <a:ext cx="0" cy="0"/>
          <a:chOff x="0" y="0"/>
          <a:chExt cx="0" cy="0"/>
        </a:xfrm>
      </p:grpSpPr>
      <p:pic>
        <p:nvPicPr>
          <p:cNvPr id="14" name="Google Shape;14;p81"/>
          <p:cNvPicPr preferRelativeResize="0"/>
          <p:nvPr/>
        </p:nvPicPr>
        <p:blipFill rotWithShape="1">
          <a:blip r:embed="rId2">
            <a:alphaModFix/>
          </a:blip>
          <a:srcRect/>
          <a:stretch/>
        </p:blipFill>
        <p:spPr>
          <a:xfrm>
            <a:off x="4439479" y="4433929"/>
            <a:ext cx="4605623" cy="2240687"/>
          </a:xfrm>
          <a:prstGeom prst="rect">
            <a:avLst/>
          </a:prstGeom>
          <a:noFill/>
          <a:ln>
            <a:noFill/>
          </a:ln>
        </p:spPr>
      </p:pic>
      <p:sp>
        <p:nvSpPr>
          <p:cNvPr id="16" name="Google Shape;16;p81"/>
          <p:cNvSpPr txBox="1">
            <a:spLocks noGrp="1"/>
          </p:cNvSpPr>
          <p:nvPr>
            <p:ph type="title"/>
          </p:nvPr>
        </p:nvSpPr>
        <p:spPr>
          <a:xfrm>
            <a:off x="351842" y="493761"/>
            <a:ext cx="6436584" cy="95406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100" b="0" i="0" u="none" strike="noStrike" cap="none">
                <a:solidFill>
                  <a:schemeClr val="lt1"/>
                </a:solidFill>
                <a:latin typeface="Lato"/>
                <a:ea typeface="Lato"/>
                <a:cs typeface="Lato"/>
                <a:sym typeface="Lato"/>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3" name="Text Placeholder 2">
            <a:extLst>
              <a:ext uri="{FF2B5EF4-FFF2-40B4-BE49-F238E27FC236}">
                <a16:creationId xmlns:a16="http://schemas.microsoft.com/office/drawing/2014/main" id="{21A72412-F0BD-5069-7765-3AEE72110C3D}"/>
              </a:ext>
            </a:extLst>
          </p:cNvPr>
          <p:cNvSpPr>
            <a:spLocks noGrp="1"/>
          </p:cNvSpPr>
          <p:nvPr>
            <p:ph type="body" sz="quarter" idx="10"/>
          </p:nvPr>
        </p:nvSpPr>
        <p:spPr>
          <a:xfrm>
            <a:off x="381000" y="3312721"/>
            <a:ext cx="3952875" cy="2241550"/>
          </a:xfrm>
        </p:spPr>
        <p:txBody>
          <a:bodyPr>
            <a:noAutofit/>
          </a:bodyPr>
          <a:lstStyle>
            <a:lvl1pPr algn="l">
              <a:buNone/>
              <a:defRPr sz="1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13946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over white &amp; blue">
  <p:cSld name="1_Cover white &amp; blue">
    <p:spTree>
      <p:nvGrpSpPr>
        <p:cNvPr id="1" name="Shape 42"/>
        <p:cNvGrpSpPr/>
        <p:nvPr/>
      </p:nvGrpSpPr>
      <p:grpSpPr>
        <a:xfrm>
          <a:off x="0" y="0"/>
          <a:ext cx="0" cy="0"/>
          <a:chOff x="0" y="0"/>
          <a:chExt cx="0" cy="0"/>
        </a:xfrm>
      </p:grpSpPr>
      <p:sp>
        <p:nvSpPr>
          <p:cNvPr id="43" name="Google Shape;43;p83"/>
          <p:cNvSpPr>
            <a:spLocks noGrp="1"/>
          </p:cNvSpPr>
          <p:nvPr>
            <p:ph type="pic" idx="2"/>
          </p:nvPr>
        </p:nvSpPr>
        <p:spPr>
          <a:xfrm>
            <a:off x="6855213" y="3420636"/>
            <a:ext cx="2291243" cy="3437365"/>
          </a:xfrm>
          <a:prstGeom prst="rect">
            <a:avLst/>
          </a:prstGeom>
          <a:solidFill>
            <a:srgbClr val="F2F2F2"/>
          </a:solidFill>
          <a:ln>
            <a:noFill/>
          </a:ln>
        </p:spPr>
      </p:sp>
      <p:sp>
        <p:nvSpPr>
          <p:cNvPr id="44" name="Google Shape;44;p83"/>
          <p:cNvSpPr>
            <a:spLocks noGrp="1"/>
          </p:cNvSpPr>
          <p:nvPr>
            <p:ph type="pic" idx="3"/>
          </p:nvPr>
        </p:nvSpPr>
        <p:spPr>
          <a:xfrm>
            <a:off x="4571671" y="-1"/>
            <a:ext cx="4572329" cy="3420637"/>
          </a:xfrm>
          <a:prstGeom prst="rect">
            <a:avLst/>
          </a:prstGeom>
          <a:solidFill>
            <a:srgbClr val="F2F2F2"/>
          </a:solidFill>
          <a:ln>
            <a:noFill/>
          </a:ln>
        </p:spPr>
      </p:sp>
      <p:sp>
        <p:nvSpPr>
          <p:cNvPr id="46" name="Google Shape;46;p83"/>
          <p:cNvSpPr txBox="1">
            <a:spLocks noGrp="1"/>
          </p:cNvSpPr>
          <p:nvPr>
            <p:ph type="title"/>
          </p:nvPr>
        </p:nvSpPr>
        <p:spPr>
          <a:xfrm>
            <a:off x="394912" y="2614593"/>
            <a:ext cx="3459539" cy="95406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1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r>
              <a:rPr lang="en-US"/>
              <a:t>Click to edit Master title style</a:t>
            </a:r>
            <a:endParaRPr/>
          </a:p>
        </p:txBody>
      </p:sp>
    </p:spTree>
    <p:extLst>
      <p:ext uri="{BB962C8B-B14F-4D97-AF65-F5344CB8AC3E}">
        <p14:creationId xmlns:p14="http://schemas.microsoft.com/office/powerpoint/2010/main" val="228970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black 2">
  <p:cSld name="Cover black 2">
    <p:bg>
      <p:bgPr>
        <a:solidFill>
          <a:schemeClr val="dk2"/>
        </a:solidFill>
        <a:effectLst/>
      </p:bgPr>
    </p:bg>
    <p:spTree>
      <p:nvGrpSpPr>
        <p:cNvPr id="1" name="Shape 17"/>
        <p:cNvGrpSpPr/>
        <p:nvPr/>
      </p:nvGrpSpPr>
      <p:grpSpPr>
        <a:xfrm>
          <a:off x="0" y="0"/>
          <a:ext cx="0" cy="0"/>
          <a:chOff x="0" y="0"/>
          <a:chExt cx="0" cy="0"/>
        </a:xfrm>
      </p:grpSpPr>
      <p:sp>
        <p:nvSpPr>
          <p:cNvPr id="19" name="Google Shape;19;p85"/>
          <p:cNvSpPr txBox="1">
            <a:spLocks noGrp="1"/>
          </p:cNvSpPr>
          <p:nvPr>
            <p:ph type="title"/>
          </p:nvPr>
        </p:nvSpPr>
        <p:spPr>
          <a:xfrm>
            <a:off x="394912" y="2614593"/>
            <a:ext cx="3459539" cy="95406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100" b="0" i="0" u="none" strike="noStrike" cap="none">
                <a:solidFill>
                  <a:schemeClr val="lt1"/>
                </a:solidFill>
                <a:latin typeface="Lato"/>
                <a:ea typeface="Lato"/>
                <a:cs typeface="Lato"/>
                <a:sym typeface="Lato"/>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20" name="Google Shape;20;p85"/>
          <p:cNvSpPr>
            <a:spLocks noGrp="1"/>
          </p:cNvSpPr>
          <p:nvPr>
            <p:ph type="pic" idx="2"/>
          </p:nvPr>
        </p:nvSpPr>
        <p:spPr>
          <a:xfrm>
            <a:off x="6855213" y="3420636"/>
            <a:ext cx="2291243" cy="3437365"/>
          </a:xfrm>
          <a:prstGeom prst="rect">
            <a:avLst/>
          </a:prstGeom>
          <a:solidFill>
            <a:srgbClr val="F2F2F2"/>
          </a:solidFill>
          <a:ln>
            <a:noFill/>
          </a:ln>
        </p:spPr>
      </p:sp>
      <p:sp>
        <p:nvSpPr>
          <p:cNvPr id="21" name="Google Shape;21;p85"/>
          <p:cNvSpPr>
            <a:spLocks noGrp="1"/>
          </p:cNvSpPr>
          <p:nvPr>
            <p:ph type="pic" idx="3"/>
          </p:nvPr>
        </p:nvSpPr>
        <p:spPr>
          <a:xfrm>
            <a:off x="4571671" y="-1"/>
            <a:ext cx="4572329" cy="3420637"/>
          </a:xfrm>
          <a:prstGeom prst="rect">
            <a:avLst/>
          </a:prstGeom>
          <a:solidFill>
            <a:srgbClr val="F2F2F2"/>
          </a:solidFill>
          <a:ln>
            <a:noFill/>
          </a:ln>
        </p:spPr>
      </p:sp>
    </p:spTree>
    <p:extLst>
      <p:ext uri="{BB962C8B-B14F-4D97-AF65-F5344CB8AC3E}">
        <p14:creationId xmlns:p14="http://schemas.microsoft.com/office/powerpoint/2010/main" val="220936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3384"/>
            <a:ext cx="7772400" cy="2387600"/>
          </a:xfrm>
          <a:ln>
            <a:noFill/>
          </a:ln>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2795112"/>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Google Shape;14;p81">
            <a:extLst>
              <a:ext uri="{FF2B5EF4-FFF2-40B4-BE49-F238E27FC236}">
                <a16:creationId xmlns:a16="http://schemas.microsoft.com/office/drawing/2014/main" id="{28B3C1AB-5CD1-BE99-B0CB-589D28B89732}"/>
              </a:ext>
            </a:extLst>
          </p:cNvPr>
          <p:cNvPicPr preferRelativeResize="0"/>
          <p:nvPr/>
        </p:nvPicPr>
        <p:blipFill rotWithShape="1">
          <a:blip r:embed="rId2">
            <a:alphaModFix/>
          </a:blip>
          <a:srcRect/>
          <a:stretch/>
        </p:blipFill>
        <p:spPr>
          <a:xfrm>
            <a:off x="4403225" y="4490323"/>
            <a:ext cx="4605623" cy="2240687"/>
          </a:xfrm>
          <a:prstGeom prst="rect">
            <a:avLst/>
          </a:prstGeom>
          <a:noFill/>
          <a:ln>
            <a:noFill/>
          </a:ln>
        </p:spPr>
      </p:pic>
    </p:spTree>
    <p:extLst>
      <p:ext uri="{BB962C8B-B14F-4D97-AF65-F5344CB8AC3E}">
        <p14:creationId xmlns:p14="http://schemas.microsoft.com/office/powerpoint/2010/main" val="2007263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 name="Straight Connector 4">
            <a:extLst>
              <a:ext uri="{FF2B5EF4-FFF2-40B4-BE49-F238E27FC236}">
                <a16:creationId xmlns:a16="http://schemas.microsoft.com/office/drawing/2014/main" id="{A3CFF47B-48E1-C7EA-7463-52B8F14F9C90}"/>
              </a:ext>
            </a:extLst>
          </p:cNvPr>
          <p:cNvCxnSpPr/>
          <p:nvPr userDrawn="1"/>
        </p:nvCxnSpPr>
        <p:spPr>
          <a:xfrm>
            <a:off x="628650" y="1341389"/>
            <a:ext cx="7886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350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6017870" cy="92389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1659618"/>
            <a:ext cx="6017870" cy="45173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BA09626D-2683-346D-69E7-BDAC9158478E}"/>
              </a:ext>
            </a:extLst>
          </p:cNvPr>
          <p:cNvGrpSpPr/>
          <p:nvPr userDrawn="1"/>
        </p:nvGrpSpPr>
        <p:grpSpPr>
          <a:xfrm>
            <a:off x="6739168" y="2187309"/>
            <a:ext cx="2194708" cy="1985900"/>
            <a:chOff x="6739168" y="1825624"/>
            <a:chExt cx="2194708" cy="1924623"/>
          </a:xfrm>
        </p:grpSpPr>
        <p:sp>
          <p:nvSpPr>
            <p:cNvPr id="4" name="Rectangle 3">
              <a:extLst>
                <a:ext uri="{FF2B5EF4-FFF2-40B4-BE49-F238E27FC236}">
                  <a16:creationId xmlns:a16="http://schemas.microsoft.com/office/drawing/2014/main" id="{4F841C33-C226-AC4E-4382-B06A6BD5F175}"/>
                </a:ext>
              </a:extLst>
            </p:cNvPr>
            <p:cNvSpPr/>
            <p:nvPr userDrawn="1"/>
          </p:nvSpPr>
          <p:spPr>
            <a:xfrm>
              <a:off x="6739168" y="1825624"/>
              <a:ext cx="2194708" cy="1924623"/>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100" dirty="0">
                <a:solidFill>
                  <a:srgbClr val="FF0000"/>
                </a:solidFill>
              </a:endParaRPr>
            </a:p>
          </p:txBody>
        </p:sp>
        <p:pic>
          <p:nvPicPr>
            <p:cNvPr id="5" name="Graphic 4" descr="Warning outline">
              <a:extLst>
                <a:ext uri="{FF2B5EF4-FFF2-40B4-BE49-F238E27FC236}">
                  <a16:creationId xmlns:a16="http://schemas.microsoft.com/office/drawing/2014/main" id="{AD2451DE-0FB6-877D-3B23-A769040760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2499" y="1825625"/>
              <a:ext cx="303376" cy="303376"/>
            </a:xfrm>
            <a:prstGeom prst="rect">
              <a:avLst/>
            </a:prstGeom>
          </p:spPr>
        </p:pic>
      </p:grpSp>
      <p:sp>
        <p:nvSpPr>
          <p:cNvPr id="8" name="Rectangle 7">
            <a:extLst>
              <a:ext uri="{FF2B5EF4-FFF2-40B4-BE49-F238E27FC236}">
                <a16:creationId xmlns:a16="http://schemas.microsoft.com/office/drawing/2014/main" id="{FCAE5226-E755-C288-03D1-2F819B1353CC}"/>
              </a:ext>
            </a:extLst>
          </p:cNvPr>
          <p:cNvSpPr/>
          <p:nvPr userDrawn="1"/>
        </p:nvSpPr>
        <p:spPr>
          <a:xfrm>
            <a:off x="6739168" y="4314196"/>
            <a:ext cx="2194708" cy="18627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b="1" u="sng" dirty="0"/>
              <a:t>Question(s) </a:t>
            </a:r>
            <a:endParaRPr lang="en-GB" sz="1200" b="1" u="sng" dirty="0"/>
          </a:p>
        </p:txBody>
      </p:sp>
      <p:sp>
        <p:nvSpPr>
          <p:cNvPr id="9" name="TextBox 8">
            <a:extLst>
              <a:ext uri="{FF2B5EF4-FFF2-40B4-BE49-F238E27FC236}">
                <a16:creationId xmlns:a16="http://schemas.microsoft.com/office/drawing/2014/main" id="{6A8823C5-CFBB-50F1-AF14-E8B113E536D5}"/>
              </a:ext>
            </a:extLst>
          </p:cNvPr>
          <p:cNvSpPr txBox="1"/>
          <p:nvPr userDrawn="1"/>
        </p:nvSpPr>
        <p:spPr>
          <a:xfrm>
            <a:off x="7091306" y="2420168"/>
            <a:ext cx="1490432" cy="276999"/>
          </a:xfrm>
          <a:prstGeom prst="rect">
            <a:avLst/>
          </a:prstGeom>
          <a:noFill/>
        </p:spPr>
        <p:txBody>
          <a:bodyPr wrap="square" rtlCol="0">
            <a:spAutoFit/>
          </a:bodyPr>
          <a:lstStyle/>
          <a:p>
            <a:pPr algn="ctr"/>
            <a:r>
              <a:rPr lang="en-US" sz="1200" b="1" dirty="0">
                <a:solidFill>
                  <a:srgbClr val="FF0000"/>
                </a:solidFill>
              </a:rPr>
              <a:t>Health warning</a:t>
            </a:r>
            <a:endParaRPr lang="en-GB" sz="1200" b="1" dirty="0">
              <a:solidFill>
                <a:srgbClr val="FF0000"/>
              </a:solidFill>
            </a:endParaRPr>
          </a:p>
        </p:txBody>
      </p:sp>
      <p:sp>
        <p:nvSpPr>
          <p:cNvPr id="14" name="Rectangle 13">
            <a:extLst>
              <a:ext uri="{FF2B5EF4-FFF2-40B4-BE49-F238E27FC236}">
                <a16:creationId xmlns:a16="http://schemas.microsoft.com/office/drawing/2014/main" id="{35B1464A-0C5E-D449-3C51-048C590544B2}"/>
              </a:ext>
            </a:extLst>
          </p:cNvPr>
          <p:cNvSpPr/>
          <p:nvPr userDrawn="1"/>
        </p:nvSpPr>
        <p:spPr>
          <a:xfrm>
            <a:off x="6731845" y="365127"/>
            <a:ext cx="2194708" cy="1681195"/>
          </a:xfrm>
          <a:prstGeom prst="rect">
            <a:avLst/>
          </a:prstGeom>
          <a:solidFill>
            <a:srgbClr val="DE8ADC"/>
          </a:solidFill>
          <a:ln>
            <a:noFill/>
          </a:ln>
        </p:spPr>
        <p:style>
          <a:lnRef idx="2">
            <a:schemeClr val="dk1"/>
          </a:lnRef>
          <a:fillRef idx="1">
            <a:schemeClr val="lt1"/>
          </a:fillRef>
          <a:effectRef idx="0">
            <a:schemeClr val="dk1"/>
          </a:effectRef>
          <a:fontRef idx="minor">
            <a:schemeClr val="dk1"/>
          </a:fontRef>
        </p:style>
        <p:txBody>
          <a:bodyPr rtlCol="0" anchor="t" anchorCtr="0"/>
          <a:lstStyle/>
          <a:p>
            <a:pPr algn="ctr"/>
            <a:r>
              <a:rPr lang="en-US" sz="1200" b="1" dirty="0">
                <a:solidFill>
                  <a:schemeClr val="tx1"/>
                </a:solidFill>
              </a:rPr>
              <a:t>Example/considerations</a:t>
            </a:r>
            <a:endParaRPr lang="en-GB" sz="1200" b="1" dirty="0">
              <a:solidFill>
                <a:schemeClr val="tx1"/>
              </a:solidFill>
            </a:endParaRPr>
          </a:p>
        </p:txBody>
      </p:sp>
      <p:cxnSp>
        <p:nvCxnSpPr>
          <p:cNvPr id="6" name="Straight Connector 5">
            <a:extLst>
              <a:ext uri="{FF2B5EF4-FFF2-40B4-BE49-F238E27FC236}">
                <a16:creationId xmlns:a16="http://schemas.microsoft.com/office/drawing/2014/main" id="{5EF4D850-D191-436B-2ED6-20265E80700E}"/>
              </a:ext>
            </a:extLst>
          </p:cNvPr>
          <p:cNvCxnSpPr>
            <a:cxnSpLocks/>
          </p:cNvCxnSpPr>
          <p:nvPr userDrawn="1"/>
        </p:nvCxnSpPr>
        <p:spPr>
          <a:xfrm>
            <a:off x="628650" y="1341389"/>
            <a:ext cx="601787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27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4865806" cy="92389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1659618"/>
            <a:ext cx="4865806" cy="45173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BA09626D-2683-346D-69E7-BDAC9158478E}"/>
              </a:ext>
            </a:extLst>
          </p:cNvPr>
          <p:cNvGrpSpPr/>
          <p:nvPr userDrawn="1"/>
        </p:nvGrpSpPr>
        <p:grpSpPr>
          <a:xfrm>
            <a:off x="5748233" y="2187309"/>
            <a:ext cx="3185643" cy="1985900"/>
            <a:chOff x="6739168" y="1825624"/>
            <a:chExt cx="2194708" cy="1924623"/>
          </a:xfrm>
        </p:grpSpPr>
        <p:sp>
          <p:nvSpPr>
            <p:cNvPr id="4" name="Rectangle 3">
              <a:extLst>
                <a:ext uri="{FF2B5EF4-FFF2-40B4-BE49-F238E27FC236}">
                  <a16:creationId xmlns:a16="http://schemas.microsoft.com/office/drawing/2014/main" id="{4F841C33-C226-AC4E-4382-B06A6BD5F175}"/>
                </a:ext>
              </a:extLst>
            </p:cNvPr>
            <p:cNvSpPr/>
            <p:nvPr userDrawn="1"/>
          </p:nvSpPr>
          <p:spPr>
            <a:xfrm>
              <a:off x="6739168" y="1825624"/>
              <a:ext cx="2194708" cy="1924623"/>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100" dirty="0">
                <a:solidFill>
                  <a:srgbClr val="FF0000"/>
                </a:solidFill>
              </a:endParaRPr>
            </a:p>
          </p:txBody>
        </p:sp>
        <p:pic>
          <p:nvPicPr>
            <p:cNvPr id="5" name="Graphic 4" descr="Warning outline">
              <a:extLst>
                <a:ext uri="{FF2B5EF4-FFF2-40B4-BE49-F238E27FC236}">
                  <a16:creationId xmlns:a16="http://schemas.microsoft.com/office/drawing/2014/main" id="{AD2451DE-0FB6-877D-3B23-A769040760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713255" y="1825625"/>
              <a:ext cx="250420" cy="303376"/>
            </a:xfrm>
            <a:prstGeom prst="rect">
              <a:avLst/>
            </a:prstGeom>
          </p:spPr>
        </p:pic>
      </p:grpSp>
      <p:sp>
        <p:nvSpPr>
          <p:cNvPr id="8" name="Rectangle 7">
            <a:extLst>
              <a:ext uri="{FF2B5EF4-FFF2-40B4-BE49-F238E27FC236}">
                <a16:creationId xmlns:a16="http://schemas.microsoft.com/office/drawing/2014/main" id="{FCAE5226-E755-C288-03D1-2F819B1353CC}"/>
              </a:ext>
            </a:extLst>
          </p:cNvPr>
          <p:cNvSpPr/>
          <p:nvPr userDrawn="1"/>
        </p:nvSpPr>
        <p:spPr>
          <a:xfrm>
            <a:off x="5748233" y="4314196"/>
            <a:ext cx="3185643" cy="18627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b="1" u="sng" dirty="0"/>
              <a:t>Question(s) </a:t>
            </a:r>
            <a:endParaRPr lang="en-GB" sz="1200" b="1" u="sng" dirty="0"/>
          </a:p>
        </p:txBody>
      </p:sp>
      <p:sp>
        <p:nvSpPr>
          <p:cNvPr id="9" name="TextBox 8">
            <a:extLst>
              <a:ext uri="{FF2B5EF4-FFF2-40B4-BE49-F238E27FC236}">
                <a16:creationId xmlns:a16="http://schemas.microsoft.com/office/drawing/2014/main" id="{6A8823C5-CFBB-50F1-AF14-E8B113E536D5}"/>
              </a:ext>
            </a:extLst>
          </p:cNvPr>
          <p:cNvSpPr txBox="1"/>
          <p:nvPr userDrawn="1"/>
        </p:nvSpPr>
        <p:spPr>
          <a:xfrm>
            <a:off x="6595838" y="2432339"/>
            <a:ext cx="1490432" cy="276999"/>
          </a:xfrm>
          <a:prstGeom prst="rect">
            <a:avLst/>
          </a:prstGeom>
          <a:noFill/>
        </p:spPr>
        <p:txBody>
          <a:bodyPr wrap="square" rtlCol="0">
            <a:spAutoFit/>
          </a:bodyPr>
          <a:lstStyle/>
          <a:p>
            <a:pPr algn="ctr"/>
            <a:r>
              <a:rPr lang="en-US" sz="1200" b="1" dirty="0">
                <a:solidFill>
                  <a:srgbClr val="FF0000"/>
                </a:solidFill>
              </a:rPr>
              <a:t>Health warning</a:t>
            </a:r>
            <a:endParaRPr lang="en-GB" sz="1200" b="1" dirty="0">
              <a:solidFill>
                <a:srgbClr val="FF0000"/>
              </a:solidFill>
            </a:endParaRPr>
          </a:p>
        </p:txBody>
      </p:sp>
      <p:sp>
        <p:nvSpPr>
          <p:cNvPr id="14" name="Rectangle 13">
            <a:extLst>
              <a:ext uri="{FF2B5EF4-FFF2-40B4-BE49-F238E27FC236}">
                <a16:creationId xmlns:a16="http://schemas.microsoft.com/office/drawing/2014/main" id="{35B1464A-0C5E-D449-3C51-048C590544B2}"/>
              </a:ext>
            </a:extLst>
          </p:cNvPr>
          <p:cNvSpPr/>
          <p:nvPr userDrawn="1"/>
        </p:nvSpPr>
        <p:spPr>
          <a:xfrm>
            <a:off x="5740910" y="365127"/>
            <a:ext cx="3185643" cy="1681195"/>
          </a:xfrm>
          <a:prstGeom prst="rect">
            <a:avLst/>
          </a:prstGeom>
          <a:solidFill>
            <a:srgbClr val="DE8ADC"/>
          </a:solidFill>
          <a:ln>
            <a:noFill/>
          </a:ln>
        </p:spPr>
        <p:style>
          <a:lnRef idx="2">
            <a:schemeClr val="dk1"/>
          </a:lnRef>
          <a:fillRef idx="1">
            <a:schemeClr val="lt1"/>
          </a:fillRef>
          <a:effectRef idx="0">
            <a:schemeClr val="dk1"/>
          </a:effectRef>
          <a:fontRef idx="minor">
            <a:schemeClr val="dk1"/>
          </a:fontRef>
        </p:style>
        <p:txBody>
          <a:bodyPr rtlCol="0" anchor="t" anchorCtr="0"/>
          <a:lstStyle/>
          <a:p>
            <a:pPr algn="ctr"/>
            <a:r>
              <a:rPr lang="en-US" sz="1200" b="1" dirty="0">
                <a:solidFill>
                  <a:schemeClr val="tx1"/>
                </a:solidFill>
              </a:rPr>
              <a:t>Example/considerations</a:t>
            </a:r>
            <a:endParaRPr lang="en-GB" sz="1200" b="1" dirty="0">
              <a:solidFill>
                <a:schemeClr val="tx1"/>
              </a:solidFill>
            </a:endParaRPr>
          </a:p>
        </p:txBody>
      </p:sp>
      <p:cxnSp>
        <p:nvCxnSpPr>
          <p:cNvPr id="6" name="Straight Connector 5">
            <a:extLst>
              <a:ext uri="{FF2B5EF4-FFF2-40B4-BE49-F238E27FC236}">
                <a16:creationId xmlns:a16="http://schemas.microsoft.com/office/drawing/2014/main" id="{5EF4D850-D191-436B-2ED6-20265E80700E}"/>
              </a:ext>
            </a:extLst>
          </p:cNvPr>
          <p:cNvCxnSpPr>
            <a:cxnSpLocks/>
          </p:cNvCxnSpPr>
          <p:nvPr userDrawn="1"/>
        </p:nvCxnSpPr>
        <p:spPr>
          <a:xfrm>
            <a:off x="628650" y="1341389"/>
            <a:ext cx="486580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446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873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95532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7443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6659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976263"/>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546826"/>
            <a:ext cx="7886700" cy="46301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Google Shape;15;p81">
            <a:extLst>
              <a:ext uri="{FF2B5EF4-FFF2-40B4-BE49-F238E27FC236}">
                <a16:creationId xmlns:a16="http://schemas.microsoft.com/office/drawing/2014/main" id="{85C634B0-C0CB-FC2C-8EFD-C6A91FEBA508}"/>
              </a:ext>
            </a:extLst>
          </p:cNvPr>
          <p:cNvPicPr preferRelativeResize="0"/>
          <p:nvPr/>
        </p:nvPicPr>
        <p:blipFill rotWithShape="1">
          <a:blip r:embed="rId20">
            <a:alphaModFix/>
          </a:blip>
          <a:srcRect/>
          <a:stretch/>
        </p:blipFill>
        <p:spPr>
          <a:xfrm>
            <a:off x="248478" y="6311900"/>
            <a:ext cx="1358771" cy="314578"/>
          </a:xfrm>
          <a:prstGeom prst="rect">
            <a:avLst/>
          </a:prstGeom>
          <a:noFill/>
          <a:ln>
            <a:noFill/>
          </a:ln>
        </p:spPr>
      </p:pic>
    </p:spTree>
    <p:extLst>
      <p:ext uri="{BB962C8B-B14F-4D97-AF65-F5344CB8AC3E}">
        <p14:creationId xmlns:p14="http://schemas.microsoft.com/office/powerpoint/2010/main" val="168508437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14" r:id="rId4"/>
    <p:sldLayoutId id="2147483715"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p:txStyles>
    <p:title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8.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researchimpact.ca/resources/healthy-institutional-impact-strategy-workbook/"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ceipafraga.blogspot.com/search/label/folktales" TargetMode="External"/><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386117-8EBF-ABE0-D620-4938C2E69383}"/>
              </a:ext>
            </a:extLst>
          </p:cNvPr>
          <p:cNvSpPr>
            <a:spLocks noGrp="1"/>
          </p:cNvSpPr>
          <p:nvPr>
            <p:ph type="ctrTitle"/>
          </p:nvPr>
        </p:nvSpPr>
        <p:spPr>
          <a:xfrm>
            <a:off x="260647" y="422667"/>
            <a:ext cx="8686800" cy="2387600"/>
          </a:xfrm>
        </p:spPr>
        <p:txBody>
          <a:bodyPr anchor="b">
            <a:normAutofit/>
          </a:bodyPr>
          <a:lstStyle/>
          <a:p>
            <a:r>
              <a:rPr lang="en-US" sz="6600" b="1" dirty="0"/>
              <a:t>HEALTHY IMPACT STRATEGY WORKBOOK</a:t>
            </a:r>
            <a:endParaRPr lang="en-GB" sz="6600" b="1" dirty="0"/>
          </a:p>
        </p:txBody>
      </p:sp>
      <p:sp>
        <p:nvSpPr>
          <p:cNvPr id="11" name="Subtitle 2">
            <a:extLst>
              <a:ext uri="{FF2B5EF4-FFF2-40B4-BE49-F238E27FC236}">
                <a16:creationId xmlns:a16="http://schemas.microsoft.com/office/drawing/2014/main" id="{59ECE903-3E11-35C6-AAD4-0BB4208A56F9}"/>
              </a:ext>
            </a:extLst>
          </p:cNvPr>
          <p:cNvSpPr>
            <a:spLocks noGrp="1"/>
          </p:cNvSpPr>
          <p:nvPr>
            <p:ph type="subTitle" idx="1"/>
          </p:nvPr>
        </p:nvSpPr>
        <p:spPr>
          <a:xfrm>
            <a:off x="1091725" y="3459136"/>
            <a:ext cx="6858000" cy="1655762"/>
          </a:xfrm>
        </p:spPr>
        <p:txBody>
          <a:bodyPr>
            <a:normAutofit/>
          </a:bodyPr>
          <a:lstStyle/>
          <a:p>
            <a:r>
              <a:rPr lang="en-US" dirty="0"/>
              <a:t>Dr Julie Bayley</a:t>
            </a:r>
          </a:p>
          <a:p>
            <a:r>
              <a:rPr lang="en-US" sz="1600" dirty="0"/>
              <a:t>Director of Research Impact and Culture &amp; Associate Professor</a:t>
            </a:r>
          </a:p>
          <a:p>
            <a:r>
              <a:rPr lang="en-US" sz="1600" dirty="0"/>
              <a:t>Northeastern University London</a:t>
            </a:r>
          </a:p>
          <a:p>
            <a:r>
              <a:rPr lang="en-US" sz="1600" dirty="0"/>
              <a:t>julie.bayley@nulondon.ac.uk</a:t>
            </a:r>
            <a:endParaRPr lang="en-US" dirty="0"/>
          </a:p>
        </p:txBody>
      </p:sp>
    </p:spTree>
    <p:extLst>
      <p:ext uri="{BB962C8B-B14F-4D97-AF65-F5344CB8AC3E}">
        <p14:creationId xmlns:p14="http://schemas.microsoft.com/office/powerpoint/2010/main" val="2532830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163D-9308-88F3-C620-34F1366B256B}"/>
            </a:ext>
          </a:extLst>
        </p:cNvPr>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54BAC914-D20C-2138-062F-3A3788F39C88}"/>
              </a:ext>
            </a:extLst>
          </p:cNvPr>
          <p:cNvGraphicFramePr>
            <a:graphicFrameLocks/>
          </p:cNvGraphicFramePr>
          <p:nvPr/>
        </p:nvGraphicFramePr>
        <p:xfrm>
          <a:off x="628650" y="441253"/>
          <a:ext cx="7886700" cy="5273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a:extLst>
              <a:ext uri="{FF2B5EF4-FFF2-40B4-BE49-F238E27FC236}">
                <a16:creationId xmlns:a16="http://schemas.microsoft.com/office/drawing/2014/main" id="{E7CE0647-CA84-1BA7-8288-6EC944D83BF5}"/>
              </a:ext>
            </a:extLst>
          </p:cNvPr>
          <p:cNvGrpSpPr/>
          <p:nvPr/>
        </p:nvGrpSpPr>
        <p:grpSpPr>
          <a:xfrm>
            <a:off x="38911" y="5807413"/>
            <a:ext cx="9056451" cy="976263"/>
            <a:chOff x="38911" y="5807413"/>
            <a:chExt cx="9056451" cy="976263"/>
          </a:xfrm>
        </p:grpSpPr>
        <p:sp>
          <p:nvSpPr>
            <p:cNvPr id="11" name="Rectangle 10">
              <a:extLst>
                <a:ext uri="{FF2B5EF4-FFF2-40B4-BE49-F238E27FC236}">
                  <a16:creationId xmlns:a16="http://schemas.microsoft.com/office/drawing/2014/main" id="{8C952B5F-3D26-E543-3546-21CEC5DE8299}"/>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BAEE6AC-302F-6FEF-D2EA-9B5F17D988DC}"/>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3" name="Picture 12">
              <a:extLst>
                <a:ext uri="{FF2B5EF4-FFF2-40B4-BE49-F238E27FC236}">
                  <a16:creationId xmlns:a16="http://schemas.microsoft.com/office/drawing/2014/main" id="{B0550E24-A53D-887E-54EA-C30BA662A0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
        <p:nvSpPr>
          <p:cNvPr id="2" name="Rectangle 1">
            <a:extLst>
              <a:ext uri="{FF2B5EF4-FFF2-40B4-BE49-F238E27FC236}">
                <a16:creationId xmlns:a16="http://schemas.microsoft.com/office/drawing/2014/main" id="{B0549EFD-DB9E-BA33-7EE9-AFD9C0B54FC6}"/>
              </a:ext>
            </a:extLst>
          </p:cNvPr>
          <p:cNvSpPr/>
          <p:nvPr/>
        </p:nvSpPr>
        <p:spPr>
          <a:xfrm>
            <a:off x="486384" y="2675106"/>
            <a:ext cx="8171234" cy="1600200"/>
          </a:xfrm>
          <a:prstGeom prst="rect">
            <a:avLst/>
          </a:prstGeom>
          <a:solidFill>
            <a:schemeClr val="bg2">
              <a:lumMod val="50000"/>
              <a:alpha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232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E21715E-6BC7-5BA9-2E24-0FCF35BDE903}"/>
              </a:ext>
            </a:extLst>
          </p:cNvPr>
          <p:cNvSpPr>
            <a:spLocks noGrp="1"/>
          </p:cNvSpPr>
          <p:nvPr>
            <p:ph type="title"/>
          </p:nvPr>
        </p:nvSpPr>
        <p:spPr/>
        <p:txBody>
          <a:bodyPr/>
          <a:lstStyle/>
          <a:p>
            <a:r>
              <a:rPr lang="en-US" dirty="0"/>
              <a:t>Scope</a:t>
            </a:r>
            <a:endParaRPr lang="en-GB" dirty="0"/>
          </a:p>
        </p:txBody>
      </p:sp>
      <p:sp>
        <p:nvSpPr>
          <p:cNvPr id="5" name="Content Placeholder 4">
            <a:extLst>
              <a:ext uri="{FF2B5EF4-FFF2-40B4-BE49-F238E27FC236}">
                <a16:creationId xmlns:a16="http://schemas.microsoft.com/office/drawing/2014/main" id="{A5F585FA-6478-B583-380B-E0A45FEE225C}"/>
              </a:ext>
            </a:extLst>
          </p:cNvPr>
          <p:cNvSpPr>
            <a:spLocks noGrp="1"/>
          </p:cNvSpPr>
          <p:nvPr>
            <p:ph idx="1"/>
          </p:nvPr>
        </p:nvSpPr>
        <p:spPr>
          <a:xfrm>
            <a:off x="628650" y="1532106"/>
            <a:ext cx="4865806" cy="4339588"/>
          </a:xfrm>
        </p:spPr>
        <p:txBody>
          <a:bodyPr>
            <a:normAutofit/>
          </a:bodyPr>
          <a:lstStyle/>
          <a:p>
            <a:pPr marL="0" indent="0">
              <a:buNone/>
            </a:pPr>
            <a:r>
              <a:rPr lang="en-GB" sz="2400" b="1" dirty="0"/>
              <a:t>Parameters</a:t>
            </a:r>
          </a:p>
          <a:p>
            <a:pPr>
              <a:spcAft>
                <a:spcPts val="600"/>
              </a:spcAft>
            </a:pPr>
            <a:endParaRPr lang="en-GB" sz="2400" dirty="0"/>
          </a:p>
          <a:p>
            <a:pPr>
              <a:spcAft>
                <a:spcPts val="600"/>
              </a:spcAft>
            </a:pPr>
            <a:r>
              <a:rPr lang="en-GB" sz="2400" dirty="0"/>
              <a:t>Coverage of the strategy </a:t>
            </a:r>
            <a:r>
              <a:rPr lang="en-GB" sz="1600" dirty="0"/>
              <a:t>(who/what)</a:t>
            </a:r>
            <a:endParaRPr lang="en-GB" sz="1200" dirty="0"/>
          </a:p>
          <a:p>
            <a:pPr>
              <a:spcAft>
                <a:spcPts val="600"/>
              </a:spcAft>
            </a:pPr>
            <a:r>
              <a:rPr lang="en-GB" sz="2400" dirty="0"/>
              <a:t>What impact means in this context</a:t>
            </a:r>
          </a:p>
          <a:p>
            <a:pPr>
              <a:spcAft>
                <a:spcPts val="600"/>
              </a:spcAft>
            </a:pPr>
            <a:r>
              <a:rPr lang="en-GB" sz="2400" dirty="0"/>
              <a:t>Clarifies the </a:t>
            </a:r>
            <a:r>
              <a:rPr lang="en-GB" sz="2400" i="1" dirty="0"/>
              <a:t>basis</a:t>
            </a:r>
            <a:r>
              <a:rPr lang="en-GB" sz="2400" dirty="0"/>
              <a:t> of the impact</a:t>
            </a:r>
            <a:endParaRPr lang="en-GB" sz="1400" i="1" dirty="0"/>
          </a:p>
          <a:p>
            <a:pPr>
              <a:spcAft>
                <a:spcPts val="600"/>
              </a:spcAft>
            </a:pPr>
            <a:r>
              <a:rPr lang="en-GB" sz="2400" dirty="0"/>
              <a:t>Sets any boundaries and focus</a:t>
            </a:r>
            <a:endParaRPr lang="en-GB" dirty="0"/>
          </a:p>
        </p:txBody>
      </p:sp>
      <p:sp>
        <p:nvSpPr>
          <p:cNvPr id="13" name="TextBox 12">
            <a:extLst>
              <a:ext uri="{FF2B5EF4-FFF2-40B4-BE49-F238E27FC236}">
                <a16:creationId xmlns:a16="http://schemas.microsoft.com/office/drawing/2014/main" id="{03336F14-D097-0615-C1D8-A6D3EFC95624}"/>
              </a:ext>
            </a:extLst>
          </p:cNvPr>
          <p:cNvSpPr txBox="1"/>
          <p:nvPr/>
        </p:nvSpPr>
        <p:spPr>
          <a:xfrm>
            <a:off x="5860412" y="2852731"/>
            <a:ext cx="3003846" cy="954107"/>
          </a:xfrm>
          <a:prstGeom prst="rect">
            <a:avLst/>
          </a:prstGeom>
          <a:noFill/>
        </p:spPr>
        <p:txBody>
          <a:bodyPr wrap="square">
            <a:spAutoFit/>
          </a:bodyPr>
          <a:lstStyle/>
          <a:p>
            <a:pPr algn="ctr"/>
            <a:r>
              <a:rPr lang="en-GB" sz="1400" dirty="0">
                <a:solidFill>
                  <a:srgbClr val="FF0000"/>
                </a:solidFill>
                <a:latin typeface="Aptos" panose="020B0004020202020204" pitchFamily="34" charset="0"/>
              </a:rPr>
              <a:t>Conflating academic influence with societal change may breed conflicting expectations or misdirected activity</a:t>
            </a:r>
          </a:p>
        </p:txBody>
      </p:sp>
      <p:sp>
        <p:nvSpPr>
          <p:cNvPr id="15" name="TextBox 14">
            <a:extLst>
              <a:ext uri="{FF2B5EF4-FFF2-40B4-BE49-F238E27FC236}">
                <a16:creationId xmlns:a16="http://schemas.microsoft.com/office/drawing/2014/main" id="{633C4916-1E45-0A79-088C-09F1AC737A52}"/>
              </a:ext>
            </a:extLst>
          </p:cNvPr>
          <p:cNvSpPr txBox="1"/>
          <p:nvPr/>
        </p:nvSpPr>
        <p:spPr>
          <a:xfrm>
            <a:off x="5845324" y="4862328"/>
            <a:ext cx="3034023" cy="646331"/>
          </a:xfrm>
          <a:prstGeom prst="rect">
            <a:avLst/>
          </a:prstGeom>
          <a:noFill/>
        </p:spPr>
        <p:txBody>
          <a:bodyPr wrap="square">
            <a:spAutoFit/>
          </a:bodyPr>
          <a:lstStyle/>
          <a:p>
            <a:pPr algn="ctr"/>
            <a:r>
              <a:rPr lang="en-US" sz="1800" kern="0" dirty="0">
                <a:solidFill>
                  <a:schemeClr val="bg1"/>
                </a:solidFill>
                <a:effectLst/>
              </a:rPr>
              <a:t>What are the parameters needed for </a:t>
            </a:r>
            <a:r>
              <a:rPr lang="en-US" sz="1800" i="1" kern="0" dirty="0">
                <a:solidFill>
                  <a:schemeClr val="bg1"/>
                </a:solidFill>
                <a:effectLst/>
              </a:rPr>
              <a:t>your </a:t>
            </a:r>
            <a:r>
              <a:rPr lang="en-US" sz="1800" kern="0" dirty="0">
                <a:solidFill>
                  <a:schemeClr val="bg1"/>
                </a:solidFill>
                <a:effectLst/>
              </a:rPr>
              <a:t>strategy? </a:t>
            </a:r>
            <a:endParaRPr lang="en-GB" dirty="0">
              <a:solidFill>
                <a:schemeClr val="bg1"/>
              </a:solidFill>
            </a:endParaRPr>
          </a:p>
        </p:txBody>
      </p:sp>
      <p:sp>
        <p:nvSpPr>
          <p:cNvPr id="3" name="TextBox 2">
            <a:extLst>
              <a:ext uri="{FF2B5EF4-FFF2-40B4-BE49-F238E27FC236}">
                <a16:creationId xmlns:a16="http://schemas.microsoft.com/office/drawing/2014/main" id="{BA1C8310-FFF9-33D6-B280-1020FEA8275A}"/>
              </a:ext>
            </a:extLst>
          </p:cNvPr>
          <p:cNvSpPr txBox="1"/>
          <p:nvPr/>
        </p:nvSpPr>
        <p:spPr>
          <a:xfrm>
            <a:off x="5906213" y="836187"/>
            <a:ext cx="2882067" cy="823431"/>
          </a:xfrm>
          <a:prstGeom prst="rect">
            <a:avLst/>
          </a:prstGeom>
          <a:noFill/>
        </p:spPr>
        <p:txBody>
          <a:bodyPr wrap="square">
            <a:spAutoFit/>
          </a:bodyPr>
          <a:lstStyle/>
          <a:p>
            <a:pPr lvl="0" algn="ctr">
              <a:lnSpc>
                <a:spcPct val="115000"/>
              </a:lnSpc>
              <a:spcBef>
                <a:spcPts val="600"/>
              </a:spcBef>
              <a:spcAft>
                <a:spcPts val="800"/>
              </a:spcAft>
            </a:pPr>
            <a:r>
              <a:rPr lang="en-US" sz="1400" dirty="0">
                <a:effectLst/>
                <a:latin typeface="Aptos" panose="020B0004020202020204" pitchFamily="34" charset="0"/>
                <a:ea typeface="Times New Roman" panose="02020603050405020304" pitchFamily="18" charset="0"/>
                <a:cs typeface="Times New Roman" panose="02020603050405020304" pitchFamily="18" charset="0"/>
              </a:rPr>
              <a:t>“This strategy covers non-academic impact arising from our research” </a:t>
            </a:r>
            <a:endParaRPr lang="en-US" sz="1400" dirty="0">
              <a:latin typeface="Aptos" panose="020B0004020202020204" pitchFamily="34" charset="0"/>
              <a:ea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EA7F857F-3226-0635-F577-8C8350B15D80}"/>
              </a:ext>
            </a:extLst>
          </p:cNvPr>
          <p:cNvGrpSpPr/>
          <p:nvPr/>
        </p:nvGrpSpPr>
        <p:grpSpPr>
          <a:xfrm>
            <a:off x="38911" y="5807413"/>
            <a:ext cx="9056451" cy="976263"/>
            <a:chOff x="38911" y="5807413"/>
            <a:chExt cx="9056451" cy="976263"/>
          </a:xfrm>
        </p:grpSpPr>
        <p:sp>
          <p:nvSpPr>
            <p:cNvPr id="4" name="Rectangle 3">
              <a:extLst>
                <a:ext uri="{FF2B5EF4-FFF2-40B4-BE49-F238E27FC236}">
                  <a16:creationId xmlns:a16="http://schemas.microsoft.com/office/drawing/2014/main" id="{13F74DE7-07E6-E973-C9E7-4D0CF9A5EE9D}"/>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E6A2DE4-497F-3FFD-DBE8-C8D8248C99BF}"/>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7" name="Picture 6">
              <a:extLst>
                <a:ext uri="{FF2B5EF4-FFF2-40B4-BE49-F238E27FC236}">
                  <a16:creationId xmlns:a16="http://schemas.microsoft.com/office/drawing/2014/main" id="{A06B1F4A-C7EB-3B66-A36B-451483559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564030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EB6E62-8D4C-A698-CCC2-310DF7DC73D3}"/>
              </a:ext>
            </a:extLst>
          </p:cNvPr>
          <p:cNvSpPr>
            <a:spLocks noGrp="1"/>
          </p:cNvSpPr>
          <p:nvPr>
            <p:ph type="title"/>
          </p:nvPr>
        </p:nvSpPr>
        <p:spPr/>
        <p:txBody>
          <a:bodyPr/>
          <a:lstStyle/>
          <a:p>
            <a:r>
              <a:rPr lang="en-US" dirty="0"/>
              <a:t>Mission or vision</a:t>
            </a:r>
            <a:endParaRPr lang="en-GB" dirty="0"/>
          </a:p>
        </p:txBody>
      </p:sp>
      <p:sp>
        <p:nvSpPr>
          <p:cNvPr id="5" name="Content Placeholder 4">
            <a:extLst>
              <a:ext uri="{FF2B5EF4-FFF2-40B4-BE49-F238E27FC236}">
                <a16:creationId xmlns:a16="http://schemas.microsoft.com/office/drawing/2014/main" id="{8B2834DE-751C-DE3B-4C73-AC421340D6B8}"/>
              </a:ext>
            </a:extLst>
          </p:cNvPr>
          <p:cNvSpPr>
            <a:spLocks noGrp="1"/>
          </p:cNvSpPr>
          <p:nvPr>
            <p:ph idx="1"/>
          </p:nvPr>
        </p:nvSpPr>
        <p:spPr>
          <a:xfrm>
            <a:off x="628650" y="1945532"/>
            <a:ext cx="4865806" cy="4231431"/>
          </a:xfrm>
        </p:spPr>
        <p:txBody>
          <a:bodyPr/>
          <a:lstStyle/>
          <a:p>
            <a:pPr marL="0" lvl="0" indent="0">
              <a:buNone/>
            </a:pPr>
            <a:r>
              <a:rPr lang="en-GB" b="1" dirty="0"/>
              <a:t>Mission: </a:t>
            </a:r>
            <a:r>
              <a:rPr lang="en-GB" dirty="0"/>
              <a:t>what you are seeking to do and the meaningful contribution you aim to make</a:t>
            </a:r>
          </a:p>
          <a:p>
            <a:pPr marL="0" lvl="0" indent="0">
              <a:buNone/>
            </a:pPr>
            <a:endParaRPr lang="en-GB" dirty="0"/>
          </a:p>
          <a:p>
            <a:pPr marL="0" lvl="0" indent="0">
              <a:buNone/>
            </a:pPr>
            <a:r>
              <a:rPr lang="en-GB" b="1" dirty="0"/>
              <a:t>Vision</a:t>
            </a:r>
            <a:r>
              <a:rPr lang="en-GB" dirty="0"/>
              <a:t>: a clear picture of the future that the institution is striving to help create</a:t>
            </a:r>
          </a:p>
          <a:p>
            <a:endParaRPr lang="en-GB" dirty="0"/>
          </a:p>
        </p:txBody>
      </p:sp>
      <p:sp>
        <p:nvSpPr>
          <p:cNvPr id="7" name="TextBox 6">
            <a:extLst>
              <a:ext uri="{FF2B5EF4-FFF2-40B4-BE49-F238E27FC236}">
                <a16:creationId xmlns:a16="http://schemas.microsoft.com/office/drawing/2014/main" id="{0EF572A2-2E09-A0C3-8863-C8643CC039CD}"/>
              </a:ext>
            </a:extLst>
          </p:cNvPr>
          <p:cNvSpPr txBox="1"/>
          <p:nvPr/>
        </p:nvSpPr>
        <p:spPr>
          <a:xfrm>
            <a:off x="5875234" y="2882259"/>
            <a:ext cx="2961118" cy="738664"/>
          </a:xfrm>
          <a:prstGeom prst="rect">
            <a:avLst/>
          </a:prstGeom>
          <a:noFill/>
        </p:spPr>
        <p:txBody>
          <a:bodyPr wrap="square">
            <a:spAutoFit/>
          </a:bodyPr>
          <a:lstStyle/>
          <a:p>
            <a:pPr algn="ctr"/>
            <a:r>
              <a:rPr lang="en-GB" sz="1400" dirty="0">
                <a:solidFill>
                  <a:srgbClr val="FF0000"/>
                </a:solidFill>
                <a:latin typeface="Aptos" panose="020B0004020202020204" pitchFamily="34" charset="0"/>
              </a:rPr>
              <a:t>For impact the mission and vision needed to extend beyond research outputs &amp; into real-world change. </a:t>
            </a:r>
          </a:p>
        </p:txBody>
      </p:sp>
      <p:sp>
        <p:nvSpPr>
          <p:cNvPr id="10" name="TextBox 9">
            <a:extLst>
              <a:ext uri="{FF2B5EF4-FFF2-40B4-BE49-F238E27FC236}">
                <a16:creationId xmlns:a16="http://schemas.microsoft.com/office/drawing/2014/main" id="{93E5C99A-3FE2-1F68-4A42-5E2A0EAA6A5A}"/>
              </a:ext>
            </a:extLst>
          </p:cNvPr>
          <p:cNvSpPr txBox="1"/>
          <p:nvPr/>
        </p:nvSpPr>
        <p:spPr>
          <a:xfrm>
            <a:off x="5945738" y="4540576"/>
            <a:ext cx="2890614" cy="1169551"/>
          </a:xfrm>
          <a:prstGeom prst="rect">
            <a:avLst/>
          </a:prstGeom>
          <a:noFill/>
        </p:spPr>
        <p:txBody>
          <a:bodyPr wrap="square">
            <a:spAutoFit/>
          </a:bodyPr>
          <a:lstStyle/>
          <a:p>
            <a:pPr>
              <a:buNone/>
            </a:pPr>
            <a:r>
              <a:rPr lang="en-US" sz="1400" kern="0" dirty="0">
                <a:solidFill>
                  <a:schemeClr val="bg1"/>
                </a:solidFill>
                <a:latin typeface="Aptos" panose="020B0004020202020204" pitchFamily="34" charset="0"/>
              </a:rPr>
              <a:t>What are you seeking to do? [mission]</a:t>
            </a:r>
          </a:p>
          <a:p>
            <a:pPr>
              <a:buNone/>
            </a:pPr>
            <a:endParaRPr lang="en-US" sz="1400" kern="0" dirty="0">
              <a:solidFill>
                <a:schemeClr val="bg1"/>
              </a:solidFill>
              <a:latin typeface="Aptos" panose="020B0004020202020204" pitchFamily="34" charset="0"/>
            </a:endParaRPr>
          </a:p>
          <a:p>
            <a:pPr>
              <a:buNone/>
            </a:pPr>
            <a:r>
              <a:rPr lang="en-US" sz="1400" kern="0" dirty="0">
                <a:solidFill>
                  <a:schemeClr val="bg1"/>
                </a:solidFill>
                <a:latin typeface="Aptos" panose="020B0004020202020204" pitchFamily="34" charset="0"/>
              </a:rPr>
              <a:t>What are the ‘end results’ you’re aiming for? [vision]</a:t>
            </a:r>
            <a:endParaRPr lang="en-GB" sz="1400" kern="0" dirty="0">
              <a:solidFill>
                <a:schemeClr val="bg1"/>
              </a:solidFill>
              <a:latin typeface="Aptos" panose="020B0004020202020204" pitchFamily="34" charset="0"/>
            </a:endParaRPr>
          </a:p>
        </p:txBody>
      </p:sp>
      <p:sp>
        <p:nvSpPr>
          <p:cNvPr id="3" name="TextBox 2">
            <a:extLst>
              <a:ext uri="{FF2B5EF4-FFF2-40B4-BE49-F238E27FC236}">
                <a16:creationId xmlns:a16="http://schemas.microsoft.com/office/drawing/2014/main" id="{08E5430A-5AE6-424D-F89E-9489B4A865B8}"/>
              </a:ext>
            </a:extLst>
          </p:cNvPr>
          <p:cNvSpPr txBox="1"/>
          <p:nvPr/>
        </p:nvSpPr>
        <p:spPr>
          <a:xfrm>
            <a:off x="5827165" y="690996"/>
            <a:ext cx="3024142" cy="1331134"/>
          </a:xfrm>
          <a:prstGeom prst="rect">
            <a:avLst/>
          </a:prstGeom>
          <a:noFill/>
        </p:spPr>
        <p:txBody>
          <a:bodyPr wrap="square">
            <a:spAutoFit/>
          </a:bodyPr>
          <a:lstStyle/>
          <a:p>
            <a:pPr algn="ctr"/>
            <a:r>
              <a:rPr lang="en-US" sz="1400" dirty="0"/>
              <a:t>“People able to live healthy, independent lives free from stigma, with fast and equitable access to health services, effective treatment and dignified care”</a:t>
            </a:r>
          </a:p>
          <a:p>
            <a:pPr algn="ctr"/>
            <a:r>
              <a:rPr lang="en-US" sz="900" dirty="0"/>
              <a:t>[vision]</a:t>
            </a:r>
          </a:p>
        </p:txBody>
      </p:sp>
      <p:grpSp>
        <p:nvGrpSpPr>
          <p:cNvPr id="8" name="Group 7">
            <a:extLst>
              <a:ext uri="{FF2B5EF4-FFF2-40B4-BE49-F238E27FC236}">
                <a16:creationId xmlns:a16="http://schemas.microsoft.com/office/drawing/2014/main" id="{BB744EE4-8BDD-D242-CCA0-A8F62577D64C}"/>
              </a:ext>
            </a:extLst>
          </p:cNvPr>
          <p:cNvGrpSpPr/>
          <p:nvPr/>
        </p:nvGrpSpPr>
        <p:grpSpPr>
          <a:xfrm>
            <a:off x="38911" y="5807413"/>
            <a:ext cx="9056451" cy="976263"/>
            <a:chOff x="38911" y="5807413"/>
            <a:chExt cx="9056451" cy="976263"/>
          </a:xfrm>
        </p:grpSpPr>
        <p:sp>
          <p:nvSpPr>
            <p:cNvPr id="9" name="Rectangle 8">
              <a:extLst>
                <a:ext uri="{FF2B5EF4-FFF2-40B4-BE49-F238E27FC236}">
                  <a16:creationId xmlns:a16="http://schemas.microsoft.com/office/drawing/2014/main" id="{07591966-1554-D580-D3DA-9DD3F30AF8D7}"/>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B6D1CDE-4CF5-B038-88F0-2C7AD301EA64}"/>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AE2C7B30-85AC-A8CF-EF7A-C9D3E9E2A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1930191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17D86-0B5D-3BDD-043D-E5B3C6B2F9D8}"/>
              </a:ext>
            </a:extLst>
          </p:cNvPr>
          <p:cNvSpPr>
            <a:spLocks noGrp="1"/>
          </p:cNvSpPr>
          <p:nvPr>
            <p:ph type="title"/>
          </p:nvPr>
        </p:nvSpPr>
        <p:spPr/>
        <p:txBody>
          <a:bodyPr/>
          <a:lstStyle/>
          <a:p>
            <a:r>
              <a:rPr lang="en-US" dirty="0"/>
              <a:t>Values</a:t>
            </a:r>
            <a:endParaRPr lang="en-GB" dirty="0"/>
          </a:p>
        </p:txBody>
      </p:sp>
      <p:sp>
        <p:nvSpPr>
          <p:cNvPr id="5" name="Content Placeholder 4">
            <a:extLst>
              <a:ext uri="{FF2B5EF4-FFF2-40B4-BE49-F238E27FC236}">
                <a16:creationId xmlns:a16="http://schemas.microsoft.com/office/drawing/2014/main" id="{DD0C9F41-59F3-95B7-51B9-9F41DE655DF1}"/>
              </a:ext>
            </a:extLst>
          </p:cNvPr>
          <p:cNvSpPr>
            <a:spLocks noGrp="1"/>
          </p:cNvSpPr>
          <p:nvPr>
            <p:ph idx="1"/>
          </p:nvPr>
        </p:nvSpPr>
        <p:spPr>
          <a:xfrm>
            <a:off x="628650" y="1819072"/>
            <a:ext cx="4865806" cy="4357891"/>
          </a:xfrm>
        </p:spPr>
        <p:txBody>
          <a:bodyPr>
            <a:normAutofit/>
          </a:bodyPr>
          <a:lstStyle/>
          <a:p>
            <a:pPr marL="0" indent="0">
              <a:buNone/>
            </a:pPr>
            <a:r>
              <a:rPr lang="en-GB" sz="2400" b="1" dirty="0"/>
              <a:t>Principles </a:t>
            </a:r>
            <a:r>
              <a:rPr lang="en-GB" sz="2400" dirty="0"/>
              <a:t>shaping approaches, goals and decision making, e.g.: </a:t>
            </a:r>
          </a:p>
          <a:p>
            <a:pPr lvl="1"/>
            <a:r>
              <a:rPr lang="en-GB" sz="2000" dirty="0"/>
              <a:t>How you work with others</a:t>
            </a:r>
          </a:p>
          <a:p>
            <a:pPr lvl="1"/>
            <a:r>
              <a:rPr lang="en-GB" sz="2000" dirty="0"/>
              <a:t>Equality, diversion and inclusion</a:t>
            </a:r>
          </a:p>
          <a:p>
            <a:pPr lvl="1"/>
            <a:r>
              <a:rPr lang="en-GB" sz="2000" dirty="0"/>
              <a:t>Research diversity</a:t>
            </a:r>
          </a:p>
          <a:p>
            <a:pPr lvl="1"/>
            <a:r>
              <a:rPr lang="en-GB" sz="2000" dirty="0"/>
              <a:t>Environmental sustainability </a:t>
            </a:r>
          </a:p>
          <a:p>
            <a:pPr marL="0" indent="0">
              <a:buNone/>
            </a:pPr>
            <a:endParaRPr lang="en-GB" sz="2400" dirty="0"/>
          </a:p>
          <a:p>
            <a:pPr marL="0" indent="0">
              <a:buNone/>
            </a:pPr>
            <a:r>
              <a:rPr lang="en-GB" sz="2400" dirty="0"/>
              <a:t>May include the choice </a:t>
            </a:r>
            <a:r>
              <a:rPr lang="en-GB" sz="2400" i="1" dirty="0"/>
              <a:t>not</a:t>
            </a:r>
            <a:r>
              <a:rPr lang="en-GB" sz="2400" dirty="0"/>
              <a:t> to work with certain industries/sectors</a:t>
            </a:r>
          </a:p>
        </p:txBody>
      </p:sp>
      <p:sp>
        <p:nvSpPr>
          <p:cNvPr id="7" name="TextBox 6">
            <a:extLst>
              <a:ext uri="{FF2B5EF4-FFF2-40B4-BE49-F238E27FC236}">
                <a16:creationId xmlns:a16="http://schemas.microsoft.com/office/drawing/2014/main" id="{CEEC2D46-FFA5-3A76-10D0-BDF6B2616C34}"/>
              </a:ext>
            </a:extLst>
          </p:cNvPr>
          <p:cNvSpPr txBox="1"/>
          <p:nvPr/>
        </p:nvSpPr>
        <p:spPr>
          <a:xfrm>
            <a:off x="5768412" y="2895060"/>
            <a:ext cx="3093578" cy="738664"/>
          </a:xfrm>
          <a:prstGeom prst="rect">
            <a:avLst/>
          </a:prstGeom>
          <a:noFill/>
        </p:spPr>
        <p:txBody>
          <a:bodyPr wrap="square">
            <a:spAutoFit/>
          </a:bodyPr>
          <a:lstStyle/>
          <a:p>
            <a:pPr algn="ctr"/>
            <a:r>
              <a:rPr lang="en-GB" sz="1400" dirty="0">
                <a:solidFill>
                  <a:srgbClr val="FF0000"/>
                </a:solidFill>
                <a:latin typeface="Aptos" panose="020B0004020202020204" pitchFamily="34" charset="0"/>
              </a:rPr>
              <a:t>Values need to be foundational and operationalised, not aspirational, </a:t>
            </a:r>
            <a:r>
              <a:rPr lang="en-GB" sz="1400" dirty="0" err="1">
                <a:solidFill>
                  <a:srgbClr val="FF0000"/>
                </a:solidFill>
                <a:latin typeface="Aptos" panose="020B0004020202020204" pitchFamily="34" charset="0"/>
              </a:rPr>
              <a:t>tickbox</a:t>
            </a:r>
            <a:r>
              <a:rPr lang="en-GB" sz="1400" dirty="0">
                <a:solidFill>
                  <a:srgbClr val="FF0000"/>
                </a:solidFill>
                <a:latin typeface="Aptos" panose="020B0004020202020204" pitchFamily="34" charset="0"/>
              </a:rPr>
              <a:t> or tokenistic. </a:t>
            </a:r>
          </a:p>
        </p:txBody>
      </p:sp>
      <p:sp>
        <p:nvSpPr>
          <p:cNvPr id="9" name="TextBox 8">
            <a:extLst>
              <a:ext uri="{FF2B5EF4-FFF2-40B4-BE49-F238E27FC236}">
                <a16:creationId xmlns:a16="http://schemas.microsoft.com/office/drawing/2014/main" id="{82C24482-13CB-6FAD-8F14-A7C2FC4315A4}"/>
              </a:ext>
            </a:extLst>
          </p:cNvPr>
          <p:cNvSpPr txBox="1"/>
          <p:nvPr/>
        </p:nvSpPr>
        <p:spPr>
          <a:xfrm>
            <a:off x="5917964" y="4827183"/>
            <a:ext cx="2841476" cy="738664"/>
          </a:xfrm>
          <a:prstGeom prst="rect">
            <a:avLst/>
          </a:prstGeom>
          <a:noFill/>
        </p:spPr>
        <p:txBody>
          <a:bodyPr wrap="square">
            <a:spAutoFit/>
          </a:bodyPr>
          <a:lstStyle/>
          <a:p>
            <a:pPr algn="ctr"/>
            <a:r>
              <a:rPr lang="en-GB" sz="1400" kern="0" dirty="0">
                <a:solidFill>
                  <a:schemeClr val="bg1"/>
                </a:solidFill>
                <a:latin typeface="Aptos" panose="020B0004020202020204" pitchFamily="34" charset="0"/>
              </a:rPr>
              <a:t>What are values that not only guide you, but are the foundations of your approach?</a:t>
            </a:r>
          </a:p>
        </p:txBody>
      </p:sp>
      <p:sp>
        <p:nvSpPr>
          <p:cNvPr id="8" name="TextBox 7">
            <a:extLst>
              <a:ext uri="{FF2B5EF4-FFF2-40B4-BE49-F238E27FC236}">
                <a16:creationId xmlns:a16="http://schemas.microsoft.com/office/drawing/2014/main" id="{F8E5BF9E-ABE7-3465-03F5-868B134FA7BA}"/>
              </a:ext>
            </a:extLst>
          </p:cNvPr>
          <p:cNvSpPr txBox="1"/>
          <p:nvPr/>
        </p:nvSpPr>
        <p:spPr>
          <a:xfrm>
            <a:off x="5815414" y="688858"/>
            <a:ext cx="3046576" cy="1200329"/>
          </a:xfrm>
          <a:prstGeom prst="rect">
            <a:avLst/>
          </a:prstGeom>
          <a:noFill/>
        </p:spPr>
        <p:txBody>
          <a:bodyPr wrap="square">
            <a:spAutoFit/>
          </a:bodyPr>
          <a:lstStyle/>
          <a:p>
            <a:pPr algn="ctr"/>
            <a:r>
              <a:rPr lang="en-US"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Values</a:t>
            </a:r>
            <a:r>
              <a:rPr lang="en-US" sz="12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p>
          <a:p>
            <a:pPr algn="ctr"/>
            <a:r>
              <a:rPr lang="en-US" sz="12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Relational</a:t>
            </a:r>
            <a:r>
              <a:rPr lang="en-US" sz="12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(e.g. coproduction) </a:t>
            </a:r>
          </a:p>
          <a:p>
            <a:pPr algn="ctr"/>
            <a:r>
              <a:rPr lang="en-US" sz="1200" b="1" kern="0" dirty="0">
                <a:solidFill>
                  <a:srgbClr val="000000"/>
                </a:solidFill>
                <a:latin typeface="Aptos" panose="020B0004020202020204" pitchFamily="34" charset="0"/>
                <a:cs typeface="Times New Roman" panose="02020603050405020304" pitchFamily="18" charset="0"/>
              </a:rPr>
              <a:t>Ethical</a:t>
            </a:r>
            <a:r>
              <a:rPr lang="en-US" sz="1200" kern="0" dirty="0">
                <a:solidFill>
                  <a:srgbClr val="000000"/>
                </a:solidFill>
                <a:latin typeface="Aptos" panose="020B0004020202020204" pitchFamily="34" charset="0"/>
                <a:cs typeface="Times New Roman" panose="02020603050405020304" pitchFamily="18" charset="0"/>
              </a:rPr>
              <a:t> (e.g. social justice)</a:t>
            </a:r>
          </a:p>
          <a:p>
            <a:pPr algn="ctr"/>
            <a:r>
              <a:rPr lang="en-US" sz="1200" b="1" kern="0" dirty="0">
                <a:solidFill>
                  <a:srgbClr val="000000"/>
                </a:solidFill>
                <a:latin typeface="Aptos" panose="020B0004020202020204" pitchFamily="34" charset="0"/>
                <a:cs typeface="Times New Roman" panose="02020603050405020304" pitchFamily="18" charset="0"/>
              </a:rPr>
              <a:t>Impact</a:t>
            </a:r>
            <a:r>
              <a:rPr lang="en-US" sz="1200" kern="0" dirty="0">
                <a:solidFill>
                  <a:srgbClr val="000000"/>
                </a:solidFill>
                <a:latin typeface="Aptos" panose="020B0004020202020204" pitchFamily="34" charset="0"/>
                <a:cs typeface="Times New Roman" panose="02020603050405020304" pitchFamily="18" charset="0"/>
              </a:rPr>
              <a:t> (e.g. sustainable change)</a:t>
            </a:r>
          </a:p>
          <a:p>
            <a:pPr algn="ctr"/>
            <a:r>
              <a:rPr lang="en-US" sz="1200" b="1" kern="0" dirty="0">
                <a:solidFill>
                  <a:srgbClr val="000000"/>
                </a:solidFill>
                <a:latin typeface="Aptos" panose="020B0004020202020204" pitchFamily="34" charset="0"/>
                <a:cs typeface="Times New Roman" panose="02020603050405020304" pitchFamily="18" charset="0"/>
              </a:rPr>
              <a:t>Learning</a:t>
            </a:r>
            <a:r>
              <a:rPr lang="en-US" sz="1200" kern="0" dirty="0">
                <a:solidFill>
                  <a:srgbClr val="000000"/>
                </a:solidFill>
                <a:latin typeface="Aptos" panose="020B0004020202020204" pitchFamily="34" charset="0"/>
                <a:cs typeface="Times New Roman" panose="02020603050405020304" pitchFamily="18" charset="0"/>
              </a:rPr>
              <a:t> (e.g. shared)</a:t>
            </a:r>
          </a:p>
          <a:p>
            <a:pPr algn="ctr"/>
            <a:r>
              <a:rPr lang="en-US" sz="1200" b="1" kern="0" dirty="0">
                <a:solidFill>
                  <a:srgbClr val="000000"/>
                </a:solidFill>
                <a:latin typeface="Aptos" panose="020B0004020202020204" pitchFamily="34" charset="0"/>
                <a:cs typeface="Times New Roman" panose="02020603050405020304" pitchFamily="18" charset="0"/>
              </a:rPr>
              <a:t>Research</a:t>
            </a:r>
            <a:r>
              <a:rPr lang="en-US" sz="1200" kern="0" dirty="0">
                <a:solidFill>
                  <a:srgbClr val="000000"/>
                </a:solidFill>
                <a:latin typeface="Aptos" panose="020B0004020202020204" pitchFamily="34" charset="0"/>
                <a:cs typeface="Times New Roman" panose="02020603050405020304" pitchFamily="18" charset="0"/>
              </a:rPr>
              <a:t> (e.g. interdisciplinary)</a:t>
            </a:r>
            <a:endParaRPr lang="en-GB" sz="1200" dirty="0"/>
          </a:p>
        </p:txBody>
      </p:sp>
      <p:grpSp>
        <p:nvGrpSpPr>
          <p:cNvPr id="6" name="Group 5">
            <a:extLst>
              <a:ext uri="{FF2B5EF4-FFF2-40B4-BE49-F238E27FC236}">
                <a16:creationId xmlns:a16="http://schemas.microsoft.com/office/drawing/2014/main" id="{DC0266D0-5FBD-5029-A7BF-F2C49B6F6CB9}"/>
              </a:ext>
            </a:extLst>
          </p:cNvPr>
          <p:cNvGrpSpPr/>
          <p:nvPr/>
        </p:nvGrpSpPr>
        <p:grpSpPr>
          <a:xfrm>
            <a:off x="38911" y="5807413"/>
            <a:ext cx="9056451" cy="976263"/>
            <a:chOff x="38911" y="5807413"/>
            <a:chExt cx="9056451" cy="976263"/>
          </a:xfrm>
        </p:grpSpPr>
        <p:sp>
          <p:nvSpPr>
            <p:cNvPr id="10" name="Rectangle 9">
              <a:extLst>
                <a:ext uri="{FF2B5EF4-FFF2-40B4-BE49-F238E27FC236}">
                  <a16:creationId xmlns:a16="http://schemas.microsoft.com/office/drawing/2014/main" id="{509B97AF-619E-7133-50A3-8504E94CB6CD}"/>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04FDDA0-07DA-1D7D-5044-E797CF2C8E30}"/>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6603F60E-48E0-11A4-158C-43612547B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3512521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9FAE7-A4E2-4FEF-DA37-8A5D706209FF}"/>
              </a:ext>
            </a:extLst>
          </p:cNvPr>
          <p:cNvSpPr>
            <a:spLocks noGrp="1"/>
          </p:cNvSpPr>
          <p:nvPr>
            <p:ph type="title"/>
          </p:nvPr>
        </p:nvSpPr>
        <p:spPr/>
        <p:txBody>
          <a:bodyPr/>
          <a:lstStyle/>
          <a:p>
            <a:r>
              <a:rPr lang="en-US" dirty="0"/>
              <a:t>Approach</a:t>
            </a:r>
            <a:endParaRPr lang="en-GB" dirty="0"/>
          </a:p>
        </p:txBody>
      </p:sp>
      <p:sp>
        <p:nvSpPr>
          <p:cNvPr id="5" name="Content Placeholder 4">
            <a:extLst>
              <a:ext uri="{FF2B5EF4-FFF2-40B4-BE49-F238E27FC236}">
                <a16:creationId xmlns:a16="http://schemas.microsoft.com/office/drawing/2014/main" id="{A9918EE7-81DB-576F-0D91-2379D10DA4A7}"/>
              </a:ext>
            </a:extLst>
          </p:cNvPr>
          <p:cNvSpPr>
            <a:spLocks noGrp="1"/>
          </p:cNvSpPr>
          <p:nvPr>
            <p:ph idx="1"/>
          </p:nvPr>
        </p:nvSpPr>
        <p:spPr>
          <a:xfrm>
            <a:off x="521645" y="1659617"/>
            <a:ext cx="4865806" cy="4517345"/>
          </a:xfrm>
        </p:spPr>
        <p:txBody>
          <a:bodyPr>
            <a:normAutofit/>
          </a:bodyPr>
          <a:lstStyle/>
          <a:p>
            <a:pPr marL="0" indent="0">
              <a:lnSpc>
                <a:spcPct val="110000"/>
              </a:lnSpc>
              <a:spcAft>
                <a:spcPts val="1200"/>
              </a:spcAft>
              <a:buNone/>
            </a:pPr>
            <a:r>
              <a:rPr lang="en-GB" sz="2600" dirty="0"/>
              <a:t>High level statement of how impact will be delivered, e.g. </a:t>
            </a:r>
          </a:p>
          <a:p>
            <a:pPr lvl="1">
              <a:spcAft>
                <a:spcPts val="1200"/>
              </a:spcAft>
            </a:pPr>
            <a:r>
              <a:rPr lang="en-GB" sz="2200" dirty="0"/>
              <a:t>Paths you want to prioritise (if any)</a:t>
            </a:r>
          </a:p>
          <a:p>
            <a:pPr lvl="1">
              <a:spcAft>
                <a:spcPts val="1200"/>
              </a:spcAft>
            </a:pPr>
            <a:r>
              <a:rPr lang="en-GB" sz="2200" dirty="0"/>
              <a:t>Paths you welcome</a:t>
            </a:r>
          </a:p>
          <a:p>
            <a:pPr lvl="1">
              <a:spcAft>
                <a:spcPts val="1200"/>
              </a:spcAft>
            </a:pPr>
            <a:r>
              <a:rPr lang="en-GB" sz="2200" dirty="0"/>
              <a:t>Paths you do not welcome (if any)</a:t>
            </a:r>
          </a:p>
          <a:p>
            <a:pPr lvl="1">
              <a:spcAft>
                <a:spcPts val="1200"/>
              </a:spcAft>
            </a:pPr>
            <a:r>
              <a:rPr lang="en-GB" sz="2200" dirty="0"/>
              <a:t>What research and what personnel are prioritised (if any)</a:t>
            </a:r>
          </a:p>
          <a:p>
            <a:endParaRPr lang="en-GB" dirty="0"/>
          </a:p>
        </p:txBody>
      </p:sp>
      <p:sp>
        <p:nvSpPr>
          <p:cNvPr id="7" name="TextBox 6">
            <a:extLst>
              <a:ext uri="{FF2B5EF4-FFF2-40B4-BE49-F238E27FC236}">
                <a16:creationId xmlns:a16="http://schemas.microsoft.com/office/drawing/2014/main" id="{4106FA11-948F-2373-68A3-5D524F0999D9}"/>
              </a:ext>
            </a:extLst>
          </p:cNvPr>
          <p:cNvSpPr txBox="1"/>
          <p:nvPr/>
        </p:nvSpPr>
        <p:spPr>
          <a:xfrm>
            <a:off x="5772684" y="2748739"/>
            <a:ext cx="3132033" cy="1169551"/>
          </a:xfrm>
          <a:prstGeom prst="rect">
            <a:avLst/>
          </a:prstGeom>
          <a:noFill/>
        </p:spPr>
        <p:txBody>
          <a:bodyPr wrap="square">
            <a:spAutoFit/>
          </a:bodyPr>
          <a:lstStyle/>
          <a:p>
            <a:pPr algn="ctr"/>
            <a:r>
              <a:rPr lang="en-GB" sz="1400" dirty="0">
                <a:solidFill>
                  <a:srgbClr val="FF0000"/>
                </a:solidFill>
                <a:latin typeface="Aptos" panose="020B0004020202020204" pitchFamily="34" charset="0"/>
              </a:rPr>
              <a:t>Resource limitations may create pressures on what gets prioritised. </a:t>
            </a:r>
          </a:p>
          <a:p>
            <a:pPr algn="ctr"/>
            <a:r>
              <a:rPr lang="en-GB" sz="1400" dirty="0">
                <a:solidFill>
                  <a:srgbClr val="FF0000"/>
                </a:solidFill>
                <a:latin typeface="Aptos" panose="020B0004020202020204" pitchFamily="34" charset="0"/>
              </a:rPr>
              <a:t>Taking a strategic stance early on can help preserve approaches &amp; manage tension.  </a:t>
            </a:r>
          </a:p>
        </p:txBody>
      </p:sp>
      <p:sp>
        <p:nvSpPr>
          <p:cNvPr id="9" name="TextBox 8">
            <a:extLst>
              <a:ext uri="{FF2B5EF4-FFF2-40B4-BE49-F238E27FC236}">
                <a16:creationId xmlns:a16="http://schemas.microsoft.com/office/drawing/2014/main" id="{B4AD980E-B557-4CF3-69E1-FDDB80AA8581}"/>
              </a:ext>
            </a:extLst>
          </p:cNvPr>
          <p:cNvSpPr txBox="1"/>
          <p:nvPr/>
        </p:nvSpPr>
        <p:spPr>
          <a:xfrm>
            <a:off x="5834640" y="4912627"/>
            <a:ext cx="3008119" cy="523220"/>
          </a:xfrm>
          <a:prstGeom prst="rect">
            <a:avLst/>
          </a:prstGeom>
          <a:noFill/>
        </p:spPr>
        <p:txBody>
          <a:bodyPr wrap="square">
            <a:spAutoFit/>
          </a:bodyPr>
          <a:lstStyle/>
          <a:p>
            <a:pPr algn="ctr"/>
            <a:r>
              <a:rPr lang="en-GB" sz="1400" kern="0" dirty="0">
                <a:solidFill>
                  <a:schemeClr val="bg1"/>
                </a:solidFill>
                <a:effectLst/>
              </a:rPr>
              <a:t>How can you best characterise your approach to impact?</a:t>
            </a:r>
            <a:endParaRPr lang="en-GB" sz="1400" dirty="0">
              <a:solidFill>
                <a:schemeClr val="bg1"/>
              </a:solidFill>
            </a:endParaRPr>
          </a:p>
        </p:txBody>
      </p:sp>
      <p:sp>
        <p:nvSpPr>
          <p:cNvPr id="3" name="TextBox 2">
            <a:extLst>
              <a:ext uri="{FF2B5EF4-FFF2-40B4-BE49-F238E27FC236}">
                <a16:creationId xmlns:a16="http://schemas.microsoft.com/office/drawing/2014/main" id="{032E5906-B7B5-7241-53D4-DFC4E273AB0A}"/>
              </a:ext>
            </a:extLst>
          </p:cNvPr>
          <p:cNvSpPr txBox="1"/>
          <p:nvPr/>
        </p:nvSpPr>
        <p:spPr>
          <a:xfrm>
            <a:off x="5815413" y="800295"/>
            <a:ext cx="3046577" cy="738664"/>
          </a:xfrm>
          <a:prstGeom prst="rect">
            <a:avLst/>
          </a:prstGeom>
          <a:noFill/>
        </p:spPr>
        <p:txBody>
          <a:bodyPr wrap="square">
            <a:spAutoFit/>
          </a:bodyPr>
          <a:lstStyle/>
          <a:p>
            <a:pPr algn="ctr"/>
            <a:r>
              <a:rPr lang="en-US" sz="14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Impact is primarily driven through industrial partnerships with our Research Institutes</a:t>
            </a:r>
            <a:endParaRPr lang="en-GB" sz="1400" dirty="0"/>
          </a:p>
        </p:txBody>
      </p:sp>
      <p:grpSp>
        <p:nvGrpSpPr>
          <p:cNvPr id="8" name="Group 7">
            <a:extLst>
              <a:ext uri="{FF2B5EF4-FFF2-40B4-BE49-F238E27FC236}">
                <a16:creationId xmlns:a16="http://schemas.microsoft.com/office/drawing/2014/main" id="{1D9ED8DB-BCF9-ABF1-58B0-EDF3D90956F7}"/>
              </a:ext>
            </a:extLst>
          </p:cNvPr>
          <p:cNvGrpSpPr/>
          <p:nvPr/>
        </p:nvGrpSpPr>
        <p:grpSpPr>
          <a:xfrm>
            <a:off x="38911" y="5807413"/>
            <a:ext cx="9056451" cy="976263"/>
            <a:chOff x="38911" y="5807413"/>
            <a:chExt cx="9056451" cy="976263"/>
          </a:xfrm>
        </p:grpSpPr>
        <p:sp>
          <p:nvSpPr>
            <p:cNvPr id="10" name="Rectangle 9">
              <a:extLst>
                <a:ext uri="{FF2B5EF4-FFF2-40B4-BE49-F238E27FC236}">
                  <a16:creationId xmlns:a16="http://schemas.microsoft.com/office/drawing/2014/main" id="{94D610F7-688F-8EEB-A7EC-373C06AF9666}"/>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3EE67F0-D98A-3DC5-3CB6-808E3BA12235}"/>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2B6418B1-943A-9A94-2E4C-5442653B8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2810783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1E9917-4C18-6A94-6C1A-560E6DF6873B}"/>
              </a:ext>
            </a:extLst>
          </p:cNvPr>
          <p:cNvSpPr>
            <a:spLocks noGrp="1"/>
          </p:cNvSpPr>
          <p:nvPr>
            <p:ph type="title"/>
          </p:nvPr>
        </p:nvSpPr>
        <p:spPr/>
        <p:txBody>
          <a:bodyPr>
            <a:noAutofit/>
          </a:bodyPr>
          <a:lstStyle/>
          <a:p>
            <a:r>
              <a:rPr lang="en-US" sz="3600" dirty="0"/>
              <a:t>Roles and Responsibilities</a:t>
            </a:r>
            <a:endParaRPr lang="en-GB" sz="3600" dirty="0"/>
          </a:p>
        </p:txBody>
      </p:sp>
      <p:sp>
        <p:nvSpPr>
          <p:cNvPr id="5" name="Content Placeholder 4">
            <a:extLst>
              <a:ext uri="{FF2B5EF4-FFF2-40B4-BE49-F238E27FC236}">
                <a16:creationId xmlns:a16="http://schemas.microsoft.com/office/drawing/2014/main" id="{5202997B-0C7A-6317-9F6F-9F64C3D74925}"/>
              </a:ext>
            </a:extLst>
          </p:cNvPr>
          <p:cNvSpPr>
            <a:spLocks noGrp="1"/>
          </p:cNvSpPr>
          <p:nvPr>
            <p:ph idx="1"/>
          </p:nvPr>
        </p:nvSpPr>
        <p:spPr>
          <a:xfrm>
            <a:off x="628649" y="1659618"/>
            <a:ext cx="4985937" cy="4517345"/>
          </a:xfrm>
        </p:spPr>
        <p:txBody>
          <a:bodyPr>
            <a:normAutofit/>
          </a:bodyPr>
          <a:lstStyle/>
          <a:p>
            <a:pPr marL="0" indent="0">
              <a:buNone/>
            </a:pPr>
            <a:r>
              <a:rPr lang="en-GB" b="1" dirty="0"/>
              <a:t>High level responsibility</a:t>
            </a:r>
            <a:endParaRPr lang="en-GB" dirty="0"/>
          </a:p>
          <a:p>
            <a:r>
              <a:rPr lang="en-GB" dirty="0"/>
              <a:t>Clear accountability for direction, coordination &amp; delivery </a:t>
            </a:r>
          </a:p>
          <a:p>
            <a:r>
              <a:rPr lang="en-GB" dirty="0"/>
              <a:t>Clarifies oversight and governance. </a:t>
            </a:r>
          </a:p>
          <a:p>
            <a:r>
              <a:rPr lang="en-GB" dirty="0"/>
              <a:t>May be a single individual or combination of roles &amp; committees</a:t>
            </a:r>
          </a:p>
          <a:p>
            <a:endParaRPr lang="en-GB" dirty="0"/>
          </a:p>
        </p:txBody>
      </p:sp>
      <p:sp>
        <p:nvSpPr>
          <p:cNvPr id="7" name="TextBox 6">
            <a:extLst>
              <a:ext uri="{FF2B5EF4-FFF2-40B4-BE49-F238E27FC236}">
                <a16:creationId xmlns:a16="http://schemas.microsoft.com/office/drawing/2014/main" id="{B72FF940-A8EB-A77E-13B3-91D22E8C97BA}"/>
              </a:ext>
            </a:extLst>
          </p:cNvPr>
          <p:cNvSpPr txBox="1"/>
          <p:nvPr/>
        </p:nvSpPr>
        <p:spPr>
          <a:xfrm>
            <a:off x="5802594" y="2899978"/>
            <a:ext cx="3085033" cy="738664"/>
          </a:xfrm>
          <a:prstGeom prst="rect">
            <a:avLst/>
          </a:prstGeom>
          <a:noFill/>
        </p:spPr>
        <p:txBody>
          <a:bodyPr wrap="square">
            <a:spAutoFit/>
          </a:bodyPr>
          <a:lstStyle/>
          <a:p>
            <a:pPr algn="ctr"/>
            <a:r>
              <a:rPr lang="en-GB" sz="1400" dirty="0">
                <a:solidFill>
                  <a:srgbClr val="FF0000"/>
                </a:solidFill>
              </a:rPr>
              <a:t>Need to align responsibility with who has authority and understanding of the area</a:t>
            </a:r>
          </a:p>
        </p:txBody>
      </p:sp>
      <p:sp>
        <p:nvSpPr>
          <p:cNvPr id="9" name="TextBox 8">
            <a:extLst>
              <a:ext uri="{FF2B5EF4-FFF2-40B4-BE49-F238E27FC236}">
                <a16:creationId xmlns:a16="http://schemas.microsoft.com/office/drawing/2014/main" id="{C1FEA6D0-8BD8-D30B-CA85-09DED432CBAD}"/>
              </a:ext>
            </a:extLst>
          </p:cNvPr>
          <p:cNvSpPr txBox="1"/>
          <p:nvPr/>
        </p:nvSpPr>
        <p:spPr>
          <a:xfrm>
            <a:off x="5851732" y="4739583"/>
            <a:ext cx="2935482" cy="954107"/>
          </a:xfrm>
          <a:prstGeom prst="rect">
            <a:avLst/>
          </a:prstGeom>
          <a:noFill/>
        </p:spPr>
        <p:txBody>
          <a:bodyPr wrap="square">
            <a:spAutoFit/>
          </a:bodyPr>
          <a:lstStyle>
            <a:defPPr>
              <a:defRPr lang="en-US"/>
            </a:defPPr>
            <a:lvl1pPr algn="ctr">
              <a:defRPr kern="0">
                <a:solidFill>
                  <a:schemeClr val="bg1"/>
                </a:solidFill>
                <a:effectLst/>
              </a:defRPr>
            </a:lvl1pPr>
          </a:lstStyle>
          <a:p>
            <a:r>
              <a:rPr lang="en-GB" sz="1400" dirty="0">
                <a:latin typeface="Aptos" panose="020B0004020202020204" pitchFamily="34" charset="0"/>
              </a:rPr>
              <a:t>Who is responsible for impact in your context? </a:t>
            </a:r>
          </a:p>
          <a:p>
            <a:endParaRPr lang="en-GB" sz="1400" dirty="0">
              <a:latin typeface="Aptos" panose="020B0004020202020204" pitchFamily="34" charset="0"/>
            </a:endParaRPr>
          </a:p>
          <a:p>
            <a:r>
              <a:rPr lang="en-GB" sz="1400" dirty="0">
                <a:latin typeface="Aptos" panose="020B0004020202020204" pitchFamily="34" charset="0"/>
              </a:rPr>
              <a:t>Who has overall responsibility? </a:t>
            </a:r>
          </a:p>
        </p:txBody>
      </p:sp>
      <p:sp>
        <p:nvSpPr>
          <p:cNvPr id="8" name="TextBox 7">
            <a:extLst>
              <a:ext uri="{FF2B5EF4-FFF2-40B4-BE49-F238E27FC236}">
                <a16:creationId xmlns:a16="http://schemas.microsoft.com/office/drawing/2014/main" id="{6C07C46E-A13B-25A1-959D-DA162CF37471}"/>
              </a:ext>
            </a:extLst>
          </p:cNvPr>
          <p:cNvSpPr txBox="1"/>
          <p:nvPr/>
        </p:nvSpPr>
        <p:spPr>
          <a:xfrm>
            <a:off x="5802594" y="938943"/>
            <a:ext cx="3033758" cy="738664"/>
          </a:xfrm>
          <a:prstGeom prst="rect">
            <a:avLst/>
          </a:prstGeom>
          <a:noFill/>
        </p:spPr>
        <p:txBody>
          <a:bodyPr wrap="square">
            <a:spAutoFit/>
          </a:bodyPr>
          <a:lstStyle>
            <a:defPPr>
              <a:defRPr lang="en-US"/>
            </a:defPPr>
            <a:lvl1pPr>
              <a:defRPr sz="12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defRPr>
            </a:lvl1pPr>
          </a:lstStyle>
          <a:p>
            <a:pPr algn="ctr"/>
            <a:r>
              <a:rPr lang="en-CA" sz="1400" dirty="0"/>
              <a:t>This strategy is overseen by the Pro-Vice Chancellor for Research and Innovation. </a:t>
            </a:r>
            <a:endParaRPr lang="en-GB" sz="1400" dirty="0"/>
          </a:p>
        </p:txBody>
      </p:sp>
      <p:grpSp>
        <p:nvGrpSpPr>
          <p:cNvPr id="6" name="Group 5">
            <a:extLst>
              <a:ext uri="{FF2B5EF4-FFF2-40B4-BE49-F238E27FC236}">
                <a16:creationId xmlns:a16="http://schemas.microsoft.com/office/drawing/2014/main" id="{002AEF14-2CD8-F4B6-D030-823C2EF466B1}"/>
              </a:ext>
            </a:extLst>
          </p:cNvPr>
          <p:cNvGrpSpPr/>
          <p:nvPr/>
        </p:nvGrpSpPr>
        <p:grpSpPr>
          <a:xfrm>
            <a:off x="38911" y="5807413"/>
            <a:ext cx="9056451" cy="976263"/>
            <a:chOff x="38911" y="5807413"/>
            <a:chExt cx="9056451" cy="976263"/>
          </a:xfrm>
        </p:grpSpPr>
        <p:sp>
          <p:nvSpPr>
            <p:cNvPr id="10" name="Rectangle 9">
              <a:extLst>
                <a:ext uri="{FF2B5EF4-FFF2-40B4-BE49-F238E27FC236}">
                  <a16:creationId xmlns:a16="http://schemas.microsoft.com/office/drawing/2014/main" id="{7CFCC981-CED3-F7E3-137B-46228A434D44}"/>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39528B1-647A-6606-E856-D280052AB285}"/>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5CBBC7A5-AC99-0C06-DC84-A01D42089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2300140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DD039-DD2F-5C94-C7C0-C7B518E5C9AE}"/>
              </a:ext>
            </a:extLst>
          </p:cNvPr>
          <p:cNvSpPr>
            <a:spLocks noGrp="1"/>
          </p:cNvSpPr>
          <p:nvPr>
            <p:ph type="title"/>
          </p:nvPr>
        </p:nvSpPr>
        <p:spPr/>
        <p:txBody>
          <a:bodyPr/>
          <a:lstStyle/>
          <a:p>
            <a:r>
              <a:rPr lang="en-US" dirty="0"/>
              <a:t>Strategic goals</a:t>
            </a:r>
            <a:endParaRPr lang="en-GB" dirty="0"/>
          </a:p>
        </p:txBody>
      </p:sp>
      <p:sp>
        <p:nvSpPr>
          <p:cNvPr id="3" name="Content Placeholder 2">
            <a:extLst>
              <a:ext uri="{FF2B5EF4-FFF2-40B4-BE49-F238E27FC236}">
                <a16:creationId xmlns:a16="http://schemas.microsoft.com/office/drawing/2014/main" id="{F9D06B39-A642-8839-2E02-4FDCC8AE4F59}"/>
              </a:ext>
            </a:extLst>
          </p:cNvPr>
          <p:cNvSpPr>
            <a:spLocks noGrp="1"/>
          </p:cNvSpPr>
          <p:nvPr>
            <p:ph idx="1"/>
          </p:nvPr>
        </p:nvSpPr>
        <p:spPr>
          <a:xfrm>
            <a:off x="628651" y="1898897"/>
            <a:ext cx="4745882" cy="3688598"/>
          </a:xfrm>
        </p:spPr>
        <p:txBody>
          <a:bodyPr>
            <a:normAutofit/>
          </a:bodyPr>
          <a:lstStyle/>
          <a:p>
            <a:pPr>
              <a:spcAft>
                <a:spcPts val="600"/>
              </a:spcAft>
            </a:pPr>
            <a:r>
              <a:rPr lang="en-GB" sz="2400" b="1" dirty="0"/>
              <a:t>Clear priorities </a:t>
            </a:r>
            <a:r>
              <a:rPr lang="en-GB" sz="2400" dirty="0"/>
              <a:t>to move institution in the right direction </a:t>
            </a:r>
          </a:p>
          <a:p>
            <a:pPr>
              <a:spcAft>
                <a:spcPts val="600"/>
              </a:spcAft>
            </a:pPr>
            <a:r>
              <a:rPr lang="en-GB" sz="2400" dirty="0"/>
              <a:t>Enable and define meaningful progress </a:t>
            </a:r>
          </a:p>
          <a:p>
            <a:pPr>
              <a:spcAft>
                <a:spcPts val="600"/>
              </a:spcAft>
            </a:pPr>
            <a:r>
              <a:rPr lang="en-GB" sz="2400" dirty="0"/>
              <a:t>Set a basis for organising activities &amp; monitoring</a:t>
            </a:r>
          </a:p>
        </p:txBody>
      </p:sp>
      <p:sp>
        <p:nvSpPr>
          <p:cNvPr id="5" name="TextBox 4">
            <a:extLst>
              <a:ext uri="{FF2B5EF4-FFF2-40B4-BE49-F238E27FC236}">
                <a16:creationId xmlns:a16="http://schemas.microsoft.com/office/drawing/2014/main" id="{D0C95CD5-1667-2FE9-495E-A07F325F264F}"/>
              </a:ext>
            </a:extLst>
          </p:cNvPr>
          <p:cNvSpPr txBox="1"/>
          <p:nvPr/>
        </p:nvSpPr>
        <p:spPr>
          <a:xfrm>
            <a:off x="5870961" y="2892948"/>
            <a:ext cx="2973935" cy="738664"/>
          </a:xfrm>
          <a:prstGeom prst="rect">
            <a:avLst/>
          </a:prstGeom>
          <a:noFill/>
        </p:spPr>
        <p:txBody>
          <a:bodyPr wrap="square">
            <a:spAutoFit/>
          </a:bodyPr>
          <a:lstStyle/>
          <a:p>
            <a:pPr algn="ctr"/>
            <a:r>
              <a:rPr lang="en-GB" sz="1400" dirty="0">
                <a:solidFill>
                  <a:srgbClr val="FF0000"/>
                </a:solidFill>
                <a:latin typeface="Aptos" panose="020B0004020202020204" pitchFamily="34" charset="0"/>
              </a:rPr>
              <a:t>Temptation to frame goals around reputation rather than societal change. </a:t>
            </a:r>
          </a:p>
        </p:txBody>
      </p:sp>
      <p:sp>
        <p:nvSpPr>
          <p:cNvPr id="7" name="TextBox 6">
            <a:extLst>
              <a:ext uri="{FF2B5EF4-FFF2-40B4-BE49-F238E27FC236}">
                <a16:creationId xmlns:a16="http://schemas.microsoft.com/office/drawing/2014/main" id="{2BCB797B-32FE-AC0F-C73A-152F656DBE88}"/>
              </a:ext>
            </a:extLst>
          </p:cNvPr>
          <p:cNvSpPr txBox="1"/>
          <p:nvPr/>
        </p:nvSpPr>
        <p:spPr>
          <a:xfrm>
            <a:off x="5804729" y="4805214"/>
            <a:ext cx="3059395" cy="738664"/>
          </a:xfrm>
          <a:prstGeom prst="rect">
            <a:avLst/>
          </a:prstGeom>
          <a:noFill/>
        </p:spPr>
        <p:txBody>
          <a:bodyPr wrap="square">
            <a:spAutoFit/>
          </a:bodyPr>
          <a:lstStyle/>
          <a:p>
            <a:r>
              <a:rPr lang="en-GB" sz="1400" kern="0" dirty="0">
                <a:solidFill>
                  <a:schemeClr val="bg1"/>
                </a:solidFill>
                <a:effectLst/>
              </a:rPr>
              <a:t>What are your strategic goals?  What major step changes do you want to achieve?</a:t>
            </a:r>
            <a:endParaRPr lang="en-GB" sz="1400" dirty="0">
              <a:solidFill>
                <a:schemeClr val="bg1"/>
              </a:solidFill>
            </a:endParaRPr>
          </a:p>
        </p:txBody>
      </p:sp>
      <p:sp>
        <p:nvSpPr>
          <p:cNvPr id="6" name="TextBox 5">
            <a:extLst>
              <a:ext uri="{FF2B5EF4-FFF2-40B4-BE49-F238E27FC236}">
                <a16:creationId xmlns:a16="http://schemas.microsoft.com/office/drawing/2014/main" id="{703F321B-AC3E-3320-772C-7EC638D0B70F}"/>
              </a:ext>
            </a:extLst>
          </p:cNvPr>
          <p:cNvSpPr txBox="1"/>
          <p:nvPr/>
        </p:nvSpPr>
        <p:spPr>
          <a:xfrm>
            <a:off x="5843186" y="729346"/>
            <a:ext cx="3020938" cy="1169551"/>
          </a:xfrm>
          <a:prstGeom prst="rect">
            <a:avLst/>
          </a:prstGeom>
          <a:noFill/>
        </p:spPr>
        <p:txBody>
          <a:bodyPr wrap="square">
            <a:spAutoFit/>
          </a:bodyPr>
          <a:lstStyle>
            <a:defPPr>
              <a:defRPr lang="en-US"/>
            </a:defPPr>
            <a:lvl1pPr algn="ctr">
              <a:defRPr sz="12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defRPr>
            </a:lvl1pPr>
          </a:lstStyle>
          <a:p>
            <a:r>
              <a:rPr lang="en-US" sz="1400" dirty="0"/>
              <a:t>“Embed impact within institutional systems, structures and processes, ensuring impact is systematically integrated from the outset of all research”.</a:t>
            </a:r>
            <a:endParaRPr lang="en-GB" sz="1400" dirty="0"/>
          </a:p>
        </p:txBody>
      </p:sp>
      <p:grpSp>
        <p:nvGrpSpPr>
          <p:cNvPr id="9" name="Group 8">
            <a:extLst>
              <a:ext uri="{FF2B5EF4-FFF2-40B4-BE49-F238E27FC236}">
                <a16:creationId xmlns:a16="http://schemas.microsoft.com/office/drawing/2014/main" id="{EBF1E99A-6F14-10CC-CE29-4CA1455E8E35}"/>
              </a:ext>
            </a:extLst>
          </p:cNvPr>
          <p:cNvGrpSpPr/>
          <p:nvPr/>
        </p:nvGrpSpPr>
        <p:grpSpPr>
          <a:xfrm>
            <a:off x="38911" y="5807413"/>
            <a:ext cx="9056451" cy="976263"/>
            <a:chOff x="38911" y="5807413"/>
            <a:chExt cx="9056451" cy="976263"/>
          </a:xfrm>
        </p:grpSpPr>
        <p:sp>
          <p:nvSpPr>
            <p:cNvPr id="10" name="Rectangle 9">
              <a:extLst>
                <a:ext uri="{FF2B5EF4-FFF2-40B4-BE49-F238E27FC236}">
                  <a16:creationId xmlns:a16="http://schemas.microsoft.com/office/drawing/2014/main" id="{3869B8AB-3D53-CDA9-724D-8127DD6EC92E}"/>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6939F8B-0C51-4ECD-47E8-8E77C36380CA}"/>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C0654D43-5816-D6DC-02D9-18F3DA760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335729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69E6-AEF1-5BC4-E25C-97A4B564419C}"/>
              </a:ext>
            </a:extLst>
          </p:cNvPr>
          <p:cNvSpPr>
            <a:spLocks noGrp="1"/>
          </p:cNvSpPr>
          <p:nvPr>
            <p:ph type="title"/>
          </p:nvPr>
        </p:nvSpPr>
        <p:spPr/>
        <p:txBody>
          <a:bodyPr/>
          <a:lstStyle/>
          <a:p>
            <a:r>
              <a:rPr lang="en-US" dirty="0"/>
              <a:t>Measures of Success</a:t>
            </a:r>
            <a:endParaRPr lang="en-GB" dirty="0"/>
          </a:p>
        </p:txBody>
      </p:sp>
      <p:sp>
        <p:nvSpPr>
          <p:cNvPr id="3" name="Content Placeholder 2">
            <a:extLst>
              <a:ext uri="{FF2B5EF4-FFF2-40B4-BE49-F238E27FC236}">
                <a16:creationId xmlns:a16="http://schemas.microsoft.com/office/drawing/2014/main" id="{6D104FFD-8BCD-451B-CA0D-015F8CAFED7D}"/>
              </a:ext>
            </a:extLst>
          </p:cNvPr>
          <p:cNvSpPr>
            <a:spLocks noGrp="1"/>
          </p:cNvSpPr>
          <p:nvPr>
            <p:ph idx="1"/>
          </p:nvPr>
        </p:nvSpPr>
        <p:spPr>
          <a:xfrm>
            <a:off x="628650" y="1922732"/>
            <a:ext cx="4865806" cy="4254231"/>
          </a:xfrm>
        </p:spPr>
        <p:txBody>
          <a:bodyPr>
            <a:normAutofit/>
          </a:bodyPr>
          <a:lstStyle/>
          <a:p>
            <a:pPr>
              <a:lnSpc>
                <a:spcPct val="100000"/>
              </a:lnSpc>
              <a:spcAft>
                <a:spcPts val="1200"/>
              </a:spcAft>
            </a:pPr>
            <a:r>
              <a:rPr lang="en-GB" sz="2400" b="1" dirty="0"/>
              <a:t>How you’ll recognise – and what counts as - achievement</a:t>
            </a:r>
            <a:endParaRPr lang="en-GB" sz="2400" dirty="0"/>
          </a:p>
          <a:p>
            <a:pPr>
              <a:lnSpc>
                <a:spcPct val="100000"/>
              </a:lnSpc>
              <a:spcAft>
                <a:spcPts val="1200"/>
              </a:spcAft>
            </a:pPr>
            <a:r>
              <a:rPr lang="en-GB" sz="2400" dirty="0"/>
              <a:t>Qualitative and quantitative </a:t>
            </a:r>
          </a:p>
          <a:p>
            <a:pPr>
              <a:lnSpc>
                <a:spcPct val="100000"/>
              </a:lnSpc>
              <a:spcAft>
                <a:spcPts val="1200"/>
              </a:spcAft>
            </a:pPr>
            <a:r>
              <a:rPr lang="en-GB" sz="2400" dirty="0"/>
              <a:t>Ensuring evaluation focuses on what matters not what’s easiest to measure.</a:t>
            </a:r>
          </a:p>
          <a:p>
            <a:pPr>
              <a:spcAft>
                <a:spcPts val="1200"/>
              </a:spcAft>
            </a:pPr>
            <a:endParaRPr lang="en-GB" dirty="0"/>
          </a:p>
          <a:p>
            <a:pPr>
              <a:spcAft>
                <a:spcPts val="1200"/>
              </a:spcAft>
            </a:pPr>
            <a:endParaRPr lang="en-GB" dirty="0"/>
          </a:p>
        </p:txBody>
      </p:sp>
      <p:sp>
        <p:nvSpPr>
          <p:cNvPr id="5" name="TextBox 4">
            <a:extLst>
              <a:ext uri="{FF2B5EF4-FFF2-40B4-BE49-F238E27FC236}">
                <a16:creationId xmlns:a16="http://schemas.microsoft.com/office/drawing/2014/main" id="{81EA4CE6-9337-5D5C-8AA5-CF554B7F4B87}"/>
              </a:ext>
            </a:extLst>
          </p:cNvPr>
          <p:cNvSpPr txBox="1"/>
          <p:nvPr/>
        </p:nvSpPr>
        <p:spPr>
          <a:xfrm>
            <a:off x="5943600" y="2671228"/>
            <a:ext cx="2894887" cy="1384995"/>
          </a:xfrm>
          <a:prstGeom prst="rect">
            <a:avLst/>
          </a:prstGeom>
          <a:noFill/>
        </p:spPr>
        <p:txBody>
          <a:bodyPr wrap="square">
            <a:spAutoFit/>
          </a:bodyPr>
          <a:lstStyle/>
          <a:p>
            <a:pPr algn="ctr"/>
            <a:r>
              <a:rPr lang="en-GB" sz="1400" dirty="0">
                <a:solidFill>
                  <a:srgbClr val="FF0000"/>
                </a:solidFill>
                <a:latin typeface="Aptos" panose="020B0004020202020204" pitchFamily="34" charset="0"/>
              </a:rPr>
              <a:t>Risk of seeking out what can be counted, rather than what counts. Need to avoid inappropriate endpoints, irresponsible use of metrics &amp; conflating reputational markers with societal change</a:t>
            </a:r>
          </a:p>
        </p:txBody>
      </p:sp>
      <p:sp>
        <p:nvSpPr>
          <p:cNvPr id="7" name="TextBox 6">
            <a:extLst>
              <a:ext uri="{FF2B5EF4-FFF2-40B4-BE49-F238E27FC236}">
                <a16:creationId xmlns:a16="http://schemas.microsoft.com/office/drawing/2014/main" id="{646F369A-7598-0DA0-1D5E-8AD1B1E77E2C}"/>
              </a:ext>
            </a:extLst>
          </p:cNvPr>
          <p:cNvSpPr txBox="1"/>
          <p:nvPr/>
        </p:nvSpPr>
        <p:spPr>
          <a:xfrm>
            <a:off x="5905983" y="4758667"/>
            <a:ext cx="2854296" cy="646331"/>
          </a:xfrm>
          <a:prstGeom prst="rect">
            <a:avLst/>
          </a:prstGeom>
          <a:noFill/>
        </p:spPr>
        <p:txBody>
          <a:bodyPr wrap="square">
            <a:spAutoFit/>
          </a:bodyPr>
          <a:lstStyle>
            <a:defPPr>
              <a:defRPr lang="en-US"/>
            </a:defPPr>
            <a:lvl1pPr>
              <a:defRPr kern="0">
                <a:solidFill>
                  <a:schemeClr val="bg1"/>
                </a:solidFill>
                <a:effectLst/>
              </a:defRPr>
            </a:lvl1pPr>
          </a:lstStyle>
          <a:p>
            <a:pPr algn="ctr"/>
            <a:r>
              <a:rPr lang="en-US" dirty="0"/>
              <a:t>What are your markers of success? </a:t>
            </a:r>
            <a:endParaRPr lang="en-GB" sz="1400" dirty="0"/>
          </a:p>
        </p:txBody>
      </p:sp>
      <p:sp>
        <p:nvSpPr>
          <p:cNvPr id="6" name="TextBox 5">
            <a:extLst>
              <a:ext uri="{FF2B5EF4-FFF2-40B4-BE49-F238E27FC236}">
                <a16:creationId xmlns:a16="http://schemas.microsoft.com/office/drawing/2014/main" id="{B5B80FD1-3FA9-413F-7CEB-8A698F2D21B6}"/>
              </a:ext>
            </a:extLst>
          </p:cNvPr>
          <p:cNvSpPr txBox="1"/>
          <p:nvPr/>
        </p:nvSpPr>
        <p:spPr>
          <a:xfrm>
            <a:off x="5792821" y="811969"/>
            <a:ext cx="3045666" cy="954107"/>
          </a:xfrm>
          <a:prstGeom prst="rect">
            <a:avLst/>
          </a:prstGeom>
          <a:noFill/>
        </p:spPr>
        <p:txBody>
          <a:bodyPr wrap="square">
            <a:spAutoFit/>
          </a:bodyPr>
          <a:lstStyle/>
          <a:p>
            <a:pPr lvl="0" algn="ctr"/>
            <a:r>
              <a:rPr lang="en-GB" sz="14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n-GB" sz="1400" kern="0" dirty="0">
                <a:solidFill>
                  <a:srgbClr val="000000"/>
                </a:solidFill>
                <a:latin typeface="Aptos" panose="020B0004020202020204" pitchFamily="34" charset="0"/>
                <a:cs typeface="Times New Roman" panose="02020603050405020304" pitchFamily="18" charset="0"/>
              </a:rPr>
              <a:t>100% of research and research management staff are trained in impact, with annual cohorts for impact leadership”</a:t>
            </a:r>
          </a:p>
        </p:txBody>
      </p:sp>
      <p:grpSp>
        <p:nvGrpSpPr>
          <p:cNvPr id="10" name="Group 9">
            <a:extLst>
              <a:ext uri="{FF2B5EF4-FFF2-40B4-BE49-F238E27FC236}">
                <a16:creationId xmlns:a16="http://schemas.microsoft.com/office/drawing/2014/main" id="{E823CD12-0907-A52B-F5EE-3F125D967181}"/>
              </a:ext>
            </a:extLst>
          </p:cNvPr>
          <p:cNvGrpSpPr/>
          <p:nvPr/>
        </p:nvGrpSpPr>
        <p:grpSpPr>
          <a:xfrm>
            <a:off x="38911" y="5807413"/>
            <a:ext cx="9056451" cy="976263"/>
            <a:chOff x="38911" y="5807413"/>
            <a:chExt cx="9056451" cy="976263"/>
          </a:xfrm>
        </p:grpSpPr>
        <p:sp>
          <p:nvSpPr>
            <p:cNvPr id="11" name="Rectangle 10">
              <a:extLst>
                <a:ext uri="{FF2B5EF4-FFF2-40B4-BE49-F238E27FC236}">
                  <a16:creationId xmlns:a16="http://schemas.microsoft.com/office/drawing/2014/main" id="{473054A8-56D1-C006-34E1-6A212884EC21}"/>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7D55497-2267-E056-BB29-EFAC4AC615F7}"/>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3" name="Picture 12">
              <a:extLst>
                <a:ext uri="{FF2B5EF4-FFF2-40B4-BE49-F238E27FC236}">
                  <a16:creationId xmlns:a16="http://schemas.microsoft.com/office/drawing/2014/main" id="{B14893D5-B044-7A24-D20C-8BA3B2897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1976461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13D3-1379-B51A-8BEB-6CA7B2DFEF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CCD767-EDE0-04F5-4AA9-C4B27CADE4E2}"/>
              </a:ext>
            </a:extLst>
          </p:cNvPr>
          <p:cNvSpPr>
            <a:spLocks noGrp="1"/>
          </p:cNvSpPr>
          <p:nvPr>
            <p:ph type="title"/>
          </p:nvPr>
        </p:nvSpPr>
        <p:spPr/>
        <p:txBody>
          <a:bodyPr/>
          <a:lstStyle/>
          <a:p>
            <a:pPr algn="ctr"/>
            <a:r>
              <a:rPr lang="en-US" dirty="0"/>
              <a:t>DISCUSSION</a:t>
            </a:r>
            <a:endParaRPr lang="en-GB" dirty="0"/>
          </a:p>
        </p:txBody>
      </p:sp>
      <p:sp>
        <p:nvSpPr>
          <p:cNvPr id="5" name="Content Placeholder 4">
            <a:extLst>
              <a:ext uri="{FF2B5EF4-FFF2-40B4-BE49-F238E27FC236}">
                <a16:creationId xmlns:a16="http://schemas.microsoft.com/office/drawing/2014/main" id="{42FDA5EC-7BA6-14D3-2E2E-B7A935337D74}"/>
              </a:ext>
            </a:extLst>
          </p:cNvPr>
          <p:cNvSpPr>
            <a:spLocks noGrp="1"/>
          </p:cNvSpPr>
          <p:nvPr>
            <p:ph idx="1"/>
          </p:nvPr>
        </p:nvSpPr>
        <p:spPr>
          <a:xfrm>
            <a:off x="667560" y="1341389"/>
            <a:ext cx="7886700" cy="4630137"/>
          </a:xfrm>
        </p:spPr>
        <p:txBody>
          <a:bodyPr>
            <a:normAutofit/>
          </a:bodyPr>
          <a:lstStyle/>
          <a:p>
            <a:pPr marL="0" indent="0" algn="ctr">
              <a:buNone/>
            </a:pPr>
            <a:r>
              <a:rPr lang="en-US" sz="4400" dirty="0"/>
              <a:t>What needs clarifying strategically in your context? </a:t>
            </a:r>
          </a:p>
        </p:txBody>
      </p:sp>
      <p:sp>
        <p:nvSpPr>
          <p:cNvPr id="7" name="TextBox 6">
            <a:extLst>
              <a:ext uri="{FF2B5EF4-FFF2-40B4-BE49-F238E27FC236}">
                <a16:creationId xmlns:a16="http://schemas.microsoft.com/office/drawing/2014/main" id="{0011A1AF-C0D3-CD13-590E-B5245F05701C}"/>
              </a:ext>
            </a:extLst>
          </p:cNvPr>
          <p:cNvSpPr txBox="1"/>
          <p:nvPr/>
        </p:nvSpPr>
        <p:spPr>
          <a:xfrm>
            <a:off x="1200455" y="3043146"/>
            <a:ext cx="6507804" cy="2276136"/>
          </a:xfrm>
          <a:prstGeom prst="rect">
            <a:avLst/>
          </a:prstGeom>
          <a:noFill/>
        </p:spPr>
        <p:txBody>
          <a:bodyPr wrap="square">
            <a:spAutoFit/>
          </a:bodyPr>
          <a:lstStyle/>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Scope</a:t>
            </a:r>
            <a:r>
              <a:rPr lang="en-US" sz="1400" b="1"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r>
              <a:rPr lang="en-US" sz="140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(parameters)</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Mission or vision </a:t>
            </a:r>
            <a:r>
              <a:rPr lang="en-US"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(ambition)</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Values</a:t>
            </a:r>
            <a:r>
              <a:rPr lang="en-US" sz="1400" b="1"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r>
              <a:rPr lang="en-US" sz="140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(principles)</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Approach</a:t>
            </a:r>
            <a:r>
              <a:rPr lang="en-US" sz="1400" b="1"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r>
              <a:rPr lang="en-US" sz="140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(how)</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Roles and responsibilities</a:t>
            </a: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Strategic goals </a:t>
            </a:r>
            <a:r>
              <a:rPr lang="en-US"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(priorities)</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lvl="0">
              <a:lnSpc>
                <a:spcPct val="115000"/>
              </a:lnSpc>
              <a:spcBef>
                <a:spcPts val="600"/>
              </a:spcBef>
            </a:pPr>
            <a:r>
              <a:rPr lang="en-US" sz="1400" b="1"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Measures of success</a:t>
            </a:r>
            <a:endParaRPr lang="en-GB" sz="14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79DF4BFD-974B-30D4-61B0-78C5324037E2}"/>
              </a:ext>
            </a:extLst>
          </p:cNvPr>
          <p:cNvGrpSpPr/>
          <p:nvPr/>
        </p:nvGrpSpPr>
        <p:grpSpPr>
          <a:xfrm>
            <a:off x="38911" y="5807413"/>
            <a:ext cx="9056451" cy="976263"/>
            <a:chOff x="38911" y="5807413"/>
            <a:chExt cx="9056451" cy="976263"/>
          </a:xfrm>
        </p:grpSpPr>
        <p:sp>
          <p:nvSpPr>
            <p:cNvPr id="3" name="Rectangle 2">
              <a:extLst>
                <a:ext uri="{FF2B5EF4-FFF2-40B4-BE49-F238E27FC236}">
                  <a16:creationId xmlns:a16="http://schemas.microsoft.com/office/drawing/2014/main" id="{B21611E9-F64D-40C7-4A2C-368F2AAD1FFA}"/>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D0A4FEE-AA7F-4C58-E5E6-F50E15C2597A}"/>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8" name="Picture 7">
              <a:extLst>
                <a:ext uri="{FF2B5EF4-FFF2-40B4-BE49-F238E27FC236}">
                  <a16:creationId xmlns:a16="http://schemas.microsoft.com/office/drawing/2014/main" id="{1069E5B6-4E4A-F569-87BE-CFEEE2BAC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pic>
        <p:nvPicPr>
          <p:cNvPr id="10" name="Picture 9" descr="Magnifying glass and question mark">
            <a:extLst>
              <a:ext uri="{FF2B5EF4-FFF2-40B4-BE49-F238E27FC236}">
                <a16:creationId xmlns:a16="http://schemas.microsoft.com/office/drawing/2014/main" id="{058C2CC1-C928-76E3-F67C-EE713B862F22}"/>
              </a:ext>
            </a:extLst>
          </p:cNvPr>
          <p:cNvPicPr>
            <a:picLocks noChangeAspect="1"/>
          </p:cNvPicPr>
          <p:nvPr/>
        </p:nvPicPr>
        <p:blipFill>
          <a:blip r:embed="rId3">
            <a:extLst>
              <a:ext uri="{28A0092B-C50C-407E-A947-70E740481C1C}">
                <a14:useLocalDpi xmlns:a14="http://schemas.microsoft.com/office/drawing/2010/main" val="0"/>
              </a:ext>
            </a:extLst>
          </a:blip>
          <a:srcRect l="26778" r="22985" b="-1"/>
          <a:stretch>
            <a:fillRect/>
          </a:stretch>
        </p:blipFill>
        <p:spPr>
          <a:xfrm>
            <a:off x="5908609" y="3043146"/>
            <a:ext cx="2077800" cy="2326491"/>
          </a:xfrm>
          <a:prstGeom prst="rect">
            <a:avLst/>
          </a:prstGeom>
          <a:noFill/>
        </p:spPr>
      </p:pic>
    </p:spTree>
    <p:extLst>
      <p:ext uri="{BB962C8B-B14F-4D97-AF65-F5344CB8AC3E}">
        <p14:creationId xmlns:p14="http://schemas.microsoft.com/office/powerpoint/2010/main" val="1592267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A5FE9-BF67-CF8C-C83E-B1578B307293}"/>
              </a:ext>
            </a:extLst>
          </p:cNvPr>
          <p:cNvSpPr>
            <a:spLocks noGrp="1"/>
          </p:cNvSpPr>
          <p:nvPr>
            <p:ph type="title"/>
          </p:nvPr>
        </p:nvSpPr>
        <p:spPr/>
        <p:txBody>
          <a:bodyPr/>
          <a:lstStyle/>
          <a:p>
            <a:r>
              <a:rPr lang="en-US" b="1" dirty="0"/>
              <a:t>Final thoughts and next steps</a:t>
            </a:r>
            <a:endParaRPr lang="en-GB" b="1" dirty="0"/>
          </a:p>
        </p:txBody>
      </p:sp>
      <p:sp>
        <p:nvSpPr>
          <p:cNvPr id="3" name="Content Placeholder 2">
            <a:extLst>
              <a:ext uri="{FF2B5EF4-FFF2-40B4-BE49-F238E27FC236}">
                <a16:creationId xmlns:a16="http://schemas.microsoft.com/office/drawing/2014/main" id="{F47029A0-3ADD-A12F-8FF4-2D055CB4977E}"/>
              </a:ext>
            </a:extLst>
          </p:cNvPr>
          <p:cNvSpPr>
            <a:spLocks noGrp="1"/>
          </p:cNvSpPr>
          <p:nvPr>
            <p:ph idx="1"/>
          </p:nvPr>
        </p:nvSpPr>
        <p:spPr>
          <a:xfrm>
            <a:off x="628650" y="1546826"/>
            <a:ext cx="7886700" cy="4260587"/>
          </a:xfrm>
        </p:spPr>
        <p:txBody>
          <a:bodyPr>
            <a:normAutofit fontScale="92500" lnSpcReduction="10000"/>
          </a:bodyPr>
          <a:lstStyle/>
          <a:p>
            <a:pPr marL="0" indent="0">
              <a:buNone/>
            </a:pPr>
            <a:r>
              <a:rPr lang="en-GB" dirty="0"/>
              <a:t>Healthy impact practice depends not simply on having a strategy but on the extent to which that strategy is meaningfully implemented and supported across the institution. </a:t>
            </a:r>
            <a:endParaRPr lang="en-US" dirty="0"/>
          </a:p>
          <a:p>
            <a:pPr marL="0" indent="0">
              <a:buNone/>
            </a:pPr>
            <a:endParaRPr lang="en-GB" dirty="0"/>
          </a:p>
          <a:p>
            <a:pPr marL="0" indent="0">
              <a:buNone/>
            </a:pPr>
            <a:r>
              <a:rPr lang="en-GB" dirty="0"/>
              <a:t>Next steps</a:t>
            </a:r>
          </a:p>
          <a:p>
            <a:r>
              <a:rPr lang="en-US" dirty="0"/>
              <a:t>Please use! </a:t>
            </a:r>
          </a:p>
          <a:p>
            <a:pPr lvl="1"/>
            <a:r>
              <a:rPr lang="en-US" dirty="0"/>
              <a:t>Feedback – form available</a:t>
            </a:r>
          </a:p>
          <a:p>
            <a:r>
              <a:rPr lang="en-US" dirty="0"/>
              <a:t>Redeveloping with Emerald Publishing </a:t>
            </a:r>
          </a:p>
          <a:p>
            <a:r>
              <a:rPr lang="en-US" dirty="0"/>
              <a:t>Develop the Implementation plan</a:t>
            </a:r>
          </a:p>
          <a:p>
            <a:endParaRPr lang="en-GB" dirty="0"/>
          </a:p>
        </p:txBody>
      </p:sp>
      <p:grpSp>
        <p:nvGrpSpPr>
          <p:cNvPr id="4" name="Group 3">
            <a:extLst>
              <a:ext uri="{FF2B5EF4-FFF2-40B4-BE49-F238E27FC236}">
                <a16:creationId xmlns:a16="http://schemas.microsoft.com/office/drawing/2014/main" id="{F15927DD-2C22-A9E8-4A88-EBB54318BECA}"/>
              </a:ext>
            </a:extLst>
          </p:cNvPr>
          <p:cNvGrpSpPr/>
          <p:nvPr/>
        </p:nvGrpSpPr>
        <p:grpSpPr>
          <a:xfrm>
            <a:off x="38911" y="5807413"/>
            <a:ext cx="9056451" cy="976263"/>
            <a:chOff x="38911" y="5807413"/>
            <a:chExt cx="9056451" cy="976263"/>
          </a:xfrm>
        </p:grpSpPr>
        <p:sp>
          <p:nvSpPr>
            <p:cNvPr id="5" name="Rectangle 4">
              <a:extLst>
                <a:ext uri="{FF2B5EF4-FFF2-40B4-BE49-F238E27FC236}">
                  <a16:creationId xmlns:a16="http://schemas.microsoft.com/office/drawing/2014/main" id="{74433FC9-F503-C3C2-80FF-CD5BBD21D484}"/>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24BC924-8C32-CD1D-763F-480F6C6CE34B}"/>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7" name="Picture 6">
              <a:extLst>
                <a:ext uri="{FF2B5EF4-FFF2-40B4-BE49-F238E27FC236}">
                  <a16:creationId xmlns:a16="http://schemas.microsoft.com/office/drawing/2014/main" id="{5B240AE5-F898-53ED-38B4-4E71FFCA4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194606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6973FFD-2FC5-D671-DC3F-5C3492EB2D29}"/>
              </a:ext>
            </a:extLst>
          </p:cNvPr>
          <p:cNvGrpSpPr/>
          <p:nvPr/>
        </p:nvGrpSpPr>
        <p:grpSpPr>
          <a:xfrm>
            <a:off x="3777241" y="5053139"/>
            <a:ext cx="3066809" cy="1495183"/>
            <a:chOff x="3777241" y="5053139"/>
            <a:chExt cx="3066809" cy="1495183"/>
          </a:xfrm>
        </p:grpSpPr>
        <p:pic>
          <p:nvPicPr>
            <p:cNvPr id="6" name="Picture 5">
              <a:extLst>
                <a:ext uri="{FF2B5EF4-FFF2-40B4-BE49-F238E27FC236}">
                  <a16:creationId xmlns:a16="http://schemas.microsoft.com/office/drawing/2014/main" id="{695C9A4D-E7EC-14DA-9A34-D7DC044A9DB6}"/>
                </a:ext>
              </a:extLst>
            </p:cNvPr>
            <p:cNvPicPr>
              <a:picLocks noChangeAspect="1"/>
            </p:cNvPicPr>
            <p:nvPr/>
          </p:nvPicPr>
          <p:blipFill>
            <a:blip r:embed="rId3"/>
            <a:srcRect l="36147"/>
            <a:stretch>
              <a:fillRect/>
            </a:stretch>
          </p:blipFill>
          <p:spPr>
            <a:xfrm>
              <a:off x="3777241" y="5053139"/>
              <a:ext cx="1431933" cy="1495183"/>
            </a:xfrm>
            <a:prstGeom prst="rect">
              <a:avLst/>
            </a:prstGeom>
          </p:spPr>
        </p:pic>
        <p:sp>
          <p:nvSpPr>
            <p:cNvPr id="17" name="TextBox 16">
              <a:extLst>
                <a:ext uri="{FF2B5EF4-FFF2-40B4-BE49-F238E27FC236}">
                  <a16:creationId xmlns:a16="http://schemas.microsoft.com/office/drawing/2014/main" id="{5CD9D4AC-9BBE-FAD2-F4BF-DDA9DEFA7B51}"/>
                </a:ext>
              </a:extLst>
            </p:cNvPr>
            <p:cNvSpPr txBox="1"/>
            <p:nvPr/>
          </p:nvSpPr>
          <p:spPr>
            <a:xfrm>
              <a:off x="5193269" y="6207016"/>
              <a:ext cx="1650781" cy="338554"/>
            </a:xfrm>
            <a:prstGeom prst="rect">
              <a:avLst/>
            </a:prstGeom>
            <a:noFill/>
          </p:spPr>
          <p:txBody>
            <a:bodyPr wrap="square" rtlCol="0">
              <a:spAutoFit/>
            </a:bodyPr>
            <a:lstStyle/>
            <a:p>
              <a:r>
                <a:rPr lang="en-US" sz="800" dirty="0">
                  <a:solidFill>
                    <a:schemeClr val="bg1"/>
                  </a:solidFill>
                </a:rPr>
                <a:t>Dr David Phipps, Director – Research Impact Canada</a:t>
              </a:r>
              <a:endParaRPr lang="en-GB" sz="800" dirty="0">
                <a:solidFill>
                  <a:schemeClr val="bg1"/>
                </a:solidFill>
              </a:endParaRPr>
            </a:p>
          </p:txBody>
        </p:sp>
      </p:grpSp>
      <p:sp>
        <p:nvSpPr>
          <p:cNvPr id="2" name="Title 1">
            <a:extLst>
              <a:ext uri="{FF2B5EF4-FFF2-40B4-BE49-F238E27FC236}">
                <a16:creationId xmlns:a16="http://schemas.microsoft.com/office/drawing/2014/main" id="{726DF25C-133C-CDE6-57B3-B77C5DFEA22B}"/>
              </a:ext>
            </a:extLst>
          </p:cNvPr>
          <p:cNvSpPr>
            <a:spLocks noGrp="1"/>
          </p:cNvSpPr>
          <p:nvPr>
            <p:ph type="title"/>
          </p:nvPr>
        </p:nvSpPr>
        <p:spPr>
          <a:xfrm>
            <a:off x="628650" y="365127"/>
            <a:ext cx="7886700" cy="959676"/>
          </a:xfrm>
        </p:spPr>
        <p:txBody>
          <a:bodyPr/>
          <a:lstStyle/>
          <a:p>
            <a:r>
              <a:rPr lang="en-US" b="1" dirty="0"/>
              <a:t>The Journey </a:t>
            </a:r>
            <a:r>
              <a:rPr lang="en-US" sz="1800" dirty="0"/>
              <a:t>(so X-Factor, I know, I’m ashamed of me too)</a:t>
            </a:r>
            <a:endParaRPr lang="en-GB" dirty="0"/>
          </a:p>
        </p:txBody>
      </p:sp>
      <p:sp>
        <p:nvSpPr>
          <p:cNvPr id="3" name="Content Placeholder 2">
            <a:extLst>
              <a:ext uri="{FF2B5EF4-FFF2-40B4-BE49-F238E27FC236}">
                <a16:creationId xmlns:a16="http://schemas.microsoft.com/office/drawing/2014/main" id="{1159876B-7945-800A-D988-236D00243D1E}"/>
              </a:ext>
            </a:extLst>
          </p:cNvPr>
          <p:cNvSpPr>
            <a:spLocks noGrp="1"/>
          </p:cNvSpPr>
          <p:nvPr>
            <p:ph idx="1"/>
          </p:nvPr>
        </p:nvSpPr>
        <p:spPr>
          <a:xfrm>
            <a:off x="512879" y="1826991"/>
            <a:ext cx="5272624" cy="3279121"/>
          </a:xfrm>
        </p:spPr>
        <p:txBody>
          <a:bodyPr>
            <a:normAutofit lnSpcReduction="10000"/>
          </a:bodyPr>
          <a:lstStyle/>
          <a:p>
            <a:pPr>
              <a:spcAft>
                <a:spcPts val="600"/>
              </a:spcAft>
            </a:pPr>
            <a:r>
              <a:rPr lang="en-US" sz="2400" dirty="0"/>
              <a:t>Research -&gt; societal benefit always around, but catapulted </a:t>
            </a:r>
            <a:r>
              <a:rPr lang="en-US" sz="2400" i="1" dirty="0"/>
              <a:t>with weight </a:t>
            </a:r>
            <a:r>
              <a:rPr lang="en-US" sz="2400" dirty="0"/>
              <a:t>into UK sector in REF2014 </a:t>
            </a:r>
          </a:p>
          <a:p>
            <a:r>
              <a:rPr lang="en-US" sz="2400" dirty="0"/>
              <a:t>People tasked to do impact, not always with sufficient chance to understand how to deliver it or how it fitted with their work</a:t>
            </a:r>
          </a:p>
          <a:p>
            <a:pPr marL="457200" lvl="1" indent="0">
              <a:buNone/>
            </a:pPr>
            <a:r>
              <a:rPr lang="en-US" sz="2000" dirty="0">
                <a:sym typeface="Wingdings" panose="05000000000000000000" pitchFamily="2" charset="2"/>
              </a:rPr>
              <a:t></a:t>
            </a:r>
            <a:r>
              <a:rPr lang="en-US" sz="2000" dirty="0"/>
              <a:t>Tensions, misunderstandings, myths, unreasonable expectations, feelings of failure </a:t>
            </a:r>
            <a:endParaRPr lang="en-GB" sz="2000" dirty="0"/>
          </a:p>
        </p:txBody>
      </p:sp>
      <p:grpSp>
        <p:nvGrpSpPr>
          <p:cNvPr id="19" name="Group 18">
            <a:extLst>
              <a:ext uri="{FF2B5EF4-FFF2-40B4-BE49-F238E27FC236}">
                <a16:creationId xmlns:a16="http://schemas.microsoft.com/office/drawing/2014/main" id="{CABCEAE6-FADF-0AB0-68BA-DF625E8DE3A5}"/>
              </a:ext>
            </a:extLst>
          </p:cNvPr>
          <p:cNvGrpSpPr/>
          <p:nvPr/>
        </p:nvGrpSpPr>
        <p:grpSpPr>
          <a:xfrm>
            <a:off x="2564769" y="5776991"/>
            <a:ext cx="1157955" cy="891690"/>
            <a:chOff x="2564769" y="5776991"/>
            <a:chExt cx="1157955" cy="891690"/>
          </a:xfrm>
        </p:grpSpPr>
        <p:sp>
          <p:nvSpPr>
            <p:cNvPr id="8" name="TextBox 7">
              <a:extLst>
                <a:ext uri="{FF2B5EF4-FFF2-40B4-BE49-F238E27FC236}">
                  <a16:creationId xmlns:a16="http://schemas.microsoft.com/office/drawing/2014/main" id="{D03CF716-4645-9DF8-323E-779B4C243B53}"/>
                </a:ext>
              </a:extLst>
            </p:cNvPr>
            <p:cNvSpPr txBox="1"/>
            <p:nvPr/>
          </p:nvSpPr>
          <p:spPr>
            <a:xfrm>
              <a:off x="2564769" y="6083906"/>
              <a:ext cx="1157955" cy="584775"/>
            </a:xfrm>
            <a:prstGeom prst="rect">
              <a:avLst/>
            </a:prstGeom>
            <a:noFill/>
          </p:spPr>
          <p:txBody>
            <a:bodyPr wrap="square" rtlCol="0">
              <a:spAutoFit/>
            </a:bodyPr>
            <a:lstStyle/>
            <a:p>
              <a:r>
                <a:rPr lang="en-US" sz="800" i="1" dirty="0">
                  <a:solidFill>
                    <a:schemeClr val="bg1"/>
                  </a:solidFill>
                </a:rPr>
                <a:t>I’m here, but this is as much of my face as you need at 9.30 in the morning</a:t>
              </a:r>
              <a:endParaRPr lang="en-GB" sz="800" i="1" dirty="0">
                <a:solidFill>
                  <a:schemeClr val="bg1"/>
                </a:solidFill>
              </a:endParaRPr>
            </a:p>
          </p:txBody>
        </p:sp>
        <p:sp>
          <p:nvSpPr>
            <p:cNvPr id="9" name="Arrow: Up 8">
              <a:extLst>
                <a:ext uri="{FF2B5EF4-FFF2-40B4-BE49-F238E27FC236}">
                  <a16:creationId xmlns:a16="http://schemas.microsoft.com/office/drawing/2014/main" id="{0A03731D-4F95-E516-2070-58E928E4AD98}"/>
                </a:ext>
              </a:extLst>
            </p:cNvPr>
            <p:cNvSpPr/>
            <p:nvPr/>
          </p:nvSpPr>
          <p:spPr>
            <a:xfrm rot="2301069">
              <a:off x="3536654" y="5776991"/>
              <a:ext cx="121861" cy="350106"/>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oup 14">
            <a:extLst>
              <a:ext uri="{FF2B5EF4-FFF2-40B4-BE49-F238E27FC236}">
                <a16:creationId xmlns:a16="http://schemas.microsoft.com/office/drawing/2014/main" id="{7D06D5F5-D9F3-A322-C10D-D40E9F13A182}"/>
              </a:ext>
            </a:extLst>
          </p:cNvPr>
          <p:cNvGrpSpPr/>
          <p:nvPr/>
        </p:nvGrpSpPr>
        <p:grpSpPr>
          <a:xfrm>
            <a:off x="5318208" y="2071662"/>
            <a:ext cx="3259152" cy="3573118"/>
            <a:chOff x="5318208" y="2071662"/>
            <a:chExt cx="3259152" cy="3573118"/>
          </a:xfrm>
        </p:grpSpPr>
        <p:pic>
          <p:nvPicPr>
            <p:cNvPr id="5" name="Picture 4">
              <a:extLst>
                <a:ext uri="{FF2B5EF4-FFF2-40B4-BE49-F238E27FC236}">
                  <a16:creationId xmlns:a16="http://schemas.microsoft.com/office/drawing/2014/main" id="{5183129E-E688-24F6-0C6F-3A363569FDF8}"/>
                </a:ext>
              </a:extLst>
            </p:cNvPr>
            <p:cNvPicPr>
              <a:picLocks noChangeAspect="1"/>
            </p:cNvPicPr>
            <p:nvPr/>
          </p:nvPicPr>
          <p:blipFill>
            <a:blip r:embed="rId4"/>
            <a:stretch>
              <a:fillRect/>
            </a:stretch>
          </p:blipFill>
          <p:spPr>
            <a:xfrm>
              <a:off x="6049876" y="2071662"/>
              <a:ext cx="2527484" cy="3573118"/>
            </a:xfrm>
            <a:prstGeom prst="rect">
              <a:avLst/>
            </a:prstGeom>
          </p:spPr>
        </p:pic>
        <p:sp>
          <p:nvSpPr>
            <p:cNvPr id="14" name="Arrow: Right 13">
              <a:extLst>
                <a:ext uri="{FF2B5EF4-FFF2-40B4-BE49-F238E27FC236}">
                  <a16:creationId xmlns:a16="http://schemas.microsoft.com/office/drawing/2014/main" id="{375740E1-19C8-AFFA-2559-B315545A1A97}"/>
                </a:ext>
              </a:extLst>
            </p:cNvPr>
            <p:cNvSpPr/>
            <p:nvPr/>
          </p:nvSpPr>
          <p:spPr>
            <a:xfrm>
              <a:off x="5318208" y="5200636"/>
              <a:ext cx="610462" cy="220472"/>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 20">
            <a:extLst>
              <a:ext uri="{FF2B5EF4-FFF2-40B4-BE49-F238E27FC236}">
                <a16:creationId xmlns:a16="http://schemas.microsoft.com/office/drawing/2014/main" id="{609FF2A2-AF2D-4AEE-8930-C7FF15E11C92}"/>
              </a:ext>
            </a:extLst>
          </p:cNvPr>
          <p:cNvGrpSpPr/>
          <p:nvPr/>
        </p:nvGrpSpPr>
        <p:grpSpPr>
          <a:xfrm>
            <a:off x="3668207" y="4993504"/>
            <a:ext cx="1584898" cy="1522553"/>
            <a:chOff x="3668207" y="4993504"/>
            <a:chExt cx="1584898" cy="1522553"/>
          </a:xfrm>
        </p:grpSpPr>
        <p:sp>
          <p:nvSpPr>
            <p:cNvPr id="7" name="Heart 6">
              <a:extLst>
                <a:ext uri="{FF2B5EF4-FFF2-40B4-BE49-F238E27FC236}">
                  <a16:creationId xmlns:a16="http://schemas.microsoft.com/office/drawing/2014/main" id="{684D9926-23CA-94A0-0AAD-27FB475BBF13}"/>
                </a:ext>
              </a:extLst>
            </p:cNvPr>
            <p:cNvSpPr/>
            <p:nvPr/>
          </p:nvSpPr>
          <p:spPr>
            <a:xfrm>
              <a:off x="4737230" y="4993504"/>
              <a:ext cx="456039" cy="414265"/>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Heart 9">
              <a:extLst>
                <a:ext uri="{FF2B5EF4-FFF2-40B4-BE49-F238E27FC236}">
                  <a16:creationId xmlns:a16="http://schemas.microsoft.com/office/drawing/2014/main" id="{7890324A-5511-8F4C-C2CE-281B74AD757E}"/>
                </a:ext>
              </a:extLst>
            </p:cNvPr>
            <p:cNvSpPr/>
            <p:nvPr/>
          </p:nvSpPr>
          <p:spPr>
            <a:xfrm>
              <a:off x="4948547" y="5407769"/>
              <a:ext cx="304558" cy="276659"/>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Heart 10">
              <a:extLst>
                <a:ext uri="{FF2B5EF4-FFF2-40B4-BE49-F238E27FC236}">
                  <a16:creationId xmlns:a16="http://schemas.microsoft.com/office/drawing/2014/main" id="{87F97684-49AC-5601-FD14-95983C249DEF}"/>
                </a:ext>
              </a:extLst>
            </p:cNvPr>
            <p:cNvSpPr/>
            <p:nvPr/>
          </p:nvSpPr>
          <p:spPr>
            <a:xfrm>
              <a:off x="4634313" y="6101792"/>
              <a:ext cx="456039" cy="414265"/>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Heart 11">
              <a:extLst>
                <a:ext uri="{FF2B5EF4-FFF2-40B4-BE49-F238E27FC236}">
                  <a16:creationId xmlns:a16="http://schemas.microsoft.com/office/drawing/2014/main" id="{589414CF-ACF2-C4F7-2897-8AEF648612E5}"/>
                </a:ext>
              </a:extLst>
            </p:cNvPr>
            <p:cNvSpPr/>
            <p:nvPr/>
          </p:nvSpPr>
          <p:spPr>
            <a:xfrm>
              <a:off x="3965705" y="6197927"/>
              <a:ext cx="244380" cy="221994"/>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Heart 12">
              <a:extLst>
                <a:ext uri="{FF2B5EF4-FFF2-40B4-BE49-F238E27FC236}">
                  <a16:creationId xmlns:a16="http://schemas.microsoft.com/office/drawing/2014/main" id="{CDDC3B11-E95B-C7BD-FA8E-B60F6BB17066}"/>
                </a:ext>
              </a:extLst>
            </p:cNvPr>
            <p:cNvSpPr/>
            <p:nvPr/>
          </p:nvSpPr>
          <p:spPr>
            <a:xfrm>
              <a:off x="3668207" y="4993504"/>
              <a:ext cx="304558" cy="276659"/>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grpSp>
    </p:spTree>
    <p:extLst>
      <p:ext uri="{BB962C8B-B14F-4D97-AF65-F5344CB8AC3E}">
        <p14:creationId xmlns:p14="http://schemas.microsoft.com/office/powerpoint/2010/main" val="12067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B74B2-E686-D1E1-CF08-C39BA7D9DACE}"/>
              </a:ext>
            </a:extLst>
          </p:cNvPr>
          <p:cNvSpPr>
            <a:spLocks noGrp="1"/>
          </p:cNvSpPr>
          <p:nvPr>
            <p:ph type="title"/>
          </p:nvPr>
        </p:nvSpPr>
        <p:spPr/>
        <p:txBody>
          <a:bodyPr/>
          <a:lstStyle/>
          <a:p>
            <a:r>
              <a:rPr lang="en-US" dirty="0"/>
              <a:t>Thanks!</a:t>
            </a:r>
            <a:br>
              <a:rPr lang="en-US" dirty="0"/>
            </a:br>
            <a:br>
              <a:rPr lang="en-US" dirty="0"/>
            </a:br>
            <a:r>
              <a:rPr lang="en-US" dirty="0"/>
              <a:t>Questions? </a:t>
            </a:r>
            <a:endParaRPr lang="en-GB" dirty="0"/>
          </a:p>
        </p:txBody>
      </p:sp>
      <p:sp>
        <p:nvSpPr>
          <p:cNvPr id="6" name="TextBox 5">
            <a:extLst>
              <a:ext uri="{FF2B5EF4-FFF2-40B4-BE49-F238E27FC236}">
                <a16:creationId xmlns:a16="http://schemas.microsoft.com/office/drawing/2014/main" id="{5BD9C2BD-C463-DDA8-5365-279EF516C492}"/>
              </a:ext>
            </a:extLst>
          </p:cNvPr>
          <p:cNvSpPr txBox="1"/>
          <p:nvPr/>
        </p:nvSpPr>
        <p:spPr>
          <a:xfrm>
            <a:off x="2491928" y="2572169"/>
            <a:ext cx="6515885" cy="1384995"/>
          </a:xfrm>
          <a:prstGeom prst="rect">
            <a:avLst/>
          </a:prstGeom>
          <a:noFill/>
        </p:spPr>
        <p:txBody>
          <a:bodyPr wrap="square">
            <a:spAutoFit/>
          </a:bodyPr>
          <a:lstStyle/>
          <a:p>
            <a:r>
              <a:rPr lang="en-GB" sz="1400" dirty="0">
                <a:solidFill>
                  <a:schemeClr val="bg1"/>
                </a:solidFill>
              </a:rPr>
              <a:t>Download the Workbook from Research Impact Canada (under Resources):</a:t>
            </a:r>
          </a:p>
          <a:p>
            <a:r>
              <a:rPr lang="en-GB" sz="1400" dirty="0">
                <a:solidFill>
                  <a:schemeClr val="bg1"/>
                </a:solidFill>
              </a:rPr>
              <a:t> </a:t>
            </a:r>
          </a:p>
          <a:p>
            <a:r>
              <a:rPr lang="en-GB" sz="1400" dirty="0">
                <a:solidFill>
                  <a:schemeClr val="bg1"/>
                </a:solidFill>
                <a:hlinkClick r:id="rId2"/>
              </a:rPr>
              <a:t>https://researchimpact.ca/resources/healthy-institutional-impact-strategy-workbook/</a:t>
            </a:r>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r>
              <a:rPr lang="en-GB" sz="1400" dirty="0">
                <a:solidFill>
                  <a:schemeClr val="bg1"/>
                </a:solidFill>
              </a:rPr>
              <a:t>Email: Julie.bayley@nulondon.ac.uk</a:t>
            </a:r>
          </a:p>
        </p:txBody>
      </p:sp>
      <p:pic>
        <p:nvPicPr>
          <p:cNvPr id="7" name="Picture 6">
            <a:extLst>
              <a:ext uri="{FF2B5EF4-FFF2-40B4-BE49-F238E27FC236}">
                <a16:creationId xmlns:a16="http://schemas.microsoft.com/office/drawing/2014/main" id="{F424E473-BEB6-FEA2-ACAB-DE7417A92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42" y="2091446"/>
            <a:ext cx="2140086" cy="2140086"/>
          </a:xfrm>
          <a:prstGeom prst="rect">
            <a:avLst/>
          </a:prstGeom>
        </p:spPr>
      </p:pic>
    </p:spTree>
    <p:extLst>
      <p:ext uri="{BB962C8B-B14F-4D97-AF65-F5344CB8AC3E}">
        <p14:creationId xmlns:p14="http://schemas.microsoft.com/office/powerpoint/2010/main" val="397412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CCB3C-DDE2-1300-73C7-F090F0D1E0CD}"/>
              </a:ext>
            </a:extLst>
          </p:cNvPr>
          <p:cNvSpPr>
            <a:spLocks noGrp="1"/>
          </p:cNvSpPr>
          <p:nvPr>
            <p:ph type="title"/>
          </p:nvPr>
        </p:nvSpPr>
        <p:spPr>
          <a:xfrm>
            <a:off x="431563" y="279668"/>
            <a:ext cx="8203962" cy="1325563"/>
          </a:xfrm>
        </p:spPr>
        <p:txBody>
          <a:bodyPr/>
          <a:lstStyle/>
          <a:p>
            <a:r>
              <a:rPr lang="en-US" b="1" dirty="0"/>
              <a:t>Individual level support not enough</a:t>
            </a:r>
            <a:endParaRPr lang="en-GB" b="1" dirty="0"/>
          </a:p>
        </p:txBody>
      </p:sp>
      <p:sp>
        <p:nvSpPr>
          <p:cNvPr id="3" name="Content Placeholder 2">
            <a:extLst>
              <a:ext uri="{FF2B5EF4-FFF2-40B4-BE49-F238E27FC236}">
                <a16:creationId xmlns:a16="http://schemas.microsoft.com/office/drawing/2014/main" id="{B3F14207-EDCD-D541-C270-C6C7B5CCA26B}"/>
              </a:ext>
            </a:extLst>
          </p:cNvPr>
          <p:cNvSpPr>
            <a:spLocks noGrp="1"/>
          </p:cNvSpPr>
          <p:nvPr>
            <p:ph idx="1"/>
          </p:nvPr>
        </p:nvSpPr>
        <p:spPr>
          <a:xfrm>
            <a:off x="617706" y="2071602"/>
            <a:ext cx="4815192" cy="4473782"/>
          </a:xfrm>
        </p:spPr>
        <p:txBody>
          <a:bodyPr>
            <a:normAutofit/>
          </a:bodyPr>
          <a:lstStyle/>
          <a:p>
            <a:pPr marL="0" indent="0">
              <a:buNone/>
            </a:pPr>
            <a:r>
              <a:rPr lang="en-US" sz="2400" b="1" dirty="0"/>
              <a:t>Healthy institution:</a:t>
            </a:r>
            <a:r>
              <a:rPr lang="en-US" sz="2400" dirty="0"/>
              <a:t> </a:t>
            </a:r>
            <a:r>
              <a:rPr lang="en-GB" sz="2400" dirty="0"/>
              <a:t>clarifies, creates, values, and supports the conditions needed to deliver impact, staff confident in impact </a:t>
            </a:r>
            <a:r>
              <a:rPr lang="en-US" sz="2400" dirty="0"/>
              <a:t> </a:t>
            </a:r>
          </a:p>
          <a:p>
            <a:pPr marL="0" indent="0">
              <a:buNone/>
            </a:pPr>
            <a:endParaRPr lang="en-US" sz="2400" dirty="0"/>
          </a:p>
          <a:p>
            <a:pPr marL="0" indent="0">
              <a:buNone/>
            </a:pPr>
            <a:r>
              <a:rPr lang="en-US" sz="2400" b="1" dirty="0"/>
              <a:t>Unhealthy institution: </a:t>
            </a:r>
            <a:r>
              <a:rPr lang="en-GB" sz="2400" dirty="0"/>
              <a:t>expects but does not support impact, fragmented activities, </a:t>
            </a:r>
            <a:r>
              <a:rPr lang="en-US" sz="2400" dirty="0"/>
              <a:t>blame culture, lack of staff confidence</a:t>
            </a:r>
            <a:endParaRPr lang="en-GB" sz="2400" dirty="0"/>
          </a:p>
        </p:txBody>
      </p:sp>
      <p:pic>
        <p:nvPicPr>
          <p:cNvPr id="4" name="Picture 3">
            <a:extLst>
              <a:ext uri="{FF2B5EF4-FFF2-40B4-BE49-F238E27FC236}">
                <a16:creationId xmlns:a16="http://schemas.microsoft.com/office/drawing/2014/main" id="{0286401A-8EE0-6E9E-2BE5-281A469924C4}"/>
              </a:ext>
            </a:extLst>
          </p:cNvPr>
          <p:cNvPicPr>
            <a:picLocks noChangeAspect="1"/>
          </p:cNvPicPr>
          <p:nvPr/>
        </p:nvPicPr>
        <p:blipFill>
          <a:blip r:embed="rId3"/>
          <a:stretch>
            <a:fillRect/>
          </a:stretch>
        </p:blipFill>
        <p:spPr>
          <a:xfrm>
            <a:off x="8028774" y="1280135"/>
            <a:ext cx="908431" cy="1284256"/>
          </a:xfrm>
          <a:prstGeom prst="rect">
            <a:avLst/>
          </a:prstGeom>
        </p:spPr>
      </p:pic>
      <p:pic>
        <p:nvPicPr>
          <p:cNvPr id="9" name="Picture 8">
            <a:extLst>
              <a:ext uri="{FF2B5EF4-FFF2-40B4-BE49-F238E27FC236}">
                <a16:creationId xmlns:a16="http://schemas.microsoft.com/office/drawing/2014/main" id="{924941E0-20A7-7B64-5EB7-E3021DD14D45}"/>
              </a:ext>
            </a:extLst>
          </p:cNvPr>
          <p:cNvPicPr>
            <a:picLocks noChangeAspect="1"/>
          </p:cNvPicPr>
          <p:nvPr/>
        </p:nvPicPr>
        <p:blipFill>
          <a:blip r:embed="rId4"/>
          <a:stretch>
            <a:fillRect/>
          </a:stretch>
        </p:blipFill>
        <p:spPr>
          <a:xfrm>
            <a:off x="6057114" y="2071662"/>
            <a:ext cx="2541834" cy="3573118"/>
          </a:xfrm>
          <a:prstGeom prst="rect">
            <a:avLst/>
          </a:prstGeom>
        </p:spPr>
      </p:pic>
      <p:sp>
        <p:nvSpPr>
          <p:cNvPr id="6" name="Arrow: Right 5">
            <a:extLst>
              <a:ext uri="{FF2B5EF4-FFF2-40B4-BE49-F238E27FC236}">
                <a16:creationId xmlns:a16="http://schemas.microsoft.com/office/drawing/2014/main" id="{9A67954F-8E5D-7D92-FB8E-FEEB682C6809}"/>
              </a:ext>
            </a:extLst>
          </p:cNvPr>
          <p:cNvSpPr/>
          <p:nvPr/>
        </p:nvSpPr>
        <p:spPr>
          <a:xfrm>
            <a:off x="5413626" y="3569655"/>
            <a:ext cx="610462" cy="220472"/>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Smiling face outline outline">
            <a:extLst>
              <a:ext uri="{FF2B5EF4-FFF2-40B4-BE49-F238E27FC236}">
                <a16:creationId xmlns:a16="http://schemas.microsoft.com/office/drawing/2014/main" id="{00C401FD-222D-6DB1-5128-840F53630E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95" y="2052374"/>
            <a:ext cx="481216" cy="481216"/>
          </a:xfrm>
          <a:prstGeom prst="rect">
            <a:avLst/>
          </a:prstGeom>
        </p:spPr>
      </p:pic>
      <p:pic>
        <p:nvPicPr>
          <p:cNvPr id="14" name="Graphic 13" descr="Sad face outline outline">
            <a:extLst>
              <a:ext uri="{FF2B5EF4-FFF2-40B4-BE49-F238E27FC236}">
                <a16:creationId xmlns:a16="http://schemas.microsoft.com/office/drawing/2014/main" id="{36D3D477-9F8F-2CCE-820D-A213BFB646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6795" y="3954519"/>
            <a:ext cx="481217" cy="481217"/>
          </a:xfrm>
          <a:prstGeom prst="rect">
            <a:avLst/>
          </a:prstGeom>
        </p:spPr>
      </p:pic>
    </p:spTree>
    <p:extLst>
      <p:ext uri="{BB962C8B-B14F-4D97-AF65-F5344CB8AC3E}">
        <p14:creationId xmlns:p14="http://schemas.microsoft.com/office/powerpoint/2010/main" val="368797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843-48C3-386F-D751-9AF46647268F}"/>
              </a:ext>
            </a:extLst>
          </p:cNvPr>
          <p:cNvSpPr>
            <a:spLocks noGrp="1"/>
          </p:cNvSpPr>
          <p:nvPr>
            <p:ph type="title"/>
          </p:nvPr>
        </p:nvSpPr>
        <p:spPr/>
        <p:txBody>
          <a:bodyPr>
            <a:noAutofit/>
          </a:bodyPr>
          <a:lstStyle/>
          <a:p>
            <a:pPr>
              <a:lnSpc>
                <a:spcPct val="80000"/>
              </a:lnSpc>
            </a:pPr>
            <a:r>
              <a:rPr lang="en-US" sz="4000" b="1" dirty="0"/>
              <a:t>Amid many </a:t>
            </a:r>
            <a:r>
              <a:rPr lang="en-US" sz="4000" b="1" i="1" dirty="0"/>
              <a:t>(and many competing) </a:t>
            </a:r>
            <a:r>
              <a:rPr lang="en-US" sz="4000" b="1" dirty="0"/>
              <a:t>pressures, impact is often:</a:t>
            </a:r>
            <a:endParaRPr lang="en-GB" sz="4000" b="1" dirty="0"/>
          </a:p>
        </p:txBody>
      </p:sp>
      <p:sp>
        <p:nvSpPr>
          <p:cNvPr id="3" name="Content Placeholder 2">
            <a:extLst>
              <a:ext uri="{FF2B5EF4-FFF2-40B4-BE49-F238E27FC236}">
                <a16:creationId xmlns:a16="http://schemas.microsoft.com/office/drawing/2014/main" id="{4B1E35EA-7584-68F0-1444-7354BFEF35B7}"/>
              </a:ext>
            </a:extLst>
          </p:cNvPr>
          <p:cNvSpPr>
            <a:spLocks noGrp="1"/>
          </p:cNvSpPr>
          <p:nvPr>
            <p:ph idx="1"/>
          </p:nvPr>
        </p:nvSpPr>
        <p:spPr>
          <a:xfrm>
            <a:off x="628650" y="1668422"/>
            <a:ext cx="7886700" cy="4630137"/>
          </a:xfrm>
        </p:spPr>
        <p:txBody>
          <a:bodyPr>
            <a:normAutofit/>
          </a:bodyPr>
          <a:lstStyle/>
          <a:p>
            <a:pPr>
              <a:lnSpc>
                <a:spcPct val="100000"/>
              </a:lnSpc>
              <a:spcAft>
                <a:spcPts val="1200"/>
              </a:spcAft>
            </a:pPr>
            <a:r>
              <a:rPr lang="en-GB" sz="2400" dirty="0"/>
              <a:t>Tagged onto research strategies &amp; research process </a:t>
            </a:r>
          </a:p>
          <a:p>
            <a:pPr lvl="0">
              <a:lnSpc>
                <a:spcPct val="100000"/>
              </a:lnSpc>
              <a:spcAft>
                <a:spcPts val="1200"/>
              </a:spcAft>
            </a:pPr>
            <a:r>
              <a:rPr lang="en-GB" sz="2400" dirty="0"/>
              <a:t>Set as ambition without attention to labour</a:t>
            </a:r>
            <a:endParaRPr lang="en-GB" sz="2400" i="1" dirty="0"/>
          </a:p>
          <a:p>
            <a:pPr lvl="0">
              <a:lnSpc>
                <a:spcPct val="100000"/>
              </a:lnSpc>
              <a:spcAft>
                <a:spcPts val="1200"/>
              </a:spcAft>
            </a:pPr>
            <a:r>
              <a:rPr lang="en-GB" sz="2400" dirty="0"/>
              <a:t>Expressed as reputation &amp; countable endpoints rather than societal change </a:t>
            </a:r>
          </a:p>
          <a:p>
            <a:pPr lvl="0">
              <a:lnSpc>
                <a:spcPct val="100000"/>
              </a:lnSpc>
              <a:spcAft>
                <a:spcPts val="1200"/>
              </a:spcAft>
            </a:pPr>
            <a:r>
              <a:rPr lang="en-GB" sz="2400" dirty="0"/>
              <a:t>Displaced by more urgent / ‘traditionally prestigious’ activities </a:t>
            </a:r>
          </a:p>
          <a:p>
            <a:pPr lvl="0">
              <a:lnSpc>
                <a:spcPct val="100000"/>
              </a:lnSpc>
              <a:spcAft>
                <a:spcPts val="1200"/>
              </a:spcAft>
            </a:pPr>
            <a:r>
              <a:rPr lang="en-GB" sz="2400" dirty="0"/>
              <a:t>Measured without recognition of individual contributions</a:t>
            </a:r>
          </a:p>
        </p:txBody>
      </p:sp>
    </p:spTree>
    <p:extLst>
      <p:ext uri="{BB962C8B-B14F-4D97-AF65-F5344CB8AC3E}">
        <p14:creationId xmlns:p14="http://schemas.microsoft.com/office/powerpoint/2010/main" val="170209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FB664-167A-1C06-668C-3588A2ABD33A}"/>
              </a:ext>
            </a:extLst>
          </p:cNvPr>
          <p:cNvSpPr>
            <a:spLocks noGrp="1"/>
          </p:cNvSpPr>
          <p:nvPr>
            <p:ph type="title"/>
          </p:nvPr>
        </p:nvSpPr>
        <p:spPr/>
        <p:txBody>
          <a:bodyPr/>
          <a:lstStyle/>
          <a:p>
            <a:r>
              <a:rPr lang="en-US" b="1" dirty="0"/>
              <a:t>Efforts misalign without strategy</a:t>
            </a:r>
            <a:endParaRPr lang="en-GB" b="1" dirty="0"/>
          </a:p>
        </p:txBody>
      </p:sp>
      <p:sp>
        <p:nvSpPr>
          <p:cNvPr id="3" name="Content Placeholder 2">
            <a:extLst>
              <a:ext uri="{FF2B5EF4-FFF2-40B4-BE49-F238E27FC236}">
                <a16:creationId xmlns:a16="http://schemas.microsoft.com/office/drawing/2014/main" id="{09E24197-1876-C527-A7A4-97859CDB723C}"/>
              </a:ext>
            </a:extLst>
          </p:cNvPr>
          <p:cNvSpPr>
            <a:spLocks noGrp="1"/>
          </p:cNvSpPr>
          <p:nvPr>
            <p:ph idx="1"/>
          </p:nvPr>
        </p:nvSpPr>
        <p:spPr>
          <a:xfrm>
            <a:off x="628650" y="1546826"/>
            <a:ext cx="8106788" cy="4630137"/>
          </a:xfrm>
        </p:spPr>
        <p:txBody>
          <a:bodyPr>
            <a:normAutofit/>
          </a:bodyPr>
          <a:lstStyle/>
          <a:p>
            <a:r>
              <a:rPr lang="en-US" dirty="0"/>
              <a:t>Activities scattered &amp; people unclear on contribution</a:t>
            </a:r>
          </a:p>
          <a:p>
            <a:r>
              <a:rPr lang="en-US" dirty="0"/>
              <a:t>Pressure blurs good intent</a:t>
            </a:r>
          </a:p>
          <a:p>
            <a:r>
              <a:rPr lang="en-US" dirty="0"/>
              <a:t>People hold up intent at personal cost</a:t>
            </a:r>
          </a:p>
          <a:p>
            <a:endParaRPr lang="en-US" dirty="0"/>
          </a:p>
          <a:p>
            <a:endParaRPr lang="en-GB" dirty="0"/>
          </a:p>
        </p:txBody>
      </p:sp>
      <p:sp>
        <p:nvSpPr>
          <p:cNvPr id="10" name="TextBox 9">
            <a:extLst>
              <a:ext uri="{FF2B5EF4-FFF2-40B4-BE49-F238E27FC236}">
                <a16:creationId xmlns:a16="http://schemas.microsoft.com/office/drawing/2014/main" id="{3074ECED-C279-900A-BA45-6FCBFAF7A1A9}"/>
              </a:ext>
            </a:extLst>
          </p:cNvPr>
          <p:cNvSpPr txBox="1"/>
          <p:nvPr/>
        </p:nvSpPr>
        <p:spPr>
          <a:xfrm>
            <a:off x="958102" y="3635884"/>
            <a:ext cx="7009279" cy="1323439"/>
          </a:xfrm>
          <a:prstGeom prst="rect">
            <a:avLst/>
          </a:prstGeom>
          <a:noFill/>
        </p:spPr>
        <p:txBody>
          <a:bodyPr wrap="square">
            <a:spAutoFit/>
          </a:bodyPr>
          <a:lstStyle/>
          <a:p>
            <a:pPr algn="ctr"/>
            <a:r>
              <a:rPr lang="en-US" sz="4000" dirty="0">
                <a:solidFill>
                  <a:schemeClr val="bg1"/>
                </a:solidFill>
              </a:rPr>
              <a:t>Strategies can be “interestingly ambitious”</a:t>
            </a:r>
          </a:p>
        </p:txBody>
      </p:sp>
      <p:grpSp>
        <p:nvGrpSpPr>
          <p:cNvPr id="20" name="Group 19">
            <a:extLst>
              <a:ext uri="{FF2B5EF4-FFF2-40B4-BE49-F238E27FC236}">
                <a16:creationId xmlns:a16="http://schemas.microsoft.com/office/drawing/2014/main" id="{EDC4C723-9702-A228-B1E2-94ABAEA583B1}"/>
              </a:ext>
            </a:extLst>
          </p:cNvPr>
          <p:cNvGrpSpPr/>
          <p:nvPr/>
        </p:nvGrpSpPr>
        <p:grpSpPr>
          <a:xfrm>
            <a:off x="2804989" y="4699747"/>
            <a:ext cx="5799448" cy="1923366"/>
            <a:chOff x="2804989" y="4699747"/>
            <a:chExt cx="5799448" cy="1923366"/>
          </a:xfrm>
        </p:grpSpPr>
        <p:pic>
          <p:nvPicPr>
            <p:cNvPr id="7" name="Picture 6">
              <a:extLst>
                <a:ext uri="{FF2B5EF4-FFF2-40B4-BE49-F238E27FC236}">
                  <a16:creationId xmlns:a16="http://schemas.microsoft.com/office/drawing/2014/main" id="{B42E21E8-628F-F346-D80B-B7DAE14B4C6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23859" y="4699747"/>
              <a:ext cx="2480578" cy="1856299"/>
            </a:xfrm>
            <a:prstGeom prst="rect">
              <a:avLst/>
            </a:prstGeom>
          </p:spPr>
        </p:pic>
        <p:sp>
          <p:nvSpPr>
            <p:cNvPr id="11" name="TextBox 10">
              <a:extLst>
                <a:ext uri="{FF2B5EF4-FFF2-40B4-BE49-F238E27FC236}">
                  <a16:creationId xmlns:a16="http://schemas.microsoft.com/office/drawing/2014/main" id="{73EEE5C6-FE20-8B56-23D8-35D41790FECA}"/>
                </a:ext>
              </a:extLst>
            </p:cNvPr>
            <p:cNvSpPr txBox="1"/>
            <p:nvPr/>
          </p:nvSpPr>
          <p:spPr>
            <a:xfrm>
              <a:off x="2804989" y="5976782"/>
              <a:ext cx="3087779" cy="646331"/>
            </a:xfrm>
            <a:prstGeom prst="rect">
              <a:avLst/>
            </a:prstGeom>
            <a:noFill/>
          </p:spPr>
          <p:txBody>
            <a:bodyPr wrap="square" rtlCol="0">
              <a:spAutoFit/>
            </a:bodyPr>
            <a:lstStyle/>
            <a:p>
              <a:pPr algn="r"/>
              <a:r>
                <a:rPr lang="en-US" dirty="0">
                  <a:solidFill>
                    <a:schemeClr val="bg1"/>
                  </a:solidFill>
                </a:rPr>
                <a:t>Magic beans</a:t>
              </a:r>
            </a:p>
            <a:p>
              <a:pPr algn="r"/>
              <a:r>
                <a:rPr lang="en-US" dirty="0">
                  <a:solidFill>
                    <a:schemeClr val="bg1"/>
                  </a:solidFill>
                </a:rPr>
                <a:t>(Thanks ARMA SIG)</a:t>
              </a:r>
              <a:endParaRPr lang="en-GB" dirty="0">
                <a:solidFill>
                  <a:schemeClr val="bg1"/>
                </a:solidFill>
              </a:endParaRPr>
            </a:p>
          </p:txBody>
        </p:sp>
        <p:cxnSp>
          <p:nvCxnSpPr>
            <p:cNvPr id="16" name="Straight Arrow Connector 15">
              <a:extLst>
                <a:ext uri="{FF2B5EF4-FFF2-40B4-BE49-F238E27FC236}">
                  <a16:creationId xmlns:a16="http://schemas.microsoft.com/office/drawing/2014/main" id="{B0F83432-3E53-4656-B4F4-3E9BDC270FCF}"/>
                </a:ext>
              </a:extLst>
            </p:cNvPr>
            <p:cNvCxnSpPr>
              <a:cxnSpLocks/>
            </p:cNvCxnSpPr>
            <p:nvPr/>
          </p:nvCxnSpPr>
          <p:spPr>
            <a:xfrm flipV="1">
              <a:off x="5526741" y="5755341"/>
              <a:ext cx="450477" cy="22144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531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78344-A374-2681-5F19-A666F3B0B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4580C-4861-5DDA-D7BC-CF677F12242E}"/>
              </a:ext>
            </a:extLst>
          </p:cNvPr>
          <p:cNvSpPr>
            <a:spLocks noGrp="1"/>
          </p:cNvSpPr>
          <p:nvPr>
            <p:ph type="title"/>
          </p:nvPr>
        </p:nvSpPr>
        <p:spPr>
          <a:xfrm>
            <a:off x="431563" y="279668"/>
            <a:ext cx="8203962" cy="1325563"/>
          </a:xfrm>
        </p:spPr>
        <p:txBody>
          <a:bodyPr>
            <a:normAutofit/>
          </a:bodyPr>
          <a:lstStyle/>
          <a:p>
            <a:r>
              <a:rPr lang="en-US" sz="4000" b="1" dirty="0"/>
              <a:t>We need healthy strategic foundations</a:t>
            </a:r>
            <a:endParaRPr lang="en-GB" sz="4000" b="1" dirty="0"/>
          </a:p>
        </p:txBody>
      </p:sp>
      <p:sp>
        <p:nvSpPr>
          <p:cNvPr id="3" name="Content Placeholder 2">
            <a:extLst>
              <a:ext uri="{FF2B5EF4-FFF2-40B4-BE49-F238E27FC236}">
                <a16:creationId xmlns:a16="http://schemas.microsoft.com/office/drawing/2014/main" id="{278EFE6C-A31D-A388-5250-A8F9A7F69384}"/>
              </a:ext>
            </a:extLst>
          </p:cNvPr>
          <p:cNvSpPr>
            <a:spLocks noGrp="1"/>
          </p:cNvSpPr>
          <p:nvPr>
            <p:ph idx="1"/>
          </p:nvPr>
        </p:nvSpPr>
        <p:spPr>
          <a:xfrm>
            <a:off x="556989" y="1911485"/>
            <a:ext cx="4593807" cy="3801642"/>
          </a:xfrm>
        </p:spPr>
        <p:txBody>
          <a:bodyPr>
            <a:normAutofit/>
          </a:bodyPr>
          <a:lstStyle/>
          <a:p>
            <a:pPr>
              <a:spcAft>
                <a:spcPts val="1200"/>
              </a:spcAft>
            </a:pPr>
            <a:r>
              <a:rPr lang="en-GB" sz="2400" dirty="0"/>
              <a:t>Set focus, scope and boundaries in a landscape of endless possibilities</a:t>
            </a:r>
          </a:p>
          <a:p>
            <a:pPr lvl="0">
              <a:spcAft>
                <a:spcPts val="1200"/>
              </a:spcAft>
            </a:pPr>
            <a:r>
              <a:rPr lang="en-GB" sz="2400" dirty="0"/>
              <a:t>Clear basis for </a:t>
            </a:r>
            <a:r>
              <a:rPr lang="en-GB" sz="2400" i="1" dirty="0"/>
              <a:t>healthy</a:t>
            </a:r>
            <a:r>
              <a:rPr lang="en-GB" sz="2400" dirty="0"/>
              <a:t> impact practice </a:t>
            </a:r>
          </a:p>
          <a:p>
            <a:pPr lvl="0"/>
            <a:r>
              <a:rPr lang="en-GB" sz="2400" dirty="0"/>
              <a:t>Avoid legitimatising </a:t>
            </a:r>
            <a:r>
              <a:rPr lang="en-GB" sz="2400" i="1" dirty="0"/>
              <a:t>unhealthy</a:t>
            </a:r>
            <a:r>
              <a:rPr lang="en-GB" sz="2400" dirty="0"/>
              <a:t> practices</a:t>
            </a:r>
          </a:p>
          <a:p>
            <a:pPr lvl="0"/>
            <a:r>
              <a:rPr lang="en-GB" sz="2400" dirty="0"/>
              <a:t>No one size fits all</a:t>
            </a:r>
          </a:p>
          <a:p>
            <a:endParaRPr lang="en-GB" dirty="0"/>
          </a:p>
        </p:txBody>
      </p:sp>
      <p:pic>
        <p:nvPicPr>
          <p:cNvPr id="4" name="Picture 3">
            <a:extLst>
              <a:ext uri="{FF2B5EF4-FFF2-40B4-BE49-F238E27FC236}">
                <a16:creationId xmlns:a16="http://schemas.microsoft.com/office/drawing/2014/main" id="{EC7504B4-492F-1F11-2D43-E300B747DE05}"/>
              </a:ext>
            </a:extLst>
          </p:cNvPr>
          <p:cNvPicPr>
            <a:picLocks noChangeAspect="1"/>
          </p:cNvPicPr>
          <p:nvPr/>
        </p:nvPicPr>
        <p:blipFill>
          <a:blip r:embed="rId3"/>
          <a:stretch>
            <a:fillRect/>
          </a:stretch>
        </p:blipFill>
        <p:spPr>
          <a:xfrm>
            <a:off x="8028774" y="1280135"/>
            <a:ext cx="908431" cy="1284256"/>
          </a:xfrm>
          <a:prstGeom prst="rect">
            <a:avLst/>
          </a:prstGeom>
        </p:spPr>
      </p:pic>
      <p:pic>
        <p:nvPicPr>
          <p:cNvPr id="9" name="Picture 8">
            <a:extLst>
              <a:ext uri="{FF2B5EF4-FFF2-40B4-BE49-F238E27FC236}">
                <a16:creationId xmlns:a16="http://schemas.microsoft.com/office/drawing/2014/main" id="{72DA8FA9-0E11-B23A-A119-081180955A4D}"/>
              </a:ext>
            </a:extLst>
          </p:cNvPr>
          <p:cNvPicPr>
            <a:picLocks noChangeAspect="1"/>
          </p:cNvPicPr>
          <p:nvPr/>
        </p:nvPicPr>
        <p:blipFill>
          <a:blip r:embed="rId4"/>
          <a:stretch>
            <a:fillRect/>
          </a:stretch>
        </p:blipFill>
        <p:spPr>
          <a:xfrm>
            <a:off x="7563028" y="2071662"/>
            <a:ext cx="1035920" cy="1456218"/>
          </a:xfrm>
          <a:prstGeom prst="rect">
            <a:avLst/>
          </a:prstGeom>
        </p:spPr>
      </p:pic>
      <p:grpSp>
        <p:nvGrpSpPr>
          <p:cNvPr id="15" name="Group 14">
            <a:extLst>
              <a:ext uri="{FF2B5EF4-FFF2-40B4-BE49-F238E27FC236}">
                <a16:creationId xmlns:a16="http://schemas.microsoft.com/office/drawing/2014/main" id="{BC70E70D-C0A6-553E-7236-88F1C231FC49}"/>
              </a:ext>
            </a:extLst>
          </p:cNvPr>
          <p:cNvGrpSpPr/>
          <p:nvPr/>
        </p:nvGrpSpPr>
        <p:grpSpPr>
          <a:xfrm>
            <a:off x="3886589" y="2980033"/>
            <a:ext cx="4076639" cy="3373764"/>
            <a:chOff x="3886589" y="2980033"/>
            <a:chExt cx="4076639" cy="3373764"/>
          </a:xfrm>
        </p:grpSpPr>
        <p:pic>
          <p:nvPicPr>
            <p:cNvPr id="8" name="Picture 7">
              <a:extLst>
                <a:ext uri="{FF2B5EF4-FFF2-40B4-BE49-F238E27FC236}">
                  <a16:creationId xmlns:a16="http://schemas.microsoft.com/office/drawing/2014/main" id="{71EE4E09-1FC2-64AB-2FAF-29F8CF6A93B6}"/>
                </a:ext>
              </a:extLst>
            </p:cNvPr>
            <p:cNvPicPr>
              <a:picLocks noChangeAspect="1"/>
            </p:cNvPicPr>
            <p:nvPr/>
          </p:nvPicPr>
          <p:blipFill>
            <a:blip r:embed="rId5"/>
            <a:stretch>
              <a:fillRect/>
            </a:stretch>
          </p:blipFill>
          <p:spPr>
            <a:xfrm>
              <a:off x="5353406" y="2980033"/>
              <a:ext cx="2609822" cy="3373764"/>
            </a:xfrm>
            <a:prstGeom prst="rect">
              <a:avLst/>
            </a:prstGeom>
          </p:spPr>
        </p:pic>
        <p:sp>
          <p:nvSpPr>
            <p:cNvPr id="5" name="Arrow: Right 4">
              <a:extLst>
                <a:ext uri="{FF2B5EF4-FFF2-40B4-BE49-F238E27FC236}">
                  <a16:creationId xmlns:a16="http://schemas.microsoft.com/office/drawing/2014/main" id="{0CDB87C1-9928-2CA3-6260-102BD51FAF0B}"/>
                </a:ext>
              </a:extLst>
            </p:cNvPr>
            <p:cNvSpPr/>
            <p:nvPr/>
          </p:nvSpPr>
          <p:spPr>
            <a:xfrm>
              <a:off x="4473946" y="5567787"/>
              <a:ext cx="831715" cy="273937"/>
            </a:xfrm>
            <a:prstGeom prst="rightArrow">
              <a:avLst/>
            </a:prstGeom>
            <a:solidFill>
              <a:srgbClr val="00B0F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0" name="TextBox 9">
              <a:extLst>
                <a:ext uri="{FF2B5EF4-FFF2-40B4-BE49-F238E27FC236}">
                  <a16:creationId xmlns:a16="http://schemas.microsoft.com/office/drawing/2014/main" id="{20D043ED-4092-A512-918A-960AFBF81CBE}"/>
                </a:ext>
              </a:extLst>
            </p:cNvPr>
            <p:cNvSpPr txBox="1"/>
            <p:nvPr/>
          </p:nvSpPr>
          <p:spPr>
            <a:xfrm>
              <a:off x="3886589" y="5613688"/>
              <a:ext cx="1157955" cy="215444"/>
            </a:xfrm>
            <a:prstGeom prst="rect">
              <a:avLst/>
            </a:prstGeom>
            <a:noFill/>
          </p:spPr>
          <p:txBody>
            <a:bodyPr wrap="square" rtlCol="0">
              <a:spAutoFit/>
            </a:bodyPr>
            <a:lstStyle/>
            <a:p>
              <a:r>
                <a:rPr lang="en-US" sz="800" i="1" dirty="0">
                  <a:solidFill>
                    <a:schemeClr val="bg1"/>
                  </a:solidFill>
                </a:rPr>
                <a:t>Ta </a:t>
              </a:r>
              <a:r>
                <a:rPr lang="en-US" sz="800" i="1" dirty="0" err="1">
                  <a:solidFill>
                    <a:schemeClr val="bg1"/>
                  </a:solidFill>
                </a:rPr>
                <a:t>daaaa</a:t>
              </a:r>
              <a:r>
                <a:rPr lang="en-US" sz="800" i="1" dirty="0">
                  <a:solidFill>
                    <a:schemeClr val="bg1"/>
                  </a:solidFill>
                </a:rPr>
                <a:t>!</a:t>
              </a:r>
              <a:endParaRPr lang="en-GB" sz="800" i="1" dirty="0">
                <a:solidFill>
                  <a:schemeClr val="bg1"/>
                </a:solidFill>
              </a:endParaRPr>
            </a:p>
          </p:txBody>
        </p:sp>
      </p:grpSp>
      <p:grpSp>
        <p:nvGrpSpPr>
          <p:cNvPr id="16" name="Group 15">
            <a:extLst>
              <a:ext uri="{FF2B5EF4-FFF2-40B4-BE49-F238E27FC236}">
                <a16:creationId xmlns:a16="http://schemas.microsoft.com/office/drawing/2014/main" id="{0D2CB1A4-9F8B-E669-4301-5AB167BFB275}"/>
              </a:ext>
            </a:extLst>
          </p:cNvPr>
          <p:cNvGrpSpPr/>
          <p:nvPr/>
        </p:nvGrpSpPr>
        <p:grpSpPr>
          <a:xfrm>
            <a:off x="6593579" y="5361420"/>
            <a:ext cx="2375764" cy="1277885"/>
            <a:chOff x="6593579" y="5361420"/>
            <a:chExt cx="2375764" cy="1277885"/>
          </a:xfrm>
        </p:grpSpPr>
        <p:sp>
          <p:nvSpPr>
            <p:cNvPr id="6" name="Rectangle 5">
              <a:extLst>
                <a:ext uri="{FF2B5EF4-FFF2-40B4-BE49-F238E27FC236}">
                  <a16:creationId xmlns:a16="http://schemas.microsoft.com/office/drawing/2014/main" id="{54CBB5CA-2F3F-C1E6-EF27-14C27AC3E6DC}"/>
                </a:ext>
              </a:extLst>
            </p:cNvPr>
            <p:cNvSpPr/>
            <p:nvPr/>
          </p:nvSpPr>
          <p:spPr>
            <a:xfrm>
              <a:off x="8060912" y="5361420"/>
              <a:ext cx="908431" cy="1216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i="1" dirty="0"/>
                <a:t>Upcoming: </a:t>
              </a:r>
            </a:p>
            <a:p>
              <a:pPr algn="ctr"/>
              <a:r>
                <a:rPr lang="en-US" sz="800" dirty="0"/>
                <a:t>Implementation workbook </a:t>
              </a:r>
              <a:endParaRPr lang="en-GB" sz="800" dirty="0"/>
            </a:p>
          </p:txBody>
        </p:sp>
        <p:sp>
          <p:nvSpPr>
            <p:cNvPr id="12" name="Arrow: Right 11">
              <a:extLst>
                <a:ext uri="{FF2B5EF4-FFF2-40B4-BE49-F238E27FC236}">
                  <a16:creationId xmlns:a16="http://schemas.microsoft.com/office/drawing/2014/main" id="{63FD32BE-8D7A-74F4-843B-6FF14113DCA4}"/>
                </a:ext>
              </a:extLst>
            </p:cNvPr>
            <p:cNvSpPr/>
            <p:nvPr/>
          </p:nvSpPr>
          <p:spPr>
            <a:xfrm>
              <a:off x="7640809" y="6463099"/>
              <a:ext cx="415859" cy="136969"/>
            </a:xfrm>
            <a:prstGeom prst="rightArrow">
              <a:avLst/>
            </a:prstGeom>
            <a:solidFill>
              <a:srgbClr val="00B0F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4" name="TextBox 13">
              <a:extLst>
                <a:ext uri="{FF2B5EF4-FFF2-40B4-BE49-F238E27FC236}">
                  <a16:creationId xmlns:a16="http://schemas.microsoft.com/office/drawing/2014/main" id="{A67013B6-F18B-9E2D-5DDD-DDD4222B3724}"/>
                </a:ext>
              </a:extLst>
            </p:cNvPr>
            <p:cNvSpPr txBox="1"/>
            <p:nvPr/>
          </p:nvSpPr>
          <p:spPr>
            <a:xfrm>
              <a:off x="6593579" y="6423861"/>
              <a:ext cx="1110727" cy="215444"/>
            </a:xfrm>
            <a:prstGeom prst="rect">
              <a:avLst/>
            </a:prstGeom>
            <a:noFill/>
          </p:spPr>
          <p:txBody>
            <a:bodyPr wrap="square" rtlCol="0">
              <a:spAutoFit/>
            </a:bodyPr>
            <a:lstStyle/>
            <a:p>
              <a:pPr algn="r"/>
              <a:r>
                <a:rPr lang="en-US" sz="800" i="1" dirty="0">
                  <a:solidFill>
                    <a:schemeClr val="bg1"/>
                  </a:solidFill>
                </a:rPr>
                <a:t>Ta </a:t>
              </a:r>
              <a:r>
                <a:rPr lang="en-US" sz="800" i="1" dirty="0" err="1">
                  <a:solidFill>
                    <a:schemeClr val="bg1"/>
                  </a:solidFill>
                </a:rPr>
                <a:t>daaaa</a:t>
              </a:r>
              <a:r>
                <a:rPr lang="en-US" sz="800" i="1" dirty="0">
                  <a:solidFill>
                    <a:schemeClr val="bg1"/>
                  </a:solidFill>
                </a:rPr>
                <a:t> pending</a:t>
              </a:r>
              <a:endParaRPr lang="en-GB" sz="800" i="1" dirty="0">
                <a:solidFill>
                  <a:schemeClr val="bg1"/>
                </a:solidFill>
              </a:endParaRPr>
            </a:p>
          </p:txBody>
        </p:sp>
      </p:grpSp>
    </p:spTree>
    <p:extLst>
      <p:ext uri="{BB962C8B-B14F-4D97-AF65-F5344CB8AC3E}">
        <p14:creationId xmlns:p14="http://schemas.microsoft.com/office/powerpoint/2010/main" val="96489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59260E-546D-BC74-966B-9617295A0A6B}"/>
              </a:ext>
            </a:extLst>
          </p:cNvPr>
          <p:cNvSpPr>
            <a:spLocks noGrp="1"/>
          </p:cNvSpPr>
          <p:nvPr>
            <p:ph type="title"/>
          </p:nvPr>
        </p:nvSpPr>
        <p:spPr>
          <a:xfrm>
            <a:off x="628650" y="365126"/>
            <a:ext cx="7886700" cy="976263"/>
          </a:xfrm>
        </p:spPr>
        <p:txBody>
          <a:bodyPr anchor="ctr">
            <a:normAutofit/>
          </a:bodyPr>
          <a:lstStyle/>
          <a:p>
            <a:pPr algn="ctr"/>
            <a:r>
              <a:rPr lang="en-US" dirty="0"/>
              <a:t>UPCOMING DISCUSSION</a:t>
            </a:r>
            <a:endParaRPr lang="en-GB" dirty="0"/>
          </a:p>
        </p:txBody>
      </p:sp>
      <p:pic>
        <p:nvPicPr>
          <p:cNvPr id="3" name="Picture 2" descr="Magnifying glass and question mark">
            <a:extLst>
              <a:ext uri="{FF2B5EF4-FFF2-40B4-BE49-F238E27FC236}">
                <a16:creationId xmlns:a16="http://schemas.microsoft.com/office/drawing/2014/main" id="{785452A0-C6BB-160B-B92E-8F8FCA7D7A84}"/>
              </a:ext>
            </a:extLst>
          </p:cNvPr>
          <p:cNvPicPr>
            <a:picLocks noChangeAspect="1"/>
          </p:cNvPicPr>
          <p:nvPr/>
        </p:nvPicPr>
        <p:blipFill>
          <a:blip r:embed="rId2">
            <a:extLst>
              <a:ext uri="{28A0092B-C50C-407E-A947-70E740481C1C}">
                <a14:useLocalDpi xmlns:a14="http://schemas.microsoft.com/office/drawing/2010/main" val="0"/>
              </a:ext>
            </a:extLst>
          </a:blip>
          <a:srcRect l="26778" r="22985" b="-1"/>
          <a:stretch>
            <a:fillRect/>
          </a:stretch>
        </p:blipFill>
        <p:spPr>
          <a:xfrm>
            <a:off x="628650" y="1825625"/>
            <a:ext cx="3886200" cy="4351338"/>
          </a:xfrm>
          <a:prstGeom prst="rect">
            <a:avLst/>
          </a:prstGeom>
          <a:noFill/>
        </p:spPr>
      </p:pic>
      <p:sp>
        <p:nvSpPr>
          <p:cNvPr id="5" name="Content Placeholder 4">
            <a:extLst>
              <a:ext uri="{FF2B5EF4-FFF2-40B4-BE49-F238E27FC236}">
                <a16:creationId xmlns:a16="http://schemas.microsoft.com/office/drawing/2014/main" id="{B02CA83F-495B-4C4B-51A8-ECE23066FB03}"/>
              </a:ext>
            </a:extLst>
          </p:cNvPr>
          <p:cNvSpPr>
            <a:spLocks noGrp="1"/>
          </p:cNvSpPr>
          <p:nvPr>
            <p:ph sz="half" idx="2"/>
          </p:nvPr>
        </p:nvSpPr>
        <p:spPr>
          <a:xfrm>
            <a:off x="4629150" y="2417323"/>
            <a:ext cx="3886200" cy="3759640"/>
          </a:xfrm>
        </p:spPr>
        <p:txBody>
          <a:bodyPr>
            <a:normAutofit/>
          </a:bodyPr>
          <a:lstStyle/>
          <a:p>
            <a:pPr marL="0" indent="0">
              <a:buNone/>
            </a:pPr>
            <a:r>
              <a:rPr lang="en-US" sz="4800" dirty="0"/>
              <a:t>What needs clarifying strategically in your context? </a:t>
            </a:r>
          </a:p>
        </p:txBody>
      </p:sp>
    </p:spTree>
    <p:extLst>
      <p:ext uri="{BB962C8B-B14F-4D97-AF65-F5344CB8AC3E}">
        <p14:creationId xmlns:p14="http://schemas.microsoft.com/office/powerpoint/2010/main" val="2795873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3FADC-8F45-2CAB-9C44-FAAEE5FDC60E}"/>
              </a:ext>
            </a:extLst>
          </p:cNvPr>
          <p:cNvSpPr>
            <a:spLocks noGrp="1"/>
          </p:cNvSpPr>
          <p:nvPr>
            <p:ph type="title"/>
          </p:nvPr>
        </p:nvSpPr>
        <p:spPr>
          <a:xfrm>
            <a:off x="374515" y="365126"/>
            <a:ext cx="8472791" cy="976263"/>
          </a:xfrm>
        </p:spPr>
        <p:txBody>
          <a:bodyPr>
            <a:noAutofit/>
          </a:bodyPr>
          <a:lstStyle/>
          <a:p>
            <a:r>
              <a:rPr lang="en-US" sz="4000" b="1" dirty="0"/>
              <a:t>Healthy Institutional Impact Workbook</a:t>
            </a:r>
            <a:endParaRPr lang="en-GB" sz="4000" b="1" dirty="0"/>
          </a:p>
        </p:txBody>
      </p:sp>
      <p:grpSp>
        <p:nvGrpSpPr>
          <p:cNvPr id="14" name="Group 13">
            <a:extLst>
              <a:ext uri="{FF2B5EF4-FFF2-40B4-BE49-F238E27FC236}">
                <a16:creationId xmlns:a16="http://schemas.microsoft.com/office/drawing/2014/main" id="{AC37F5FF-1368-472B-1627-00FE37A4B738}"/>
              </a:ext>
            </a:extLst>
          </p:cNvPr>
          <p:cNvGrpSpPr/>
          <p:nvPr/>
        </p:nvGrpSpPr>
        <p:grpSpPr>
          <a:xfrm>
            <a:off x="38911" y="5807413"/>
            <a:ext cx="9056451" cy="976263"/>
            <a:chOff x="38911" y="5807413"/>
            <a:chExt cx="9056451" cy="976263"/>
          </a:xfrm>
        </p:grpSpPr>
        <p:sp>
          <p:nvSpPr>
            <p:cNvPr id="13" name="Rectangle 12">
              <a:extLst>
                <a:ext uri="{FF2B5EF4-FFF2-40B4-BE49-F238E27FC236}">
                  <a16:creationId xmlns:a16="http://schemas.microsoft.com/office/drawing/2014/main" id="{95F493A2-6ED1-5B54-A6B3-1B649D338B30}"/>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1AF53F56-B853-12C6-5016-47179A12B3E7}"/>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2" name="Picture 11">
              <a:extLst>
                <a:ext uri="{FF2B5EF4-FFF2-40B4-BE49-F238E27FC236}">
                  <a16:creationId xmlns:a16="http://schemas.microsoft.com/office/drawing/2014/main" id="{2B31D6D0-A825-1328-78B7-FA554B399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pic>
        <p:nvPicPr>
          <p:cNvPr id="6" name="Picture 5">
            <a:extLst>
              <a:ext uri="{FF2B5EF4-FFF2-40B4-BE49-F238E27FC236}">
                <a16:creationId xmlns:a16="http://schemas.microsoft.com/office/drawing/2014/main" id="{359D68A2-0DAD-6852-7B3F-AA360E075533}"/>
              </a:ext>
            </a:extLst>
          </p:cNvPr>
          <p:cNvPicPr>
            <a:picLocks noChangeAspect="1"/>
          </p:cNvPicPr>
          <p:nvPr/>
        </p:nvPicPr>
        <p:blipFill>
          <a:blip r:embed="rId3"/>
          <a:stretch>
            <a:fillRect/>
          </a:stretch>
        </p:blipFill>
        <p:spPr>
          <a:xfrm>
            <a:off x="197747" y="1600957"/>
            <a:ext cx="3148568" cy="2280350"/>
          </a:xfrm>
          <a:prstGeom prst="rect">
            <a:avLst/>
          </a:prstGeom>
        </p:spPr>
      </p:pic>
      <p:pic>
        <p:nvPicPr>
          <p:cNvPr id="11" name="Picture 10">
            <a:extLst>
              <a:ext uri="{FF2B5EF4-FFF2-40B4-BE49-F238E27FC236}">
                <a16:creationId xmlns:a16="http://schemas.microsoft.com/office/drawing/2014/main" id="{6F85A4E7-9DCA-55AF-1882-BD43C4D14C80}"/>
              </a:ext>
            </a:extLst>
          </p:cNvPr>
          <p:cNvPicPr>
            <a:picLocks noChangeAspect="1"/>
          </p:cNvPicPr>
          <p:nvPr/>
        </p:nvPicPr>
        <p:blipFill>
          <a:blip r:embed="rId4"/>
          <a:stretch>
            <a:fillRect/>
          </a:stretch>
        </p:blipFill>
        <p:spPr>
          <a:xfrm>
            <a:off x="197747" y="4210500"/>
            <a:ext cx="3148568" cy="893409"/>
          </a:xfrm>
          <a:prstGeom prst="rect">
            <a:avLst/>
          </a:prstGeom>
        </p:spPr>
      </p:pic>
      <p:sp>
        <p:nvSpPr>
          <p:cNvPr id="3" name="Content Placeholder 2">
            <a:extLst>
              <a:ext uri="{FF2B5EF4-FFF2-40B4-BE49-F238E27FC236}">
                <a16:creationId xmlns:a16="http://schemas.microsoft.com/office/drawing/2014/main" id="{CD7E0AC7-DDB5-17D1-AF8B-C212F5C3C18C}"/>
              </a:ext>
            </a:extLst>
          </p:cNvPr>
          <p:cNvSpPr>
            <a:spLocks noGrp="1"/>
          </p:cNvSpPr>
          <p:nvPr>
            <p:ph idx="1"/>
          </p:nvPr>
        </p:nvSpPr>
        <p:spPr>
          <a:xfrm>
            <a:off x="3589506" y="1446215"/>
            <a:ext cx="5356748" cy="4630137"/>
          </a:xfrm>
          <a:ln>
            <a:solidFill>
              <a:schemeClr val="bg1"/>
            </a:solidFill>
          </a:ln>
        </p:spPr>
        <p:txBody>
          <a:bodyPr>
            <a:normAutofit/>
          </a:bodyPr>
          <a:lstStyle/>
          <a:p>
            <a:pPr marL="0" indent="0">
              <a:buNone/>
            </a:pPr>
            <a:r>
              <a:rPr lang="en-GB" sz="2400" dirty="0"/>
              <a:t>Flexible template</a:t>
            </a:r>
          </a:p>
          <a:p>
            <a:pPr marL="719138" lvl="1" indent="-457200">
              <a:buFont typeface="+mj-lt"/>
              <a:buAutoNum type="arabicPeriod"/>
            </a:pPr>
            <a:r>
              <a:rPr lang="en-US" dirty="0"/>
              <a:t>Establish your starting point</a:t>
            </a:r>
          </a:p>
          <a:p>
            <a:pPr marL="719138" lvl="1" indent="-457200">
              <a:buFont typeface="+mj-lt"/>
              <a:buAutoNum type="arabicPeriod"/>
            </a:pPr>
            <a:r>
              <a:rPr lang="en-GB" dirty="0"/>
              <a:t>Step by step guide to build strategy</a:t>
            </a:r>
          </a:p>
          <a:p>
            <a:pPr marL="1176338" lvl="4" indent="0">
              <a:buNone/>
            </a:pPr>
            <a:r>
              <a:rPr lang="en-GB" sz="1200" dirty="0"/>
              <a:t>Description + examples + questions + health warnings</a:t>
            </a:r>
          </a:p>
          <a:p>
            <a:pPr marL="719138" lvl="1" indent="-457200">
              <a:buFont typeface="+mj-lt"/>
              <a:buAutoNum type="arabicPeriod"/>
            </a:pPr>
            <a:r>
              <a:rPr lang="en-US" dirty="0"/>
              <a:t>Blank Impact Strategy</a:t>
            </a:r>
          </a:p>
          <a:p>
            <a:endParaRPr lang="en-US" sz="1800" dirty="0"/>
          </a:p>
          <a:p>
            <a:endParaRPr lang="en-US" sz="1800" dirty="0"/>
          </a:p>
          <a:p>
            <a:r>
              <a:rPr lang="en-US" sz="1800" dirty="0"/>
              <a:t>Pdf and editable word</a:t>
            </a:r>
          </a:p>
          <a:p>
            <a:pPr>
              <a:spcAft>
                <a:spcPts val="1200"/>
              </a:spcAft>
            </a:pPr>
            <a:r>
              <a:rPr lang="en-US" sz="1800" dirty="0"/>
              <a:t>For anyone wanting to set a strategic approach</a:t>
            </a:r>
          </a:p>
          <a:p>
            <a:pPr marL="0" indent="0">
              <a:buNone/>
            </a:pPr>
            <a:r>
              <a:rPr lang="en-US" sz="1800" dirty="0"/>
              <a:t>**Engage as widely as possible**</a:t>
            </a:r>
            <a:endParaRPr lang="en-GB" sz="1800" dirty="0"/>
          </a:p>
        </p:txBody>
      </p:sp>
    </p:spTree>
    <p:extLst>
      <p:ext uri="{BB962C8B-B14F-4D97-AF65-F5344CB8AC3E}">
        <p14:creationId xmlns:p14="http://schemas.microsoft.com/office/powerpoint/2010/main" val="4248509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3F75E531-AD87-3022-9763-5FA54620E062}"/>
              </a:ext>
            </a:extLst>
          </p:cNvPr>
          <p:cNvGraphicFramePr>
            <a:graphicFrameLocks/>
          </p:cNvGraphicFramePr>
          <p:nvPr>
            <p:extLst>
              <p:ext uri="{D42A27DB-BD31-4B8C-83A1-F6EECF244321}">
                <p14:modId xmlns:p14="http://schemas.microsoft.com/office/powerpoint/2010/main" val="2005702846"/>
              </p:ext>
            </p:extLst>
          </p:nvPr>
        </p:nvGraphicFramePr>
        <p:xfrm>
          <a:off x="628650" y="441253"/>
          <a:ext cx="7886700" cy="5273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a:extLst>
              <a:ext uri="{FF2B5EF4-FFF2-40B4-BE49-F238E27FC236}">
                <a16:creationId xmlns:a16="http://schemas.microsoft.com/office/drawing/2014/main" id="{66B104C2-D3F5-CF87-F8BB-C01C50084EC4}"/>
              </a:ext>
            </a:extLst>
          </p:cNvPr>
          <p:cNvGrpSpPr/>
          <p:nvPr/>
        </p:nvGrpSpPr>
        <p:grpSpPr>
          <a:xfrm>
            <a:off x="38911" y="5807413"/>
            <a:ext cx="9056451" cy="976263"/>
            <a:chOff x="38911" y="5807413"/>
            <a:chExt cx="9056451" cy="976263"/>
          </a:xfrm>
        </p:grpSpPr>
        <p:sp>
          <p:nvSpPr>
            <p:cNvPr id="11" name="Rectangle 10">
              <a:extLst>
                <a:ext uri="{FF2B5EF4-FFF2-40B4-BE49-F238E27FC236}">
                  <a16:creationId xmlns:a16="http://schemas.microsoft.com/office/drawing/2014/main" id="{41B37364-4AFC-78C7-A0F3-027B37B13221}"/>
                </a:ext>
              </a:extLst>
            </p:cNvPr>
            <p:cNvSpPr/>
            <p:nvPr/>
          </p:nvSpPr>
          <p:spPr>
            <a:xfrm>
              <a:off x="38911" y="5807413"/>
              <a:ext cx="9056451" cy="9762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94A8DB1-C3F9-EB35-BCB7-899C7AA420F5}"/>
                </a:ext>
              </a:extLst>
            </p:cNvPr>
            <p:cNvSpPr txBox="1"/>
            <p:nvPr/>
          </p:nvSpPr>
          <p:spPr>
            <a:xfrm>
              <a:off x="1064724" y="6231264"/>
              <a:ext cx="7073680" cy="523220"/>
            </a:xfrm>
            <a:prstGeom prst="rect">
              <a:avLst/>
            </a:prstGeom>
            <a:noFill/>
          </p:spPr>
          <p:txBody>
            <a:bodyPr wrap="square">
              <a:spAutoFit/>
            </a:bodyPr>
            <a:lstStyle/>
            <a:p>
              <a:r>
                <a:rPr lang="en-GB" sz="1400" dirty="0">
                  <a:solidFill>
                    <a:schemeClr val="bg1"/>
                  </a:solidFill>
                </a:rPr>
                <a:t>Available via Research Impact Canada </a:t>
              </a:r>
            </a:p>
            <a:p>
              <a:r>
                <a:rPr lang="en-GB" sz="1400" dirty="0">
                  <a:solidFill>
                    <a:schemeClr val="bg1"/>
                  </a:solidFill>
                </a:rPr>
                <a:t>https://researchimpact.ca/resources/healthy-institutional-impact-strategy-workbook/</a:t>
              </a:r>
            </a:p>
          </p:txBody>
        </p:sp>
        <p:pic>
          <p:nvPicPr>
            <p:cNvPr id="13" name="Picture 12">
              <a:extLst>
                <a:ext uri="{FF2B5EF4-FFF2-40B4-BE49-F238E27FC236}">
                  <a16:creationId xmlns:a16="http://schemas.microsoft.com/office/drawing/2014/main" id="{E9C9A76F-7462-2736-21DF-F35A481FB9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826" y="5865778"/>
              <a:ext cx="860898" cy="860898"/>
            </a:xfrm>
            <a:prstGeom prst="rect">
              <a:avLst/>
            </a:prstGeom>
          </p:spPr>
        </p:pic>
      </p:grpSp>
    </p:spTree>
    <p:extLst>
      <p:ext uri="{BB962C8B-B14F-4D97-AF65-F5344CB8AC3E}">
        <p14:creationId xmlns:p14="http://schemas.microsoft.com/office/powerpoint/2010/main" val="92809685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893ce20-a697-4fd6-a4da-14011f6a471d}" enabled="1" method="Standard" siteId="{a8eec281-aaa3-4dae-ac9b-9a398b9215e7}" contentBits="0" removed="0"/>
</clbl:labelList>
</file>

<file path=docProps/app.xml><?xml version="1.0" encoding="utf-8"?>
<Properties xmlns="http://schemas.openxmlformats.org/officeDocument/2006/extended-properties" xmlns:vt="http://schemas.openxmlformats.org/officeDocument/2006/docPropsVTypes">
  <Template>NU London JB template</Template>
  <TotalTime>0</TotalTime>
  <Words>1741</Words>
  <Application>Microsoft Office PowerPoint</Application>
  <PresentationFormat>On-screen Show (4:3)</PresentationFormat>
  <Paragraphs>205</Paragraphs>
  <Slides>20</Slides>
  <Notes>8</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Arial</vt:lpstr>
      <vt:lpstr>Calibri</vt:lpstr>
      <vt:lpstr>Calibri Light</vt:lpstr>
      <vt:lpstr>Lato</vt:lpstr>
      <vt:lpstr>Lato Light</vt:lpstr>
      <vt:lpstr>Wingdings</vt:lpstr>
      <vt:lpstr>Office 2013 - 2022 Theme</vt:lpstr>
      <vt:lpstr>HEALTHY IMPACT STRATEGY WORKBOOK</vt:lpstr>
      <vt:lpstr>The Journey (so X-Factor, I know, I’m ashamed of me too)</vt:lpstr>
      <vt:lpstr>Individual level support not enough</vt:lpstr>
      <vt:lpstr>Amid many (and many competing) pressures, impact is often:</vt:lpstr>
      <vt:lpstr>Efforts misalign without strategy</vt:lpstr>
      <vt:lpstr>We need healthy strategic foundations</vt:lpstr>
      <vt:lpstr>UPCOMING DISCUSSION</vt:lpstr>
      <vt:lpstr>Healthy Institutional Impact Workbook</vt:lpstr>
      <vt:lpstr>PowerPoint Presentation</vt:lpstr>
      <vt:lpstr>PowerPoint Presentation</vt:lpstr>
      <vt:lpstr>Scope</vt:lpstr>
      <vt:lpstr>Mission or vision</vt:lpstr>
      <vt:lpstr>Values</vt:lpstr>
      <vt:lpstr>Approach</vt:lpstr>
      <vt:lpstr>Roles and Responsibilities</vt:lpstr>
      <vt:lpstr>Strategic goals</vt:lpstr>
      <vt:lpstr>Measures of Success</vt:lpstr>
      <vt:lpstr>DISCUSSION</vt:lpstr>
      <vt:lpstr>Final thoughts and next steps</vt:lpstr>
      <vt:lpstr>Thanks!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Bayley, Julie</dc:creator>
  <cp:lastModifiedBy>Technician Harrogate</cp:lastModifiedBy>
  <cp:revision>30</cp:revision>
  <dcterms:created xsi:type="dcterms:W3CDTF">2026-05-07T09:56:10Z</dcterms:created>
  <dcterms:modified xsi:type="dcterms:W3CDTF">2026-06-16T14:59:09Z</dcterms:modified>
</cp:coreProperties>
</file>