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sldIdLst>
    <p:sldId id="256" r:id="rId5"/>
    <p:sldId id="257" r:id="rId6"/>
    <p:sldId id="258" r:id="rId7"/>
    <p:sldId id="371" r:id="rId8"/>
    <p:sldId id="261" r:id="rId9"/>
    <p:sldId id="344" r:id="rId10"/>
    <p:sldId id="347" r:id="rId11"/>
    <p:sldId id="348" r:id="rId12"/>
    <p:sldId id="369" r:id="rId13"/>
    <p:sldId id="370" r:id="rId14"/>
    <p:sldId id="349" r:id="rId15"/>
    <p:sldId id="350" r:id="rId16"/>
    <p:sldId id="351" r:id="rId17"/>
    <p:sldId id="352" r:id="rId18"/>
    <p:sldId id="353" r:id="rId19"/>
    <p:sldId id="266" r:id="rId20"/>
    <p:sldId id="358" r:id="rId21"/>
    <p:sldId id="360" r:id="rId22"/>
    <p:sldId id="361" r:id="rId23"/>
    <p:sldId id="362" r:id="rId24"/>
    <p:sldId id="373" r:id="rId25"/>
    <p:sldId id="363" r:id="rId26"/>
    <p:sldId id="364" r:id="rId27"/>
    <p:sldId id="365" r:id="rId28"/>
    <p:sldId id="366" r:id="rId29"/>
    <p:sldId id="367" r:id="rId30"/>
    <p:sldId id="372" r:id="rId31"/>
    <p:sldId id="368" r:id="rId32"/>
    <p:sldId id="335" r:id="rId33"/>
  </p:sldIdLst>
  <p:sldSz cx="12166600" cy="6845300"/>
  <p:notesSz cx="12166600" cy="68453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E96387-BA43-4F67-9916-091F6783411A}" v="8" dt="2026-06-15T08:02:11.853"/>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836"/>
    <p:restoredTop sz="94695"/>
  </p:normalViewPr>
  <p:slideViewPr>
    <p:cSldViewPr>
      <p:cViewPr varScale="1">
        <p:scale>
          <a:sx n="79" d="100"/>
          <a:sy n="79" d="100"/>
        </p:scale>
        <p:origin x="1080" y="4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2971" y="2122043"/>
            <a:ext cx="10347008" cy="1437513"/>
          </a:xfrm>
          <a:prstGeom prst="rect">
            <a:avLst/>
          </a:prstGeom>
        </p:spPr>
        <p:txBody>
          <a:bodyPr wrap="square" lIns="0" tIns="0" rIns="0" bIns="0">
            <a:spAutoFit/>
          </a:bodyPr>
          <a:lstStyle>
            <a:lvl1pPr>
              <a:defRPr sz="3800" b="0" i="0">
                <a:solidFill>
                  <a:srgbClr val="04676D"/>
                </a:solidFill>
                <a:latin typeface="HelveticaNeueLT Std"/>
                <a:cs typeface="HelveticaNeueLT Std"/>
              </a:defRPr>
            </a:lvl1pPr>
          </a:lstStyle>
          <a:p>
            <a:endParaRPr/>
          </a:p>
        </p:txBody>
      </p:sp>
      <p:sp>
        <p:nvSpPr>
          <p:cNvPr id="3" name="Holder 3"/>
          <p:cNvSpPr>
            <a:spLocks noGrp="1"/>
          </p:cNvSpPr>
          <p:nvPr>
            <p:ph type="subTitle" idx="4"/>
          </p:nvPr>
        </p:nvSpPr>
        <p:spPr>
          <a:xfrm>
            <a:off x="1825942" y="3833368"/>
            <a:ext cx="8521065" cy="1711325"/>
          </a:xfrm>
          <a:prstGeom prst="rect">
            <a:avLst/>
          </a:prstGeom>
        </p:spPr>
        <p:txBody>
          <a:bodyPr wrap="square" lIns="0" tIns="0" rIns="0" bIns="0">
            <a:spAutoFit/>
          </a:bodyPr>
          <a:lstStyle>
            <a:lvl1pPr>
              <a:defRPr sz="1600" b="0" i="0">
                <a:solidFill>
                  <a:srgbClr val="58595B"/>
                </a:solidFill>
                <a:latin typeface="HelveticaNeueLT Std Med"/>
                <a:cs typeface="HelveticaNeueLT Std Med"/>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6/18/2026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0" i="0">
                <a:solidFill>
                  <a:srgbClr val="04676D"/>
                </a:solidFill>
                <a:latin typeface="HelveticaNeueLT Std"/>
                <a:cs typeface="HelveticaNeueLT Std"/>
              </a:defRPr>
            </a:lvl1pPr>
          </a:lstStyle>
          <a:p>
            <a:endParaRPr/>
          </a:p>
        </p:txBody>
      </p:sp>
      <p:sp>
        <p:nvSpPr>
          <p:cNvPr id="3" name="Holder 3"/>
          <p:cNvSpPr>
            <a:spLocks noGrp="1"/>
          </p:cNvSpPr>
          <p:nvPr>
            <p:ph type="body" idx="1"/>
          </p:nvPr>
        </p:nvSpPr>
        <p:spPr/>
        <p:txBody>
          <a:bodyPr lIns="0" tIns="0" rIns="0" bIns="0"/>
          <a:lstStyle>
            <a:lvl1pPr>
              <a:defRPr sz="1600" b="0" i="0">
                <a:solidFill>
                  <a:srgbClr val="58595B"/>
                </a:solidFill>
                <a:latin typeface="HelveticaNeueLT Std Med"/>
                <a:cs typeface="HelveticaNeueLT Std Med"/>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6/18/2026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0" i="0">
                <a:solidFill>
                  <a:srgbClr val="04676D"/>
                </a:solidFill>
                <a:latin typeface="HelveticaNeueLT Std"/>
                <a:cs typeface="HelveticaNeueLT Std"/>
              </a:defRPr>
            </a:lvl1pPr>
          </a:lstStyle>
          <a:p>
            <a:endParaRPr/>
          </a:p>
        </p:txBody>
      </p:sp>
      <p:sp>
        <p:nvSpPr>
          <p:cNvPr id="3" name="Holder 3"/>
          <p:cNvSpPr>
            <a:spLocks noGrp="1"/>
          </p:cNvSpPr>
          <p:nvPr>
            <p:ph sz="half" idx="2"/>
          </p:nvPr>
        </p:nvSpPr>
        <p:spPr>
          <a:xfrm>
            <a:off x="1067300" y="1690256"/>
            <a:ext cx="4850130" cy="3430270"/>
          </a:xfrm>
          <a:prstGeom prst="rect">
            <a:avLst/>
          </a:prstGeom>
        </p:spPr>
        <p:txBody>
          <a:bodyPr wrap="square" lIns="0" tIns="0" rIns="0" bIns="0">
            <a:spAutoFit/>
          </a:bodyPr>
          <a:lstStyle>
            <a:lvl1pPr>
              <a:defRPr sz="1600" b="0" i="0">
                <a:solidFill>
                  <a:srgbClr val="58595B"/>
                </a:solidFill>
                <a:latin typeface="HelveticaNeueLT Std Med"/>
                <a:cs typeface="HelveticaNeueLT Std Med"/>
              </a:defRPr>
            </a:lvl1pPr>
          </a:lstStyle>
          <a:p>
            <a:endParaRPr/>
          </a:p>
        </p:txBody>
      </p:sp>
      <p:sp>
        <p:nvSpPr>
          <p:cNvPr id="4" name="Holder 4"/>
          <p:cNvSpPr>
            <a:spLocks noGrp="1"/>
          </p:cNvSpPr>
          <p:nvPr>
            <p:ph sz="half" idx="3"/>
          </p:nvPr>
        </p:nvSpPr>
        <p:spPr>
          <a:xfrm>
            <a:off x="6269069" y="1574419"/>
            <a:ext cx="5295233" cy="4517898"/>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6/18/2026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0" i="0">
                <a:solidFill>
                  <a:srgbClr val="04676D"/>
                </a:solidFill>
                <a:latin typeface="HelveticaNeueLT Std"/>
                <a:cs typeface="HelveticaNeueLT Std"/>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6/18/2026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6/18/2026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Final_Thank you and questions ">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9C128B5-A3B9-C0BF-1D85-1DEB298F4CBB}"/>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 y="0"/>
            <a:ext cx="12166601" cy="6841896"/>
          </a:xfrm>
          <a:prstGeom prst="rect">
            <a:avLst/>
          </a:prstGeom>
        </p:spPr>
      </p:pic>
    </p:spTree>
    <p:extLst>
      <p:ext uri="{BB962C8B-B14F-4D97-AF65-F5344CB8AC3E}">
        <p14:creationId xmlns:p14="http://schemas.microsoft.com/office/powerpoint/2010/main" val="3162039251"/>
      </p:ext>
    </p:extLst>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58299" y="926974"/>
            <a:ext cx="3983990" cy="604519"/>
          </a:xfrm>
          <a:prstGeom prst="rect">
            <a:avLst/>
          </a:prstGeom>
        </p:spPr>
        <p:txBody>
          <a:bodyPr wrap="square" lIns="0" tIns="0" rIns="0" bIns="0">
            <a:spAutoFit/>
          </a:bodyPr>
          <a:lstStyle>
            <a:lvl1pPr>
              <a:defRPr sz="3800" b="0" i="0">
                <a:solidFill>
                  <a:srgbClr val="04676D"/>
                </a:solidFill>
                <a:latin typeface="HelveticaNeueLT Std"/>
                <a:cs typeface="HelveticaNeueLT Std"/>
              </a:defRPr>
            </a:lvl1pPr>
          </a:lstStyle>
          <a:p>
            <a:endParaRPr/>
          </a:p>
        </p:txBody>
      </p:sp>
      <p:sp>
        <p:nvSpPr>
          <p:cNvPr id="3" name="Holder 3"/>
          <p:cNvSpPr>
            <a:spLocks noGrp="1"/>
          </p:cNvSpPr>
          <p:nvPr>
            <p:ph type="body" idx="1"/>
          </p:nvPr>
        </p:nvSpPr>
        <p:spPr>
          <a:xfrm>
            <a:off x="1067300" y="1690256"/>
            <a:ext cx="7414895" cy="3392170"/>
          </a:xfrm>
          <a:prstGeom prst="rect">
            <a:avLst/>
          </a:prstGeom>
        </p:spPr>
        <p:txBody>
          <a:bodyPr wrap="square" lIns="0" tIns="0" rIns="0" bIns="0">
            <a:spAutoFit/>
          </a:bodyPr>
          <a:lstStyle>
            <a:lvl1pPr>
              <a:defRPr sz="1600" b="0" i="0">
                <a:solidFill>
                  <a:srgbClr val="58595B"/>
                </a:solidFill>
                <a:latin typeface="HelveticaNeueLT Std Med"/>
                <a:cs typeface="HelveticaNeueLT Std Med"/>
              </a:defRPr>
            </a:lvl1pPr>
          </a:lstStyle>
          <a:p>
            <a:endParaRPr/>
          </a:p>
        </p:txBody>
      </p:sp>
      <p:sp>
        <p:nvSpPr>
          <p:cNvPr id="4" name="Holder 4"/>
          <p:cNvSpPr>
            <a:spLocks noGrp="1"/>
          </p:cNvSpPr>
          <p:nvPr>
            <p:ph type="ftr" sz="quarter" idx="5"/>
          </p:nvPr>
        </p:nvSpPr>
        <p:spPr>
          <a:xfrm>
            <a:off x="4138803" y="6366129"/>
            <a:ext cx="3895344" cy="34226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8647" y="6366129"/>
            <a:ext cx="2799778" cy="34226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6/18/2026</a:t>
            </a:fld>
            <a:endParaRPr lang="en-US"/>
          </a:p>
        </p:txBody>
      </p:sp>
      <p:sp>
        <p:nvSpPr>
          <p:cNvPr id="6" name="Holder 6"/>
          <p:cNvSpPr>
            <a:spLocks noGrp="1"/>
          </p:cNvSpPr>
          <p:nvPr>
            <p:ph type="sldNum" sz="quarter" idx="7"/>
          </p:nvPr>
        </p:nvSpPr>
        <p:spPr>
          <a:xfrm>
            <a:off x="8764524" y="6366129"/>
            <a:ext cx="2799778" cy="34226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mailto:k.l.dunning@leeds.ac.uk" TargetMode="External"/><Relationship Id="rId2" Type="http://schemas.openxmlformats.org/officeDocument/2006/relationships/hyperlink" Target="mailto:j.gray@leesaccountants.co.uk"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4912374" y="584234"/>
            <a:ext cx="6677659" cy="6265545"/>
            <a:chOff x="4912374" y="584234"/>
            <a:chExt cx="6677659" cy="6265545"/>
          </a:xfrm>
        </p:grpSpPr>
        <p:sp>
          <p:nvSpPr>
            <p:cNvPr id="3" name="object 3"/>
            <p:cNvSpPr/>
            <p:nvPr/>
          </p:nvSpPr>
          <p:spPr>
            <a:xfrm>
              <a:off x="8729577" y="1742807"/>
              <a:ext cx="1894839" cy="2277745"/>
            </a:xfrm>
            <a:custGeom>
              <a:avLst/>
              <a:gdLst/>
              <a:ahLst/>
              <a:cxnLst/>
              <a:rect l="l" t="t" r="r" b="b"/>
              <a:pathLst>
                <a:path w="1894840" h="2277745">
                  <a:moveTo>
                    <a:pt x="0" y="2277211"/>
                  </a:moveTo>
                  <a:lnTo>
                    <a:pt x="0" y="947318"/>
                  </a:lnTo>
                  <a:lnTo>
                    <a:pt x="1232" y="898569"/>
                  </a:lnTo>
                  <a:lnTo>
                    <a:pt x="4890" y="850460"/>
                  </a:lnTo>
                  <a:lnTo>
                    <a:pt x="10915" y="803051"/>
                  </a:lnTo>
                  <a:lnTo>
                    <a:pt x="19246" y="756400"/>
                  </a:lnTo>
                  <a:lnTo>
                    <a:pt x="29824" y="710568"/>
                  </a:lnTo>
                  <a:lnTo>
                    <a:pt x="42589" y="665614"/>
                  </a:lnTo>
                  <a:lnTo>
                    <a:pt x="57483" y="621598"/>
                  </a:lnTo>
                  <a:lnTo>
                    <a:pt x="74445" y="578579"/>
                  </a:lnTo>
                  <a:lnTo>
                    <a:pt x="93415" y="536616"/>
                  </a:lnTo>
                  <a:lnTo>
                    <a:pt x="114336" y="495770"/>
                  </a:lnTo>
                  <a:lnTo>
                    <a:pt x="137146" y="456099"/>
                  </a:lnTo>
                  <a:lnTo>
                    <a:pt x="161787" y="417663"/>
                  </a:lnTo>
                  <a:lnTo>
                    <a:pt x="188198" y="380522"/>
                  </a:lnTo>
                  <a:lnTo>
                    <a:pt x="216321" y="344736"/>
                  </a:lnTo>
                  <a:lnTo>
                    <a:pt x="246096" y="310363"/>
                  </a:lnTo>
                  <a:lnTo>
                    <a:pt x="277463" y="277463"/>
                  </a:lnTo>
                  <a:lnTo>
                    <a:pt x="310363" y="246096"/>
                  </a:lnTo>
                  <a:lnTo>
                    <a:pt x="344736" y="216321"/>
                  </a:lnTo>
                  <a:lnTo>
                    <a:pt x="380522" y="188198"/>
                  </a:lnTo>
                  <a:lnTo>
                    <a:pt x="417663" y="161787"/>
                  </a:lnTo>
                  <a:lnTo>
                    <a:pt x="456099" y="137146"/>
                  </a:lnTo>
                  <a:lnTo>
                    <a:pt x="495770" y="114336"/>
                  </a:lnTo>
                  <a:lnTo>
                    <a:pt x="536616" y="93415"/>
                  </a:lnTo>
                  <a:lnTo>
                    <a:pt x="578579" y="74445"/>
                  </a:lnTo>
                  <a:lnTo>
                    <a:pt x="621598" y="57483"/>
                  </a:lnTo>
                  <a:lnTo>
                    <a:pt x="665614" y="42589"/>
                  </a:lnTo>
                  <a:lnTo>
                    <a:pt x="710568" y="29824"/>
                  </a:lnTo>
                  <a:lnTo>
                    <a:pt x="756400" y="19246"/>
                  </a:lnTo>
                  <a:lnTo>
                    <a:pt x="803051" y="10915"/>
                  </a:lnTo>
                  <a:lnTo>
                    <a:pt x="850460" y="4890"/>
                  </a:lnTo>
                  <a:lnTo>
                    <a:pt x="898569" y="1232"/>
                  </a:lnTo>
                  <a:lnTo>
                    <a:pt x="947318" y="0"/>
                  </a:lnTo>
                  <a:lnTo>
                    <a:pt x="1894624" y="0"/>
                  </a:lnTo>
                  <a:lnTo>
                    <a:pt x="1894624" y="1329893"/>
                  </a:lnTo>
                  <a:lnTo>
                    <a:pt x="1893391" y="1378642"/>
                  </a:lnTo>
                  <a:lnTo>
                    <a:pt x="1889733" y="1426750"/>
                  </a:lnTo>
                  <a:lnTo>
                    <a:pt x="1883708" y="1474160"/>
                  </a:lnTo>
                  <a:lnTo>
                    <a:pt x="1875377" y="1520810"/>
                  </a:lnTo>
                  <a:lnTo>
                    <a:pt x="1864800" y="1566642"/>
                  </a:lnTo>
                  <a:lnTo>
                    <a:pt x="1852034" y="1611596"/>
                  </a:lnTo>
                  <a:lnTo>
                    <a:pt x="1837141" y="1655612"/>
                  </a:lnTo>
                  <a:lnTo>
                    <a:pt x="1820179" y="1698632"/>
                  </a:lnTo>
                  <a:lnTo>
                    <a:pt x="1801208" y="1740594"/>
                  </a:lnTo>
                  <a:lnTo>
                    <a:pt x="1780288" y="1781441"/>
                  </a:lnTo>
                  <a:lnTo>
                    <a:pt x="1757478" y="1821112"/>
                  </a:lnTo>
                  <a:lnTo>
                    <a:pt x="1732837" y="1859547"/>
                  </a:lnTo>
                  <a:lnTo>
                    <a:pt x="1706426" y="1896688"/>
                  </a:lnTo>
                  <a:lnTo>
                    <a:pt x="1678303" y="1932475"/>
                  </a:lnTo>
                  <a:lnTo>
                    <a:pt x="1648529" y="1966848"/>
                  </a:lnTo>
                  <a:lnTo>
                    <a:pt x="1617162" y="1999748"/>
                  </a:lnTo>
                  <a:lnTo>
                    <a:pt x="1584262" y="2031115"/>
                  </a:lnTo>
                  <a:lnTo>
                    <a:pt x="1549890" y="2060890"/>
                  </a:lnTo>
                  <a:lnTo>
                    <a:pt x="1514103" y="2089012"/>
                  </a:lnTo>
                  <a:lnTo>
                    <a:pt x="1476963" y="2115424"/>
                  </a:lnTo>
                  <a:lnTo>
                    <a:pt x="1438528" y="2140065"/>
                  </a:lnTo>
                  <a:lnTo>
                    <a:pt x="1398857" y="2162875"/>
                  </a:lnTo>
                  <a:lnTo>
                    <a:pt x="1358011" y="2183795"/>
                  </a:lnTo>
                  <a:lnTo>
                    <a:pt x="1316050" y="2202766"/>
                  </a:lnTo>
                  <a:lnTo>
                    <a:pt x="1273031" y="2219728"/>
                  </a:lnTo>
                  <a:lnTo>
                    <a:pt x="1229015" y="2234622"/>
                  </a:lnTo>
                  <a:lnTo>
                    <a:pt x="1184062" y="2247387"/>
                  </a:lnTo>
                  <a:lnTo>
                    <a:pt x="1138231" y="2257965"/>
                  </a:lnTo>
                  <a:lnTo>
                    <a:pt x="1091582" y="2266296"/>
                  </a:lnTo>
                  <a:lnTo>
                    <a:pt x="1044173" y="2272320"/>
                  </a:lnTo>
                  <a:lnTo>
                    <a:pt x="996066" y="2275978"/>
                  </a:lnTo>
                  <a:lnTo>
                    <a:pt x="947318" y="2277211"/>
                  </a:lnTo>
                  <a:lnTo>
                    <a:pt x="0" y="2277211"/>
                  </a:lnTo>
                  <a:close/>
                </a:path>
              </a:pathLst>
            </a:custGeom>
            <a:ln w="19050">
              <a:solidFill>
                <a:srgbClr val="B4BB2E"/>
              </a:solidFill>
            </a:ln>
          </p:spPr>
          <p:txBody>
            <a:bodyPr wrap="square" lIns="0" tIns="0" rIns="0" bIns="0" rtlCol="0"/>
            <a:lstStyle/>
            <a:p>
              <a:endParaRPr/>
            </a:p>
          </p:txBody>
        </p:sp>
        <p:sp>
          <p:nvSpPr>
            <p:cNvPr id="4" name="object 4"/>
            <p:cNvSpPr/>
            <p:nvPr/>
          </p:nvSpPr>
          <p:spPr>
            <a:xfrm>
              <a:off x="8407229" y="1355369"/>
              <a:ext cx="2539365" cy="3052445"/>
            </a:xfrm>
            <a:custGeom>
              <a:avLst/>
              <a:gdLst/>
              <a:ahLst/>
              <a:cxnLst/>
              <a:rect l="l" t="t" r="r" b="b"/>
              <a:pathLst>
                <a:path w="2539365" h="3052445">
                  <a:moveTo>
                    <a:pt x="0" y="3052089"/>
                  </a:moveTo>
                  <a:lnTo>
                    <a:pt x="0" y="1269657"/>
                  </a:lnTo>
                  <a:lnTo>
                    <a:pt x="916" y="1220955"/>
                  </a:lnTo>
                  <a:lnTo>
                    <a:pt x="3645" y="1172718"/>
                  </a:lnTo>
                  <a:lnTo>
                    <a:pt x="8152" y="1124977"/>
                  </a:lnTo>
                  <a:lnTo>
                    <a:pt x="14406" y="1077766"/>
                  </a:lnTo>
                  <a:lnTo>
                    <a:pt x="22372" y="1031117"/>
                  </a:lnTo>
                  <a:lnTo>
                    <a:pt x="32019" y="985063"/>
                  </a:lnTo>
                  <a:lnTo>
                    <a:pt x="43313" y="939637"/>
                  </a:lnTo>
                  <a:lnTo>
                    <a:pt x="56222" y="894872"/>
                  </a:lnTo>
                  <a:lnTo>
                    <a:pt x="70712" y="850802"/>
                  </a:lnTo>
                  <a:lnTo>
                    <a:pt x="86751" y="807458"/>
                  </a:lnTo>
                  <a:lnTo>
                    <a:pt x="104305" y="764873"/>
                  </a:lnTo>
                  <a:lnTo>
                    <a:pt x="123343" y="723082"/>
                  </a:lnTo>
                  <a:lnTo>
                    <a:pt x="143831" y="682115"/>
                  </a:lnTo>
                  <a:lnTo>
                    <a:pt x="165736" y="642007"/>
                  </a:lnTo>
                  <a:lnTo>
                    <a:pt x="189025" y="602790"/>
                  </a:lnTo>
                  <a:lnTo>
                    <a:pt x="213665" y="564497"/>
                  </a:lnTo>
                  <a:lnTo>
                    <a:pt x="239625" y="527161"/>
                  </a:lnTo>
                  <a:lnTo>
                    <a:pt x="266869" y="490814"/>
                  </a:lnTo>
                  <a:lnTo>
                    <a:pt x="295367" y="455491"/>
                  </a:lnTo>
                  <a:lnTo>
                    <a:pt x="325084" y="421223"/>
                  </a:lnTo>
                  <a:lnTo>
                    <a:pt x="355989" y="388043"/>
                  </a:lnTo>
                  <a:lnTo>
                    <a:pt x="388048" y="355984"/>
                  </a:lnTo>
                  <a:lnTo>
                    <a:pt x="421228" y="325080"/>
                  </a:lnTo>
                  <a:lnTo>
                    <a:pt x="455496" y="295363"/>
                  </a:lnTo>
                  <a:lnTo>
                    <a:pt x="490820" y="266866"/>
                  </a:lnTo>
                  <a:lnTo>
                    <a:pt x="527166" y="239621"/>
                  </a:lnTo>
                  <a:lnTo>
                    <a:pt x="564502" y="213662"/>
                  </a:lnTo>
                  <a:lnTo>
                    <a:pt x="602795" y="189022"/>
                  </a:lnTo>
                  <a:lnTo>
                    <a:pt x="642013" y="165733"/>
                  </a:lnTo>
                  <a:lnTo>
                    <a:pt x="682121" y="143828"/>
                  </a:lnTo>
                  <a:lnTo>
                    <a:pt x="723087" y="123341"/>
                  </a:lnTo>
                  <a:lnTo>
                    <a:pt x="764879" y="104304"/>
                  </a:lnTo>
                  <a:lnTo>
                    <a:pt x="807463" y="86749"/>
                  </a:lnTo>
                  <a:lnTo>
                    <a:pt x="850807" y="70711"/>
                  </a:lnTo>
                  <a:lnTo>
                    <a:pt x="894877" y="56221"/>
                  </a:lnTo>
                  <a:lnTo>
                    <a:pt x="939641" y="43312"/>
                  </a:lnTo>
                  <a:lnTo>
                    <a:pt x="985067" y="32018"/>
                  </a:lnTo>
                  <a:lnTo>
                    <a:pt x="1031120" y="22372"/>
                  </a:lnTo>
                  <a:lnTo>
                    <a:pt x="1077768" y="14405"/>
                  </a:lnTo>
                  <a:lnTo>
                    <a:pt x="1124979" y="8152"/>
                  </a:lnTo>
                  <a:lnTo>
                    <a:pt x="1172719" y="3645"/>
                  </a:lnTo>
                  <a:lnTo>
                    <a:pt x="1220956" y="916"/>
                  </a:lnTo>
                  <a:lnTo>
                    <a:pt x="1269657" y="0"/>
                  </a:lnTo>
                  <a:lnTo>
                    <a:pt x="2539326" y="0"/>
                  </a:lnTo>
                  <a:lnTo>
                    <a:pt x="2539326" y="1782432"/>
                  </a:lnTo>
                  <a:lnTo>
                    <a:pt x="2538410" y="1831132"/>
                  </a:lnTo>
                  <a:lnTo>
                    <a:pt x="2535681" y="1879369"/>
                  </a:lnTo>
                  <a:lnTo>
                    <a:pt x="2531174" y="1927109"/>
                  </a:lnTo>
                  <a:lnTo>
                    <a:pt x="2524920" y="1974320"/>
                  </a:lnTo>
                  <a:lnTo>
                    <a:pt x="2516954" y="2020968"/>
                  </a:lnTo>
                  <a:lnTo>
                    <a:pt x="2507307" y="2067022"/>
                  </a:lnTo>
                  <a:lnTo>
                    <a:pt x="2496013" y="2112447"/>
                  </a:lnTo>
                  <a:lnTo>
                    <a:pt x="2483104" y="2157211"/>
                  </a:lnTo>
                  <a:lnTo>
                    <a:pt x="2468614" y="2201282"/>
                  </a:lnTo>
                  <a:lnTo>
                    <a:pt x="2452575" y="2244625"/>
                  </a:lnTo>
                  <a:lnTo>
                    <a:pt x="2435020" y="2287210"/>
                  </a:lnTo>
                  <a:lnTo>
                    <a:pt x="2415983" y="2329001"/>
                  </a:lnTo>
                  <a:lnTo>
                    <a:pt x="2395495" y="2369968"/>
                  </a:lnTo>
                  <a:lnTo>
                    <a:pt x="2373590" y="2410076"/>
                  </a:lnTo>
                  <a:lnTo>
                    <a:pt x="2350301" y="2449293"/>
                  </a:lnTo>
                  <a:lnTo>
                    <a:pt x="2325660" y="2487586"/>
                  </a:lnTo>
                  <a:lnTo>
                    <a:pt x="2299701" y="2524922"/>
                  </a:lnTo>
                  <a:lnTo>
                    <a:pt x="2272456" y="2561269"/>
                  </a:lnTo>
                  <a:lnTo>
                    <a:pt x="2243958" y="2596592"/>
                  </a:lnTo>
                  <a:lnTo>
                    <a:pt x="2214240" y="2630861"/>
                  </a:lnTo>
                  <a:lnTo>
                    <a:pt x="2183335" y="2664041"/>
                  </a:lnTo>
                  <a:lnTo>
                    <a:pt x="2151277" y="2696099"/>
                  </a:lnTo>
                  <a:lnTo>
                    <a:pt x="2118096" y="2727004"/>
                  </a:lnTo>
                  <a:lnTo>
                    <a:pt x="2083828" y="2756721"/>
                  </a:lnTo>
                  <a:lnTo>
                    <a:pt x="2048504" y="2785219"/>
                  </a:lnTo>
                  <a:lnTo>
                    <a:pt x="2012157" y="2812464"/>
                  </a:lnTo>
                  <a:lnTo>
                    <a:pt x="1974820" y="2838423"/>
                  </a:lnTo>
                  <a:lnTo>
                    <a:pt x="1936527" y="2863064"/>
                  </a:lnTo>
                  <a:lnTo>
                    <a:pt x="1897309" y="2886353"/>
                  </a:lnTo>
                  <a:lnTo>
                    <a:pt x="1857201" y="2908258"/>
                  </a:lnTo>
                  <a:lnTo>
                    <a:pt x="1816234" y="2928745"/>
                  </a:lnTo>
                  <a:lnTo>
                    <a:pt x="1774442" y="2947783"/>
                  </a:lnTo>
                  <a:lnTo>
                    <a:pt x="1731857" y="2965338"/>
                  </a:lnTo>
                  <a:lnTo>
                    <a:pt x="1688513" y="2981377"/>
                  </a:lnTo>
                  <a:lnTo>
                    <a:pt x="1644442" y="2995867"/>
                  </a:lnTo>
                  <a:lnTo>
                    <a:pt x="1599677" y="3008775"/>
                  </a:lnTo>
                  <a:lnTo>
                    <a:pt x="1554251" y="3020069"/>
                  </a:lnTo>
                  <a:lnTo>
                    <a:pt x="1508197" y="3029716"/>
                  </a:lnTo>
                  <a:lnTo>
                    <a:pt x="1461548" y="3037683"/>
                  </a:lnTo>
                  <a:lnTo>
                    <a:pt x="1414336" y="3043936"/>
                  </a:lnTo>
                  <a:lnTo>
                    <a:pt x="1366595" y="3048443"/>
                  </a:lnTo>
                  <a:lnTo>
                    <a:pt x="1318358" y="3051172"/>
                  </a:lnTo>
                  <a:lnTo>
                    <a:pt x="1269657" y="3052089"/>
                  </a:lnTo>
                  <a:lnTo>
                    <a:pt x="0" y="3052089"/>
                  </a:lnTo>
                  <a:close/>
                </a:path>
              </a:pathLst>
            </a:custGeom>
            <a:ln w="19050">
              <a:solidFill>
                <a:srgbClr val="01646C"/>
              </a:solidFill>
            </a:ln>
          </p:spPr>
          <p:txBody>
            <a:bodyPr wrap="square" lIns="0" tIns="0" rIns="0" bIns="0" rtlCol="0"/>
            <a:lstStyle/>
            <a:p>
              <a:endParaRPr/>
            </a:p>
          </p:txBody>
        </p:sp>
        <p:sp>
          <p:nvSpPr>
            <p:cNvPr id="5" name="object 5"/>
            <p:cNvSpPr/>
            <p:nvPr/>
          </p:nvSpPr>
          <p:spPr>
            <a:xfrm>
              <a:off x="8090798" y="975043"/>
              <a:ext cx="3172460" cy="3813175"/>
            </a:xfrm>
            <a:custGeom>
              <a:avLst/>
              <a:gdLst/>
              <a:ahLst/>
              <a:cxnLst/>
              <a:rect l="l" t="t" r="r" b="b"/>
              <a:pathLst>
                <a:path w="3172459" h="3813175">
                  <a:moveTo>
                    <a:pt x="0" y="3812743"/>
                  </a:moveTo>
                  <a:lnTo>
                    <a:pt x="0" y="1586090"/>
                  </a:lnTo>
                  <a:lnTo>
                    <a:pt x="727" y="1537598"/>
                  </a:lnTo>
                  <a:lnTo>
                    <a:pt x="2894" y="1489469"/>
                  </a:lnTo>
                  <a:lnTo>
                    <a:pt x="6481" y="1441722"/>
                  </a:lnTo>
                  <a:lnTo>
                    <a:pt x="11468" y="1394379"/>
                  </a:lnTo>
                  <a:lnTo>
                    <a:pt x="17832" y="1347460"/>
                  </a:lnTo>
                  <a:lnTo>
                    <a:pt x="25554" y="1300986"/>
                  </a:lnTo>
                  <a:lnTo>
                    <a:pt x="34612" y="1254977"/>
                  </a:lnTo>
                  <a:lnTo>
                    <a:pt x="44987" y="1209456"/>
                  </a:lnTo>
                  <a:lnTo>
                    <a:pt x="56656" y="1164441"/>
                  </a:lnTo>
                  <a:lnTo>
                    <a:pt x="69601" y="1119954"/>
                  </a:lnTo>
                  <a:lnTo>
                    <a:pt x="83799" y="1076016"/>
                  </a:lnTo>
                  <a:lnTo>
                    <a:pt x="99230" y="1032648"/>
                  </a:lnTo>
                  <a:lnTo>
                    <a:pt x="115873" y="989869"/>
                  </a:lnTo>
                  <a:lnTo>
                    <a:pt x="133708" y="947702"/>
                  </a:lnTo>
                  <a:lnTo>
                    <a:pt x="152714" y="906166"/>
                  </a:lnTo>
                  <a:lnTo>
                    <a:pt x="172869" y="865283"/>
                  </a:lnTo>
                  <a:lnTo>
                    <a:pt x="194154" y="825072"/>
                  </a:lnTo>
                  <a:lnTo>
                    <a:pt x="216548" y="785556"/>
                  </a:lnTo>
                  <a:lnTo>
                    <a:pt x="240030" y="746754"/>
                  </a:lnTo>
                  <a:lnTo>
                    <a:pt x="264578" y="708687"/>
                  </a:lnTo>
                  <a:lnTo>
                    <a:pt x="290173" y="671376"/>
                  </a:lnTo>
                  <a:lnTo>
                    <a:pt x="316794" y="634843"/>
                  </a:lnTo>
                  <a:lnTo>
                    <a:pt x="344420" y="599106"/>
                  </a:lnTo>
                  <a:lnTo>
                    <a:pt x="373029" y="564188"/>
                  </a:lnTo>
                  <a:lnTo>
                    <a:pt x="402602" y="530109"/>
                  </a:lnTo>
                  <a:lnTo>
                    <a:pt x="433118" y="496890"/>
                  </a:lnTo>
                  <a:lnTo>
                    <a:pt x="464556" y="464551"/>
                  </a:lnTo>
                  <a:lnTo>
                    <a:pt x="496895" y="433114"/>
                  </a:lnTo>
                  <a:lnTo>
                    <a:pt x="530114" y="402598"/>
                  </a:lnTo>
                  <a:lnTo>
                    <a:pt x="564194" y="373025"/>
                  </a:lnTo>
                  <a:lnTo>
                    <a:pt x="599112" y="344416"/>
                  </a:lnTo>
                  <a:lnTo>
                    <a:pt x="634848" y="316790"/>
                  </a:lnTo>
                  <a:lnTo>
                    <a:pt x="671382" y="290170"/>
                  </a:lnTo>
                  <a:lnTo>
                    <a:pt x="708693" y="264575"/>
                  </a:lnTo>
                  <a:lnTo>
                    <a:pt x="746759" y="240027"/>
                  </a:lnTo>
                  <a:lnTo>
                    <a:pt x="785561" y="216545"/>
                  </a:lnTo>
                  <a:lnTo>
                    <a:pt x="825078" y="194152"/>
                  </a:lnTo>
                  <a:lnTo>
                    <a:pt x="865288" y="172867"/>
                  </a:lnTo>
                  <a:lnTo>
                    <a:pt x="906172" y="152712"/>
                  </a:lnTo>
                  <a:lnTo>
                    <a:pt x="947707" y="133706"/>
                  </a:lnTo>
                  <a:lnTo>
                    <a:pt x="989875" y="115871"/>
                  </a:lnTo>
                  <a:lnTo>
                    <a:pt x="1032653" y="99228"/>
                  </a:lnTo>
                  <a:lnTo>
                    <a:pt x="1076021" y="83797"/>
                  </a:lnTo>
                  <a:lnTo>
                    <a:pt x="1119959" y="69600"/>
                  </a:lnTo>
                  <a:lnTo>
                    <a:pt x="1164445" y="56656"/>
                  </a:lnTo>
                  <a:lnTo>
                    <a:pt x="1209460" y="44986"/>
                  </a:lnTo>
                  <a:lnTo>
                    <a:pt x="1254981" y="34612"/>
                  </a:lnTo>
                  <a:lnTo>
                    <a:pt x="1300989" y="25553"/>
                  </a:lnTo>
                  <a:lnTo>
                    <a:pt x="1347463" y="17832"/>
                  </a:lnTo>
                  <a:lnTo>
                    <a:pt x="1394381" y="11467"/>
                  </a:lnTo>
                  <a:lnTo>
                    <a:pt x="1441724" y="6481"/>
                  </a:lnTo>
                  <a:lnTo>
                    <a:pt x="1489470" y="2894"/>
                  </a:lnTo>
                  <a:lnTo>
                    <a:pt x="1537599" y="727"/>
                  </a:lnTo>
                  <a:lnTo>
                    <a:pt x="1586090" y="0"/>
                  </a:lnTo>
                  <a:lnTo>
                    <a:pt x="3172180" y="0"/>
                  </a:lnTo>
                  <a:lnTo>
                    <a:pt x="3172180" y="2226652"/>
                  </a:lnTo>
                  <a:lnTo>
                    <a:pt x="3171453" y="2275143"/>
                  </a:lnTo>
                  <a:lnTo>
                    <a:pt x="3169285" y="2323272"/>
                  </a:lnTo>
                  <a:lnTo>
                    <a:pt x="3165698" y="2371018"/>
                  </a:lnTo>
                  <a:lnTo>
                    <a:pt x="3160712" y="2418361"/>
                  </a:lnTo>
                  <a:lnTo>
                    <a:pt x="3154348" y="2465280"/>
                  </a:lnTo>
                  <a:lnTo>
                    <a:pt x="3146626" y="2511753"/>
                  </a:lnTo>
                  <a:lnTo>
                    <a:pt x="3137568" y="2557761"/>
                  </a:lnTo>
                  <a:lnTo>
                    <a:pt x="3127194" y="2603282"/>
                  </a:lnTo>
                  <a:lnTo>
                    <a:pt x="3115524" y="2648297"/>
                  </a:lnTo>
                  <a:lnTo>
                    <a:pt x="3102580" y="2692783"/>
                  </a:lnTo>
                  <a:lnTo>
                    <a:pt x="3088382" y="2736721"/>
                  </a:lnTo>
                  <a:lnTo>
                    <a:pt x="3072951" y="2780089"/>
                  </a:lnTo>
                  <a:lnTo>
                    <a:pt x="3056308" y="2822867"/>
                  </a:lnTo>
                  <a:lnTo>
                    <a:pt x="3038474" y="2865035"/>
                  </a:lnTo>
                  <a:lnTo>
                    <a:pt x="3019468" y="2906571"/>
                  </a:lnTo>
                  <a:lnTo>
                    <a:pt x="2999313" y="2947454"/>
                  </a:lnTo>
                  <a:lnTo>
                    <a:pt x="2978028" y="2987664"/>
                  </a:lnTo>
                  <a:lnTo>
                    <a:pt x="2955634" y="3027181"/>
                  </a:lnTo>
                  <a:lnTo>
                    <a:pt x="2932153" y="3065983"/>
                  </a:lnTo>
                  <a:lnTo>
                    <a:pt x="2907605" y="3104050"/>
                  </a:lnTo>
                  <a:lnTo>
                    <a:pt x="2882010" y="3141360"/>
                  </a:lnTo>
                  <a:lnTo>
                    <a:pt x="2855389" y="3177894"/>
                  </a:lnTo>
                  <a:lnTo>
                    <a:pt x="2827764" y="3213631"/>
                  </a:lnTo>
                  <a:lnTo>
                    <a:pt x="2799155" y="3248549"/>
                  </a:lnTo>
                  <a:lnTo>
                    <a:pt x="2769582" y="3282628"/>
                  </a:lnTo>
                  <a:lnTo>
                    <a:pt x="2739066" y="3315847"/>
                  </a:lnTo>
                  <a:lnTo>
                    <a:pt x="2707628" y="3348186"/>
                  </a:lnTo>
                  <a:lnTo>
                    <a:pt x="2675290" y="3379624"/>
                  </a:lnTo>
                  <a:lnTo>
                    <a:pt x="2642070" y="3410140"/>
                  </a:lnTo>
                  <a:lnTo>
                    <a:pt x="2607991" y="3439713"/>
                  </a:lnTo>
                  <a:lnTo>
                    <a:pt x="2573073" y="3468323"/>
                  </a:lnTo>
                  <a:lnTo>
                    <a:pt x="2537337" y="3495948"/>
                  </a:lnTo>
                  <a:lnTo>
                    <a:pt x="2500803" y="3522569"/>
                  </a:lnTo>
                  <a:lnTo>
                    <a:pt x="2463493" y="3548164"/>
                  </a:lnTo>
                  <a:lnTo>
                    <a:pt x="2425426" y="3572713"/>
                  </a:lnTo>
                  <a:lnTo>
                    <a:pt x="2386624" y="3596194"/>
                  </a:lnTo>
                  <a:lnTo>
                    <a:pt x="2347107" y="3618588"/>
                  </a:lnTo>
                  <a:lnTo>
                    <a:pt x="2306897" y="3639873"/>
                  </a:lnTo>
                  <a:lnTo>
                    <a:pt x="2266013" y="3660029"/>
                  </a:lnTo>
                  <a:lnTo>
                    <a:pt x="2224478" y="3679034"/>
                  </a:lnTo>
                  <a:lnTo>
                    <a:pt x="2182310" y="3696869"/>
                  </a:lnTo>
                  <a:lnTo>
                    <a:pt x="2139532" y="3713512"/>
                  </a:lnTo>
                  <a:lnTo>
                    <a:pt x="2096163" y="3728944"/>
                  </a:lnTo>
                  <a:lnTo>
                    <a:pt x="2052225" y="3743142"/>
                  </a:lnTo>
                  <a:lnTo>
                    <a:pt x="2007739" y="3756086"/>
                  </a:lnTo>
                  <a:lnTo>
                    <a:pt x="1962724" y="3767756"/>
                  </a:lnTo>
                  <a:lnTo>
                    <a:pt x="1917202" y="3778130"/>
                  </a:lnTo>
                  <a:lnTo>
                    <a:pt x="1871194" y="3787189"/>
                  </a:lnTo>
                  <a:lnTo>
                    <a:pt x="1824720" y="3794910"/>
                  </a:lnTo>
                  <a:lnTo>
                    <a:pt x="1777801" y="3801275"/>
                  </a:lnTo>
                  <a:lnTo>
                    <a:pt x="1730458" y="3806261"/>
                  </a:lnTo>
                  <a:lnTo>
                    <a:pt x="1682711" y="3809848"/>
                  </a:lnTo>
                  <a:lnTo>
                    <a:pt x="1634581" y="3812016"/>
                  </a:lnTo>
                  <a:lnTo>
                    <a:pt x="1586090" y="3812743"/>
                  </a:lnTo>
                  <a:lnTo>
                    <a:pt x="0" y="3812743"/>
                  </a:lnTo>
                  <a:close/>
                </a:path>
              </a:pathLst>
            </a:custGeom>
            <a:ln w="19050">
              <a:solidFill>
                <a:srgbClr val="B4BB2E"/>
              </a:solidFill>
            </a:ln>
          </p:spPr>
          <p:txBody>
            <a:bodyPr wrap="square" lIns="0" tIns="0" rIns="0" bIns="0" rtlCol="0"/>
            <a:lstStyle/>
            <a:p>
              <a:endParaRPr/>
            </a:p>
          </p:txBody>
        </p:sp>
        <p:sp>
          <p:nvSpPr>
            <p:cNvPr id="6" name="object 6"/>
            <p:cNvSpPr/>
            <p:nvPr/>
          </p:nvSpPr>
          <p:spPr>
            <a:xfrm>
              <a:off x="7773580" y="593759"/>
              <a:ext cx="3806825" cy="4575810"/>
            </a:xfrm>
            <a:custGeom>
              <a:avLst/>
              <a:gdLst/>
              <a:ahLst/>
              <a:cxnLst/>
              <a:rect l="l" t="t" r="r" b="b"/>
              <a:pathLst>
                <a:path w="3806825" h="4575810">
                  <a:moveTo>
                    <a:pt x="0" y="4575302"/>
                  </a:moveTo>
                  <a:lnTo>
                    <a:pt x="0" y="1903310"/>
                  </a:lnTo>
                  <a:lnTo>
                    <a:pt x="602" y="1854939"/>
                  </a:lnTo>
                  <a:lnTo>
                    <a:pt x="2401" y="1806864"/>
                  </a:lnTo>
                  <a:lnTo>
                    <a:pt x="5381" y="1759100"/>
                  </a:lnTo>
                  <a:lnTo>
                    <a:pt x="9528" y="1711662"/>
                  </a:lnTo>
                  <a:lnTo>
                    <a:pt x="14829" y="1664564"/>
                  </a:lnTo>
                  <a:lnTo>
                    <a:pt x="21268" y="1617819"/>
                  </a:lnTo>
                  <a:lnTo>
                    <a:pt x="28832" y="1571443"/>
                  </a:lnTo>
                  <a:lnTo>
                    <a:pt x="37507" y="1525449"/>
                  </a:lnTo>
                  <a:lnTo>
                    <a:pt x="47277" y="1479853"/>
                  </a:lnTo>
                  <a:lnTo>
                    <a:pt x="58129" y="1434667"/>
                  </a:lnTo>
                  <a:lnTo>
                    <a:pt x="70048" y="1389906"/>
                  </a:lnTo>
                  <a:lnTo>
                    <a:pt x="83020" y="1345585"/>
                  </a:lnTo>
                  <a:lnTo>
                    <a:pt x="97032" y="1301718"/>
                  </a:lnTo>
                  <a:lnTo>
                    <a:pt x="112068" y="1258319"/>
                  </a:lnTo>
                  <a:lnTo>
                    <a:pt x="128114" y="1215403"/>
                  </a:lnTo>
                  <a:lnTo>
                    <a:pt x="145157" y="1172983"/>
                  </a:lnTo>
                  <a:lnTo>
                    <a:pt x="163181" y="1131074"/>
                  </a:lnTo>
                  <a:lnTo>
                    <a:pt x="182173" y="1089690"/>
                  </a:lnTo>
                  <a:lnTo>
                    <a:pt x="202119" y="1048846"/>
                  </a:lnTo>
                  <a:lnTo>
                    <a:pt x="223003" y="1008556"/>
                  </a:lnTo>
                  <a:lnTo>
                    <a:pt x="244812" y="968833"/>
                  </a:lnTo>
                  <a:lnTo>
                    <a:pt x="267531" y="929693"/>
                  </a:lnTo>
                  <a:lnTo>
                    <a:pt x="291147" y="891150"/>
                  </a:lnTo>
                  <a:lnTo>
                    <a:pt x="315645" y="853217"/>
                  </a:lnTo>
                  <a:lnTo>
                    <a:pt x="341010" y="815909"/>
                  </a:lnTo>
                  <a:lnTo>
                    <a:pt x="367229" y="779241"/>
                  </a:lnTo>
                  <a:lnTo>
                    <a:pt x="394287" y="743227"/>
                  </a:lnTo>
                  <a:lnTo>
                    <a:pt x="422170" y="707880"/>
                  </a:lnTo>
                  <a:lnTo>
                    <a:pt x="450863" y="673215"/>
                  </a:lnTo>
                  <a:lnTo>
                    <a:pt x="480353" y="639247"/>
                  </a:lnTo>
                  <a:lnTo>
                    <a:pt x="510625" y="605990"/>
                  </a:lnTo>
                  <a:lnTo>
                    <a:pt x="541664" y="573457"/>
                  </a:lnTo>
                  <a:lnTo>
                    <a:pt x="573457" y="541664"/>
                  </a:lnTo>
                  <a:lnTo>
                    <a:pt x="605990" y="510625"/>
                  </a:lnTo>
                  <a:lnTo>
                    <a:pt x="639247" y="480353"/>
                  </a:lnTo>
                  <a:lnTo>
                    <a:pt x="673215" y="450863"/>
                  </a:lnTo>
                  <a:lnTo>
                    <a:pt x="707880" y="422170"/>
                  </a:lnTo>
                  <a:lnTo>
                    <a:pt x="743227" y="394287"/>
                  </a:lnTo>
                  <a:lnTo>
                    <a:pt x="779241" y="367229"/>
                  </a:lnTo>
                  <a:lnTo>
                    <a:pt x="815909" y="341010"/>
                  </a:lnTo>
                  <a:lnTo>
                    <a:pt x="853217" y="315645"/>
                  </a:lnTo>
                  <a:lnTo>
                    <a:pt x="891150" y="291147"/>
                  </a:lnTo>
                  <a:lnTo>
                    <a:pt x="929693" y="267531"/>
                  </a:lnTo>
                  <a:lnTo>
                    <a:pt x="968833" y="244812"/>
                  </a:lnTo>
                  <a:lnTo>
                    <a:pt x="1008556" y="223003"/>
                  </a:lnTo>
                  <a:lnTo>
                    <a:pt x="1048846" y="202119"/>
                  </a:lnTo>
                  <a:lnTo>
                    <a:pt x="1089690" y="182173"/>
                  </a:lnTo>
                  <a:lnTo>
                    <a:pt x="1131074" y="163181"/>
                  </a:lnTo>
                  <a:lnTo>
                    <a:pt x="1172983" y="145157"/>
                  </a:lnTo>
                  <a:lnTo>
                    <a:pt x="1215403" y="128114"/>
                  </a:lnTo>
                  <a:lnTo>
                    <a:pt x="1258319" y="112068"/>
                  </a:lnTo>
                  <a:lnTo>
                    <a:pt x="1301718" y="97032"/>
                  </a:lnTo>
                  <a:lnTo>
                    <a:pt x="1345585" y="83020"/>
                  </a:lnTo>
                  <a:lnTo>
                    <a:pt x="1389906" y="70048"/>
                  </a:lnTo>
                  <a:lnTo>
                    <a:pt x="1434667" y="58129"/>
                  </a:lnTo>
                  <a:lnTo>
                    <a:pt x="1479853" y="47277"/>
                  </a:lnTo>
                  <a:lnTo>
                    <a:pt x="1525449" y="37507"/>
                  </a:lnTo>
                  <a:lnTo>
                    <a:pt x="1571443" y="28832"/>
                  </a:lnTo>
                  <a:lnTo>
                    <a:pt x="1617819" y="21268"/>
                  </a:lnTo>
                  <a:lnTo>
                    <a:pt x="1664564" y="14829"/>
                  </a:lnTo>
                  <a:lnTo>
                    <a:pt x="1711662" y="9528"/>
                  </a:lnTo>
                  <a:lnTo>
                    <a:pt x="1759100" y="5381"/>
                  </a:lnTo>
                  <a:lnTo>
                    <a:pt x="1806864" y="2401"/>
                  </a:lnTo>
                  <a:lnTo>
                    <a:pt x="1854939" y="602"/>
                  </a:lnTo>
                  <a:lnTo>
                    <a:pt x="1903310" y="0"/>
                  </a:lnTo>
                  <a:lnTo>
                    <a:pt x="3806621" y="0"/>
                  </a:lnTo>
                  <a:lnTo>
                    <a:pt x="3806621" y="2671991"/>
                  </a:lnTo>
                  <a:lnTo>
                    <a:pt x="3806019" y="2720362"/>
                  </a:lnTo>
                  <a:lnTo>
                    <a:pt x="3804220" y="2768437"/>
                  </a:lnTo>
                  <a:lnTo>
                    <a:pt x="3801240" y="2816201"/>
                  </a:lnTo>
                  <a:lnTo>
                    <a:pt x="3797092" y="2863639"/>
                  </a:lnTo>
                  <a:lnTo>
                    <a:pt x="3791792" y="2910737"/>
                  </a:lnTo>
                  <a:lnTo>
                    <a:pt x="3785352" y="2957482"/>
                  </a:lnTo>
                  <a:lnTo>
                    <a:pt x="3777788" y="3003858"/>
                  </a:lnTo>
                  <a:lnTo>
                    <a:pt x="3769114" y="3049852"/>
                  </a:lnTo>
                  <a:lnTo>
                    <a:pt x="3759344" y="3095448"/>
                  </a:lnTo>
                  <a:lnTo>
                    <a:pt x="3748492" y="3140634"/>
                  </a:lnTo>
                  <a:lnTo>
                    <a:pt x="3736573" y="3185395"/>
                  </a:lnTo>
                  <a:lnTo>
                    <a:pt x="3723600" y="3229716"/>
                  </a:lnTo>
                  <a:lnTo>
                    <a:pt x="3709589" y="3273583"/>
                  </a:lnTo>
                  <a:lnTo>
                    <a:pt x="3694553" y="3316982"/>
                  </a:lnTo>
                  <a:lnTo>
                    <a:pt x="3678506" y="3359898"/>
                  </a:lnTo>
                  <a:lnTo>
                    <a:pt x="3661464" y="3402318"/>
                  </a:lnTo>
                  <a:lnTo>
                    <a:pt x="3643439" y="3444227"/>
                  </a:lnTo>
                  <a:lnTo>
                    <a:pt x="3624447" y="3485611"/>
                  </a:lnTo>
                  <a:lnTo>
                    <a:pt x="3604502" y="3526455"/>
                  </a:lnTo>
                  <a:lnTo>
                    <a:pt x="3583618" y="3566745"/>
                  </a:lnTo>
                  <a:lnTo>
                    <a:pt x="3561809" y="3606468"/>
                  </a:lnTo>
                  <a:lnTo>
                    <a:pt x="3539089" y="3645608"/>
                  </a:lnTo>
                  <a:lnTo>
                    <a:pt x="3515474" y="3684151"/>
                  </a:lnTo>
                  <a:lnTo>
                    <a:pt x="3490976" y="3722084"/>
                  </a:lnTo>
                  <a:lnTo>
                    <a:pt x="3465611" y="3759392"/>
                  </a:lnTo>
                  <a:lnTo>
                    <a:pt x="3439392" y="3796060"/>
                  </a:lnTo>
                  <a:lnTo>
                    <a:pt x="3412334" y="3832074"/>
                  </a:lnTo>
                  <a:lnTo>
                    <a:pt x="3384451" y="3867421"/>
                  </a:lnTo>
                  <a:lnTo>
                    <a:pt x="3355758" y="3902086"/>
                  </a:lnTo>
                  <a:lnTo>
                    <a:pt x="3326268" y="3936054"/>
                  </a:lnTo>
                  <a:lnTo>
                    <a:pt x="3295996" y="3969311"/>
                  </a:lnTo>
                  <a:lnTo>
                    <a:pt x="3264956" y="4001844"/>
                  </a:lnTo>
                  <a:lnTo>
                    <a:pt x="3233163" y="4033637"/>
                  </a:lnTo>
                  <a:lnTo>
                    <a:pt x="3200631" y="4064676"/>
                  </a:lnTo>
                  <a:lnTo>
                    <a:pt x="3167374" y="4094948"/>
                  </a:lnTo>
                  <a:lnTo>
                    <a:pt x="3133406" y="4124438"/>
                  </a:lnTo>
                  <a:lnTo>
                    <a:pt x="3098741" y="4153131"/>
                  </a:lnTo>
                  <a:lnTo>
                    <a:pt x="3063394" y="4181014"/>
                  </a:lnTo>
                  <a:lnTo>
                    <a:pt x="3027380" y="4208072"/>
                  </a:lnTo>
                  <a:lnTo>
                    <a:pt x="2990711" y="4234291"/>
                  </a:lnTo>
                  <a:lnTo>
                    <a:pt x="2953404" y="4259656"/>
                  </a:lnTo>
                  <a:lnTo>
                    <a:pt x="2915471" y="4284154"/>
                  </a:lnTo>
                  <a:lnTo>
                    <a:pt x="2876928" y="4307770"/>
                  </a:lnTo>
                  <a:lnTo>
                    <a:pt x="2837787" y="4330489"/>
                  </a:lnTo>
                  <a:lnTo>
                    <a:pt x="2798065" y="4352298"/>
                  </a:lnTo>
                  <a:lnTo>
                    <a:pt x="2757775" y="4373182"/>
                  </a:lnTo>
                  <a:lnTo>
                    <a:pt x="2716930" y="4393128"/>
                  </a:lnTo>
                  <a:lnTo>
                    <a:pt x="2675547" y="4412120"/>
                  </a:lnTo>
                  <a:lnTo>
                    <a:pt x="2633638" y="4430144"/>
                  </a:lnTo>
                  <a:lnTo>
                    <a:pt x="2591218" y="4447187"/>
                  </a:lnTo>
                  <a:lnTo>
                    <a:pt x="2548302" y="4463233"/>
                  </a:lnTo>
                  <a:lnTo>
                    <a:pt x="2504903" y="4478269"/>
                  </a:lnTo>
                  <a:lnTo>
                    <a:pt x="2461036" y="4492281"/>
                  </a:lnTo>
                  <a:lnTo>
                    <a:pt x="2416715" y="4505253"/>
                  </a:lnTo>
                  <a:lnTo>
                    <a:pt x="2371954" y="4517172"/>
                  </a:lnTo>
                  <a:lnTo>
                    <a:pt x="2326768" y="4528024"/>
                  </a:lnTo>
                  <a:lnTo>
                    <a:pt x="2281171" y="4537794"/>
                  </a:lnTo>
                  <a:lnTo>
                    <a:pt x="2235178" y="4546469"/>
                  </a:lnTo>
                  <a:lnTo>
                    <a:pt x="2188801" y="4554033"/>
                  </a:lnTo>
                  <a:lnTo>
                    <a:pt x="2142057" y="4560472"/>
                  </a:lnTo>
                  <a:lnTo>
                    <a:pt x="2094959" y="4565773"/>
                  </a:lnTo>
                  <a:lnTo>
                    <a:pt x="2047520" y="4569920"/>
                  </a:lnTo>
                  <a:lnTo>
                    <a:pt x="1999757" y="4572900"/>
                  </a:lnTo>
                  <a:lnTo>
                    <a:pt x="1951682" y="4574699"/>
                  </a:lnTo>
                  <a:lnTo>
                    <a:pt x="1903310" y="4575302"/>
                  </a:lnTo>
                  <a:lnTo>
                    <a:pt x="0" y="4575302"/>
                  </a:lnTo>
                  <a:close/>
                </a:path>
              </a:pathLst>
            </a:custGeom>
            <a:ln w="19050">
              <a:solidFill>
                <a:srgbClr val="01646C"/>
              </a:solidFill>
            </a:ln>
          </p:spPr>
          <p:txBody>
            <a:bodyPr wrap="square" lIns="0" tIns="0" rIns="0" bIns="0" rtlCol="0"/>
            <a:lstStyle/>
            <a:p>
              <a:endParaRPr/>
            </a:p>
          </p:txBody>
        </p:sp>
        <p:sp>
          <p:nvSpPr>
            <p:cNvPr id="7" name="object 7"/>
            <p:cNvSpPr/>
            <p:nvPr/>
          </p:nvSpPr>
          <p:spPr>
            <a:xfrm>
              <a:off x="5877897" y="5172260"/>
              <a:ext cx="1894839" cy="1668145"/>
            </a:xfrm>
            <a:custGeom>
              <a:avLst/>
              <a:gdLst/>
              <a:ahLst/>
              <a:cxnLst/>
              <a:rect l="l" t="t" r="r" b="b"/>
              <a:pathLst>
                <a:path w="1894840" h="1668145">
                  <a:moveTo>
                    <a:pt x="0" y="1667743"/>
                  </a:moveTo>
                  <a:lnTo>
                    <a:pt x="0" y="947318"/>
                  </a:lnTo>
                  <a:lnTo>
                    <a:pt x="1232" y="898569"/>
                  </a:lnTo>
                  <a:lnTo>
                    <a:pt x="4890" y="850460"/>
                  </a:lnTo>
                  <a:lnTo>
                    <a:pt x="10915" y="803051"/>
                  </a:lnTo>
                  <a:lnTo>
                    <a:pt x="19246" y="756400"/>
                  </a:lnTo>
                  <a:lnTo>
                    <a:pt x="29824" y="710568"/>
                  </a:lnTo>
                  <a:lnTo>
                    <a:pt x="42589" y="665614"/>
                  </a:lnTo>
                  <a:lnTo>
                    <a:pt x="57483" y="621598"/>
                  </a:lnTo>
                  <a:lnTo>
                    <a:pt x="74445" y="578579"/>
                  </a:lnTo>
                  <a:lnTo>
                    <a:pt x="93415" y="536616"/>
                  </a:lnTo>
                  <a:lnTo>
                    <a:pt x="114336" y="495770"/>
                  </a:lnTo>
                  <a:lnTo>
                    <a:pt x="137146" y="456099"/>
                  </a:lnTo>
                  <a:lnTo>
                    <a:pt x="161787" y="417663"/>
                  </a:lnTo>
                  <a:lnTo>
                    <a:pt x="188198" y="380522"/>
                  </a:lnTo>
                  <a:lnTo>
                    <a:pt x="216321" y="344736"/>
                  </a:lnTo>
                  <a:lnTo>
                    <a:pt x="246096" y="310363"/>
                  </a:lnTo>
                  <a:lnTo>
                    <a:pt x="277463" y="277463"/>
                  </a:lnTo>
                  <a:lnTo>
                    <a:pt x="310363" y="246096"/>
                  </a:lnTo>
                  <a:lnTo>
                    <a:pt x="344736" y="216321"/>
                  </a:lnTo>
                  <a:lnTo>
                    <a:pt x="380522" y="188198"/>
                  </a:lnTo>
                  <a:lnTo>
                    <a:pt x="417663" y="161787"/>
                  </a:lnTo>
                  <a:lnTo>
                    <a:pt x="456099" y="137146"/>
                  </a:lnTo>
                  <a:lnTo>
                    <a:pt x="495770" y="114336"/>
                  </a:lnTo>
                  <a:lnTo>
                    <a:pt x="536616" y="93415"/>
                  </a:lnTo>
                  <a:lnTo>
                    <a:pt x="578579" y="74445"/>
                  </a:lnTo>
                  <a:lnTo>
                    <a:pt x="621598" y="57483"/>
                  </a:lnTo>
                  <a:lnTo>
                    <a:pt x="665614" y="42589"/>
                  </a:lnTo>
                  <a:lnTo>
                    <a:pt x="710568" y="29824"/>
                  </a:lnTo>
                  <a:lnTo>
                    <a:pt x="756400" y="19246"/>
                  </a:lnTo>
                  <a:lnTo>
                    <a:pt x="803051" y="10915"/>
                  </a:lnTo>
                  <a:lnTo>
                    <a:pt x="850460" y="4890"/>
                  </a:lnTo>
                  <a:lnTo>
                    <a:pt x="898569" y="1232"/>
                  </a:lnTo>
                  <a:lnTo>
                    <a:pt x="947318" y="0"/>
                  </a:lnTo>
                  <a:lnTo>
                    <a:pt x="1894624" y="0"/>
                  </a:lnTo>
                  <a:lnTo>
                    <a:pt x="1894624" y="1329893"/>
                  </a:lnTo>
                  <a:lnTo>
                    <a:pt x="1893391" y="1378642"/>
                  </a:lnTo>
                  <a:lnTo>
                    <a:pt x="1889733" y="1426750"/>
                  </a:lnTo>
                  <a:lnTo>
                    <a:pt x="1883708" y="1474160"/>
                  </a:lnTo>
                  <a:lnTo>
                    <a:pt x="1875377" y="1520810"/>
                  </a:lnTo>
                  <a:lnTo>
                    <a:pt x="1864800" y="1566642"/>
                  </a:lnTo>
                  <a:lnTo>
                    <a:pt x="1852034" y="1611596"/>
                  </a:lnTo>
                  <a:lnTo>
                    <a:pt x="1837141" y="1655612"/>
                  </a:lnTo>
                  <a:lnTo>
                    <a:pt x="1832358" y="1667743"/>
                  </a:lnTo>
                </a:path>
              </a:pathLst>
            </a:custGeom>
            <a:ln w="19050">
              <a:solidFill>
                <a:srgbClr val="01646C"/>
              </a:solidFill>
            </a:ln>
          </p:spPr>
          <p:txBody>
            <a:bodyPr wrap="square" lIns="0" tIns="0" rIns="0" bIns="0" rtlCol="0"/>
            <a:lstStyle/>
            <a:p>
              <a:endParaRPr/>
            </a:p>
          </p:txBody>
        </p:sp>
        <p:sp>
          <p:nvSpPr>
            <p:cNvPr id="8" name="object 8"/>
            <p:cNvSpPr/>
            <p:nvPr/>
          </p:nvSpPr>
          <p:spPr>
            <a:xfrm>
              <a:off x="5552594" y="4787459"/>
              <a:ext cx="2539365" cy="2052955"/>
            </a:xfrm>
            <a:custGeom>
              <a:avLst/>
              <a:gdLst/>
              <a:ahLst/>
              <a:cxnLst/>
              <a:rect l="l" t="t" r="r" b="b"/>
              <a:pathLst>
                <a:path w="2539365" h="2052954">
                  <a:moveTo>
                    <a:pt x="0" y="2052544"/>
                  </a:moveTo>
                  <a:lnTo>
                    <a:pt x="0" y="1269657"/>
                  </a:lnTo>
                  <a:lnTo>
                    <a:pt x="916" y="1220955"/>
                  </a:lnTo>
                  <a:lnTo>
                    <a:pt x="3645" y="1172718"/>
                  </a:lnTo>
                  <a:lnTo>
                    <a:pt x="8152" y="1124977"/>
                  </a:lnTo>
                  <a:lnTo>
                    <a:pt x="14406" y="1077766"/>
                  </a:lnTo>
                  <a:lnTo>
                    <a:pt x="22372" y="1031117"/>
                  </a:lnTo>
                  <a:lnTo>
                    <a:pt x="32019" y="985063"/>
                  </a:lnTo>
                  <a:lnTo>
                    <a:pt x="43313" y="939637"/>
                  </a:lnTo>
                  <a:lnTo>
                    <a:pt x="56222" y="894872"/>
                  </a:lnTo>
                  <a:lnTo>
                    <a:pt x="70712" y="850802"/>
                  </a:lnTo>
                  <a:lnTo>
                    <a:pt x="86751" y="807458"/>
                  </a:lnTo>
                  <a:lnTo>
                    <a:pt x="104305" y="764873"/>
                  </a:lnTo>
                  <a:lnTo>
                    <a:pt x="123343" y="723082"/>
                  </a:lnTo>
                  <a:lnTo>
                    <a:pt x="143831" y="682115"/>
                  </a:lnTo>
                  <a:lnTo>
                    <a:pt x="165736" y="642007"/>
                  </a:lnTo>
                  <a:lnTo>
                    <a:pt x="189025" y="602790"/>
                  </a:lnTo>
                  <a:lnTo>
                    <a:pt x="213665" y="564497"/>
                  </a:lnTo>
                  <a:lnTo>
                    <a:pt x="239625" y="527161"/>
                  </a:lnTo>
                  <a:lnTo>
                    <a:pt x="266869" y="490814"/>
                  </a:lnTo>
                  <a:lnTo>
                    <a:pt x="295367" y="455491"/>
                  </a:lnTo>
                  <a:lnTo>
                    <a:pt x="325084" y="421223"/>
                  </a:lnTo>
                  <a:lnTo>
                    <a:pt x="355989" y="388043"/>
                  </a:lnTo>
                  <a:lnTo>
                    <a:pt x="388048" y="355984"/>
                  </a:lnTo>
                  <a:lnTo>
                    <a:pt x="421228" y="325080"/>
                  </a:lnTo>
                  <a:lnTo>
                    <a:pt x="455496" y="295363"/>
                  </a:lnTo>
                  <a:lnTo>
                    <a:pt x="490820" y="266866"/>
                  </a:lnTo>
                  <a:lnTo>
                    <a:pt x="527166" y="239621"/>
                  </a:lnTo>
                  <a:lnTo>
                    <a:pt x="564502" y="213662"/>
                  </a:lnTo>
                  <a:lnTo>
                    <a:pt x="602795" y="189022"/>
                  </a:lnTo>
                  <a:lnTo>
                    <a:pt x="642013" y="165733"/>
                  </a:lnTo>
                  <a:lnTo>
                    <a:pt x="682121" y="143828"/>
                  </a:lnTo>
                  <a:lnTo>
                    <a:pt x="723087" y="123341"/>
                  </a:lnTo>
                  <a:lnTo>
                    <a:pt x="764879" y="104304"/>
                  </a:lnTo>
                  <a:lnTo>
                    <a:pt x="807463" y="86749"/>
                  </a:lnTo>
                  <a:lnTo>
                    <a:pt x="850807" y="70711"/>
                  </a:lnTo>
                  <a:lnTo>
                    <a:pt x="894877" y="56221"/>
                  </a:lnTo>
                  <a:lnTo>
                    <a:pt x="939641" y="43312"/>
                  </a:lnTo>
                  <a:lnTo>
                    <a:pt x="985067" y="32018"/>
                  </a:lnTo>
                  <a:lnTo>
                    <a:pt x="1031120" y="22372"/>
                  </a:lnTo>
                  <a:lnTo>
                    <a:pt x="1077768" y="14405"/>
                  </a:lnTo>
                  <a:lnTo>
                    <a:pt x="1124979" y="8152"/>
                  </a:lnTo>
                  <a:lnTo>
                    <a:pt x="1172719" y="3645"/>
                  </a:lnTo>
                  <a:lnTo>
                    <a:pt x="1220956" y="916"/>
                  </a:lnTo>
                  <a:lnTo>
                    <a:pt x="1269657" y="0"/>
                  </a:lnTo>
                  <a:lnTo>
                    <a:pt x="2539326" y="0"/>
                  </a:lnTo>
                  <a:lnTo>
                    <a:pt x="2539326" y="1782432"/>
                  </a:lnTo>
                  <a:lnTo>
                    <a:pt x="2538410" y="1831132"/>
                  </a:lnTo>
                  <a:lnTo>
                    <a:pt x="2535681" y="1879369"/>
                  </a:lnTo>
                  <a:lnTo>
                    <a:pt x="2531174" y="1927109"/>
                  </a:lnTo>
                  <a:lnTo>
                    <a:pt x="2524920" y="1974320"/>
                  </a:lnTo>
                  <a:lnTo>
                    <a:pt x="2516954" y="2020968"/>
                  </a:lnTo>
                  <a:lnTo>
                    <a:pt x="2510339" y="2052544"/>
                  </a:lnTo>
                </a:path>
              </a:pathLst>
            </a:custGeom>
            <a:ln w="19050">
              <a:solidFill>
                <a:srgbClr val="B4BB2E"/>
              </a:solidFill>
            </a:ln>
          </p:spPr>
          <p:txBody>
            <a:bodyPr wrap="square" lIns="0" tIns="0" rIns="0" bIns="0" rtlCol="0"/>
            <a:lstStyle/>
            <a:p>
              <a:endParaRPr/>
            </a:p>
          </p:txBody>
        </p:sp>
        <p:sp>
          <p:nvSpPr>
            <p:cNvPr id="9" name="object 9"/>
            <p:cNvSpPr/>
            <p:nvPr/>
          </p:nvSpPr>
          <p:spPr>
            <a:xfrm>
              <a:off x="4921899" y="4023212"/>
              <a:ext cx="3806825" cy="2816860"/>
            </a:xfrm>
            <a:custGeom>
              <a:avLst/>
              <a:gdLst/>
              <a:ahLst/>
              <a:cxnLst/>
              <a:rect l="l" t="t" r="r" b="b"/>
              <a:pathLst>
                <a:path w="3806825" h="2816859">
                  <a:moveTo>
                    <a:pt x="0" y="2816791"/>
                  </a:moveTo>
                  <a:lnTo>
                    <a:pt x="0" y="1903310"/>
                  </a:lnTo>
                  <a:lnTo>
                    <a:pt x="602" y="1854939"/>
                  </a:lnTo>
                  <a:lnTo>
                    <a:pt x="2401" y="1806864"/>
                  </a:lnTo>
                  <a:lnTo>
                    <a:pt x="5381" y="1759100"/>
                  </a:lnTo>
                  <a:lnTo>
                    <a:pt x="9528" y="1711662"/>
                  </a:lnTo>
                  <a:lnTo>
                    <a:pt x="14829" y="1664564"/>
                  </a:lnTo>
                  <a:lnTo>
                    <a:pt x="21268" y="1617819"/>
                  </a:lnTo>
                  <a:lnTo>
                    <a:pt x="28832" y="1571443"/>
                  </a:lnTo>
                  <a:lnTo>
                    <a:pt x="37507" y="1525449"/>
                  </a:lnTo>
                  <a:lnTo>
                    <a:pt x="47277" y="1479853"/>
                  </a:lnTo>
                  <a:lnTo>
                    <a:pt x="58129" y="1434667"/>
                  </a:lnTo>
                  <a:lnTo>
                    <a:pt x="70048" y="1389906"/>
                  </a:lnTo>
                  <a:lnTo>
                    <a:pt x="83020" y="1345585"/>
                  </a:lnTo>
                  <a:lnTo>
                    <a:pt x="97032" y="1301718"/>
                  </a:lnTo>
                  <a:lnTo>
                    <a:pt x="112068" y="1258319"/>
                  </a:lnTo>
                  <a:lnTo>
                    <a:pt x="128114" y="1215403"/>
                  </a:lnTo>
                  <a:lnTo>
                    <a:pt x="145157" y="1172983"/>
                  </a:lnTo>
                  <a:lnTo>
                    <a:pt x="163181" y="1131074"/>
                  </a:lnTo>
                  <a:lnTo>
                    <a:pt x="182173" y="1089690"/>
                  </a:lnTo>
                  <a:lnTo>
                    <a:pt x="202119" y="1048846"/>
                  </a:lnTo>
                  <a:lnTo>
                    <a:pt x="223003" y="1008556"/>
                  </a:lnTo>
                  <a:lnTo>
                    <a:pt x="244812" y="968833"/>
                  </a:lnTo>
                  <a:lnTo>
                    <a:pt x="267531" y="929693"/>
                  </a:lnTo>
                  <a:lnTo>
                    <a:pt x="291147" y="891150"/>
                  </a:lnTo>
                  <a:lnTo>
                    <a:pt x="315645" y="853217"/>
                  </a:lnTo>
                  <a:lnTo>
                    <a:pt x="341010" y="815909"/>
                  </a:lnTo>
                  <a:lnTo>
                    <a:pt x="367229" y="779241"/>
                  </a:lnTo>
                  <a:lnTo>
                    <a:pt x="394287" y="743227"/>
                  </a:lnTo>
                  <a:lnTo>
                    <a:pt x="422170" y="707880"/>
                  </a:lnTo>
                  <a:lnTo>
                    <a:pt x="450863" y="673215"/>
                  </a:lnTo>
                  <a:lnTo>
                    <a:pt x="480353" y="639247"/>
                  </a:lnTo>
                  <a:lnTo>
                    <a:pt x="510625" y="605990"/>
                  </a:lnTo>
                  <a:lnTo>
                    <a:pt x="541664" y="573457"/>
                  </a:lnTo>
                  <a:lnTo>
                    <a:pt x="573457" y="541664"/>
                  </a:lnTo>
                  <a:lnTo>
                    <a:pt x="605990" y="510625"/>
                  </a:lnTo>
                  <a:lnTo>
                    <a:pt x="639247" y="480353"/>
                  </a:lnTo>
                  <a:lnTo>
                    <a:pt x="673215" y="450863"/>
                  </a:lnTo>
                  <a:lnTo>
                    <a:pt x="707880" y="422170"/>
                  </a:lnTo>
                  <a:lnTo>
                    <a:pt x="743227" y="394287"/>
                  </a:lnTo>
                  <a:lnTo>
                    <a:pt x="779241" y="367229"/>
                  </a:lnTo>
                  <a:lnTo>
                    <a:pt x="815909" y="341010"/>
                  </a:lnTo>
                  <a:lnTo>
                    <a:pt x="853217" y="315645"/>
                  </a:lnTo>
                  <a:lnTo>
                    <a:pt x="891150" y="291147"/>
                  </a:lnTo>
                  <a:lnTo>
                    <a:pt x="929693" y="267531"/>
                  </a:lnTo>
                  <a:lnTo>
                    <a:pt x="968833" y="244812"/>
                  </a:lnTo>
                  <a:lnTo>
                    <a:pt x="1008556" y="223003"/>
                  </a:lnTo>
                  <a:lnTo>
                    <a:pt x="1048846" y="202119"/>
                  </a:lnTo>
                  <a:lnTo>
                    <a:pt x="1089690" y="182173"/>
                  </a:lnTo>
                  <a:lnTo>
                    <a:pt x="1131074" y="163181"/>
                  </a:lnTo>
                  <a:lnTo>
                    <a:pt x="1172983" y="145157"/>
                  </a:lnTo>
                  <a:lnTo>
                    <a:pt x="1215403" y="128114"/>
                  </a:lnTo>
                  <a:lnTo>
                    <a:pt x="1258319" y="112068"/>
                  </a:lnTo>
                  <a:lnTo>
                    <a:pt x="1301718" y="97032"/>
                  </a:lnTo>
                  <a:lnTo>
                    <a:pt x="1345585" y="83020"/>
                  </a:lnTo>
                  <a:lnTo>
                    <a:pt x="1389906" y="70048"/>
                  </a:lnTo>
                  <a:lnTo>
                    <a:pt x="1434667" y="58129"/>
                  </a:lnTo>
                  <a:lnTo>
                    <a:pt x="1479853" y="47277"/>
                  </a:lnTo>
                  <a:lnTo>
                    <a:pt x="1525449" y="37507"/>
                  </a:lnTo>
                  <a:lnTo>
                    <a:pt x="1571443" y="28832"/>
                  </a:lnTo>
                  <a:lnTo>
                    <a:pt x="1617819" y="21268"/>
                  </a:lnTo>
                  <a:lnTo>
                    <a:pt x="1664564" y="14829"/>
                  </a:lnTo>
                  <a:lnTo>
                    <a:pt x="1711662" y="9528"/>
                  </a:lnTo>
                  <a:lnTo>
                    <a:pt x="1759100" y="5381"/>
                  </a:lnTo>
                  <a:lnTo>
                    <a:pt x="1806864" y="2401"/>
                  </a:lnTo>
                  <a:lnTo>
                    <a:pt x="1854939" y="602"/>
                  </a:lnTo>
                  <a:lnTo>
                    <a:pt x="1903310" y="0"/>
                  </a:lnTo>
                  <a:lnTo>
                    <a:pt x="3806621" y="0"/>
                  </a:lnTo>
                  <a:lnTo>
                    <a:pt x="3806621" y="2671991"/>
                  </a:lnTo>
                  <a:lnTo>
                    <a:pt x="3806019" y="2720362"/>
                  </a:lnTo>
                  <a:lnTo>
                    <a:pt x="3804220" y="2768437"/>
                  </a:lnTo>
                  <a:lnTo>
                    <a:pt x="3801240" y="2816201"/>
                  </a:lnTo>
                  <a:lnTo>
                    <a:pt x="3801188" y="2816791"/>
                  </a:lnTo>
                </a:path>
              </a:pathLst>
            </a:custGeom>
            <a:ln w="19050">
              <a:solidFill>
                <a:srgbClr val="B4BB2E"/>
              </a:solidFill>
            </a:ln>
          </p:spPr>
          <p:txBody>
            <a:bodyPr wrap="square" lIns="0" tIns="0" rIns="0" bIns="0" rtlCol="0"/>
            <a:lstStyle/>
            <a:p>
              <a:endParaRPr/>
            </a:p>
          </p:txBody>
        </p:sp>
        <p:sp>
          <p:nvSpPr>
            <p:cNvPr id="10" name="object 10"/>
            <p:cNvSpPr/>
            <p:nvPr/>
          </p:nvSpPr>
          <p:spPr>
            <a:xfrm>
              <a:off x="5234884" y="4408101"/>
              <a:ext cx="3172460" cy="2432050"/>
            </a:xfrm>
            <a:custGeom>
              <a:avLst/>
              <a:gdLst/>
              <a:ahLst/>
              <a:cxnLst/>
              <a:rect l="l" t="t" r="r" b="b"/>
              <a:pathLst>
                <a:path w="3172459" h="2432050">
                  <a:moveTo>
                    <a:pt x="0" y="2431902"/>
                  </a:moveTo>
                  <a:lnTo>
                    <a:pt x="0" y="1586090"/>
                  </a:lnTo>
                  <a:lnTo>
                    <a:pt x="727" y="1537598"/>
                  </a:lnTo>
                  <a:lnTo>
                    <a:pt x="2894" y="1489469"/>
                  </a:lnTo>
                  <a:lnTo>
                    <a:pt x="6481" y="1441722"/>
                  </a:lnTo>
                  <a:lnTo>
                    <a:pt x="11468" y="1394379"/>
                  </a:lnTo>
                  <a:lnTo>
                    <a:pt x="17832" y="1347460"/>
                  </a:lnTo>
                  <a:lnTo>
                    <a:pt x="25554" y="1300986"/>
                  </a:lnTo>
                  <a:lnTo>
                    <a:pt x="34612" y="1254977"/>
                  </a:lnTo>
                  <a:lnTo>
                    <a:pt x="44987" y="1209456"/>
                  </a:lnTo>
                  <a:lnTo>
                    <a:pt x="56656" y="1164441"/>
                  </a:lnTo>
                  <a:lnTo>
                    <a:pt x="69601" y="1119954"/>
                  </a:lnTo>
                  <a:lnTo>
                    <a:pt x="83799" y="1076016"/>
                  </a:lnTo>
                  <a:lnTo>
                    <a:pt x="99230" y="1032648"/>
                  </a:lnTo>
                  <a:lnTo>
                    <a:pt x="115873" y="989869"/>
                  </a:lnTo>
                  <a:lnTo>
                    <a:pt x="133708" y="947702"/>
                  </a:lnTo>
                  <a:lnTo>
                    <a:pt x="152714" y="906166"/>
                  </a:lnTo>
                  <a:lnTo>
                    <a:pt x="172869" y="865283"/>
                  </a:lnTo>
                  <a:lnTo>
                    <a:pt x="194154" y="825072"/>
                  </a:lnTo>
                  <a:lnTo>
                    <a:pt x="216548" y="785556"/>
                  </a:lnTo>
                  <a:lnTo>
                    <a:pt x="240030" y="746754"/>
                  </a:lnTo>
                  <a:lnTo>
                    <a:pt x="264578" y="708687"/>
                  </a:lnTo>
                  <a:lnTo>
                    <a:pt x="290173" y="671376"/>
                  </a:lnTo>
                  <a:lnTo>
                    <a:pt x="316794" y="634843"/>
                  </a:lnTo>
                  <a:lnTo>
                    <a:pt x="344420" y="599106"/>
                  </a:lnTo>
                  <a:lnTo>
                    <a:pt x="373029" y="564188"/>
                  </a:lnTo>
                  <a:lnTo>
                    <a:pt x="402602" y="530109"/>
                  </a:lnTo>
                  <a:lnTo>
                    <a:pt x="433118" y="496890"/>
                  </a:lnTo>
                  <a:lnTo>
                    <a:pt x="464556" y="464551"/>
                  </a:lnTo>
                  <a:lnTo>
                    <a:pt x="496895" y="433114"/>
                  </a:lnTo>
                  <a:lnTo>
                    <a:pt x="530114" y="402598"/>
                  </a:lnTo>
                  <a:lnTo>
                    <a:pt x="564194" y="373025"/>
                  </a:lnTo>
                  <a:lnTo>
                    <a:pt x="599112" y="344416"/>
                  </a:lnTo>
                  <a:lnTo>
                    <a:pt x="634848" y="316790"/>
                  </a:lnTo>
                  <a:lnTo>
                    <a:pt x="671382" y="290170"/>
                  </a:lnTo>
                  <a:lnTo>
                    <a:pt x="708693" y="264575"/>
                  </a:lnTo>
                  <a:lnTo>
                    <a:pt x="746759" y="240027"/>
                  </a:lnTo>
                  <a:lnTo>
                    <a:pt x="785561" y="216545"/>
                  </a:lnTo>
                  <a:lnTo>
                    <a:pt x="825078" y="194152"/>
                  </a:lnTo>
                  <a:lnTo>
                    <a:pt x="865288" y="172867"/>
                  </a:lnTo>
                  <a:lnTo>
                    <a:pt x="906172" y="152712"/>
                  </a:lnTo>
                  <a:lnTo>
                    <a:pt x="947707" y="133706"/>
                  </a:lnTo>
                  <a:lnTo>
                    <a:pt x="989875" y="115871"/>
                  </a:lnTo>
                  <a:lnTo>
                    <a:pt x="1032653" y="99228"/>
                  </a:lnTo>
                  <a:lnTo>
                    <a:pt x="1076021" y="83797"/>
                  </a:lnTo>
                  <a:lnTo>
                    <a:pt x="1119959" y="69600"/>
                  </a:lnTo>
                  <a:lnTo>
                    <a:pt x="1164445" y="56656"/>
                  </a:lnTo>
                  <a:lnTo>
                    <a:pt x="1209460" y="44986"/>
                  </a:lnTo>
                  <a:lnTo>
                    <a:pt x="1254981" y="34612"/>
                  </a:lnTo>
                  <a:lnTo>
                    <a:pt x="1300989" y="25553"/>
                  </a:lnTo>
                  <a:lnTo>
                    <a:pt x="1347463" y="17832"/>
                  </a:lnTo>
                  <a:lnTo>
                    <a:pt x="1394381" y="11467"/>
                  </a:lnTo>
                  <a:lnTo>
                    <a:pt x="1441724" y="6481"/>
                  </a:lnTo>
                  <a:lnTo>
                    <a:pt x="1489470" y="2894"/>
                  </a:lnTo>
                  <a:lnTo>
                    <a:pt x="1537599" y="727"/>
                  </a:lnTo>
                  <a:lnTo>
                    <a:pt x="1586090" y="0"/>
                  </a:lnTo>
                  <a:lnTo>
                    <a:pt x="3172180" y="0"/>
                  </a:lnTo>
                  <a:lnTo>
                    <a:pt x="3172180" y="2226652"/>
                  </a:lnTo>
                  <a:lnTo>
                    <a:pt x="3171453" y="2275143"/>
                  </a:lnTo>
                  <a:lnTo>
                    <a:pt x="3169285" y="2323272"/>
                  </a:lnTo>
                  <a:lnTo>
                    <a:pt x="3165698" y="2371018"/>
                  </a:lnTo>
                  <a:lnTo>
                    <a:pt x="3160712" y="2418361"/>
                  </a:lnTo>
                  <a:lnTo>
                    <a:pt x="3158876" y="2431902"/>
                  </a:lnTo>
                </a:path>
              </a:pathLst>
            </a:custGeom>
            <a:ln w="19050">
              <a:solidFill>
                <a:srgbClr val="01646C"/>
              </a:solidFill>
            </a:ln>
          </p:spPr>
          <p:txBody>
            <a:bodyPr wrap="square" lIns="0" tIns="0" rIns="0" bIns="0" rtlCol="0"/>
            <a:lstStyle/>
            <a:p>
              <a:endParaRPr/>
            </a:p>
          </p:txBody>
        </p:sp>
      </p:grpSp>
      <p:sp>
        <p:nvSpPr>
          <p:cNvPr id="11" name="object 11"/>
          <p:cNvSpPr txBox="1">
            <a:spLocks noGrp="1"/>
          </p:cNvSpPr>
          <p:nvPr>
            <p:ph type="title"/>
          </p:nvPr>
        </p:nvSpPr>
        <p:spPr>
          <a:xfrm>
            <a:off x="596328" y="2741962"/>
            <a:ext cx="10152296" cy="1859483"/>
          </a:xfrm>
          <a:prstGeom prst="rect">
            <a:avLst/>
          </a:prstGeom>
        </p:spPr>
        <p:txBody>
          <a:bodyPr vert="horz" wrap="square" lIns="0" tIns="12700" rIns="0" bIns="0" rtlCol="0">
            <a:spAutoFit/>
          </a:bodyPr>
          <a:lstStyle/>
          <a:p>
            <a:pPr marL="12700">
              <a:lnSpc>
                <a:spcPct val="100000"/>
              </a:lnSpc>
              <a:spcBef>
                <a:spcPts val="100"/>
              </a:spcBef>
            </a:pPr>
            <a:r>
              <a:rPr lang="en-US" sz="4000" dirty="0"/>
              <a:t>From Horizon2020 to Horizon Europe: Lessons learnt so far in Financial Compliance and Audit</a:t>
            </a:r>
            <a:endParaRPr sz="4000" dirty="0">
              <a:latin typeface="HelveticaNeueLT Std Med"/>
              <a:cs typeface="Arial" panose="020B0604020202020204" pitchFamily="34" charset="0"/>
            </a:endParaRPr>
          </a:p>
        </p:txBody>
      </p:sp>
      <p:pic>
        <p:nvPicPr>
          <p:cNvPr id="15" name="Picture 14" descr="A yellow circle with black text&#10;&#10;Description automatically generated">
            <a:extLst>
              <a:ext uri="{FF2B5EF4-FFF2-40B4-BE49-F238E27FC236}">
                <a16:creationId xmlns:a16="http://schemas.microsoft.com/office/drawing/2014/main" id="{7B36B2B0-9FB0-037F-01DD-4F41347C7F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6195" y="588756"/>
            <a:ext cx="1717879" cy="1921443"/>
          </a:xfrm>
          <a:prstGeom prst="rect">
            <a:avLst/>
          </a:prstGeom>
        </p:spPr>
      </p:pic>
      <p:sp>
        <p:nvSpPr>
          <p:cNvPr id="12" name="object 2">
            <a:extLst>
              <a:ext uri="{FF2B5EF4-FFF2-40B4-BE49-F238E27FC236}">
                <a16:creationId xmlns:a16="http://schemas.microsoft.com/office/drawing/2014/main" id="{763DD80D-5D51-48E9-33B7-F059C32C4472}"/>
              </a:ext>
            </a:extLst>
          </p:cNvPr>
          <p:cNvSpPr txBox="1"/>
          <p:nvPr/>
        </p:nvSpPr>
        <p:spPr>
          <a:xfrm>
            <a:off x="574034" y="4763236"/>
            <a:ext cx="4702810" cy="701474"/>
          </a:xfrm>
          <a:prstGeom prst="rect">
            <a:avLst/>
          </a:prstGeom>
        </p:spPr>
        <p:txBody>
          <a:bodyPr vert="horz" wrap="square" lIns="0" tIns="11430" rIns="0" bIns="0" rtlCol="0">
            <a:spAutoFit/>
          </a:bodyPr>
          <a:lstStyle/>
          <a:p>
            <a:pPr marL="12700" marR="5080">
              <a:lnSpc>
                <a:spcPct val="100400"/>
              </a:lnSpc>
              <a:spcBef>
                <a:spcPts val="90"/>
              </a:spcBef>
            </a:pPr>
            <a:r>
              <a:rPr lang="en-US" sz="2200" dirty="0">
                <a:solidFill>
                  <a:srgbClr val="58595B"/>
                </a:solidFill>
                <a:latin typeface="HelveticaNeueLT Std Lt"/>
                <a:cs typeface="Arial" panose="020B0604020202020204" pitchFamily="34" charset="0"/>
              </a:rPr>
              <a:t>Jonathan Gray, LEES Accountants</a:t>
            </a:r>
            <a:r>
              <a:rPr lang="en-US" sz="2200" dirty="0">
                <a:solidFill>
                  <a:srgbClr val="58595B"/>
                </a:solidFill>
                <a:latin typeface="HelveticaNeueLT Std Lt"/>
                <a:cs typeface="HelveticaNeueLT Std Lt"/>
              </a:rPr>
              <a:t> </a:t>
            </a:r>
          </a:p>
          <a:p>
            <a:pPr marL="12700" marR="5080">
              <a:lnSpc>
                <a:spcPct val="100400"/>
              </a:lnSpc>
              <a:spcBef>
                <a:spcPts val="90"/>
              </a:spcBef>
            </a:pPr>
            <a:r>
              <a:rPr lang="en-US" sz="2200" dirty="0">
                <a:solidFill>
                  <a:srgbClr val="58595B"/>
                </a:solidFill>
                <a:latin typeface="HelveticaNeueLT Std Lt"/>
                <a:cs typeface="HelveticaNeueLT Std Lt"/>
              </a:rPr>
              <a:t>Keri Dunning, University of Leeds</a:t>
            </a:r>
            <a:endParaRPr sz="2200" dirty="0">
              <a:latin typeface="HelveticaNeueLT Std Lt"/>
              <a:cs typeface="HelveticaNeueLT Std 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37284-3711-DB8A-B3AB-455E80A83890}"/>
              </a:ext>
            </a:extLst>
          </p:cNvPr>
          <p:cNvSpPr>
            <a:spLocks noGrp="1"/>
          </p:cNvSpPr>
          <p:nvPr>
            <p:ph type="title"/>
          </p:nvPr>
        </p:nvSpPr>
        <p:spPr>
          <a:xfrm>
            <a:off x="603732" y="617766"/>
            <a:ext cx="10417636" cy="584775"/>
          </a:xfrm>
        </p:spPr>
        <p:txBody>
          <a:bodyPr wrap="square" lIns="0" tIns="0" rIns="0" bIns="0" anchor="t">
            <a:spAutoFit/>
          </a:bodyPr>
          <a:lstStyle/>
          <a:p>
            <a:r>
              <a:rPr lang="en-US"/>
              <a:t>Personnel Costs - Rounding</a:t>
            </a:r>
          </a:p>
        </p:txBody>
      </p:sp>
      <p:sp>
        <p:nvSpPr>
          <p:cNvPr id="4" name="TextBox 3">
            <a:extLst>
              <a:ext uri="{FF2B5EF4-FFF2-40B4-BE49-F238E27FC236}">
                <a16:creationId xmlns:a16="http://schemas.microsoft.com/office/drawing/2014/main" id="{A9801330-5AAE-23DE-7E06-782225690B85}"/>
              </a:ext>
            </a:extLst>
          </p:cNvPr>
          <p:cNvSpPr txBox="1"/>
          <p:nvPr/>
        </p:nvSpPr>
        <p:spPr>
          <a:xfrm>
            <a:off x="605132" y="1203628"/>
            <a:ext cx="10059966"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b="1" dirty="0">
              <a:latin typeface="HelveticaNeueLT Std Med"/>
            </a:endParaRPr>
          </a:p>
          <a:p>
            <a:pPr lvl="1">
              <a:buFont typeface=""/>
              <a:buNone/>
            </a:pPr>
            <a:r>
              <a:rPr lang="en-US" b="1">
                <a:latin typeface="HelveticaNeueLT Std Med"/>
              </a:rPr>
              <a:t>Time should be recorded accurately in hours (or the institution's normal unit of time). Rounding is applied only when declaring day-equivalents for the reporting period – not when recording time worked.</a:t>
            </a:r>
            <a:endParaRPr lang="en-US" b="1" dirty="0">
              <a:latin typeface="HelveticaNeueLT Std Med"/>
            </a:endParaRPr>
          </a:p>
          <a:p>
            <a:pPr lvl="1">
              <a:buFont typeface=""/>
            </a:pPr>
            <a:endParaRPr lang="en-US" b="1" dirty="0">
              <a:latin typeface="HelveticaNeueLT Std Med"/>
            </a:endParaRPr>
          </a:p>
          <a:p>
            <a:r>
              <a:rPr lang="en-US" b="1">
                <a:latin typeface="HelveticaNeueLT Std Med"/>
              </a:rPr>
              <a:t>✔️ Correct Approach</a:t>
            </a:r>
            <a:endParaRPr lang="en-US" b="1" dirty="0">
              <a:latin typeface="HelveticaNeueLT Std Med"/>
            </a:endParaRPr>
          </a:p>
          <a:p>
            <a:pPr>
              <a:buFont typeface=""/>
              <a:buChar char="•"/>
            </a:pPr>
            <a:r>
              <a:rPr lang="en-US">
                <a:latin typeface="HelveticaNeueLT Std Med"/>
              </a:rPr>
              <a:t>✔️ Record actual time worked throughout the reporting period.</a:t>
            </a:r>
            <a:endParaRPr lang="en-US" dirty="0">
              <a:latin typeface="HelveticaNeueLT Std Med"/>
            </a:endParaRPr>
          </a:p>
          <a:p>
            <a:pPr>
              <a:buFont typeface=""/>
              <a:buChar char="•"/>
            </a:pPr>
            <a:r>
              <a:rPr lang="en-US">
                <a:latin typeface="HelveticaNeueLT Std Med"/>
              </a:rPr>
              <a:t>✔️ Convert total hours to day-equivalents </a:t>
            </a:r>
            <a:endParaRPr lang="en-US" dirty="0">
              <a:latin typeface="HelveticaNeueLT Std Med"/>
            </a:endParaRPr>
          </a:p>
          <a:p>
            <a:pPr>
              <a:buFont typeface=""/>
              <a:buChar char="•"/>
            </a:pPr>
            <a:r>
              <a:rPr lang="en-US">
                <a:latin typeface="HelveticaNeueLT Std Med"/>
              </a:rPr>
              <a:t>✔️ </a:t>
            </a:r>
            <a:r>
              <a:rPr lang="en-US" b="1">
                <a:latin typeface="HelveticaNeueLT Std Med"/>
              </a:rPr>
              <a:t>Round only the final total declared for the reporting period</a:t>
            </a:r>
            <a:r>
              <a:rPr lang="en-US">
                <a:latin typeface="HelveticaNeueLT Std Med"/>
              </a:rPr>
              <a:t> to the nearest half-day.</a:t>
            </a:r>
            <a:endParaRPr lang="en-US" dirty="0">
              <a:latin typeface="HelveticaNeueLT Std Med"/>
            </a:endParaRPr>
          </a:p>
          <a:p>
            <a:pPr>
              <a:buFont typeface=""/>
              <a:buChar char="•"/>
            </a:pPr>
            <a:r>
              <a:rPr lang="en-US" dirty="0">
                <a:latin typeface="HelveticaNeueLT Std Med"/>
              </a:rPr>
              <a:t>✔️ Retain the underlying detailed records to support the calculation in the event of an audit.</a:t>
            </a:r>
          </a:p>
          <a:p>
            <a:endParaRPr lang="en-US" dirty="0">
              <a:latin typeface="HelveticaNeueLT Std Med"/>
            </a:endParaRPr>
          </a:p>
          <a:p>
            <a:r>
              <a:rPr lang="en-US" b="1">
                <a:latin typeface="HelveticaNeueLT Std Med"/>
              </a:rPr>
              <a:t>❌ Avoid</a:t>
            </a:r>
            <a:endParaRPr lang="en-US" b="1" dirty="0">
              <a:latin typeface="HelveticaNeueLT Std Med"/>
            </a:endParaRPr>
          </a:p>
          <a:p>
            <a:pPr>
              <a:buFont typeface=""/>
              <a:buChar char="•"/>
            </a:pPr>
            <a:r>
              <a:rPr lang="en-US">
                <a:latin typeface="HelveticaNeueLT Std Med"/>
              </a:rPr>
              <a:t>❌ Rounding individual daily time entries.</a:t>
            </a:r>
            <a:endParaRPr lang="en-US" dirty="0">
              <a:latin typeface="HelveticaNeueLT Std Med"/>
            </a:endParaRPr>
          </a:p>
          <a:p>
            <a:pPr>
              <a:buFont typeface=""/>
              <a:buChar char="•"/>
            </a:pPr>
            <a:r>
              <a:rPr lang="en-US">
                <a:latin typeface="HelveticaNeueLT Std Med"/>
              </a:rPr>
              <a:t>❌ Rounding each timesheet entry before summing.</a:t>
            </a:r>
            <a:endParaRPr lang="en-US" dirty="0">
              <a:latin typeface="HelveticaNeueLT Std Med"/>
            </a:endParaRPr>
          </a:p>
          <a:p>
            <a:pPr>
              <a:buFont typeface=""/>
              <a:buChar char="•"/>
            </a:pPr>
            <a:r>
              <a:rPr lang="en-US">
                <a:latin typeface="HelveticaNeueLT Std Med"/>
              </a:rPr>
              <a:t>❌ Applying repeated rounding throughout the reporting period, which can over- or under-state the total eligible time.</a:t>
            </a:r>
          </a:p>
          <a:p>
            <a:pPr algn="ctr"/>
            <a:endParaRPr lang="en-GB"/>
          </a:p>
        </p:txBody>
      </p:sp>
      <p:grpSp>
        <p:nvGrpSpPr>
          <p:cNvPr id="10" name="object 9">
            <a:extLst>
              <a:ext uri="{FF2B5EF4-FFF2-40B4-BE49-F238E27FC236}">
                <a16:creationId xmlns:a16="http://schemas.microsoft.com/office/drawing/2014/main" id="{1CF45BE8-3F18-9EC6-FEAC-36CB19AE7C18}"/>
              </a:ext>
            </a:extLst>
          </p:cNvPr>
          <p:cNvGrpSpPr/>
          <p:nvPr/>
        </p:nvGrpSpPr>
        <p:grpSpPr>
          <a:xfrm>
            <a:off x="9373573" y="4556107"/>
            <a:ext cx="2795016" cy="2284095"/>
            <a:chOff x="9373573" y="4556107"/>
            <a:chExt cx="2795016" cy="2284095"/>
          </a:xfrm>
        </p:grpSpPr>
        <p:sp>
          <p:nvSpPr>
            <p:cNvPr id="6" name="object 10">
              <a:extLst>
                <a:ext uri="{FF2B5EF4-FFF2-40B4-BE49-F238E27FC236}">
                  <a16:creationId xmlns:a16="http://schemas.microsoft.com/office/drawing/2014/main" id="{9A75815E-51B6-DC8C-A4BA-5BE1A781725B}"/>
                </a:ext>
              </a:extLst>
            </p:cNvPr>
            <p:cNvSpPr/>
            <p:nvPr/>
          </p:nvSpPr>
          <p:spPr>
            <a:xfrm>
              <a:off x="10505707" y="5901022"/>
              <a:ext cx="1662430" cy="939165"/>
            </a:xfrm>
            <a:custGeom>
              <a:avLst/>
              <a:gdLst/>
              <a:ahLst/>
              <a:cxnLst/>
              <a:rect l="l" t="t" r="r" b="b"/>
              <a:pathLst>
                <a:path w="1662429" h="939165">
                  <a:moveTo>
                    <a:pt x="0" y="938982"/>
                  </a:moveTo>
                  <a:lnTo>
                    <a:pt x="11748" y="873971"/>
                  </a:lnTo>
                  <a:lnTo>
                    <a:pt x="22462" y="828906"/>
                  </a:lnTo>
                  <a:lnTo>
                    <a:pt x="34989" y="784572"/>
                  </a:lnTo>
                  <a:lnTo>
                    <a:pt x="49288" y="741011"/>
                  </a:lnTo>
                  <a:lnTo>
                    <a:pt x="65316" y="698265"/>
                  </a:lnTo>
                  <a:lnTo>
                    <a:pt x="83033" y="656376"/>
                  </a:lnTo>
                  <a:lnTo>
                    <a:pt x="102397" y="615384"/>
                  </a:lnTo>
                  <a:lnTo>
                    <a:pt x="123365" y="575331"/>
                  </a:lnTo>
                  <a:lnTo>
                    <a:pt x="145897" y="536260"/>
                  </a:lnTo>
                  <a:lnTo>
                    <a:pt x="169951" y="498211"/>
                  </a:lnTo>
                  <a:lnTo>
                    <a:pt x="195485" y="461226"/>
                  </a:lnTo>
                  <a:lnTo>
                    <a:pt x="222458" y="425347"/>
                  </a:lnTo>
                  <a:lnTo>
                    <a:pt x="250828" y="390616"/>
                  </a:lnTo>
                  <a:lnTo>
                    <a:pt x="280553" y="357074"/>
                  </a:lnTo>
                  <a:lnTo>
                    <a:pt x="311592" y="324762"/>
                  </a:lnTo>
                  <a:lnTo>
                    <a:pt x="343903" y="293723"/>
                  </a:lnTo>
                  <a:lnTo>
                    <a:pt x="377445" y="263997"/>
                  </a:lnTo>
                  <a:lnTo>
                    <a:pt x="412176" y="235627"/>
                  </a:lnTo>
                  <a:lnTo>
                    <a:pt x="448055" y="208655"/>
                  </a:lnTo>
                  <a:lnTo>
                    <a:pt x="485039" y="183120"/>
                  </a:lnTo>
                  <a:lnTo>
                    <a:pt x="523087" y="159066"/>
                  </a:lnTo>
                  <a:lnTo>
                    <a:pt x="562159" y="136534"/>
                  </a:lnTo>
                  <a:lnTo>
                    <a:pt x="602211" y="115566"/>
                  </a:lnTo>
                  <a:lnTo>
                    <a:pt x="643202" y="96202"/>
                  </a:lnTo>
                  <a:lnTo>
                    <a:pt x="685091" y="78485"/>
                  </a:lnTo>
                  <a:lnTo>
                    <a:pt x="727837" y="62457"/>
                  </a:lnTo>
                  <a:lnTo>
                    <a:pt x="771397" y="48158"/>
                  </a:lnTo>
                  <a:lnTo>
                    <a:pt x="815730" y="35631"/>
                  </a:lnTo>
                  <a:lnTo>
                    <a:pt x="860794" y="24917"/>
                  </a:lnTo>
                  <a:lnTo>
                    <a:pt x="906548" y="16058"/>
                  </a:lnTo>
                  <a:lnTo>
                    <a:pt x="952950" y="9095"/>
                  </a:lnTo>
                  <a:lnTo>
                    <a:pt x="999959" y="4069"/>
                  </a:lnTo>
                  <a:lnTo>
                    <a:pt x="1047533" y="1024"/>
                  </a:lnTo>
                  <a:lnTo>
                    <a:pt x="1095630" y="0"/>
                  </a:lnTo>
                  <a:lnTo>
                    <a:pt x="1662288" y="0"/>
                  </a:lnTo>
                </a:path>
              </a:pathLst>
            </a:custGeom>
            <a:ln w="19050">
              <a:solidFill>
                <a:srgbClr val="B4BB2E"/>
              </a:solidFill>
            </a:ln>
          </p:spPr>
          <p:txBody>
            <a:bodyPr wrap="square" lIns="0" tIns="0" rIns="0" bIns="0" rtlCol="0"/>
            <a:lstStyle/>
            <a:p>
              <a:endParaRPr/>
            </a:p>
          </p:txBody>
        </p:sp>
        <p:sp>
          <p:nvSpPr>
            <p:cNvPr id="7" name="object 11">
              <a:extLst>
                <a:ext uri="{FF2B5EF4-FFF2-40B4-BE49-F238E27FC236}">
                  <a16:creationId xmlns:a16="http://schemas.microsoft.com/office/drawing/2014/main" id="{6253DE7B-5B55-1794-FC1B-461A66628A46}"/>
                </a:ext>
              </a:extLst>
            </p:cNvPr>
            <p:cNvSpPr/>
            <p:nvPr/>
          </p:nvSpPr>
          <p:spPr>
            <a:xfrm>
              <a:off x="10118175" y="5447538"/>
              <a:ext cx="2050414" cy="1392555"/>
            </a:xfrm>
            <a:custGeom>
              <a:avLst/>
              <a:gdLst/>
              <a:ahLst/>
              <a:cxnLst/>
              <a:rect l="l" t="t" r="r" b="b"/>
              <a:pathLst>
                <a:path w="2050415" h="1392554">
                  <a:moveTo>
                    <a:pt x="0" y="1392466"/>
                  </a:moveTo>
                  <a:lnTo>
                    <a:pt x="3867" y="1342981"/>
                  </a:lnTo>
                  <a:lnTo>
                    <a:pt x="9097" y="1296099"/>
                  </a:lnTo>
                  <a:lnTo>
                    <a:pt x="15769" y="1249667"/>
                  </a:lnTo>
                  <a:lnTo>
                    <a:pt x="23861" y="1203709"/>
                  </a:lnTo>
                  <a:lnTo>
                    <a:pt x="33349" y="1158248"/>
                  </a:lnTo>
                  <a:lnTo>
                    <a:pt x="44211" y="1113307"/>
                  </a:lnTo>
                  <a:lnTo>
                    <a:pt x="56423" y="1068908"/>
                  </a:lnTo>
                  <a:lnTo>
                    <a:pt x="69962" y="1025076"/>
                  </a:lnTo>
                  <a:lnTo>
                    <a:pt x="84805" y="981833"/>
                  </a:lnTo>
                  <a:lnTo>
                    <a:pt x="100930" y="939203"/>
                  </a:lnTo>
                  <a:lnTo>
                    <a:pt x="118312" y="897207"/>
                  </a:lnTo>
                  <a:lnTo>
                    <a:pt x="136930" y="855870"/>
                  </a:lnTo>
                  <a:lnTo>
                    <a:pt x="156759" y="815214"/>
                  </a:lnTo>
                  <a:lnTo>
                    <a:pt x="177777" y="775263"/>
                  </a:lnTo>
                  <a:lnTo>
                    <a:pt x="199961" y="736039"/>
                  </a:lnTo>
                  <a:lnTo>
                    <a:pt x="223288" y="697566"/>
                  </a:lnTo>
                  <a:lnTo>
                    <a:pt x="247734" y="659866"/>
                  </a:lnTo>
                  <a:lnTo>
                    <a:pt x="273277" y="622963"/>
                  </a:lnTo>
                  <a:lnTo>
                    <a:pt x="299894" y="586880"/>
                  </a:lnTo>
                  <a:lnTo>
                    <a:pt x="327561" y="551640"/>
                  </a:lnTo>
                  <a:lnTo>
                    <a:pt x="356255" y="517266"/>
                  </a:lnTo>
                  <a:lnTo>
                    <a:pt x="385954" y="483780"/>
                  </a:lnTo>
                  <a:lnTo>
                    <a:pt x="416634" y="451207"/>
                  </a:lnTo>
                  <a:lnTo>
                    <a:pt x="448272" y="419569"/>
                  </a:lnTo>
                  <a:lnTo>
                    <a:pt x="480845" y="388889"/>
                  </a:lnTo>
                  <a:lnTo>
                    <a:pt x="514330" y="359190"/>
                  </a:lnTo>
                  <a:lnTo>
                    <a:pt x="548705" y="330496"/>
                  </a:lnTo>
                  <a:lnTo>
                    <a:pt x="583945" y="302829"/>
                  </a:lnTo>
                  <a:lnTo>
                    <a:pt x="620028" y="276213"/>
                  </a:lnTo>
                  <a:lnTo>
                    <a:pt x="656931" y="250670"/>
                  </a:lnTo>
                  <a:lnTo>
                    <a:pt x="694630" y="226223"/>
                  </a:lnTo>
                  <a:lnTo>
                    <a:pt x="733104" y="202897"/>
                  </a:lnTo>
                  <a:lnTo>
                    <a:pt x="772327" y="180713"/>
                  </a:lnTo>
                  <a:lnTo>
                    <a:pt x="812279" y="159694"/>
                  </a:lnTo>
                  <a:lnTo>
                    <a:pt x="852935" y="139865"/>
                  </a:lnTo>
                  <a:lnTo>
                    <a:pt x="894272" y="121247"/>
                  </a:lnTo>
                  <a:lnTo>
                    <a:pt x="936267" y="103865"/>
                  </a:lnTo>
                  <a:lnTo>
                    <a:pt x="978898" y="87740"/>
                  </a:lnTo>
                  <a:lnTo>
                    <a:pt x="1022141" y="72897"/>
                  </a:lnTo>
                  <a:lnTo>
                    <a:pt x="1065973" y="59358"/>
                  </a:lnTo>
                  <a:lnTo>
                    <a:pt x="1110371" y="47146"/>
                  </a:lnTo>
                  <a:lnTo>
                    <a:pt x="1155313" y="36284"/>
                  </a:lnTo>
                  <a:lnTo>
                    <a:pt x="1200774" y="26796"/>
                  </a:lnTo>
                  <a:lnTo>
                    <a:pt x="1246732" y="18704"/>
                  </a:lnTo>
                  <a:lnTo>
                    <a:pt x="1293164" y="12032"/>
                  </a:lnTo>
                  <a:lnTo>
                    <a:pt x="1340046" y="6802"/>
                  </a:lnTo>
                  <a:lnTo>
                    <a:pt x="1387356" y="3038"/>
                  </a:lnTo>
                  <a:lnTo>
                    <a:pt x="1435071" y="763"/>
                  </a:lnTo>
                  <a:lnTo>
                    <a:pt x="1483167" y="0"/>
                  </a:lnTo>
                  <a:lnTo>
                    <a:pt x="2049821" y="0"/>
                  </a:lnTo>
                </a:path>
              </a:pathLst>
            </a:custGeom>
            <a:ln w="19050">
              <a:solidFill>
                <a:srgbClr val="01646C"/>
              </a:solidFill>
            </a:ln>
          </p:spPr>
          <p:txBody>
            <a:bodyPr wrap="square" lIns="0" tIns="0" rIns="0" bIns="0" rtlCol="0"/>
            <a:lstStyle/>
            <a:p>
              <a:endParaRPr/>
            </a:p>
          </p:txBody>
        </p:sp>
        <p:sp>
          <p:nvSpPr>
            <p:cNvPr id="8" name="object 12">
              <a:extLst>
                <a:ext uri="{FF2B5EF4-FFF2-40B4-BE49-F238E27FC236}">
                  <a16:creationId xmlns:a16="http://schemas.microsoft.com/office/drawing/2014/main" id="{9B92667A-D882-F291-EED3-AFBCB47BDA3D}"/>
                </a:ext>
              </a:extLst>
            </p:cNvPr>
            <p:cNvSpPr/>
            <p:nvPr/>
          </p:nvSpPr>
          <p:spPr>
            <a:xfrm>
              <a:off x="9745106" y="5002380"/>
              <a:ext cx="2423160" cy="1837689"/>
            </a:xfrm>
            <a:custGeom>
              <a:avLst/>
              <a:gdLst/>
              <a:ahLst/>
              <a:cxnLst/>
              <a:rect l="l" t="t" r="r" b="b"/>
              <a:pathLst>
                <a:path w="2423159" h="1837690">
                  <a:moveTo>
                    <a:pt x="0" y="1837623"/>
                  </a:moveTo>
                  <a:lnTo>
                    <a:pt x="2177" y="1760938"/>
                  </a:lnTo>
                  <a:lnTo>
                    <a:pt x="5174" y="1713634"/>
                  </a:lnTo>
                  <a:lnTo>
                    <a:pt x="9346" y="1666658"/>
                  </a:lnTo>
                  <a:lnTo>
                    <a:pt x="14677" y="1620025"/>
                  </a:lnTo>
                  <a:lnTo>
                    <a:pt x="21152" y="1573749"/>
                  </a:lnTo>
                  <a:lnTo>
                    <a:pt x="28757" y="1527844"/>
                  </a:lnTo>
                  <a:lnTo>
                    <a:pt x="37478" y="1482327"/>
                  </a:lnTo>
                  <a:lnTo>
                    <a:pt x="47300" y="1437210"/>
                  </a:lnTo>
                  <a:lnTo>
                    <a:pt x="58208" y="1392509"/>
                  </a:lnTo>
                  <a:lnTo>
                    <a:pt x="70188" y="1348238"/>
                  </a:lnTo>
                  <a:lnTo>
                    <a:pt x="83225" y="1304412"/>
                  </a:lnTo>
                  <a:lnTo>
                    <a:pt x="97304" y="1261045"/>
                  </a:lnTo>
                  <a:lnTo>
                    <a:pt x="112412" y="1218152"/>
                  </a:lnTo>
                  <a:lnTo>
                    <a:pt x="128533" y="1175748"/>
                  </a:lnTo>
                  <a:lnTo>
                    <a:pt x="145653" y="1133847"/>
                  </a:lnTo>
                  <a:lnTo>
                    <a:pt x="163757" y="1092463"/>
                  </a:lnTo>
                  <a:lnTo>
                    <a:pt x="182830" y="1051612"/>
                  </a:lnTo>
                  <a:lnTo>
                    <a:pt x="202859" y="1011307"/>
                  </a:lnTo>
                  <a:lnTo>
                    <a:pt x="223828" y="971564"/>
                  </a:lnTo>
                  <a:lnTo>
                    <a:pt x="245724" y="932397"/>
                  </a:lnTo>
                  <a:lnTo>
                    <a:pt x="268530" y="893821"/>
                  </a:lnTo>
                  <a:lnTo>
                    <a:pt x="292233" y="855849"/>
                  </a:lnTo>
                  <a:lnTo>
                    <a:pt x="316819" y="818498"/>
                  </a:lnTo>
                  <a:lnTo>
                    <a:pt x="342272" y="781780"/>
                  </a:lnTo>
                  <a:lnTo>
                    <a:pt x="368578" y="745712"/>
                  </a:lnTo>
                  <a:lnTo>
                    <a:pt x="395723" y="710307"/>
                  </a:lnTo>
                  <a:lnTo>
                    <a:pt x="423691" y="675580"/>
                  </a:lnTo>
                  <a:lnTo>
                    <a:pt x="452469" y="641546"/>
                  </a:lnTo>
                  <a:lnTo>
                    <a:pt x="482041" y="608219"/>
                  </a:lnTo>
                  <a:lnTo>
                    <a:pt x="512393" y="575614"/>
                  </a:lnTo>
                  <a:lnTo>
                    <a:pt x="543511" y="543745"/>
                  </a:lnTo>
                  <a:lnTo>
                    <a:pt x="575380" y="512627"/>
                  </a:lnTo>
                  <a:lnTo>
                    <a:pt x="607986" y="482275"/>
                  </a:lnTo>
                  <a:lnTo>
                    <a:pt x="641313" y="452703"/>
                  </a:lnTo>
                  <a:lnTo>
                    <a:pt x="675347" y="423925"/>
                  </a:lnTo>
                  <a:lnTo>
                    <a:pt x="710074" y="395957"/>
                  </a:lnTo>
                  <a:lnTo>
                    <a:pt x="745479" y="368813"/>
                  </a:lnTo>
                  <a:lnTo>
                    <a:pt x="781547" y="342507"/>
                  </a:lnTo>
                  <a:lnTo>
                    <a:pt x="818265" y="317054"/>
                  </a:lnTo>
                  <a:lnTo>
                    <a:pt x="855616" y="292469"/>
                  </a:lnTo>
                  <a:lnTo>
                    <a:pt x="893588" y="268766"/>
                  </a:lnTo>
                  <a:lnTo>
                    <a:pt x="932164" y="245959"/>
                  </a:lnTo>
                  <a:lnTo>
                    <a:pt x="971331" y="224064"/>
                  </a:lnTo>
                  <a:lnTo>
                    <a:pt x="1011074" y="203095"/>
                  </a:lnTo>
                  <a:lnTo>
                    <a:pt x="1051379" y="183067"/>
                  </a:lnTo>
                  <a:lnTo>
                    <a:pt x="1092230" y="163993"/>
                  </a:lnTo>
                  <a:lnTo>
                    <a:pt x="1133613" y="145889"/>
                  </a:lnTo>
                  <a:lnTo>
                    <a:pt x="1175515" y="128770"/>
                  </a:lnTo>
                  <a:lnTo>
                    <a:pt x="1217919" y="112649"/>
                  </a:lnTo>
                  <a:lnTo>
                    <a:pt x="1260811" y="97542"/>
                  </a:lnTo>
                  <a:lnTo>
                    <a:pt x="1304178" y="83462"/>
                  </a:lnTo>
                  <a:lnTo>
                    <a:pt x="1348004" y="70425"/>
                  </a:lnTo>
                  <a:lnTo>
                    <a:pt x="1392275" y="58446"/>
                  </a:lnTo>
                  <a:lnTo>
                    <a:pt x="1436975" y="47538"/>
                  </a:lnTo>
                  <a:lnTo>
                    <a:pt x="1482092" y="37716"/>
                  </a:lnTo>
                  <a:lnTo>
                    <a:pt x="1527609" y="28995"/>
                  </a:lnTo>
                  <a:lnTo>
                    <a:pt x="1573513" y="21390"/>
                  </a:lnTo>
                  <a:lnTo>
                    <a:pt x="1619789" y="14915"/>
                  </a:lnTo>
                  <a:lnTo>
                    <a:pt x="1666422" y="9584"/>
                  </a:lnTo>
                  <a:lnTo>
                    <a:pt x="1713397" y="5413"/>
                  </a:lnTo>
                  <a:lnTo>
                    <a:pt x="1760701" y="2415"/>
                  </a:lnTo>
                  <a:lnTo>
                    <a:pt x="1808318" y="606"/>
                  </a:lnTo>
                  <a:lnTo>
                    <a:pt x="1856234" y="0"/>
                  </a:lnTo>
                  <a:lnTo>
                    <a:pt x="2422890" y="0"/>
                  </a:lnTo>
                </a:path>
              </a:pathLst>
            </a:custGeom>
            <a:ln w="19049">
              <a:solidFill>
                <a:srgbClr val="B4BB2E"/>
              </a:solidFill>
            </a:ln>
          </p:spPr>
          <p:txBody>
            <a:bodyPr wrap="square" lIns="0" tIns="0" rIns="0" bIns="0" rtlCol="0"/>
            <a:lstStyle/>
            <a:p>
              <a:endParaRPr dirty="0"/>
            </a:p>
          </p:txBody>
        </p:sp>
        <p:sp>
          <p:nvSpPr>
            <p:cNvPr id="9" name="object 13">
              <a:extLst>
                <a:ext uri="{FF2B5EF4-FFF2-40B4-BE49-F238E27FC236}">
                  <a16:creationId xmlns:a16="http://schemas.microsoft.com/office/drawing/2014/main" id="{CBABFC55-CC58-6104-8FF7-B60098378F83}"/>
                </a:ext>
              </a:extLst>
            </p:cNvPr>
            <p:cNvSpPr/>
            <p:nvPr/>
          </p:nvSpPr>
          <p:spPr>
            <a:xfrm>
              <a:off x="9373573" y="4556107"/>
              <a:ext cx="2794635" cy="2284095"/>
            </a:xfrm>
            <a:custGeom>
              <a:avLst/>
              <a:gdLst/>
              <a:ahLst/>
              <a:cxnLst/>
              <a:rect l="l" t="t" r="r" b="b"/>
              <a:pathLst>
                <a:path w="2794634" h="2284095">
                  <a:moveTo>
                    <a:pt x="0" y="2283896"/>
                  </a:moveTo>
                  <a:lnTo>
                    <a:pt x="0" y="2227770"/>
                  </a:lnTo>
                  <a:lnTo>
                    <a:pt x="516" y="2179326"/>
                  </a:lnTo>
                  <a:lnTo>
                    <a:pt x="2058" y="2131134"/>
                  </a:lnTo>
                  <a:lnTo>
                    <a:pt x="4615" y="2083205"/>
                  </a:lnTo>
                  <a:lnTo>
                    <a:pt x="8177" y="2035549"/>
                  </a:lnTo>
                  <a:lnTo>
                    <a:pt x="12733" y="1988178"/>
                  </a:lnTo>
                  <a:lnTo>
                    <a:pt x="18273" y="1941100"/>
                  </a:lnTo>
                  <a:lnTo>
                    <a:pt x="24786" y="1894327"/>
                  </a:lnTo>
                  <a:lnTo>
                    <a:pt x="32263" y="1847870"/>
                  </a:lnTo>
                  <a:lnTo>
                    <a:pt x="40692" y="1801737"/>
                  </a:lnTo>
                  <a:lnTo>
                    <a:pt x="50062" y="1755941"/>
                  </a:lnTo>
                  <a:lnTo>
                    <a:pt x="60365" y="1710492"/>
                  </a:lnTo>
                  <a:lnTo>
                    <a:pt x="71589" y="1665399"/>
                  </a:lnTo>
                  <a:lnTo>
                    <a:pt x="83723" y="1620673"/>
                  </a:lnTo>
                  <a:lnTo>
                    <a:pt x="96758" y="1576326"/>
                  </a:lnTo>
                  <a:lnTo>
                    <a:pt x="110682" y="1532367"/>
                  </a:lnTo>
                  <a:lnTo>
                    <a:pt x="125486" y="1488806"/>
                  </a:lnTo>
                  <a:lnTo>
                    <a:pt x="141158" y="1445655"/>
                  </a:lnTo>
                  <a:lnTo>
                    <a:pt x="157690" y="1402923"/>
                  </a:lnTo>
                  <a:lnTo>
                    <a:pt x="175069" y="1360621"/>
                  </a:lnTo>
                  <a:lnTo>
                    <a:pt x="193286" y="1318760"/>
                  </a:lnTo>
                  <a:lnTo>
                    <a:pt x="212329" y="1277350"/>
                  </a:lnTo>
                  <a:lnTo>
                    <a:pt x="232190" y="1236401"/>
                  </a:lnTo>
                  <a:lnTo>
                    <a:pt x="252857" y="1195924"/>
                  </a:lnTo>
                  <a:lnTo>
                    <a:pt x="274319" y="1155930"/>
                  </a:lnTo>
                  <a:lnTo>
                    <a:pt x="296567" y="1116428"/>
                  </a:lnTo>
                  <a:lnTo>
                    <a:pt x="319590" y="1077429"/>
                  </a:lnTo>
                  <a:lnTo>
                    <a:pt x="343377" y="1038944"/>
                  </a:lnTo>
                  <a:lnTo>
                    <a:pt x="367918" y="1000983"/>
                  </a:lnTo>
                  <a:lnTo>
                    <a:pt x="393202" y="963557"/>
                  </a:lnTo>
                  <a:lnTo>
                    <a:pt x="419220" y="926675"/>
                  </a:lnTo>
                  <a:lnTo>
                    <a:pt x="445960" y="890350"/>
                  </a:lnTo>
                  <a:lnTo>
                    <a:pt x="473413" y="854590"/>
                  </a:lnTo>
                  <a:lnTo>
                    <a:pt x="501567" y="819406"/>
                  </a:lnTo>
                  <a:lnTo>
                    <a:pt x="530413" y="784809"/>
                  </a:lnTo>
                  <a:lnTo>
                    <a:pt x="559939" y="750809"/>
                  </a:lnTo>
                  <a:lnTo>
                    <a:pt x="590136" y="717417"/>
                  </a:lnTo>
                  <a:lnTo>
                    <a:pt x="620992" y="684644"/>
                  </a:lnTo>
                  <a:lnTo>
                    <a:pt x="652499" y="652499"/>
                  </a:lnTo>
                  <a:lnTo>
                    <a:pt x="684644" y="620992"/>
                  </a:lnTo>
                  <a:lnTo>
                    <a:pt x="717417" y="590136"/>
                  </a:lnTo>
                  <a:lnTo>
                    <a:pt x="750809" y="559939"/>
                  </a:lnTo>
                  <a:lnTo>
                    <a:pt x="784809" y="530413"/>
                  </a:lnTo>
                  <a:lnTo>
                    <a:pt x="819406" y="501567"/>
                  </a:lnTo>
                  <a:lnTo>
                    <a:pt x="854590" y="473413"/>
                  </a:lnTo>
                  <a:lnTo>
                    <a:pt x="890350" y="445960"/>
                  </a:lnTo>
                  <a:lnTo>
                    <a:pt x="926675" y="419220"/>
                  </a:lnTo>
                  <a:lnTo>
                    <a:pt x="963557" y="393202"/>
                  </a:lnTo>
                  <a:lnTo>
                    <a:pt x="1000983" y="367918"/>
                  </a:lnTo>
                  <a:lnTo>
                    <a:pt x="1038944" y="343377"/>
                  </a:lnTo>
                  <a:lnTo>
                    <a:pt x="1077429" y="319590"/>
                  </a:lnTo>
                  <a:lnTo>
                    <a:pt x="1116428" y="296567"/>
                  </a:lnTo>
                  <a:lnTo>
                    <a:pt x="1155930" y="274319"/>
                  </a:lnTo>
                  <a:lnTo>
                    <a:pt x="1195924" y="252857"/>
                  </a:lnTo>
                  <a:lnTo>
                    <a:pt x="1236401" y="232190"/>
                  </a:lnTo>
                  <a:lnTo>
                    <a:pt x="1277350" y="212329"/>
                  </a:lnTo>
                  <a:lnTo>
                    <a:pt x="1318760" y="193286"/>
                  </a:lnTo>
                  <a:lnTo>
                    <a:pt x="1360621" y="175069"/>
                  </a:lnTo>
                  <a:lnTo>
                    <a:pt x="1402923" y="157690"/>
                  </a:lnTo>
                  <a:lnTo>
                    <a:pt x="1445655" y="141158"/>
                  </a:lnTo>
                  <a:lnTo>
                    <a:pt x="1488806" y="125486"/>
                  </a:lnTo>
                  <a:lnTo>
                    <a:pt x="1532367" y="110682"/>
                  </a:lnTo>
                  <a:lnTo>
                    <a:pt x="1576326" y="96758"/>
                  </a:lnTo>
                  <a:lnTo>
                    <a:pt x="1620673" y="83723"/>
                  </a:lnTo>
                  <a:lnTo>
                    <a:pt x="1665399" y="71589"/>
                  </a:lnTo>
                  <a:lnTo>
                    <a:pt x="1710492" y="60365"/>
                  </a:lnTo>
                  <a:lnTo>
                    <a:pt x="1755941" y="50062"/>
                  </a:lnTo>
                  <a:lnTo>
                    <a:pt x="1801737" y="40692"/>
                  </a:lnTo>
                  <a:lnTo>
                    <a:pt x="1847870" y="32263"/>
                  </a:lnTo>
                  <a:lnTo>
                    <a:pt x="1894327" y="24786"/>
                  </a:lnTo>
                  <a:lnTo>
                    <a:pt x="1941100" y="18273"/>
                  </a:lnTo>
                  <a:lnTo>
                    <a:pt x="1988178" y="12733"/>
                  </a:lnTo>
                  <a:lnTo>
                    <a:pt x="2035549" y="8177"/>
                  </a:lnTo>
                  <a:lnTo>
                    <a:pt x="2083205" y="4615"/>
                  </a:lnTo>
                  <a:lnTo>
                    <a:pt x="2131134" y="2058"/>
                  </a:lnTo>
                  <a:lnTo>
                    <a:pt x="2179326" y="516"/>
                  </a:lnTo>
                  <a:lnTo>
                    <a:pt x="2227770" y="0"/>
                  </a:lnTo>
                  <a:lnTo>
                    <a:pt x="2794422" y="0"/>
                  </a:lnTo>
                </a:path>
              </a:pathLst>
            </a:custGeom>
            <a:ln w="19050">
              <a:solidFill>
                <a:srgbClr val="01646C"/>
              </a:solidFill>
            </a:ln>
          </p:spPr>
          <p:txBody>
            <a:bodyPr wrap="square" lIns="0" tIns="0" rIns="0" bIns="0" rtlCol="0"/>
            <a:lstStyle/>
            <a:p>
              <a:endParaRPr/>
            </a:p>
          </p:txBody>
        </p:sp>
      </p:grpSp>
    </p:spTree>
    <p:extLst>
      <p:ext uri="{BB962C8B-B14F-4D97-AF65-F5344CB8AC3E}">
        <p14:creationId xmlns:p14="http://schemas.microsoft.com/office/powerpoint/2010/main" val="7023038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EDAF342-C6C9-061B-BC1C-E1002FBD51E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242DE6B-FE06-5790-888F-1E7619D53428}"/>
              </a:ext>
            </a:extLst>
          </p:cNvPr>
          <p:cNvSpPr txBox="1">
            <a:spLocks noGrp="1"/>
          </p:cNvSpPr>
          <p:nvPr>
            <p:ph type="title"/>
          </p:nvPr>
        </p:nvSpPr>
        <p:spPr>
          <a:xfrm>
            <a:off x="1052693" y="694563"/>
            <a:ext cx="8993007" cy="597599"/>
          </a:xfrm>
          <a:prstGeom prst="rect">
            <a:avLst/>
          </a:prstGeom>
        </p:spPr>
        <p:txBody>
          <a:bodyPr vert="horz" wrap="square" lIns="0" tIns="12700" rIns="0" bIns="0" rtlCol="0">
            <a:spAutoFit/>
          </a:bodyPr>
          <a:lstStyle/>
          <a:p>
            <a:pPr marL="12700">
              <a:lnSpc>
                <a:spcPct val="100000"/>
              </a:lnSpc>
              <a:spcBef>
                <a:spcPts val="100"/>
              </a:spcBef>
              <a:tabLst>
                <a:tab pos="2085339" algn="l"/>
              </a:tabLst>
            </a:pPr>
            <a:r>
              <a:rPr lang="en-GB" dirty="0"/>
              <a:t>Key differences H2020 to Horizon Europe</a:t>
            </a:r>
            <a:endParaRPr spc="-10" dirty="0"/>
          </a:p>
        </p:txBody>
      </p:sp>
      <p:sp>
        <p:nvSpPr>
          <p:cNvPr id="16" name="Content Placeholder 2">
            <a:extLst>
              <a:ext uri="{FF2B5EF4-FFF2-40B4-BE49-F238E27FC236}">
                <a16:creationId xmlns:a16="http://schemas.microsoft.com/office/drawing/2014/main" id="{3FC96971-EF87-793E-B815-7489C1A7F5B6}"/>
              </a:ext>
            </a:extLst>
          </p:cNvPr>
          <p:cNvSpPr txBox="1">
            <a:spLocks/>
          </p:cNvSpPr>
          <p:nvPr/>
        </p:nvSpPr>
        <p:spPr>
          <a:xfrm>
            <a:off x="712595" y="1366867"/>
            <a:ext cx="9673202" cy="3880773"/>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rgbClr val="BEBF3B"/>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rgbClr val="BEBF3B"/>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rgbClr val="BEBF3B"/>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rgbClr val="BEBF3B"/>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rgbClr val="BEBF3B"/>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lvl="0">
              <a:lnSpc>
                <a:spcPct val="90000"/>
              </a:lnSpc>
            </a:pPr>
            <a:r>
              <a:rPr lang="en-GB" sz="2000" b="1" dirty="0">
                <a:latin typeface="HelveticaNeueLT Std Med"/>
              </a:rPr>
              <a:t>Proof of payment for personnel information</a:t>
            </a:r>
          </a:p>
          <a:p>
            <a:pPr lvl="1">
              <a:lnSpc>
                <a:spcPct val="90000"/>
              </a:lnSpc>
            </a:pPr>
            <a:r>
              <a:rPr lang="en-GB" sz="2000" dirty="0">
                <a:latin typeface="HelveticaNeueLT Std Med"/>
              </a:rPr>
              <a:t>Need to provide payslips for at least 2 salary payments per person per year – new to HE but in line with EC audits</a:t>
            </a:r>
          </a:p>
          <a:p>
            <a:pPr lvl="1">
              <a:lnSpc>
                <a:spcPct val="90000"/>
              </a:lnSpc>
            </a:pPr>
            <a:endParaRPr lang="en-GB" sz="1400" dirty="0">
              <a:latin typeface="HelveticaNeueLT Std Med"/>
            </a:endParaRPr>
          </a:p>
          <a:p>
            <a:pPr lvl="1">
              <a:lnSpc>
                <a:spcPct val="90000"/>
              </a:lnSpc>
            </a:pPr>
            <a:endParaRPr lang="en-GB" sz="1400" dirty="0">
              <a:latin typeface="HelveticaNeueLT Std Med"/>
            </a:endParaRPr>
          </a:p>
          <a:p>
            <a:pPr lvl="1">
              <a:lnSpc>
                <a:spcPct val="90000"/>
              </a:lnSpc>
            </a:pPr>
            <a:endParaRPr lang="en-GB" sz="1400" dirty="0">
              <a:latin typeface="HelveticaNeueLT Std Med"/>
            </a:endParaRPr>
          </a:p>
          <a:p>
            <a:pPr marL="457200" lvl="1" indent="0">
              <a:lnSpc>
                <a:spcPct val="90000"/>
              </a:lnSpc>
              <a:buNone/>
            </a:pPr>
            <a:endParaRPr lang="en-GB" sz="1400" dirty="0">
              <a:latin typeface="HelveticaNeueLT Std Med"/>
            </a:endParaRPr>
          </a:p>
          <a:p>
            <a:pPr>
              <a:lnSpc>
                <a:spcPct val="90000"/>
              </a:lnSpc>
            </a:pPr>
            <a:r>
              <a:rPr lang="en-GB" sz="2000" b="1" dirty="0">
                <a:latin typeface="HelveticaNeueLT Std Med"/>
              </a:rPr>
              <a:t>Annual leave declarations</a:t>
            </a:r>
          </a:p>
          <a:p>
            <a:pPr lvl="1">
              <a:lnSpc>
                <a:spcPct val="90000"/>
              </a:lnSpc>
            </a:pPr>
            <a:r>
              <a:rPr lang="en-GB" sz="2000" dirty="0">
                <a:latin typeface="HelveticaNeueLT Std Med"/>
              </a:rPr>
              <a:t>No longer a CFS requirement to cross check annual leave records to timesheets however it is still included in the indicative audit programme (used for EC audits)</a:t>
            </a:r>
          </a:p>
          <a:p>
            <a:pPr lvl="1">
              <a:lnSpc>
                <a:spcPct val="90000"/>
              </a:lnSpc>
            </a:pPr>
            <a:endParaRPr lang="en-GB" sz="1400" dirty="0">
              <a:latin typeface="HelveticaNeueLT Std Med"/>
            </a:endParaRPr>
          </a:p>
          <a:p>
            <a:pPr lvl="1">
              <a:lnSpc>
                <a:spcPct val="90000"/>
              </a:lnSpc>
            </a:pPr>
            <a:endParaRPr lang="en-GB" sz="1400" dirty="0">
              <a:latin typeface="HelveticaNeueLT Std Med"/>
            </a:endParaRPr>
          </a:p>
          <a:p>
            <a:pPr marL="457200" lvl="1" indent="0">
              <a:lnSpc>
                <a:spcPct val="90000"/>
              </a:lnSpc>
              <a:buNone/>
            </a:pPr>
            <a:endParaRPr lang="en-GB" sz="1400" dirty="0">
              <a:latin typeface="HelveticaNeueLT Std Med"/>
            </a:endParaRPr>
          </a:p>
          <a:p>
            <a:pPr lvl="0">
              <a:lnSpc>
                <a:spcPct val="90000"/>
              </a:lnSpc>
            </a:pPr>
            <a:endParaRPr lang="en-GB" sz="1600" dirty="0">
              <a:latin typeface="HelveticaNeueLT Std Med"/>
            </a:endParaRPr>
          </a:p>
        </p:txBody>
      </p:sp>
      <p:pic>
        <p:nvPicPr>
          <p:cNvPr id="1026" name="Picture 2">
            <a:extLst>
              <a:ext uri="{FF2B5EF4-FFF2-40B4-BE49-F238E27FC236}">
                <a16:creationId xmlns:a16="http://schemas.microsoft.com/office/drawing/2014/main" id="{8BA4329A-5AB6-B215-E52A-31B1B9E5F8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711" y="2479802"/>
            <a:ext cx="887730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A91A405E-C2F4-5053-6224-05320708AFF6}"/>
              </a:ext>
            </a:extLst>
          </p:cNvPr>
          <p:cNvPicPr>
            <a:picLocks noChangeAspect="1"/>
          </p:cNvPicPr>
          <p:nvPr/>
        </p:nvPicPr>
        <p:blipFill>
          <a:blip r:embed="rId3"/>
          <a:stretch>
            <a:fillRect/>
          </a:stretch>
        </p:blipFill>
        <p:spPr>
          <a:xfrm>
            <a:off x="5321300" y="4801351"/>
            <a:ext cx="4644465" cy="1697341"/>
          </a:xfrm>
          <a:prstGeom prst="rect">
            <a:avLst/>
          </a:prstGeom>
        </p:spPr>
      </p:pic>
      <p:pic>
        <p:nvPicPr>
          <p:cNvPr id="7" name="Picture 6" descr="A yellow and black logo&#10;&#10;Description automatically generated">
            <a:extLst>
              <a:ext uri="{FF2B5EF4-FFF2-40B4-BE49-F238E27FC236}">
                <a16:creationId xmlns:a16="http://schemas.microsoft.com/office/drawing/2014/main" id="{3B0C48EC-A6F8-E493-85DA-883A4428886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0170" y="5650022"/>
            <a:ext cx="1934532" cy="776165"/>
          </a:xfrm>
          <a:prstGeom prst="rect">
            <a:avLst/>
          </a:prstGeom>
        </p:spPr>
      </p:pic>
    </p:spTree>
    <p:extLst>
      <p:ext uri="{BB962C8B-B14F-4D97-AF65-F5344CB8AC3E}">
        <p14:creationId xmlns:p14="http://schemas.microsoft.com/office/powerpoint/2010/main" val="562685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4EA438F-1553-69EF-F243-EE157925A196}"/>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9BDC602C-04B6-66C9-35FA-84D014B6259A}"/>
              </a:ext>
            </a:extLst>
          </p:cNvPr>
          <p:cNvSpPr txBox="1">
            <a:spLocks noGrp="1"/>
          </p:cNvSpPr>
          <p:nvPr>
            <p:ph type="title"/>
          </p:nvPr>
        </p:nvSpPr>
        <p:spPr>
          <a:xfrm>
            <a:off x="1052693" y="694563"/>
            <a:ext cx="8993007" cy="597599"/>
          </a:xfrm>
          <a:prstGeom prst="rect">
            <a:avLst/>
          </a:prstGeom>
        </p:spPr>
        <p:txBody>
          <a:bodyPr vert="horz" wrap="square" lIns="0" tIns="12700" rIns="0" bIns="0" rtlCol="0">
            <a:spAutoFit/>
          </a:bodyPr>
          <a:lstStyle/>
          <a:p>
            <a:pPr marL="12700">
              <a:lnSpc>
                <a:spcPct val="100000"/>
              </a:lnSpc>
              <a:spcBef>
                <a:spcPts val="100"/>
              </a:spcBef>
              <a:tabLst>
                <a:tab pos="2085339" algn="l"/>
              </a:tabLst>
            </a:pPr>
            <a:r>
              <a:rPr lang="en-GB" dirty="0"/>
              <a:t>Key differences H2020 to Horizon Europe</a:t>
            </a:r>
            <a:endParaRPr spc="-10" dirty="0"/>
          </a:p>
        </p:txBody>
      </p:sp>
      <p:sp>
        <p:nvSpPr>
          <p:cNvPr id="16" name="Content Placeholder 2">
            <a:extLst>
              <a:ext uri="{FF2B5EF4-FFF2-40B4-BE49-F238E27FC236}">
                <a16:creationId xmlns:a16="http://schemas.microsoft.com/office/drawing/2014/main" id="{BDA052D9-5F95-31D3-F249-DB189F40730F}"/>
              </a:ext>
            </a:extLst>
          </p:cNvPr>
          <p:cNvSpPr txBox="1">
            <a:spLocks/>
          </p:cNvSpPr>
          <p:nvPr/>
        </p:nvSpPr>
        <p:spPr>
          <a:xfrm>
            <a:off x="712595" y="1590547"/>
            <a:ext cx="9673202" cy="3880773"/>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rgbClr val="BEBF3B"/>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rgbClr val="BEBF3B"/>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rgbClr val="BEBF3B"/>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rgbClr val="BEBF3B"/>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rgbClr val="BEBF3B"/>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lvl="0">
              <a:lnSpc>
                <a:spcPct val="90000"/>
              </a:lnSpc>
            </a:pPr>
            <a:r>
              <a:rPr lang="en-GB" sz="2000" b="1" dirty="0">
                <a:latin typeface="HelveticaNeueLT Std Med"/>
              </a:rPr>
              <a:t>Travel sample now selected ‘per travel instance’</a:t>
            </a:r>
          </a:p>
          <a:p>
            <a:pPr lvl="1">
              <a:lnSpc>
                <a:spcPct val="90000"/>
              </a:lnSpc>
            </a:pPr>
            <a:r>
              <a:rPr lang="en-GB" sz="2000" dirty="0">
                <a:latin typeface="HelveticaNeueLT Std Med"/>
              </a:rPr>
              <a:t>Travel instance = 1 person per event so need to categorise travel per person per trip to allow sample to be selected correctly. Increases evidence required as will need to evidence supporting the total cost of each trip</a:t>
            </a:r>
          </a:p>
          <a:p>
            <a:pPr lvl="1">
              <a:lnSpc>
                <a:spcPct val="90000"/>
              </a:lnSpc>
            </a:pPr>
            <a:endParaRPr lang="en-GB" sz="1400" dirty="0">
              <a:latin typeface="HelveticaNeueLT Std Med"/>
            </a:endParaRPr>
          </a:p>
          <a:p>
            <a:pPr lvl="1">
              <a:lnSpc>
                <a:spcPct val="90000"/>
              </a:lnSpc>
            </a:pPr>
            <a:endParaRPr lang="en-GB" sz="1400" dirty="0">
              <a:latin typeface="HelveticaNeueLT Std Med"/>
            </a:endParaRPr>
          </a:p>
          <a:p>
            <a:pPr lvl="1">
              <a:lnSpc>
                <a:spcPct val="90000"/>
              </a:lnSpc>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a:lnSpc>
                <a:spcPct val="90000"/>
              </a:lnSpc>
            </a:pPr>
            <a:endParaRPr lang="en-GB" sz="1400" dirty="0">
              <a:latin typeface="HelveticaNeueLT Std Med"/>
            </a:endParaRPr>
          </a:p>
          <a:p>
            <a:pPr lvl="1">
              <a:lnSpc>
                <a:spcPct val="90000"/>
              </a:lnSpc>
            </a:pPr>
            <a:endParaRPr lang="en-GB" sz="1400" dirty="0">
              <a:latin typeface="HelveticaNeueLT Std Med"/>
            </a:endParaRPr>
          </a:p>
          <a:p>
            <a:pPr marL="457200" lvl="1" indent="0">
              <a:lnSpc>
                <a:spcPct val="90000"/>
              </a:lnSpc>
              <a:buNone/>
            </a:pPr>
            <a:endParaRPr lang="en-GB" sz="1400" dirty="0">
              <a:latin typeface="HelveticaNeueLT Std Med"/>
            </a:endParaRPr>
          </a:p>
          <a:p>
            <a:pPr lvl="0">
              <a:lnSpc>
                <a:spcPct val="90000"/>
              </a:lnSpc>
            </a:pPr>
            <a:endParaRPr lang="en-GB" sz="1600" dirty="0">
              <a:latin typeface="HelveticaNeueLT Std Med"/>
            </a:endParaRPr>
          </a:p>
        </p:txBody>
      </p:sp>
      <p:pic>
        <p:nvPicPr>
          <p:cNvPr id="4" name="Picture 3">
            <a:extLst>
              <a:ext uri="{FF2B5EF4-FFF2-40B4-BE49-F238E27FC236}">
                <a16:creationId xmlns:a16="http://schemas.microsoft.com/office/drawing/2014/main" id="{146C242E-3985-0E67-CE5B-462C9C909549}"/>
              </a:ext>
            </a:extLst>
          </p:cNvPr>
          <p:cNvPicPr>
            <a:picLocks noChangeAspect="1"/>
          </p:cNvPicPr>
          <p:nvPr/>
        </p:nvPicPr>
        <p:blipFill>
          <a:blip r:embed="rId2"/>
          <a:stretch>
            <a:fillRect/>
          </a:stretch>
        </p:blipFill>
        <p:spPr>
          <a:xfrm>
            <a:off x="2156840" y="3140804"/>
            <a:ext cx="5467342" cy="2306734"/>
          </a:xfrm>
          <a:prstGeom prst="rect">
            <a:avLst/>
          </a:prstGeom>
        </p:spPr>
      </p:pic>
      <p:pic>
        <p:nvPicPr>
          <p:cNvPr id="5" name="Picture 4" descr="A yellow and black logo&#10;&#10;Description automatically generated">
            <a:extLst>
              <a:ext uri="{FF2B5EF4-FFF2-40B4-BE49-F238E27FC236}">
                <a16:creationId xmlns:a16="http://schemas.microsoft.com/office/drawing/2014/main" id="{3B0C48EC-A6F8-E493-85DA-883A442888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2595" y="5556250"/>
            <a:ext cx="1934532" cy="776165"/>
          </a:xfrm>
          <a:prstGeom prst="rect">
            <a:avLst/>
          </a:prstGeom>
        </p:spPr>
      </p:pic>
      <p:grpSp>
        <p:nvGrpSpPr>
          <p:cNvPr id="7" name="object 9">
            <a:extLst>
              <a:ext uri="{FF2B5EF4-FFF2-40B4-BE49-F238E27FC236}">
                <a16:creationId xmlns:a16="http://schemas.microsoft.com/office/drawing/2014/main" id="{A14E0E10-65F0-F978-16ED-30C6F4AA52BC}"/>
              </a:ext>
            </a:extLst>
          </p:cNvPr>
          <p:cNvGrpSpPr/>
          <p:nvPr/>
        </p:nvGrpSpPr>
        <p:grpSpPr>
          <a:xfrm>
            <a:off x="9364048" y="4546582"/>
            <a:ext cx="2813685" cy="2303145"/>
            <a:chOff x="9364048" y="4546582"/>
            <a:chExt cx="2813685" cy="2303145"/>
          </a:xfrm>
        </p:grpSpPr>
        <p:sp>
          <p:nvSpPr>
            <p:cNvPr id="8" name="object 10">
              <a:extLst>
                <a:ext uri="{FF2B5EF4-FFF2-40B4-BE49-F238E27FC236}">
                  <a16:creationId xmlns:a16="http://schemas.microsoft.com/office/drawing/2014/main" id="{0B0F09E7-D768-A32C-2B96-28C7AC481822}"/>
                </a:ext>
              </a:extLst>
            </p:cNvPr>
            <p:cNvSpPr/>
            <p:nvPr/>
          </p:nvSpPr>
          <p:spPr>
            <a:xfrm>
              <a:off x="10505707" y="5901022"/>
              <a:ext cx="1662430" cy="939165"/>
            </a:xfrm>
            <a:custGeom>
              <a:avLst/>
              <a:gdLst/>
              <a:ahLst/>
              <a:cxnLst/>
              <a:rect l="l" t="t" r="r" b="b"/>
              <a:pathLst>
                <a:path w="1662429" h="939165">
                  <a:moveTo>
                    <a:pt x="0" y="938982"/>
                  </a:moveTo>
                  <a:lnTo>
                    <a:pt x="11748" y="873971"/>
                  </a:lnTo>
                  <a:lnTo>
                    <a:pt x="22462" y="828906"/>
                  </a:lnTo>
                  <a:lnTo>
                    <a:pt x="34989" y="784572"/>
                  </a:lnTo>
                  <a:lnTo>
                    <a:pt x="49288" y="741011"/>
                  </a:lnTo>
                  <a:lnTo>
                    <a:pt x="65316" y="698265"/>
                  </a:lnTo>
                  <a:lnTo>
                    <a:pt x="83033" y="656376"/>
                  </a:lnTo>
                  <a:lnTo>
                    <a:pt x="102397" y="615384"/>
                  </a:lnTo>
                  <a:lnTo>
                    <a:pt x="123365" y="575331"/>
                  </a:lnTo>
                  <a:lnTo>
                    <a:pt x="145897" y="536260"/>
                  </a:lnTo>
                  <a:lnTo>
                    <a:pt x="169951" y="498211"/>
                  </a:lnTo>
                  <a:lnTo>
                    <a:pt x="195485" y="461226"/>
                  </a:lnTo>
                  <a:lnTo>
                    <a:pt x="222458" y="425347"/>
                  </a:lnTo>
                  <a:lnTo>
                    <a:pt x="250828" y="390616"/>
                  </a:lnTo>
                  <a:lnTo>
                    <a:pt x="280553" y="357074"/>
                  </a:lnTo>
                  <a:lnTo>
                    <a:pt x="311592" y="324762"/>
                  </a:lnTo>
                  <a:lnTo>
                    <a:pt x="343903" y="293723"/>
                  </a:lnTo>
                  <a:lnTo>
                    <a:pt x="377445" y="263997"/>
                  </a:lnTo>
                  <a:lnTo>
                    <a:pt x="412176" y="235627"/>
                  </a:lnTo>
                  <a:lnTo>
                    <a:pt x="448055" y="208655"/>
                  </a:lnTo>
                  <a:lnTo>
                    <a:pt x="485039" y="183120"/>
                  </a:lnTo>
                  <a:lnTo>
                    <a:pt x="523087" y="159066"/>
                  </a:lnTo>
                  <a:lnTo>
                    <a:pt x="562159" y="136534"/>
                  </a:lnTo>
                  <a:lnTo>
                    <a:pt x="602211" y="115566"/>
                  </a:lnTo>
                  <a:lnTo>
                    <a:pt x="643202" y="96202"/>
                  </a:lnTo>
                  <a:lnTo>
                    <a:pt x="685091" y="78485"/>
                  </a:lnTo>
                  <a:lnTo>
                    <a:pt x="727837" y="62457"/>
                  </a:lnTo>
                  <a:lnTo>
                    <a:pt x="771397" y="48158"/>
                  </a:lnTo>
                  <a:lnTo>
                    <a:pt x="815730" y="35631"/>
                  </a:lnTo>
                  <a:lnTo>
                    <a:pt x="860794" y="24917"/>
                  </a:lnTo>
                  <a:lnTo>
                    <a:pt x="906548" y="16058"/>
                  </a:lnTo>
                  <a:lnTo>
                    <a:pt x="952950" y="9095"/>
                  </a:lnTo>
                  <a:lnTo>
                    <a:pt x="999959" y="4069"/>
                  </a:lnTo>
                  <a:lnTo>
                    <a:pt x="1047533" y="1024"/>
                  </a:lnTo>
                  <a:lnTo>
                    <a:pt x="1095630" y="0"/>
                  </a:lnTo>
                  <a:lnTo>
                    <a:pt x="1662288" y="0"/>
                  </a:lnTo>
                </a:path>
              </a:pathLst>
            </a:custGeom>
            <a:ln w="19050">
              <a:solidFill>
                <a:srgbClr val="B4BB2E"/>
              </a:solidFill>
            </a:ln>
          </p:spPr>
          <p:txBody>
            <a:bodyPr wrap="square" lIns="0" tIns="0" rIns="0" bIns="0" rtlCol="0"/>
            <a:lstStyle/>
            <a:p>
              <a:endParaRPr/>
            </a:p>
          </p:txBody>
        </p:sp>
        <p:sp>
          <p:nvSpPr>
            <p:cNvPr id="9" name="object 11">
              <a:extLst>
                <a:ext uri="{FF2B5EF4-FFF2-40B4-BE49-F238E27FC236}">
                  <a16:creationId xmlns:a16="http://schemas.microsoft.com/office/drawing/2014/main" id="{C51C88C1-4D75-661E-3DD1-3B223FF31F39}"/>
                </a:ext>
              </a:extLst>
            </p:cNvPr>
            <p:cNvSpPr/>
            <p:nvPr/>
          </p:nvSpPr>
          <p:spPr>
            <a:xfrm>
              <a:off x="10118175" y="5447538"/>
              <a:ext cx="2050414" cy="1392555"/>
            </a:xfrm>
            <a:custGeom>
              <a:avLst/>
              <a:gdLst/>
              <a:ahLst/>
              <a:cxnLst/>
              <a:rect l="l" t="t" r="r" b="b"/>
              <a:pathLst>
                <a:path w="2050415" h="1392554">
                  <a:moveTo>
                    <a:pt x="0" y="1392466"/>
                  </a:moveTo>
                  <a:lnTo>
                    <a:pt x="3867" y="1342981"/>
                  </a:lnTo>
                  <a:lnTo>
                    <a:pt x="9097" y="1296099"/>
                  </a:lnTo>
                  <a:lnTo>
                    <a:pt x="15769" y="1249667"/>
                  </a:lnTo>
                  <a:lnTo>
                    <a:pt x="23861" y="1203709"/>
                  </a:lnTo>
                  <a:lnTo>
                    <a:pt x="33349" y="1158248"/>
                  </a:lnTo>
                  <a:lnTo>
                    <a:pt x="44211" y="1113307"/>
                  </a:lnTo>
                  <a:lnTo>
                    <a:pt x="56423" y="1068908"/>
                  </a:lnTo>
                  <a:lnTo>
                    <a:pt x="69962" y="1025076"/>
                  </a:lnTo>
                  <a:lnTo>
                    <a:pt x="84805" y="981833"/>
                  </a:lnTo>
                  <a:lnTo>
                    <a:pt x="100930" y="939203"/>
                  </a:lnTo>
                  <a:lnTo>
                    <a:pt x="118312" y="897207"/>
                  </a:lnTo>
                  <a:lnTo>
                    <a:pt x="136930" y="855870"/>
                  </a:lnTo>
                  <a:lnTo>
                    <a:pt x="156759" y="815214"/>
                  </a:lnTo>
                  <a:lnTo>
                    <a:pt x="177777" y="775263"/>
                  </a:lnTo>
                  <a:lnTo>
                    <a:pt x="199961" y="736039"/>
                  </a:lnTo>
                  <a:lnTo>
                    <a:pt x="223288" y="697566"/>
                  </a:lnTo>
                  <a:lnTo>
                    <a:pt x="247734" y="659866"/>
                  </a:lnTo>
                  <a:lnTo>
                    <a:pt x="273277" y="622963"/>
                  </a:lnTo>
                  <a:lnTo>
                    <a:pt x="299894" y="586880"/>
                  </a:lnTo>
                  <a:lnTo>
                    <a:pt x="327561" y="551640"/>
                  </a:lnTo>
                  <a:lnTo>
                    <a:pt x="356255" y="517266"/>
                  </a:lnTo>
                  <a:lnTo>
                    <a:pt x="385954" y="483780"/>
                  </a:lnTo>
                  <a:lnTo>
                    <a:pt x="416634" y="451207"/>
                  </a:lnTo>
                  <a:lnTo>
                    <a:pt x="448272" y="419569"/>
                  </a:lnTo>
                  <a:lnTo>
                    <a:pt x="480845" y="388889"/>
                  </a:lnTo>
                  <a:lnTo>
                    <a:pt x="514330" y="359190"/>
                  </a:lnTo>
                  <a:lnTo>
                    <a:pt x="548705" y="330496"/>
                  </a:lnTo>
                  <a:lnTo>
                    <a:pt x="583945" y="302829"/>
                  </a:lnTo>
                  <a:lnTo>
                    <a:pt x="620028" y="276213"/>
                  </a:lnTo>
                  <a:lnTo>
                    <a:pt x="656931" y="250670"/>
                  </a:lnTo>
                  <a:lnTo>
                    <a:pt x="694630" y="226223"/>
                  </a:lnTo>
                  <a:lnTo>
                    <a:pt x="733104" y="202897"/>
                  </a:lnTo>
                  <a:lnTo>
                    <a:pt x="772327" y="180713"/>
                  </a:lnTo>
                  <a:lnTo>
                    <a:pt x="812279" y="159694"/>
                  </a:lnTo>
                  <a:lnTo>
                    <a:pt x="852935" y="139865"/>
                  </a:lnTo>
                  <a:lnTo>
                    <a:pt x="894272" y="121247"/>
                  </a:lnTo>
                  <a:lnTo>
                    <a:pt x="936267" y="103865"/>
                  </a:lnTo>
                  <a:lnTo>
                    <a:pt x="978898" y="87740"/>
                  </a:lnTo>
                  <a:lnTo>
                    <a:pt x="1022141" y="72897"/>
                  </a:lnTo>
                  <a:lnTo>
                    <a:pt x="1065973" y="59358"/>
                  </a:lnTo>
                  <a:lnTo>
                    <a:pt x="1110371" y="47146"/>
                  </a:lnTo>
                  <a:lnTo>
                    <a:pt x="1155313" y="36284"/>
                  </a:lnTo>
                  <a:lnTo>
                    <a:pt x="1200774" y="26796"/>
                  </a:lnTo>
                  <a:lnTo>
                    <a:pt x="1246732" y="18704"/>
                  </a:lnTo>
                  <a:lnTo>
                    <a:pt x="1293164" y="12032"/>
                  </a:lnTo>
                  <a:lnTo>
                    <a:pt x="1340046" y="6802"/>
                  </a:lnTo>
                  <a:lnTo>
                    <a:pt x="1387356" y="3038"/>
                  </a:lnTo>
                  <a:lnTo>
                    <a:pt x="1435071" y="763"/>
                  </a:lnTo>
                  <a:lnTo>
                    <a:pt x="1483167" y="0"/>
                  </a:lnTo>
                  <a:lnTo>
                    <a:pt x="2049821" y="0"/>
                  </a:lnTo>
                </a:path>
              </a:pathLst>
            </a:custGeom>
            <a:ln w="19050">
              <a:solidFill>
                <a:srgbClr val="01646C"/>
              </a:solidFill>
            </a:ln>
          </p:spPr>
          <p:txBody>
            <a:bodyPr wrap="square" lIns="0" tIns="0" rIns="0" bIns="0" rtlCol="0"/>
            <a:lstStyle/>
            <a:p>
              <a:endParaRPr/>
            </a:p>
          </p:txBody>
        </p:sp>
        <p:sp>
          <p:nvSpPr>
            <p:cNvPr id="10" name="object 12">
              <a:extLst>
                <a:ext uri="{FF2B5EF4-FFF2-40B4-BE49-F238E27FC236}">
                  <a16:creationId xmlns:a16="http://schemas.microsoft.com/office/drawing/2014/main" id="{3AD3A0C8-FA66-5EDA-6B85-FD09431C1BE8}"/>
                </a:ext>
              </a:extLst>
            </p:cNvPr>
            <p:cNvSpPr/>
            <p:nvPr/>
          </p:nvSpPr>
          <p:spPr>
            <a:xfrm>
              <a:off x="9745106" y="5002380"/>
              <a:ext cx="2423160" cy="1837689"/>
            </a:xfrm>
            <a:custGeom>
              <a:avLst/>
              <a:gdLst/>
              <a:ahLst/>
              <a:cxnLst/>
              <a:rect l="l" t="t" r="r" b="b"/>
              <a:pathLst>
                <a:path w="2423159" h="1837690">
                  <a:moveTo>
                    <a:pt x="0" y="1837623"/>
                  </a:moveTo>
                  <a:lnTo>
                    <a:pt x="2177" y="1760938"/>
                  </a:lnTo>
                  <a:lnTo>
                    <a:pt x="5174" y="1713634"/>
                  </a:lnTo>
                  <a:lnTo>
                    <a:pt x="9346" y="1666658"/>
                  </a:lnTo>
                  <a:lnTo>
                    <a:pt x="14677" y="1620025"/>
                  </a:lnTo>
                  <a:lnTo>
                    <a:pt x="21152" y="1573749"/>
                  </a:lnTo>
                  <a:lnTo>
                    <a:pt x="28757" y="1527844"/>
                  </a:lnTo>
                  <a:lnTo>
                    <a:pt x="37478" y="1482327"/>
                  </a:lnTo>
                  <a:lnTo>
                    <a:pt x="47300" y="1437210"/>
                  </a:lnTo>
                  <a:lnTo>
                    <a:pt x="58208" y="1392509"/>
                  </a:lnTo>
                  <a:lnTo>
                    <a:pt x="70188" y="1348238"/>
                  </a:lnTo>
                  <a:lnTo>
                    <a:pt x="83225" y="1304412"/>
                  </a:lnTo>
                  <a:lnTo>
                    <a:pt x="97304" y="1261045"/>
                  </a:lnTo>
                  <a:lnTo>
                    <a:pt x="112412" y="1218152"/>
                  </a:lnTo>
                  <a:lnTo>
                    <a:pt x="128533" y="1175748"/>
                  </a:lnTo>
                  <a:lnTo>
                    <a:pt x="145653" y="1133847"/>
                  </a:lnTo>
                  <a:lnTo>
                    <a:pt x="163757" y="1092463"/>
                  </a:lnTo>
                  <a:lnTo>
                    <a:pt x="182830" y="1051612"/>
                  </a:lnTo>
                  <a:lnTo>
                    <a:pt x="202859" y="1011307"/>
                  </a:lnTo>
                  <a:lnTo>
                    <a:pt x="223828" y="971564"/>
                  </a:lnTo>
                  <a:lnTo>
                    <a:pt x="245724" y="932397"/>
                  </a:lnTo>
                  <a:lnTo>
                    <a:pt x="268530" y="893821"/>
                  </a:lnTo>
                  <a:lnTo>
                    <a:pt x="292233" y="855849"/>
                  </a:lnTo>
                  <a:lnTo>
                    <a:pt x="316819" y="818498"/>
                  </a:lnTo>
                  <a:lnTo>
                    <a:pt x="342272" y="781780"/>
                  </a:lnTo>
                  <a:lnTo>
                    <a:pt x="368578" y="745712"/>
                  </a:lnTo>
                  <a:lnTo>
                    <a:pt x="395723" y="710307"/>
                  </a:lnTo>
                  <a:lnTo>
                    <a:pt x="423691" y="675580"/>
                  </a:lnTo>
                  <a:lnTo>
                    <a:pt x="452469" y="641546"/>
                  </a:lnTo>
                  <a:lnTo>
                    <a:pt x="482041" y="608219"/>
                  </a:lnTo>
                  <a:lnTo>
                    <a:pt x="512393" y="575614"/>
                  </a:lnTo>
                  <a:lnTo>
                    <a:pt x="543511" y="543745"/>
                  </a:lnTo>
                  <a:lnTo>
                    <a:pt x="575380" y="512627"/>
                  </a:lnTo>
                  <a:lnTo>
                    <a:pt x="607986" y="482275"/>
                  </a:lnTo>
                  <a:lnTo>
                    <a:pt x="641313" y="452703"/>
                  </a:lnTo>
                  <a:lnTo>
                    <a:pt x="675347" y="423925"/>
                  </a:lnTo>
                  <a:lnTo>
                    <a:pt x="710074" y="395957"/>
                  </a:lnTo>
                  <a:lnTo>
                    <a:pt x="745479" y="368813"/>
                  </a:lnTo>
                  <a:lnTo>
                    <a:pt x="781547" y="342507"/>
                  </a:lnTo>
                  <a:lnTo>
                    <a:pt x="818265" y="317054"/>
                  </a:lnTo>
                  <a:lnTo>
                    <a:pt x="855616" y="292469"/>
                  </a:lnTo>
                  <a:lnTo>
                    <a:pt x="893588" y="268766"/>
                  </a:lnTo>
                  <a:lnTo>
                    <a:pt x="932164" y="245959"/>
                  </a:lnTo>
                  <a:lnTo>
                    <a:pt x="971331" y="224064"/>
                  </a:lnTo>
                  <a:lnTo>
                    <a:pt x="1011074" y="203095"/>
                  </a:lnTo>
                  <a:lnTo>
                    <a:pt x="1051379" y="183067"/>
                  </a:lnTo>
                  <a:lnTo>
                    <a:pt x="1092230" y="163993"/>
                  </a:lnTo>
                  <a:lnTo>
                    <a:pt x="1133613" y="145889"/>
                  </a:lnTo>
                  <a:lnTo>
                    <a:pt x="1175515" y="128770"/>
                  </a:lnTo>
                  <a:lnTo>
                    <a:pt x="1217919" y="112649"/>
                  </a:lnTo>
                  <a:lnTo>
                    <a:pt x="1260811" y="97542"/>
                  </a:lnTo>
                  <a:lnTo>
                    <a:pt x="1304178" y="83462"/>
                  </a:lnTo>
                  <a:lnTo>
                    <a:pt x="1348004" y="70425"/>
                  </a:lnTo>
                  <a:lnTo>
                    <a:pt x="1392275" y="58446"/>
                  </a:lnTo>
                  <a:lnTo>
                    <a:pt x="1436975" y="47538"/>
                  </a:lnTo>
                  <a:lnTo>
                    <a:pt x="1482092" y="37716"/>
                  </a:lnTo>
                  <a:lnTo>
                    <a:pt x="1527609" y="28995"/>
                  </a:lnTo>
                  <a:lnTo>
                    <a:pt x="1573513" y="21390"/>
                  </a:lnTo>
                  <a:lnTo>
                    <a:pt x="1619789" y="14915"/>
                  </a:lnTo>
                  <a:lnTo>
                    <a:pt x="1666422" y="9584"/>
                  </a:lnTo>
                  <a:lnTo>
                    <a:pt x="1713397" y="5413"/>
                  </a:lnTo>
                  <a:lnTo>
                    <a:pt x="1760701" y="2415"/>
                  </a:lnTo>
                  <a:lnTo>
                    <a:pt x="1808318" y="606"/>
                  </a:lnTo>
                  <a:lnTo>
                    <a:pt x="1856234" y="0"/>
                  </a:lnTo>
                  <a:lnTo>
                    <a:pt x="2422890" y="0"/>
                  </a:lnTo>
                </a:path>
              </a:pathLst>
            </a:custGeom>
            <a:ln w="19049">
              <a:solidFill>
                <a:srgbClr val="B4BB2E"/>
              </a:solidFill>
            </a:ln>
          </p:spPr>
          <p:txBody>
            <a:bodyPr wrap="square" lIns="0" tIns="0" rIns="0" bIns="0" rtlCol="0"/>
            <a:lstStyle/>
            <a:p>
              <a:endParaRPr dirty="0"/>
            </a:p>
          </p:txBody>
        </p:sp>
        <p:sp>
          <p:nvSpPr>
            <p:cNvPr id="11" name="object 13">
              <a:extLst>
                <a:ext uri="{FF2B5EF4-FFF2-40B4-BE49-F238E27FC236}">
                  <a16:creationId xmlns:a16="http://schemas.microsoft.com/office/drawing/2014/main" id="{645AFDA5-51A4-2906-3E0F-1C330EA3D8DF}"/>
                </a:ext>
              </a:extLst>
            </p:cNvPr>
            <p:cNvSpPr/>
            <p:nvPr/>
          </p:nvSpPr>
          <p:spPr>
            <a:xfrm>
              <a:off x="9373573" y="4556107"/>
              <a:ext cx="2794635" cy="2284095"/>
            </a:xfrm>
            <a:custGeom>
              <a:avLst/>
              <a:gdLst/>
              <a:ahLst/>
              <a:cxnLst/>
              <a:rect l="l" t="t" r="r" b="b"/>
              <a:pathLst>
                <a:path w="2794634" h="2284095">
                  <a:moveTo>
                    <a:pt x="0" y="2283896"/>
                  </a:moveTo>
                  <a:lnTo>
                    <a:pt x="0" y="2227770"/>
                  </a:lnTo>
                  <a:lnTo>
                    <a:pt x="516" y="2179326"/>
                  </a:lnTo>
                  <a:lnTo>
                    <a:pt x="2058" y="2131134"/>
                  </a:lnTo>
                  <a:lnTo>
                    <a:pt x="4615" y="2083205"/>
                  </a:lnTo>
                  <a:lnTo>
                    <a:pt x="8177" y="2035549"/>
                  </a:lnTo>
                  <a:lnTo>
                    <a:pt x="12733" y="1988178"/>
                  </a:lnTo>
                  <a:lnTo>
                    <a:pt x="18273" y="1941100"/>
                  </a:lnTo>
                  <a:lnTo>
                    <a:pt x="24786" y="1894327"/>
                  </a:lnTo>
                  <a:lnTo>
                    <a:pt x="32263" y="1847870"/>
                  </a:lnTo>
                  <a:lnTo>
                    <a:pt x="40692" y="1801737"/>
                  </a:lnTo>
                  <a:lnTo>
                    <a:pt x="50062" y="1755941"/>
                  </a:lnTo>
                  <a:lnTo>
                    <a:pt x="60365" y="1710492"/>
                  </a:lnTo>
                  <a:lnTo>
                    <a:pt x="71589" y="1665399"/>
                  </a:lnTo>
                  <a:lnTo>
                    <a:pt x="83723" y="1620673"/>
                  </a:lnTo>
                  <a:lnTo>
                    <a:pt x="96758" y="1576326"/>
                  </a:lnTo>
                  <a:lnTo>
                    <a:pt x="110682" y="1532367"/>
                  </a:lnTo>
                  <a:lnTo>
                    <a:pt x="125486" y="1488806"/>
                  </a:lnTo>
                  <a:lnTo>
                    <a:pt x="141158" y="1445655"/>
                  </a:lnTo>
                  <a:lnTo>
                    <a:pt x="157690" y="1402923"/>
                  </a:lnTo>
                  <a:lnTo>
                    <a:pt x="175069" y="1360621"/>
                  </a:lnTo>
                  <a:lnTo>
                    <a:pt x="193286" y="1318760"/>
                  </a:lnTo>
                  <a:lnTo>
                    <a:pt x="212329" y="1277350"/>
                  </a:lnTo>
                  <a:lnTo>
                    <a:pt x="232190" y="1236401"/>
                  </a:lnTo>
                  <a:lnTo>
                    <a:pt x="252857" y="1195924"/>
                  </a:lnTo>
                  <a:lnTo>
                    <a:pt x="274319" y="1155930"/>
                  </a:lnTo>
                  <a:lnTo>
                    <a:pt x="296567" y="1116428"/>
                  </a:lnTo>
                  <a:lnTo>
                    <a:pt x="319590" y="1077429"/>
                  </a:lnTo>
                  <a:lnTo>
                    <a:pt x="343377" y="1038944"/>
                  </a:lnTo>
                  <a:lnTo>
                    <a:pt x="367918" y="1000983"/>
                  </a:lnTo>
                  <a:lnTo>
                    <a:pt x="393202" y="963557"/>
                  </a:lnTo>
                  <a:lnTo>
                    <a:pt x="419220" y="926675"/>
                  </a:lnTo>
                  <a:lnTo>
                    <a:pt x="445960" y="890350"/>
                  </a:lnTo>
                  <a:lnTo>
                    <a:pt x="473413" y="854590"/>
                  </a:lnTo>
                  <a:lnTo>
                    <a:pt x="501567" y="819406"/>
                  </a:lnTo>
                  <a:lnTo>
                    <a:pt x="530413" y="784809"/>
                  </a:lnTo>
                  <a:lnTo>
                    <a:pt x="559939" y="750809"/>
                  </a:lnTo>
                  <a:lnTo>
                    <a:pt x="590136" y="717417"/>
                  </a:lnTo>
                  <a:lnTo>
                    <a:pt x="620992" y="684644"/>
                  </a:lnTo>
                  <a:lnTo>
                    <a:pt x="652499" y="652499"/>
                  </a:lnTo>
                  <a:lnTo>
                    <a:pt x="684644" y="620992"/>
                  </a:lnTo>
                  <a:lnTo>
                    <a:pt x="717417" y="590136"/>
                  </a:lnTo>
                  <a:lnTo>
                    <a:pt x="750809" y="559939"/>
                  </a:lnTo>
                  <a:lnTo>
                    <a:pt x="784809" y="530413"/>
                  </a:lnTo>
                  <a:lnTo>
                    <a:pt x="819406" y="501567"/>
                  </a:lnTo>
                  <a:lnTo>
                    <a:pt x="854590" y="473413"/>
                  </a:lnTo>
                  <a:lnTo>
                    <a:pt x="890350" y="445960"/>
                  </a:lnTo>
                  <a:lnTo>
                    <a:pt x="926675" y="419220"/>
                  </a:lnTo>
                  <a:lnTo>
                    <a:pt x="963557" y="393202"/>
                  </a:lnTo>
                  <a:lnTo>
                    <a:pt x="1000983" y="367918"/>
                  </a:lnTo>
                  <a:lnTo>
                    <a:pt x="1038944" y="343377"/>
                  </a:lnTo>
                  <a:lnTo>
                    <a:pt x="1077429" y="319590"/>
                  </a:lnTo>
                  <a:lnTo>
                    <a:pt x="1116428" y="296567"/>
                  </a:lnTo>
                  <a:lnTo>
                    <a:pt x="1155930" y="274319"/>
                  </a:lnTo>
                  <a:lnTo>
                    <a:pt x="1195924" y="252857"/>
                  </a:lnTo>
                  <a:lnTo>
                    <a:pt x="1236401" y="232190"/>
                  </a:lnTo>
                  <a:lnTo>
                    <a:pt x="1277350" y="212329"/>
                  </a:lnTo>
                  <a:lnTo>
                    <a:pt x="1318760" y="193286"/>
                  </a:lnTo>
                  <a:lnTo>
                    <a:pt x="1360621" y="175069"/>
                  </a:lnTo>
                  <a:lnTo>
                    <a:pt x="1402923" y="157690"/>
                  </a:lnTo>
                  <a:lnTo>
                    <a:pt x="1445655" y="141158"/>
                  </a:lnTo>
                  <a:lnTo>
                    <a:pt x="1488806" y="125486"/>
                  </a:lnTo>
                  <a:lnTo>
                    <a:pt x="1532367" y="110682"/>
                  </a:lnTo>
                  <a:lnTo>
                    <a:pt x="1576326" y="96758"/>
                  </a:lnTo>
                  <a:lnTo>
                    <a:pt x="1620673" y="83723"/>
                  </a:lnTo>
                  <a:lnTo>
                    <a:pt x="1665399" y="71589"/>
                  </a:lnTo>
                  <a:lnTo>
                    <a:pt x="1710492" y="60365"/>
                  </a:lnTo>
                  <a:lnTo>
                    <a:pt x="1755941" y="50062"/>
                  </a:lnTo>
                  <a:lnTo>
                    <a:pt x="1801737" y="40692"/>
                  </a:lnTo>
                  <a:lnTo>
                    <a:pt x="1847870" y="32263"/>
                  </a:lnTo>
                  <a:lnTo>
                    <a:pt x="1894327" y="24786"/>
                  </a:lnTo>
                  <a:lnTo>
                    <a:pt x="1941100" y="18273"/>
                  </a:lnTo>
                  <a:lnTo>
                    <a:pt x="1988178" y="12733"/>
                  </a:lnTo>
                  <a:lnTo>
                    <a:pt x="2035549" y="8177"/>
                  </a:lnTo>
                  <a:lnTo>
                    <a:pt x="2083205" y="4615"/>
                  </a:lnTo>
                  <a:lnTo>
                    <a:pt x="2131134" y="2058"/>
                  </a:lnTo>
                  <a:lnTo>
                    <a:pt x="2179326" y="516"/>
                  </a:lnTo>
                  <a:lnTo>
                    <a:pt x="2227770" y="0"/>
                  </a:lnTo>
                  <a:lnTo>
                    <a:pt x="2794422" y="0"/>
                  </a:lnTo>
                </a:path>
              </a:pathLst>
            </a:custGeom>
            <a:ln w="19050">
              <a:solidFill>
                <a:srgbClr val="01646C"/>
              </a:solidFill>
            </a:ln>
          </p:spPr>
          <p:txBody>
            <a:bodyPr wrap="square" lIns="0" tIns="0" rIns="0" bIns="0" rtlCol="0"/>
            <a:lstStyle/>
            <a:p>
              <a:endParaRPr/>
            </a:p>
          </p:txBody>
        </p:sp>
      </p:grpSp>
    </p:spTree>
    <p:extLst>
      <p:ext uri="{BB962C8B-B14F-4D97-AF65-F5344CB8AC3E}">
        <p14:creationId xmlns:p14="http://schemas.microsoft.com/office/powerpoint/2010/main" val="3384208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2B2C2E8-D291-F069-D88D-A885081535E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28C168B7-3D4D-DE81-AF8F-8598A34AB6E0}"/>
              </a:ext>
            </a:extLst>
          </p:cNvPr>
          <p:cNvSpPr txBox="1">
            <a:spLocks noGrp="1"/>
          </p:cNvSpPr>
          <p:nvPr>
            <p:ph type="title"/>
          </p:nvPr>
        </p:nvSpPr>
        <p:spPr>
          <a:xfrm>
            <a:off x="1052692" y="522892"/>
            <a:ext cx="8993007" cy="597599"/>
          </a:xfrm>
          <a:prstGeom prst="rect">
            <a:avLst/>
          </a:prstGeom>
        </p:spPr>
        <p:txBody>
          <a:bodyPr vert="horz" wrap="square" lIns="0" tIns="12700" rIns="0" bIns="0" rtlCol="0">
            <a:spAutoFit/>
          </a:bodyPr>
          <a:lstStyle/>
          <a:p>
            <a:pPr marL="12700">
              <a:lnSpc>
                <a:spcPct val="100000"/>
              </a:lnSpc>
              <a:spcBef>
                <a:spcPts val="100"/>
              </a:spcBef>
              <a:tabLst>
                <a:tab pos="2085339" algn="l"/>
              </a:tabLst>
            </a:pPr>
            <a:r>
              <a:rPr lang="en-GB" dirty="0"/>
              <a:t>Key differences H2020 to Horizon Europe</a:t>
            </a:r>
            <a:endParaRPr spc="-10" dirty="0"/>
          </a:p>
        </p:txBody>
      </p:sp>
      <p:sp>
        <p:nvSpPr>
          <p:cNvPr id="16" name="Content Placeholder 2">
            <a:extLst>
              <a:ext uri="{FF2B5EF4-FFF2-40B4-BE49-F238E27FC236}">
                <a16:creationId xmlns:a16="http://schemas.microsoft.com/office/drawing/2014/main" id="{E7C04ABB-C8D9-E887-C93F-BF0BBB4571EC}"/>
              </a:ext>
            </a:extLst>
          </p:cNvPr>
          <p:cNvSpPr txBox="1">
            <a:spLocks/>
          </p:cNvSpPr>
          <p:nvPr/>
        </p:nvSpPr>
        <p:spPr>
          <a:xfrm>
            <a:off x="712595" y="1343628"/>
            <a:ext cx="9673202" cy="3880773"/>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rgbClr val="BEBF3B"/>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rgbClr val="BEBF3B"/>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rgbClr val="BEBF3B"/>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rgbClr val="BEBF3B"/>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rgbClr val="BEBF3B"/>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lvl="0">
              <a:lnSpc>
                <a:spcPct val="90000"/>
              </a:lnSpc>
            </a:pPr>
            <a:r>
              <a:rPr lang="en-GB" sz="2000" b="1" dirty="0">
                <a:latin typeface="HelveticaNeueLT Std Med"/>
              </a:rPr>
              <a:t>Correct categorisation of Other goods, works and services </a:t>
            </a:r>
          </a:p>
          <a:p>
            <a:pPr lvl="1">
              <a:lnSpc>
                <a:spcPct val="90000"/>
              </a:lnSpc>
            </a:pPr>
            <a:r>
              <a:rPr lang="en-GB" sz="2000" dirty="0">
                <a:latin typeface="HelveticaNeueLT Std Med"/>
              </a:rPr>
              <a:t>Cost categories now presented separately on the financial statement (e.g. travel, equipment, other direct costs) and therefore needs categorising correctly so that audit sample is also correct – different requirements depending on cost type</a:t>
            </a:r>
          </a:p>
          <a:p>
            <a:pPr>
              <a:lnSpc>
                <a:spcPct val="90000"/>
              </a:lnSpc>
            </a:pPr>
            <a:r>
              <a:rPr lang="en-GB" sz="2000" b="1" dirty="0">
                <a:latin typeface="HelveticaNeueLT Std Med"/>
              </a:rPr>
              <a:t>Defrayal of all items sampled</a:t>
            </a:r>
          </a:p>
          <a:p>
            <a:pPr lvl="1">
              <a:lnSpc>
                <a:spcPct val="90000"/>
              </a:lnSpc>
            </a:pPr>
            <a:r>
              <a:rPr lang="en-GB" sz="2000" dirty="0">
                <a:latin typeface="HelveticaNeueLT Std Med"/>
              </a:rPr>
              <a:t>Similar to Innovate UK funding, we now need to provide proof of payment for all sampled costs </a:t>
            </a:r>
          </a:p>
          <a:p>
            <a:pPr lvl="1">
              <a:lnSpc>
                <a:spcPct val="90000"/>
              </a:lnSpc>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a:lnSpc>
                <a:spcPct val="90000"/>
              </a:lnSpc>
            </a:pPr>
            <a:endParaRPr lang="en-GB" sz="1400" dirty="0">
              <a:latin typeface="HelveticaNeueLT Std Med"/>
            </a:endParaRPr>
          </a:p>
          <a:p>
            <a:pPr lvl="1">
              <a:lnSpc>
                <a:spcPct val="90000"/>
              </a:lnSpc>
            </a:pPr>
            <a:endParaRPr lang="en-GB" sz="1400" dirty="0">
              <a:latin typeface="HelveticaNeueLT Std Med"/>
            </a:endParaRPr>
          </a:p>
          <a:p>
            <a:pPr marL="457200" lvl="1" indent="0">
              <a:lnSpc>
                <a:spcPct val="90000"/>
              </a:lnSpc>
              <a:buNone/>
            </a:pPr>
            <a:endParaRPr lang="en-GB" sz="1400" dirty="0">
              <a:latin typeface="HelveticaNeueLT Std Med"/>
            </a:endParaRPr>
          </a:p>
          <a:p>
            <a:pPr lvl="0">
              <a:lnSpc>
                <a:spcPct val="90000"/>
              </a:lnSpc>
            </a:pPr>
            <a:endParaRPr lang="en-GB" sz="1600" dirty="0">
              <a:latin typeface="HelveticaNeueLT Std Med"/>
            </a:endParaRPr>
          </a:p>
        </p:txBody>
      </p:sp>
      <p:pic>
        <p:nvPicPr>
          <p:cNvPr id="2050" name="Picture 2">
            <a:extLst>
              <a:ext uri="{FF2B5EF4-FFF2-40B4-BE49-F238E27FC236}">
                <a16:creationId xmlns:a16="http://schemas.microsoft.com/office/drawing/2014/main" id="{54A54C4A-847E-CC9E-FD0A-918FBB4C3EB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98630" y="3783806"/>
            <a:ext cx="6047069" cy="2623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object 9">
            <a:extLst>
              <a:ext uri="{FF2B5EF4-FFF2-40B4-BE49-F238E27FC236}">
                <a16:creationId xmlns:a16="http://schemas.microsoft.com/office/drawing/2014/main" id="{7C741900-B922-F5B3-002C-93E660D16651}"/>
              </a:ext>
            </a:extLst>
          </p:cNvPr>
          <p:cNvGrpSpPr/>
          <p:nvPr/>
        </p:nvGrpSpPr>
        <p:grpSpPr>
          <a:xfrm>
            <a:off x="9364048" y="4546582"/>
            <a:ext cx="2813685" cy="2303145"/>
            <a:chOff x="9364048" y="4546582"/>
            <a:chExt cx="2813685" cy="2303145"/>
          </a:xfrm>
        </p:grpSpPr>
        <p:sp>
          <p:nvSpPr>
            <p:cNvPr id="5" name="object 10">
              <a:extLst>
                <a:ext uri="{FF2B5EF4-FFF2-40B4-BE49-F238E27FC236}">
                  <a16:creationId xmlns:a16="http://schemas.microsoft.com/office/drawing/2014/main" id="{3DF29198-3546-360B-3E0C-FA21B47C9D41}"/>
                </a:ext>
              </a:extLst>
            </p:cNvPr>
            <p:cNvSpPr/>
            <p:nvPr/>
          </p:nvSpPr>
          <p:spPr>
            <a:xfrm>
              <a:off x="10505707" y="5901022"/>
              <a:ext cx="1662430" cy="939165"/>
            </a:xfrm>
            <a:custGeom>
              <a:avLst/>
              <a:gdLst/>
              <a:ahLst/>
              <a:cxnLst/>
              <a:rect l="l" t="t" r="r" b="b"/>
              <a:pathLst>
                <a:path w="1662429" h="939165">
                  <a:moveTo>
                    <a:pt x="0" y="938982"/>
                  </a:moveTo>
                  <a:lnTo>
                    <a:pt x="11748" y="873971"/>
                  </a:lnTo>
                  <a:lnTo>
                    <a:pt x="22462" y="828906"/>
                  </a:lnTo>
                  <a:lnTo>
                    <a:pt x="34989" y="784572"/>
                  </a:lnTo>
                  <a:lnTo>
                    <a:pt x="49288" y="741011"/>
                  </a:lnTo>
                  <a:lnTo>
                    <a:pt x="65316" y="698265"/>
                  </a:lnTo>
                  <a:lnTo>
                    <a:pt x="83033" y="656376"/>
                  </a:lnTo>
                  <a:lnTo>
                    <a:pt x="102397" y="615384"/>
                  </a:lnTo>
                  <a:lnTo>
                    <a:pt x="123365" y="575331"/>
                  </a:lnTo>
                  <a:lnTo>
                    <a:pt x="145897" y="536260"/>
                  </a:lnTo>
                  <a:lnTo>
                    <a:pt x="169951" y="498211"/>
                  </a:lnTo>
                  <a:lnTo>
                    <a:pt x="195485" y="461226"/>
                  </a:lnTo>
                  <a:lnTo>
                    <a:pt x="222458" y="425347"/>
                  </a:lnTo>
                  <a:lnTo>
                    <a:pt x="250828" y="390616"/>
                  </a:lnTo>
                  <a:lnTo>
                    <a:pt x="280553" y="357074"/>
                  </a:lnTo>
                  <a:lnTo>
                    <a:pt x="311592" y="324762"/>
                  </a:lnTo>
                  <a:lnTo>
                    <a:pt x="343903" y="293723"/>
                  </a:lnTo>
                  <a:lnTo>
                    <a:pt x="377445" y="263997"/>
                  </a:lnTo>
                  <a:lnTo>
                    <a:pt x="412176" y="235627"/>
                  </a:lnTo>
                  <a:lnTo>
                    <a:pt x="448055" y="208655"/>
                  </a:lnTo>
                  <a:lnTo>
                    <a:pt x="485039" y="183120"/>
                  </a:lnTo>
                  <a:lnTo>
                    <a:pt x="523087" y="159066"/>
                  </a:lnTo>
                  <a:lnTo>
                    <a:pt x="562159" y="136534"/>
                  </a:lnTo>
                  <a:lnTo>
                    <a:pt x="602211" y="115566"/>
                  </a:lnTo>
                  <a:lnTo>
                    <a:pt x="643202" y="96202"/>
                  </a:lnTo>
                  <a:lnTo>
                    <a:pt x="685091" y="78485"/>
                  </a:lnTo>
                  <a:lnTo>
                    <a:pt x="727837" y="62457"/>
                  </a:lnTo>
                  <a:lnTo>
                    <a:pt x="771397" y="48158"/>
                  </a:lnTo>
                  <a:lnTo>
                    <a:pt x="815730" y="35631"/>
                  </a:lnTo>
                  <a:lnTo>
                    <a:pt x="860794" y="24917"/>
                  </a:lnTo>
                  <a:lnTo>
                    <a:pt x="906548" y="16058"/>
                  </a:lnTo>
                  <a:lnTo>
                    <a:pt x="952950" y="9095"/>
                  </a:lnTo>
                  <a:lnTo>
                    <a:pt x="999959" y="4069"/>
                  </a:lnTo>
                  <a:lnTo>
                    <a:pt x="1047533" y="1024"/>
                  </a:lnTo>
                  <a:lnTo>
                    <a:pt x="1095630" y="0"/>
                  </a:lnTo>
                  <a:lnTo>
                    <a:pt x="1662288" y="0"/>
                  </a:lnTo>
                </a:path>
              </a:pathLst>
            </a:custGeom>
            <a:ln w="19050">
              <a:solidFill>
                <a:srgbClr val="B4BB2E"/>
              </a:solidFill>
            </a:ln>
          </p:spPr>
          <p:txBody>
            <a:bodyPr wrap="square" lIns="0" tIns="0" rIns="0" bIns="0" rtlCol="0"/>
            <a:lstStyle/>
            <a:p>
              <a:endParaRPr/>
            </a:p>
          </p:txBody>
        </p:sp>
        <p:sp>
          <p:nvSpPr>
            <p:cNvPr id="6" name="object 11">
              <a:extLst>
                <a:ext uri="{FF2B5EF4-FFF2-40B4-BE49-F238E27FC236}">
                  <a16:creationId xmlns:a16="http://schemas.microsoft.com/office/drawing/2014/main" id="{86279E14-ABF6-5F5B-6B2C-4E8F888A64B6}"/>
                </a:ext>
              </a:extLst>
            </p:cNvPr>
            <p:cNvSpPr/>
            <p:nvPr/>
          </p:nvSpPr>
          <p:spPr>
            <a:xfrm>
              <a:off x="10118175" y="5447538"/>
              <a:ext cx="2050414" cy="1392555"/>
            </a:xfrm>
            <a:custGeom>
              <a:avLst/>
              <a:gdLst/>
              <a:ahLst/>
              <a:cxnLst/>
              <a:rect l="l" t="t" r="r" b="b"/>
              <a:pathLst>
                <a:path w="2050415" h="1392554">
                  <a:moveTo>
                    <a:pt x="0" y="1392466"/>
                  </a:moveTo>
                  <a:lnTo>
                    <a:pt x="3867" y="1342981"/>
                  </a:lnTo>
                  <a:lnTo>
                    <a:pt x="9097" y="1296099"/>
                  </a:lnTo>
                  <a:lnTo>
                    <a:pt x="15769" y="1249667"/>
                  </a:lnTo>
                  <a:lnTo>
                    <a:pt x="23861" y="1203709"/>
                  </a:lnTo>
                  <a:lnTo>
                    <a:pt x="33349" y="1158248"/>
                  </a:lnTo>
                  <a:lnTo>
                    <a:pt x="44211" y="1113307"/>
                  </a:lnTo>
                  <a:lnTo>
                    <a:pt x="56423" y="1068908"/>
                  </a:lnTo>
                  <a:lnTo>
                    <a:pt x="69962" y="1025076"/>
                  </a:lnTo>
                  <a:lnTo>
                    <a:pt x="84805" y="981833"/>
                  </a:lnTo>
                  <a:lnTo>
                    <a:pt x="100930" y="939203"/>
                  </a:lnTo>
                  <a:lnTo>
                    <a:pt x="118312" y="897207"/>
                  </a:lnTo>
                  <a:lnTo>
                    <a:pt x="136930" y="855870"/>
                  </a:lnTo>
                  <a:lnTo>
                    <a:pt x="156759" y="815214"/>
                  </a:lnTo>
                  <a:lnTo>
                    <a:pt x="177777" y="775263"/>
                  </a:lnTo>
                  <a:lnTo>
                    <a:pt x="199961" y="736039"/>
                  </a:lnTo>
                  <a:lnTo>
                    <a:pt x="223288" y="697566"/>
                  </a:lnTo>
                  <a:lnTo>
                    <a:pt x="247734" y="659866"/>
                  </a:lnTo>
                  <a:lnTo>
                    <a:pt x="273277" y="622963"/>
                  </a:lnTo>
                  <a:lnTo>
                    <a:pt x="299894" y="586880"/>
                  </a:lnTo>
                  <a:lnTo>
                    <a:pt x="327561" y="551640"/>
                  </a:lnTo>
                  <a:lnTo>
                    <a:pt x="356255" y="517266"/>
                  </a:lnTo>
                  <a:lnTo>
                    <a:pt x="385954" y="483780"/>
                  </a:lnTo>
                  <a:lnTo>
                    <a:pt x="416634" y="451207"/>
                  </a:lnTo>
                  <a:lnTo>
                    <a:pt x="448272" y="419569"/>
                  </a:lnTo>
                  <a:lnTo>
                    <a:pt x="480845" y="388889"/>
                  </a:lnTo>
                  <a:lnTo>
                    <a:pt x="514330" y="359190"/>
                  </a:lnTo>
                  <a:lnTo>
                    <a:pt x="548705" y="330496"/>
                  </a:lnTo>
                  <a:lnTo>
                    <a:pt x="583945" y="302829"/>
                  </a:lnTo>
                  <a:lnTo>
                    <a:pt x="620028" y="276213"/>
                  </a:lnTo>
                  <a:lnTo>
                    <a:pt x="656931" y="250670"/>
                  </a:lnTo>
                  <a:lnTo>
                    <a:pt x="694630" y="226223"/>
                  </a:lnTo>
                  <a:lnTo>
                    <a:pt x="733104" y="202897"/>
                  </a:lnTo>
                  <a:lnTo>
                    <a:pt x="772327" y="180713"/>
                  </a:lnTo>
                  <a:lnTo>
                    <a:pt x="812279" y="159694"/>
                  </a:lnTo>
                  <a:lnTo>
                    <a:pt x="852935" y="139865"/>
                  </a:lnTo>
                  <a:lnTo>
                    <a:pt x="894272" y="121247"/>
                  </a:lnTo>
                  <a:lnTo>
                    <a:pt x="936267" y="103865"/>
                  </a:lnTo>
                  <a:lnTo>
                    <a:pt x="978898" y="87740"/>
                  </a:lnTo>
                  <a:lnTo>
                    <a:pt x="1022141" y="72897"/>
                  </a:lnTo>
                  <a:lnTo>
                    <a:pt x="1065973" y="59358"/>
                  </a:lnTo>
                  <a:lnTo>
                    <a:pt x="1110371" y="47146"/>
                  </a:lnTo>
                  <a:lnTo>
                    <a:pt x="1155313" y="36284"/>
                  </a:lnTo>
                  <a:lnTo>
                    <a:pt x="1200774" y="26796"/>
                  </a:lnTo>
                  <a:lnTo>
                    <a:pt x="1246732" y="18704"/>
                  </a:lnTo>
                  <a:lnTo>
                    <a:pt x="1293164" y="12032"/>
                  </a:lnTo>
                  <a:lnTo>
                    <a:pt x="1340046" y="6802"/>
                  </a:lnTo>
                  <a:lnTo>
                    <a:pt x="1387356" y="3038"/>
                  </a:lnTo>
                  <a:lnTo>
                    <a:pt x="1435071" y="763"/>
                  </a:lnTo>
                  <a:lnTo>
                    <a:pt x="1483167" y="0"/>
                  </a:lnTo>
                  <a:lnTo>
                    <a:pt x="2049821" y="0"/>
                  </a:lnTo>
                </a:path>
              </a:pathLst>
            </a:custGeom>
            <a:ln w="19050">
              <a:solidFill>
                <a:srgbClr val="01646C"/>
              </a:solidFill>
            </a:ln>
          </p:spPr>
          <p:txBody>
            <a:bodyPr wrap="square" lIns="0" tIns="0" rIns="0" bIns="0" rtlCol="0"/>
            <a:lstStyle/>
            <a:p>
              <a:endParaRPr/>
            </a:p>
          </p:txBody>
        </p:sp>
        <p:sp>
          <p:nvSpPr>
            <p:cNvPr id="7" name="object 12">
              <a:extLst>
                <a:ext uri="{FF2B5EF4-FFF2-40B4-BE49-F238E27FC236}">
                  <a16:creationId xmlns:a16="http://schemas.microsoft.com/office/drawing/2014/main" id="{8C75ED23-9F24-E6EA-987D-9E83B66DBF0F}"/>
                </a:ext>
              </a:extLst>
            </p:cNvPr>
            <p:cNvSpPr/>
            <p:nvPr/>
          </p:nvSpPr>
          <p:spPr>
            <a:xfrm>
              <a:off x="9745106" y="5002380"/>
              <a:ext cx="2423160" cy="1837689"/>
            </a:xfrm>
            <a:custGeom>
              <a:avLst/>
              <a:gdLst/>
              <a:ahLst/>
              <a:cxnLst/>
              <a:rect l="l" t="t" r="r" b="b"/>
              <a:pathLst>
                <a:path w="2423159" h="1837690">
                  <a:moveTo>
                    <a:pt x="0" y="1837623"/>
                  </a:moveTo>
                  <a:lnTo>
                    <a:pt x="2177" y="1760938"/>
                  </a:lnTo>
                  <a:lnTo>
                    <a:pt x="5174" y="1713634"/>
                  </a:lnTo>
                  <a:lnTo>
                    <a:pt x="9346" y="1666658"/>
                  </a:lnTo>
                  <a:lnTo>
                    <a:pt x="14677" y="1620025"/>
                  </a:lnTo>
                  <a:lnTo>
                    <a:pt x="21152" y="1573749"/>
                  </a:lnTo>
                  <a:lnTo>
                    <a:pt x="28757" y="1527844"/>
                  </a:lnTo>
                  <a:lnTo>
                    <a:pt x="37478" y="1482327"/>
                  </a:lnTo>
                  <a:lnTo>
                    <a:pt x="47300" y="1437210"/>
                  </a:lnTo>
                  <a:lnTo>
                    <a:pt x="58208" y="1392509"/>
                  </a:lnTo>
                  <a:lnTo>
                    <a:pt x="70188" y="1348238"/>
                  </a:lnTo>
                  <a:lnTo>
                    <a:pt x="83225" y="1304412"/>
                  </a:lnTo>
                  <a:lnTo>
                    <a:pt x="97304" y="1261045"/>
                  </a:lnTo>
                  <a:lnTo>
                    <a:pt x="112412" y="1218152"/>
                  </a:lnTo>
                  <a:lnTo>
                    <a:pt x="128533" y="1175748"/>
                  </a:lnTo>
                  <a:lnTo>
                    <a:pt x="145653" y="1133847"/>
                  </a:lnTo>
                  <a:lnTo>
                    <a:pt x="163757" y="1092463"/>
                  </a:lnTo>
                  <a:lnTo>
                    <a:pt x="182830" y="1051612"/>
                  </a:lnTo>
                  <a:lnTo>
                    <a:pt x="202859" y="1011307"/>
                  </a:lnTo>
                  <a:lnTo>
                    <a:pt x="223828" y="971564"/>
                  </a:lnTo>
                  <a:lnTo>
                    <a:pt x="245724" y="932397"/>
                  </a:lnTo>
                  <a:lnTo>
                    <a:pt x="268530" y="893821"/>
                  </a:lnTo>
                  <a:lnTo>
                    <a:pt x="292233" y="855849"/>
                  </a:lnTo>
                  <a:lnTo>
                    <a:pt x="316819" y="818498"/>
                  </a:lnTo>
                  <a:lnTo>
                    <a:pt x="342272" y="781780"/>
                  </a:lnTo>
                  <a:lnTo>
                    <a:pt x="368578" y="745712"/>
                  </a:lnTo>
                  <a:lnTo>
                    <a:pt x="395723" y="710307"/>
                  </a:lnTo>
                  <a:lnTo>
                    <a:pt x="423691" y="675580"/>
                  </a:lnTo>
                  <a:lnTo>
                    <a:pt x="452469" y="641546"/>
                  </a:lnTo>
                  <a:lnTo>
                    <a:pt x="482041" y="608219"/>
                  </a:lnTo>
                  <a:lnTo>
                    <a:pt x="512393" y="575614"/>
                  </a:lnTo>
                  <a:lnTo>
                    <a:pt x="543511" y="543745"/>
                  </a:lnTo>
                  <a:lnTo>
                    <a:pt x="575380" y="512627"/>
                  </a:lnTo>
                  <a:lnTo>
                    <a:pt x="607986" y="482275"/>
                  </a:lnTo>
                  <a:lnTo>
                    <a:pt x="641313" y="452703"/>
                  </a:lnTo>
                  <a:lnTo>
                    <a:pt x="675347" y="423925"/>
                  </a:lnTo>
                  <a:lnTo>
                    <a:pt x="710074" y="395957"/>
                  </a:lnTo>
                  <a:lnTo>
                    <a:pt x="745479" y="368813"/>
                  </a:lnTo>
                  <a:lnTo>
                    <a:pt x="781547" y="342507"/>
                  </a:lnTo>
                  <a:lnTo>
                    <a:pt x="818265" y="317054"/>
                  </a:lnTo>
                  <a:lnTo>
                    <a:pt x="855616" y="292469"/>
                  </a:lnTo>
                  <a:lnTo>
                    <a:pt x="893588" y="268766"/>
                  </a:lnTo>
                  <a:lnTo>
                    <a:pt x="932164" y="245959"/>
                  </a:lnTo>
                  <a:lnTo>
                    <a:pt x="971331" y="224064"/>
                  </a:lnTo>
                  <a:lnTo>
                    <a:pt x="1011074" y="203095"/>
                  </a:lnTo>
                  <a:lnTo>
                    <a:pt x="1051379" y="183067"/>
                  </a:lnTo>
                  <a:lnTo>
                    <a:pt x="1092230" y="163993"/>
                  </a:lnTo>
                  <a:lnTo>
                    <a:pt x="1133613" y="145889"/>
                  </a:lnTo>
                  <a:lnTo>
                    <a:pt x="1175515" y="128770"/>
                  </a:lnTo>
                  <a:lnTo>
                    <a:pt x="1217919" y="112649"/>
                  </a:lnTo>
                  <a:lnTo>
                    <a:pt x="1260811" y="97542"/>
                  </a:lnTo>
                  <a:lnTo>
                    <a:pt x="1304178" y="83462"/>
                  </a:lnTo>
                  <a:lnTo>
                    <a:pt x="1348004" y="70425"/>
                  </a:lnTo>
                  <a:lnTo>
                    <a:pt x="1392275" y="58446"/>
                  </a:lnTo>
                  <a:lnTo>
                    <a:pt x="1436975" y="47538"/>
                  </a:lnTo>
                  <a:lnTo>
                    <a:pt x="1482092" y="37716"/>
                  </a:lnTo>
                  <a:lnTo>
                    <a:pt x="1527609" y="28995"/>
                  </a:lnTo>
                  <a:lnTo>
                    <a:pt x="1573513" y="21390"/>
                  </a:lnTo>
                  <a:lnTo>
                    <a:pt x="1619789" y="14915"/>
                  </a:lnTo>
                  <a:lnTo>
                    <a:pt x="1666422" y="9584"/>
                  </a:lnTo>
                  <a:lnTo>
                    <a:pt x="1713397" y="5413"/>
                  </a:lnTo>
                  <a:lnTo>
                    <a:pt x="1760701" y="2415"/>
                  </a:lnTo>
                  <a:lnTo>
                    <a:pt x="1808318" y="606"/>
                  </a:lnTo>
                  <a:lnTo>
                    <a:pt x="1856234" y="0"/>
                  </a:lnTo>
                  <a:lnTo>
                    <a:pt x="2422890" y="0"/>
                  </a:lnTo>
                </a:path>
              </a:pathLst>
            </a:custGeom>
            <a:ln w="19049">
              <a:solidFill>
                <a:srgbClr val="B4BB2E"/>
              </a:solidFill>
            </a:ln>
          </p:spPr>
          <p:txBody>
            <a:bodyPr wrap="square" lIns="0" tIns="0" rIns="0" bIns="0" rtlCol="0"/>
            <a:lstStyle/>
            <a:p>
              <a:endParaRPr dirty="0"/>
            </a:p>
          </p:txBody>
        </p:sp>
        <p:sp>
          <p:nvSpPr>
            <p:cNvPr id="8" name="object 13">
              <a:extLst>
                <a:ext uri="{FF2B5EF4-FFF2-40B4-BE49-F238E27FC236}">
                  <a16:creationId xmlns:a16="http://schemas.microsoft.com/office/drawing/2014/main" id="{9573381D-30A1-70DC-DDFF-77493D03EF3C}"/>
                </a:ext>
              </a:extLst>
            </p:cNvPr>
            <p:cNvSpPr/>
            <p:nvPr/>
          </p:nvSpPr>
          <p:spPr>
            <a:xfrm>
              <a:off x="9373573" y="4556107"/>
              <a:ext cx="2794635" cy="2284095"/>
            </a:xfrm>
            <a:custGeom>
              <a:avLst/>
              <a:gdLst/>
              <a:ahLst/>
              <a:cxnLst/>
              <a:rect l="l" t="t" r="r" b="b"/>
              <a:pathLst>
                <a:path w="2794634" h="2284095">
                  <a:moveTo>
                    <a:pt x="0" y="2283896"/>
                  </a:moveTo>
                  <a:lnTo>
                    <a:pt x="0" y="2227770"/>
                  </a:lnTo>
                  <a:lnTo>
                    <a:pt x="516" y="2179326"/>
                  </a:lnTo>
                  <a:lnTo>
                    <a:pt x="2058" y="2131134"/>
                  </a:lnTo>
                  <a:lnTo>
                    <a:pt x="4615" y="2083205"/>
                  </a:lnTo>
                  <a:lnTo>
                    <a:pt x="8177" y="2035549"/>
                  </a:lnTo>
                  <a:lnTo>
                    <a:pt x="12733" y="1988178"/>
                  </a:lnTo>
                  <a:lnTo>
                    <a:pt x="18273" y="1941100"/>
                  </a:lnTo>
                  <a:lnTo>
                    <a:pt x="24786" y="1894327"/>
                  </a:lnTo>
                  <a:lnTo>
                    <a:pt x="32263" y="1847870"/>
                  </a:lnTo>
                  <a:lnTo>
                    <a:pt x="40692" y="1801737"/>
                  </a:lnTo>
                  <a:lnTo>
                    <a:pt x="50062" y="1755941"/>
                  </a:lnTo>
                  <a:lnTo>
                    <a:pt x="60365" y="1710492"/>
                  </a:lnTo>
                  <a:lnTo>
                    <a:pt x="71589" y="1665399"/>
                  </a:lnTo>
                  <a:lnTo>
                    <a:pt x="83723" y="1620673"/>
                  </a:lnTo>
                  <a:lnTo>
                    <a:pt x="96758" y="1576326"/>
                  </a:lnTo>
                  <a:lnTo>
                    <a:pt x="110682" y="1532367"/>
                  </a:lnTo>
                  <a:lnTo>
                    <a:pt x="125486" y="1488806"/>
                  </a:lnTo>
                  <a:lnTo>
                    <a:pt x="141158" y="1445655"/>
                  </a:lnTo>
                  <a:lnTo>
                    <a:pt x="157690" y="1402923"/>
                  </a:lnTo>
                  <a:lnTo>
                    <a:pt x="175069" y="1360621"/>
                  </a:lnTo>
                  <a:lnTo>
                    <a:pt x="193286" y="1318760"/>
                  </a:lnTo>
                  <a:lnTo>
                    <a:pt x="212329" y="1277350"/>
                  </a:lnTo>
                  <a:lnTo>
                    <a:pt x="232190" y="1236401"/>
                  </a:lnTo>
                  <a:lnTo>
                    <a:pt x="252857" y="1195924"/>
                  </a:lnTo>
                  <a:lnTo>
                    <a:pt x="274319" y="1155930"/>
                  </a:lnTo>
                  <a:lnTo>
                    <a:pt x="296567" y="1116428"/>
                  </a:lnTo>
                  <a:lnTo>
                    <a:pt x="319590" y="1077429"/>
                  </a:lnTo>
                  <a:lnTo>
                    <a:pt x="343377" y="1038944"/>
                  </a:lnTo>
                  <a:lnTo>
                    <a:pt x="367918" y="1000983"/>
                  </a:lnTo>
                  <a:lnTo>
                    <a:pt x="393202" y="963557"/>
                  </a:lnTo>
                  <a:lnTo>
                    <a:pt x="419220" y="926675"/>
                  </a:lnTo>
                  <a:lnTo>
                    <a:pt x="445960" y="890350"/>
                  </a:lnTo>
                  <a:lnTo>
                    <a:pt x="473413" y="854590"/>
                  </a:lnTo>
                  <a:lnTo>
                    <a:pt x="501567" y="819406"/>
                  </a:lnTo>
                  <a:lnTo>
                    <a:pt x="530413" y="784809"/>
                  </a:lnTo>
                  <a:lnTo>
                    <a:pt x="559939" y="750809"/>
                  </a:lnTo>
                  <a:lnTo>
                    <a:pt x="590136" y="717417"/>
                  </a:lnTo>
                  <a:lnTo>
                    <a:pt x="620992" y="684644"/>
                  </a:lnTo>
                  <a:lnTo>
                    <a:pt x="652499" y="652499"/>
                  </a:lnTo>
                  <a:lnTo>
                    <a:pt x="684644" y="620992"/>
                  </a:lnTo>
                  <a:lnTo>
                    <a:pt x="717417" y="590136"/>
                  </a:lnTo>
                  <a:lnTo>
                    <a:pt x="750809" y="559939"/>
                  </a:lnTo>
                  <a:lnTo>
                    <a:pt x="784809" y="530413"/>
                  </a:lnTo>
                  <a:lnTo>
                    <a:pt x="819406" y="501567"/>
                  </a:lnTo>
                  <a:lnTo>
                    <a:pt x="854590" y="473413"/>
                  </a:lnTo>
                  <a:lnTo>
                    <a:pt x="890350" y="445960"/>
                  </a:lnTo>
                  <a:lnTo>
                    <a:pt x="926675" y="419220"/>
                  </a:lnTo>
                  <a:lnTo>
                    <a:pt x="963557" y="393202"/>
                  </a:lnTo>
                  <a:lnTo>
                    <a:pt x="1000983" y="367918"/>
                  </a:lnTo>
                  <a:lnTo>
                    <a:pt x="1038944" y="343377"/>
                  </a:lnTo>
                  <a:lnTo>
                    <a:pt x="1077429" y="319590"/>
                  </a:lnTo>
                  <a:lnTo>
                    <a:pt x="1116428" y="296567"/>
                  </a:lnTo>
                  <a:lnTo>
                    <a:pt x="1155930" y="274319"/>
                  </a:lnTo>
                  <a:lnTo>
                    <a:pt x="1195924" y="252857"/>
                  </a:lnTo>
                  <a:lnTo>
                    <a:pt x="1236401" y="232190"/>
                  </a:lnTo>
                  <a:lnTo>
                    <a:pt x="1277350" y="212329"/>
                  </a:lnTo>
                  <a:lnTo>
                    <a:pt x="1318760" y="193286"/>
                  </a:lnTo>
                  <a:lnTo>
                    <a:pt x="1360621" y="175069"/>
                  </a:lnTo>
                  <a:lnTo>
                    <a:pt x="1402923" y="157690"/>
                  </a:lnTo>
                  <a:lnTo>
                    <a:pt x="1445655" y="141158"/>
                  </a:lnTo>
                  <a:lnTo>
                    <a:pt x="1488806" y="125486"/>
                  </a:lnTo>
                  <a:lnTo>
                    <a:pt x="1532367" y="110682"/>
                  </a:lnTo>
                  <a:lnTo>
                    <a:pt x="1576326" y="96758"/>
                  </a:lnTo>
                  <a:lnTo>
                    <a:pt x="1620673" y="83723"/>
                  </a:lnTo>
                  <a:lnTo>
                    <a:pt x="1665399" y="71589"/>
                  </a:lnTo>
                  <a:lnTo>
                    <a:pt x="1710492" y="60365"/>
                  </a:lnTo>
                  <a:lnTo>
                    <a:pt x="1755941" y="50062"/>
                  </a:lnTo>
                  <a:lnTo>
                    <a:pt x="1801737" y="40692"/>
                  </a:lnTo>
                  <a:lnTo>
                    <a:pt x="1847870" y="32263"/>
                  </a:lnTo>
                  <a:lnTo>
                    <a:pt x="1894327" y="24786"/>
                  </a:lnTo>
                  <a:lnTo>
                    <a:pt x="1941100" y="18273"/>
                  </a:lnTo>
                  <a:lnTo>
                    <a:pt x="1988178" y="12733"/>
                  </a:lnTo>
                  <a:lnTo>
                    <a:pt x="2035549" y="8177"/>
                  </a:lnTo>
                  <a:lnTo>
                    <a:pt x="2083205" y="4615"/>
                  </a:lnTo>
                  <a:lnTo>
                    <a:pt x="2131134" y="2058"/>
                  </a:lnTo>
                  <a:lnTo>
                    <a:pt x="2179326" y="516"/>
                  </a:lnTo>
                  <a:lnTo>
                    <a:pt x="2227770" y="0"/>
                  </a:lnTo>
                  <a:lnTo>
                    <a:pt x="2794422" y="0"/>
                  </a:lnTo>
                </a:path>
              </a:pathLst>
            </a:custGeom>
            <a:ln w="19050">
              <a:solidFill>
                <a:srgbClr val="01646C"/>
              </a:solidFill>
            </a:ln>
          </p:spPr>
          <p:txBody>
            <a:bodyPr wrap="square" lIns="0" tIns="0" rIns="0" bIns="0" rtlCol="0"/>
            <a:lstStyle/>
            <a:p>
              <a:endParaRPr/>
            </a:p>
          </p:txBody>
        </p:sp>
      </p:grpSp>
    </p:spTree>
    <p:extLst>
      <p:ext uri="{BB962C8B-B14F-4D97-AF65-F5344CB8AC3E}">
        <p14:creationId xmlns:p14="http://schemas.microsoft.com/office/powerpoint/2010/main" val="601317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ED71FDE-8FD5-5567-B311-C370705BA2B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F64ADC5-8AF8-8ED4-7038-B1403BDFE875}"/>
              </a:ext>
            </a:extLst>
          </p:cNvPr>
          <p:cNvSpPr txBox="1">
            <a:spLocks noGrp="1"/>
          </p:cNvSpPr>
          <p:nvPr>
            <p:ph type="title"/>
          </p:nvPr>
        </p:nvSpPr>
        <p:spPr>
          <a:xfrm>
            <a:off x="1052693" y="694563"/>
            <a:ext cx="8993007" cy="597599"/>
          </a:xfrm>
          <a:prstGeom prst="rect">
            <a:avLst/>
          </a:prstGeom>
        </p:spPr>
        <p:txBody>
          <a:bodyPr vert="horz" wrap="square" lIns="0" tIns="12700" rIns="0" bIns="0" rtlCol="0">
            <a:spAutoFit/>
          </a:bodyPr>
          <a:lstStyle/>
          <a:p>
            <a:pPr marL="12700">
              <a:lnSpc>
                <a:spcPct val="100000"/>
              </a:lnSpc>
              <a:spcBef>
                <a:spcPts val="100"/>
              </a:spcBef>
              <a:tabLst>
                <a:tab pos="2085339" algn="l"/>
              </a:tabLst>
            </a:pPr>
            <a:r>
              <a:rPr lang="en-GB" dirty="0"/>
              <a:t>Key differences H2020 to Horizon Europe</a:t>
            </a:r>
            <a:endParaRPr spc="-10" dirty="0"/>
          </a:p>
        </p:txBody>
      </p:sp>
      <p:sp>
        <p:nvSpPr>
          <p:cNvPr id="16" name="Content Placeholder 2">
            <a:extLst>
              <a:ext uri="{FF2B5EF4-FFF2-40B4-BE49-F238E27FC236}">
                <a16:creationId xmlns:a16="http://schemas.microsoft.com/office/drawing/2014/main" id="{8BA00963-3DC8-D9CF-9749-428F749260DB}"/>
              </a:ext>
            </a:extLst>
          </p:cNvPr>
          <p:cNvSpPr txBox="1">
            <a:spLocks/>
          </p:cNvSpPr>
          <p:nvPr/>
        </p:nvSpPr>
        <p:spPr>
          <a:xfrm>
            <a:off x="712595" y="1590547"/>
            <a:ext cx="9673202" cy="3880773"/>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rgbClr val="BEBF3B"/>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rgbClr val="BEBF3B"/>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rgbClr val="BEBF3B"/>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rgbClr val="BEBF3B"/>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rgbClr val="BEBF3B"/>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lvl="0">
              <a:lnSpc>
                <a:spcPct val="90000"/>
              </a:lnSpc>
            </a:pPr>
            <a:r>
              <a:rPr lang="en-GB" sz="2000" b="1" dirty="0">
                <a:latin typeface="HelveticaNeueLT Std Med"/>
              </a:rPr>
              <a:t>Physical verification of equipment </a:t>
            </a:r>
          </a:p>
          <a:p>
            <a:pPr lvl="1">
              <a:lnSpc>
                <a:spcPct val="90000"/>
              </a:lnSpc>
            </a:pPr>
            <a:endParaRPr lang="en-GB" sz="1400" dirty="0">
              <a:latin typeface="HelveticaNeueLT Std Med"/>
            </a:endParaRPr>
          </a:p>
          <a:p>
            <a:pPr lvl="1">
              <a:lnSpc>
                <a:spcPct val="90000"/>
              </a:lnSpc>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a:lnSpc>
                <a:spcPct val="90000"/>
              </a:lnSpc>
            </a:pPr>
            <a:endParaRPr lang="en-GB" sz="1400" dirty="0">
              <a:latin typeface="HelveticaNeueLT Std Med"/>
            </a:endParaRPr>
          </a:p>
          <a:p>
            <a:pPr lvl="1">
              <a:lnSpc>
                <a:spcPct val="90000"/>
              </a:lnSpc>
            </a:pPr>
            <a:endParaRPr lang="en-GB" sz="1400" dirty="0">
              <a:latin typeface="HelveticaNeueLT Std Med"/>
            </a:endParaRPr>
          </a:p>
          <a:p>
            <a:pPr marL="457200" lvl="1" indent="0">
              <a:lnSpc>
                <a:spcPct val="90000"/>
              </a:lnSpc>
              <a:buNone/>
            </a:pPr>
            <a:endParaRPr lang="en-GB" sz="1400" dirty="0">
              <a:latin typeface="HelveticaNeueLT Std Med"/>
            </a:endParaRPr>
          </a:p>
          <a:p>
            <a:pPr lvl="0">
              <a:lnSpc>
                <a:spcPct val="90000"/>
              </a:lnSpc>
            </a:pPr>
            <a:endParaRPr lang="en-GB" sz="1600" dirty="0">
              <a:latin typeface="HelveticaNeueLT Std Med"/>
            </a:endParaRPr>
          </a:p>
        </p:txBody>
      </p:sp>
      <p:pic>
        <p:nvPicPr>
          <p:cNvPr id="4" name="Picture 3">
            <a:extLst>
              <a:ext uri="{FF2B5EF4-FFF2-40B4-BE49-F238E27FC236}">
                <a16:creationId xmlns:a16="http://schemas.microsoft.com/office/drawing/2014/main" id="{93F72176-F7DF-C6B7-6B47-F20D2EA22362}"/>
              </a:ext>
            </a:extLst>
          </p:cNvPr>
          <p:cNvPicPr>
            <a:picLocks noChangeAspect="1"/>
          </p:cNvPicPr>
          <p:nvPr/>
        </p:nvPicPr>
        <p:blipFill>
          <a:blip r:embed="rId2"/>
          <a:stretch>
            <a:fillRect/>
          </a:stretch>
        </p:blipFill>
        <p:spPr>
          <a:xfrm>
            <a:off x="1435100" y="2051050"/>
            <a:ext cx="6420180" cy="4007056"/>
          </a:xfrm>
          <a:prstGeom prst="rect">
            <a:avLst/>
          </a:prstGeom>
        </p:spPr>
      </p:pic>
      <p:grpSp>
        <p:nvGrpSpPr>
          <p:cNvPr id="5" name="object 9">
            <a:extLst>
              <a:ext uri="{FF2B5EF4-FFF2-40B4-BE49-F238E27FC236}">
                <a16:creationId xmlns:a16="http://schemas.microsoft.com/office/drawing/2014/main" id="{ACE40894-47CF-B565-9F39-08F72542660F}"/>
              </a:ext>
            </a:extLst>
          </p:cNvPr>
          <p:cNvGrpSpPr/>
          <p:nvPr/>
        </p:nvGrpSpPr>
        <p:grpSpPr>
          <a:xfrm>
            <a:off x="9364048" y="4546582"/>
            <a:ext cx="2813685" cy="2303145"/>
            <a:chOff x="9364048" y="4546582"/>
            <a:chExt cx="2813685" cy="2303145"/>
          </a:xfrm>
        </p:grpSpPr>
        <p:sp>
          <p:nvSpPr>
            <p:cNvPr id="6" name="object 10">
              <a:extLst>
                <a:ext uri="{FF2B5EF4-FFF2-40B4-BE49-F238E27FC236}">
                  <a16:creationId xmlns:a16="http://schemas.microsoft.com/office/drawing/2014/main" id="{BD36C015-639D-BA6A-8984-8B9D8A80E8C3}"/>
                </a:ext>
              </a:extLst>
            </p:cNvPr>
            <p:cNvSpPr/>
            <p:nvPr/>
          </p:nvSpPr>
          <p:spPr>
            <a:xfrm>
              <a:off x="10505707" y="5901022"/>
              <a:ext cx="1662430" cy="939165"/>
            </a:xfrm>
            <a:custGeom>
              <a:avLst/>
              <a:gdLst/>
              <a:ahLst/>
              <a:cxnLst/>
              <a:rect l="l" t="t" r="r" b="b"/>
              <a:pathLst>
                <a:path w="1662429" h="939165">
                  <a:moveTo>
                    <a:pt x="0" y="938982"/>
                  </a:moveTo>
                  <a:lnTo>
                    <a:pt x="11748" y="873971"/>
                  </a:lnTo>
                  <a:lnTo>
                    <a:pt x="22462" y="828906"/>
                  </a:lnTo>
                  <a:lnTo>
                    <a:pt x="34989" y="784572"/>
                  </a:lnTo>
                  <a:lnTo>
                    <a:pt x="49288" y="741011"/>
                  </a:lnTo>
                  <a:lnTo>
                    <a:pt x="65316" y="698265"/>
                  </a:lnTo>
                  <a:lnTo>
                    <a:pt x="83033" y="656376"/>
                  </a:lnTo>
                  <a:lnTo>
                    <a:pt x="102397" y="615384"/>
                  </a:lnTo>
                  <a:lnTo>
                    <a:pt x="123365" y="575331"/>
                  </a:lnTo>
                  <a:lnTo>
                    <a:pt x="145897" y="536260"/>
                  </a:lnTo>
                  <a:lnTo>
                    <a:pt x="169951" y="498211"/>
                  </a:lnTo>
                  <a:lnTo>
                    <a:pt x="195485" y="461226"/>
                  </a:lnTo>
                  <a:lnTo>
                    <a:pt x="222458" y="425347"/>
                  </a:lnTo>
                  <a:lnTo>
                    <a:pt x="250828" y="390616"/>
                  </a:lnTo>
                  <a:lnTo>
                    <a:pt x="280553" y="357074"/>
                  </a:lnTo>
                  <a:lnTo>
                    <a:pt x="311592" y="324762"/>
                  </a:lnTo>
                  <a:lnTo>
                    <a:pt x="343903" y="293723"/>
                  </a:lnTo>
                  <a:lnTo>
                    <a:pt x="377445" y="263997"/>
                  </a:lnTo>
                  <a:lnTo>
                    <a:pt x="412176" y="235627"/>
                  </a:lnTo>
                  <a:lnTo>
                    <a:pt x="448055" y="208655"/>
                  </a:lnTo>
                  <a:lnTo>
                    <a:pt x="485039" y="183120"/>
                  </a:lnTo>
                  <a:lnTo>
                    <a:pt x="523087" y="159066"/>
                  </a:lnTo>
                  <a:lnTo>
                    <a:pt x="562159" y="136534"/>
                  </a:lnTo>
                  <a:lnTo>
                    <a:pt x="602211" y="115566"/>
                  </a:lnTo>
                  <a:lnTo>
                    <a:pt x="643202" y="96202"/>
                  </a:lnTo>
                  <a:lnTo>
                    <a:pt x="685091" y="78485"/>
                  </a:lnTo>
                  <a:lnTo>
                    <a:pt x="727837" y="62457"/>
                  </a:lnTo>
                  <a:lnTo>
                    <a:pt x="771397" y="48158"/>
                  </a:lnTo>
                  <a:lnTo>
                    <a:pt x="815730" y="35631"/>
                  </a:lnTo>
                  <a:lnTo>
                    <a:pt x="860794" y="24917"/>
                  </a:lnTo>
                  <a:lnTo>
                    <a:pt x="906548" y="16058"/>
                  </a:lnTo>
                  <a:lnTo>
                    <a:pt x="952950" y="9095"/>
                  </a:lnTo>
                  <a:lnTo>
                    <a:pt x="999959" y="4069"/>
                  </a:lnTo>
                  <a:lnTo>
                    <a:pt x="1047533" y="1024"/>
                  </a:lnTo>
                  <a:lnTo>
                    <a:pt x="1095630" y="0"/>
                  </a:lnTo>
                  <a:lnTo>
                    <a:pt x="1662288" y="0"/>
                  </a:lnTo>
                </a:path>
              </a:pathLst>
            </a:custGeom>
            <a:ln w="19050">
              <a:solidFill>
                <a:srgbClr val="B4BB2E"/>
              </a:solidFill>
            </a:ln>
          </p:spPr>
          <p:txBody>
            <a:bodyPr wrap="square" lIns="0" tIns="0" rIns="0" bIns="0" rtlCol="0"/>
            <a:lstStyle/>
            <a:p>
              <a:endParaRPr/>
            </a:p>
          </p:txBody>
        </p:sp>
        <p:sp>
          <p:nvSpPr>
            <p:cNvPr id="7" name="object 11">
              <a:extLst>
                <a:ext uri="{FF2B5EF4-FFF2-40B4-BE49-F238E27FC236}">
                  <a16:creationId xmlns:a16="http://schemas.microsoft.com/office/drawing/2014/main" id="{0C68F038-250F-4955-8703-BF8DC2E58C4D}"/>
                </a:ext>
              </a:extLst>
            </p:cNvPr>
            <p:cNvSpPr/>
            <p:nvPr/>
          </p:nvSpPr>
          <p:spPr>
            <a:xfrm>
              <a:off x="10118175" y="5447538"/>
              <a:ext cx="2050414" cy="1392555"/>
            </a:xfrm>
            <a:custGeom>
              <a:avLst/>
              <a:gdLst/>
              <a:ahLst/>
              <a:cxnLst/>
              <a:rect l="l" t="t" r="r" b="b"/>
              <a:pathLst>
                <a:path w="2050415" h="1392554">
                  <a:moveTo>
                    <a:pt x="0" y="1392466"/>
                  </a:moveTo>
                  <a:lnTo>
                    <a:pt x="3867" y="1342981"/>
                  </a:lnTo>
                  <a:lnTo>
                    <a:pt x="9097" y="1296099"/>
                  </a:lnTo>
                  <a:lnTo>
                    <a:pt x="15769" y="1249667"/>
                  </a:lnTo>
                  <a:lnTo>
                    <a:pt x="23861" y="1203709"/>
                  </a:lnTo>
                  <a:lnTo>
                    <a:pt x="33349" y="1158248"/>
                  </a:lnTo>
                  <a:lnTo>
                    <a:pt x="44211" y="1113307"/>
                  </a:lnTo>
                  <a:lnTo>
                    <a:pt x="56423" y="1068908"/>
                  </a:lnTo>
                  <a:lnTo>
                    <a:pt x="69962" y="1025076"/>
                  </a:lnTo>
                  <a:lnTo>
                    <a:pt x="84805" y="981833"/>
                  </a:lnTo>
                  <a:lnTo>
                    <a:pt x="100930" y="939203"/>
                  </a:lnTo>
                  <a:lnTo>
                    <a:pt x="118312" y="897207"/>
                  </a:lnTo>
                  <a:lnTo>
                    <a:pt x="136930" y="855870"/>
                  </a:lnTo>
                  <a:lnTo>
                    <a:pt x="156759" y="815214"/>
                  </a:lnTo>
                  <a:lnTo>
                    <a:pt x="177777" y="775263"/>
                  </a:lnTo>
                  <a:lnTo>
                    <a:pt x="199961" y="736039"/>
                  </a:lnTo>
                  <a:lnTo>
                    <a:pt x="223288" y="697566"/>
                  </a:lnTo>
                  <a:lnTo>
                    <a:pt x="247734" y="659866"/>
                  </a:lnTo>
                  <a:lnTo>
                    <a:pt x="273277" y="622963"/>
                  </a:lnTo>
                  <a:lnTo>
                    <a:pt x="299894" y="586880"/>
                  </a:lnTo>
                  <a:lnTo>
                    <a:pt x="327561" y="551640"/>
                  </a:lnTo>
                  <a:lnTo>
                    <a:pt x="356255" y="517266"/>
                  </a:lnTo>
                  <a:lnTo>
                    <a:pt x="385954" y="483780"/>
                  </a:lnTo>
                  <a:lnTo>
                    <a:pt x="416634" y="451207"/>
                  </a:lnTo>
                  <a:lnTo>
                    <a:pt x="448272" y="419569"/>
                  </a:lnTo>
                  <a:lnTo>
                    <a:pt x="480845" y="388889"/>
                  </a:lnTo>
                  <a:lnTo>
                    <a:pt x="514330" y="359190"/>
                  </a:lnTo>
                  <a:lnTo>
                    <a:pt x="548705" y="330496"/>
                  </a:lnTo>
                  <a:lnTo>
                    <a:pt x="583945" y="302829"/>
                  </a:lnTo>
                  <a:lnTo>
                    <a:pt x="620028" y="276213"/>
                  </a:lnTo>
                  <a:lnTo>
                    <a:pt x="656931" y="250670"/>
                  </a:lnTo>
                  <a:lnTo>
                    <a:pt x="694630" y="226223"/>
                  </a:lnTo>
                  <a:lnTo>
                    <a:pt x="733104" y="202897"/>
                  </a:lnTo>
                  <a:lnTo>
                    <a:pt x="772327" y="180713"/>
                  </a:lnTo>
                  <a:lnTo>
                    <a:pt x="812279" y="159694"/>
                  </a:lnTo>
                  <a:lnTo>
                    <a:pt x="852935" y="139865"/>
                  </a:lnTo>
                  <a:lnTo>
                    <a:pt x="894272" y="121247"/>
                  </a:lnTo>
                  <a:lnTo>
                    <a:pt x="936267" y="103865"/>
                  </a:lnTo>
                  <a:lnTo>
                    <a:pt x="978898" y="87740"/>
                  </a:lnTo>
                  <a:lnTo>
                    <a:pt x="1022141" y="72897"/>
                  </a:lnTo>
                  <a:lnTo>
                    <a:pt x="1065973" y="59358"/>
                  </a:lnTo>
                  <a:lnTo>
                    <a:pt x="1110371" y="47146"/>
                  </a:lnTo>
                  <a:lnTo>
                    <a:pt x="1155313" y="36284"/>
                  </a:lnTo>
                  <a:lnTo>
                    <a:pt x="1200774" y="26796"/>
                  </a:lnTo>
                  <a:lnTo>
                    <a:pt x="1246732" y="18704"/>
                  </a:lnTo>
                  <a:lnTo>
                    <a:pt x="1293164" y="12032"/>
                  </a:lnTo>
                  <a:lnTo>
                    <a:pt x="1340046" y="6802"/>
                  </a:lnTo>
                  <a:lnTo>
                    <a:pt x="1387356" y="3038"/>
                  </a:lnTo>
                  <a:lnTo>
                    <a:pt x="1435071" y="763"/>
                  </a:lnTo>
                  <a:lnTo>
                    <a:pt x="1483167" y="0"/>
                  </a:lnTo>
                  <a:lnTo>
                    <a:pt x="2049821" y="0"/>
                  </a:lnTo>
                </a:path>
              </a:pathLst>
            </a:custGeom>
            <a:ln w="19050">
              <a:solidFill>
                <a:srgbClr val="01646C"/>
              </a:solidFill>
            </a:ln>
          </p:spPr>
          <p:txBody>
            <a:bodyPr wrap="square" lIns="0" tIns="0" rIns="0" bIns="0" rtlCol="0"/>
            <a:lstStyle/>
            <a:p>
              <a:endParaRPr/>
            </a:p>
          </p:txBody>
        </p:sp>
        <p:sp>
          <p:nvSpPr>
            <p:cNvPr id="8" name="object 12">
              <a:extLst>
                <a:ext uri="{FF2B5EF4-FFF2-40B4-BE49-F238E27FC236}">
                  <a16:creationId xmlns:a16="http://schemas.microsoft.com/office/drawing/2014/main" id="{714F6BEA-E1F4-2F04-2B2C-0D75A2BC42EB}"/>
                </a:ext>
              </a:extLst>
            </p:cNvPr>
            <p:cNvSpPr/>
            <p:nvPr/>
          </p:nvSpPr>
          <p:spPr>
            <a:xfrm>
              <a:off x="9745106" y="5002380"/>
              <a:ext cx="2423160" cy="1837689"/>
            </a:xfrm>
            <a:custGeom>
              <a:avLst/>
              <a:gdLst/>
              <a:ahLst/>
              <a:cxnLst/>
              <a:rect l="l" t="t" r="r" b="b"/>
              <a:pathLst>
                <a:path w="2423159" h="1837690">
                  <a:moveTo>
                    <a:pt x="0" y="1837623"/>
                  </a:moveTo>
                  <a:lnTo>
                    <a:pt x="2177" y="1760938"/>
                  </a:lnTo>
                  <a:lnTo>
                    <a:pt x="5174" y="1713634"/>
                  </a:lnTo>
                  <a:lnTo>
                    <a:pt x="9346" y="1666658"/>
                  </a:lnTo>
                  <a:lnTo>
                    <a:pt x="14677" y="1620025"/>
                  </a:lnTo>
                  <a:lnTo>
                    <a:pt x="21152" y="1573749"/>
                  </a:lnTo>
                  <a:lnTo>
                    <a:pt x="28757" y="1527844"/>
                  </a:lnTo>
                  <a:lnTo>
                    <a:pt x="37478" y="1482327"/>
                  </a:lnTo>
                  <a:lnTo>
                    <a:pt x="47300" y="1437210"/>
                  </a:lnTo>
                  <a:lnTo>
                    <a:pt x="58208" y="1392509"/>
                  </a:lnTo>
                  <a:lnTo>
                    <a:pt x="70188" y="1348238"/>
                  </a:lnTo>
                  <a:lnTo>
                    <a:pt x="83225" y="1304412"/>
                  </a:lnTo>
                  <a:lnTo>
                    <a:pt x="97304" y="1261045"/>
                  </a:lnTo>
                  <a:lnTo>
                    <a:pt x="112412" y="1218152"/>
                  </a:lnTo>
                  <a:lnTo>
                    <a:pt x="128533" y="1175748"/>
                  </a:lnTo>
                  <a:lnTo>
                    <a:pt x="145653" y="1133847"/>
                  </a:lnTo>
                  <a:lnTo>
                    <a:pt x="163757" y="1092463"/>
                  </a:lnTo>
                  <a:lnTo>
                    <a:pt x="182830" y="1051612"/>
                  </a:lnTo>
                  <a:lnTo>
                    <a:pt x="202859" y="1011307"/>
                  </a:lnTo>
                  <a:lnTo>
                    <a:pt x="223828" y="971564"/>
                  </a:lnTo>
                  <a:lnTo>
                    <a:pt x="245724" y="932397"/>
                  </a:lnTo>
                  <a:lnTo>
                    <a:pt x="268530" y="893821"/>
                  </a:lnTo>
                  <a:lnTo>
                    <a:pt x="292233" y="855849"/>
                  </a:lnTo>
                  <a:lnTo>
                    <a:pt x="316819" y="818498"/>
                  </a:lnTo>
                  <a:lnTo>
                    <a:pt x="342272" y="781780"/>
                  </a:lnTo>
                  <a:lnTo>
                    <a:pt x="368578" y="745712"/>
                  </a:lnTo>
                  <a:lnTo>
                    <a:pt x="395723" y="710307"/>
                  </a:lnTo>
                  <a:lnTo>
                    <a:pt x="423691" y="675580"/>
                  </a:lnTo>
                  <a:lnTo>
                    <a:pt x="452469" y="641546"/>
                  </a:lnTo>
                  <a:lnTo>
                    <a:pt x="482041" y="608219"/>
                  </a:lnTo>
                  <a:lnTo>
                    <a:pt x="512393" y="575614"/>
                  </a:lnTo>
                  <a:lnTo>
                    <a:pt x="543511" y="543745"/>
                  </a:lnTo>
                  <a:lnTo>
                    <a:pt x="575380" y="512627"/>
                  </a:lnTo>
                  <a:lnTo>
                    <a:pt x="607986" y="482275"/>
                  </a:lnTo>
                  <a:lnTo>
                    <a:pt x="641313" y="452703"/>
                  </a:lnTo>
                  <a:lnTo>
                    <a:pt x="675347" y="423925"/>
                  </a:lnTo>
                  <a:lnTo>
                    <a:pt x="710074" y="395957"/>
                  </a:lnTo>
                  <a:lnTo>
                    <a:pt x="745479" y="368813"/>
                  </a:lnTo>
                  <a:lnTo>
                    <a:pt x="781547" y="342507"/>
                  </a:lnTo>
                  <a:lnTo>
                    <a:pt x="818265" y="317054"/>
                  </a:lnTo>
                  <a:lnTo>
                    <a:pt x="855616" y="292469"/>
                  </a:lnTo>
                  <a:lnTo>
                    <a:pt x="893588" y="268766"/>
                  </a:lnTo>
                  <a:lnTo>
                    <a:pt x="932164" y="245959"/>
                  </a:lnTo>
                  <a:lnTo>
                    <a:pt x="971331" y="224064"/>
                  </a:lnTo>
                  <a:lnTo>
                    <a:pt x="1011074" y="203095"/>
                  </a:lnTo>
                  <a:lnTo>
                    <a:pt x="1051379" y="183067"/>
                  </a:lnTo>
                  <a:lnTo>
                    <a:pt x="1092230" y="163993"/>
                  </a:lnTo>
                  <a:lnTo>
                    <a:pt x="1133613" y="145889"/>
                  </a:lnTo>
                  <a:lnTo>
                    <a:pt x="1175515" y="128770"/>
                  </a:lnTo>
                  <a:lnTo>
                    <a:pt x="1217919" y="112649"/>
                  </a:lnTo>
                  <a:lnTo>
                    <a:pt x="1260811" y="97542"/>
                  </a:lnTo>
                  <a:lnTo>
                    <a:pt x="1304178" y="83462"/>
                  </a:lnTo>
                  <a:lnTo>
                    <a:pt x="1348004" y="70425"/>
                  </a:lnTo>
                  <a:lnTo>
                    <a:pt x="1392275" y="58446"/>
                  </a:lnTo>
                  <a:lnTo>
                    <a:pt x="1436975" y="47538"/>
                  </a:lnTo>
                  <a:lnTo>
                    <a:pt x="1482092" y="37716"/>
                  </a:lnTo>
                  <a:lnTo>
                    <a:pt x="1527609" y="28995"/>
                  </a:lnTo>
                  <a:lnTo>
                    <a:pt x="1573513" y="21390"/>
                  </a:lnTo>
                  <a:lnTo>
                    <a:pt x="1619789" y="14915"/>
                  </a:lnTo>
                  <a:lnTo>
                    <a:pt x="1666422" y="9584"/>
                  </a:lnTo>
                  <a:lnTo>
                    <a:pt x="1713397" y="5413"/>
                  </a:lnTo>
                  <a:lnTo>
                    <a:pt x="1760701" y="2415"/>
                  </a:lnTo>
                  <a:lnTo>
                    <a:pt x="1808318" y="606"/>
                  </a:lnTo>
                  <a:lnTo>
                    <a:pt x="1856234" y="0"/>
                  </a:lnTo>
                  <a:lnTo>
                    <a:pt x="2422890" y="0"/>
                  </a:lnTo>
                </a:path>
              </a:pathLst>
            </a:custGeom>
            <a:ln w="19049">
              <a:solidFill>
                <a:srgbClr val="B4BB2E"/>
              </a:solidFill>
            </a:ln>
          </p:spPr>
          <p:txBody>
            <a:bodyPr wrap="square" lIns="0" tIns="0" rIns="0" bIns="0" rtlCol="0"/>
            <a:lstStyle/>
            <a:p>
              <a:endParaRPr dirty="0"/>
            </a:p>
          </p:txBody>
        </p:sp>
        <p:sp>
          <p:nvSpPr>
            <p:cNvPr id="9" name="object 13">
              <a:extLst>
                <a:ext uri="{FF2B5EF4-FFF2-40B4-BE49-F238E27FC236}">
                  <a16:creationId xmlns:a16="http://schemas.microsoft.com/office/drawing/2014/main" id="{5AA5BE68-5D88-1BBE-1707-CF127D50A66C}"/>
                </a:ext>
              </a:extLst>
            </p:cNvPr>
            <p:cNvSpPr/>
            <p:nvPr/>
          </p:nvSpPr>
          <p:spPr>
            <a:xfrm>
              <a:off x="9373573" y="4556107"/>
              <a:ext cx="2794635" cy="2284095"/>
            </a:xfrm>
            <a:custGeom>
              <a:avLst/>
              <a:gdLst/>
              <a:ahLst/>
              <a:cxnLst/>
              <a:rect l="l" t="t" r="r" b="b"/>
              <a:pathLst>
                <a:path w="2794634" h="2284095">
                  <a:moveTo>
                    <a:pt x="0" y="2283896"/>
                  </a:moveTo>
                  <a:lnTo>
                    <a:pt x="0" y="2227770"/>
                  </a:lnTo>
                  <a:lnTo>
                    <a:pt x="516" y="2179326"/>
                  </a:lnTo>
                  <a:lnTo>
                    <a:pt x="2058" y="2131134"/>
                  </a:lnTo>
                  <a:lnTo>
                    <a:pt x="4615" y="2083205"/>
                  </a:lnTo>
                  <a:lnTo>
                    <a:pt x="8177" y="2035549"/>
                  </a:lnTo>
                  <a:lnTo>
                    <a:pt x="12733" y="1988178"/>
                  </a:lnTo>
                  <a:lnTo>
                    <a:pt x="18273" y="1941100"/>
                  </a:lnTo>
                  <a:lnTo>
                    <a:pt x="24786" y="1894327"/>
                  </a:lnTo>
                  <a:lnTo>
                    <a:pt x="32263" y="1847870"/>
                  </a:lnTo>
                  <a:lnTo>
                    <a:pt x="40692" y="1801737"/>
                  </a:lnTo>
                  <a:lnTo>
                    <a:pt x="50062" y="1755941"/>
                  </a:lnTo>
                  <a:lnTo>
                    <a:pt x="60365" y="1710492"/>
                  </a:lnTo>
                  <a:lnTo>
                    <a:pt x="71589" y="1665399"/>
                  </a:lnTo>
                  <a:lnTo>
                    <a:pt x="83723" y="1620673"/>
                  </a:lnTo>
                  <a:lnTo>
                    <a:pt x="96758" y="1576326"/>
                  </a:lnTo>
                  <a:lnTo>
                    <a:pt x="110682" y="1532367"/>
                  </a:lnTo>
                  <a:lnTo>
                    <a:pt x="125486" y="1488806"/>
                  </a:lnTo>
                  <a:lnTo>
                    <a:pt x="141158" y="1445655"/>
                  </a:lnTo>
                  <a:lnTo>
                    <a:pt x="157690" y="1402923"/>
                  </a:lnTo>
                  <a:lnTo>
                    <a:pt x="175069" y="1360621"/>
                  </a:lnTo>
                  <a:lnTo>
                    <a:pt x="193286" y="1318760"/>
                  </a:lnTo>
                  <a:lnTo>
                    <a:pt x="212329" y="1277350"/>
                  </a:lnTo>
                  <a:lnTo>
                    <a:pt x="232190" y="1236401"/>
                  </a:lnTo>
                  <a:lnTo>
                    <a:pt x="252857" y="1195924"/>
                  </a:lnTo>
                  <a:lnTo>
                    <a:pt x="274319" y="1155930"/>
                  </a:lnTo>
                  <a:lnTo>
                    <a:pt x="296567" y="1116428"/>
                  </a:lnTo>
                  <a:lnTo>
                    <a:pt x="319590" y="1077429"/>
                  </a:lnTo>
                  <a:lnTo>
                    <a:pt x="343377" y="1038944"/>
                  </a:lnTo>
                  <a:lnTo>
                    <a:pt x="367918" y="1000983"/>
                  </a:lnTo>
                  <a:lnTo>
                    <a:pt x="393202" y="963557"/>
                  </a:lnTo>
                  <a:lnTo>
                    <a:pt x="419220" y="926675"/>
                  </a:lnTo>
                  <a:lnTo>
                    <a:pt x="445960" y="890350"/>
                  </a:lnTo>
                  <a:lnTo>
                    <a:pt x="473413" y="854590"/>
                  </a:lnTo>
                  <a:lnTo>
                    <a:pt x="501567" y="819406"/>
                  </a:lnTo>
                  <a:lnTo>
                    <a:pt x="530413" y="784809"/>
                  </a:lnTo>
                  <a:lnTo>
                    <a:pt x="559939" y="750809"/>
                  </a:lnTo>
                  <a:lnTo>
                    <a:pt x="590136" y="717417"/>
                  </a:lnTo>
                  <a:lnTo>
                    <a:pt x="620992" y="684644"/>
                  </a:lnTo>
                  <a:lnTo>
                    <a:pt x="652499" y="652499"/>
                  </a:lnTo>
                  <a:lnTo>
                    <a:pt x="684644" y="620992"/>
                  </a:lnTo>
                  <a:lnTo>
                    <a:pt x="717417" y="590136"/>
                  </a:lnTo>
                  <a:lnTo>
                    <a:pt x="750809" y="559939"/>
                  </a:lnTo>
                  <a:lnTo>
                    <a:pt x="784809" y="530413"/>
                  </a:lnTo>
                  <a:lnTo>
                    <a:pt x="819406" y="501567"/>
                  </a:lnTo>
                  <a:lnTo>
                    <a:pt x="854590" y="473413"/>
                  </a:lnTo>
                  <a:lnTo>
                    <a:pt x="890350" y="445960"/>
                  </a:lnTo>
                  <a:lnTo>
                    <a:pt x="926675" y="419220"/>
                  </a:lnTo>
                  <a:lnTo>
                    <a:pt x="963557" y="393202"/>
                  </a:lnTo>
                  <a:lnTo>
                    <a:pt x="1000983" y="367918"/>
                  </a:lnTo>
                  <a:lnTo>
                    <a:pt x="1038944" y="343377"/>
                  </a:lnTo>
                  <a:lnTo>
                    <a:pt x="1077429" y="319590"/>
                  </a:lnTo>
                  <a:lnTo>
                    <a:pt x="1116428" y="296567"/>
                  </a:lnTo>
                  <a:lnTo>
                    <a:pt x="1155930" y="274319"/>
                  </a:lnTo>
                  <a:lnTo>
                    <a:pt x="1195924" y="252857"/>
                  </a:lnTo>
                  <a:lnTo>
                    <a:pt x="1236401" y="232190"/>
                  </a:lnTo>
                  <a:lnTo>
                    <a:pt x="1277350" y="212329"/>
                  </a:lnTo>
                  <a:lnTo>
                    <a:pt x="1318760" y="193286"/>
                  </a:lnTo>
                  <a:lnTo>
                    <a:pt x="1360621" y="175069"/>
                  </a:lnTo>
                  <a:lnTo>
                    <a:pt x="1402923" y="157690"/>
                  </a:lnTo>
                  <a:lnTo>
                    <a:pt x="1445655" y="141158"/>
                  </a:lnTo>
                  <a:lnTo>
                    <a:pt x="1488806" y="125486"/>
                  </a:lnTo>
                  <a:lnTo>
                    <a:pt x="1532367" y="110682"/>
                  </a:lnTo>
                  <a:lnTo>
                    <a:pt x="1576326" y="96758"/>
                  </a:lnTo>
                  <a:lnTo>
                    <a:pt x="1620673" y="83723"/>
                  </a:lnTo>
                  <a:lnTo>
                    <a:pt x="1665399" y="71589"/>
                  </a:lnTo>
                  <a:lnTo>
                    <a:pt x="1710492" y="60365"/>
                  </a:lnTo>
                  <a:lnTo>
                    <a:pt x="1755941" y="50062"/>
                  </a:lnTo>
                  <a:lnTo>
                    <a:pt x="1801737" y="40692"/>
                  </a:lnTo>
                  <a:lnTo>
                    <a:pt x="1847870" y="32263"/>
                  </a:lnTo>
                  <a:lnTo>
                    <a:pt x="1894327" y="24786"/>
                  </a:lnTo>
                  <a:lnTo>
                    <a:pt x="1941100" y="18273"/>
                  </a:lnTo>
                  <a:lnTo>
                    <a:pt x="1988178" y="12733"/>
                  </a:lnTo>
                  <a:lnTo>
                    <a:pt x="2035549" y="8177"/>
                  </a:lnTo>
                  <a:lnTo>
                    <a:pt x="2083205" y="4615"/>
                  </a:lnTo>
                  <a:lnTo>
                    <a:pt x="2131134" y="2058"/>
                  </a:lnTo>
                  <a:lnTo>
                    <a:pt x="2179326" y="516"/>
                  </a:lnTo>
                  <a:lnTo>
                    <a:pt x="2227770" y="0"/>
                  </a:lnTo>
                  <a:lnTo>
                    <a:pt x="2794422" y="0"/>
                  </a:lnTo>
                </a:path>
              </a:pathLst>
            </a:custGeom>
            <a:ln w="19050">
              <a:solidFill>
                <a:srgbClr val="01646C"/>
              </a:solidFill>
            </a:ln>
          </p:spPr>
          <p:txBody>
            <a:bodyPr wrap="square" lIns="0" tIns="0" rIns="0" bIns="0" rtlCol="0"/>
            <a:lstStyle/>
            <a:p>
              <a:endParaRPr/>
            </a:p>
          </p:txBody>
        </p:sp>
      </p:grpSp>
    </p:spTree>
    <p:extLst>
      <p:ext uri="{BB962C8B-B14F-4D97-AF65-F5344CB8AC3E}">
        <p14:creationId xmlns:p14="http://schemas.microsoft.com/office/powerpoint/2010/main" val="2920875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46F1362-C10D-B420-9C43-15E0446BAED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602A295-0440-92BF-51D5-F137CA220160}"/>
              </a:ext>
            </a:extLst>
          </p:cNvPr>
          <p:cNvSpPr txBox="1">
            <a:spLocks noGrp="1"/>
          </p:cNvSpPr>
          <p:nvPr>
            <p:ph type="title"/>
          </p:nvPr>
        </p:nvSpPr>
        <p:spPr>
          <a:xfrm>
            <a:off x="1052693" y="694563"/>
            <a:ext cx="8993007" cy="597599"/>
          </a:xfrm>
          <a:prstGeom prst="rect">
            <a:avLst/>
          </a:prstGeom>
        </p:spPr>
        <p:txBody>
          <a:bodyPr vert="horz" wrap="square" lIns="0" tIns="12700" rIns="0" bIns="0" rtlCol="0">
            <a:spAutoFit/>
          </a:bodyPr>
          <a:lstStyle/>
          <a:p>
            <a:pPr marL="12700">
              <a:lnSpc>
                <a:spcPct val="100000"/>
              </a:lnSpc>
              <a:spcBef>
                <a:spcPts val="100"/>
              </a:spcBef>
              <a:tabLst>
                <a:tab pos="2085339" algn="l"/>
              </a:tabLst>
            </a:pPr>
            <a:r>
              <a:rPr lang="en-GB" dirty="0"/>
              <a:t>Key differences H2020 to Horizon Europe</a:t>
            </a:r>
            <a:endParaRPr spc="-10" dirty="0"/>
          </a:p>
        </p:txBody>
      </p:sp>
      <p:sp>
        <p:nvSpPr>
          <p:cNvPr id="16" name="Content Placeholder 2">
            <a:extLst>
              <a:ext uri="{FF2B5EF4-FFF2-40B4-BE49-F238E27FC236}">
                <a16:creationId xmlns:a16="http://schemas.microsoft.com/office/drawing/2014/main" id="{C30C691A-C016-29CF-FA63-3CDE96C84B92}"/>
              </a:ext>
            </a:extLst>
          </p:cNvPr>
          <p:cNvSpPr txBox="1">
            <a:spLocks/>
          </p:cNvSpPr>
          <p:nvPr/>
        </p:nvSpPr>
        <p:spPr>
          <a:xfrm>
            <a:off x="712595" y="1590547"/>
            <a:ext cx="9673202" cy="3880773"/>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rgbClr val="BEBF3B"/>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rgbClr val="BEBF3B"/>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rgbClr val="BEBF3B"/>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rgbClr val="BEBF3B"/>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rgbClr val="BEBF3B"/>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lvl="0">
              <a:lnSpc>
                <a:spcPct val="90000"/>
              </a:lnSpc>
            </a:pPr>
            <a:r>
              <a:rPr lang="en-GB" sz="2000" b="1" dirty="0">
                <a:latin typeface="HelveticaNeueLT Std Med"/>
              </a:rPr>
              <a:t>Revenues verification</a:t>
            </a:r>
          </a:p>
          <a:p>
            <a:pPr lvl="1">
              <a:lnSpc>
                <a:spcPct val="90000"/>
              </a:lnSpc>
            </a:pPr>
            <a:r>
              <a:rPr lang="en-GB" sz="2000" dirty="0">
                <a:latin typeface="HelveticaNeueLT Std Med"/>
              </a:rPr>
              <a:t>Evidence confirming the project has not generated additional income during its duration (had to confirm this in FP7)</a:t>
            </a:r>
          </a:p>
          <a:p>
            <a:pPr lvl="1">
              <a:lnSpc>
                <a:spcPct val="90000"/>
              </a:lnSpc>
            </a:pPr>
            <a:endParaRPr lang="en-GB" sz="1400" dirty="0">
              <a:latin typeface="HelveticaNeueLT Std Med"/>
            </a:endParaRPr>
          </a:p>
          <a:p>
            <a:pPr lvl="1">
              <a:lnSpc>
                <a:spcPct val="90000"/>
              </a:lnSpc>
            </a:pPr>
            <a:endParaRPr lang="en-GB" sz="1400" dirty="0">
              <a:latin typeface="HelveticaNeueLT Std Med"/>
            </a:endParaRPr>
          </a:p>
          <a:p>
            <a:pPr lvl="1">
              <a:lnSpc>
                <a:spcPct val="90000"/>
              </a:lnSpc>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a:lnSpc>
                <a:spcPct val="90000"/>
              </a:lnSpc>
            </a:pPr>
            <a:endParaRPr lang="en-GB" sz="1400" dirty="0">
              <a:latin typeface="HelveticaNeueLT Std Med"/>
            </a:endParaRPr>
          </a:p>
          <a:p>
            <a:pPr lvl="1">
              <a:lnSpc>
                <a:spcPct val="90000"/>
              </a:lnSpc>
            </a:pPr>
            <a:endParaRPr lang="en-GB" sz="1400" dirty="0">
              <a:latin typeface="HelveticaNeueLT Std Med"/>
            </a:endParaRPr>
          </a:p>
          <a:p>
            <a:pPr marL="457200" lvl="1" indent="0">
              <a:lnSpc>
                <a:spcPct val="90000"/>
              </a:lnSpc>
              <a:buNone/>
            </a:pPr>
            <a:endParaRPr lang="en-GB" sz="1400" dirty="0">
              <a:latin typeface="HelveticaNeueLT Std Med"/>
            </a:endParaRPr>
          </a:p>
          <a:p>
            <a:pPr lvl="0">
              <a:lnSpc>
                <a:spcPct val="90000"/>
              </a:lnSpc>
            </a:pPr>
            <a:endParaRPr lang="en-GB" sz="1600" dirty="0">
              <a:latin typeface="HelveticaNeueLT Std Med"/>
            </a:endParaRPr>
          </a:p>
        </p:txBody>
      </p:sp>
      <p:pic>
        <p:nvPicPr>
          <p:cNvPr id="5" name="Picture 4">
            <a:extLst>
              <a:ext uri="{FF2B5EF4-FFF2-40B4-BE49-F238E27FC236}">
                <a16:creationId xmlns:a16="http://schemas.microsoft.com/office/drawing/2014/main" id="{E4C04BA6-C97B-E3EE-3555-93992A2E70CA}"/>
              </a:ext>
            </a:extLst>
          </p:cNvPr>
          <p:cNvPicPr>
            <a:picLocks noChangeAspect="1"/>
          </p:cNvPicPr>
          <p:nvPr/>
        </p:nvPicPr>
        <p:blipFill>
          <a:blip r:embed="rId2"/>
          <a:stretch>
            <a:fillRect/>
          </a:stretch>
        </p:blipFill>
        <p:spPr>
          <a:xfrm>
            <a:off x="1453086" y="2660650"/>
            <a:ext cx="8192220" cy="3352800"/>
          </a:xfrm>
          <a:prstGeom prst="rect">
            <a:avLst/>
          </a:prstGeom>
        </p:spPr>
      </p:pic>
      <p:grpSp>
        <p:nvGrpSpPr>
          <p:cNvPr id="6" name="object 9">
            <a:extLst>
              <a:ext uri="{FF2B5EF4-FFF2-40B4-BE49-F238E27FC236}">
                <a16:creationId xmlns:a16="http://schemas.microsoft.com/office/drawing/2014/main" id="{45B11AA6-2AD4-39E3-C341-6E7472C3F70F}"/>
              </a:ext>
            </a:extLst>
          </p:cNvPr>
          <p:cNvGrpSpPr/>
          <p:nvPr/>
        </p:nvGrpSpPr>
        <p:grpSpPr>
          <a:xfrm>
            <a:off x="9364048" y="4546582"/>
            <a:ext cx="2813685" cy="2303145"/>
            <a:chOff x="9364048" y="4546582"/>
            <a:chExt cx="2813685" cy="2303145"/>
          </a:xfrm>
        </p:grpSpPr>
        <p:sp>
          <p:nvSpPr>
            <p:cNvPr id="7" name="object 10">
              <a:extLst>
                <a:ext uri="{FF2B5EF4-FFF2-40B4-BE49-F238E27FC236}">
                  <a16:creationId xmlns:a16="http://schemas.microsoft.com/office/drawing/2014/main" id="{5006AD2C-6237-473E-4D50-970132F24AD6}"/>
                </a:ext>
              </a:extLst>
            </p:cNvPr>
            <p:cNvSpPr/>
            <p:nvPr/>
          </p:nvSpPr>
          <p:spPr>
            <a:xfrm>
              <a:off x="10505707" y="5901022"/>
              <a:ext cx="1662430" cy="939165"/>
            </a:xfrm>
            <a:custGeom>
              <a:avLst/>
              <a:gdLst/>
              <a:ahLst/>
              <a:cxnLst/>
              <a:rect l="l" t="t" r="r" b="b"/>
              <a:pathLst>
                <a:path w="1662429" h="939165">
                  <a:moveTo>
                    <a:pt x="0" y="938982"/>
                  </a:moveTo>
                  <a:lnTo>
                    <a:pt x="11748" y="873971"/>
                  </a:lnTo>
                  <a:lnTo>
                    <a:pt x="22462" y="828906"/>
                  </a:lnTo>
                  <a:lnTo>
                    <a:pt x="34989" y="784572"/>
                  </a:lnTo>
                  <a:lnTo>
                    <a:pt x="49288" y="741011"/>
                  </a:lnTo>
                  <a:lnTo>
                    <a:pt x="65316" y="698265"/>
                  </a:lnTo>
                  <a:lnTo>
                    <a:pt x="83033" y="656376"/>
                  </a:lnTo>
                  <a:lnTo>
                    <a:pt x="102397" y="615384"/>
                  </a:lnTo>
                  <a:lnTo>
                    <a:pt x="123365" y="575331"/>
                  </a:lnTo>
                  <a:lnTo>
                    <a:pt x="145897" y="536260"/>
                  </a:lnTo>
                  <a:lnTo>
                    <a:pt x="169951" y="498211"/>
                  </a:lnTo>
                  <a:lnTo>
                    <a:pt x="195485" y="461226"/>
                  </a:lnTo>
                  <a:lnTo>
                    <a:pt x="222458" y="425347"/>
                  </a:lnTo>
                  <a:lnTo>
                    <a:pt x="250828" y="390616"/>
                  </a:lnTo>
                  <a:lnTo>
                    <a:pt x="280553" y="357074"/>
                  </a:lnTo>
                  <a:lnTo>
                    <a:pt x="311592" y="324762"/>
                  </a:lnTo>
                  <a:lnTo>
                    <a:pt x="343903" y="293723"/>
                  </a:lnTo>
                  <a:lnTo>
                    <a:pt x="377445" y="263997"/>
                  </a:lnTo>
                  <a:lnTo>
                    <a:pt x="412176" y="235627"/>
                  </a:lnTo>
                  <a:lnTo>
                    <a:pt x="448055" y="208655"/>
                  </a:lnTo>
                  <a:lnTo>
                    <a:pt x="485039" y="183120"/>
                  </a:lnTo>
                  <a:lnTo>
                    <a:pt x="523087" y="159066"/>
                  </a:lnTo>
                  <a:lnTo>
                    <a:pt x="562159" y="136534"/>
                  </a:lnTo>
                  <a:lnTo>
                    <a:pt x="602211" y="115566"/>
                  </a:lnTo>
                  <a:lnTo>
                    <a:pt x="643202" y="96202"/>
                  </a:lnTo>
                  <a:lnTo>
                    <a:pt x="685091" y="78485"/>
                  </a:lnTo>
                  <a:lnTo>
                    <a:pt x="727837" y="62457"/>
                  </a:lnTo>
                  <a:lnTo>
                    <a:pt x="771397" y="48158"/>
                  </a:lnTo>
                  <a:lnTo>
                    <a:pt x="815730" y="35631"/>
                  </a:lnTo>
                  <a:lnTo>
                    <a:pt x="860794" y="24917"/>
                  </a:lnTo>
                  <a:lnTo>
                    <a:pt x="906548" y="16058"/>
                  </a:lnTo>
                  <a:lnTo>
                    <a:pt x="952950" y="9095"/>
                  </a:lnTo>
                  <a:lnTo>
                    <a:pt x="999959" y="4069"/>
                  </a:lnTo>
                  <a:lnTo>
                    <a:pt x="1047533" y="1024"/>
                  </a:lnTo>
                  <a:lnTo>
                    <a:pt x="1095630" y="0"/>
                  </a:lnTo>
                  <a:lnTo>
                    <a:pt x="1662288" y="0"/>
                  </a:lnTo>
                </a:path>
              </a:pathLst>
            </a:custGeom>
            <a:ln w="19050">
              <a:solidFill>
                <a:srgbClr val="B4BB2E"/>
              </a:solidFill>
            </a:ln>
          </p:spPr>
          <p:txBody>
            <a:bodyPr wrap="square" lIns="0" tIns="0" rIns="0" bIns="0" rtlCol="0"/>
            <a:lstStyle/>
            <a:p>
              <a:endParaRPr/>
            </a:p>
          </p:txBody>
        </p:sp>
        <p:sp>
          <p:nvSpPr>
            <p:cNvPr id="8" name="object 11">
              <a:extLst>
                <a:ext uri="{FF2B5EF4-FFF2-40B4-BE49-F238E27FC236}">
                  <a16:creationId xmlns:a16="http://schemas.microsoft.com/office/drawing/2014/main" id="{617B249B-FED2-1C17-DD37-AD92ACA811A7}"/>
                </a:ext>
              </a:extLst>
            </p:cNvPr>
            <p:cNvSpPr/>
            <p:nvPr/>
          </p:nvSpPr>
          <p:spPr>
            <a:xfrm>
              <a:off x="10118175" y="5447538"/>
              <a:ext cx="2050414" cy="1392555"/>
            </a:xfrm>
            <a:custGeom>
              <a:avLst/>
              <a:gdLst/>
              <a:ahLst/>
              <a:cxnLst/>
              <a:rect l="l" t="t" r="r" b="b"/>
              <a:pathLst>
                <a:path w="2050415" h="1392554">
                  <a:moveTo>
                    <a:pt x="0" y="1392466"/>
                  </a:moveTo>
                  <a:lnTo>
                    <a:pt x="3867" y="1342981"/>
                  </a:lnTo>
                  <a:lnTo>
                    <a:pt x="9097" y="1296099"/>
                  </a:lnTo>
                  <a:lnTo>
                    <a:pt x="15769" y="1249667"/>
                  </a:lnTo>
                  <a:lnTo>
                    <a:pt x="23861" y="1203709"/>
                  </a:lnTo>
                  <a:lnTo>
                    <a:pt x="33349" y="1158248"/>
                  </a:lnTo>
                  <a:lnTo>
                    <a:pt x="44211" y="1113307"/>
                  </a:lnTo>
                  <a:lnTo>
                    <a:pt x="56423" y="1068908"/>
                  </a:lnTo>
                  <a:lnTo>
                    <a:pt x="69962" y="1025076"/>
                  </a:lnTo>
                  <a:lnTo>
                    <a:pt x="84805" y="981833"/>
                  </a:lnTo>
                  <a:lnTo>
                    <a:pt x="100930" y="939203"/>
                  </a:lnTo>
                  <a:lnTo>
                    <a:pt x="118312" y="897207"/>
                  </a:lnTo>
                  <a:lnTo>
                    <a:pt x="136930" y="855870"/>
                  </a:lnTo>
                  <a:lnTo>
                    <a:pt x="156759" y="815214"/>
                  </a:lnTo>
                  <a:lnTo>
                    <a:pt x="177777" y="775263"/>
                  </a:lnTo>
                  <a:lnTo>
                    <a:pt x="199961" y="736039"/>
                  </a:lnTo>
                  <a:lnTo>
                    <a:pt x="223288" y="697566"/>
                  </a:lnTo>
                  <a:lnTo>
                    <a:pt x="247734" y="659866"/>
                  </a:lnTo>
                  <a:lnTo>
                    <a:pt x="273277" y="622963"/>
                  </a:lnTo>
                  <a:lnTo>
                    <a:pt x="299894" y="586880"/>
                  </a:lnTo>
                  <a:lnTo>
                    <a:pt x="327561" y="551640"/>
                  </a:lnTo>
                  <a:lnTo>
                    <a:pt x="356255" y="517266"/>
                  </a:lnTo>
                  <a:lnTo>
                    <a:pt x="385954" y="483780"/>
                  </a:lnTo>
                  <a:lnTo>
                    <a:pt x="416634" y="451207"/>
                  </a:lnTo>
                  <a:lnTo>
                    <a:pt x="448272" y="419569"/>
                  </a:lnTo>
                  <a:lnTo>
                    <a:pt x="480845" y="388889"/>
                  </a:lnTo>
                  <a:lnTo>
                    <a:pt x="514330" y="359190"/>
                  </a:lnTo>
                  <a:lnTo>
                    <a:pt x="548705" y="330496"/>
                  </a:lnTo>
                  <a:lnTo>
                    <a:pt x="583945" y="302829"/>
                  </a:lnTo>
                  <a:lnTo>
                    <a:pt x="620028" y="276213"/>
                  </a:lnTo>
                  <a:lnTo>
                    <a:pt x="656931" y="250670"/>
                  </a:lnTo>
                  <a:lnTo>
                    <a:pt x="694630" y="226223"/>
                  </a:lnTo>
                  <a:lnTo>
                    <a:pt x="733104" y="202897"/>
                  </a:lnTo>
                  <a:lnTo>
                    <a:pt x="772327" y="180713"/>
                  </a:lnTo>
                  <a:lnTo>
                    <a:pt x="812279" y="159694"/>
                  </a:lnTo>
                  <a:lnTo>
                    <a:pt x="852935" y="139865"/>
                  </a:lnTo>
                  <a:lnTo>
                    <a:pt x="894272" y="121247"/>
                  </a:lnTo>
                  <a:lnTo>
                    <a:pt x="936267" y="103865"/>
                  </a:lnTo>
                  <a:lnTo>
                    <a:pt x="978898" y="87740"/>
                  </a:lnTo>
                  <a:lnTo>
                    <a:pt x="1022141" y="72897"/>
                  </a:lnTo>
                  <a:lnTo>
                    <a:pt x="1065973" y="59358"/>
                  </a:lnTo>
                  <a:lnTo>
                    <a:pt x="1110371" y="47146"/>
                  </a:lnTo>
                  <a:lnTo>
                    <a:pt x="1155313" y="36284"/>
                  </a:lnTo>
                  <a:lnTo>
                    <a:pt x="1200774" y="26796"/>
                  </a:lnTo>
                  <a:lnTo>
                    <a:pt x="1246732" y="18704"/>
                  </a:lnTo>
                  <a:lnTo>
                    <a:pt x="1293164" y="12032"/>
                  </a:lnTo>
                  <a:lnTo>
                    <a:pt x="1340046" y="6802"/>
                  </a:lnTo>
                  <a:lnTo>
                    <a:pt x="1387356" y="3038"/>
                  </a:lnTo>
                  <a:lnTo>
                    <a:pt x="1435071" y="763"/>
                  </a:lnTo>
                  <a:lnTo>
                    <a:pt x="1483167" y="0"/>
                  </a:lnTo>
                  <a:lnTo>
                    <a:pt x="2049821" y="0"/>
                  </a:lnTo>
                </a:path>
              </a:pathLst>
            </a:custGeom>
            <a:ln w="19050">
              <a:solidFill>
                <a:srgbClr val="01646C"/>
              </a:solidFill>
            </a:ln>
          </p:spPr>
          <p:txBody>
            <a:bodyPr wrap="square" lIns="0" tIns="0" rIns="0" bIns="0" rtlCol="0"/>
            <a:lstStyle/>
            <a:p>
              <a:endParaRPr/>
            </a:p>
          </p:txBody>
        </p:sp>
        <p:sp>
          <p:nvSpPr>
            <p:cNvPr id="9" name="object 12">
              <a:extLst>
                <a:ext uri="{FF2B5EF4-FFF2-40B4-BE49-F238E27FC236}">
                  <a16:creationId xmlns:a16="http://schemas.microsoft.com/office/drawing/2014/main" id="{B4D9D87C-4151-B7B1-4756-587368A992B2}"/>
                </a:ext>
              </a:extLst>
            </p:cNvPr>
            <p:cNvSpPr/>
            <p:nvPr/>
          </p:nvSpPr>
          <p:spPr>
            <a:xfrm>
              <a:off x="9745106" y="5002380"/>
              <a:ext cx="2423160" cy="1837689"/>
            </a:xfrm>
            <a:custGeom>
              <a:avLst/>
              <a:gdLst/>
              <a:ahLst/>
              <a:cxnLst/>
              <a:rect l="l" t="t" r="r" b="b"/>
              <a:pathLst>
                <a:path w="2423159" h="1837690">
                  <a:moveTo>
                    <a:pt x="0" y="1837623"/>
                  </a:moveTo>
                  <a:lnTo>
                    <a:pt x="2177" y="1760938"/>
                  </a:lnTo>
                  <a:lnTo>
                    <a:pt x="5174" y="1713634"/>
                  </a:lnTo>
                  <a:lnTo>
                    <a:pt x="9346" y="1666658"/>
                  </a:lnTo>
                  <a:lnTo>
                    <a:pt x="14677" y="1620025"/>
                  </a:lnTo>
                  <a:lnTo>
                    <a:pt x="21152" y="1573749"/>
                  </a:lnTo>
                  <a:lnTo>
                    <a:pt x="28757" y="1527844"/>
                  </a:lnTo>
                  <a:lnTo>
                    <a:pt x="37478" y="1482327"/>
                  </a:lnTo>
                  <a:lnTo>
                    <a:pt x="47300" y="1437210"/>
                  </a:lnTo>
                  <a:lnTo>
                    <a:pt x="58208" y="1392509"/>
                  </a:lnTo>
                  <a:lnTo>
                    <a:pt x="70188" y="1348238"/>
                  </a:lnTo>
                  <a:lnTo>
                    <a:pt x="83225" y="1304412"/>
                  </a:lnTo>
                  <a:lnTo>
                    <a:pt x="97304" y="1261045"/>
                  </a:lnTo>
                  <a:lnTo>
                    <a:pt x="112412" y="1218152"/>
                  </a:lnTo>
                  <a:lnTo>
                    <a:pt x="128533" y="1175748"/>
                  </a:lnTo>
                  <a:lnTo>
                    <a:pt x="145653" y="1133847"/>
                  </a:lnTo>
                  <a:lnTo>
                    <a:pt x="163757" y="1092463"/>
                  </a:lnTo>
                  <a:lnTo>
                    <a:pt x="182830" y="1051612"/>
                  </a:lnTo>
                  <a:lnTo>
                    <a:pt x="202859" y="1011307"/>
                  </a:lnTo>
                  <a:lnTo>
                    <a:pt x="223828" y="971564"/>
                  </a:lnTo>
                  <a:lnTo>
                    <a:pt x="245724" y="932397"/>
                  </a:lnTo>
                  <a:lnTo>
                    <a:pt x="268530" y="893821"/>
                  </a:lnTo>
                  <a:lnTo>
                    <a:pt x="292233" y="855849"/>
                  </a:lnTo>
                  <a:lnTo>
                    <a:pt x="316819" y="818498"/>
                  </a:lnTo>
                  <a:lnTo>
                    <a:pt x="342272" y="781780"/>
                  </a:lnTo>
                  <a:lnTo>
                    <a:pt x="368578" y="745712"/>
                  </a:lnTo>
                  <a:lnTo>
                    <a:pt x="395723" y="710307"/>
                  </a:lnTo>
                  <a:lnTo>
                    <a:pt x="423691" y="675580"/>
                  </a:lnTo>
                  <a:lnTo>
                    <a:pt x="452469" y="641546"/>
                  </a:lnTo>
                  <a:lnTo>
                    <a:pt x="482041" y="608219"/>
                  </a:lnTo>
                  <a:lnTo>
                    <a:pt x="512393" y="575614"/>
                  </a:lnTo>
                  <a:lnTo>
                    <a:pt x="543511" y="543745"/>
                  </a:lnTo>
                  <a:lnTo>
                    <a:pt x="575380" y="512627"/>
                  </a:lnTo>
                  <a:lnTo>
                    <a:pt x="607986" y="482275"/>
                  </a:lnTo>
                  <a:lnTo>
                    <a:pt x="641313" y="452703"/>
                  </a:lnTo>
                  <a:lnTo>
                    <a:pt x="675347" y="423925"/>
                  </a:lnTo>
                  <a:lnTo>
                    <a:pt x="710074" y="395957"/>
                  </a:lnTo>
                  <a:lnTo>
                    <a:pt x="745479" y="368813"/>
                  </a:lnTo>
                  <a:lnTo>
                    <a:pt x="781547" y="342507"/>
                  </a:lnTo>
                  <a:lnTo>
                    <a:pt x="818265" y="317054"/>
                  </a:lnTo>
                  <a:lnTo>
                    <a:pt x="855616" y="292469"/>
                  </a:lnTo>
                  <a:lnTo>
                    <a:pt x="893588" y="268766"/>
                  </a:lnTo>
                  <a:lnTo>
                    <a:pt x="932164" y="245959"/>
                  </a:lnTo>
                  <a:lnTo>
                    <a:pt x="971331" y="224064"/>
                  </a:lnTo>
                  <a:lnTo>
                    <a:pt x="1011074" y="203095"/>
                  </a:lnTo>
                  <a:lnTo>
                    <a:pt x="1051379" y="183067"/>
                  </a:lnTo>
                  <a:lnTo>
                    <a:pt x="1092230" y="163993"/>
                  </a:lnTo>
                  <a:lnTo>
                    <a:pt x="1133613" y="145889"/>
                  </a:lnTo>
                  <a:lnTo>
                    <a:pt x="1175515" y="128770"/>
                  </a:lnTo>
                  <a:lnTo>
                    <a:pt x="1217919" y="112649"/>
                  </a:lnTo>
                  <a:lnTo>
                    <a:pt x="1260811" y="97542"/>
                  </a:lnTo>
                  <a:lnTo>
                    <a:pt x="1304178" y="83462"/>
                  </a:lnTo>
                  <a:lnTo>
                    <a:pt x="1348004" y="70425"/>
                  </a:lnTo>
                  <a:lnTo>
                    <a:pt x="1392275" y="58446"/>
                  </a:lnTo>
                  <a:lnTo>
                    <a:pt x="1436975" y="47538"/>
                  </a:lnTo>
                  <a:lnTo>
                    <a:pt x="1482092" y="37716"/>
                  </a:lnTo>
                  <a:lnTo>
                    <a:pt x="1527609" y="28995"/>
                  </a:lnTo>
                  <a:lnTo>
                    <a:pt x="1573513" y="21390"/>
                  </a:lnTo>
                  <a:lnTo>
                    <a:pt x="1619789" y="14915"/>
                  </a:lnTo>
                  <a:lnTo>
                    <a:pt x="1666422" y="9584"/>
                  </a:lnTo>
                  <a:lnTo>
                    <a:pt x="1713397" y="5413"/>
                  </a:lnTo>
                  <a:lnTo>
                    <a:pt x="1760701" y="2415"/>
                  </a:lnTo>
                  <a:lnTo>
                    <a:pt x="1808318" y="606"/>
                  </a:lnTo>
                  <a:lnTo>
                    <a:pt x="1856234" y="0"/>
                  </a:lnTo>
                  <a:lnTo>
                    <a:pt x="2422890" y="0"/>
                  </a:lnTo>
                </a:path>
              </a:pathLst>
            </a:custGeom>
            <a:ln w="19049">
              <a:solidFill>
                <a:srgbClr val="B4BB2E"/>
              </a:solidFill>
            </a:ln>
          </p:spPr>
          <p:txBody>
            <a:bodyPr wrap="square" lIns="0" tIns="0" rIns="0" bIns="0" rtlCol="0"/>
            <a:lstStyle/>
            <a:p>
              <a:endParaRPr dirty="0"/>
            </a:p>
          </p:txBody>
        </p:sp>
        <p:sp>
          <p:nvSpPr>
            <p:cNvPr id="10" name="object 13">
              <a:extLst>
                <a:ext uri="{FF2B5EF4-FFF2-40B4-BE49-F238E27FC236}">
                  <a16:creationId xmlns:a16="http://schemas.microsoft.com/office/drawing/2014/main" id="{D8B8D3D9-F2E3-E19E-8B92-4B8DE623C7A7}"/>
                </a:ext>
              </a:extLst>
            </p:cNvPr>
            <p:cNvSpPr/>
            <p:nvPr/>
          </p:nvSpPr>
          <p:spPr>
            <a:xfrm>
              <a:off x="9373573" y="4556107"/>
              <a:ext cx="2794635" cy="2284095"/>
            </a:xfrm>
            <a:custGeom>
              <a:avLst/>
              <a:gdLst/>
              <a:ahLst/>
              <a:cxnLst/>
              <a:rect l="l" t="t" r="r" b="b"/>
              <a:pathLst>
                <a:path w="2794634" h="2284095">
                  <a:moveTo>
                    <a:pt x="0" y="2283896"/>
                  </a:moveTo>
                  <a:lnTo>
                    <a:pt x="0" y="2227770"/>
                  </a:lnTo>
                  <a:lnTo>
                    <a:pt x="516" y="2179326"/>
                  </a:lnTo>
                  <a:lnTo>
                    <a:pt x="2058" y="2131134"/>
                  </a:lnTo>
                  <a:lnTo>
                    <a:pt x="4615" y="2083205"/>
                  </a:lnTo>
                  <a:lnTo>
                    <a:pt x="8177" y="2035549"/>
                  </a:lnTo>
                  <a:lnTo>
                    <a:pt x="12733" y="1988178"/>
                  </a:lnTo>
                  <a:lnTo>
                    <a:pt x="18273" y="1941100"/>
                  </a:lnTo>
                  <a:lnTo>
                    <a:pt x="24786" y="1894327"/>
                  </a:lnTo>
                  <a:lnTo>
                    <a:pt x="32263" y="1847870"/>
                  </a:lnTo>
                  <a:lnTo>
                    <a:pt x="40692" y="1801737"/>
                  </a:lnTo>
                  <a:lnTo>
                    <a:pt x="50062" y="1755941"/>
                  </a:lnTo>
                  <a:lnTo>
                    <a:pt x="60365" y="1710492"/>
                  </a:lnTo>
                  <a:lnTo>
                    <a:pt x="71589" y="1665399"/>
                  </a:lnTo>
                  <a:lnTo>
                    <a:pt x="83723" y="1620673"/>
                  </a:lnTo>
                  <a:lnTo>
                    <a:pt x="96758" y="1576326"/>
                  </a:lnTo>
                  <a:lnTo>
                    <a:pt x="110682" y="1532367"/>
                  </a:lnTo>
                  <a:lnTo>
                    <a:pt x="125486" y="1488806"/>
                  </a:lnTo>
                  <a:lnTo>
                    <a:pt x="141158" y="1445655"/>
                  </a:lnTo>
                  <a:lnTo>
                    <a:pt x="157690" y="1402923"/>
                  </a:lnTo>
                  <a:lnTo>
                    <a:pt x="175069" y="1360621"/>
                  </a:lnTo>
                  <a:lnTo>
                    <a:pt x="193286" y="1318760"/>
                  </a:lnTo>
                  <a:lnTo>
                    <a:pt x="212329" y="1277350"/>
                  </a:lnTo>
                  <a:lnTo>
                    <a:pt x="232190" y="1236401"/>
                  </a:lnTo>
                  <a:lnTo>
                    <a:pt x="252857" y="1195924"/>
                  </a:lnTo>
                  <a:lnTo>
                    <a:pt x="274319" y="1155930"/>
                  </a:lnTo>
                  <a:lnTo>
                    <a:pt x="296567" y="1116428"/>
                  </a:lnTo>
                  <a:lnTo>
                    <a:pt x="319590" y="1077429"/>
                  </a:lnTo>
                  <a:lnTo>
                    <a:pt x="343377" y="1038944"/>
                  </a:lnTo>
                  <a:lnTo>
                    <a:pt x="367918" y="1000983"/>
                  </a:lnTo>
                  <a:lnTo>
                    <a:pt x="393202" y="963557"/>
                  </a:lnTo>
                  <a:lnTo>
                    <a:pt x="419220" y="926675"/>
                  </a:lnTo>
                  <a:lnTo>
                    <a:pt x="445960" y="890350"/>
                  </a:lnTo>
                  <a:lnTo>
                    <a:pt x="473413" y="854590"/>
                  </a:lnTo>
                  <a:lnTo>
                    <a:pt x="501567" y="819406"/>
                  </a:lnTo>
                  <a:lnTo>
                    <a:pt x="530413" y="784809"/>
                  </a:lnTo>
                  <a:lnTo>
                    <a:pt x="559939" y="750809"/>
                  </a:lnTo>
                  <a:lnTo>
                    <a:pt x="590136" y="717417"/>
                  </a:lnTo>
                  <a:lnTo>
                    <a:pt x="620992" y="684644"/>
                  </a:lnTo>
                  <a:lnTo>
                    <a:pt x="652499" y="652499"/>
                  </a:lnTo>
                  <a:lnTo>
                    <a:pt x="684644" y="620992"/>
                  </a:lnTo>
                  <a:lnTo>
                    <a:pt x="717417" y="590136"/>
                  </a:lnTo>
                  <a:lnTo>
                    <a:pt x="750809" y="559939"/>
                  </a:lnTo>
                  <a:lnTo>
                    <a:pt x="784809" y="530413"/>
                  </a:lnTo>
                  <a:lnTo>
                    <a:pt x="819406" y="501567"/>
                  </a:lnTo>
                  <a:lnTo>
                    <a:pt x="854590" y="473413"/>
                  </a:lnTo>
                  <a:lnTo>
                    <a:pt x="890350" y="445960"/>
                  </a:lnTo>
                  <a:lnTo>
                    <a:pt x="926675" y="419220"/>
                  </a:lnTo>
                  <a:lnTo>
                    <a:pt x="963557" y="393202"/>
                  </a:lnTo>
                  <a:lnTo>
                    <a:pt x="1000983" y="367918"/>
                  </a:lnTo>
                  <a:lnTo>
                    <a:pt x="1038944" y="343377"/>
                  </a:lnTo>
                  <a:lnTo>
                    <a:pt x="1077429" y="319590"/>
                  </a:lnTo>
                  <a:lnTo>
                    <a:pt x="1116428" y="296567"/>
                  </a:lnTo>
                  <a:lnTo>
                    <a:pt x="1155930" y="274319"/>
                  </a:lnTo>
                  <a:lnTo>
                    <a:pt x="1195924" y="252857"/>
                  </a:lnTo>
                  <a:lnTo>
                    <a:pt x="1236401" y="232190"/>
                  </a:lnTo>
                  <a:lnTo>
                    <a:pt x="1277350" y="212329"/>
                  </a:lnTo>
                  <a:lnTo>
                    <a:pt x="1318760" y="193286"/>
                  </a:lnTo>
                  <a:lnTo>
                    <a:pt x="1360621" y="175069"/>
                  </a:lnTo>
                  <a:lnTo>
                    <a:pt x="1402923" y="157690"/>
                  </a:lnTo>
                  <a:lnTo>
                    <a:pt x="1445655" y="141158"/>
                  </a:lnTo>
                  <a:lnTo>
                    <a:pt x="1488806" y="125486"/>
                  </a:lnTo>
                  <a:lnTo>
                    <a:pt x="1532367" y="110682"/>
                  </a:lnTo>
                  <a:lnTo>
                    <a:pt x="1576326" y="96758"/>
                  </a:lnTo>
                  <a:lnTo>
                    <a:pt x="1620673" y="83723"/>
                  </a:lnTo>
                  <a:lnTo>
                    <a:pt x="1665399" y="71589"/>
                  </a:lnTo>
                  <a:lnTo>
                    <a:pt x="1710492" y="60365"/>
                  </a:lnTo>
                  <a:lnTo>
                    <a:pt x="1755941" y="50062"/>
                  </a:lnTo>
                  <a:lnTo>
                    <a:pt x="1801737" y="40692"/>
                  </a:lnTo>
                  <a:lnTo>
                    <a:pt x="1847870" y="32263"/>
                  </a:lnTo>
                  <a:lnTo>
                    <a:pt x="1894327" y="24786"/>
                  </a:lnTo>
                  <a:lnTo>
                    <a:pt x="1941100" y="18273"/>
                  </a:lnTo>
                  <a:lnTo>
                    <a:pt x="1988178" y="12733"/>
                  </a:lnTo>
                  <a:lnTo>
                    <a:pt x="2035549" y="8177"/>
                  </a:lnTo>
                  <a:lnTo>
                    <a:pt x="2083205" y="4615"/>
                  </a:lnTo>
                  <a:lnTo>
                    <a:pt x="2131134" y="2058"/>
                  </a:lnTo>
                  <a:lnTo>
                    <a:pt x="2179326" y="516"/>
                  </a:lnTo>
                  <a:lnTo>
                    <a:pt x="2227770" y="0"/>
                  </a:lnTo>
                  <a:lnTo>
                    <a:pt x="2794422" y="0"/>
                  </a:lnTo>
                </a:path>
              </a:pathLst>
            </a:custGeom>
            <a:ln w="19050">
              <a:solidFill>
                <a:srgbClr val="01646C"/>
              </a:solidFill>
            </a:ln>
          </p:spPr>
          <p:txBody>
            <a:bodyPr wrap="square" lIns="0" tIns="0" rIns="0" bIns="0" rtlCol="0"/>
            <a:lstStyle/>
            <a:p>
              <a:endParaRPr/>
            </a:p>
          </p:txBody>
        </p:sp>
      </p:grpSp>
    </p:spTree>
    <p:extLst>
      <p:ext uri="{BB962C8B-B14F-4D97-AF65-F5344CB8AC3E}">
        <p14:creationId xmlns:p14="http://schemas.microsoft.com/office/powerpoint/2010/main" val="3481967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118951" y="1024756"/>
            <a:ext cx="8458200" cy="5583580"/>
          </a:xfrm>
          <a:prstGeom prst="rect">
            <a:avLst/>
          </a:prstGeom>
        </p:spPr>
        <p:txBody>
          <a:bodyPr vert="horz" wrap="square" lIns="0" tIns="12700" rIns="0" bIns="0" rtlCol="0" anchor="t">
            <a:spAutoFit/>
          </a:bodyPr>
          <a:lstStyle/>
          <a:p>
            <a:pPr marL="514350" indent="-514350">
              <a:buAutoNum type="arabicPeriod" startAt="5"/>
            </a:pPr>
            <a:r>
              <a:rPr lang="en-US" sz="2800" dirty="0">
                <a:solidFill>
                  <a:srgbClr val="58595B"/>
                </a:solidFill>
                <a:latin typeface="HelveticaNeueLT Std Med"/>
              </a:rPr>
              <a:t>📄 </a:t>
            </a:r>
            <a:r>
              <a:rPr lang="en-US" sz="2800" b="1" dirty="0">
                <a:solidFill>
                  <a:srgbClr val="58595B"/>
                </a:solidFill>
                <a:latin typeface="HelveticaNeueLT Std Med"/>
              </a:rPr>
              <a:t>Unsubstantiated direct costs</a:t>
            </a:r>
            <a:r>
              <a:rPr lang="en-US" sz="2800" dirty="0">
                <a:solidFill>
                  <a:srgbClr val="58595B"/>
                </a:solidFill>
                <a:latin typeface="HelveticaNeueLT Std Med"/>
              </a:rPr>
              <a:t> </a:t>
            </a:r>
          </a:p>
          <a:p>
            <a:r>
              <a:rPr lang="en-US" sz="2800" dirty="0">
                <a:solidFill>
                  <a:srgbClr val="58595B"/>
                </a:solidFill>
                <a:latin typeface="HelveticaNeueLT Std Med"/>
              </a:rPr>
              <a:t>   (missing documentation)</a:t>
            </a:r>
            <a:endParaRPr lang="en-US" sz="2800" dirty="0">
              <a:solidFill>
                <a:srgbClr val="58595B"/>
              </a:solidFill>
              <a:latin typeface="HelveticaNeueLT Std Med"/>
              <a:cs typeface="HelveticaNeueLT Std Lt"/>
            </a:endParaRPr>
          </a:p>
          <a:p>
            <a:pPr marL="457200" lvl="5" indent="-457200">
              <a:buFont typeface="Wingdings" panose="05000000000000000000" pitchFamily="2" charset="2"/>
              <a:buChar char="Ø"/>
            </a:pPr>
            <a:endParaRPr lang="en-GB" sz="2000" dirty="0">
              <a:latin typeface="HelveticaNeueLT Std Med"/>
            </a:endParaRPr>
          </a:p>
          <a:p>
            <a:pPr marL="457200" lvl="5" indent="-457200">
              <a:buFont typeface="Wingdings" panose="05000000000000000000" pitchFamily="2" charset="2"/>
              <a:buChar char="Ø"/>
            </a:pPr>
            <a:r>
              <a:rPr lang="en-GB" sz="2000" dirty="0">
                <a:latin typeface="HelveticaNeueLT Std Med"/>
              </a:rPr>
              <a:t>Supporting receipts/invoices</a:t>
            </a:r>
          </a:p>
          <a:p>
            <a:pPr marL="457200" lvl="5" indent="-457200">
              <a:buFont typeface="Wingdings" panose="05000000000000000000" pitchFamily="2" charset="2"/>
              <a:buChar char="Ø"/>
            </a:pPr>
            <a:r>
              <a:rPr lang="en-GB" sz="2000" dirty="0">
                <a:latin typeface="HelveticaNeueLT Std Med"/>
              </a:rPr>
              <a:t>Internally invoiced goods e.g. facilities costs – need to evidence unit cost and usage as a direct cost – must also excluded from indirect costs calculation hence why categorisation is crucial</a:t>
            </a:r>
          </a:p>
          <a:p>
            <a:pPr marL="457200" lvl="5" indent="-457200">
              <a:buFont typeface="Wingdings" panose="05000000000000000000" pitchFamily="2" charset="2"/>
              <a:buChar char="Ø"/>
            </a:pPr>
            <a:r>
              <a:rPr lang="en-GB" sz="2000" dirty="0">
                <a:latin typeface="HelveticaNeueLT Std Med"/>
              </a:rPr>
              <a:t>IKAP – In Kind Against Payment</a:t>
            </a:r>
          </a:p>
          <a:p>
            <a:pPr marL="457200" lvl="5" indent="-457200">
              <a:buFont typeface="Wingdings" panose="05000000000000000000" pitchFamily="2" charset="2"/>
              <a:buChar char="Ø"/>
            </a:pPr>
            <a:r>
              <a:rPr lang="en-GB" sz="2000" dirty="0">
                <a:latin typeface="HelveticaNeueLT Std Med"/>
              </a:rPr>
              <a:t>Subcontracting – should have a formal contract in place (a purchase order alone is not a sufficient contract) and need to evidence works were carried out</a:t>
            </a:r>
          </a:p>
          <a:p>
            <a:pPr marL="457200" lvl="5" indent="-457200">
              <a:buFont typeface="Wingdings" panose="05000000000000000000" pitchFamily="2" charset="2"/>
              <a:buChar char="Ø"/>
            </a:pPr>
            <a:endParaRPr lang="en-GB" sz="1400" dirty="0">
              <a:latin typeface="HelveticaNeueLT Std Med"/>
            </a:endParaRPr>
          </a:p>
          <a:p>
            <a:pPr marL="457200" lvl="5" indent="-457200">
              <a:buFont typeface="Wingdings" panose="05000000000000000000" pitchFamily="2" charset="2"/>
              <a:buChar char="Ø"/>
            </a:pPr>
            <a:endParaRPr lang="en-GB" sz="1400" dirty="0">
              <a:latin typeface="HelveticaNeueLT Std Med"/>
            </a:endParaRPr>
          </a:p>
          <a:p>
            <a:pPr marL="457200" lvl="4" indent="-457200">
              <a:buFont typeface="Wingdings" panose="05000000000000000000" pitchFamily="2" charset="2"/>
              <a:buChar char="Ø"/>
            </a:pPr>
            <a:endParaRPr lang="en-GB" sz="1400" b="1" dirty="0">
              <a:latin typeface="HelveticaNeueLT Std Med"/>
            </a:endParaRPr>
          </a:p>
          <a:p>
            <a:pPr lvl="4"/>
            <a:endParaRPr lang="en-US" sz="2800" dirty="0">
              <a:solidFill>
                <a:srgbClr val="58595B"/>
              </a:solidFill>
              <a:latin typeface="HelveticaNeueLT Std Lt"/>
              <a:cs typeface="HelveticaNeueLT Std Lt"/>
            </a:endParaRPr>
          </a:p>
          <a:p>
            <a:pPr marL="514350" lvl="4" indent="-514350">
              <a:buFont typeface="Wingdings" panose="05000000000000000000" pitchFamily="2" charset="2"/>
              <a:buChar char="Ø"/>
            </a:pPr>
            <a:endParaRPr lang="en-US" sz="2800" dirty="0">
              <a:solidFill>
                <a:srgbClr val="58595B"/>
              </a:solidFill>
              <a:latin typeface="HelveticaNeueLT Std Lt"/>
              <a:cs typeface="HelveticaNeueLT Std Lt"/>
            </a:endParaRPr>
          </a:p>
          <a:p>
            <a:endParaRPr lang="en-US" sz="2800" dirty="0">
              <a:solidFill>
                <a:srgbClr val="58595B"/>
              </a:solidFill>
              <a:latin typeface="HelveticaNeueLT Std Lt"/>
              <a:cs typeface="HelveticaNeueLT Std Lt"/>
            </a:endParaRPr>
          </a:p>
        </p:txBody>
      </p:sp>
      <p:sp>
        <p:nvSpPr>
          <p:cNvPr id="3" name="object 3"/>
          <p:cNvSpPr txBox="1">
            <a:spLocks noGrp="1"/>
          </p:cNvSpPr>
          <p:nvPr>
            <p:ph type="title"/>
          </p:nvPr>
        </p:nvSpPr>
        <p:spPr>
          <a:xfrm>
            <a:off x="1018629" y="393883"/>
            <a:ext cx="7920602" cy="597599"/>
          </a:xfrm>
          <a:prstGeom prst="rect">
            <a:avLst/>
          </a:prstGeom>
        </p:spPr>
        <p:txBody>
          <a:bodyPr vert="horz" wrap="square" lIns="0" tIns="12700" rIns="0" bIns="0" rtlCol="0">
            <a:spAutoFit/>
          </a:bodyPr>
          <a:lstStyle/>
          <a:p>
            <a:pPr marL="12700">
              <a:lnSpc>
                <a:spcPct val="100000"/>
              </a:lnSpc>
              <a:spcBef>
                <a:spcPts val="100"/>
              </a:spcBef>
            </a:pPr>
            <a:r>
              <a:rPr lang="en-GB" dirty="0"/>
              <a:t>Common pitfalls for non-compliance</a:t>
            </a:r>
            <a:endParaRPr spc="-10" dirty="0"/>
          </a:p>
        </p:txBody>
      </p:sp>
      <p:pic>
        <p:nvPicPr>
          <p:cNvPr id="15" name="Picture 14" descr="A yellow and black logo&#10;&#10;Description automatically generated">
            <a:extLst>
              <a:ext uri="{FF2B5EF4-FFF2-40B4-BE49-F238E27FC236}">
                <a16:creationId xmlns:a16="http://schemas.microsoft.com/office/drawing/2014/main" id="{BFC93EDC-6FDA-4244-C047-350B1C6BB83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7300" y="5491120"/>
            <a:ext cx="1934532" cy="776165"/>
          </a:xfrm>
          <a:prstGeom prst="rect">
            <a:avLst/>
          </a:prstGeom>
        </p:spPr>
      </p:pic>
      <p:grpSp>
        <p:nvGrpSpPr>
          <p:cNvPr id="24" name="object 7">
            <a:extLst>
              <a:ext uri="{FF2B5EF4-FFF2-40B4-BE49-F238E27FC236}">
                <a16:creationId xmlns:a16="http://schemas.microsoft.com/office/drawing/2014/main" id="{801DC820-385A-163E-BE18-EC3A70621EE8}"/>
              </a:ext>
            </a:extLst>
          </p:cNvPr>
          <p:cNvGrpSpPr/>
          <p:nvPr/>
        </p:nvGrpSpPr>
        <p:grpSpPr>
          <a:xfrm>
            <a:off x="4975993" y="4974558"/>
            <a:ext cx="6182995" cy="1875155"/>
            <a:chOff x="4975993" y="4974558"/>
            <a:chExt cx="6182995" cy="1875155"/>
          </a:xfrm>
        </p:grpSpPr>
        <p:sp>
          <p:nvSpPr>
            <p:cNvPr id="25" name="object 8">
              <a:extLst>
                <a:ext uri="{FF2B5EF4-FFF2-40B4-BE49-F238E27FC236}">
                  <a16:creationId xmlns:a16="http://schemas.microsoft.com/office/drawing/2014/main" id="{9B0BA268-DB91-08DC-EAA5-83AFA2C357D3}"/>
                </a:ext>
              </a:extLst>
            </p:cNvPr>
            <p:cNvSpPr/>
            <p:nvPr/>
          </p:nvSpPr>
          <p:spPr>
            <a:xfrm>
              <a:off x="5759539" y="5914401"/>
              <a:ext cx="1534160" cy="925830"/>
            </a:xfrm>
            <a:custGeom>
              <a:avLst/>
              <a:gdLst/>
              <a:ahLst/>
              <a:cxnLst/>
              <a:rect l="l" t="t" r="r" b="b"/>
              <a:pathLst>
                <a:path w="1534159" h="925829">
                  <a:moveTo>
                    <a:pt x="1533982" y="925602"/>
                  </a:moveTo>
                  <a:lnTo>
                    <a:pt x="1533982" y="766991"/>
                  </a:lnTo>
                  <a:lnTo>
                    <a:pt x="1532473" y="718485"/>
                  </a:lnTo>
                  <a:lnTo>
                    <a:pt x="1528006" y="670781"/>
                  </a:lnTo>
                  <a:lnTo>
                    <a:pt x="1520671" y="623969"/>
                  </a:lnTo>
                  <a:lnTo>
                    <a:pt x="1510557" y="578138"/>
                  </a:lnTo>
                  <a:lnTo>
                    <a:pt x="1497755" y="533378"/>
                  </a:lnTo>
                  <a:lnTo>
                    <a:pt x="1482354" y="489780"/>
                  </a:lnTo>
                  <a:lnTo>
                    <a:pt x="1464445" y="447432"/>
                  </a:lnTo>
                  <a:lnTo>
                    <a:pt x="1444116" y="406425"/>
                  </a:lnTo>
                  <a:lnTo>
                    <a:pt x="1421459" y="366849"/>
                  </a:lnTo>
                  <a:lnTo>
                    <a:pt x="1396562" y="328793"/>
                  </a:lnTo>
                  <a:lnTo>
                    <a:pt x="1369516" y="292347"/>
                  </a:lnTo>
                  <a:lnTo>
                    <a:pt x="1340410" y="257602"/>
                  </a:lnTo>
                  <a:lnTo>
                    <a:pt x="1309335" y="224647"/>
                  </a:lnTo>
                  <a:lnTo>
                    <a:pt x="1276379" y="193571"/>
                  </a:lnTo>
                  <a:lnTo>
                    <a:pt x="1241634" y="164465"/>
                  </a:lnTo>
                  <a:lnTo>
                    <a:pt x="1205188" y="137419"/>
                  </a:lnTo>
                  <a:lnTo>
                    <a:pt x="1167133" y="112522"/>
                  </a:lnTo>
                  <a:lnTo>
                    <a:pt x="1127556" y="89865"/>
                  </a:lnTo>
                  <a:lnTo>
                    <a:pt x="1086549" y="69536"/>
                  </a:lnTo>
                  <a:lnTo>
                    <a:pt x="1044202" y="51627"/>
                  </a:lnTo>
                  <a:lnTo>
                    <a:pt x="1000603" y="36226"/>
                  </a:lnTo>
                  <a:lnTo>
                    <a:pt x="955843" y="23424"/>
                  </a:lnTo>
                  <a:lnTo>
                    <a:pt x="910012" y="13311"/>
                  </a:lnTo>
                  <a:lnTo>
                    <a:pt x="863200" y="5975"/>
                  </a:lnTo>
                  <a:lnTo>
                    <a:pt x="815496" y="1508"/>
                  </a:lnTo>
                  <a:lnTo>
                    <a:pt x="766991" y="0"/>
                  </a:lnTo>
                  <a:lnTo>
                    <a:pt x="0" y="0"/>
                  </a:lnTo>
                  <a:lnTo>
                    <a:pt x="0" y="925602"/>
                  </a:lnTo>
                </a:path>
              </a:pathLst>
            </a:custGeom>
            <a:ln w="19050">
              <a:solidFill>
                <a:srgbClr val="B4BB2E"/>
              </a:solidFill>
            </a:ln>
          </p:spPr>
          <p:txBody>
            <a:bodyPr wrap="square" lIns="0" tIns="0" rIns="0" bIns="0" rtlCol="0"/>
            <a:lstStyle/>
            <a:p>
              <a:endParaRPr/>
            </a:p>
          </p:txBody>
        </p:sp>
        <p:sp>
          <p:nvSpPr>
            <p:cNvPr id="26" name="object 9">
              <a:extLst>
                <a:ext uri="{FF2B5EF4-FFF2-40B4-BE49-F238E27FC236}">
                  <a16:creationId xmlns:a16="http://schemas.microsoft.com/office/drawing/2014/main" id="{96F0E1A4-1DB1-BFED-9B72-246A9AA7E43F}"/>
                </a:ext>
              </a:extLst>
            </p:cNvPr>
            <p:cNvSpPr/>
            <p:nvPr/>
          </p:nvSpPr>
          <p:spPr>
            <a:xfrm>
              <a:off x="5496158" y="5598577"/>
              <a:ext cx="2056130" cy="1241425"/>
            </a:xfrm>
            <a:custGeom>
              <a:avLst/>
              <a:gdLst/>
              <a:ahLst/>
              <a:cxnLst/>
              <a:rect l="l" t="t" r="r" b="b"/>
              <a:pathLst>
                <a:path w="2056129" h="1241425">
                  <a:moveTo>
                    <a:pt x="2055952" y="1241426"/>
                  </a:moveTo>
                  <a:lnTo>
                    <a:pt x="2055952" y="1027976"/>
                  </a:lnTo>
                  <a:lnTo>
                    <a:pt x="2054833" y="979584"/>
                  </a:lnTo>
                  <a:lnTo>
                    <a:pt x="2051509" y="931768"/>
                  </a:lnTo>
                  <a:lnTo>
                    <a:pt x="2046030" y="884577"/>
                  </a:lnTo>
                  <a:lnTo>
                    <a:pt x="2038445" y="838061"/>
                  </a:lnTo>
                  <a:lnTo>
                    <a:pt x="2028802" y="792268"/>
                  </a:lnTo>
                  <a:lnTo>
                    <a:pt x="2017153" y="747250"/>
                  </a:lnTo>
                  <a:lnTo>
                    <a:pt x="2003545" y="703054"/>
                  </a:lnTo>
                  <a:lnTo>
                    <a:pt x="1988029" y="659730"/>
                  </a:lnTo>
                  <a:lnTo>
                    <a:pt x="1970653" y="617327"/>
                  </a:lnTo>
                  <a:lnTo>
                    <a:pt x="1951468" y="575895"/>
                  </a:lnTo>
                  <a:lnTo>
                    <a:pt x="1930522" y="535484"/>
                  </a:lnTo>
                  <a:lnTo>
                    <a:pt x="1907864" y="496142"/>
                  </a:lnTo>
                  <a:lnTo>
                    <a:pt x="1883545" y="457919"/>
                  </a:lnTo>
                  <a:lnTo>
                    <a:pt x="1857613" y="420864"/>
                  </a:lnTo>
                  <a:lnTo>
                    <a:pt x="1830119" y="385027"/>
                  </a:lnTo>
                  <a:lnTo>
                    <a:pt x="1801110" y="350457"/>
                  </a:lnTo>
                  <a:lnTo>
                    <a:pt x="1770637" y="317203"/>
                  </a:lnTo>
                  <a:lnTo>
                    <a:pt x="1738749" y="285314"/>
                  </a:lnTo>
                  <a:lnTo>
                    <a:pt x="1705495" y="254841"/>
                  </a:lnTo>
                  <a:lnTo>
                    <a:pt x="1670924" y="225833"/>
                  </a:lnTo>
                  <a:lnTo>
                    <a:pt x="1635087" y="198338"/>
                  </a:lnTo>
                  <a:lnTo>
                    <a:pt x="1598032" y="172406"/>
                  </a:lnTo>
                  <a:lnTo>
                    <a:pt x="1559809" y="148087"/>
                  </a:lnTo>
                  <a:lnTo>
                    <a:pt x="1520467" y="125429"/>
                  </a:lnTo>
                  <a:lnTo>
                    <a:pt x="1480056" y="104483"/>
                  </a:lnTo>
                  <a:lnTo>
                    <a:pt x="1438624" y="85298"/>
                  </a:lnTo>
                  <a:lnTo>
                    <a:pt x="1396222" y="67922"/>
                  </a:lnTo>
                  <a:lnTo>
                    <a:pt x="1352898" y="52406"/>
                  </a:lnTo>
                  <a:lnTo>
                    <a:pt x="1308702" y="38798"/>
                  </a:lnTo>
                  <a:lnTo>
                    <a:pt x="1263683" y="27149"/>
                  </a:lnTo>
                  <a:lnTo>
                    <a:pt x="1217891" y="17507"/>
                  </a:lnTo>
                  <a:lnTo>
                    <a:pt x="1171374" y="9921"/>
                  </a:lnTo>
                  <a:lnTo>
                    <a:pt x="1124184" y="4442"/>
                  </a:lnTo>
                  <a:lnTo>
                    <a:pt x="1076368" y="1118"/>
                  </a:lnTo>
                  <a:lnTo>
                    <a:pt x="1027976" y="0"/>
                  </a:lnTo>
                  <a:lnTo>
                    <a:pt x="0" y="0"/>
                  </a:lnTo>
                  <a:lnTo>
                    <a:pt x="0" y="1241426"/>
                  </a:lnTo>
                </a:path>
              </a:pathLst>
            </a:custGeom>
            <a:ln w="19050">
              <a:solidFill>
                <a:srgbClr val="04676D"/>
              </a:solidFill>
            </a:ln>
          </p:spPr>
          <p:txBody>
            <a:bodyPr wrap="square" lIns="0" tIns="0" rIns="0" bIns="0" rtlCol="0"/>
            <a:lstStyle/>
            <a:p>
              <a:endParaRPr/>
            </a:p>
          </p:txBody>
        </p:sp>
        <p:sp>
          <p:nvSpPr>
            <p:cNvPr id="27" name="object 10">
              <a:extLst>
                <a:ext uri="{FF2B5EF4-FFF2-40B4-BE49-F238E27FC236}">
                  <a16:creationId xmlns:a16="http://schemas.microsoft.com/office/drawing/2014/main" id="{6E51E58E-7206-2157-EDC7-5C5D223B5977}"/>
                </a:ext>
              </a:extLst>
            </p:cNvPr>
            <p:cNvSpPr/>
            <p:nvPr/>
          </p:nvSpPr>
          <p:spPr>
            <a:xfrm>
              <a:off x="4985518" y="4984083"/>
              <a:ext cx="3082290" cy="1856105"/>
            </a:xfrm>
            <a:custGeom>
              <a:avLst/>
              <a:gdLst/>
              <a:ahLst/>
              <a:cxnLst/>
              <a:rect l="l" t="t" r="r" b="b"/>
              <a:pathLst>
                <a:path w="3082290" h="1856104">
                  <a:moveTo>
                    <a:pt x="3082023" y="1855920"/>
                  </a:moveTo>
                  <a:lnTo>
                    <a:pt x="3082023" y="1541005"/>
                  </a:lnTo>
                  <a:lnTo>
                    <a:pt x="3081289" y="1493006"/>
                  </a:lnTo>
                  <a:lnTo>
                    <a:pt x="3079104" y="1445373"/>
                  </a:lnTo>
                  <a:lnTo>
                    <a:pt x="3075487" y="1398127"/>
                  </a:lnTo>
                  <a:lnTo>
                    <a:pt x="3070460" y="1351289"/>
                  </a:lnTo>
                  <a:lnTo>
                    <a:pt x="3064045" y="1304880"/>
                  </a:lnTo>
                  <a:lnTo>
                    <a:pt x="3056263" y="1258923"/>
                  </a:lnTo>
                  <a:lnTo>
                    <a:pt x="3047135" y="1213437"/>
                  </a:lnTo>
                  <a:lnTo>
                    <a:pt x="3036683" y="1168444"/>
                  </a:lnTo>
                  <a:lnTo>
                    <a:pt x="3024927" y="1123967"/>
                  </a:lnTo>
                  <a:lnTo>
                    <a:pt x="3011889" y="1080025"/>
                  </a:lnTo>
                  <a:lnTo>
                    <a:pt x="2997591" y="1036641"/>
                  </a:lnTo>
                  <a:lnTo>
                    <a:pt x="2982054" y="993835"/>
                  </a:lnTo>
                  <a:lnTo>
                    <a:pt x="2965298" y="951629"/>
                  </a:lnTo>
                  <a:lnTo>
                    <a:pt x="2947346" y="910045"/>
                  </a:lnTo>
                  <a:lnTo>
                    <a:pt x="2928219" y="869103"/>
                  </a:lnTo>
                  <a:lnTo>
                    <a:pt x="2907937" y="828825"/>
                  </a:lnTo>
                  <a:lnTo>
                    <a:pt x="2886523" y="789232"/>
                  </a:lnTo>
                  <a:lnTo>
                    <a:pt x="2863997" y="750346"/>
                  </a:lnTo>
                  <a:lnTo>
                    <a:pt x="2840382" y="712187"/>
                  </a:lnTo>
                  <a:lnTo>
                    <a:pt x="2815697" y="674778"/>
                  </a:lnTo>
                  <a:lnTo>
                    <a:pt x="2789965" y="638139"/>
                  </a:lnTo>
                  <a:lnTo>
                    <a:pt x="2763207" y="602292"/>
                  </a:lnTo>
                  <a:lnTo>
                    <a:pt x="2735444" y="567257"/>
                  </a:lnTo>
                  <a:lnTo>
                    <a:pt x="2706697" y="533057"/>
                  </a:lnTo>
                  <a:lnTo>
                    <a:pt x="2676989" y="499713"/>
                  </a:lnTo>
                  <a:lnTo>
                    <a:pt x="2646339" y="467246"/>
                  </a:lnTo>
                  <a:lnTo>
                    <a:pt x="2614770" y="435677"/>
                  </a:lnTo>
                  <a:lnTo>
                    <a:pt x="2582302" y="405028"/>
                  </a:lnTo>
                  <a:lnTo>
                    <a:pt x="2548958" y="375319"/>
                  </a:lnTo>
                  <a:lnTo>
                    <a:pt x="2514757" y="346573"/>
                  </a:lnTo>
                  <a:lnTo>
                    <a:pt x="2479723" y="318811"/>
                  </a:lnTo>
                  <a:lnTo>
                    <a:pt x="2443875" y="292053"/>
                  </a:lnTo>
                  <a:lnTo>
                    <a:pt x="2407236" y="266321"/>
                  </a:lnTo>
                  <a:lnTo>
                    <a:pt x="2369826" y="241637"/>
                  </a:lnTo>
                  <a:lnTo>
                    <a:pt x="2331667" y="218022"/>
                  </a:lnTo>
                  <a:lnTo>
                    <a:pt x="2292781" y="195496"/>
                  </a:lnTo>
                  <a:lnTo>
                    <a:pt x="2253187" y="174082"/>
                  </a:lnTo>
                  <a:lnTo>
                    <a:pt x="2212909" y="153801"/>
                  </a:lnTo>
                  <a:lnTo>
                    <a:pt x="2171967" y="134674"/>
                  </a:lnTo>
                  <a:lnTo>
                    <a:pt x="2130382" y="116722"/>
                  </a:lnTo>
                  <a:lnTo>
                    <a:pt x="2088176" y="99967"/>
                  </a:lnTo>
                  <a:lnTo>
                    <a:pt x="2045370" y="84430"/>
                  </a:lnTo>
                  <a:lnTo>
                    <a:pt x="2001986" y="70132"/>
                  </a:lnTo>
                  <a:lnTo>
                    <a:pt x="1958044" y="57094"/>
                  </a:lnTo>
                  <a:lnTo>
                    <a:pt x="1913566" y="45339"/>
                  </a:lnTo>
                  <a:lnTo>
                    <a:pt x="1868573" y="34886"/>
                  </a:lnTo>
                  <a:lnTo>
                    <a:pt x="1823087" y="25759"/>
                  </a:lnTo>
                  <a:lnTo>
                    <a:pt x="1777130" y="17977"/>
                  </a:lnTo>
                  <a:lnTo>
                    <a:pt x="1730721" y="11562"/>
                  </a:lnTo>
                  <a:lnTo>
                    <a:pt x="1683883" y="6535"/>
                  </a:lnTo>
                  <a:lnTo>
                    <a:pt x="1636636" y="2918"/>
                  </a:lnTo>
                  <a:lnTo>
                    <a:pt x="1589003" y="733"/>
                  </a:lnTo>
                  <a:lnTo>
                    <a:pt x="1541005" y="0"/>
                  </a:lnTo>
                  <a:lnTo>
                    <a:pt x="0" y="0"/>
                  </a:lnTo>
                  <a:lnTo>
                    <a:pt x="0" y="1855920"/>
                  </a:lnTo>
                </a:path>
              </a:pathLst>
            </a:custGeom>
            <a:ln w="19050">
              <a:solidFill>
                <a:srgbClr val="04676D"/>
              </a:solidFill>
            </a:ln>
          </p:spPr>
          <p:txBody>
            <a:bodyPr wrap="square" lIns="0" tIns="0" rIns="0" bIns="0" rtlCol="0"/>
            <a:lstStyle/>
            <a:p>
              <a:endParaRPr/>
            </a:p>
          </p:txBody>
        </p:sp>
        <p:sp>
          <p:nvSpPr>
            <p:cNvPr id="28" name="object 11">
              <a:extLst>
                <a:ext uri="{FF2B5EF4-FFF2-40B4-BE49-F238E27FC236}">
                  <a16:creationId xmlns:a16="http://schemas.microsoft.com/office/drawing/2014/main" id="{788EAFBA-7AD3-A789-3AD5-4A04532AB2B9}"/>
                </a:ext>
              </a:extLst>
            </p:cNvPr>
            <p:cNvSpPr/>
            <p:nvPr/>
          </p:nvSpPr>
          <p:spPr>
            <a:xfrm>
              <a:off x="5238925" y="5289862"/>
              <a:ext cx="2568575" cy="1550670"/>
            </a:xfrm>
            <a:custGeom>
              <a:avLst/>
              <a:gdLst/>
              <a:ahLst/>
              <a:cxnLst/>
              <a:rect l="l" t="t" r="r" b="b"/>
              <a:pathLst>
                <a:path w="2568575" h="1550670">
                  <a:moveTo>
                    <a:pt x="2568346" y="1550141"/>
                  </a:moveTo>
                  <a:lnTo>
                    <a:pt x="2568346" y="1284173"/>
                  </a:lnTo>
                  <a:lnTo>
                    <a:pt x="2567460" y="1236029"/>
                  </a:lnTo>
                  <a:lnTo>
                    <a:pt x="2564824" y="1188333"/>
                  </a:lnTo>
                  <a:lnTo>
                    <a:pt x="2560467" y="1141115"/>
                  </a:lnTo>
                  <a:lnTo>
                    <a:pt x="2554422" y="1094406"/>
                  </a:lnTo>
                  <a:lnTo>
                    <a:pt x="2546719" y="1048238"/>
                  </a:lnTo>
                  <a:lnTo>
                    <a:pt x="2537390" y="1002641"/>
                  </a:lnTo>
                  <a:lnTo>
                    <a:pt x="2526465" y="957647"/>
                  </a:lnTo>
                  <a:lnTo>
                    <a:pt x="2513975" y="913286"/>
                  </a:lnTo>
                  <a:lnTo>
                    <a:pt x="2499952" y="869589"/>
                  </a:lnTo>
                  <a:lnTo>
                    <a:pt x="2484427" y="826588"/>
                  </a:lnTo>
                  <a:lnTo>
                    <a:pt x="2467430" y="784314"/>
                  </a:lnTo>
                  <a:lnTo>
                    <a:pt x="2448992" y="742797"/>
                  </a:lnTo>
                  <a:lnTo>
                    <a:pt x="2429145" y="702068"/>
                  </a:lnTo>
                  <a:lnTo>
                    <a:pt x="2407920" y="662160"/>
                  </a:lnTo>
                  <a:lnTo>
                    <a:pt x="2385347" y="623102"/>
                  </a:lnTo>
                  <a:lnTo>
                    <a:pt x="2361458" y="584926"/>
                  </a:lnTo>
                  <a:lnTo>
                    <a:pt x="2336284" y="547663"/>
                  </a:lnTo>
                  <a:lnTo>
                    <a:pt x="2309856" y="511343"/>
                  </a:lnTo>
                  <a:lnTo>
                    <a:pt x="2282204" y="475999"/>
                  </a:lnTo>
                  <a:lnTo>
                    <a:pt x="2253361" y="441660"/>
                  </a:lnTo>
                  <a:lnTo>
                    <a:pt x="2223356" y="408358"/>
                  </a:lnTo>
                  <a:lnTo>
                    <a:pt x="2192221" y="376124"/>
                  </a:lnTo>
                  <a:lnTo>
                    <a:pt x="2159987" y="344990"/>
                  </a:lnTo>
                  <a:lnTo>
                    <a:pt x="2126686" y="314985"/>
                  </a:lnTo>
                  <a:lnTo>
                    <a:pt x="2092347" y="286141"/>
                  </a:lnTo>
                  <a:lnTo>
                    <a:pt x="2057002" y="258490"/>
                  </a:lnTo>
                  <a:lnTo>
                    <a:pt x="2020683" y="232061"/>
                  </a:lnTo>
                  <a:lnTo>
                    <a:pt x="1983419" y="206887"/>
                  </a:lnTo>
                  <a:lnTo>
                    <a:pt x="1945243" y="182998"/>
                  </a:lnTo>
                  <a:lnTo>
                    <a:pt x="1906185" y="160426"/>
                  </a:lnTo>
                  <a:lnTo>
                    <a:pt x="1866277" y="139200"/>
                  </a:lnTo>
                  <a:lnTo>
                    <a:pt x="1825549" y="119353"/>
                  </a:lnTo>
                  <a:lnTo>
                    <a:pt x="1784032" y="100916"/>
                  </a:lnTo>
                  <a:lnTo>
                    <a:pt x="1741757" y="83919"/>
                  </a:lnTo>
                  <a:lnTo>
                    <a:pt x="1698756" y="68393"/>
                  </a:lnTo>
                  <a:lnTo>
                    <a:pt x="1655060" y="54370"/>
                  </a:lnTo>
                  <a:lnTo>
                    <a:pt x="1610699" y="41880"/>
                  </a:lnTo>
                  <a:lnTo>
                    <a:pt x="1565704" y="30955"/>
                  </a:lnTo>
                  <a:lnTo>
                    <a:pt x="1520107" y="21626"/>
                  </a:lnTo>
                  <a:lnTo>
                    <a:pt x="1473939" y="13923"/>
                  </a:lnTo>
                  <a:lnTo>
                    <a:pt x="1427230" y="7878"/>
                  </a:lnTo>
                  <a:lnTo>
                    <a:pt x="1380012" y="3522"/>
                  </a:lnTo>
                  <a:lnTo>
                    <a:pt x="1332316" y="885"/>
                  </a:lnTo>
                  <a:lnTo>
                    <a:pt x="1284173" y="0"/>
                  </a:lnTo>
                  <a:lnTo>
                    <a:pt x="0" y="0"/>
                  </a:lnTo>
                  <a:lnTo>
                    <a:pt x="0" y="1550141"/>
                  </a:lnTo>
                </a:path>
              </a:pathLst>
            </a:custGeom>
            <a:ln w="19050">
              <a:solidFill>
                <a:srgbClr val="B4BB2E"/>
              </a:solidFill>
            </a:ln>
          </p:spPr>
          <p:txBody>
            <a:bodyPr wrap="square" lIns="0" tIns="0" rIns="0" bIns="0" rtlCol="0"/>
            <a:lstStyle/>
            <a:p>
              <a:endParaRPr/>
            </a:p>
          </p:txBody>
        </p:sp>
        <p:sp>
          <p:nvSpPr>
            <p:cNvPr id="29" name="object 12">
              <a:extLst>
                <a:ext uri="{FF2B5EF4-FFF2-40B4-BE49-F238E27FC236}">
                  <a16:creationId xmlns:a16="http://schemas.microsoft.com/office/drawing/2014/main" id="{FC12649C-E3FC-0609-99E4-6FCA91709BFA}"/>
                </a:ext>
              </a:extLst>
            </p:cNvPr>
            <p:cNvSpPr/>
            <p:nvPr/>
          </p:nvSpPr>
          <p:spPr>
            <a:xfrm>
              <a:off x="8841061" y="5914401"/>
              <a:ext cx="1534160" cy="925830"/>
            </a:xfrm>
            <a:custGeom>
              <a:avLst/>
              <a:gdLst/>
              <a:ahLst/>
              <a:cxnLst/>
              <a:rect l="l" t="t" r="r" b="b"/>
              <a:pathLst>
                <a:path w="1534159" h="925829">
                  <a:moveTo>
                    <a:pt x="0" y="925602"/>
                  </a:moveTo>
                  <a:lnTo>
                    <a:pt x="0" y="766991"/>
                  </a:lnTo>
                  <a:lnTo>
                    <a:pt x="1508" y="718485"/>
                  </a:lnTo>
                  <a:lnTo>
                    <a:pt x="5975" y="670781"/>
                  </a:lnTo>
                  <a:lnTo>
                    <a:pt x="13311" y="623969"/>
                  </a:lnTo>
                  <a:lnTo>
                    <a:pt x="23424" y="578138"/>
                  </a:lnTo>
                  <a:lnTo>
                    <a:pt x="36226" y="533378"/>
                  </a:lnTo>
                  <a:lnTo>
                    <a:pt x="51627" y="489780"/>
                  </a:lnTo>
                  <a:lnTo>
                    <a:pt x="69536" y="447432"/>
                  </a:lnTo>
                  <a:lnTo>
                    <a:pt x="89865" y="406425"/>
                  </a:lnTo>
                  <a:lnTo>
                    <a:pt x="112522" y="366849"/>
                  </a:lnTo>
                  <a:lnTo>
                    <a:pt x="137419" y="328793"/>
                  </a:lnTo>
                  <a:lnTo>
                    <a:pt x="164465" y="292347"/>
                  </a:lnTo>
                  <a:lnTo>
                    <a:pt x="193571" y="257602"/>
                  </a:lnTo>
                  <a:lnTo>
                    <a:pt x="224647" y="224647"/>
                  </a:lnTo>
                  <a:lnTo>
                    <a:pt x="257602" y="193571"/>
                  </a:lnTo>
                  <a:lnTo>
                    <a:pt x="292347" y="164465"/>
                  </a:lnTo>
                  <a:lnTo>
                    <a:pt x="328793" y="137419"/>
                  </a:lnTo>
                  <a:lnTo>
                    <a:pt x="366849" y="112522"/>
                  </a:lnTo>
                  <a:lnTo>
                    <a:pt x="406425" y="89865"/>
                  </a:lnTo>
                  <a:lnTo>
                    <a:pt x="447432" y="69536"/>
                  </a:lnTo>
                  <a:lnTo>
                    <a:pt x="489780" y="51627"/>
                  </a:lnTo>
                  <a:lnTo>
                    <a:pt x="533378" y="36226"/>
                  </a:lnTo>
                  <a:lnTo>
                    <a:pt x="578138" y="23424"/>
                  </a:lnTo>
                  <a:lnTo>
                    <a:pt x="623969" y="13311"/>
                  </a:lnTo>
                  <a:lnTo>
                    <a:pt x="670781" y="5975"/>
                  </a:lnTo>
                  <a:lnTo>
                    <a:pt x="718485" y="1508"/>
                  </a:lnTo>
                  <a:lnTo>
                    <a:pt x="766991" y="0"/>
                  </a:lnTo>
                  <a:lnTo>
                    <a:pt x="1533982" y="0"/>
                  </a:lnTo>
                  <a:lnTo>
                    <a:pt x="1533982" y="925602"/>
                  </a:lnTo>
                </a:path>
              </a:pathLst>
            </a:custGeom>
            <a:ln w="19049">
              <a:solidFill>
                <a:srgbClr val="B4BB2E"/>
              </a:solidFill>
            </a:ln>
          </p:spPr>
          <p:txBody>
            <a:bodyPr wrap="square" lIns="0" tIns="0" rIns="0" bIns="0" rtlCol="0"/>
            <a:lstStyle/>
            <a:p>
              <a:endParaRPr/>
            </a:p>
          </p:txBody>
        </p:sp>
        <p:sp>
          <p:nvSpPr>
            <p:cNvPr id="30" name="object 13">
              <a:extLst>
                <a:ext uri="{FF2B5EF4-FFF2-40B4-BE49-F238E27FC236}">
                  <a16:creationId xmlns:a16="http://schemas.microsoft.com/office/drawing/2014/main" id="{E075663E-8E97-5E19-EA20-7A328DADEEA4}"/>
                </a:ext>
              </a:extLst>
            </p:cNvPr>
            <p:cNvSpPr/>
            <p:nvPr/>
          </p:nvSpPr>
          <p:spPr>
            <a:xfrm>
              <a:off x="8582471" y="5598577"/>
              <a:ext cx="2056130" cy="1241425"/>
            </a:xfrm>
            <a:custGeom>
              <a:avLst/>
              <a:gdLst/>
              <a:ahLst/>
              <a:cxnLst/>
              <a:rect l="l" t="t" r="r" b="b"/>
              <a:pathLst>
                <a:path w="2056129" h="1241425">
                  <a:moveTo>
                    <a:pt x="0" y="1241426"/>
                  </a:moveTo>
                  <a:lnTo>
                    <a:pt x="0" y="1027976"/>
                  </a:lnTo>
                  <a:lnTo>
                    <a:pt x="1118" y="979584"/>
                  </a:lnTo>
                  <a:lnTo>
                    <a:pt x="4442" y="931768"/>
                  </a:lnTo>
                  <a:lnTo>
                    <a:pt x="9921" y="884577"/>
                  </a:lnTo>
                  <a:lnTo>
                    <a:pt x="17507" y="838061"/>
                  </a:lnTo>
                  <a:lnTo>
                    <a:pt x="27149" y="792268"/>
                  </a:lnTo>
                  <a:lnTo>
                    <a:pt x="38798" y="747250"/>
                  </a:lnTo>
                  <a:lnTo>
                    <a:pt x="52406" y="703054"/>
                  </a:lnTo>
                  <a:lnTo>
                    <a:pt x="67922" y="659730"/>
                  </a:lnTo>
                  <a:lnTo>
                    <a:pt x="85298" y="617327"/>
                  </a:lnTo>
                  <a:lnTo>
                    <a:pt x="104483" y="575895"/>
                  </a:lnTo>
                  <a:lnTo>
                    <a:pt x="125429" y="535484"/>
                  </a:lnTo>
                  <a:lnTo>
                    <a:pt x="148087" y="496142"/>
                  </a:lnTo>
                  <a:lnTo>
                    <a:pt x="172406" y="457919"/>
                  </a:lnTo>
                  <a:lnTo>
                    <a:pt x="198338" y="420864"/>
                  </a:lnTo>
                  <a:lnTo>
                    <a:pt x="225833" y="385027"/>
                  </a:lnTo>
                  <a:lnTo>
                    <a:pt x="254841" y="350457"/>
                  </a:lnTo>
                  <a:lnTo>
                    <a:pt x="285314" y="317203"/>
                  </a:lnTo>
                  <a:lnTo>
                    <a:pt x="317203" y="285314"/>
                  </a:lnTo>
                  <a:lnTo>
                    <a:pt x="350457" y="254841"/>
                  </a:lnTo>
                  <a:lnTo>
                    <a:pt x="385027" y="225833"/>
                  </a:lnTo>
                  <a:lnTo>
                    <a:pt x="420864" y="198338"/>
                  </a:lnTo>
                  <a:lnTo>
                    <a:pt x="457919" y="172406"/>
                  </a:lnTo>
                  <a:lnTo>
                    <a:pt x="496142" y="148087"/>
                  </a:lnTo>
                  <a:lnTo>
                    <a:pt x="535484" y="125429"/>
                  </a:lnTo>
                  <a:lnTo>
                    <a:pt x="575895" y="104483"/>
                  </a:lnTo>
                  <a:lnTo>
                    <a:pt x="617327" y="85298"/>
                  </a:lnTo>
                  <a:lnTo>
                    <a:pt x="659730" y="67922"/>
                  </a:lnTo>
                  <a:lnTo>
                    <a:pt x="703054" y="52406"/>
                  </a:lnTo>
                  <a:lnTo>
                    <a:pt x="747250" y="38798"/>
                  </a:lnTo>
                  <a:lnTo>
                    <a:pt x="792268" y="27149"/>
                  </a:lnTo>
                  <a:lnTo>
                    <a:pt x="838061" y="17507"/>
                  </a:lnTo>
                  <a:lnTo>
                    <a:pt x="884577" y="9921"/>
                  </a:lnTo>
                  <a:lnTo>
                    <a:pt x="931768" y="4442"/>
                  </a:lnTo>
                  <a:lnTo>
                    <a:pt x="979584" y="1118"/>
                  </a:lnTo>
                  <a:lnTo>
                    <a:pt x="1027976" y="0"/>
                  </a:lnTo>
                  <a:lnTo>
                    <a:pt x="2055952" y="0"/>
                  </a:lnTo>
                  <a:lnTo>
                    <a:pt x="2055952" y="1241426"/>
                  </a:lnTo>
                </a:path>
              </a:pathLst>
            </a:custGeom>
            <a:ln w="19050">
              <a:solidFill>
                <a:srgbClr val="04676D"/>
              </a:solidFill>
            </a:ln>
          </p:spPr>
          <p:txBody>
            <a:bodyPr wrap="square" lIns="0" tIns="0" rIns="0" bIns="0" rtlCol="0"/>
            <a:lstStyle/>
            <a:p>
              <a:endParaRPr/>
            </a:p>
          </p:txBody>
        </p:sp>
        <p:sp>
          <p:nvSpPr>
            <p:cNvPr id="31" name="object 14">
              <a:extLst>
                <a:ext uri="{FF2B5EF4-FFF2-40B4-BE49-F238E27FC236}">
                  <a16:creationId xmlns:a16="http://schemas.microsoft.com/office/drawing/2014/main" id="{6DBBA1FB-8C27-49CC-8B8C-2866AC3BE9D6}"/>
                </a:ext>
              </a:extLst>
            </p:cNvPr>
            <p:cNvSpPr/>
            <p:nvPr/>
          </p:nvSpPr>
          <p:spPr>
            <a:xfrm>
              <a:off x="8067039" y="4984083"/>
              <a:ext cx="3082290" cy="1856105"/>
            </a:xfrm>
            <a:custGeom>
              <a:avLst/>
              <a:gdLst/>
              <a:ahLst/>
              <a:cxnLst/>
              <a:rect l="l" t="t" r="r" b="b"/>
              <a:pathLst>
                <a:path w="3082290" h="1856104">
                  <a:moveTo>
                    <a:pt x="0" y="1855920"/>
                  </a:moveTo>
                  <a:lnTo>
                    <a:pt x="0" y="1541005"/>
                  </a:lnTo>
                  <a:lnTo>
                    <a:pt x="733" y="1493006"/>
                  </a:lnTo>
                  <a:lnTo>
                    <a:pt x="2918" y="1445373"/>
                  </a:lnTo>
                  <a:lnTo>
                    <a:pt x="6535" y="1398127"/>
                  </a:lnTo>
                  <a:lnTo>
                    <a:pt x="11562" y="1351289"/>
                  </a:lnTo>
                  <a:lnTo>
                    <a:pt x="17977" y="1304880"/>
                  </a:lnTo>
                  <a:lnTo>
                    <a:pt x="25759" y="1258923"/>
                  </a:lnTo>
                  <a:lnTo>
                    <a:pt x="34887" y="1213437"/>
                  </a:lnTo>
                  <a:lnTo>
                    <a:pt x="45340" y="1168444"/>
                  </a:lnTo>
                  <a:lnTo>
                    <a:pt x="57095" y="1123967"/>
                  </a:lnTo>
                  <a:lnTo>
                    <a:pt x="70133" y="1080025"/>
                  </a:lnTo>
                  <a:lnTo>
                    <a:pt x="84431" y="1036641"/>
                  </a:lnTo>
                  <a:lnTo>
                    <a:pt x="99969" y="993835"/>
                  </a:lnTo>
                  <a:lnTo>
                    <a:pt x="116724" y="951629"/>
                  </a:lnTo>
                  <a:lnTo>
                    <a:pt x="134676" y="910045"/>
                  </a:lnTo>
                  <a:lnTo>
                    <a:pt x="153804" y="869103"/>
                  </a:lnTo>
                  <a:lnTo>
                    <a:pt x="174085" y="828825"/>
                  </a:lnTo>
                  <a:lnTo>
                    <a:pt x="195499" y="789232"/>
                  </a:lnTo>
                  <a:lnTo>
                    <a:pt x="218025" y="750346"/>
                  </a:lnTo>
                  <a:lnTo>
                    <a:pt x="241641" y="712187"/>
                  </a:lnTo>
                  <a:lnTo>
                    <a:pt x="266325" y="674778"/>
                  </a:lnTo>
                  <a:lnTo>
                    <a:pt x="292057" y="638139"/>
                  </a:lnTo>
                  <a:lnTo>
                    <a:pt x="318815" y="602292"/>
                  </a:lnTo>
                  <a:lnTo>
                    <a:pt x="346578" y="567257"/>
                  </a:lnTo>
                  <a:lnTo>
                    <a:pt x="375325" y="533057"/>
                  </a:lnTo>
                  <a:lnTo>
                    <a:pt x="405034" y="499713"/>
                  </a:lnTo>
                  <a:lnTo>
                    <a:pt x="435683" y="467246"/>
                  </a:lnTo>
                  <a:lnTo>
                    <a:pt x="467253" y="435677"/>
                  </a:lnTo>
                  <a:lnTo>
                    <a:pt x="499720" y="405028"/>
                  </a:lnTo>
                  <a:lnTo>
                    <a:pt x="533065" y="375319"/>
                  </a:lnTo>
                  <a:lnTo>
                    <a:pt x="567265" y="346573"/>
                  </a:lnTo>
                  <a:lnTo>
                    <a:pt x="602299" y="318811"/>
                  </a:lnTo>
                  <a:lnTo>
                    <a:pt x="638147" y="292053"/>
                  </a:lnTo>
                  <a:lnTo>
                    <a:pt x="674786" y="266321"/>
                  </a:lnTo>
                  <a:lnTo>
                    <a:pt x="712196" y="241637"/>
                  </a:lnTo>
                  <a:lnTo>
                    <a:pt x="750355" y="218022"/>
                  </a:lnTo>
                  <a:lnTo>
                    <a:pt x="789242" y="195496"/>
                  </a:lnTo>
                  <a:lnTo>
                    <a:pt x="828835" y="174082"/>
                  </a:lnTo>
                  <a:lnTo>
                    <a:pt x="869113" y="153801"/>
                  </a:lnTo>
                  <a:lnTo>
                    <a:pt x="910055" y="134674"/>
                  </a:lnTo>
                  <a:lnTo>
                    <a:pt x="951640" y="116722"/>
                  </a:lnTo>
                  <a:lnTo>
                    <a:pt x="993846" y="99967"/>
                  </a:lnTo>
                  <a:lnTo>
                    <a:pt x="1036652" y="84430"/>
                  </a:lnTo>
                  <a:lnTo>
                    <a:pt x="1080037" y="70132"/>
                  </a:lnTo>
                  <a:lnTo>
                    <a:pt x="1123979" y="57094"/>
                  </a:lnTo>
                  <a:lnTo>
                    <a:pt x="1168456" y="45339"/>
                  </a:lnTo>
                  <a:lnTo>
                    <a:pt x="1213449" y="34886"/>
                  </a:lnTo>
                  <a:lnTo>
                    <a:pt x="1258935" y="25759"/>
                  </a:lnTo>
                  <a:lnTo>
                    <a:pt x="1304893" y="17977"/>
                  </a:lnTo>
                  <a:lnTo>
                    <a:pt x="1351301" y="11562"/>
                  </a:lnTo>
                  <a:lnTo>
                    <a:pt x="1398140" y="6535"/>
                  </a:lnTo>
                  <a:lnTo>
                    <a:pt x="1445386" y="2918"/>
                  </a:lnTo>
                  <a:lnTo>
                    <a:pt x="1493019" y="733"/>
                  </a:lnTo>
                  <a:lnTo>
                    <a:pt x="1541017" y="0"/>
                  </a:lnTo>
                  <a:lnTo>
                    <a:pt x="3082023" y="0"/>
                  </a:lnTo>
                  <a:lnTo>
                    <a:pt x="3082023" y="1855920"/>
                  </a:lnTo>
                </a:path>
              </a:pathLst>
            </a:custGeom>
            <a:ln w="19050">
              <a:solidFill>
                <a:srgbClr val="04676D"/>
              </a:solidFill>
            </a:ln>
          </p:spPr>
          <p:txBody>
            <a:bodyPr wrap="square" lIns="0" tIns="0" rIns="0" bIns="0" rtlCol="0"/>
            <a:lstStyle/>
            <a:p>
              <a:endParaRPr/>
            </a:p>
          </p:txBody>
        </p:sp>
        <p:sp>
          <p:nvSpPr>
            <p:cNvPr id="32" name="object 15">
              <a:extLst>
                <a:ext uri="{FF2B5EF4-FFF2-40B4-BE49-F238E27FC236}">
                  <a16:creationId xmlns:a16="http://schemas.microsoft.com/office/drawing/2014/main" id="{C7971513-7907-3E31-8D61-1F052429C845}"/>
                </a:ext>
              </a:extLst>
            </p:cNvPr>
            <p:cNvSpPr/>
            <p:nvPr/>
          </p:nvSpPr>
          <p:spPr>
            <a:xfrm>
              <a:off x="8327311" y="5289862"/>
              <a:ext cx="2568575" cy="1550670"/>
            </a:xfrm>
            <a:custGeom>
              <a:avLst/>
              <a:gdLst/>
              <a:ahLst/>
              <a:cxnLst/>
              <a:rect l="l" t="t" r="r" b="b"/>
              <a:pathLst>
                <a:path w="2568575" h="1550670">
                  <a:moveTo>
                    <a:pt x="0" y="1550141"/>
                  </a:moveTo>
                  <a:lnTo>
                    <a:pt x="0" y="1284173"/>
                  </a:lnTo>
                  <a:lnTo>
                    <a:pt x="885" y="1236029"/>
                  </a:lnTo>
                  <a:lnTo>
                    <a:pt x="3522" y="1188333"/>
                  </a:lnTo>
                  <a:lnTo>
                    <a:pt x="7878" y="1141115"/>
                  </a:lnTo>
                  <a:lnTo>
                    <a:pt x="13923" y="1094406"/>
                  </a:lnTo>
                  <a:lnTo>
                    <a:pt x="21626" y="1048238"/>
                  </a:lnTo>
                  <a:lnTo>
                    <a:pt x="30955" y="1002641"/>
                  </a:lnTo>
                  <a:lnTo>
                    <a:pt x="41880" y="957647"/>
                  </a:lnTo>
                  <a:lnTo>
                    <a:pt x="54370" y="913286"/>
                  </a:lnTo>
                  <a:lnTo>
                    <a:pt x="68393" y="869589"/>
                  </a:lnTo>
                  <a:lnTo>
                    <a:pt x="83919" y="826588"/>
                  </a:lnTo>
                  <a:lnTo>
                    <a:pt x="100916" y="784314"/>
                  </a:lnTo>
                  <a:lnTo>
                    <a:pt x="119353" y="742797"/>
                  </a:lnTo>
                  <a:lnTo>
                    <a:pt x="139200" y="702068"/>
                  </a:lnTo>
                  <a:lnTo>
                    <a:pt x="160426" y="662160"/>
                  </a:lnTo>
                  <a:lnTo>
                    <a:pt x="182998" y="623102"/>
                  </a:lnTo>
                  <a:lnTo>
                    <a:pt x="206887" y="584926"/>
                  </a:lnTo>
                  <a:lnTo>
                    <a:pt x="232061" y="547663"/>
                  </a:lnTo>
                  <a:lnTo>
                    <a:pt x="258490" y="511343"/>
                  </a:lnTo>
                  <a:lnTo>
                    <a:pt x="286141" y="475999"/>
                  </a:lnTo>
                  <a:lnTo>
                    <a:pt x="314985" y="441660"/>
                  </a:lnTo>
                  <a:lnTo>
                    <a:pt x="344990" y="408358"/>
                  </a:lnTo>
                  <a:lnTo>
                    <a:pt x="376124" y="376124"/>
                  </a:lnTo>
                  <a:lnTo>
                    <a:pt x="408358" y="344990"/>
                  </a:lnTo>
                  <a:lnTo>
                    <a:pt x="441660" y="314985"/>
                  </a:lnTo>
                  <a:lnTo>
                    <a:pt x="475999" y="286141"/>
                  </a:lnTo>
                  <a:lnTo>
                    <a:pt x="511343" y="258490"/>
                  </a:lnTo>
                  <a:lnTo>
                    <a:pt x="547663" y="232061"/>
                  </a:lnTo>
                  <a:lnTo>
                    <a:pt x="584926" y="206887"/>
                  </a:lnTo>
                  <a:lnTo>
                    <a:pt x="623102" y="182998"/>
                  </a:lnTo>
                  <a:lnTo>
                    <a:pt x="662160" y="160426"/>
                  </a:lnTo>
                  <a:lnTo>
                    <a:pt x="702068" y="139200"/>
                  </a:lnTo>
                  <a:lnTo>
                    <a:pt x="742797" y="119353"/>
                  </a:lnTo>
                  <a:lnTo>
                    <a:pt x="784314" y="100916"/>
                  </a:lnTo>
                  <a:lnTo>
                    <a:pt x="826588" y="83919"/>
                  </a:lnTo>
                  <a:lnTo>
                    <a:pt x="869589" y="68393"/>
                  </a:lnTo>
                  <a:lnTo>
                    <a:pt x="913286" y="54370"/>
                  </a:lnTo>
                  <a:lnTo>
                    <a:pt x="957647" y="41880"/>
                  </a:lnTo>
                  <a:lnTo>
                    <a:pt x="1002641" y="30955"/>
                  </a:lnTo>
                  <a:lnTo>
                    <a:pt x="1048238" y="21626"/>
                  </a:lnTo>
                  <a:lnTo>
                    <a:pt x="1094406" y="13923"/>
                  </a:lnTo>
                  <a:lnTo>
                    <a:pt x="1141115" y="7878"/>
                  </a:lnTo>
                  <a:lnTo>
                    <a:pt x="1188333" y="3522"/>
                  </a:lnTo>
                  <a:lnTo>
                    <a:pt x="1236029" y="885"/>
                  </a:lnTo>
                  <a:lnTo>
                    <a:pt x="1284173" y="0"/>
                  </a:lnTo>
                  <a:lnTo>
                    <a:pt x="2568346" y="0"/>
                  </a:lnTo>
                  <a:lnTo>
                    <a:pt x="2568346" y="1550141"/>
                  </a:lnTo>
                </a:path>
              </a:pathLst>
            </a:custGeom>
            <a:ln w="19050">
              <a:solidFill>
                <a:srgbClr val="B4BB2E"/>
              </a:solidFill>
            </a:ln>
          </p:spPr>
          <p:txBody>
            <a:bodyPr wrap="square" lIns="0" tIns="0" rIns="0" bIns="0" rtlCol="0"/>
            <a:lstStyle/>
            <a:p>
              <a:endParaRPr/>
            </a:p>
          </p:txBody>
        </p:sp>
      </p:grpSp>
      <p:pic>
        <p:nvPicPr>
          <p:cNvPr id="3074" name="Picture 2">
            <a:extLst>
              <a:ext uri="{FF2B5EF4-FFF2-40B4-BE49-F238E27FC236}">
                <a16:creationId xmlns:a16="http://schemas.microsoft.com/office/drawing/2014/main" id="{6B4254C6-CCD2-0010-A32B-D993E11253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0013" y="4611230"/>
            <a:ext cx="4743450" cy="9144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1E538EAB-CCF8-B8DA-16DA-C56B555DEF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63125" y="4548563"/>
            <a:ext cx="4429125" cy="7715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FCAE27-0E98-4DB7-9DCA-CE6DB220474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50E4E37-8AD3-32EE-3828-FDF2503F37BD}"/>
              </a:ext>
            </a:extLst>
          </p:cNvPr>
          <p:cNvSpPr txBox="1"/>
          <p:nvPr/>
        </p:nvSpPr>
        <p:spPr>
          <a:xfrm>
            <a:off x="1082032" y="1136650"/>
            <a:ext cx="8458200" cy="6845464"/>
          </a:xfrm>
          <a:prstGeom prst="rect">
            <a:avLst/>
          </a:prstGeom>
        </p:spPr>
        <p:txBody>
          <a:bodyPr vert="horz" wrap="square" lIns="0" tIns="12700" rIns="0" bIns="0" rtlCol="0" anchor="t">
            <a:spAutoFit/>
          </a:bodyPr>
          <a:lstStyle/>
          <a:p>
            <a:r>
              <a:rPr lang="en-US" sz="2800" dirty="0">
                <a:solidFill>
                  <a:srgbClr val="58595B"/>
                </a:solidFill>
                <a:latin typeface="HelveticaNeueLT Std Lt"/>
                <a:cs typeface="HelveticaNeueLT Std Lt"/>
              </a:rPr>
              <a:t>4. </a:t>
            </a:r>
            <a:r>
              <a:rPr lang="en-US" sz="2800" dirty="0">
                <a:solidFill>
                  <a:srgbClr val="58595B"/>
                </a:solidFill>
              </a:rPr>
              <a:t>🕒 </a:t>
            </a:r>
            <a:r>
              <a:rPr lang="en-US" sz="2800" b="1" dirty="0">
                <a:solidFill>
                  <a:srgbClr val="58595B"/>
                </a:solidFill>
              </a:rPr>
              <a:t>Personnel costs &amp; timesheets</a:t>
            </a:r>
          </a:p>
          <a:p>
            <a:pPr marL="457200" lvl="5" indent="-457200">
              <a:buFont typeface="Wingdings" panose="05000000000000000000" pitchFamily="2" charset="2"/>
              <a:buChar char="Ø"/>
            </a:pPr>
            <a:endParaRPr lang="en-GB" sz="1400" dirty="0">
              <a:latin typeface="HelveticaNeueLT Std Med"/>
            </a:endParaRPr>
          </a:p>
          <a:p>
            <a:pPr marL="457200" lvl="5" indent="-457200">
              <a:buFont typeface="Wingdings" panose="05000000000000000000" pitchFamily="2" charset="2"/>
              <a:buChar char="Ø"/>
            </a:pPr>
            <a:r>
              <a:rPr lang="en-GB" sz="2000" dirty="0">
                <a:latin typeface="HelveticaNeueLT Std Med"/>
              </a:rPr>
              <a:t>Missing timesheets</a:t>
            </a:r>
          </a:p>
          <a:p>
            <a:pPr marL="457200" lvl="5" indent="-457200">
              <a:buFont typeface="Wingdings" panose="05000000000000000000" pitchFamily="2" charset="2"/>
              <a:buChar char="Ø"/>
            </a:pPr>
            <a:r>
              <a:rPr lang="en-GB" sz="2000" dirty="0">
                <a:latin typeface="HelveticaNeueLT Std Med"/>
              </a:rPr>
              <a:t>Timesheets not authorised</a:t>
            </a:r>
          </a:p>
          <a:p>
            <a:pPr marL="457200" lvl="5" indent="-457200">
              <a:buFont typeface="Wingdings" panose="05000000000000000000" pitchFamily="2" charset="2"/>
              <a:buChar char="Ø"/>
            </a:pPr>
            <a:r>
              <a:rPr lang="en-GB" sz="2000" dirty="0">
                <a:latin typeface="HelveticaNeueLT Std Med"/>
              </a:rPr>
              <a:t>Timesheets backdated</a:t>
            </a:r>
          </a:p>
          <a:p>
            <a:pPr marL="457200" lvl="5" indent="-457200">
              <a:buFont typeface="Wingdings" panose="05000000000000000000" pitchFamily="2" charset="2"/>
              <a:buChar char="Ø"/>
            </a:pPr>
            <a:r>
              <a:rPr lang="en-GB" sz="2000" dirty="0">
                <a:latin typeface="HelveticaNeueLT Std Med"/>
              </a:rPr>
              <a:t>Time recorded on non-working days (weekends, closure dates, annual leave)</a:t>
            </a:r>
          </a:p>
          <a:p>
            <a:pPr marL="457200" lvl="5" indent="-457200">
              <a:buFont typeface="Wingdings" panose="05000000000000000000" pitchFamily="2" charset="2"/>
              <a:buChar char="Ø"/>
            </a:pPr>
            <a:r>
              <a:rPr lang="en-GB" sz="2000" dirty="0">
                <a:latin typeface="HelveticaNeueLT Std Med"/>
              </a:rPr>
              <a:t>Calculation errors (just claim ledger – no calc)</a:t>
            </a:r>
          </a:p>
          <a:p>
            <a:pPr marL="457200" lvl="5" indent="-457200">
              <a:buFont typeface="Wingdings" panose="05000000000000000000" pitchFamily="2" charset="2"/>
              <a:buChar char="Ø"/>
            </a:pPr>
            <a:r>
              <a:rPr lang="en-GB" sz="2000" dirty="0">
                <a:latin typeface="HelveticaNeueLT Std Med"/>
              </a:rPr>
              <a:t>Project travel not recorded correctly on timesheets – can be checked to expenses/invoices at audit</a:t>
            </a:r>
            <a:endParaRPr lang="en-GB" sz="2000" dirty="0"/>
          </a:p>
          <a:p>
            <a:pPr marL="457200" lvl="5" indent="-457200">
              <a:buFont typeface="Wingdings" panose="05000000000000000000" pitchFamily="2" charset="2"/>
              <a:buChar char="Ø"/>
            </a:pPr>
            <a:endParaRPr lang="en-GB" sz="1400" dirty="0">
              <a:latin typeface="HelveticaNeueLT Std Med"/>
            </a:endParaRPr>
          </a:p>
          <a:p>
            <a:pPr marL="457200" lvl="5" indent="-457200">
              <a:buFont typeface="Wingdings" panose="05000000000000000000" pitchFamily="2" charset="2"/>
              <a:buChar char="Ø"/>
            </a:pPr>
            <a:endParaRPr lang="en-GB" sz="1400" dirty="0">
              <a:latin typeface="HelveticaNeueLT Std Med"/>
            </a:endParaRPr>
          </a:p>
          <a:p>
            <a:r>
              <a:rPr lang="en-US" sz="2800" dirty="0">
                <a:solidFill>
                  <a:srgbClr val="58595B"/>
                </a:solidFill>
                <a:latin typeface="HelveticaNeueLT Std Lt"/>
                <a:cs typeface="HelveticaNeueLT Std Lt"/>
              </a:rPr>
              <a:t>3. </a:t>
            </a:r>
            <a:r>
              <a:rPr lang="en-US" sz="2800" dirty="0">
                <a:solidFill>
                  <a:srgbClr val="58595B"/>
                </a:solidFill>
              </a:rPr>
              <a:t>🧮 </a:t>
            </a:r>
            <a:r>
              <a:rPr lang="en-US" sz="2800" b="1" dirty="0">
                <a:solidFill>
                  <a:srgbClr val="58595B"/>
                </a:solidFill>
              </a:rPr>
              <a:t>Reconciliation errors</a:t>
            </a:r>
          </a:p>
          <a:p>
            <a:pPr marL="457200" lvl="5" indent="-457200">
              <a:buFont typeface="Wingdings" panose="05000000000000000000" pitchFamily="2" charset="2"/>
              <a:buChar char="Ø"/>
            </a:pPr>
            <a:endParaRPr lang="en-GB" sz="1400" dirty="0">
              <a:latin typeface="HelveticaNeueLT Std Med"/>
            </a:endParaRPr>
          </a:p>
          <a:p>
            <a:pPr marL="457200" lvl="5" indent="-457200">
              <a:buFont typeface="Wingdings" panose="05000000000000000000" pitchFamily="2" charset="2"/>
              <a:buChar char="Ø"/>
            </a:pPr>
            <a:r>
              <a:rPr lang="en-GB" sz="2000" dirty="0">
                <a:latin typeface="HelveticaNeueLT Std Med"/>
              </a:rPr>
              <a:t>No basis of claim</a:t>
            </a:r>
          </a:p>
          <a:p>
            <a:pPr marL="457200" lvl="5" indent="-457200">
              <a:buFont typeface="Wingdings" panose="05000000000000000000" pitchFamily="2" charset="2"/>
              <a:buChar char="Ø"/>
            </a:pPr>
            <a:r>
              <a:rPr lang="en-GB" sz="2000" dirty="0">
                <a:latin typeface="HelveticaNeueLT Std Med"/>
              </a:rPr>
              <a:t>Incorrect classification</a:t>
            </a:r>
          </a:p>
          <a:p>
            <a:pPr marL="457200" lvl="5" indent="-457200">
              <a:buFont typeface="Wingdings" panose="05000000000000000000" pitchFamily="2" charset="2"/>
              <a:buChar char="Ø"/>
            </a:pPr>
            <a:r>
              <a:rPr lang="en-GB" sz="2000" dirty="0">
                <a:latin typeface="HelveticaNeueLT Std Med"/>
              </a:rPr>
              <a:t>Exchange rate</a:t>
            </a:r>
          </a:p>
          <a:p>
            <a:pPr lvl="5"/>
            <a:endParaRPr lang="en-GB" sz="1400" dirty="0">
              <a:latin typeface="HelveticaNeueLT Std Med"/>
            </a:endParaRPr>
          </a:p>
          <a:p>
            <a:pPr marL="457200" lvl="4" indent="-457200">
              <a:buFont typeface="Wingdings" panose="05000000000000000000" pitchFamily="2" charset="2"/>
              <a:buChar char="Ø"/>
            </a:pPr>
            <a:endParaRPr lang="en-GB" sz="1400" b="1" dirty="0">
              <a:solidFill>
                <a:srgbClr val="000000"/>
              </a:solidFill>
              <a:latin typeface="HelveticaNeueLT Std Med"/>
              <a:cs typeface="HelveticaNeueLT Std Lt"/>
            </a:endParaRPr>
          </a:p>
          <a:p>
            <a:pPr lvl="4"/>
            <a:endParaRPr lang="en-US" sz="2800" dirty="0">
              <a:solidFill>
                <a:srgbClr val="58595B"/>
              </a:solidFill>
              <a:latin typeface="HelveticaNeueLT Std Lt"/>
              <a:cs typeface="HelveticaNeueLT Std Lt"/>
            </a:endParaRPr>
          </a:p>
          <a:p>
            <a:pPr marL="514350" lvl="4" indent="-514350">
              <a:buFont typeface="Wingdings" panose="05000000000000000000" pitchFamily="2" charset="2"/>
              <a:buChar char="Ø"/>
            </a:pPr>
            <a:endParaRPr lang="en-US" sz="2800" dirty="0">
              <a:solidFill>
                <a:srgbClr val="58595B"/>
              </a:solidFill>
              <a:latin typeface="HelveticaNeueLT Std Lt"/>
              <a:cs typeface="HelveticaNeueLT Std Lt"/>
            </a:endParaRPr>
          </a:p>
          <a:p>
            <a:endParaRPr lang="en-US" sz="2800" dirty="0">
              <a:solidFill>
                <a:srgbClr val="58595B"/>
              </a:solidFill>
              <a:latin typeface="HelveticaNeueLT Std Lt"/>
              <a:cs typeface="HelveticaNeueLT Std Lt"/>
            </a:endParaRPr>
          </a:p>
        </p:txBody>
      </p:sp>
      <p:sp>
        <p:nvSpPr>
          <p:cNvPr id="3" name="object 3">
            <a:extLst>
              <a:ext uri="{FF2B5EF4-FFF2-40B4-BE49-F238E27FC236}">
                <a16:creationId xmlns:a16="http://schemas.microsoft.com/office/drawing/2014/main" id="{71C78012-63F6-3C06-5F6E-9692CDAE7F2E}"/>
              </a:ext>
            </a:extLst>
          </p:cNvPr>
          <p:cNvSpPr txBox="1">
            <a:spLocks noGrp="1"/>
          </p:cNvSpPr>
          <p:nvPr>
            <p:ph type="title"/>
          </p:nvPr>
        </p:nvSpPr>
        <p:spPr>
          <a:xfrm>
            <a:off x="1025217" y="450850"/>
            <a:ext cx="7920602" cy="597599"/>
          </a:xfrm>
          <a:prstGeom prst="rect">
            <a:avLst/>
          </a:prstGeom>
        </p:spPr>
        <p:txBody>
          <a:bodyPr vert="horz" wrap="square" lIns="0" tIns="12700" rIns="0" bIns="0" rtlCol="0">
            <a:spAutoFit/>
          </a:bodyPr>
          <a:lstStyle/>
          <a:p>
            <a:pPr marL="12700">
              <a:lnSpc>
                <a:spcPct val="100000"/>
              </a:lnSpc>
              <a:spcBef>
                <a:spcPts val="100"/>
              </a:spcBef>
            </a:pPr>
            <a:r>
              <a:rPr lang="en-GB" dirty="0"/>
              <a:t>Common pitfalls for non-compliance</a:t>
            </a:r>
            <a:endParaRPr spc="-10" dirty="0"/>
          </a:p>
        </p:txBody>
      </p:sp>
      <p:pic>
        <p:nvPicPr>
          <p:cNvPr id="15" name="Picture 14" descr="A yellow and black logo&#10;&#10;Description automatically generated">
            <a:extLst>
              <a:ext uri="{FF2B5EF4-FFF2-40B4-BE49-F238E27FC236}">
                <a16:creationId xmlns:a16="http://schemas.microsoft.com/office/drawing/2014/main" id="{E9B2B495-6E97-25D1-F156-F083CAB417D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28620" y="272284"/>
            <a:ext cx="1934532" cy="776165"/>
          </a:xfrm>
          <a:prstGeom prst="rect">
            <a:avLst/>
          </a:prstGeom>
        </p:spPr>
      </p:pic>
      <p:grpSp>
        <p:nvGrpSpPr>
          <p:cNvPr id="24" name="object 7">
            <a:extLst>
              <a:ext uri="{FF2B5EF4-FFF2-40B4-BE49-F238E27FC236}">
                <a16:creationId xmlns:a16="http://schemas.microsoft.com/office/drawing/2014/main" id="{4A0B3E2B-9ECE-061E-46CF-6E10459A2C7C}"/>
              </a:ext>
            </a:extLst>
          </p:cNvPr>
          <p:cNvGrpSpPr/>
          <p:nvPr/>
        </p:nvGrpSpPr>
        <p:grpSpPr>
          <a:xfrm>
            <a:off x="4975993" y="4974558"/>
            <a:ext cx="6182995" cy="1875155"/>
            <a:chOff x="4975993" y="4974558"/>
            <a:chExt cx="6182995" cy="1875155"/>
          </a:xfrm>
        </p:grpSpPr>
        <p:sp>
          <p:nvSpPr>
            <p:cNvPr id="25" name="object 8">
              <a:extLst>
                <a:ext uri="{FF2B5EF4-FFF2-40B4-BE49-F238E27FC236}">
                  <a16:creationId xmlns:a16="http://schemas.microsoft.com/office/drawing/2014/main" id="{A582FF55-390D-AF8A-EF57-4670ECDBBAD5}"/>
                </a:ext>
              </a:extLst>
            </p:cNvPr>
            <p:cNvSpPr/>
            <p:nvPr/>
          </p:nvSpPr>
          <p:spPr>
            <a:xfrm>
              <a:off x="5759539" y="5914401"/>
              <a:ext cx="1534160" cy="925830"/>
            </a:xfrm>
            <a:custGeom>
              <a:avLst/>
              <a:gdLst/>
              <a:ahLst/>
              <a:cxnLst/>
              <a:rect l="l" t="t" r="r" b="b"/>
              <a:pathLst>
                <a:path w="1534159" h="925829">
                  <a:moveTo>
                    <a:pt x="1533982" y="925602"/>
                  </a:moveTo>
                  <a:lnTo>
                    <a:pt x="1533982" y="766991"/>
                  </a:lnTo>
                  <a:lnTo>
                    <a:pt x="1532473" y="718485"/>
                  </a:lnTo>
                  <a:lnTo>
                    <a:pt x="1528006" y="670781"/>
                  </a:lnTo>
                  <a:lnTo>
                    <a:pt x="1520671" y="623969"/>
                  </a:lnTo>
                  <a:lnTo>
                    <a:pt x="1510557" y="578138"/>
                  </a:lnTo>
                  <a:lnTo>
                    <a:pt x="1497755" y="533378"/>
                  </a:lnTo>
                  <a:lnTo>
                    <a:pt x="1482354" y="489780"/>
                  </a:lnTo>
                  <a:lnTo>
                    <a:pt x="1464445" y="447432"/>
                  </a:lnTo>
                  <a:lnTo>
                    <a:pt x="1444116" y="406425"/>
                  </a:lnTo>
                  <a:lnTo>
                    <a:pt x="1421459" y="366849"/>
                  </a:lnTo>
                  <a:lnTo>
                    <a:pt x="1396562" y="328793"/>
                  </a:lnTo>
                  <a:lnTo>
                    <a:pt x="1369516" y="292347"/>
                  </a:lnTo>
                  <a:lnTo>
                    <a:pt x="1340410" y="257602"/>
                  </a:lnTo>
                  <a:lnTo>
                    <a:pt x="1309335" y="224647"/>
                  </a:lnTo>
                  <a:lnTo>
                    <a:pt x="1276379" y="193571"/>
                  </a:lnTo>
                  <a:lnTo>
                    <a:pt x="1241634" y="164465"/>
                  </a:lnTo>
                  <a:lnTo>
                    <a:pt x="1205188" y="137419"/>
                  </a:lnTo>
                  <a:lnTo>
                    <a:pt x="1167133" y="112522"/>
                  </a:lnTo>
                  <a:lnTo>
                    <a:pt x="1127556" y="89865"/>
                  </a:lnTo>
                  <a:lnTo>
                    <a:pt x="1086549" y="69536"/>
                  </a:lnTo>
                  <a:lnTo>
                    <a:pt x="1044202" y="51627"/>
                  </a:lnTo>
                  <a:lnTo>
                    <a:pt x="1000603" y="36226"/>
                  </a:lnTo>
                  <a:lnTo>
                    <a:pt x="955843" y="23424"/>
                  </a:lnTo>
                  <a:lnTo>
                    <a:pt x="910012" y="13311"/>
                  </a:lnTo>
                  <a:lnTo>
                    <a:pt x="863200" y="5975"/>
                  </a:lnTo>
                  <a:lnTo>
                    <a:pt x="815496" y="1508"/>
                  </a:lnTo>
                  <a:lnTo>
                    <a:pt x="766991" y="0"/>
                  </a:lnTo>
                  <a:lnTo>
                    <a:pt x="0" y="0"/>
                  </a:lnTo>
                  <a:lnTo>
                    <a:pt x="0" y="925602"/>
                  </a:lnTo>
                </a:path>
              </a:pathLst>
            </a:custGeom>
            <a:ln w="19050">
              <a:solidFill>
                <a:srgbClr val="B4BB2E"/>
              </a:solidFill>
            </a:ln>
          </p:spPr>
          <p:txBody>
            <a:bodyPr wrap="square" lIns="0" tIns="0" rIns="0" bIns="0" rtlCol="0"/>
            <a:lstStyle/>
            <a:p>
              <a:endParaRPr/>
            </a:p>
          </p:txBody>
        </p:sp>
        <p:sp>
          <p:nvSpPr>
            <p:cNvPr id="26" name="object 9">
              <a:extLst>
                <a:ext uri="{FF2B5EF4-FFF2-40B4-BE49-F238E27FC236}">
                  <a16:creationId xmlns:a16="http://schemas.microsoft.com/office/drawing/2014/main" id="{C9C22A53-061F-5E35-1C3B-286EFFA8A8A2}"/>
                </a:ext>
              </a:extLst>
            </p:cNvPr>
            <p:cNvSpPr/>
            <p:nvPr/>
          </p:nvSpPr>
          <p:spPr>
            <a:xfrm>
              <a:off x="5496158" y="5598577"/>
              <a:ext cx="2056130" cy="1241425"/>
            </a:xfrm>
            <a:custGeom>
              <a:avLst/>
              <a:gdLst/>
              <a:ahLst/>
              <a:cxnLst/>
              <a:rect l="l" t="t" r="r" b="b"/>
              <a:pathLst>
                <a:path w="2056129" h="1241425">
                  <a:moveTo>
                    <a:pt x="2055952" y="1241426"/>
                  </a:moveTo>
                  <a:lnTo>
                    <a:pt x="2055952" y="1027976"/>
                  </a:lnTo>
                  <a:lnTo>
                    <a:pt x="2054833" y="979584"/>
                  </a:lnTo>
                  <a:lnTo>
                    <a:pt x="2051509" y="931768"/>
                  </a:lnTo>
                  <a:lnTo>
                    <a:pt x="2046030" y="884577"/>
                  </a:lnTo>
                  <a:lnTo>
                    <a:pt x="2038445" y="838061"/>
                  </a:lnTo>
                  <a:lnTo>
                    <a:pt x="2028802" y="792268"/>
                  </a:lnTo>
                  <a:lnTo>
                    <a:pt x="2017153" y="747250"/>
                  </a:lnTo>
                  <a:lnTo>
                    <a:pt x="2003545" y="703054"/>
                  </a:lnTo>
                  <a:lnTo>
                    <a:pt x="1988029" y="659730"/>
                  </a:lnTo>
                  <a:lnTo>
                    <a:pt x="1970653" y="617327"/>
                  </a:lnTo>
                  <a:lnTo>
                    <a:pt x="1951468" y="575895"/>
                  </a:lnTo>
                  <a:lnTo>
                    <a:pt x="1930522" y="535484"/>
                  </a:lnTo>
                  <a:lnTo>
                    <a:pt x="1907864" y="496142"/>
                  </a:lnTo>
                  <a:lnTo>
                    <a:pt x="1883545" y="457919"/>
                  </a:lnTo>
                  <a:lnTo>
                    <a:pt x="1857613" y="420864"/>
                  </a:lnTo>
                  <a:lnTo>
                    <a:pt x="1830119" y="385027"/>
                  </a:lnTo>
                  <a:lnTo>
                    <a:pt x="1801110" y="350457"/>
                  </a:lnTo>
                  <a:lnTo>
                    <a:pt x="1770637" y="317203"/>
                  </a:lnTo>
                  <a:lnTo>
                    <a:pt x="1738749" y="285314"/>
                  </a:lnTo>
                  <a:lnTo>
                    <a:pt x="1705495" y="254841"/>
                  </a:lnTo>
                  <a:lnTo>
                    <a:pt x="1670924" y="225833"/>
                  </a:lnTo>
                  <a:lnTo>
                    <a:pt x="1635087" y="198338"/>
                  </a:lnTo>
                  <a:lnTo>
                    <a:pt x="1598032" y="172406"/>
                  </a:lnTo>
                  <a:lnTo>
                    <a:pt x="1559809" y="148087"/>
                  </a:lnTo>
                  <a:lnTo>
                    <a:pt x="1520467" y="125429"/>
                  </a:lnTo>
                  <a:lnTo>
                    <a:pt x="1480056" y="104483"/>
                  </a:lnTo>
                  <a:lnTo>
                    <a:pt x="1438624" y="85298"/>
                  </a:lnTo>
                  <a:lnTo>
                    <a:pt x="1396222" y="67922"/>
                  </a:lnTo>
                  <a:lnTo>
                    <a:pt x="1352898" y="52406"/>
                  </a:lnTo>
                  <a:lnTo>
                    <a:pt x="1308702" y="38798"/>
                  </a:lnTo>
                  <a:lnTo>
                    <a:pt x="1263683" y="27149"/>
                  </a:lnTo>
                  <a:lnTo>
                    <a:pt x="1217891" y="17507"/>
                  </a:lnTo>
                  <a:lnTo>
                    <a:pt x="1171374" y="9921"/>
                  </a:lnTo>
                  <a:lnTo>
                    <a:pt x="1124184" y="4442"/>
                  </a:lnTo>
                  <a:lnTo>
                    <a:pt x="1076368" y="1118"/>
                  </a:lnTo>
                  <a:lnTo>
                    <a:pt x="1027976" y="0"/>
                  </a:lnTo>
                  <a:lnTo>
                    <a:pt x="0" y="0"/>
                  </a:lnTo>
                  <a:lnTo>
                    <a:pt x="0" y="1241426"/>
                  </a:lnTo>
                </a:path>
              </a:pathLst>
            </a:custGeom>
            <a:ln w="19050">
              <a:solidFill>
                <a:srgbClr val="04676D"/>
              </a:solidFill>
            </a:ln>
          </p:spPr>
          <p:txBody>
            <a:bodyPr wrap="square" lIns="0" tIns="0" rIns="0" bIns="0" rtlCol="0"/>
            <a:lstStyle/>
            <a:p>
              <a:endParaRPr/>
            </a:p>
          </p:txBody>
        </p:sp>
        <p:sp>
          <p:nvSpPr>
            <p:cNvPr id="27" name="object 10">
              <a:extLst>
                <a:ext uri="{FF2B5EF4-FFF2-40B4-BE49-F238E27FC236}">
                  <a16:creationId xmlns:a16="http://schemas.microsoft.com/office/drawing/2014/main" id="{4597FC05-72A6-E2AA-2FB8-FC1555727232}"/>
                </a:ext>
              </a:extLst>
            </p:cNvPr>
            <p:cNvSpPr/>
            <p:nvPr/>
          </p:nvSpPr>
          <p:spPr>
            <a:xfrm>
              <a:off x="4985518" y="4984083"/>
              <a:ext cx="3082290" cy="1856105"/>
            </a:xfrm>
            <a:custGeom>
              <a:avLst/>
              <a:gdLst/>
              <a:ahLst/>
              <a:cxnLst/>
              <a:rect l="l" t="t" r="r" b="b"/>
              <a:pathLst>
                <a:path w="3082290" h="1856104">
                  <a:moveTo>
                    <a:pt x="3082023" y="1855920"/>
                  </a:moveTo>
                  <a:lnTo>
                    <a:pt x="3082023" y="1541005"/>
                  </a:lnTo>
                  <a:lnTo>
                    <a:pt x="3081289" y="1493006"/>
                  </a:lnTo>
                  <a:lnTo>
                    <a:pt x="3079104" y="1445373"/>
                  </a:lnTo>
                  <a:lnTo>
                    <a:pt x="3075487" y="1398127"/>
                  </a:lnTo>
                  <a:lnTo>
                    <a:pt x="3070460" y="1351289"/>
                  </a:lnTo>
                  <a:lnTo>
                    <a:pt x="3064045" y="1304880"/>
                  </a:lnTo>
                  <a:lnTo>
                    <a:pt x="3056263" y="1258923"/>
                  </a:lnTo>
                  <a:lnTo>
                    <a:pt x="3047135" y="1213437"/>
                  </a:lnTo>
                  <a:lnTo>
                    <a:pt x="3036683" y="1168444"/>
                  </a:lnTo>
                  <a:lnTo>
                    <a:pt x="3024927" y="1123967"/>
                  </a:lnTo>
                  <a:lnTo>
                    <a:pt x="3011889" y="1080025"/>
                  </a:lnTo>
                  <a:lnTo>
                    <a:pt x="2997591" y="1036641"/>
                  </a:lnTo>
                  <a:lnTo>
                    <a:pt x="2982054" y="993835"/>
                  </a:lnTo>
                  <a:lnTo>
                    <a:pt x="2965298" y="951629"/>
                  </a:lnTo>
                  <a:lnTo>
                    <a:pt x="2947346" y="910045"/>
                  </a:lnTo>
                  <a:lnTo>
                    <a:pt x="2928219" y="869103"/>
                  </a:lnTo>
                  <a:lnTo>
                    <a:pt x="2907937" y="828825"/>
                  </a:lnTo>
                  <a:lnTo>
                    <a:pt x="2886523" y="789232"/>
                  </a:lnTo>
                  <a:lnTo>
                    <a:pt x="2863997" y="750346"/>
                  </a:lnTo>
                  <a:lnTo>
                    <a:pt x="2840382" y="712187"/>
                  </a:lnTo>
                  <a:lnTo>
                    <a:pt x="2815697" y="674778"/>
                  </a:lnTo>
                  <a:lnTo>
                    <a:pt x="2789965" y="638139"/>
                  </a:lnTo>
                  <a:lnTo>
                    <a:pt x="2763207" y="602292"/>
                  </a:lnTo>
                  <a:lnTo>
                    <a:pt x="2735444" y="567257"/>
                  </a:lnTo>
                  <a:lnTo>
                    <a:pt x="2706697" y="533057"/>
                  </a:lnTo>
                  <a:lnTo>
                    <a:pt x="2676989" y="499713"/>
                  </a:lnTo>
                  <a:lnTo>
                    <a:pt x="2646339" y="467246"/>
                  </a:lnTo>
                  <a:lnTo>
                    <a:pt x="2614770" y="435677"/>
                  </a:lnTo>
                  <a:lnTo>
                    <a:pt x="2582302" y="405028"/>
                  </a:lnTo>
                  <a:lnTo>
                    <a:pt x="2548958" y="375319"/>
                  </a:lnTo>
                  <a:lnTo>
                    <a:pt x="2514757" y="346573"/>
                  </a:lnTo>
                  <a:lnTo>
                    <a:pt x="2479723" y="318811"/>
                  </a:lnTo>
                  <a:lnTo>
                    <a:pt x="2443875" y="292053"/>
                  </a:lnTo>
                  <a:lnTo>
                    <a:pt x="2407236" y="266321"/>
                  </a:lnTo>
                  <a:lnTo>
                    <a:pt x="2369826" y="241637"/>
                  </a:lnTo>
                  <a:lnTo>
                    <a:pt x="2331667" y="218022"/>
                  </a:lnTo>
                  <a:lnTo>
                    <a:pt x="2292781" y="195496"/>
                  </a:lnTo>
                  <a:lnTo>
                    <a:pt x="2253187" y="174082"/>
                  </a:lnTo>
                  <a:lnTo>
                    <a:pt x="2212909" y="153801"/>
                  </a:lnTo>
                  <a:lnTo>
                    <a:pt x="2171967" y="134674"/>
                  </a:lnTo>
                  <a:lnTo>
                    <a:pt x="2130382" y="116722"/>
                  </a:lnTo>
                  <a:lnTo>
                    <a:pt x="2088176" y="99967"/>
                  </a:lnTo>
                  <a:lnTo>
                    <a:pt x="2045370" y="84430"/>
                  </a:lnTo>
                  <a:lnTo>
                    <a:pt x="2001986" y="70132"/>
                  </a:lnTo>
                  <a:lnTo>
                    <a:pt x="1958044" y="57094"/>
                  </a:lnTo>
                  <a:lnTo>
                    <a:pt x="1913566" y="45339"/>
                  </a:lnTo>
                  <a:lnTo>
                    <a:pt x="1868573" y="34886"/>
                  </a:lnTo>
                  <a:lnTo>
                    <a:pt x="1823087" y="25759"/>
                  </a:lnTo>
                  <a:lnTo>
                    <a:pt x="1777130" y="17977"/>
                  </a:lnTo>
                  <a:lnTo>
                    <a:pt x="1730721" y="11562"/>
                  </a:lnTo>
                  <a:lnTo>
                    <a:pt x="1683883" y="6535"/>
                  </a:lnTo>
                  <a:lnTo>
                    <a:pt x="1636636" y="2918"/>
                  </a:lnTo>
                  <a:lnTo>
                    <a:pt x="1589003" y="733"/>
                  </a:lnTo>
                  <a:lnTo>
                    <a:pt x="1541005" y="0"/>
                  </a:lnTo>
                  <a:lnTo>
                    <a:pt x="0" y="0"/>
                  </a:lnTo>
                  <a:lnTo>
                    <a:pt x="0" y="1855920"/>
                  </a:lnTo>
                </a:path>
              </a:pathLst>
            </a:custGeom>
            <a:ln w="19050">
              <a:solidFill>
                <a:srgbClr val="04676D"/>
              </a:solidFill>
            </a:ln>
          </p:spPr>
          <p:txBody>
            <a:bodyPr wrap="square" lIns="0" tIns="0" rIns="0" bIns="0" rtlCol="0"/>
            <a:lstStyle/>
            <a:p>
              <a:endParaRPr/>
            </a:p>
          </p:txBody>
        </p:sp>
        <p:sp>
          <p:nvSpPr>
            <p:cNvPr id="28" name="object 11">
              <a:extLst>
                <a:ext uri="{FF2B5EF4-FFF2-40B4-BE49-F238E27FC236}">
                  <a16:creationId xmlns:a16="http://schemas.microsoft.com/office/drawing/2014/main" id="{D593E7D2-6812-CB0F-6768-D99DCB452796}"/>
                </a:ext>
              </a:extLst>
            </p:cNvPr>
            <p:cNvSpPr/>
            <p:nvPr/>
          </p:nvSpPr>
          <p:spPr>
            <a:xfrm>
              <a:off x="5238925" y="5289862"/>
              <a:ext cx="2568575" cy="1550670"/>
            </a:xfrm>
            <a:custGeom>
              <a:avLst/>
              <a:gdLst/>
              <a:ahLst/>
              <a:cxnLst/>
              <a:rect l="l" t="t" r="r" b="b"/>
              <a:pathLst>
                <a:path w="2568575" h="1550670">
                  <a:moveTo>
                    <a:pt x="2568346" y="1550141"/>
                  </a:moveTo>
                  <a:lnTo>
                    <a:pt x="2568346" y="1284173"/>
                  </a:lnTo>
                  <a:lnTo>
                    <a:pt x="2567460" y="1236029"/>
                  </a:lnTo>
                  <a:lnTo>
                    <a:pt x="2564824" y="1188333"/>
                  </a:lnTo>
                  <a:lnTo>
                    <a:pt x="2560467" y="1141115"/>
                  </a:lnTo>
                  <a:lnTo>
                    <a:pt x="2554422" y="1094406"/>
                  </a:lnTo>
                  <a:lnTo>
                    <a:pt x="2546719" y="1048238"/>
                  </a:lnTo>
                  <a:lnTo>
                    <a:pt x="2537390" y="1002641"/>
                  </a:lnTo>
                  <a:lnTo>
                    <a:pt x="2526465" y="957647"/>
                  </a:lnTo>
                  <a:lnTo>
                    <a:pt x="2513975" y="913286"/>
                  </a:lnTo>
                  <a:lnTo>
                    <a:pt x="2499952" y="869589"/>
                  </a:lnTo>
                  <a:lnTo>
                    <a:pt x="2484427" y="826588"/>
                  </a:lnTo>
                  <a:lnTo>
                    <a:pt x="2467430" y="784314"/>
                  </a:lnTo>
                  <a:lnTo>
                    <a:pt x="2448992" y="742797"/>
                  </a:lnTo>
                  <a:lnTo>
                    <a:pt x="2429145" y="702068"/>
                  </a:lnTo>
                  <a:lnTo>
                    <a:pt x="2407920" y="662160"/>
                  </a:lnTo>
                  <a:lnTo>
                    <a:pt x="2385347" y="623102"/>
                  </a:lnTo>
                  <a:lnTo>
                    <a:pt x="2361458" y="584926"/>
                  </a:lnTo>
                  <a:lnTo>
                    <a:pt x="2336284" y="547663"/>
                  </a:lnTo>
                  <a:lnTo>
                    <a:pt x="2309856" y="511343"/>
                  </a:lnTo>
                  <a:lnTo>
                    <a:pt x="2282204" y="475999"/>
                  </a:lnTo>
                  <a:lnTo>
                    <a:pt x="2253361" y="441660"/>
                  </a:lnTo>
                  <a:lnTo>
                    <a:pt x="2223356" y="408358"/>
                  </a:lnTo>
                  <a:lnTo>
                    <a:pt x="2192221" y="376124"/>
                  </a:lnTo>
                  <a:lnTo>
                    <a:pt x="2159987" y="344990"/>
                  </a:lnTo>
                  <a:lnTo>
                    <a:pt x="2126686" y="314985"/>
                  </a:lnTo>
                  <a:lnTo>
                    <a:pt x="2092347" y="286141"/>
                  </a:lnTo>
                  <a:lnTo>
                    <a:pt x="2057002" y="258490"/>
                  </a:lnTo>
                  <a:lnTo>
                    <a:pt x="2020683" y="232061"/>
                  </a:lnTo>
                  <a:lnTo>
                    <a:pt x="1983419" y="206887"/>
                  </a:lnTo>
                  <a:lnTo>
                    <a:pt x="1945243" y="182998"/>
                  </a:lnTo>
                  <a:lnTo>
                    <a:pt x="1906185" y="160426"/>
                  </a:lnTo>
                  <a:lnTo>
                    <a:pt x="1866277" y="139200"/>
                  </a:lnTo>
                  <a:lnTo>
                    <a:pt x="1825549" y="119353"/>
                  </a:lnTo>
                  <a:lnTo>
                    <a:pt x="1784032" y="100916"/>
                  </a:lnTo>
                  <a:lnTo>
                    <a:pt x="1741757" y="83919"/>
                  </a:lnTo>
                  <a:lnTo>
                    <a:pt x="1698756" y="68393"/>
                  </a:lnTo>
                  <a:lnTo>
                    <a:pt x="1655060" y="54370"/>
                  </a:lnTo>
                  <a:lnTo>
                    <a:pt x="1610699" y="41880"/>
                  </a:lnTo>
                  <a:lnTo>
                    <a:pt x="1565704" y="30955"/>
                  </a:lnTo>
                  <a:lnTo>
                    <a:pt x="1520107" y="21626"/>
                  </a:lnTo>
                  <a:lnTo>
                    <a:pt x="1473939" y="13923"/>
                  </a:lnTo>
                  <a:lnTo>
                    <a:pt x="1427230" y="7878"/>
                  </a:lnTo>
                  <a:lnTo>
                    <a:pt x="1380012" y="3522"/>
                  </a:lnTo>
                  <a:lnTo>
                    <a:pt x="1332316" y="885"/>
                  </a:lnTo>
                  <a:lnTo>
                    <a:pt x="1284173" y="0"/>
                  </a:lnTo>
                  <a:lnTo>
                    <a:pt x="0" y="0"/>
                  </a:lnTo>
                  <a:lnTo>
                    <a:pt x="0" y="1550141"/>
                  </a:lnTo>
                </a:path>
              </a:pathLst>
            </a:custGeom>
            <a:ln w="19050">
              <a:solidFill>
                <a:srgbClr val="B4BB2E"/>
              </a:solidFill>
            </a:ln>
          </p:spPr>
          <p:txBody>
            <a:bodyPr wrap="square" lIns="0" tIns="0" rIns="0" bIns="0" rtlCol="0"/>
            <a:lstStyle/>
            <a:p>
              <a:endParaRPr/>
            </a:p>
          </p:txBody>
        </p:sp>
        <p:sp>
          <p:nvSpPr>
            <p:cNvPr id="29" name="object 12">
              <a:extLst>
                <a:ext uri="{FF2B5EF4-FFF2-40B4-BE49-F238E27FC236}">
                  <a16:creationId xmlns:a16="http://schemas.microsoft.com/office/drawing/2014/main" id="{012BBFDE-43AC-93B4-439A-180C88839685}"/>
                </a:ext>
              </a:extLst>
            </p:cNvPr>
            <p:cNvSpPr/>
            <p:nvPr/>
          </p:nvSpPr>
          <p:spPr>
            <a:xfrm>
              <a:off x="8841061" y="5914401"/>
              <a:ext cx="1534160" cy="925830"/>
            </a:xfrm>
            <a:custGeom>
              <a:avLst/>
              <a:gdLst/>
              <a:ahLst/>
              <a:cxnLst/>
              <a:rect l="l" t="t" r="r" b="b"/>
              <a:pathLst>
                <a:path w="1534159" h="925829">
                  <a:moveTo>
                    <a:pt x="0" y="925602"/>
                  </a:moveTo>
                  <a:lnTo>
                    <a:pt x="0" y="766991"/>
                  </a:lnTo>
                  <a:lnTo>
                    <a:pt x="1508" y="718485"/>
                  </a:lnTo>
                  <a:lnTo>
                    <a:pt x="5975" y="670781"/>
                  </a:lnTo>
                  <a:lnTo>
                    <a:pt x="13311" y="623969"/>
                  </a:lnTo>
                  <a:lnTo>
                    <a:pt x="23424" y="578138"/>
                  </a:lnTo>
                  <a:lnTo>
                    <a:pt x="36226" y="533378"/>
                  </a:lnTo>
                  <a:lnTo>
                    <a:pt x="51627" y="489780"/>
                  </a:lnTo>
                  <a:lnTo>
                    <a:pt x="69536" y="447432"/>
                  </a:lnTo>
                  <a:lnTo>
                    <a:pt x="89865" y="406425"/>
                  </a:lnTo>
                  <a:lnTo>
                    <a:pt x="112522" y="366849"/>
                  </a:lnTo>
                  <a:lnTo>
                    <a:pt x="137419" y="328793"/>
                  </a:lnTo>
                  <a:lnTo>
                    <a:pt x="164465" y="292347"/>
                  </a:lnTo>
                  <a:lnTo>
                    <a:pt x="193571" y="257602"/>
                  </a:lnTo>
                  <a:lnTo>
                    <a:pt x="224647" y="224647"/>
                  </a:lnTo>
                  <a:lnTo>
                    <a:pt x="257602" y="193571"/>
                  </a:lnTo>
                  <a:lnTo>
                    <a:pt x="292347" y="164465"/>
                  </a:lnTo>
                  <a:lnTo>
                    <a:pt x="328793" y="137419"/>
                  </a:lnTo>
                  <a:lnTo>
                    <a:pt x="366849" y="112522"/>
                  </a:lnTo>
                  <a:lnTo>
                    <a:pt x="406425" y="89865"/>
                  </a:lnTo>
                  <a:lnTo>
                    <a:pt x="447432" y="69536"/>
                  </a:lnTo>
                  <a:lnTo>
                    <a:pt x="489780" y="51627"/>
                  </a:lnTo>
                  <a:lnTo>
                    <a:pt x="533378" y="36226"/>
                  </a:lnTo>
                  <a:lnTo>
                    <a:pt x="578138" y="23424"/>
                  </a:lnTo>
                  <a:lnTo>
                    <a:pt x="623969" y="13311"/>
                  </a:lnTo>
                  <a:lnTo>
                    <a:pt x="670781" y="5975"/>
                  </a:lnTo>
                  <a:lnTo>
                    <a:pt x="718485" y="1508"/>
                  </a:lnTo>
                  <a:lnTo>
                    <a:pt x="766991" y="0"/>
                  </a:lnTo>
                  <a:lnTo>
                    <a:pt x="1533982" y="0"/>
                  </a:lnTo>
                  <a:lnTo>
                    <a:pt x="1533982" y="925602"/>
                  </a:lnTo>
                </a:path>
              </a:pathLst>
            </a:custGeom>
            <a:ln w="19049">
              <a:solidFill>
                <a:srgbClr val="B4BB2E"/>
              </a:solidFill>
            </a:ln>
          </p:spPr>
          <p:txBody>
            <a:bodyPr wrap="square" lIns="0" tIns="0" rIns="0" bIns="0" rtlCol="0"/>
            <a:lstStyle/>
            <a:p>
              <a:endParaRPr/>
            </a:p>
          </p:txBody>
        </p:sp>
        <p:sp>
          <p:nvSpPr>
            <p:cNvPr id="30" name="object 13">
              <a:extLst>
                <a:ext uri="{FF2B5EF4-FFF2-40B4-BE49-F238E27FC236}">
                  <a16:creationId xmlns:a16="http://schemas.microsoft.com/office/drawing/2014/main" id="{6CF055FE-2ADB-22DA-5517-B5E886FE195F}"/>
                </a:ext>
              </a:extLst>
            </p:cNvPr>
            <p:cNvSpPr/>
            <p:nvPr/>
          </p:nvSpPr>
          <p:spPr>
            <a:xfrm>
              <a:off x="8582471" y="5598577"/>
              <a:ext cx="2056130" cy="1241425"/>
            </a:xfrm>
            <a:custGeom>
              <a:avLst/>
              <a:gdLst/>
              <a:ahLst/>
              <a:cxnLst/>
              <a:rect l="l" t="t" r="r" b="b"/>
              <a:pathLst>
                <a:path w="2056129" h="1241425">
                  <a:moveTo>
                    <a:pt x="0" y="1241426"/>
                  </a:moveTo>
                  <a:lnTo>
                    <a:pt x="0" y="1027976"/>
                  </a:lnTo>
                  <a:lnTo>
                    <a:pt x="1118" y="979584"/>
                  </a:lnTo>
                  <a:lnTo>
                    <a:pt x="4442" y="931768"/>
                  </a:lnTo>
                  <a:lnTo>
                    <a:pt x="9921" y="884577"/>
                  </a:lnTo>
                  <a:lnTo>
                    <a:pt x="17507" y="838061"/>
                  </a:lnTo>
                  <a:lnTo>
                    <a:pt x="27149" y="792268"/>
                  </a:lnTo>
                  <a:lnTo>
                    <a:pt x="38798" y="747250"/>
                  </a:lnTo>
                  <a:lnTo>
                    <a:pt x="52406" y="703054"/>
                  </a:lnTo>
                  <a:lnTo>
                    <a:pt x="67922" y="659730"/>
                  </a:lnTo>
                  <a:lnTo>
                    <a:pt x="85298" y="617327"/>
                  </a:lnTo>
                  <a:lnTo>
                    <a:pt x="104483" y="575895"/>
                  </a:lnTo>
                  <a:lnTo>
                    <a:pt x="125429" y="535484"/>
                  </a:lnTo>
                  <a:lnTo>
                    <a:pt x="148087" y="496142"/>
                  </a:lnTo>
                  <a:lnTo>
                    <a:pt x="172406" y="457919"/>
                  </a:lnTo>
                  <a:lnTo>
                    <a:pt x="198338" y="420864"/>
                  </a:lnTo>
                  <a:lnTo>
                    <a:pt x="225833" y="385027"/>
                  </a:lnTo>
                  <a:lnTo>
                    <a:pt x="254841" y="350457"/>
                  </a:lnTo>
                  <a:lnTo>
                    <a:pt x="285314" y="317203"/>
                  </a:lnTo>
                  <a:lnTo>
                    <a:pt x="317203" y="285314"/>
                  </a:lnTo>
                  <a:lnTo>
                    <a:pt x="350457" y="254841"/>
                  </a:lnTo>
                  <a:lnTo>
                    <a:pt x="385027" y="225833"/>
                  </a:lnTo>
                  <a:lnTo>
                    <a:pt x="420864" y="198338"/>
                  </a:lnTo>
                  <a:lnTo>
                    <a:pt x="457919" y="172406"/>
                  </a:lnTo>
                  <a:lnTo>
                    <a:pt x="496142" y="148087"/>
                  </a:lnTo>
                  <a:lnTo>
                    <a:pt x="535484" y="125429"/>
                  </a:lnTo>
                  <a:lnTo>
                    <a:pt x="575895" y="104483"/>
                  </a:lnTo>
                  <a:lnTo>
                    <a:pt x="617327" y="85298"/>
                  </a:lnTo>
                  <a:lnTo>
                    <a:pt x="659730" y="67922"/>
                  </a:lnTo>
                  <a:lnTo>
                    <a:pt x="703054" y="52406"/>
                  </a:lnTo>
                  <a:lnTo>
                    <a:pt x="747250" y="38798"/>
                  </a:lnTo>
                  <a:lnTo>
                    <a:pt x="792268" y="27149"/>
                  </a:lnTo>
                  <a:lnTo>
                    <a:pt x="838061" y="17507"/>
                  </a:lnTo>
                  <a:lnTo>
                    <a:pt x="884577" y="9921"/>
                  </a:lnTo>
                  <a:lnTo>
                    <a:pt x="931768" y="4442"/>
                  </a:lnTo>
                  <a:lnTo>
                    <a:pt x="979584" y="1118"/>
                  </a:lnTo>
                  <a:lnTo>
                    <a:pt x="1027976" y="0"/>
                  </a:lnTo>
                  <a:lnTo>
                    <a:pt x="2055952" y="0"/>
                  </a:lnTo>
                  <a:lnTo>
                    <a:pt x="2055952" y="1241426"/>
                  </a:lnTo>
                </a:path>
              </a:pathLst>
            </a:custGeom>
            <a:ln w="19050">
              <a:solidFill>
                <a:srgbClr val="04676D"/>
              </a:solidFill>
            </a:ln>
          </p:spPr>
          <p:txBody>
            <a:bodyPr wrap="square" lIns="0" tIns="0" rIns="0" bIns="0" rtlCol="0"/>
            <a:lstStyle/>
            <a:p>
              <a:endParaRPr/>
            </a:p>
          </p:txBody>
        </p:sp>
        <p:sp>
          <p:nvSpPr>
            <p:cNvPr id="31" name="object 14">
              <a:extLst>
                <a:ext uri="{FF2B5EF4-FFF2-40B4-BE49-F238E27FC236}">
                  <a16:creationId xmlns:a16="http://schemas.microsoft.com/office/drawing/2014/main" id="{87BA5F31-9DBE-F915-B6BB-5E0AB70A9C47}"/>
                </a:ext>
              </a:extLst>
            </p:cNvPr>
            <p:cNvSpPr/>
            <p:nvPr/>
          </p:nvSpPr>
          <p:spPr>
            <a:xfrm>
              <a:off x="8067039" y="4984083"/>
              <a:ext cx="3082290" cy="1856105"/>
            </a:xfrm>
            <a:custGeom>
              <a:avLst/>
              <a:gdLst/>
              <a:ahLst/>
              <a:cxnLst/>
              <a:rect l="l" t="t" r="r" b="b"/>
              <a:pathLst>
                <a:path w="3082290" h="1856104">
                  <a:moveTo>
                    <a:pt x="0" y="1855920"/>
                  </a:moveTo>
                  <a:lnTo>
                    <a:pt x="0" y="1541005"/>
                  </a:lnTo>
                  <a:lnTo>
                    <a:pt x="733" y="1493006"/>
                  </a:lnTo>
                  <a:lnTo>
                    <a:pt x="2918" y="1445373"/>
                  </a:lnTo>
                  <a:lnTo>
                    <a:pt x="6535" y="1398127"/>
                  </a:lnTo>
                  <a:lnTo>
                    <a:pt x="11562" y="1351289"/>
                  </a:lnTo>
                  <a:lnTo>
                    <a:pt x="17977" y="1304880"/>
                  </a:lnTo>
                  <a:lnTo>
                    <a:pt x="25759" y="1258923"/>
                  </a:lnTo>
                  <a:lnTo>
                    <a:pt x="34887" y="1213437"/>
                  </a:lnTo>
                  <a:lnTo>
                    <a:pt x="45340" y="1168444"/>
                  </a:lnTo>
                  <a:lnTo>
                    <a:pt x="57095" y="1123967"/>
                  </a:lnTo>
                  <a:lnTo>
                    <a:pt x="70133" y="1080025"/>
                  </a:lnTo>
                  <a:lnTo>
                    <a:pt x="84431" y="1036641"/>
                  </a:lnTo>
                  <a:lnTo>
                    <a:pt x="99969" y="993835"/>
                  </a:lnTo>
                  <a:lnTo>
                    <a:pt x="116724" y="951629"/>
                  </a:lnTo>
                  <a:lnTo>
                    <a:pt x="134676" y="910045"/>
                  </a:lnTo>
                  <a:lnTo>
                    <a:pt x="153804" y="869103"/>
                  </a:lnTo>
                  <a:lnTo>
                    <a:pt x="174085" y="828825"/>
                  </a:lnTo>
                  <a:lnTo>
                    <a:pt x="195499" y="789232"/>
                  </a:lnTo>
                  <a:lnTo>
                    <a:pt x="218025" y="750346"/>
                  </a:lnTo>
                  <a:lnTo>
                    <a:pt x="241641" y="712187"/>
                  </a:lnTo>
                  <a:lnTo>
                    <a:pt x="266325" y="674778"/>
                  </a:lnTo>
                  <a:lnTo>
                    <a:pt x="292057" y="638139"/>
                  </a:lnTo>
                  <a:lnTo>
                    <a:pt x="318815" y="602292"/>
                  </a:lnTo>
                  <a:lnTo>
                    <a:pt x="346578" y="567257"/>
                  </a:lnTo>
                  <a:lnTo>
                    <a:pt x="375325" y="533057"/>
                  </a:lnTo>
                  <a:lnTo>
                    <a:pt x="405034" y="499713"/>
                  </a:lnTo>
                  <a:lnTo>
                    <a:pt x="435683" y="467246"/>
                  </a:lnTo>
                  <a:lnTo>
                    <a:pt x="467253" y="435677"/>
                  </a:lnTo>
                  <a:lnTo>
                    <a:pt x="499720" y="405028"/>
                  </a:lnTo>
                  <a:lnTo>
                    <a:pt x="533065" y="375319"/>
                  </a:lnTo>
                  <a:lnTo>
                    <a:pt x="567265" y="346573"/>
                  </a:lnTo>
                  <a:lnTo>
                    <a:pt x="602299" y="318811"/>
                  </a:lnTo>
                  <a:lnTo>
                    <a:pt x="638147" y="292053"/>
                  </a:lnTo>
                  <a:lnTo>
                    <a:pt x="674786" y="266321"/>
                  </a:lnTo>
                  <a:lnTo>
                    <a:pt x="712196" y="241637"/>
                  </a:lnTo>
                  <a:lnTo>
                    <a:pt x="750355" y="218022"/>
                  </a:lnTo>
                  <a:lnTo>
                    <a:pt x="789242" y="195496"/>
                  </a:lnTo>
                  <a:lnTo>
                    <a:pt x="828835" y="174082"/>
                  </a:lnTo>
                  <a:lnTo>
                    <a:pt x="869113" y="153801"/>
                  </a:lnTo>
                  <a:lnTo>
                    <a:pt x="910055" y="134674"/>
                  </a:lnTo>
                  <a:lnTo>
                    <a:pt x="951640" y="116722"/>
                  </a:lnTo>
                  <a:lnTo>
                    <a:pt x="993846" y="99967"/>
                  </a:lnTo>
                  <a:lnTo>
                    <a:pt x="1036652" y="84430"/>
                  </a:lnTo>
                  <a:lnTo>
                    <a:pt x="1080037" y="70132"/>
                  </a:lnTo>
                  <a:lnTo>
                    <a:pt x="1123979" y="57094"/>
                  </a:lnTo>
                  <a:lnTo>
                    <a:pt x="1168456" y="45339"/>
                  </a:lnTo>
                  <a:lnTo>
                    <a:pt x="1213449" y="34886"/>
                  </a:lnTo>
                  <a:lnTo>
                    <a:pt x="1258935" y="25759"/>
                  </a:lnTo>
                  <a:lnTo>
                    <a:pt x="1304893" y="17977"/>
                  </a:lnTo>
                  <a:lnTo>
                    <a:pt x="1351301" y="11562"/>
                  </a:lnTo>
                  <a:lnTo>
                    <a:pt x="1398140" y="6535"/>
                  </a:lnTo>
                  <a:lnTo>
                    <a:pt x="1445386" y="2918"/>
                  </a:lnTo>
                  <a:lnTo>
                    <a:pt x="1493019" y="733"/>
                  </a:lnTo>
                  <a:lnTo>
                    <a:pt x="1541017" y="0"/>
                  </a:lnTo>
                  <a:lnTo>
                    <a:pt x="3082023" y="0"/>
                  </a:lnTo>
                  <a:lnTo>
                    <a:pt x="3082023" y="1855920"/>
                  </a:lnTo>
                </a:path>
              </a:pathLst>
            </a:custGeom>
            <a:ln w="19050">
              <a:solidFill>
                <a:srgbClr val="04676D"/>
              </a:solidFill>
            </a:ln>
          </p:spPr>
          <p:txBody>
            <a:bodyPr wrap="square" lIns="0" tIns="0" rIns="0" bIns="0" rtlCol="0"/>
            <a:lstStyle/>
            <a:p>
              <a:endParaRPr/>
            </a:p>
          </p:txBody>
        </p:sp>
        <p:sp>
          <p:nvSpPr>
            <p:cNvPr id="32" name="object 15">
              <a:extLst>
                <a:ext uri="{FF2B5EF4-FFF2-40B4-BE49-F238E27FC236}">
                  <a16:creationId xmlns:a16="http://schemas.microsoft.com/office/drawing/2014/main" id="{BDE6FA97-0284-8D36-EEEE-01831793EBEF}"/>
                </a:ext>
              </a:extLst>
            </p:cNvPr>
            <p:cNvSpPr/>
            <p:nvPr/>
          </p:nvSpPr>
          <p:spPr>
            <a:xfrm>
              <a:off x="8327311" y="5289862"/>
              <a:ext cx="2568575" cy="1550670"/>
            </a:xfrm>
            <a:custGeom>
              <a:avLst/>
              <a:gdLst/>
              <a:ahLst/>
              <a:cxnLst/>
              <a:rect l="l" t="t" r="r" b="b"/>
              <a:pathLst>
                <a:path w="2568575" h="1550670">
                  <a:moveTo>
                    <a:pt x="0" y="1550141"/>
                  </a:moveTo>
                  <a:lnTo>
                    <a:pt x="0" y="1284173"/>
                  </a:lnTo>
                  <a:lnTo>
                    <a:pt x="885" y="1236029"/>
                  </a:lnTo>
                  <a:lnTo>
                    <a:pt x="3522" y="1188333"/>
                  </a:lnTo>
                  <a:lnTo>
                    <a:pt x="7878" y="1141115"/>
                  </a:lnTo>
                  <a:lnTo>
                    <a:pt x="13923" y="1094406"/>
                  </a:lnTo>
                  <a:lnTo>
                    <a:pt x="21626" y="1048238"/>
                  </a:lnTo>
                  <a:lnTo>
                    <a:pt x="30955" y="1002641"/>
                  </a:lnTo>
                  <a:lnTo>
                    <a:pt x="41880" y="957647"/>
                  </a:lnTo>
                  <a:lnTo>
                    <a:pt x="54370" y="913286"/>
                  </a:lnTo>
                  <a:lnTo>
                    <a:pt x="68393" y="869589"/>
                  </a:lnTo>
                  <a:lnTo>
                    <a:pt x="83919" y="826588"/>
                  </a:lnTo>
                  <a:lnTo>
                    <a:pt x="100916" y="784314"/>
                  </a:lnTo>
                  <a:lnTo>
                    <a:pt x="119353" y="742797"/>
                  </a:lnTo>
                  <a:lnTo>
                    <a:pt x="139200" y="702068"/>
                  </a:lnTo>
                  <a:lnTo>
                    <a:pt x="160426" y="662160"/>
                  </a:lnTo>
                  <a:lnTo>
                    <a:pt x="182998" y="623102"/>
                  </a:lnTo>
                  <a:lnTo>
                    <a:pt x="206887" y="584926"/>
                  </a:lnTo>
                  <a:lnTo>
                    <a:pt x="232061" y="547663"/>
                  </a:lnTo>
                  <a:lnTo>
                    <a:pt x="258490" y="511343"/>
                  </a:lnTo>
                  <a:lnTo>
                    <a:pt x="286141" y="475999"/>
                  </a:lnTo>
                  <a:lnTo>
                    <a:pt x="314985" y="441660"/>
                  </a:lnTo>
                  <a:lnTo>
                    <a:pt x="344990" y="408358"/>
                  </a:lnTo>
                  <a:lnTo>
                    <a:pt x="376124" y="376124"/>
                  </a:lnTo>
                  <a:lnTo>
                    <a:pt x="408358" y="344990"/>
                  </a:lnTo>
                  <a:lnTo>
                    <a:pt x="441660" y="314985"/>
                  </a:lnTo>
                  <a:lnTo>
                    <a:pt x="475999" y="286141"/>
                  </a:lnTo>
                  <a:lnTo>
                    <a:pt x="511343" y="258490"/>
                  </a:lnTo>
                  <a:lnTo>
                    <a:pt x="547663" y="232061"/>
                  </a:lnTo>
                  <a:lnTo>
                    <a:pt x="584926" y="206887"/>
                  </a:lnTo>
                  <a:lnTo>
                    <a:pt x="623102" y="182998"/>
                  </a:lnTo>
                  <a:lnTo>
                    <a:pt x="662160" y="160426"/>
                  </a:lnTo>
                  <a:lnTo>
                    <a:pt x="702068" y="139200"/>
                  </a:lnTo>
                  <a:lnTo>
                    <a:pt x="742797" y="119353"/>
                  </a:lnTo>
                  <a:lnTo>
                    <a:pt x="784314" y="100916"/>
                  </a:lnTo>
                  <a:lnTo>
                    <a:pt x="826588" y="83919"/>
                  </a:lnTo>
                  <a:lnTo>
                    <a:pt x="869589" y="68393"/>
                  </a:lnTo>
                  <a:lnTo>
                    <a:pt x="913286" y="54370"/>
                  </a:lnTo>
                  <a:lnTo>
                    <a:pt x="957647" y="41880"/>
                  </a:lnTo>
                  <a:lnTo>
                    <a:pt x="1002641" y="30955"/>
                  </a:lnTo>
                  <a:lnTo>
                    <a:pt x="1048238" y="21626"/>
                  </a:lnTo>
                  <a:lnTo>
                    <a:pt x="1094406" y="13923"/>
                  </a:lnTo>
                  <a:lnTo>
                    <a:pt x="1141115" y="7878"/>
                  </a:lnTo>
                  <a:lnTo>
                    <a:pt x="1188333" y="3522"/>
                  </a:lnTo>
                  <a:lnTo>
                    <a:pt x="1236029" y="885"/>
                  </a:lnTo>
                  <a:lnTo>
                    <a:pt x="1284173" y="0"/>
                  </a:lnTo>
                  <a:lnTo>
                    <a:pt x="2568346" y="0"/>
                  </a:lnTo>
                  <a:lnTo>
                    <a:pt x="2568346" y="1550141"/>
                  </a:lnTo>
                </a:path>
              </a:pathLst>
            </a:custGeom>
            <a:ln w="19050">
              <a:solidFill>
                <a:srgbClr val="B4BB2E"/>
              </a:solidFill>
            </a:ln>
          </p:spPr>
          <p:txBody>
            <a:bodyPr wrap="square" lIns="0" tIns="0" rIns="0" bIns="0" rtlCol="0"/>
            <a:lstStyle/>
            <a:p>
              <a:endParaRPr/>
            </a:p>
          </p:txBody>
        </p:sp>
      </p:grpSp>
    </p:spTree>
    <p:extLst>
      <p:ext uri="{BB962C8B-B14F-4D97-AF65-F5344CB8AC3E}">
        <p14:creationId xmlns:p14="http://schemas.microsoft.com/office/powerpoint/2010/main" val="3386234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3756EFF-5DDC-FB6D-F53A-74ACD4A119A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3A0DA39-75AC-2FF3-9C1F-D317071C3CA0}"/>
              </a:ext>
            </a:extLst>
          </p:cNvPr>
          <p:cNvSpPr txBox="1"/>
          <p:nvPr/>
        </p:nvSpPr>
        <p:spPr>
          <a:xfrm>
            <a:off x="1130300" y="1805711"/>
            <a:ext cx="8458200" cy="5398914"/>
          </a:xfrm>
          <a:prstGeom prst="rect">
            <a:avLst/>
          </a:prstGeom>
        </p:spPr>
        <p:txBody>
          <a:bodyPr vert="horz" wrap="square" lIns="0" tIns="12700" rIns="0" bIns="0" rtlCol="0" anchor="t">
            <a:spAutoFit/>
          </a:bodyPr>
          <a:lstStyle/>
          <a:p>
            <a:r>
              <a:rPr lang="en-US" sz="2800" dirty="0">
                <a:solidFill>
                  <a:srgbClr val="58595B"/>
                </a:solidFill>
                <a:latin typeface="HelveticaNeueLT Std Lt"/>
                <a:cs typeface="HelveticaNeueLT Std Lt"/>
              </a:rPr>
              <a:t>2.  </a:t>
            </a:r>
            <a:r>
              <a:rPr lang="en-US" sz="2800" dirty="0">
                <a:solidFill>
                  <a:srgbClr val="58595B"/>
                </a:solidFill>
              </a:rPr>
              <a:t>🚫 </a:t>
            </a:r>
            <a:r>
              <a:rPr lang="en-US" sz="2800" b="1" dirty="0">
                <a:solidFill>
                  <a:srgbClr val="58595B"/>
                </a:solidFill>
              </a:rPr>
              <a:t>Not following own policies (Procurement / Travel/Assets)</a:t>
            </a:r>
          </a:p>
          <a:p>
            <a:pPr marL="457200" lvl="5" indent="-457200">
              <a:buFont typeface="Wingdings" panose="05000000000000000000" pitchFamily="2" charset="2"/>
              <a:buChar char="Ø"/>
            </a:pPr>
            <a:endParaRPr lang="en-GB" sz="1400" dirty="0">
              <a:latin typeface="HelveticaNeueLT Std Med"/>
            </a:endParaRPr>
          </a:p>
          <a:p>
            <a:pPr marL="457200" lvl="5" indent="-457200">
              <a:buFont typeface="Wingdings" panose="05000000000000000000" pitchFamily="2" charset="2"/>
              <a:buChar char="Ø"/>
            </a:pPr>
            <a:r>
              <a:rPr lang="en-GB" sz="2000" dirty="0">
                <a:latin typeface="HelveticaNeueLT Std Med"/>
              </a:rPr>
              <a:t>Approvals for out of scope travel not obtained</a:t>
            </a:r>
          </a:p>
          <a:p>
            <a:pPr marL="457200" lvl="5" indent="-457200">
              <a:buFont typeface="Wingdings" panose="05000000000000000000" pitchFamily="2" charset="2"/>
              <a:buChar char="Ø"/>
            </a:pPr>
            <a:r>
              <a:rPr lang="en-GB" sz="2000" dirty="0">
                <a:latin typeface="HelveticaNeueLT Std Med"/>
              </a:rPr>
              <a:t>Costs approved that are not in line with policy</a:t>
            </a:r>
          </a:p>
          <a:p>
            <a:pPr marL="457200" lvl="5" indent="-457200">
              <a:buFont typeface="Wingdings" panose="05000000000000000000" pitchFamily="2" charset="2"/>
              <a:buChar char="Ø"/>
            </a:pPr>
            <a:r>
              <a:rPr lang="en-GB" sz="2000" dirty="0">
                <a:latin typeface="HelveticaNeueLT Std Med"/>
              </a:rPr>
              <a:t>Excessive travel costs</a:t>
            </a:r>
          </a:p>
          <a:p>
            <a:pPr marL="457200" lvl="5" indent="-457200">
              <a:buFont typeface="Wingdings" panose="05000000000000000000" pitchFamily="2" charset="2"/>
              <a:buChar char="Ø"/>
            </a:pPr>
            <a:r>
              <a:rPr lang="en-GB" sz="2000" dirty="0">
                <a:latin typeface="HelveticaNeueLT Std Med"/>
              </a:rPr>
              <a:t>Business vs economy travel</a:t>
            </a:r>
          </a:p>
          <a:p>
            <a:pPr marL="457200" lvl="5" indent="-457200">
              <a:buFont typeface="Wingdings" panose="05000000000000000000" pitchFamily="2" charset="2"/>
              <a:buChar char="Ø"/>
            </a:pPr>
            <a:r>
              <a:rPr lang="en-GB" sz="2000" dirty="0">
                <a:latin typeface="HelveticaNeueLT Std Med"/>
              </a:rPr>
              <a:t>Depreciation</a:t>
            </a:r>
          </a:p>
          <a:p>
            <a:pPr marL="457200" lvl="5" indent="-457200">
              <a:buFont typeface="Wingdings" panose="05000000000000000000" pitchFamily="2" charset="2"/>
              <a:buChar char="Ø"/>
            </a:pPr>
            <a:r>
              <a:rPr lang="en-GB" sz="2000" dirty="0">
                <a:latin typeface="HelveticaNeueLT Std Med"/>
              </a:rPr>
              <a:t>Procurement evidence missing – 3 quotes, tenders etc</a:t>
            </a:r>
          </a:p>
          <a:p>
            <a:pPr lvl="5"/>
            <a:endParaRPr lang="en-GB" sz="2000" dirty="0">
              <a:latin typeface="HelveticaNeueLT Std Med"/>
            </a:endParaRPr>
          </a:p>
          <a:p>
            <a:pPr marL="457200" lvl="5" indent="-457200">
              <a:buFont typeface="Wingdings" panose="05000000000000000000" pitchFamily="2" charset="2"/>
              <a:buChar char="Ø"/>
            </a:pPr>
            <a:endParaRPr lang="en-GB" sz="1400" dirty="0">
              <a:latin typeface="HelveticaNeueLT Std Med"/>
            </a:endParaRPr>
          </a:p>
          <a:p>
            <a:pPr marL="457200" lvl="5" indent="-457200">
              <a:buFont typeface="Wingdings" panose="05000000000000000000" pitchFamily="2" charset="2"/>
              <a:buChar char="Ø"/>
            </a:pPr>
            <a:endParaRPr lang="en-GB" sz="1400" dirty="0">
              <a:latin typeface="HelveticaNeueLT Std Med"/>
            </a:endParaRPr>
          </a:p>
          <a:p>
            <a:pPr marL="457200" lvl="5" indent="-457200">
              <a:buFont typeface="Wingdings" panose="05000000000000000000" pitchFamily="2" charset="2"/>
              <a:buChar char="Ø"/>
            </a:pPr>
            <a:endParaRPr lang="en-GB" sz="1400" dirty="0">
              <a:latin typeface="HelveticaNeueLT Std Med"/>
            </a:endParaRPr>
          </a:p>
          <a:p>
            <a:pPr marL="457200" lvl="4" indent="-457200">
              <a:buFont typeface="Wingdings" panose="05000000000000000000" pitchFamily="2" charset="2"/>
              <a:buChar char="Ø"/>
            </a:pPr>
            <a:endParaRPr lang="en-GB" sz="1400" b="1" dirty="0">
              <a:latin typeface="HelveticaNeueLT Std Med"/>
            </a:endParaRPr>
          </a:p>
          <a:p>
            <a:pPr lvl="4"/>
            <a:endParaRPr lang="en-US" sz="2800" dirty="0">
              <a:solidFill>
                <a:srgbClr val="58595B"/>
              </a:solidFill>
              <a:latin typeface="HelveticaNeueLT Std Lt"/>
              <a:cs typeface="HelveticaNeueLT Std Lt"/>
            </a:endParaRPr>
          </a:p>
          <a:p>
            <a:pPr marL="514350" lvl="4" indent="-514350">
              <a:buFont typeface="Wingdings" panose="05000000000000000000" pitchFamily="2" charset="2"/>
              <a:buChar char="Ø"/>
            </a:pPr>
            <a:endParaRPr lang="en-US" sz="2800" dirty="0">
              <a:solidFill>
                <a:srgbClr val="58595B"/>
              </a:solidFill>
              <a:latin typeface="HelveticaNeueLT Std Lt"/>
              <a:cs typeface="HelveticaNeueLT Std Lt"/>
            </a:endParaRPr>
          </a:p>
          <a:p>
            <a:endParaRPr lang="en-US" sz="2800" dirty="0">
              <a:solidFill>
                <a:srgbClr val="58595B"/>
              </a:solidFill>
              <a:latin typeface="HelveticaNeueLT Std Lt"/>
              <a:cs typeface="HelveticaNeueLT Std Lt"/>
            </a:endParaRPr>
          </a:p>
        </p:txBody>
      </p:sp>
      <p:sp>
        <p:nvSpPr>
          <p:cNvPr id="3" name="object 3">
            <a:extLst>
              <a:ext uri="{FF2B5EF4-FFF2-40B4-BE49-F238E27FC236}">
                <a16:creationId xmlns:a16="http://schemas.microsoft.com/office/drawing/2014/main" id="{F5B6A3B1-B135-82C9-19CB-56558FFDDFD5}"/>
              </a:ext>
            </a:extLst>
          </p:cNvPr>
          <p:cNvSpPr txBox="1">
            <a:spLocks noGrp="1"/>
          </p:cNvSpPr>
          <p:nvPr>
            <p:ph type="title"/>
          </p:nvPr>
        </p:nvSpPr>
        <p:spPr>
          <a:xfrm>
            <a:off x="1058298" y="926974"/>
            <a:ext cx="7920602" cy="597599"/>
          </a:xfrm>
          <a:prstGeom prst="rect">
            <a:avLst/>
          </a:prstGeom>
        </p:spPr>
        <p:txBody>
          <a:bodyPr vert="horz" wrap="square" lIns="0" tIns="12700" rIns="0" bIns="0" rtlCol="0">
            <a:spAutoFit/>
          </a:bodyPr>
          <a:lstStyle/>
          <a:p>
            <a:pPr marL="12700">
              <a:lnSpc>
                <a:spcPct val="100000"/>
              </a:lnSpc>
              <a:spcBef>
                <a:spcPts val="100"/>
              </a:spcBef>
            </a:pPr>
            <a:r>
              <a:rPr lang="en-GB" dirty="0"/>
              <a:t>Common pitfalls for non-compliance</a:t>
            </a:r>
            <a:endParaRPr spc="-10" dirty="0"/>
          </a:p>
        </p:txBody>
      </p:sp>
      <p:pic>
        <p:nvPicPr>
          <p:cNvPr id="15" name="Picture 14" descr="A yellow and black logo&#10;&#10;Description automatically generated">
            <a:extLst>
              <a:ext uri="{FF2B5EF4-FFF2-40B4-BE49-F238E27FC236}">
                <a16:creationId xmlns:a16="http://schemas.microsoft.com/office/drawing/2014/main" id="{F43A28AF-8219-0756-2EED-EB5B1D08378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7300" y="5491120"/>
            <a:ext cx="1934532" cy="776165"/>
          </a:xfrm>
          <a:prstGeom prst="rect">
            <a:avLst/>
          </a:prstGeom>
        </p:spPr>
      </p:pic>
      <p:grpSp>
        <p:nvGrpSpPr>
          <p:cNvPr id="24" name="object 7">
            <a:extLst>
              <a:ext uri="{FF2B5EF4-FFF2-40B4-BE49-F238E27FC236}">
                <a16:creationId xmlns:a16="http://schemas.microsoft.com/office/drawing/2014/main" id="{988116D4-849C-12D5-9F90-EAA5D79373AB}"/>
              </a:ext>
            </a:extLst>
          </p:cNvPr>
          <p:cNvGrpSpPr/>
          <p:nvPr/>
        </p:nvGrpSpPr>
        <p:grpSpPr>
          <a:xfrm>
            <a:off x="4975993" y="4974558"/>
            <a:ext cx="6182995" cy="1875155"/>
            <a:chOff x="4975993" y="4974558"/>
            <a:chExt cx="6182995" cy="1875155"/>
          </a:xfrm>
        </p:grpSpPr>
        <p:sp>
          <p:nvSpPr>
            <p:cNvPr id="25" name="object 8">
              <a:extLst>
                <a:ext uri="{FF2B5EF4-FFF2-40B4-BE49-F238E27FC236}">
                  <a16:creationId xmlns:a16="http://schemas.microsoft.com/office/drawing/2014/main" id="{999AE7CA-B7C6-7AB6-CB3E-2C983046024C}"/>
                </a:ext>
              </a:extLst>
            </p:cNvPr>
            <p:cNvSpPr/>
            <p:nvPr/>
          </p:nvSpPr>
          <p:spPr>
            <a:xfrm>
              <a:off x="5759539" y="5914401"/>
              <a:ext cx="1534160" cy="925830"/>
            </a:xfrm>
            <a:custGeom>
              <a:avLst/>
              <a:gdLst/>
              <a:ahLst/>
              <a:cxnLst/>
              <a:rect l="l" t="t" r="r" b="b"/>
              <a:pathLst>
                <a:path w="1534159" h="925829">
                  <a:moveTo>
                    <a:pt x="1533982" y="925602"/>
                  </a:moveTo>
                  <a:lnTo>
                    <a:pt x="1533982" y="766991"/>
                  </a:lnTo>
                  <a:lnTo>
                    <a:pt x="1532473" y="718485"/>
                  </a:lnTo>
                  <a:lnTo>
                    <a:pt x="1528006" y="670781"/>
                  </a:lnTo>
                  <a:lnTo>
                    <a:pt x="1520671" y="623969"/>
                  </a:lnTo>
                  <a:lnTo>
                    <a:pt x="1510557" y="578138"/>
                  </a:lnTo>
                  <a:lnTo>
                    <a:pt x="1497755" y="533378"/>
                  </a:lnTo>
                  <a:lnTo>
                    <a:pt x="1482354" y="489780"/>
                  </a:lnTo>
                  <a:lnTo>
                    <a:pt x="1464445" y="447432"/>
                  </a:lnTo>
                  <a:lnTo>
                    <a:pt x="1444116" y="406425"/>
                  </a:lnTo>
                  <a:lnTo>
                    <a:pt x="1421459" y="366849"/>
                  </a:lnTo>
                  <a:lnTo>
                    <a:pt x="1396562" y="328793"/>
                  </a:lnTo>
                  <a:lnTo>
                    <a:pt x="1369516" y="292347"/>
                  </a:lnTo>
                  <a:lnTo>
                    <a:pt x="1340410" y="257602"/>
                  </a:lnTo>
                  <a:lnTo>
                    <a:pt x="1309335" y="224647"/>
                  </a:lnTo>
                  <a:lnTo>
                    <a:pt x="1276379" y="193571"/>
                  </a:lnTo>
                  <a:lnTo>
                    <a:pt x="1241634" y="164465"/>
                  </a:lnTo>
                  <a:lnTo>
                    <a:pt x="1205188" y="137419"/>
                  </a:lnTo>
                  <a:lnTo>
                    <a:pt x="1167133" y="112522"/>
                  </a:lnTo>
                  <a:lnTo>
                    <a:pt x="1127556" y="89865"/>
                  </a:lnTo>
                  <a:lnTo>
                    <a:pt x="1086549" y="69536"/>
                  </a:lnTo>
                  <a:lnTo>
                    <a:pt x="1044202" y="51627"/>
                  </a:lnTo>
                  <a:lnTo>
                    <a:pt x="1000603" y="36226"/>
                  </a:lnTo>
                  <a:lnTo>
                    <a:pt x="955843" y="23424"/>
                  </a:lnTo>
                  <a:lnTo>
                    <a:pt x="910012" y="13311"/>
                  </a:lnTo>
                  <a:lnTo>
                    <a:pt x="863200" y="5975"/>
                  </a:lnTo>
                  <a:lnTo>
                    <a:pt x="815496" y="1508"/>
                  </a:lnTo>
                  <a:lnTo>
                    <a:pt x="766991" y="0"/>
                  </a:lnTo>
                  <a:lnTo>
                    <a:pt x="0" y="0"/>
                  </a:lnTo>
                  <a:lnTo>
                    <a:pt x="0" y="925602"/>
                  </a:lnTo>
                </a:path>
              </a:pathLst>
            </a:custGeom>
            <a:ln w="19050">
              <a:solidFill>
                <a:srgbClr val="B4BB2E"/>
              </a:solidFill>
            </a:ln>
          </p:spPr>
          <p:txBody>
            <a:bodyPr wrap="square" lIns="0" tIns="0" rIns="0" bIns="0" rtlCol="0"/>
            <a:lstStyle/>
            <a:p>
              <a:endParaRPr/>
            </a:p>
          </p:txBody>
        </p:sp>
        <p:sp>
          <p:nvSpPr>
            <p:cNvPr id="26" name="object 9">
              <a:extLst>
                <a:ext uri="{FF2B5EF4-FFF2-40B4-BE49-F238E27FC236}">
                  <a16:creationId xmlns:a16="http://schemas.microsoft.com/office/drawing/2014/main" id="{078EC19D-21F8-9870-FF54-24F63A2357CD}"/>
                </a:ext>
              </a:extLst>
            </p:cNvPr>
            <p:cNvSpPr/>
            <p:nvPr/>
          </p:nvSpPr>
          <p:spPr>
            <a:xfrm>
              <a:off x="5496158" y="5598577"/>
              <a:ext cx="2056130" cy="1241425"/>
            </a:xfrm>
            <a:custGeom>
              <a:avLst/>
              <a:gdLst/>
              <a:ahLst/>
              <a:cxnLst/>
              <a:rect l="l" t="t" r="r" b="b"/>
              <a:pathLst>
                <a:path w="2056129" h="1241425">
                  <a:moveTo>
                    <a:pt x="2055952" y="1241426"/>
                  </a:moveTo>
                  <a:lnTo>
                    <a:pt x="2055952" y="1027976"/>
                  </a:lnTo>
                  <a:lnTo>
                    <a:pt x="2054833" y="979584"/>
                  </a:lnTo>
                  <a:lnTo>
                    <a:pt x="2051509" y="931768"/>
                  </a:lnTo>
                  <a:lnTo>
                    <a:pt x="2046030" y="884577"/>
                  </a:lnTo>
                  <a:lnTo>
                    <a:pt x="2038445" y="838061"/>
                  </a:lnTo>
                  <a:lnTo>
                    <a:pt x="2028802" y="792268"/>
                  </a:lnTo>
                  <a:lnTo>
                    <a:pt x="2017153" y="747250"/>
                  </a:lnTo>
                  <a:lnTo>
                    <a:pt x="2003545" y="703054"/>
                  </a:lnTo>
                  <a:lnTo>
                    <a:pt x="1988029" y="659730"/>
                  </a:lnTo>
                  <a:lnTo>
                    <a:pt x="1970653" y="617327"/>
                  </a:lnTo>
                  <a:lnTo>
                    <a:pt x="1951468" y="575895"/>
                  </a:lnTo>
                  <a:lnTo>
                    <a:pt x="1930522" y="535484"/>
                  </a:lnTo>
                  <a:lnTo>
                    <a:pt x="1907864" y="496142"/>
                  </a:lnTo>
                  <a:lnTo>
                    <a:pt x="1883545" y="457919"/>
                  </a:lnTo>
                  <a:lnTo>
                    <a:pt x="1857613" y="420864"/>
                  </a:lnTo>
                  <a:lnTo>
                    <a:pt x="1830119" y="385027"/>
                  </a:lnTo>
                  <a:lnTo>
                    <a:pt x="1801110" y="350457"/>
                  </a:lnTo>
                  <a:lnTo>
                    <a:pt x="1770637" y="317203"/>
                  </a:lnTo>
                  <a:lnTo>
                    <a:pt x="1738749" y="285314"/>
                  </a:lnTo>
                  <a:lnTo>
                    <a:pt x="1705495" y="254841"/>
                  </a:lnTo>
                  <a:lnTo>
                    <a:pt x="1670924" y="225833"/>
                  </a:lnTo>
                  <a:lnTo>
                    <a:pt x="1635087" y="198338"/>
                  </a:lnTo>
                  <a:lnTo>
                    <a:pt x="1598032" y="172406"/>
                  </a:lnTo>
                  <a:lnTo>
                    <a:pt x="1559809" y="148087"/>
                  </a:lnTo>
                  <a:lnTo>
                    <a:pt x="1520467" y="125429"/>
                  </a:lnTo>
                  <a:lnTo>
                    <a:pt x="1480056" y="104483"/>
                  </a:lnTo>
                  <a:lnTo>
                    <a:pt x="1438624" y="85298"/>
                  </a:lnTo>
                  <a:lnTo>
                    <a:pt x="1396222" y="67922"/>
                  </a:lnTo>
                  <a:lnTo>
                    <a:pt x="1352898" y="52406"/>
                  </a:lnTo>
                  <a:lnTo>
                    <a:pt x="1308702" y="38798"/>
                  </a:lnTo>
                  <a:lnTo>
                    <a:pt x="1263683" y="27149"/>
                  </a:lnTo>
                  <a:lnTo>
                    <a:pt x="1217891" y="17507"/>
                  </a:lnTo>
                  <a:lnTo>
                    <a:pt x="1171374" y="9921"/>
                  </a:lnTo>
                  <a:lnTo>
                    <a:pt x="1124184" y="4442"/>
                  </a:lnTo>
                  <a:lnTo>
                    <a:pt x="1076368" y="1118"/>
                  </a:lnTo>
                  <a:lnTo>
                    <a:pt x="1027976" y="0"/>
                  </a:lnTo>
                  <a:lnTo>
                    <a:pt x="0" y="0"/>
                  </a:lnTo>
                  <a:lnTo>
                    <a:pt x="0" y="1241426"/>
                  </a:lnTo>
                </a:path>
              </a:pathLst>
            </a:custGeom>
            <a:ln w="19050">
              <a:solidFill>
                <a:srgbClr val="04676D"/>
              </a:solidFill>
            </a:ln>
          </p:spPr>
          <p:txBody>
            <a:bodyPr wrap="square" lIns="0" tIns="0" rIns="0" bIns="0" rtlCol="0"/>
            <a:lstStyle/>
            <a:p>
              <a:endParaRPr/>
            </a:p>
          </p:txBody>
        </p:sp>
        <p:sp>
          <p:nvSpPr>
            <p:cNvPr id="27" name="object 10">
              <a:extLst>
                <a:ext uri="{FF2B5EF4-FFF2-40B4-BE49-F238E27FC236}">
                  <a16:creationId xmlns:a16="http://schemas.microsoft.com/office/drawing/2014/main" id="{DD10D78D-E063-6218-83A1-547C7DCDCF4E}"/>
                </a:ext>
              </a:extLst>
            </p:cNvPr>
            <p:cNvSpPr/>
            <p:nvPr/>
          </p:nvSpPr>
          <p:spPr>
            <a:xfrm>
              <a:off x="4985518" y="4984083"/>
              <a:ext cx="3082290" cy="1856105"/>
            </a:xfrm>
            <a:custGeom>
              <a:avLst/>
              <a:gdLst/>
              <a:ahLst/>
              <a:cxnLst/>
              <a:rect l="l" t="t" r="r" b="b"/>
              <a:pathLst>
                <a:path w="3082290" h="1856104">
                  <a:moveTo>
                    <a:pt x="3082023" y="1855920"/>
                  </a:moveTo>
                  <a:lnTo>
                    <a:pt x="3082023" y="1541005"/>
                  </a:lnTo>
                  <a:lnTo>
                    <a:pt x="3081289" y="1493006"/>
                  </a:lnTo>
                  <a:lnTo>
                    <a:pt x="3079104" y="1445373"/>
                  </a:lnTo>
                  <a:lnTo>
                    <a:pt x="3075487" y="1398127"/>
                  </a:lnTo>
                  <a:lnTo>
                    <a:pt x="3070460" y="1351289"/>
                  </a:lnTo>
                  <a:lnTo>
                    <a:pt x="3064045" y="1304880"/>
                  </a:lnTo>
                  <a:lnTo>
                    <a:pt x="3056263" y="1258923"/>
                  </a:lnTo>
                  <a:lnTo>
                    <a:pt x="3047135" y="1213437"/>
                  </a:lnTo>
                  <a:lnTo>
                    <a:pt x="3036683" y="1168444"/>
                  </a:lnTo>
                  <a:lnTo>
                    <a:pt x="3024927" y="1123967"/>
                  </a:lnTo>
                  <a:lnTo>
                    <a:pt x="3011889" y="1080025"/>
                  </a:lnTo>
                  <a:lnTo>
                    <a:pt x="2997591" y="1036641"/>
                  </a:lnTo>
                  <a:lnTo>
                    <a:pt x="2982054" y="993835"/>
                  </a:lnTo>
                  <a:lnTo>
                    <a:pt x="2965298" y="951629"/>
                  </a:lnTo>
                  <a:lnTo>
                    <a:pt x="2947346" y="910045"/>
                  </a:lnTo>
                  <a:lnTo>
                    <a:pt x="2928219" y="869103"/>
                  </a:lnTo>
                  <a:lnTo>
                    <a:pt x="2907937" y="828825"/>
                  </a:lnTo>
                  <a:lnTo>
                    <a:pt x="2886523" y="789232"/>
                  </a:lnTo>
                  <a:lnTo>
                    <a:pt x="2863997" y="750346"/>
                  </a:lnTo>
                  <a:lnTo>
                    <a:pt x="2840382" y="712187"/>
                  </a:lnTo>
                  <a:lnTo>
                    <a:pt x="2815697" y="674778"/>
                  </a:lnTo>
                  <a:lnTo>
                    <a:pt x="2789965" y="638139"/>
                  </a:lnTo>
                  <a:lnTo>
                    <a:pt x="2763207" y="602292"/>
                  </a:lnTo>
                  <a:lnTo>
                    <a:pt x="2735444" y="567257"/>
                  </a:lnTo>
                  <a:lnTo>
                    <a:pt x="2706697" y="533057"/>
                  </a:lnTo>
                  <a:lnTo>
                    <a:pt x="2676989" y="499713"/>
                  </a:lnTo>
                  <a:lnTo>
                    <a:pt x="2646339" y="467246"/>
                  </a:lnTo>
                  <a:lnTo>
                    <a:pt x="2614770" y="435677"/>
                  </a:lnTo>
                  <a:lnTo>
                    <a:pt x="2582302" y="405028"/>
                  </a:lnTo>
                  <a:lnTo>
                    <a:pt x="2548958" y="375319"/>
                  </a:lnTo>
                  <a:lnTo>
                    <a:pt x="2514757" y="346573"/>
                  </a:lnTo>
                  <a:lnTo>
                    <a:pt x="2479723" y="318811"/>
                  </a:lnTo>
                  <a:lnTo>
                    <a:pt x="2443875" y="292053"/>
                  </a:lnTo>
                  <a:lnTo>
                    <a:pt x="2407236" y="266321"/>
                  </a:lnTo>
                  <a:lnTo>
                    <a:pt x="2369826" y="241637"/>
                  </a:lnTo>
                  <a:lnTo>
                    <a:pt x="2331667" y="218022"/>
                  </a:lnTo>
                  <a:lnTo>
                    <a:pt x="2292781" y="195496"/>
                  </a:lnTo>
                  <a:lnTo>
                    <a:pt x="2253187" y="174082"/>
                  </a:lnTo>
                  <a:lnTo>
                    <a:pt x="2212909" y="153801"/>
                  </a:lnTo>
                  <a:lnTo>
                    <a:pt x="2171967" y="134674"/>
                  </a:lnTo>
                  <a:lnTo>
                    <a:pt x="2130382" y="116722"/>
                  </a:lnTo>
                  <a:lnTo>
                    <a:pt x="2088176" y="99967"/>
                  </a:lnTo>
                  <a:lnTo>
                    <a:pt x="2045370" y="84430"/>
                  </a:lnTo>
                  <a:lnTo>
                    <a:pt x="2001986" y="70132"/>
                  </a:lnTo>
                  <a:lnTo>
                    <a:pt x="1958044" y="57094"/>
                  </a:lnTo>
                  <a:lnTo>
                    <a:pt x="1913566" y="45339"/>
                  </a:lnTo>
                  <a:lnTo>
                    <a:pt x="1868573" y="34886"/>
                  </a:lnTo>
                  <a:lnTo>
                    <a:pt x="1823087" y="25759"/>
                  </a:lnTo>
                  <a:lnTo>
                    <a:pt x="1777130" y="17977"/>
                  </a:lnTo>
                  <a:lnTo>
                    <a:pt x="1730721" y="11562"/>
                  </a:lnTo>
                  <a:lnTo>
                    <a:pt x="1683883" y="6535"/>
                  </a:lnTo>
                  <a:lnTo>
                    <a:pt x="1636636" y="2918"/>
                  </a:lnTo>
                  <a:lnTo>
                    <a:pt x="1589003" y="733"/>
                  </a:lnTo>
                  <a:lnTo>
                    <a:pt x="1541005" y="0"/>
                  </a:lnTo>
                  <a:lnTo>
                    <a:pt x="0" y="0"/>
                  </a:lnTo>
                  <a:lnTo>
                    <a:pt x="0" y="1855920"/>
                  </a:lnTo>
                </a:path>
              </a:pathLst>
            </a:custGeom>
            <a:ln w="19050">
              <a:solidFill>
                <a:srgbClr val="04676D"/>
              </a:solidFill>
            </a:ln>
          </p:spPr>
          <p:txBody>
            <a:bodyPr wrap="square" lIns="0" tIns="0" rIns="0" bIns="0" rtlCol="0"/>
            <a:lstStyle/>
            <a:p>
              <a:endParaRPr/>
            </a:p>
          </p:txBody>
        </p:sp>
        <p:sp>
          <p:nvSpPr>
            <p:cNvPr id="28" name="object 11">
              <a:extLst>
                <a:ext uri="{FF2B5EF4-FFF2-40B4-BE49-F238E27FC236}">
                  <a16:creationId xmlns:a16="http://schemas.microsoft.com/office/drawing/2014/main" id="{BD1DD77A-4913-EAD5-06F1-53ABE82437E6}"/>
                </a:ext>
              </a:extLst>
            </p:cNvPr>
            <p:cNvSpPr/>
            <p:nvPr/>
          </p:nvSpPr>
          <p:spPr>
            <a:xfrm>
              <a:off x="5238925" y="5289862"/>
              <a:ext cx="2568575" cy="1550670"/>
            </a:xfrm>
            <a:custGeom>
              <a:avLst/>
              <a:gdLst/>
              <a:ahLst/>
              <a:cxnLst/>
              <a:rect l="l" t="t" r="r" b="b"/>
              <a:pathLst>
                <a:path w="2568575" h="1550670">
                  <a:moveTo>
                    <a:pt x="2568346" y="1550141"/>
                  </a:moveTo>
                  <a:lnTo>
                    <a:pt x="2568346" y="1284173"/>
                  </a:lnTo>
                  <a:lnTo>
                    <a:pt x="2567460" y="1236029"/>
                  </a:lnTo>
                  <a:lnTo>
                    <a:pt x="2564824" y="1188333"/>
                  </a:lnTo>
                  <a:lnTo>
                    <a:pt x="2560467" y="1141115"/>
                  </a:lnTo>
                  <a:lnTo>
                    <a:pt x="2554422" y="1094406"/>
                  </a:lnTo>
                  <a:lnTo>
                    <a:pt x="2546719" y="1048238"/>
                  </a:lnTo>
                  <a:lnTo>
                    <a:pt x="2537390" y="1002641"/>
                  </a:lnTo>
                  <a:lnTo>
                    <a:pt x="2526465" y="957647"/>
                  </a:lnTo>
                  <a:lnTo>
                    <a:pt x="2513975" y="913286"/>
                  </a:lnTo>
                  <a:lnTo>
                    <a:pt x="2499952" y="869589"/>
                  </a:lnTo>
                  <a:lnTo>
                    <a:pt x="2484427" y="826588"/>
                  </a:lnTo>
                  <a:lnTo>
                    <a:pt x="2467430" y="784314"/>
                  </a:lnTo>
                  <a:lnTo>
                    <a:pt x="2448992" y="742797"/>
                  </a:lnTo>
                  <a:lnTo>
                    <a:pt x="2429145" y="702068"/>
                  </a:lnTo>
                  <a:lnTo>
                    <a:pt x="2407920" y="662160"/>
                  </a:lnTo>
                  <a:lnTo>
                    <a:pt x="2385347" y="623102"/>
                  </a:lnTo>
                  <a:lnTo>
                    <a:pt x="2361458" y="584926"/>
                  </a:lnTo>
                  <a:lnTo>
                    <a:pt x="2336284" y="547663"/>
                  </a:lnTo>
                  <a:lnTo>
                    <a:pt x="2309856" y="511343"/>
                  </a:lnTo>
                  <a:lnTo>
                    <a:pt x="2282204" y="475999"/>
                  </a:lnTo>
                  <a:lnTo>
                    <a:pt x="2253361" y="441660"/>
                  </a:lnTo>
                  <a:lnTo>
                    <a:pt x="2223356" y="408358"/>
                  </a:lnTo>
                  <a:lnTo>
                    <a:pt x="2192221" y="376124"/>
                  </a:lnTo>
                  <a:lnTo>
                    <a:pt x="2159987" y="344990"/>
                  </a:lnTo>
                  <a:lnTo>
                    <a:pt x="2126686" y="314985"/>
                  </a:lnTo>
                  <a:lnTo>
                    <a:pt x="2092347" y="286141"/>
                  </a:lnTo>
                  <a:lnTo>
                    <a:pt x="2057002" y="258490"/>
                  </a:lnTo>
                  <a:lnTo>
                    <a:pt x="2020683" y="232061"/>
                  </a:lnTo>
                  <a:lnTo>
                    <a:pt x="1983419" y="206887"/>
                  </a:lnTo>
                  <a:lnTo>
                    <a:pt x="1945243" y="182998"/>
                  </a:lnTo>
                  <a:lnTo>
                    <a:pt x="1906185" y="160426"/>
                  </a:lnTo>
                  <a:lnTo>
                    <a:pt x="1866277" y="139200"/>
                  </a:lnTo>
                  <a:lnTo>
                    <a:pt x="1825549" y="119353"/>
                  </a:lnTo>
                  <a:lnTo>
                    <a:pt x="1784032" y="100916"/>
                  </a:lnTo>
                  <a:lnTo>
                    <a:pt x="1741757" y="83919"/>
                  </a:lnTo>
                  <a:lnTo>
                    <a:pt x="1698756" y="68393"/>
                  </a:lnTo>
                  <a:lnTo>
                    <a:pt x="1655060" y="54370"/>
                  </a:lnTo>
                  <a:lnTo>
                    <a:pt x="1610699" y="41880"/>
                  </a:lnTo>
                  <a:lnTo>
                    <a:pt x="1565704" y="30955"/>
                  </a:lnTo>
                  <a:lnTo>
                    <a:pt x="1520107" y="21626"/>
                  </a:lnTo>
                  <a:lnTo>
                    <a:pt x="1473939" y="13923"/>
                  </a:lnTo>
                  <a:lnTo>
                    <a:pt x="1427230" y="7878"/>
                  </a:lnTo>
                  <a:lnTo>
                    <a:pt x="1380012" y="3522"/>
                  </a:lnTo>
                  <a:lnTo>
                    <a:pt x="1332316" y="885"/>
                  </a:lnTo>
                  <a:lnTo>
                    <a:pt x="1284173" y="0"/>
                  </a:lnTo>
                  <a:lnTo>
                    <a:pt x="0" y="0"/>
                  </a:lnTo>
                  <a:lnTo>
                    <a:pt x="0" y="1550141"/>
                  </a:lnTo>
                </a:path>
              </a:pathLst>
            </a:custGeom>
            <a:ln w="19050">
              <a:solidFill>
                <a:srgbClr val="B4BB2E"/>
              </a:solidFill>
            </a:ln>
          </p:spPr>
          <p:txBody>
            <a:bodyPr wrap="square" lIns="0" tIns="0" rIns="0" bIns="0" rtlCol="0"/>
            <a:lstStyle/>
            <a:p>
              <a:endParaRPr/>
            </a:p>
          </p:txBody>
        </p:sp>
        <p:sp>
          <p:nvSpPr>
            <p:cNvPr id="29" name="object 12">
              <a:extLst>
                <a:ext uri="{FF2B5EF4-FFF2-40B4-BE49-F238E27FC236}">
                  <a16:creationId xmlns:a16="http://schemas.microsoft.com/office/drawing/2014/main" id="{1C1DF9E5-1DA8-6752-3044-6AEF24F29AC6}"/>
                </a:ext>
              </a:extLst>
            </p:cNvPr>
            <p:cNvSpPr/>
            <p:nvPr/>
          </p:nvSpPr>
          <p:spPr>
            <a:xfrm>
              <a:off x="8841061" y="5914401"/>
              <a:ext cx="1534160" cy="925830"/>
            </a:xfrm>
            <a:custGeom>
              <a:avLst/>
              <a:gdLst/>
              <a:ahLst/>
              <a:cxnLst/>
              <a:rect l="l" t="t" r="r" b="b"/>
              <a:pathLst>
                <a:path w="1534159" h="925829">
                  <a:moveTo>
                    <a:pt x="0" y="925602"/>
                  </a:moveTo>
                  <a:lnTo>
                    <a:pt x="0" y="766991"/>
                  </a:lnTo>
                  <a:lnTo>
                    <a:pt x="1508" y="718485"/>
                  </a:lnTo>
                  <a:lnTo>
                    <a:pt x="5975" y="670781"/>
                  </a:lnTo>
                  <a:lnTo>
                    <a:pt x="13311" y="623969"/>
                  </a:lnTo>
                  <a:lnTo>
                    <a:pt x="23424" y="578138"/>
                  </a:lnTo>
                  <a:lnTo>
                    <a:pt x="36226" y="533378"/>
                  </a:lnTo>
                  <a:lnTo>
                    <a:pt x="51627" y="489780"/>
                  </a:lnTo>
                  <a:lnTo>
                    <a:pt x="69536" y="447432"/>
                  </a:lnTo>
                  <a:lnTo>
                    <a:pt x="89865" y="406425"/>
                  </a:lnTo>
                  <a:lnTo>
                    <a:pt x="112522" y="366849"/>
                  </a:lnTo>
                  <a:lnTo>
                    <a:pt x="137419" y="328793"/>
                  </a:lnTo>
                  <a:lnTo>
                    <a:pt x="164465" y="292347"/>
                  </a:lnTo>
                  <a:lnTo>
                    <a:pt x="193571" y="257602"/>
                  </a:lnTo>
                  <a:lnTo>
                    <a:pt x="224647" y="224647"/>
                  </a:lnTo>
                  <a:lnTo>
                    <a:pt x="257602" y="193571"/>
                  </a:lnTo>
                  <a:lnTo>
                    <a:pt x="292347" y="164465"/>
                  </a:lnTo>
                  <a:lnTo>
                    <a:pt x="328793" y="137419"/>
                  </a:lnTo>
                  <a:lnTo>
                    <a:pt x="366849" y="112522"/>
                  </a:lnTo>
                  <a:lnTo>
                    <a:pt x="406425" y="89865"/>
                  </a:lnTo>
                  <a:lnTo>
                    <a:pt x="447432" y="69536"/>
                  </a:lnTo>
                  <a:lnTo>
                    <a:pt x="489780" y="51627"/>
                  </a:lnTo>
                  <a:lnTo>
                    <a:pt x="533378" y="36226"/>
                  </a:lnTo>
                  <a:lnTo>
                    <a:pt x="578138" y="23424"/>
                  </a:lnTo>
                  <a:lnTo>
                    <a:pt x="623969" y="13311"/>
                  </a:lnTo>
                  <a:lnTo>
                    <a:pt x="670781" y="5975"/>
                  </a:lnTo>
                  <a:lnTo>
                    <a:pt x="718485" y="1508"/>
                  </a:lnTo>
                  <a:lnTo>
                    <a:pt x="766991" y="0"/>
                  </a:lnTo>
                  <a:lnTo>
                    <a:pt x="1533982" y="0"/>
                  </a:lnTo>
                  <a:lnTo>
                    <a:pt x="1533982" y="925602"/>
                  </a:lnTo>
                </a:path>
              </a:pathLst>
            </a:custGeom>
            <a:ln w="19049">
              <a:solidFill>
                <a:srgbClr val="B4BB2E"/>
              </a:solidFill>
            </a:ln>
          </p:spPr>
          <p:txBody>
            <a:bodyPr wrap="square" lIns="0" tIns="0" rIns="0" bIns="0" rtlCol="0"/>
            <a:lstStyle/>
            <a:p>
              <a:endParaRPr/>
            </a:p>
          </p:txBody>
        </p:sp>
        <p:sp>
          <p:nvSpPr>
            <p:cNvPr id="30" name="object 13">
              <a:extLst>
                <a:ext uri="{FF2B5EF4-FFF2-40B4-BE49-F238E27FC236}">
                  <a16:creationId xmlns:a16="http://schemas.microsoft.com/office/drawing/2014/main" id="{1227E718-4034-7E46-AA01-FC5CCE5D4D74}"/>
                </a:ext>
              </a:extLst>
            </p:cNvPr>
            <p:cNvSpPr/>
            <p:nvPr/>
          </p:nvSpPr>
          <p:spPr>
            <a:xfrm>
              <a:off x="8582471" y="5598577"/>
              <a:ext cx="2056130" cy="1241425"/>
            </a:xfrm>
            <a:custGeom>
              <a:avLst/>
              <a:gdLst/>
              <a:ahLst/>
              <a:cxnLst/>
              <a:rect l="l" t="t" r="r" b="b"/>
              <a:pathLst>
                <a:path w="2056129" h="1241425">
                  <a:moveTo>
                    <a:pt x="0" y="1241426"/>
                  </a:moveTo>
                  <a:lnTo>
                    <a:pt x="0" y="1027976"/>
                  </a:lnTo>
                  <a:lnTo>
                    <a:pt x="1118" y="979584"/>
                  </a:lnTo>
                  <a:lnTo>
                    <a:pt x="4442" y="931768"/>
                  </a:lnTo>
                  <a:lnTo>
                    <a:pt x="9921" y="884577"/>
                  </a:lnTo>
                  <a:lnTo>
                    <a:pt x="17507" y="838061"/>
                  </a:lnTo>
                  <a:lnTo>
                    <a:pt x="27149" y="792268"/>
                  </a:lnTo>
                  <a:lnTo>
                    <a:pt x="38798" y="747250"/>
                  </a:lnTo>
                  <a:lnTo>
                    <a:pt x="52406" y="703054"/>
                  </a:lnTo>
                  <a:lnTo>
                    <a:pt x="67922" y="659730"/>
                  </a:lnTo>
                  <a:lnTo>
                    <a:pt x="85298" y="617327"/>
                  </a:lnTo>
                  <a:lnTo>
                    <a:pt x="104483" y="575895"/>
                  </a:lnTo>
                  <a:lnTo>
                    <a:pt x="125429" y="535484"/>
                  </a:lnTo>
                  <a:lnTo>
                    <a:pt x="148087" y="496142"/>
                  </a:lnTo>
                  <a:lnTo>
                    <a:pt x="172406" y="457919"/>
                  </a:lnTo>
                  <a:lnTo>
                    <a:pt x="198338" y="420864"/>
                  </a:lnTo>
                  <a:lnTo>
                    <a:pt x="225833" y="385027"/>
                  </a:lnTo>
                  <a:lnTo>
                    <a:pt x="254841" y="350457"/>
                  </a:lnTo>
                  <a:lnTo>
                    <a:pt x="285314" y="317203"/>
                  </a:lnTo>
                  <a:lnTo>
                    <a:pt x="317203" y="285314"/>
                  </a:lnTo>
                  <a:lnTo>
                    <a:pt x="350457" y="254841"/>
                  </a:lnTo>
                  <a:lnTo>
                    <a:pt x="385027" y="225833"/>
                  </a:lnTo>
                  <a:lnTo>
                    <a:pt x="420864" y="198338"/>
                  </a:lnTo>
                  <a:lnTo>
                    <a:pt x="457919" y="172406"/>
                  </a:lnTo>
                  <a:lnTo>
                    <a:pt x="496142" y="148087"/>
                  </a:lnTo>
                  <a:lnTo>
                    <a:pt x="535484" y="125429"/>
                  </a:lnTo>
                  <a:lnTo>
                    <a:pt x="575895" y="104483"/>
                  </a:lnTo>
                  <a:lnTo>
                    <a:pt x="617327" y="85298"/>
                  </a:lnTo>
                  <a:lnTo>
                    <a:pt x="659730" y="67922"/>
                  </a:lnTo>
                  <a:lnTo>
                    <a:pt x="703054" y="52406"/>
                  </a:lnTo>
                  <a:lnTo>
                    <a:pt x="747250" y="38798"/>
                  </a:lnTo>
                  <a:lnTo>
                    <a:pt x="792268" y="27149"/>
                  </a:lnTo>
                  <a:lnTo>
                    <a:pt x="838061" y="17507"/>
                  </a:lnTo>
                  <a:lnTo>
                    <a:pt x="884577" y="9921"/>
                  </a:lnTo>
                  <a:lnTo>
                    <a:pt x="931768" y="4442"/>
                  </a:lnTo>
                  <a:lnTo>
                    <a:pt x="979584" y="1118"/>
                  </a:lnTo>
                  <a:lnTo>
                    <a:pt x="1027976" y="0"/>
                  </a:lnTo>
                  <a:lnTo>
                    <a:pt x="2055952" y="0"/>
                  </a:lnTo>
                  <a:lnTo>
                    <a:pt x="2055952" y="1241426"/>
                  </a:lnTo>
                </a:path>
              </a:pathLst>
            </a:custGeom>
            <a:ln w="19050">
              <a:solidFill>
                <a:srgbClr val="04676D"/>
              </a:solidFill>
            </a:ln>
          </p:spPr>
          <p:txBody>
            <a:bodyPr wrap="square" lIns="0" tIns="0" rIns="0" bIns="0" rtlCol="0"/>
            <a:lstStyle/>
            <a:p>
              <a:endParaRPr/>
            </a:p>
          </p:txBody>
        </p:sp>
        <p:sp>
          <p:nvSpPr>
            <p:cNvPr id="31" name="object 14">
              <a:extLst>
                <a:ext uri="{FF2B5EF4-FFF2-40B4-BE49-F238E27FC236}">
                  <a16:creationId xmlns:a16="http://schemas.microsoft.com/office/drawing/2014/main" id="{18A19B01-959F-2315-675D-160DEE19FBC3}"/>
                </a:ext>
              </a:extLst>
            </p:cNvPr>
            <p:cNvSpPr/>
            <p:nvPr/>
          </p:nvSpPr>
          <p:spPr>
            <a:xfrm>
              <a:off x="8067039" y="4984083"/>
              <a:ext cx="3082290" cy="1856105"/>
            </a:xfrm>
            <a:custGeom>
              <a:avLst/>
              <a:gdLst/>
              <a:ahLst/>
              <a:cxnLst/>
              <a:rect l="l" t="t" r="r" b="b"/>
              <a:pathLst>
                <a:path w="3082290" h="1856104">
                  <a:moveTo>
                    <a:pt x="0" y="1855920"/>
                  </a:moveTo>
                  <a:lnTo>
                    <a:pt x="0" y="1541005"/>
                  </a:lnTo>
                  <a:lnTo>
                    <a:pt x="733" y="1493006"/>
                  </a:lnTo>
                  <a:lnTo>
                    <a:pt x="2918" y="1445373"/>
                  </a:lnTo>
                  <a:lnTo>
                    <a:pt x="6535" y="1398127"/>
                  </a:lnTo>
                  <a:lnTo>
                    <a:pt x="11562" y="1351289"/>
                  </a:lnTo>
                  <a:lnTo>
                    <a:pt x="17977" y="1304880"/>
                  </a:lnTo>
                  <a:lnTo>
                    <a:pt x="25759" y="1258923"/>
                  </a:lnTo>
                  <a:lnTo>
                    <a:pt x="34887" y="1213437"/>
                  </a:lnTo>
                  <a:lnTo>
                    <a:pt x="45340" y="1168444"/>
                  </a:lnTo>
                  <a:lnTo>
                    <a:pt x="57095" y="1123967"/>
                  </a:lnTo>
                  <a:lnTo>
                    <a:pt x="70133" y="1080025"/>
                  </a:lnTo>
                  <a:lnTo>
                    <a:pt x="84431" y="1036641"/>
                  </a:lnTo>
                  <a:lnTo>
                    <a:pt x="99969" y="993835"/>
                  </a:lnTo>
                  <a:lnTo>
                    <a:pt x="116724" y="951629"/>
                  </a:lnTo>
                  <a:lnTo>
                    <a:pt x="134676" y="910045"/>
                  </a:lnTo>
                  <a:lnTo>
                    <a:pt x="153804" y="869103"/>
                  </a:lnTo>
                  <a:lnTo>
                    <a:pt x="174085" y="828825"/>
                  </a:lnTo>
                  <a:lnTo>
                    <a:pt x="195499" y="789232"/>
                  </a:lnTo>
                  <a:lnTo>
                    <a:pt x="218025" y="750346"/>
                  </a:lnTo>
                  <a:lnTo>
                    <a:pt x="241641" y="712187"/>
                  </a:lnTo>
                  <a:lnTo>
                    <a:pt x="266325" y="674778"/>
                  </a:lnTo>
                  <a:lnTo>
                    <a:pt x="292057" y="638139"/>
                  </a:lnTo>
                  <a:lnTo>
                    <a:pt x="318815" y="602292"/>
                  </a:lnTo>
                  <a:lnTo>
                    <a:pt x="346578" y="567257"/>
                  </a:lnTo>
                  <a:lnTo>
                    <a:pt x="375325" y="533057"/>
                  </a:lnTo>
                  <a:lnTo>
                    <a:pt x="405034" y="499713"/>
                  </a:lnTo>
                  <a:lnTo>
                    <a:pt x="435683" y="467246"/>
                  </a:lnTo>
                  <a:lnTo>
                    <a:pt x="467253" y="435677"/>
                  </a:lnTo>
                  <a:lnTo>
                    <a:pt x="499720" y="405028"/>
                  </a:lnTo>
                  <a:lnTo>
                    <a:pt x="533065" y="375319"/>
                  </a:lnTo>
                  <a:lnTo>
                    <a:pt x="567265" y="346573"/>
                  </a:lnTo>
                  <a:lnTo>
                    <a:pt x="602299" y="318811"/>
                  </a:lnTo>
                  <a:lnTo>
                    <a:pt x="638147" y="292053"/>
                  </a:lnTo>
                  <a:lnTo>
                    <a:pt x="674786" y="266321"/>
                  </a:lnTo>
                  <a:lnTo>
                    <a:pt x="712196" y="241637"/>
                  </a:lnTo>
                  <a:lnTo>
                    <a:pt x="750355" y="218022"/>
                  </a:lnTo>
                  <a:lnTo>
                    <a:pt x="789242" y="195496"/>
                  </a:lnTo>
                  <a:lnTo>
                    <a:pt x="828835" y="174082"/>
                  </a:lnTo>
                  <a:lnTo>
                    <a:pt x="869113" y="153801"/>
                  </a:lnTo>
                  <a:lnTo>
                    <a:pt x="910055" y="134674"/>
                  </a:lnTo>
                  <a:lnTo>
                    <a:pt x="951640" y="116722"/>
                  </a:lnTo>
                  <a:lnTo>
                    <a:pt x="993846" y="99967"/>
                  </a:lnTo>
                  <a:lnTo>
                    <a:pt x="1036652" y="84430"/>
                  </a:lnTo>
                  <a:lnTo>
                    <a:pt x="1080037" y="70132"/>
                  </a:lnTo>
                  <a:lnTo>
                    <a:pt x="1123979" y="57094"/>
                  </a:lnTo>
                  <a:lnTo>
                    <a:pt x="1168456" y="45339"/>
                  </a:lnTo>
                  <a:lnTo>
                    <a:pt x="1213449" y="34886"/>
                  </a:lnTo>
                  <a:lnTo>
                    <a:pt x="1258935" y="25759"/>
                  </a:lnTo>
                  <a:lnTo>
                    <a:pt x="1304893" y="17977"/>
                  </a:lnTo>
                  <a:lnTo>
                    <a:pt x="1351301" y="11562"/>
                  </a:lnTo>
                  <a:lnTo>
                    <a:pt x="1398140" y="6535"/>
                  </a:lnTo>
                  <a:lnTo>
                    <a:pt x="1445386" y="2918"/>
                  </a:lnTo>
                  <a:lnTo>
                    <a:pt x="1493019" y="733"/>
                  </a:lnTo>
                  <a:lnTo>
                    <a:pt x="1541017" y="0"/>
                  </a:lnTo>
                  <a:lnTo>
                    <a:pt x="3082023" y="0"/>
                  </a:lnTo>
                  <a:lnTo>
                    <a:pt x="3082023" y="1855920"/>
                  </a:lnTo>
                </a:path>
              </a:pathLst>
            </a:custGeom>
            <a:ln w="19050">
              <a:solidFill>
                <a:srgbClr val="04676D"/>
              </a:solidFill>
            </a:ln>
          </p:spPr>
          <p:txBody>
            <a:bodyPr wrap="square" lIns="0" tIns="0" rIns="0" bIns="0" rtlCol="0"/>
            <a:lstStyle/>
            <a:p>
              <a:endParaRPr/>
            </a:p>
          </p:txBody>
        </p:sp>
        <p:sp>
          <p:nvSpPr>
            <p:cNvPr id="32" name="object 15">
              <a:extLst>
                <a:ext uri="{FF2B5EF4-FFF2-40B4-BE49-F238E27FC236}">
                  <a16:creationId xmlns:a16="http://schemas.microsoft.com/office/drawing/2014/main" id="{30B9DA1C-07F1-800A-2F9A-DFA075557ED2}"/>
                </a:ext>
              </a:extLst>
            </p:cNvPr>
            <p:cNvSpPr/>
            <p:nvPr/>
          </p:nvSpPr>
          <p:spPr>
            <a:xfrm>
              <a:off x="8327311" y="5289862"/>
              <a:ext cx="2568575" cy="1550670"/>
            </a:xfrm>
            <a:custGeom>
              <a:avLst/>
              <a:gdLst/>
              <a:ahLst/>
              <a:cxnLst/>
              <a:rect l="l" t="t" r="r" b="b"/>
              <a:pathLst>
                <a:path w="2568575" h="1550670">
                  <a:moveTo>
                    <a:pt x="0" y="1550141"/>
                  </a:moveTo>
                  <a:lnTo>
                    <a:pt x="0" y="1284173"/>
                  </a:lnTo>
                  <a:lnTo>
                    <a:pt x="885" y="1236029"/>
                  </a:lnTo>
                  <a:lnTo>
                    <a:pt x="3522" y="1188333"/>
                  </a:lnTo>
                  <a:lnTo>
                    <a:pt x="7878" y="1141115"/>
                  </a:lnTo>
                  <a:lnTo>
                    <a:pt x="13923" y="1094406"/>
                  </a:lnTo>
                  <a:lnTo>
                    <a:pt x="21626" y="1048238"/>
                  </a:lnTo>
                  <a:lnTo>
                    <a:pt x="30955" y="1002641"/>
                  </a:lnTo>
                  <a:lnTo>
                    <a:pt x="41880" y="957647"/>
                  </a:lnTo>
                  <a:lnTo>
                    <a:pt x="54370" y="913286"/>
                  </a:lnTo>
                  <a:lnTo>
                    <a:pt x="68393" y="869589"/>
                  </a:lnTo>
                  <a:lnTo>
                    <a:pt x="83919" y="826588"/>
                  </a:lnTo>
                  <a:lnTo>
                    <a:pt x="100916" y="784314"/>
                  </a:lnTo>
                  <a:lnTo>
                    <a:pt x="119353" y="742797"/>
                  </a:lnTo>
                  <a:lnTo>
                    <a:pt x="139200" y="702068"/>
                  </a:lnTo>
                  <a:lnTo>
                    <a:pt x="160426" y="662160"/>
                  </a:lnTo>
                  <a:lnTo>
                    <a:pt x="182998" y="623102"/>
                  </a:lnTo>
                  <a:lnTo>
                    <a:pt x="206887" y="584926"/>
                  </a:lnTo>
                  <a:lnTo>
                    <a:pt x="232061" y="547663"/>
                  </a:lnTo>
                  <a:lnTo>
                    <a:pt x="258490" y="511343"/>
                  </a:lnTo>
                  <a:lnTo>
                    <a:pt x="286141" y="475999"/>
                  </a:lnTo>
                  <a:lnTo>
                    <a:pt x="314985" y="441660"/>
                  </a:lnTo>
                  <a:lnTo>
                    <a:pt x="344990" y="408358"/>
                  </a:lnTo>
                  <a:lnTo>
                    <a:pt x="376124" y="376124"/>
                  </a:lnTo>
                  <a:lnTo>
                    <a:pt x="408358" y="344990"/>
                  </a:lnTo>
                  <a:lnTo>
                    <a:pt x="441660" y="314985"/>
                  </a:lnTo>
                  <a:lnTo>
                    <a:pt x="475999" y="286141"/>
                  </a:lnTo>
                  <a:lnTo>
                    <a:pt x="511343" y="258490"/>
                  </a:lnTo>
                  <a:lnTo>
                    <a:pt x="547663" y="232061"/>
                  </a:lnTo>
                  <a:lnTo>
                    <a:pt x="584926" y="206887"/>
                  </a:lnTo>
                  <a:lnTo>
                    <a:pt x="623102" y="182998"/>
                  </a:lnTo>
                  <a:lnTo>
                    <a:pt x="662160" y="160426"/>
                  </a:lnTo>
                  <a:lnTo>
                    <a:pt x="702068" y="139200"/>
                  </a:lnTo>
                  <a:lnTo>
                    <a:pt x="742797" y="119353"/>
                  </a:lnTo>
                  <a:lnTo>
                    <a:pt x="784314" y="100916"/>
                  </a:lnTo>
                  <a:lnTo>
                    <a:pt x="826588" y="83919"/>
                  </a:lnTo>
                  <a:lnTo>
                    <a:pt x="869589" y="68393"/>
                  </a:lnTo>
                  <a:lnTo>
                    <a:pt x="913286" y="54370"/>
                  </a:lnTo>
                  <a:lnTo>
                    <a:pt x="957647" y="41880"/>
                  </a:lnTo>
                  <a:lnTo>
                    <a:pt x="1002641" y="30955"/>
                  </a:lnTo>
                  <a:lnTo>
                    <a:pt x="1048238" y="21626"/>
                  </a:lnTo>
                  <a:lnTo>
                    <a:pt x="1094406" y="13923"/>
                  </a:lnTo>
                  <a:lnTo>
                    <a:pt x="1141115" y="7878"/>
                  </a:lnTo>
                  <a:lnTo>
                    <a:pt x="1188333" y="3522"/>
                  </a:lnTo>
                  <a:lnTo>
                    <a:pt x="1236029" y="885"/>
                  </a:lnTo>
                  <a:lnTo>
                    <a:pt x="1284173" y="0"/>
                  </a:lnTo>
                  <a:lnTo>
                    <a:pt x="2568346" y="0"/>
                  </a:lnTo>
                  <a:lnTo>
                    <a:pt x="2568346" y="1550141"/>
                  </a:lnTo>
                </a:path>
              </a:pathLst>
            </a:custGeom>
            <a:ln w="19050">
              <a:solidFill>
                <a:srgbClr val="B4BB2E"/>
              </a:solidFill>
            </a:ln>
          </p:spPr>
          <p:txBody>
            <a:bodyPr wrap="square" lIns="0" tIns="0" rIns="0" bIns="0" rtlCol="0"/>
            <a:lstStyle/>
            <a:p>
              <a:endParaRPr/>
            </a:p>
          </p:txBody>
        </p:sp>
      </p:grpSp>
    </p:spTree>
    <p:extLst>
      <p:ext uri="{BB962C8B-B14F-4D97-AF65-F5344CB8AC3E}">
        <p14:creationId xmlns:p14="http://schemas.microsoft.com/office/powerpoint/2010/main" val="629974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0D6C5C3-693E-656B-8531-3651E62D3A5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345B714-E0DC-66BE-533F-5861E642683D}"/>
              </a:ext>
            </a:extLst>
          </p:cNvPr>
          <p:cNvSpPr txBox="1"/>
          <p:nvPr/>
        </p:nvSpPr>
        <p:spPr>
          <a:xfrm>
            <a:off x="1130300" y="1805711"/>
            <a:ext cx="8458200" cy="4691028"/>
          </a:xfrm>
          <a:prstGeom prst="rect">
            <a:avLst/>
          </a:prstGeom>
        </p:spPr>
        <p:txBody>
          <a:bodyPr vert="horz" wrap="square" lIns="0" tIns="12700" rIns="0" bIns="0" rtlCol="0" anchor="t">
            <a:spAutoFit/>
          </a:bodyPr>
          <a:lstStyle/>
          <a:p>
            <a:r>
              <a:rPr lang="en-US" sz="2800" dirty="0">
                <a:solidFill>
                  <a:srgbClr val="58595B"/>
                </a:solidFill>
                <a:latin typeface="HelveticaNeueLT Std Lt"/>
                <a:cs typeface="HelveticaNeueLT Std Lt"/>
              </a:rPr>
              <a:t>1.  </a:t>
            </a:r>
            <a:r>
              <a:rPr lang="en-US" sz="2800" dirty="0">
                <a:solidFill>
                  <a:srgbClr val="58595B"/>
                </a:solidFill>
              </a:rPr>
              <a:t>📌 </a:t>
            </a:r>
            <a:r>
              <a:rPr lang="en-US" sz="2800" b="1" dirty="0">
                <a:solidFill>
                  <a:srgbClr val="58595B"/>
                </a:solidFill>
              </a:rPr>
              <a:t>Relevance to project</a:t>
            </a:r>
          </a:p>
          <a:p>
            <a:pPr marL="457200" lvl="5" indent="-457200">
              <a:buFont typeface="Wingdings" panose="05000000000000000000" pitchFamily="2" charset="2"/>
              <a:buChar char="Ø"/>
            </a:pPr>
            <a:endParaRPr lang="en-GB" sz="1600" dirty="0">
              <a:latin typeface="HelveticaNeueLT Std Med"/>
            </a:endParaRPr>
          </a:p>
          <a:p>
            <a:pPr marL="457200" lvl="5" indent="-457200">
              <a:buFont typeface="Wingdings" panose="05000000000000000000" pitchFamily="2" charset="2"/>
              <a:buChar char="Ø"/>
            </a:pPr>
            <a:r>
              <a:rPr lang="en-GB" sz="2000" dirty="0">
                <a:latin typeface="HelveticaNeueLT Std Med"/>
              </a:rPr>
              <a:t>Unjustified/unlinked costs</a:t>
            </a:r>
          </a:p>
          <a:p>
            <a:pPr marL="457200" lvl="5" indent="-457200">
              <a:buFont typeface="Wingdings" panose="05000000000000000000" pitchFamily="2" charset="2"/>
              <a:buChar char="Ø"/>
            </a:pPr>
            <a:r>
              <a:rPr lang="en-GB" sz="2000" dirty="0">
                <a:latin typeface="HelveticaNeueLT Std Med"/>
              </a:rPr>
              <a:t>Supporting evidence missing e.g. minutes of meeting, conference agendas etc. </a:t>
            </a:r>
            <a:endParaRPr lang="en-GB" sz="2000" dirty="0"/>
          </a:p>
          <a:p>
            <a:pPr marL="457200" lvl="5" indent="-457200">
              <a:buFont typeface="Wingdings" panose="05000000000000000000" pitchFamily="2" charset="2"/>
              <a:buChar char="Ø"/>
            </a:pPr>
            <a:r>
              <a:rPr lang="en-GB" sz="2000" dirty="0">
                <a:latin typeface="HelveticaNeueLT Std Med"/>
              </a:rPr>
              <a:t>Difficult to link relevance to the project – networking, conferences where dissemination has not taken place, general project meetings, fieldwork</a:t>
            </a:r>
          </a:p>
          <a:p>
            <a:pPr marL="457200" lvl="5" indent="-457200">
              <a:buFont typeface="Wingdings" panose="05000000000000000000" pitchFamily="2" charset="2"/>
              <a:buChar char="Ø"/>
            </a:pPr>
            <a:endParaRPr lang="en-GB" sz="1400" dirty="0">
              <a:latin typeface="HelveticaNeueLT Std Med"/>
            </a:endParaRPr>
          </a:p>
          <a:p>
            <a:pPr marL="457200" lvl="5" indent="-457200">
              <a:buFont typeface="Wingdings" panose="05000000000000000000" pitchFamily="2" charset="2"/>
              <a:buChar char="Ø"/>
            </a:pPr>
            <a:endParaRPr lang="en-GB" sz="1400" dirty="0">
              <a:latin typeface="HelveticaNeueLT Std Med"/>
            </a:endParaRPr>
          </a:p>
          <a:p>
            <a:pPr marL="457200" lvl="5" indent="-457200">
              <a:buFont typeface="Wingdings" panose="05000000000000000000" pitchFamily="2" charset="2"/>
              <a:buChar char="Ø"/>
            </a:pPr>
            <a:endParaRPr lang="en-GB" sz="1400" dirty="0">
              <a:latin typeface="HelveticaNeueLT Std Med"/>
            </a:endParaRPr>
          </a:p>
          <a:p>
            <a:pPr marL="457200" lvl="4" indent="-457200">
              <a:buFont typeface="Wingdings" panose="05000000000000000000" pitchFamily="2" charset="2"/>
              <a:buChar char="Ø"/>
            </a:pPr>
            <a:endParaRPr lang="en-GB" sz="1400" b="1" dirty="0">
              <a:latin typeface="HelveticaNeueLT Std Med"/>
            </a:endParaRPr>
          </a:p>
          <a:p>
            <a:pPr lvl="4"/>
            <a:endParaRPr lang="en-US" sz="2800" dirty="0">
              <a:solidFill>
                <a:srgbClr val="58595B"/>
              </a:solidFill>
              <a:latin typeface="HelveticaNeueLT Std Lt"/>
              <a:cs typeface="HelveticaNeueLT Std Lt"/>
            </a:endParaRPr>
          </a:p>
          <a:p>
            <a:pPr marL="514350" lvl="4" indent="-514350">
              <a:buFont typeface="Wingdings" panose="05000000000000000000" pitchFamily="2" charset="2"/>
              <a:buChar char="Ø"/>
            </a:pPr>
            <a:endParaRPr lang="en-US" sz="2800" dirty="0">
              <a:solidFill>
                <a:srgbClr val="58595B"/>
              </a:solidFill>
              <a:latin typeface="HelveticaNeueLT Std Lt"/>
              <a:cs typeface="HelveticaNeueLT Std Lt"/>
            </a:endParaRPr>
          </a:p>
          <a:p>
            <a:endParaRPr lang="en-US" sz="2800" dirty="0">
              <a:solidFill>
                <a:srgbClr val="58595B"/>
              </a:solidFill>
              <a:latin typeface="HelveticaNeueLT Std Lt"/>
              <a:cs typeface="HelveticaNeueLT Std Lt"/>
            </a:endParaRPr>
          </a:p>
        </p:txBody>
      </p:sp>
      <p:sp>
        <p:nvSpPr>
          <p:cNvPr id="3" name="object 3">
            <a:extLst>
              <a:ext uri="{FF2B5EF4-FFF2-40B4-BE49-F238E27FC236}">
                <a16:creationId xmlns:a16="http://schemas.microsoft.com/office/drawing/2014/main" id="{95DF2D71-C0F4-05FC-08BF-B921BC1D847F}"/>
              </a:ext>
            </a:extLst>
          </p:cNvPr>
          <p:cNvSpPr txBox="1">
            <a:spLocks noGrp="1"/>
          </p:cNvSpPr>
          <p:nvPr>
            <p:ph type="title"/>
          </p:nvPr>
        </p:nvSpPr>
        <p:spPr>
          <a:xfrm>
            <a:off x="1058298" y="926974"/>
            <a:ext cx="7920602" cy="597599"/>
          </a:xfrm>
          <a:prstGeom prst="rect">
            <a:avLst/>
          </a:prstGeom>
        </p:spPr>
        <p:txBody>
          <a:bodyPr vert="horz" wrap="square" lIns="0" tIns="12700" rIns="0" bIns="0" rtlCol="0">
            <a:spAutoFit/>
          </a:bodyPr>
          <a:lstStyle/>
          <a:p>
            <a:pPr marL="12700">
              <a:lnSpc>
                <a:spcPct val="100000"/>
              </a:lnSpc>
              <a:spcBef>
                <a:spcPts val="100"/>
              </a:spcBef>
            </a:pPr>
            <a:r>
              <a:rPr lang="en-GB" dirty="0"/>
              <a:t>Common pitfalls for non-compliance</a:t>
            </a:r>
            <a:endParaRPr spc="-10" dirty="0"/>
          </a:p>
        </p:txBody>
      </p:sp>
      <p:pic>
        <p:nvPicPr>
          <p:cNvPr id="15" name="Picture 14" descr="A yellow and black logo&#10;&#10;Description automatically generated">
            <a:extLst>
              <a:ext uri="{FF2B5EF4-FFF2-40B4-BE49-F238E27FC236}">
                <a16:creationId xmlns:a16="http://schemas.microsoft.com/office/drawing/2014/main" id="{4DB9ECA8-518F-0ABA-0105-E2F9F48DB1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7300" y="5491120"/>
            <a:ext cx="1934532" cy="776165"/>
          </a:xfrm>
          <a:prstGeom prst="rect">
            <a:avLst/>
          </a:prstGeom>
        </p:spPr>
      </p:pic>
      <p:grpSp>
        <p:nvGrpSpPr>
          <p:cNvPr id="24" name="object 7">
            <a:extLst>
              <a:ext uri="{FF2B5EF4-FFF2-40B4-BE49-F238E27FC236}">
                <a16:creationId xmlns:a16="http://schemas.microsoft.com/office/drawing/2014/main" id="{53279FD4-EDC0-1466-6A9F-78FCAC16F03B}"/>
              </a:ext>
            </a:extLst>
          </p:cNvPr>
          <p:cNvGrpSpPr/>
          <p:nvPr/>
        </p:nvGrpSpPr>
        <p:grpSpPr>
          <a:xfrm>
            <a:off x="4975993" y="4974558"/>
            <a:ext cx="6182995" cy="1875155"/>
            <a:chOff x="4975993" y="4974558"/>
            <a:chExt cx="6182995" cy="1875155"/>
          </a:xfrm>
        </p:grpSpPr>
        <p:sp>
          <p:nvSpPr>
            <p:cNvPr id="25" name="object 8">
              <a:extLst>
                <a:ext uri="{FF2B5EF4-FFF2-40B4-BE49-F238E27FC236}">
                  <a16:creationId xmlns:a16="http://schemas.microsoft.com/office/drawing/2014/main" id="{B93B319C-4C57-0A6A-2937-4A90B4917F79}"/>
                </a:ext>
              </a:extLst>
            </p:cNvPr>
            <p:cNvSpPr/>
            <p:nvPr/>
          </p:nvSpPr>
          <p:spPr>
            <a:xfrm>
              <a:off x="5759539" y="5914401"/>
              <a:ext cx="1534160" cy="925830"/>
            </a:xfrm>
            <a:custGeom>
              <a:avLst/>
              <a:gdLst/>
              <a:ahLst/>
              <a:cxnLst/>
              <a:rect l="l" t="t" r="r" b="b"/>
              <a:pathLst>
                <a:path w="1534159" h="925829">
                  <a:moveTo>
                    <a:pt x="1533982" y="925602"/>
                  </a:moveTo>
                  <a:lnTo>
                    <a:pt x="1533982" y="766991"/>
                  </a:lnTo>
                  <a:lnTo>
                    <a:pt x="1532473" y="718485"/>
                  </a:lnTo>
                  <a:lnTo>
                    <a:pt x="1528006" y="670781"/>
                  </a:lnTo>
                  <a:lnTo>
                    <a:pt x="1520671" y="623969"/>
                  </a:lnTo>
                  <a:lnTo>
                    <a:pt x="1510557" y="578138"/>
                  </a:lnTo>
                  <a:lnTo>
                    <a:pt x="1497755" y="533378"/>
                  </a:lnTo>
                  <a:lnTo>
                    <a:pt x="1482354" y="489780"/>
                  </a:lnTo>
                  <a:lnTo>
                    <a:pt x="1464445" y="447432"/>
                  </a:lnTo>
                  <a:lnTo>
                    <a:pt x="1444116" y="406425"/>
                  </a:lnTo>
                  <a:lnTo>
                    <a:pt x="1421459" y="366849"/>
                  </a:lnTo>
                  <a:lnTo>
                    <a:pt x="1396562" y="328793"/>
                  </a:lnTo>
                  <a:lnTo>
                    <a:pt x="1369516" y="292347"/>
                  </a:lnTo>
                  <a:lnTo>
                    <a:pt x="1340410" y="257602"/>
                  </a:lnTo>
                  <a:lnTo>
                    <a:pt x="1309335" y="224647"/>
                  </a:lnTo>
                  <a:lnTo>
                    <a:pt x="1276379" y="193571"/>
                  </a:lnTo>
                  <a:lnTo>
                    <a:pt x="1241634" y="164465"/>
                  </a:lnTo>
                  <a:lnTo>
                    <a:pt x="1205188" y="137419"/>
                  </a:lnTo>
                  <a:lnTo>
                    <a:pt x="1167133" y="112522"/>
                  </a:lnTo>
                  <a:lnTo>
                    <a:pt x="1127556" y="89865"/>
                  </a:lnTo>
                  <a:lnTo>
                    <a:pt x="1086549" y="69536"/>
                  </a:lnTo>
                  <a:lnTo>
                    <a:pt x="1044202" y="51627"/>
                  </a:lnTo>
                  <a:lnTo>
                    <a:pt x="1000603" y="36226"/>
                  </a:lnTo>
                  <a:lnTo>
                    <a:pt x="955843" y="23424"/>
                  </a:lnTo>
                  <a:lnTo>
                    <a:pt x="910012" y="13311"/>
                  </a:lnTo>
                  <a:lnTo>
                    <a:pt x="863200" y="5975"/>
                  </a:lnTo>
                  <a:lnTo>
                    <a:pt x="815496" y="1508"/>
                  </a:lnTo>
                  <a:lnTo>
                    <a:pt x="766991" y="0"/>
                  </a:lnTo>
                  <a:lnTo>
                    <a:pt x="0" y="0"/>
                  </a:lnTo>
                  <a:lnTo>
                    <a:pt x="0" y="925602"/>
                  </a:lnTo>
                </a:path>
              </a:pathLst>
            </a:custGeom>
            <a:ln w="19050">
              <a:solidFill>
                <a:srgbClr val="B4BB2E"/>
              </a:solidFill>
            </a:ln>
          </p:spPr>
          <p:txBody>
            <a:bodyPr wrap="square" lIns="0" tIns="0" rIns="0" bIns="0" rtlCol="0"/>
            <a:lstStyle/>
            <a:p>
              <a:endParaRPr/>
            </a:p>
          </p:txBody>
        </p:sp>
        <p:sp>
          <p:nvSpPr>
            <p:cNvPr id="26" name="object 9">
              <a:extLst>
                <a:ext uri="{FF2B5EF4-FFF2-40B4-BE49-F238E27FC236}">
                  <a16:creationId xmlns:a16="http://schemas.microsoft.com/office/drawing/2014/main" id="{0F790A7D-322C-3961-9563-938492E36FD4}"/>
                </a:ext>
              </a:extLst>
            </p:cNvPr>
            <p:cNvSpPr/>
            <p:nvPr/>
          </p:nvSpPr>
          <p:spPr>
            <a:xfrm>
              <a:off x="5496158" y="5598577"/>
              <a:ext cx="2056130" cy="1241425"/>
            </a:xfrm>
            <a:custGeom>
              <a:avLst/>
              <a:gdLst/>
              <a:ahLst/>
              <a:cxnLst/>
              <a:rect l="l" t="t" r="r" b="b"/>
              <a:pathLst>
                <a:path w="2056129" h="1241425">
                  <a:moveTo>
                    <a:pt x="2055952" y="1241426"/>
                  </a:moveTo>
                  <a:lnTo>
                    <a:pt x="2055952" y="1027976"/>
                  </a:lnTo>
                  <a:lnTo>
                    <a:pt x="2054833" y="979584"/>
                  </a:lnTo>
                  <a:lnTo>
                    <a:pt x="2051509" y="931768"/>
                  </a:lnTo>
                  <a:lnTo>
                    <a:pt x="2046030" y="884577"/>
                  </a:lnTo>
                  <a:lnTo>
                    <a:pt x="2038445" y="838061"/>
                  </a:lnTo>
                  <a:lnTo>
                    <a:pt x="2028802" y="792268"/>
                  </a:lnTo>
                  <a:lnTo>
                    <a:pt x="2017153" y="747250"/>
                  </a:lnTo>
                  <a:lnTo>
                    <a:pt x="2003545" y="703054"/>
                  </a:lnTo>
                  <a:lnTo>
                    <a:pt x="1988029" y="659730"/>
                  </a:lnTo>
                  <a:lnTo>
                    <a:pt x="1970653" y="617327"/>
                  </a:lnTo>
                  <a:lnTo>
                    <a:pt x="1951468" y="575895"/>
                  </a:lnTo>
                  <a:lnTo>
                    <a:pt x="1930522" y="535484"/>
                  </a:lnTo>
                  <a:lnTo>
                    <a:pt x="1907864" y="496142"/>
                  </a:lnTo>
                  <a:lnTo>
                    <a:pt x="1883545" y="457919"/>
                  </a:lnTo>
                  <a:lnTo>
                    <a:pt x="1857613" y="420864"/>
                  </a:lnTo>
                  <a:lnTo>
                    <a:pt x="1830119" y="385027"/>
                  </a:lnTo>
                  <a:lnTo>
                    <a:pt x="1801110" y="350457"/>
                  </a:lnTo>
                  <a:lnTo>
                    <a:pt x="1770637" y="317203"/>
                  </a:lnTo>
                  <a:lnTo>
                    <a:pt x="1738749" y="285314"/>
                  </a:lnTo>
                  <a:lnTo>
                    <a:pt x="1705495" y="254841"/>
                  </a:lnTo>
                  <a:lnTo>
                    <a:pt x="1670924" y="225833"/>
                  </a:lnTo>
                  <a:lnTo>
                    <a:pt x="1635087" y="198338"/>
                  </a:lnTo>
                  <a:lnTo>
                    <a:pt x="1598032" y="172406"/>
                  </a:lnTo>
                  <a:lnTo>
                    <a:pt x="1559809" y="148087"/>
                  </a:lnTo>
                  <a:lnTo>
                    <a:pt x="1520467" y="125429"/>
                  </a:lnTo>
                  <a:lnTo>
                    <a:pt x="1480056" y="104483"/>
                  </a:lnTo>
                  <a:lnTo>
                    <a:pt x="1438624" y="85298"/>
                  </a:lnTo>
                  <a:lnTo>
                    <a:pt x="1396222" y="67922"/>
                  </a:lnTo>
                  <a:lnTo>
                    <a:pt x="1352898" y="52406"/>
                  </a:lnTo>
                  <a:lnTo>
                    <a:pt x="1308702" y="38798"/>
                  </a:lnTo>
                  <a:lnTo>
                    <a:pt x="1263683" y="27149"/>
                  </a:lnTo>
                  <a:lnTo>
                    <a:pt x="1217891" y="17507"/>
                  </a:lnTo>
                  <a:lnTo>
                    <a:pt x="1171374" y="9921"/>
                  </a:lnTo>
                  <a:lnTo>
                    <a:pt x="1124184" y="4442"/>
                  </a:lnTo>
                  <a:lnTo>
                    <a:pt x="1076368" y="1118"/>
                  </a:lnTo>
                  <a:lnTo>
                    <a:pt x="1027976" y="0"/>
                  </a:lnTo>
                  <a:lnTo>
                    <a:pt x="0" y="0"/>
                  </a:lnTo>
                  <a:lnTo>
                    <a:pt x="0" y="1241426"/>
                  </a:lnTo>
                </a:path>
              </a:pathLst>
            </a:custGeom>
            <a:ln w="19050">
              <a:solidFill>
                <a:srgbClr val="04676D"/>
              </a:solidFill>
            </a:ln>
          </p:spPr>
          <p:txBody>
            <a:bodyPr wrap="square" lIns="0" tIns="0" rIns="0" bIns="0" rtlCol="0"/>
            <a:lstStyle/>
            <a:p>
              <a:endParaRPr/>
            </a:p>
          </p:txBody>
        </p:sp>
        <p:sp>
          <p:nvSpPr>
            <p:cNvPr id="27" name="object 10">
              <a:extLst>
                <a:ext uri="{FF2B5EF4-FFF2-40B4-BE49-F238E27FC236}">
                  <a16:creationId xmlns:a16="http://schemas.microsoft.com/office/drawing/2014/main" id="{923A899D-725E-E0B3-9359-6AFD9DD066C5}"/>
                </a:ext>
              </a:extLst>
            </p:cNvPr>
            <p:cNvSpPr/>
            <p:nvPr/>
          </p:nvSpPr>
          <p:spPr>
            <a:xfrm>
              <a:off x="4985518" y="4984083"/>
              <a:ext cx="3082290" cy="1856105"/>
            </a:xfrm>
            <a:custGeom>
              <a:avLst/>
              <a:gdLst/>
              <a:ahLst/>
              <a:cxnLst/>
              <a:rect l="l" t="t" r="r" b="b"/>
              <a:pathLst>
                <a:path w="3082290" h="1856104">
                  <a:moveTo>
                    <a:pt x="3082023" y="1855920"/>
                  </a:moveTo>
                  <a:lnTo>
                    <a:pt x="3082023" y="1541005"/>
                  </a:lnTo>
                  <a:lnTo>
                    <a:pt x="3081289" y="1493006"/>
                  </a:lnTo>
                  <a:lnTo>
                    <a:pt x="3079104" y="1445373"/>
                  </a:lnTo>
                  <a:lnTo>
                    <a:pt x="3075487" y="1398127"/>
                  </a:lnTo>
                  <a:lnTo>
                    <a:pt x="3070460" y="1351289"/>
                  </a:lnTo>
                  <a:lnTo>
                    <a:pt x="3064045" y="1304880"/>
                  </a:lnTo>
                  <a:lnTo>
                    <a:pt x="3056263" y="1258923"/>
                  </a:lnTo>
                  <a:lnTo>
                    <a:pt x="3047135" y="1213437"/>
                  </a:lnTo>
                  <a:lnTo>
                    <a:pt x="3036683" y="1168444"/>
                  </a:lnTo>
                  <a:lnTo>
                    <a:pt x="3024927" y="1123967"/>
                  </a:lnTo>
                  <a:lnTo>
                    <a:pt x="3011889" y="1080025"/>
                  </a:lnTo>
                  <a:lnTo>
                    <a:pt x="2997591" y="1036641"/>
                  </a:lnTo>
                  <a:lnTo>
                    <a:pt x="2982054" y="993835"/>
                  </a:lnTo>
                  <a:lnTo>
                    <a:pt x="2965298" y="951629"/>
                  </a:lnTo>
                  <a:lnTo>
                    <a:pt x="2947346" y="910045"/>
                  </a:lnTo>
                  <a:lnTo>
                    <a:pt x="2928219" y="869103"/>
                  </a:lnTo>
                  <a:lnTo>
                    <a:pt x="2907937" y="828825"/>
                  </a:lnTo>
                  <a:lnTo>
                    <a:pt x="2886523" y="789232"/>
                  </a:lnTo>
                  <a:lnTo>
                    <a:pt x="2863997" y="750346"/>
                  </a:lnTo>
                  <a:lnTo>
                    <a:pt x="2840382" y="712187"/>
                  </a:lnTo>
                  <a:lnTo>
                    <a:pt x="2815697" y="674778"/>
                  </a:lnTo>
                  <a:lnTo>
                    <a:pt x="2789965" y="638139"/>
                  </a:lnTo>
                  <a:lnTo>
                    <a:pt x="2763207" y="602292"/>
                  </a:lnTo>
                  <a:lnTo>
                    <a:pt x="2735444" y="567257"/>
                  </a:lnTo>
                  <a:lnTo>
                    <a:pt x="2706697" y="533057"/>
                  </a:lnTo>
                  <a:lnTo>
                    <a:pt x="2676989" y="499713"/>
                  </a:lnTo>
                  <a:lnTo>
                    <a:pt x="2646339" y="467246"/>
                  </a:lnTo>
                  <a:lnTo>
                    <a:pt x="2614770" y="435677"/>
                  </a:lnTo>
                  <a:lnTo>
                    <a:pt x="2582302" y="405028"/>
                  </a:lnTo>
                  <a:lnTo>
                    <a:pt x="2548958" y="375319"/>
                  </a:lnTo>
                  <a:lnTo>
                    <a:pt x="2514757" y="346573"/>
                  </a:lnTo>
                  <a:lnTo>
                    <a:pt x="2479723" y="318811"/>
                  </a:lnTo>
                  <a:lnTo>
                    <a:pt x="2443875" y="292053"/>
                  </a:lnTo>
                  <a:lnTo>
                    <a:pt x="2407236" y="266321"/>
                  </a:lnTo>
                  <a:lnTo>
                    <a:pt x="2369826" y="241637"/>
                  </a:lnTo>
                  <a:lnTo>
                    <a:pt x="2331667" y="218022"/>
                  </a:lnTo>
                  <a:lnTo>
                    <a:pt x="2292781" y="195496"/>
                  </a:lnTo>
                  <a:lnTo>
                    <a:pt x="2253187" y="174082"/>
                  </a:lnTo>
                  <a:lnTo>
                    <a:pt x="2212909" y="153801"/>
                  </a:lnTo>
                  <a:lnTo>
                    <a:pt x="2171967" y="134674"/>
                  </a:lnTo>
                  <a:lnTo>
                    <a:pt x="2130382" y="116722"/>
                  </a:lnTo>
                  <a:lnTo>
                    <a:pt x="2088176" y="99967"/>
                  </a:lnTo>
                  <a:lnTo>
                    <a:pt x="2045370" y="84430"/>
                  </a:lnTo>
                  <a:lnTo>
                    <a:pt x="2001986" y="70132"/>
                  </a:lnTo>
                  <a:lnTo>
                    <a:pt x="1958044" y="57094"/>
                  </a:lnTo>
                  <a:lnTo>
                    <a:pt x="1913566" y="45339"/>
                  </a:lnTo>
                  <a:lnTo>
                    <a:pt x="1868573" y="34886"/>
                  </a:lnTo>
                  <a:lnTo>
                    <a:pt x="1823087" y="25759"/>
                  </a:lnTo>
                  <a:lnTo>
                    <a:pt x="1777130" y="17977"/>
                  </a:lnTo>
                  <a:lnTo>
                    <a:pt x="1730721" y="11562"/>
                  </a:lnTo>
                  <a:lnTo>
                    <a:pt x="1683883" y="6535"/>
                  </a:lnTo>
                  <a:lnTo>
                    <a:pt x="1636636" y="2918"/>
                  </a:lnTo>
                  <a:lnTo>
                    <a:pt x="1589003" y="733"/>
                  </a:lnTo>
                  <a:lnTo>
                    <a:pt x="1541005" y="0"/>
                  </a:lnTo>
                  <a:lnTo>
                    <a:pt x="0" y="0"/>
                  </a:lnTo>
                  <a:lnTo>
                    <a:pt x="0" y="1855920"/>
                  </a:lnTo>
                </a:path>
              </a:pathLst>
            </a:custGeom>
            <a:ln w="19050">
              <a:solidFill>
                <a:srgbClr val="04676D"/>
              </a:solidFill>
            </a:ln>
          </p:spPr>
          <p:txBody>
            <a:bodyPr wrap="square" lIns="0" tIns="0" rIns="0" bIns="0" rtlCol="0"/>
            <a:lstStyle/>
            <a:p>
              <a:endParaRPr/>
            </a:p>
          </p:txBody>
        </p:sp>
        <p:sp>
          <p:nvSpPr>
            <p:cNvPr id="28" name="object 11">
              <a:extLst>
                <a:ext uri="{FF2B5EF4-FFF2-40B4-BE49-F238E27FC236}">
                  <a16:creationId xmlns:a16="http://schemas.microsoft.com/office/drawing/2014/main" id="{2EA5B229-5AD2-4FEF-C890-3F7851BCD43D}"/>
                </a:ext>
              </a:extLst>
            </p:cNvPr>
            <p:cNvSpPr/>
            <p:nvPr/>
          </p:nvSpPr>
          <p:spPr>
            <a:xfrm>
              <a:off x="5238925" y="5289862"/>
              <a:ext cx="2568575" cy="1550670"/>
            </a:xfrm>
            <a:custGeom>
              <a:avLst/>
              <a:gdLst/>
              <a:ahLst/>
              <a:cxnLst/>
              <a:rect l="l" t="t" r="r" b="b"/>
              <a:pathLst>
                <a:path w="2568575" h="1550670">
                  <a:moveTo>
                    <a:pt x="2568346" y="1550141"/>
                  </a:moveTo>
                  <a:lnTo>
                    <a:pt x="2568346" y="1284173"/>
                  </a:lnTo>
                  <a:lnTo>
                    <a:pt x="2567460" y="1236029"/>
                  </a:lnTo>
                  <a:lnTo>
                    <a:pt x="2564824" y="1188333"/>
                  </a:lnTo>
                  <a:lnTo>
                    <a:pt x="2560467" y="1141115"/>
                  </a:lnTo>
                  <a:lnTo>
                    <a:pt x="2554422" y="1094406"/>
                  </a:lnTo>
                  <a:lnTo>
                    <a:pt x="2546719" y="1048238"/>
                  </a:lnTo>
                  <a:lnTo>
                    <a:pt x="2537390" y="1002641"/>
                  </a:lnTo>
                  <a:lnTo>
                    <a:pt x="2526465" y="957647"/>
                  </a:lnTo>
                  <a:lnTo>
                    <a:pt x="2513975" y="913286"/>
                  </a:lnTo>
                  <a:lnTo>
                    <a:pt x="2499952" y="869589"/>
                  </a:lnTo>
                  <a:lnTo>
                    <a:pt x="2484427" y="826588"/>
                  </a:lnTo>
                  <a:lnTo>
                    <a:pt x="2467430" y="784314"/>
                  </a:lnTo>
                  <a:lnTo>
                    <a:pt x="2448992" y="742797"/>
                  </a:lnTo>
                  <a:lnTo>
                    <a:pt x="2429145" y="702068"/>
                  </a:lnTo>
                  <a:lnTo>
                    <a:pt x="2407920" y="662160"/>
                  </a:lnTo>
                  <a:lnTo>
                    <a:pt x="2385347" y="623102"/>
                  </a:lnTo>
                  <a:lnTo>
                    <a:pt x="2361458" y="584926"/>
                  </a:lnTo>
                  <a:lnTo>
                    <a:pt x="2336284" y="547663"/>
                  </a:lnTo>
                  <a:lnTo>
                    <a:pt x="2309856" y="511343"/>
                  </a:lnTo>
                  <a:lnTo>
                    <a:pt x="2282204" y="475999"/>
                  </a:lnTo>
                  <a:lnTo>
                    <a:pt x="2253361" y="441660"/>
                  </a:lnTo>
                  <a:lnTo>
                    <a:pt x="2223356" y="408358"/>
                  </a:lnTo>
                  <a:lnTo>
                    <a:pt x="2192221" y="376124"/>
                  </a:lnTo>
                  <a:lnTo>
                    <a:pt x="2159987" y="344990"/>
                  </a:lnTo>
                  <a:lnTo>
                    <a:pt x="2126686" y="314985"/>
                  </a:lnTo>
                  <a:lnTo>
                    <a:pt x="2092347" y="286141"/>
                  </a:lnTo>
                  <a:lnTo>
                    <a:pt x="2057002" y="258490"/>
                  </a:lnTo>
                  <a:lnTo>
                    <a:pt x="2020683" y="232061"/>
                  </a:lnTo>
                  <a:lnTo>
                    <a:pt x="1983419" y="206887"/>
                  </a:lnTo>
                  <a:lnTo>
                    <a:pt x="1945243" y="182998"/>
                  </a:lnTo>
                  <a:lnTo>
                    <a:pt x="1906185" y="160426"/>
                  </a:lnTo>
                  <a:lnTo>
                    <a:pt x="1866277" y="139200"/>
                  </a:lnTo>
                  <a:lnTo>
                    <a:pt x="1825549" y="119353"/>
                  </a:lnTo>
                  <a:lnTo>
                    <a:pt x="1784032" y="100916"/>
                  </a:lnTo>
                  <a:lnTo>
                    <a:pt x="1741757" y="83919"/>
                  </a:lnTo>
                  <a:lnTo>
                    <a:pt x="1698756" y="68393"/>
                  </a:lnTo>
                  <a:lnTo>
                    <a:pt x="1655060" y="54370"/>
                  </a:lnTo>
                  <a:lnTo>
                    <a:pt x="1610699" y="41880"/>
                  </a:lnTo>
                  <a:lnTo>
                    <a:pt x="1565704" y="30955"/>
                  </a:lnTo>
                  <a:lnTo>
                    <a:pt x="1520107" y="21626"/>
                  </a:lnTo>
                  <a:lnTo>
                    <a:pt x="1473939" y="13923"/>
                  </a:lnTo>
                  <a:lnTo>
                    <a:pt x="1427230" y="7878"/>
                  </a:lnTo>
                  <a:lnTo>
                    <a:pt x="1380012" y="3522"/>
                  </a:lnTo>
                  <a:lnTo>
                    <a:pt x="1332316" y="885"/>
                  </a:lnTo>
                  <a:lnTo>
                    <a:pt x="1284173" y="0"/>
                  </a:lnTo>
                  <a:lnTo>
                    <a:pt x="0" y="0"/>
                  </a:lnTo>
                  <a:lnTo>
                    <a:pt x="0" y="1550141"/>
                  </a:lnTo>
                </a:path>
              </a:pathLst>
            </a:custGeom>
            <a:ln w="19050">
              <a:solidFill>
                <a:srgbClr val="B4BB2E"/>
              </a:solidFill>
            </a:ln>
          </p:spPr>
          <p:txBody>
            <a:bodyPr wrap="square" lIns="0" tIns="0" rIns="0" bIns="0" rtlCol="0"/>
            <a:lstStyle/>
            <a:p>
              <a:endParaRPr/>
            </a:p>
          </p:txBody>
        </p:sp>
        <p:sp>
          <p:nvSpPr>
            <p:cNvPr id="29" name="object 12">
              <a:extLst>
                <a:ext uri="{FF2B5EF4-FFF2-40B4-BE49-F238E27FC236}">
                  <a16:creationId xmlns:a16="http://schemas.microsoft.com/office/drawing/2014/main" id="{5B704ACE-7FD4-529A-4848-4E2B45AC5AA5}"/>
                </a:ext>
              </a:extLst>
            </p:cNvPr>
            <p:cNvSpPr/>
            <p:nvPr/>
          </p:nvSpPr>
          <p:spPr>
            <a:xfrm>
              <a:off x="8841061" y="5914401"/>
              <a:ext cx="1534160" cy="925830"/>
            </a:xfrm>
            <a:custGeom>
              <a:avLst/>
              <a:gdLst/>
              <a:ahLst/>
              <a:cxnLst/>
              <a:rect l="l" t="t" r="r" b="b"/>
              <a:pathLst>
                <a:path w="1534159" h="925829">
                  <a:moveTo>
                    <a:pt x="0" y="925602"/>
                  </a:moveTo>
                  <a:lnTo>
                    <a:pt x="0" y="766991"/>
                  </a:lnTo>
                  <a:lnTo>
                    <a:pt x="1508" y="718485"/>
                  </a:lnTo>
                  <a:lnTo>
                    <a:pt x="5975" y="670781"/>
                  </a:lnTo>
                  <a:lnTo>
                    <a:pt x="13311" y="623969"/>
                  </a:lnTo>
                  <a:lnTo>
                    <a:pt x="23424" y="578138"/>
                  </a:lnTo>
                  <a:lnTo>
                    <a:pt x="36226" y="533378"/>
                  </a:lnTo>
                  <a:lnTo>
                    <a:pt x="51627" y="489780"/>
                  </a:lnTo>
                  <a:lnTo>
                    <a:pt x="69536" y="447432"/>
                  </a:lnTo>
                  <a:lnTo>
                    <a:pt x="89865" y="406425"/>
                  </a:lnTo>
                  <a:lnTo>
                    <a:pt x="112522" y="366849"/>
                  </a:lnTo>
                  <a:lnTo>
                    <a:pt x="137419" y="328793"/>
                  </a:lnTo>
                  <a:lnTo>
                    <a:pt x="164465" y="292347"/>
                  </a:lnTo>
                  <a:lnTo>
                    <a:pt x="193571" y="257602"/>
                  </a:lnTo>
                  <a:lnTo>
                    <a:pt x="224647" y="224647"/>
                  </a:lnTo>
                  <a:lnTo>
                    <a:pt x="257602" y="193571"/>
                  </a:lnTo>
                  <a:lnTo>
                    <a:pt x="292347" y="164465"/>
                  </a:lnTo>
                  <a:lnTo>
                    <a:pt x="328793" y="137419"/>
                  </a:lnTo>
                  <a:lnTo>
                    <a:pt x="366849" y="112522"/>
                  </a:lnTo>
                  <a:lnTo>
                    <a:pt x="406425" y="89865"/>
                  </a:lnTo>
                  <a:lnTo>
                    <a:pt x="447432" y="69536"/>
                  </a:lnTo>
                  <a:lnTo>
                    <a:pt x="489780" y="51627"/>
                  </a:lnTo>
                  <a:lnTo>
                    <a:pt x="533378" y="36226"/>
                  </a:lnTo>
                  <a:lnTo>
                    <a:pt x="578138" y="23424"/>
                  </a:lnTo>
                  <a:lnTo>
                    <a:pt x="623969" y="13311"/>
                  </a:lnTo>
                  <a:lnTo>
                    <a:pt x="670781" y="5975"/>
                  </a:lnTo>
                  <a:lnTo>
                    <a:pt x="718485" y="1508"/>
                  </a:lnTo>
                  <a:lnTo>
                    <a:pt x="766991" y="0"/>
                  </a:lnTo>
                  <a:lnTo>
                    <a:pt x="1533982" y="0"/>
                  </a:lnTo>
                  <a:lnTo>
                    <a:pt x="1533982" y="925602"/>
                  </a:lnTo>
                </a:path>
              </a:pathLst>
            </a:custGeom>
            <a:ln w="19049">
              <a:solidFill>
                <a:srgbClr val="B4BB2E"/>
              </a:solidFill>
            </a:ln>
          </p:spPr>
          <p:txBody>
            <a:bodyPr wrap="square" lIns="0" tIns="0" rIns="0" bIns="0" rtlCol="0"/>
            <a:lstStyle/>
            <a:p>
              <a:endParaRPr/>
            </a:p>
          </p:txBody>
        </p:sp>
        <p:sp>
          <p:nvSpPr>
            <p:cNvPr id="30" name="object 13">
              <a:extLst>
                <a:ext uri="{FF2B5EF4-FFF2-40B4-BE49-F238E27FC236}">
                  <a16:creationId xmlns:a16="http://schemas.microsoft.com/office/drawing/2014/main" id="{A7E4B83A-C61B-9EE7-2754-431AD4AFB91A}"/>
                </a:ext>
              </a:extLst>
            </p:cNvPr>
            <p:cNvSpPr/>
            <p:nvPr/>
          </p:nvSpPr>
          <p:spPr>
            <a:xfrm>
              <a:off x="8582471" y="5598577"/>
              <a:ext cx="2056130" cy="1241425"/>
            </a:xfrm>
            <a:custGeom>
              <a:avLst/>
              <a:gdLst/>
              <a:ahLst/>
              <a:cxnLst/>
              <a:rect l="l" t="t" r="r" b="b"/>
              <a:pathLst>
                <a:path w="2056129" h="1241425">
                  <a:moveTo>
                    <a:pt x="0" y="1241426"/>
                  </a:moveTo>
                  <a:lnTo>
                    <a:pt x="0" y="1027976"/>
                  </a:lnTo>
                  <a:lnTo>
                    <a:pt x="1118" y="979584"/>
                  </a:lnTo>
                  <a:lnTo>
                    <a:pt x="4442" y="931768"/>
                  </a:lnTo>
                  <a:lnTo>
                    <a:pt x="9921" y="884577"/>
                  </a:lnTo>
                  <a:lnTo>
                    <a:pt x="17507" y="838061"/>
                  </a:lnTo>
                  <a:lnTo>
                    <a:pt x="27149" y="792268"/>
                  </a:lnTo>
                  <a:lnTo>
                    <a:pt x="38798" y="747250"/>
                  </a:lnTo>
                  <a:lnTo>
                    <a:pt x="52406" y="703054"/>
                  </a:lnTo>
                  <a:lnTo>
                    <a:pt x="67922" y="659730"/>
                  </a:lnTo>
                  <a:lnTo>
                    <a:pt x="85298" y="617327"/>
                  </a:lnTo>
                  <a:lnTo>
                    <a:pt x="104483" y="575895"/>
                  </a:lnTo>
                  <a:lnTo>
                    <a:pt x="125429" y="535484"/>
                  </a:lnTo>
                  <a:lnTo>
                    <a:pt x="148087" y="496142"/>
                  </a:lnTo>
                  <a:lnTo>
                    <a:pt x="172406" y="457919"/>
                  </a:lnTo>
                  <a:lnTo>
                    <a:pt x="198338" y="420864"/>
                  </a:lnTo>
                  <a:lnTo>
                    <a:pt x="225833" y="385027"/>
                  </a:lnTo>
                  <a:lnTo>
                    <a:pt x="254841" y="350457"/>
                  </a:lnTo>
                  <a:lnTo>
                    <a:pt x="285314" y="317203"/>
                  </a:lnTo>
                  <a:lnTo>
                    <a:pt x="317203" y="285314"/>
                  </a:lnTo>
                  <a:lnTo>
                    <a:pt x="350457" y="254841"/>
                  </a:lnTo>
                  <a:lnTo>
                    <a:pt x="385027" y="225833"/>
                  </a:lnTo>
                  <a:lnTo>
                    <a:pt x="420864" y="198338"/>
                  </a:lnTo>
                  <a:lnTo>
                    <a:pt x="457919" y="172406"/>
                  </a:lnTo>
                  <a:lnTo>
                    <a:pt x="496142" y="148087"/>
                  </a:lnTo>
                  <a:lnTo>
                    <a:pt x="535484" y="125429"/>
                  </a:lnTo>
                  <a:lnTo>
                    <a:pt x="575895" y="104483"/>
                  </a:lnTo>
                  <a:lnTo>
                    <a:pt x="617327" y="85298"/>
                  </a:lnTo>
                  <a:lnTo>
                    <a:pt x="659730" y="67922"/>
                  </a:lnTo>
                  <a:lnTo>
                    <a:pt x="703054" y="52406"/>
                  </a:lnTo>
                  <a:lnTo>
                    <a:pt x="747250" y="38798"/>
                  </a:lnTo>
                  <a:lnTo>
                    <a:pt x="792268" y="27149"/>
                  </a:lnTo>
                  <a:lnTo>
                    <a:pt x="838061" y="17507"/>
                  </a:lnTo>
                  <a:lnTo>
                    <a:pt x="884577" y="9921"/>
                  </a:lnTo>
                  <a:lnTo>
                    <a:pt x="931768" y="4442"/>
                  </a:lnTo>
                  <a:lnTo>
                    <a:pt x="979584" y="1118"/>
                  </a:lnTo>
                  <a:lnTo>
                    <a:pt x="1027976" y="0"/>
                  </a:lnTo>
                  <a:lnTo>
                    <a:pt x="2055952" y="0"/>
                  </a:lnTo>
                  <a:lnTo>
                    <a:pt x="2055952" y="1241426"/>
                  </a:lnTo>
                </a:path>
              </a:pathLst>
            </a:custGeom>
            <a:ln w="19050">
              <a:solidFill>
                <a:srgbClr val="04676D"/>
              </a:solidFill>
            </a:ln>
          </p:spPr>
          <p:txBody>
            <a:bodyPr wrap="square" lIns="0" tIns="0" rIns="0" bIns="0" rtlCol="0"/>
            <a:lstStyle/>
            <a:p>
              <a:endParaRPr/>
            </a:p>
          </p:txBody>
        </p:sp>
        <p:sp>
          <p:nvSpPr>
            <p:cNvPr id="31" name="object 14">
              <a:extLst>
                <a:ext uri="{FF2B5EF4-FFF2-40B4-BE49-F238E27FC236}">
                  <a16:creationId xmlns:a16="http://schemas.microsoft.com/office/drawing/2014/main" id="{DEBA0E98-CD43-DE31-6B20-25E1D4EC073A}"/>
                </a:ext>
              </a:extLst>
            </p:cNvPr>
            <p:cNvSpPr/>
            <p:nvPr/>
          </p:nvSpPr>
          <p:spPr>
            <a:xfrm>
              <a:off x="8067039" y="4984083"/>
              <a:ext cx="3082290" cy="1856105"/>
            </a:xfrm>
            <a:custGeom>
              <a:avLst/>
              <a:gdLst/>
              <a:ahLst/>
              <a:cxnLst/>
              <a:rect l="l" t="t" r="r" b="b"/>
              <a:pathLst>
                <a:path w="3082290" h="1856104">
                  <a:moveTo>
                    <a:pt x="0" y="1855920"/>
                  </a:moveTo>
                  <a:lnTo>
                    <a:pt x="0" y="1541005"/>
                  </a:lnTo>
                  <a:lnTo>
                    <a:pt x="733" y="1493006"/>
                  </a:lnTo>
                  <a:lnTo>
                    <a:pt x="2918" y="1445373"/>
                  </a:lnTo>
                  <a:lnTo>
                    <a:pt x="6535" y="1398127"/>
                  </a:lnTo>
                  <a:lnTo>
                    <a:pt x="11562" y="1351289"/>
                  </a:lnTo>
                  <a:lnTo>
                    <a:pt x="17977" y="1304880"/>
                  </a:lnTo>
                  <a:lnTo>
                    <a:pt x="25759" y="1258923"/>
                  </a:lnTo>
                  <a:lnTo>
                    <a:pt x="34887" y="1213437"/>
                  </a:lnTo>
                  <a:lnTo>
                    <a:pt x="45340" y="1168444"/>
                  </a:lnTo>
                  <a:lnTo>
                    <a:pt x="57095" y="1123967"/>
                  </a:lnTo>
                  <a:lnTo>
                    <a:pt x="70133" y="1080025"/>
                  </a:lnTo>
                  <a:lnTo>
                    <a:pt x="84431" y="1036641"/>
                  </a:lnTo>
                  <a:lnTo>
                    <a:pt x="99969" y="993835"/>
                  </a:lnTo>
                  <a:lnTo>
                    <a:pt x="116724" y="951629"/>
                  </a:lnTo>
                  <a:lnTo>
                    <a:pt x="134676" y="910045"/>
                  </a:lnTo>
                  <a:lnTo>
                    <a:pt x="153804" y="869103"/>
                  </a:lnTo>
                  <a:lnTo>
                    <a:pt x="174085" y="828825"/>
                  </a:lnTo>
                  <a:lnTo>
                    <a:pt x="195499" y="789232"/>
                  </a:lnTo>
                  <a:lnTo>
                    <a:pt x="218025" y="750346"/>
                  </a:lnTo>
                  <a:lnTo>
                    <a:pt x="241641" y="712187"/>
                  </a:lnTo>
                  <a:lnTo>
                    <a:pt x="266325" y="674778"/>
                  </a:lnTo>
                  <a:lnTo>
                    <a:pt x="292057" y="638139"/>
                  </a:lnTo>
                  <a:lnTo>
                    <a:pt x="318815" y="602292"/>
                  </a:lnTo>
                  <a:lnTo>
                    <a:pt x="346578" y="567257"/>
                  </a:lnTo>
                  <a:lnTo>
                    <a:pt x="375325" y="533057"/>
                  </a:lnTo>
                  <a:lnTo>
                    <a:pt x="405034" y="499713"/>
                  </a:lnTo>
                  <a:lnTo>
                    <a:pt x="435683" y="467246"/>
                  </a:lnTo>
                  <a:lnTo>
                    <a:pt x="467253" y="435677"/>
                  </a:lnTo>
                  <a:lnTo>
                    <a:pt x="499720" y="405028"/>
                  </a:lnTo>
                  <a:lnTo>
                    <a:pt x="533065" y="375319"/>
                  </a:lnTo>
                  <a:lnTo>
                    <a:pt x="567265" y="346573"/>
                  </a:lnTo>
                  <a:lnTo>
                    <a:pt x="602299" y="318811"/>
                  </a:lnTo>
                  <a:lnTo>
                    <a:pt x="638147" y="292053"/>
                  </a:lnTo>
                  <a:lnTo>
                    <a:pt x="674786" y="266321"/>
                  </a:lnTo>
                  <a:lnTo>
                    <a:pt x="712196" y="241637"/>
                  </a:lnTo>
                  <a:lnTo>
                    <a:pt x="750355" y="218022"/>
                  </a:lnTo>
                  <a:lnTo>
                    <a:pt x="789242" y="195496"/>
                  </a:lnTo>
                  <a:lnTo>
                    <a:pt x="828835" y="174082"/>
                  </a:lnTo>
                  <a:lnTo>
                    <a:pt x="869113" y="153801"/>
                  </a:lnTo>
                  <a:lnTo>
                    <a:pt x="910055" y="134674"/>
                  </a:lnTo>
                  <a:lnTo>
                    <a:pt x="951640" y="116722"/>
                  </a:lnTo>
                  <a:lnTo>
                    <a:pt x="993846" y="99967"/>
                  </a:lnTo>
                  <a:lnTo>
                    <a:pt x="1036652" y="84430"/>
                  </a:lnTo>
                  <a:lnTo>
                    <a:pt x="1080037" y="70132"/>
                  </a:lnTo>
                  <a:lnTo>
                    <a:pt x="1123979" y="57094"/>
                  </a:lnTo>
                  <a:lnTo>
                    <a:pt x="1168456" y="45339"/>
                  </a:lnTo>
                  <a:lnTo>
                    <a:pt x="1213449" y="34886"/>
                  </a:lnTo>
                  <a:lnTo>
                    <a:pt x="1258935" y="25759"/>
                  </a:lnTo>
                  <a:lnTo>
                    <a:pt x="1304893" y="17977"/>
                  </a:lnTo>
                  <a:lnTo>
                    <a:pt x="1351301" y="11562"/>
                  </a:lnTo>
                  <a:lnTo>
                    <a:pt x="1398140" y="6535"/>
                  </a:lnTo>
                  <a:lnTo>
                    <a:pt x="1445386" y="2918"/>
                  </a:lnTo>
                  <a:lnTo>
                    <a:pt x="1493019" y="733"/>
                  </a:lnTo>
                  <a:lnTo>
                    <a:pt x="1541017" y="0"/>
                  </a:lnTo>
                  <a:lnTo>
                    <a:pt x="3082023" y="0"/>
                  </a:lnTo>
                  <a:lnTo>
                    <a:pt x="3082023" y="1855920"/>
                  </a:lnTo>
                </a:path>
              </a:pathLst>
            </a:custGeom>
            <a:ln w="19050">
              <a:solidFill>
                <a:srgbClr val="04676D"/>
              </a:solidFill>
            </a:ln>
          </p:spPr>
          <p:txBody>
            <a:bodyPr wrap="square" lIns="0" tIns="0" rIns="0" bIns="0" rtlCol="0"/>
            <a:lstStyle/>
            <a:p>
              <a:endParaRPr/>
            </a:p>
          </p:txBody>
        </p:sp>
        <p:sp>
          <p:nvSpPr>
            <p:cNvPr id="32" name="object 15">
              <a:extLst>
                <a:ext uri="{FF2B5EF4-FFF2-40B4-BE49-F238E27FC236}">
                  <a16:creationId xmlns:a16="http://schemas.microsoft.com/office/drawing/2014/main" id="{9542FE23-649D-5362-D2F9-4BDBB94E6AFB}"/>
                </a:ext>
              </a:extLst>
            </p:cNvPr>
            <p:cNvSpPr/>
            <p:nvPr/>
          </p:nvSpPr>
          <p:spPr>
            <a:xfrm>
              <a:off x="8327311" y="5289862"/>
              <a:ext cx="2568575" cy="1550670"/>
            </a:xfrm>
            <a:custGeom>
              <a:avLst/>
              <a:gdLst/>
              <a:ahLst/>
              <a:cxnLst/>
              <a:rect l="l" t="t" r="r" b="b"/>
              <a:pathLst>
                <a:path w="2568575" h="1550670">
                  <a:moveTo>
                    <a:pt x="0" y="1550141"/>
                  </a:moveTo>
                  <a:lnTo>
                    <a:pt x="0" y="1284173"/>
                  </a:lnTo>
                  <a:lnTo>
                    <a:pt x="885" y="1236029"/>
                  </a:lnTo>
                  <a:lnTo>
                    <a:pt x="3522" y="1188333"/>
                  </a:lnTo>
                  <a:lnTo>
                    <a:pt x="7878" y="1141115"/>
                  </a:lnTo>
                  <a:lnTo>
                    <a:pt x="13923" y="1094406"/>
                  </a:lnTo>
                  <a:lnTo>
                    <a:pt x="21626" y="1048238"/>
                  </a:lnTo>
                  <a:lnTo>
                    <a:pt x="30955" y="1002641"/>
                  </a:lnTo>
                  <a:lnTo>
                    <a:pt x="41880" y="957647"/>
                  </a:lnTo>
                  <a:lnTo>
                    <a:pt x="54370" y="913286"/>
                  </a:lnTo>
                  <a:lnTo>
                    <a:pt x="68393" y="869589"/>
                  </a:lnTo>
                  <a:lnTo>
                    <a:pt x="83919" y="826588"/>
                  </a:lnTo>
                  <a:lnTo>
                    <a:pt x="100916" y="784314"/>
                  </a:lnTo>
                  <a:lnTo>
                    <a:pt x="119353" y="742797"/>
                  </a:lnTo>
                  <a:lnTo>
                    <a:pt x="139200" y="702068"/>
                  </a:lnTo>
                  <a:lnTo>
                    <a:pt x="160426" y="662160"/>
                  </a:lnTo>
                  <a:lnTo>
                    <a:pt x="182998" y="623102"/>
                  </a:lnTo>
                  <a:lnTo>
                    <a:pt x="206887" y="584926"/>
                  </a:lnTo>
                  <a:lnTo>
                    <a:pt x="232061" y="547663"/>
                  </a:lnTo>
                  <a:lnTo>
                    <a:pt x="258490" y="511343"/>
                  </a:lnTo>
                  <a:lnTo>
                    <a:pt x="286141" y="475999"/>
                  </a:lnTo>
                  <a:lnTo>
                    <a:pt x="314985" y="441660"/>
                  </a:lnTo>
                  <a:lnTo>
                    <a:pt x="344990" y="408358"/>
                  </a:lnTo>
                  <a:lnTo>
                    <a:pt x="376124" y="376124"/>
                  </a:lnTo>
                  <a:lnTo>
                    <a:pt x="408358" y="344990"/>
                  </a:lnTo>
                  <a:lnTo>
                    <a:pt x="441660" y="314985"/>
                  </a:lnTo>
                  <a:lnTo>
                    <a:pt x="475999" y="286141"/>
                  </a:lnTo>
                  <a:lnTo>
                    <a:pt x="511343" y="258490"/>
                  </a:lnTo>
                  <a:lnTo>
                    <a:pt x="547663" y="232061"/>
                  </a:lnTo>
                  <a:lnTo>
                    <a:pt x="584926" y="206887"/>
                  </a:lnTo>
                  <a:lnTo>
                    <a:pt x="623102" y="182998"/>
                  </a:lnTo>
                  <a:lnTo>
                    <a:pt x="662160" y="160426"/>
                  </a:lnTo>
                  <a:lnTo>
                    <a:pt x="702068" y="139200"/>
                  </a:lnTo>
                  <a:lnTo>
                    <a:pt x="742797" y="119353"/>
                  </a:lnTo>
                  <a:lnTo>
                    <a:pt x="784314" y="100916"/>
                  </a:lnTo>
                  <a:lnTo>
                    <a:pt x="826588" y="83919"/>
                  </a:lnTo>
                  <a:lnTo>
                    <a:pt x="869589" y="68393"/>
                  </a:lnTo>
                  <a:lnTo>
                    <a:pt x="913286" y="54370"/>
                  </a:lnTo>
                  <a:lnTo>
                    <a:pt x="957647" y="41880"/>
                  </a:lnTo>
                  <a:lnTo>
                    <a:pt x="1002641" y="30955"/>
                  </a:lnTo>
                  <a:lnTo>
                    <a:pt x="1048238" y="21626"/>
                  </a:lnTo>
                  <a:lnTo>
                    <a:pt x="1094406" y="13923"/>
                  </a:lnTo>
                  <a:lnTo>
                    <a:pt x="1141115" y="7878"/>
                  </a:lnTo>
                  <a:lnTo>
                    <a:pt x="1188333" y="3522"/>
                  </a:lnTo>
                  <a:lnTo>
                    <a:pt x="1236029" y="885"/>
                  </a:lnTo>
                  <a:lnTo>
                    <a:pt x="1284173" y="0"/>
                  </a:lnTo>
                  <a:lnTo>
                    <a:pt x="2568346" y="0"/>
                  </a:lnTo>
                  <a:lnTo>
                    <a:pt x="2568346" y="1550141"/>
                  </a:lnTo>
                </a:path>
              </a:pathLst>
            </a:custGeom>
            <a:ln w="19050">
              <a:solidFill>
                <a:srgbClr val="B4BB2E"/>
              </a:solidFill>
            </a:ln>
          </p:spPr>
          <p:txBody>
            <a:bodyPr wrap="square" lIns="0" tIns="0" rIns="0" bIns="0" rtlCol="0"/>
            <a:lstStyle/>
            <a:p>
              <a:endParaRPr/>
            </a:p>
          </p:txBody>
        </p:sp>
      </p:grpSp>
    </p:spTree>
    <p:extLst>
      <p:ext uri="{BB962C8B-B14F-4D97-AF65-F5344CB8AC3E}">
        <p14:creationId xmlns:p14="http://schemas.microsoft.com/office/powerpoint/2010/main" val="3083561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079040" y="984250"/>
            <a:ext cx="5320801" cy="6056786"/>
          </a:xfrm>
          <a:prstGeom prst="rect">
            <a:avLst/>
          </a:prstGeom>
        </p:spPr>
        <p:txBody>
          <a:bodyPr vert="horz" wrap="square" lIns="0" tIns="11430" rIns="0" bIns="0" rtlCol="0">
            <a:spAutoFit/>
          </a:bodyPr>
          <a:lstStyle/>
          <a:p>
            <a:pPr marL="12700" marR="5080">
              <a:lnSpc>
                <a:spcPct val="100400"/>
              </a:lnSpc>
              <a:spcBef>
                <a:spcPts val="90"/>
              </a:spcBef>
            </a:pPr>
            <a:r>
              <a:rPr lang="en-US" dirty="0">
                <a:solidFill>
                  <a:srgbClr val="58595B"/>
                </a:solidFill>
                <a:latin typeface="HelveticaNeueLT Std Lt"/>
                <a:cs typeface="HelveticaNeueLT Std Lt"/>
              </a:rPr>
              <a:t>Jonathan Gray FCCA - LEES Senior Grant Audit Manager</a:t>
            </a:r>
          </a:p>
          <a:p>
            <a:pPr marL="12700" marR="5080">
              <a:lnSpc>
                <a:spcPct val="100400"/>
              </a:lnSpc>
              <a:spcBef>
                <a:spcPts val="90"/>
              </a:spcBef>
            </a:pPr>
            <a:endParaRPr lang="en-US" dirty="0">
              <a:solidFill>
                <a:srgbClr val="58595B"/>
              </a:solidFill>
              <a:latin typeface="HelveticaNeueLT Std Lt"/>
              <a:cs typeface="HelveticaNeueLT Std Lt"/>
            </a:endParaRPr>
          </a:p>
          <a:p>
            <a:pPr marL="355600" marR="5080" indent="-342900">
              <a:lnSpc>
                <a:spcPct val="100400"/>
              </a:lnSpc>
              <a:spcBef>
                <a:spcPts val="90"/>
              </a:spcBef>
              <a:buFont typeface="Arial" panose="020B0604020202020204" pitchFamily="34" charset="0"/>
              <a:buChar char="•"/>
            </a:pPr>
            <a:r>
              <a:rPr lang="en-US" dirty="0">
                <a:solidFill>
                  <a:srgbClr val="58595B"/>
                </a:solidFill>
                <a:latin typeface="HelveticaNeueLT Std Lt"/>
                <a:cs typeface="HelveticaNeueLT Std Lt"/>
              </a:rPr>
              <a:t>Specialist grant auditors</a:t>
            </a:r>
          </a:p>
          <a:p>
            <a:pPr marL="355600" marR="5080" indent="-342900">
              <a:lnSpc>
                <a:spcPct val="100400"/>
              </a:lnSpc>
              <a:spcBef>
                <a:spcPts val="90"/>
              </a:spcBef>
              <a:buFont typeface="Arial" panose="020B0604020202020204" pitchFamily="34" charset="0"/>
              <a:buChar char="•"/>
            </a:pPr>
            <a:r>
              <a:rPr lang="en-US" dirty="0">
                <a:solidFill>
                  <a:srgbClr val="58595B"/>
                </a:solidFill>
                <a:latin typeface="HelveticaNeueLT Std Lt"/>
                <a:cs typeface="HelveticaNeueLT Std Lt"/>
              </a:rPr>
              <a:t>Offices in London, Norwich and the South of England</a:t>
            </a:r>
          </a:p>
          <a:p>
            <a:pPr marL="355600" marR="5080" indent="-342900">
              <a:lnSpc>
                <a:spcPct val="100400"/>
              </a:lnSpc>
              <a:spcBef>
                <a:spcPts val="90"/>
              </a:spcBef>
              <a:buFont typeface="Arial" panose="020B0604020202020204" pitchFamily="34" charset="0"/>
              <a:buChar char="•"/>
            </a:pPr>
            <a:r>
              <a:rPr lang="en-US" dirty="0">
                <a:solidFill>
                  <a:srgbClr val="58595B"/>
                </a:solidFill>
                <a:latin typeface="HelveticaNeueLT Std Lt"/>
                <a:cs typeface="HelveticaNeueLT Std Lt"/>
              </a:rPr>
              <a:t>High profile client base with international coverage</a:t>
            </a:r>
          </a:p>
          <a:p>
            <a:pPr marL="355600" marR="5080" indent="-342900">
              <a:lnSpc>
                <a:spcPct val="100400"/>
              </a:lnSpc>
              <a:spcBef>
                <a:spcPts val="90"/>
              </a:spcBef>
              <a:buFont typeface="Arial" panose="020B0604020202020204" pitchFamily="34" charset="0"/>
              <a:buChar char="•"/>
            </a:pPr>
            <a:r>
              <a:rPr lang="en-US" dirty="0">
                <a:solidFill>
                  <a:srgbClr val="58595B"/>
                </a:solidFill>
                <a:latin typeface="HelveticaNeueLT Std Lt"/>
                <a:cs typeface="HelveticaNeueLT Std Lt"/>
              </a:rPr>
              <a:t>50 staff including a dedicated grant audit team</a:t>
            </a:r>
          </a:p>
          <a:p>
            <a:pPr marL="12700" marR="5080">
              <a:lnSpc>
                <a:spcPct val="100400"/>
              </a:lnSpc>
              <a:spcBef>
                <a:spcPts val="90"/>
              </a:spcBef>
            </a:pPr>
            <a:endParaRPr lang="en-US" dirty="0">
              <a:solidFill>
                <a:srgbClr val="58595B"/>
              </a:solidFill>
              <a:latin typeface="HelveticaNeueLT Std Lt"/>
              <a:cs typeface="HelveticaNeueLT Std Lt"/>
            </a:endParaRPr>
          </a:p>
          <a:p>
            <a:pPr marL="12700" marR="5080">
              <a:lnSpc>
                <a:spcPct val="100400"/>
              </a:lnSpc>
              <a:spcBef>
                <a:spcPts val="90"/>
              </a:spcBef>
            </a:pPr>
            <a:r>
              <a:rPr lang="en-US" dirty="0">
                <a:solidFill>
                  <a:srgbClr val="58595B"/>
                </a:solidFill>
                <a:latin typeface="HelveticaNeueLT Std Lt"/>
                <a:cs typeface="HelveticaNeueLT Std Lt"/>
              </a:rPr>
              <a:t>Keri Dunning – Senior EU Post Award Research Administrator, University of Leeds</a:t>
            </a:r>
          </a:p>
          <a:p>
            <a:pPr marL="12700" marR="5080">
              <a:lnSpc>
                <a:spcPct val="100400"/>
              </a:lnSpc>
              <a:spcBef>
                <a:spcPts val="90"/>
              </a:spcBef>
            </a:pPr>
            <a:endParaRPr lang="en-US" dirty="0">
              <a:solidFill>
                <a:srgbClr val="58595B"/>
              </a:solidFill>
              <a:latin typeface="HelveticaNeueLT Std Lt"/>
              <a:cs typeface="HelveticaNeueLT Std Lt"/>
            </a:endParaRPr>
          </a:p>
          <a:p>
            <a:pPr marL="355600" marR="5080" indent="-342900">
              <a:lnSpc>
                <a:spcPct val="100400"/>
              </a:lnSpc>
              <a:spcBef>
                <a:spcPts val="90"/>
              </a:spcBef>
              <a:buFont typeface="Arial" panose="020B0604020202020204" pitchFamily="34" charset="0"/>
              <a:buChar char="•"/>
            </a:pPr>
            <a:r>
              <a:rPr lang="en-US" dirty="0">
                <a:solidFill>
                  <a:srgbClr val="58595B"/>
                </a:solidFill>
                <a:latin typeface="HelveticaNeueLT Std Lt"/>
                <a:cs typeface="HelveticaNeueLT Std Lt"/>
              </a:rPr>
              <a:t>Central support team for all EC funded research</a:t>
            </a:r>
          </a:p>
          <a:p>
            <a:pPr marL="355600" marR="5080" indent="-342900">
              <a:lnSpc>
                <a:spcPct val="100400"/>
              </a:lnSpc>
              <a:spcBef>
                <a:spcPts val="90"/>
              </a:spcBef>
              <a:buFont typeface="Arial" panose="020B0604020202020204" pitchFamily="34" charset="0"/>
              <a:buChar char="•"/>
            </a:pPr>
            <a:r>
              <a:rPr lang="en-US" dirty="0">
                <a:solidFill>
                  <a:srgbClr val="58595B"/>
                </a:solidFill>
                <a:latin typeface="HelveticaNeueLT Std Lt"/>
              </a:rPr>
              <a:t>Supports University faculty offices and academic community</a:t>
            </a:r>
          </a:p>
          <a:p>
            <a:pPr marL="355600" marR="5080" indent="-342900">
              <a:lnSpc>
                <a:spcPct val="100400"/>
              </a:lnSpc>
              <a:spcBef>
                <a:spcPts val="90"/>
              </a:spcBef>
              <a:buFont typeface="Arial" panose="020B0604020202020204" pitchFamily="34" charset="0"/>
              <a:buChar char="•"/>
            </a:pPr>
            <a:r>
              <a:rPr lang="en-US" dirty="0">
                <a:solidFill>
                  <a:srgbClr val="58595B"/>
                </a:solidFill>
                <a:latin typeface="HelveticaNeueLT Std Lt"/>
              </a:rPr>
              <a:t>Worked on large portfolio of projects from FP6 through to current Horizon Europe </a:t>
            </a:r>
            <a:r>
              <a:rPr lang="en-US" dirty="0" err="1">
                <a:solidFill>
                  <a:srgbClr val="58595B"/>
                </a:solidFill>
                <a:latin typeface="HelveticaNeueLT Std Lt"/>
              </a:rPr>
              <a:t>programme</a:t>
            </a:r>
            <a:r>
              <a:rPr lang="en-US">
                <a:solidFill>
                  <a:srgbClr val="58595B"/>
                </a:solidFill>
                <a:latin typeface="HelveticaNeueLT Std Lt"/>
              </a:rPr>
              <a:t> (via UKRI) </a:t>
            </a:r>
            <a:endParaRPr lang="en-US" dirty="0">
              <a:solidFill>
                <a:srgbClr val="58595B"/>
              </a:solidFill>
              <a:latin typeface="HelveticaNeueLT Std Lt"/>
            </a:endParaRPr>
          </a:p>
          <a:p>
            <a:pPr marL="355600" marR="5080" indent="-342900">
              <a:lnSpc>
                <a:spcPct val="100400"/>
              </a:lnSpc>
              <a:spcBef>
                <a:spcPts val="90"/>
              </a:spcBef>
              <a:buFont typeface="Arial" panose="020B0604020202020204" pitchFamily="34" charset="0"/>
              <a:buChar char="•"/>
            </a:pPr>
            <a:endParaRPr lang="en-US" sz="2000" dirty="0">
              <a:solidFill>
                <a:srgbClr val="58595B"/>
              </a:solidFill>
              <a:latin typeface="HelveticaNeueLT Std Lt"/>
              <a:cs typeface="HelveticaNeueLT Std Lt"/>
            </a:endParaRPr>
          </a:p>
          <a:p>
            <a:pPr marL="12700" marR="5080">
              <a:lnSpc>
                <a:spcPct val="100400"/>
              </a:lnSpc>
              <a:spcBef>
                <a:spcPts val="90"/>
              </a:spcBef>
            </a:pPr>
            <a:r>
              <a:rPr lang="en-US" sz="2000" dirty="0">
                <a:solidFill>
                  <a:srgbClr val="58595B"/>
                </a:solidFill>
                <a:latin typeface="HelveticaNeueLT Std Lt"/>
                <a:cs typeface="HelveticaNeueLT Std Lt"/>
              </a:rPr>
              <a:t> </a:t>
            </a:r>
            <a:endParaRPr sz="2000" dirty="0">
              <a:latin typeface="HelveticaNeueLT Std Lt"/>
              <a:cs typeface="HelveticaNeueLT Std Lt"/>
            </a:endParaRPr>
          </a:p>
        </p:txBody>
      </p:sp>
      <p:sp>
        <p:nvSpPr>
          <p:cNvPr id="3" name="object 3"/>
          <p:cNvSpPr txBox="1">
            <a:spLocks noGrp="1"/>
          </p:cNvSpPr>
          <p:nvPr>
            <p:ph type="title"/>
          </p:nvPr>
        </p:nvSpPr>
        <p:spPr>
          <a:xfrm>
            <a:off x="1012251" y="315351"/>
            <a:ext cx="3983990" cy="604519"/>
          </a:xfrm>
          <a:prstGeom prst="rect">
            <a:avLst/>
          </a:prstGeom>
        </p:spPr>
        <p:txBody>
          <a:bodyPr vert="horz" wrap="square" lIns="0" tIns="12700" rIns="0" bIns="0" rtlCol="0">
            <a:spAutoFit/>
          </a:bodyPr>
          <a:lstStyle/>
          <a:p>
            <a:pPr marL="12700">
              <a:lnSpc>
                <a:spcPct val="100000"/>
              </a:lnSpc>
              <a:spcBef>
                <a:spcPts val="100"/>
              </a:spcBef>
            </a:pPr>
            <a:r>
              <a:rPr lang="en-US" dirty="0"/>
              <a:t>Introduction</a:t>
            </a:r>
            <a:r>
              <a:rPr lang="en-US" spc="-10" dirty="0"/>
              <a:t>  </a:t>
            </a:r>
            <a:endParaRPr spc="-10" dirty="0"/>
          </a:p>
        </p:txBody>
      </p:sp>
      <p:grpSp>
        <p:nvGrpSpPr>
          <p:cNvPr id="5" name="object 5"/>
          <p:cNvGrpSpPr/>
          <p:nvPr/>
        </p:nvGrpSpPr>
        <p:grpSpPr>
          <a:xfrm>
            <a:off x="6551996" y="-10629"/>
            <a:ext cx="5626735" cy="6290945"/>
            <a:chOff x="6551996" y="-10629"/>
            <a:chExt cx="5626735" cy="6290945"/>
          </a:xfrm>
        </p:grpSpPr>
        <p:sp>
          <p:nvSpPr>
            <p:cNvPr id="6" name="object 6"/>
            <p:cNvSpPr/>
            <p:nvPr/>
          </p:nvSpPr>
          <p:spPr>
            <a:xfrm>
              <a:off x="6883016" y="2033712"/>
              <a:ext cx="3204210" cy="3851275"/>
            </a:xfrm>
            <a:custGeom>
              <a:avLst/>
              <a:gdLst/>
              <a:ahLst/>
              <a:cxnLst/>
              <a:rect l="l" t="t" r="r" b="b"/>
              <a:pathLst>
                <a:path w="3204209" h="3851275">
                  <a:moveTo>
                    <a:pt x="0" y="3850881"/>
                  </a:moveTo>
                  <a:lnTo>
                    <a:pt x="0" y="1601965"/>
                  </a:lnTo>
                  <a:lnTo>
                    <a:pt x="707" y="1553875"/>
                  </a:lnTo>
                  <a:lnTo>
                    <a:pt x="2818" y="1506138"/>
                  </a:lnTo>
                  <a:lnTo>
                    <a:pt x="6312" y="1458773"/>
                  </a:lnTo>
                  <a:lnTo>
                    <a:pt x="11169" y="1411799"/>
                  </a:lnTo>
                  <a:lnTo>
                    <a:pt x="17369" y="1365237"/>
                  </a:lnTo>
                  <a:lnTo>
                    <a:pt x="24892" y="1319106"/>
                  </a:lnTo>
                  <a:lnTo>
                    <a:pt x="33720" y="1273427"/>
                  </a:lnTo>
                  <a:lnTo>
                    <a:pt x="43831" y="1228219"/>
                  </a:lnTo>
                  <a:lnTo>
                    <a:pt x="55206" y="1183501"/>
                  </a:lnTo>
                  <a:lnTo>
                    <a:pt x="67825" y="1139294"/>
                  </a:lnTo>
                  <a:lnTo>
                    <a:pt x="81668" y="1095618"/>
                  </a:lnTo>
                  <a:lnTo>
                    <a:pt x="96716" y="1052492"/>
                  </a:lnTo>
                  <a:lnTo>
                    <a:pt x="112949" y="1009936"/>
                  </a:lnTo>
                  <a:lnTo>
                    <a:pt x="130347" y="967971"/>
                  </a:lnTo>
                  <a:lnTo>
                    <a:pt x="148889" y="926615"/>
                  </a:lnTo>
                  <a:lnTo>
                    <a:pt x="168557" y="885888"/>
                  </a:lnTo>
                  <a:lnTo>
                    <a:pt x="189330" y="845812"/>
                  </a:lnTo>
                  <a:lnTo>
                    <a:pt x="211189" y="806404"/>
                  </a:lnTo>
                  <a:lnTo>
                    <a:pt x="234114" y="767685"/>
                  </a:lnTo>
                  <a:lnTo>
                    <a:pt x="258084" y="729676"/>
                  </a:lnTo>
                  <a:lnTo>
                    <a:pt x="283081" y="692395"/>
                  </a:lnTo>
                  <a:lnTo>
                    <a:pt x="309084" y="655863"/>
                  </a:lnTo>
                  <a:lnTo>
                    <a:pt x="336073" y="620099"/>
                  </a:lnTo>
                  <a:lnTo>
                    <a:pt x="364029" y="585124"/>
                  </a:lnTo>
                  <a:lnTo>
                    <a:pt x="392932" y="550956"/>
                  </a:lnTo>
                  <a:lnTo>
                    <a:pt x="422762" y="517616"/>
                  </a:lnTo>
                  <a:lnTo>
                    <a:pt x="453499" y="485124"/>
                  </a:lnTo>
                  <a:lnTo>
                    <a:pt x="485123" y="453500"/>
                  </a:lnTo>
                  <a:lnTo>
                    <a:pt x="517615" y="422763"/>
                  </a:lnTo>
                  <a:lnTo>
                    <a:pt x="550954" y="392933"/>
                  </a:lnTo>
                  <a:lnTo>
                    <a:pt x="585121" y="364030"/>
                  </a:lnTo>
                  <a:lnTo>
                    <a:pt x="620097" y="336074"/>
                  </a:lnTo>
                  <a:lnTo>
                    <a:pt x="655860" y="309085"/>
                  </a:lnTo>
                  <a:lnTo>
                    <a:pt x="692392" y="283082"/>
                  </a:lnTo>
                  <a:lnTo>
                    <a:pt x="729673" y="258085"/>
                  </a:lnTo>
                  <a:lnTo>
                    <a:pt x="767682" y="234114"/>
                  </a:lnTo>
                  <a:lnTo>
                    <a:pt x="806400" y="211190"/>
                  </a:lnTo>
                  <a:lnTo>
                    <a:pt x="845807" y="189331"/>
                  </a:lnTo>
                  <a:lnTo>
                    <a:pt x="885884" y="168557"/>
                  </a:lnTo>
                  <a:lnTo>
                    <a:pt x="926610" y="148889"/>
                  </a:lnTo>
                  <a:lnTo>
                    <a:pt x="967965" y="130347"/>
                  </a:lnTo>
                  <a:lnTo>
                    <a:pt x="1009931" y="112949"/>
                  </a:lnTo>
                  <a:lnTo>
                    <a:pt x="1052486" y="96716"/>
                  </a:lnTo>
                  <a:lnTo>
                    <a:pt x="1095612" y="81668"/>
                  </a:lnTo>
                  <a:lnTo>
                    <a:pt x="1139287" y="67825"/>
                  </a:lnTo>
                  <a:lnTo>
                    <a:pt x="1183494" y="55206"/>
                  </a:lnTo>
                  <a:lnTo>
                    <a:pt x="1228211" y="43831"/>
                  </a:lnTo>
                  <a:lnTo>
                    <a:pt x="1273419" y="33720"/>
                  </a:lnTo>
                  <a:lnTo>
                    <a:pt x="1319097" y="24892"/>
                  </a:lnTo>
                  <a:lnTo>
                    <a:pt x="1365228" y="17369"/>
                  </a:lnTo>
                  <a:lnTo>
                    <a:pt x="1411789" y="11169"/>
                  </a:lnTo>
                  <a:lnTo>
                    <a:pt x="1458762" y="6312"/>
                  </a:lnTo>
                  <a:lnTo>
                    <a:pt x="1506127" y="2818"/>
                  </a:lnTo>
                  <a:lnTo>
                    <a:pt x="1553863" y="707"/>
                  </a:lnTo>
                  <a:lnTo>
                    <a:pt x="1601952" y="0"/>
                  </a:lnTo>
                  <a:lnTo>
                    <a:pt x="3203905" y="0"/>
                  </a:lnTo>
                  <a:lnTo>
                    <a:pt x="3203905" y="2248928"/>
                  </a:lnTo>
                  <a:lnTo>
                    <a:pt x="3203197" y="2297017"/>
                  </a:lnTo>
                  <a:lnTo>
                    <a:pt x="3201086" y="2344754"/>
                  </a:lnTo>
                  <a:lnTo>
                    <a:pt x="3197592" y="2392118"/>
                  </a:lnTo>
                  <a:lnTo>
                    <a:pt x="3192735" y="2439091"/>
                  </a:lnTo>
                  <a:lnTo>
                    <a:pt x="3186535" y="2485653"/>
                  </a:lnTo>
                  <a:lnTo>
                    <a:pt x="3179012" y="2531783"/>
                  </a:lnTo>
                  <a:lnTo>
                    <a:pt x="3170185" y="2577462"/>
                  </a:lnTo>
                  <a:lnTo>
                    <a:pt x="3160074" y="2622670"/>
                  </a:lnTo>
                  <a:lnTo>
                    <a:pt x="3148699" y="2667387"/>
                  </a:lnTo>
                  <a:lnTo>
                    <a:pt x="3136079" y="2711593"/>
                  </a:lnTo>
                  <a:lnTo>
                    <a:pt x="3122236" y="2755269"/>
                  </a:lnTo>
                  <a:lnTo>
                    <a:pt x="3107188" y="2798394"/>
                  </a:lnTo>
                  <a:lnTo>
                    <a:pt x="3090955" y="2840950"/>
                  </a:lnTo>
                  <a:lnTo>
                    <a:pt x="3073558" y="2882915"/>
                  </a:lnTo>
                  <a:lnTo>
                    <a:pt x="3055015" y="2924270"/>
                  </a:lnTo>
                  <a:lnTo>
                    <a:pt x="3035347" y="2964996"/>
                  </a:lnTo>
                  <a:lnTo>
                    <a:pt x="3014574" y="3005073"/>
                  </a:lnTo>
                  <a:lnTo>
                    <a:pt x="2992715" y="3044480"/>
                  </a:lnTo>
                  <a:lnTo>
                    <a:pt x="2969790" y="3083198"/>
                  </a:lnTo>
                  <a:lnTo>
                    <a:pt x="2945820" y="3121208"/>
                  </a:lnTo>
                  <a:lnTo>
                    <a:pt x="2920823" y="3158488"/>
                  </a:lnTo>
                  <a:lnTo>
                    <a:pt x="2894820" y="3195020"/>
                  </a:lnTo>
                  <a:lnTo>
                    <a:pt x="2867831" y="3230784"/>
                  </a:lnTo>
                  <a:lnTo>
                    <a:pt x="2839875" y="3265759"/>
                  </a:lnTo>
                  <a:lnTo>
                    <a:pt x="2810972" y="3299926"/>
                  </a:lnTo>
                  <a:lnTo>
                    <a:pt x="2781143" y="3333266"/>
                  </a:lnTo>
                  <a:lnTo>
                    <a:pt x="2750406" y="3365757"/>
                  </a:lnTo>
                  <a:lnTo>
                    <a:pt x="2718781" y="3397382"/>
                  </a:lnTo>
                  <a:lnTo>
                    <a:pt x="2686290" y="3428119"/>
                  </a:lnTo>
                  <a:lnTo>
                    <a:pt x="2652950" y="3457948"/>
                  </a:lnTo>
                  <a:lnTo>
                    <a:pt x="2618783" y="3486851"/>
                  </a:lnTo>
                  <a:lnTo>
                    <a:pt x="2583808" y="3514807"/>
                  </a:lnTo>
                  <a:lnTo>
                    <a:pt x="2548044" y="3541797"/>
                  </a:lnTo>
                  <a:lnTo>
                    <a:pt x="2511512" y="3567799"/>
                  </a:lnTo>
                  <a:lnTo>
                    <a:pt x="2474232" y="3592796"/>
                  </a:lnTo>
                  <a:lnTo>
                    <a:pt x="2436222" y="3616767"/>
                  </a:lnTo>
                  <a:lnTo>
                    <a:pt x="2397504" y="3639691"/>
                  </a:lnTo>
                  <a:lnTo>
                    <a:pt x="2358097" y="3661550"/>
                  </a:lnTo>
                  <a:lnTo>
                    <a:pt x="2318020" y="3682323"/>
                  </a:lnTo>
                  <a:lnTo>
                    <a:pt x="2277294" y="3701991"/>
                  </a:lnTo>
                  <a:lnTo>
                    <a:pt x="2235939" y="3720534"/>
                  </a:lnTo>
                  <a:lnTo>
                    <a:pt x="2193973" y="3737931"/>
                  </a:lnTo>
                  <a:lnTo>
                    <a:pt x="2151418" y="3754164"/>
                  </a:lnTo>
                  <a:lnTo>
                    <a:pt x="2108293" y="3769212"/>
                  </a:lnTo>
                  <a:lnTo>
                    <a:pt x="2064617" y="3783056"/>
                  </a:lnTo>
                  <a:lnTo>
                    <a:pt x="2020410" y="3795675"/>
                  </a:lnTo>
                  <a:lnTo>
                    <a:pt x="1975693" y="3807050"/>
                  </a:lnTo>
                  <a:lnTo>
                    <a:pt x="1930486" y="3817161"/>
                  </a:lnTo>
                  <a:lnTo>
                    <a:pt x="1884807" y="3825988"/>
                  </a:lnTo>
                  <a:lnTo>
                    <a:pt x="1838677" y="3833511"/>
                  </a:lnTo>
                  <a:lnTo>
                    <a:pt x="1792115" y="3839712"/>
                  </a:lnTo>
                  <a:lnTo>
                    <a:pt x="1745142" y="3844568"/>
                  </a:lnTo>
                  <a:lnTo>
                    <a:pt x="1697777" y="3848062"/>
                  </a:lnTo>
                  <a:lnTo>
                    <a:pt x="1650041" y="3850173"/>
                  </a:lnTo>
                  <a:lnTo>
                    <a:pt x="1601952" y="3850881"/>
                  </a:lnTo>
                  <a:lnTo>
                    <a:pt x="0" y="3850881"/>
                  </a:lnTo>
                  <a:close/>
                </a:path>
              </a:pathLst>
            </a:custGeom>
            <a:ln w="21259">
              <a:solidFill>
                <a:srgbClr val="B4BB2E"/>
              </a:solidFill>
            </a:ln>
          </p:spPr>
          <p:txBody>
            <a:bodyPr wrap="square" lIns="0" tIns="0" rIns="0" bIns="0" rtlCol="0"/>
            <a:lstStyle/>
            <a:p>
              <a:endParaRPr/>
            </a:p>
          </p:txBody>
        </p:sp>
        <p:sp>
          <p:nvSpPr>
            <p:cNvPr id="7" name="object 7"/>
            <p:cNvSpPr/>
            <p:nvPr/>
          </p:nvSpPr>
          <p:spPr>
            <a:xfrm>
              <a:off x="6562626" y="1648634"/>
              <a:ext cx="3844925" cy="4621530"/>
            </a:xfrm>
            <a:custGeom>
              <a:avLst/>
              <a:gdLst/>
              <a:ahLst/>
              <a:cxnLst/>
              <a:rect l="l" t="t" r="r" b="b"/>
              <a:pathLst>
                <a:path w="3844925" h="4621530">
                  <a:moveTo>
                    <a:pt x="0" y="4621047"/>
                  </a:moveTo>
                  <a:lnTo>
                    <a:pt x="0" y="1922335"/>
                  </a:lnTo>
                  <a:lnTo>
                    <a:pt x="590" y="1874218"/>
                  </a:lnTo>
                  <a:lnTo>
                    <a:pt x="2352" y="1826392"/>
                  </a:lnTo>
                  <a:lnTo>
                    <a:pt x="5272" y="1778870"/>
                  </a:lnTo>
                  <a:lnTo>
                    <a:pt x="9337" y="1731666"/>
                  </a:lnTo>
                  <a:lnTo>
                    <a:pt x="14531" y="1684794"/>
                  </a:lnTo>
                  <a:lnTo>
                    <a:pt x="20843" y="1638268"/>
                  </a:lnTo>
                  <a:lnTo>
                    <a:pt x="28257" y="1592101"/>
                  </a:lnTo>
                  <a:lnTo>
                    <a:pt x="36760" y="1546308"/>
                  </a:lnTo>
                  <a:lnTo>
                    <a:pt x="46339" y="1500901"/>
                  </a:lnTo>
                  <a:lnTo>
                    <a:pt x="56980" y="1455896"/>
                  </a:lnTo>
                  <a:lnTo>
                    <a:pt x="68668" y="1411305"/>
                  </a:lnTo>
                  <a:lnTo>
                    <a:pt x="81390" y="1367142"/>
                  </a:lnTo>
                  <a:lnTo>
                    <a:pt x="95133" y="1323421"/>
                  </a:lnTo>
                  <a:lnTo>
                    <a:pt x="109882" y="1280156"/>
                  </a:lnTo>
                  <a:lnTo>
                    <a:pt x="125623" y="1237361"/>
                  </a:lnTo>
                  <a:lnTo>
                    <a:pt x="142344" y="1195049"/>
                  </a:lnTo>
                  <a:lnTo>
                    <a:pt x="160030" y="1153234"/>
                  </a:lnTo>
                  <a:lnTo>
                    <a:pt x="178668" y="1111930"/>
                  </a:lnTo>
                  <a:lnTo>
                    <a:pt x="198243" y="1071151"/>
                  </a:lnTo>
                  <a:lnTo>
                    <a:pt x="218742" y="1030910"/>
                  </a:lnTo>
                  <a:lnTo>
                    <a:pt x="240151" y="991221"/>
                  </a:lnTo>
                  <a:lnTo>
                    <a:pt x="262457" y="952099"/>
                  </a:lnTo>
                  <a:lnTo>
                    <a:pt x="285645" y="913556"/>
                  </a:lnTo>
                  <a:lnTo>
                    <a:pt x="309702" y="875606"/>
                  </a:lnTo>
                  <a:lnTo>
                    <a:pt x="334614" y="838264"/>
                  </a:lnTo>
                  <a:lnTo>
                    <a:pt x="360368" y="801543"/>
                  </a:lnTo>
                  <a:lnTo>
                    <a:pt x="386949" y="765457"/>
                  </a:lnTo>
                  <a:lnTo>
                    <a:pt x="414344" y="730019"/>
                  </a:lnTo>
                  <a:lnTo>
                    <a:pt x="442539" y="695244"/>
                  </a:lnTo>
                  <a:lnTo>
                    <a:pt x="471520" y="661145"/>
                  </a:lnTo>
                  <a:lnTo>
                    <a:pt x="501273" y="627735"/>
                  </a:lnTo>
                  <a:lnTo>
                    <a:pt x="531786" y="595030"/>
                  </a:lnTo>
                  <a:lnTo>
                    <a:pt x="563043" y="563041"/>
                  </a:lnTo>
                  <a:lnTo>
                    <a:pt x="595031" y="531784"/>
                  </a:lnTo>
                  <a:lnTo>
                    <a:pt x="627737" y="501272"/>
                  </a:lnTo>
                  <a:lnTo>
                    <a:pt x="661147" y="471518"/>
                  </a:lnTo>
                  <a:lnTo>
                    <a:pt x="695246" y="442537"/>
                  </a:lnTo>
                  <a:lnTo>
                    <a:pt x="730022" y="414343"/>
                  </a:lnTo>
                  <a:lnTo>
                    <a:pt x="765460" y="386948"/>
                  </a:lnTo>
                  <a:lnTo>
                    <a:pt x="801546" y="360367"/>
                  </a:lnTo>
                  <a:lnTo>
                    <a:pt x="838267" y="334614"/>
                  </a:lnTo>
                  <a:lnTo>
                    <a:pt x="875610" y="309701"/>
                  </a:lnTo>
                  <a:lnTo>
                    <a:pt x="913559" y="285644"/>
                  </a:lnTo>
                  <a:lnTo>
                    <a:pt x="952103" y="262456"/>
                  </a:lnTo>
                  <a:lnTo>
                    <a:pt x="991225" y="240151"/>
                  </a:lnTo>
                  <a:lnTo>
                    <a:pt x="1030914" y="218742"/>
                  </a:lnTo>
                  <a:lnTo>
                    <a:pt x="1071155" y="198243"/>
                  </a:lnTo>
                  <a:lnTo>
                    <a:pt x="1111935" y="178667"/>
                  </a:lnTo>
                  <a:lnTo>
                    <a:pt x="1153239" y="160030"/>
                  </a:lnTo>
                  <a:lnTo>
                    <a:pt x="1195054" y="142344"/>
                  </a:lnTo>
                  <a:lnTo>
                    <a:pt x="1237367" y="125623"/>
                  </a:lnTo>
                  <a:lnTo>
                    <a:pt x="1280162" y="109881"/>
                  </a:lnTo>
                  <a:lnTo>
                    <a:pt x="1323428" y="95132"/>
                  </a:lnTo>
                  <a:lnTo>
                    <a:pt x="1367149" y="81390"/>
                  </a:lnTo>
                  <a:lnTo>
                    <a:pt x="1411312" y="68668"/>
                  </a:lnTo>
                  <a:lnTo>
                    <a:pt x="1455904" y="56980"/>
                  </a:lnTo>
                  <a:lnTo>
                    <a:pt x="1500910" y="46339"/>
                  </a:lnTo>
                  <a:lnTo>
                    <a:pt x="1546317" y="36760"/>
                  </a:lnTo>
                  <a:lnTo>
                    <a:pt x="1592110" y="28257"/>
                  </a:lnTo>
                  <a:lnTo>
                    <a:pt x="1638278" y="20843"/>
                  </a:lnTo>
                  <a:lnTo>
                    <a:pt x="1684804" y="14531"/>
                  </a:lnTo>
                  <a:lnTo>
                    <a:pt x="1731677" y="9337"/>
                  </a:lnTo>
                  <a:lnTo>
                    <a:pt x="1778881" y="5272"/>
                  </a:lnTo>
                  <a:lnTo>
                    <a:pt x="1826403" y="2352"/>
                  </a:lnTo>
                  <a:lnTo>
                    <a:pt x="1874230" y="590"/>
                  </a:lnTo>
                  <a:lnTo>
                    <a:pt x="1922348" y="0"/>
                  </a:lnTo>
                  <a:lnTo>
                    <a:pt x="3844683" y="0"/>
                  </a:lnTo>
                  <a:lnTo>
                    <a:pt x="3844683" y="2698699"/>
                  </a:lnTo>
                  <a:lnTo>
                    <a:pt x="3844093" y="2746816"/>
                  </a:lnTo>
                  <a:lnTo>
                    <a:pt x="3842331" y="2794643"/>
                  </a:lnTo>
                  <a:lnTo>
                    <a:pt x="3839411" y="2842166"/>
                  </a:lnTo>
                  <a:lnTo>
                    <a:pt x="3835346" y="2889370"/>
                  </a:lnTo>
                  <a:lnTo>
                    <a:pt x="3830152" y="2936242"/>
                  </a:lnTo>
                  <a:lnTo>
                    <a:pt x="3823840" y="2982769"/>
                  </a:lnTo>
                  <a:lnTo>
                    <a:pt x="3816426" y="3028936"/>
                  </a:lnTo>
                  <a:lnTo>
                    <a:pt x="3807923" y="3074730"/>
                  </a:lnTo>
                  <a:lnTo>
                    <a:pt x="3798344" y="3120137"/>
                  </a:lnTo>
                  <a:lnTo>
                    <a:pt x="3787704" y="3165143"/>
                  </a:lnTo>
                  <a:lnTo>
                    <a:pt x="3776016" y="3209734"/>
                  </a:lnTo>
                  <a:lnTo>
                    <a:pt x="3763294" y="3253898"/>
                  </a:lnTo>
                  <a:lnTo>
                    <a:pt x="3749551" y="3297619"/>
                  </a:lnTo>
                  <a:lnTo>
                    <a:pt x="3734803" y="3340884"/>
                  </a:lnTo>
                  <a:lnTo>
                    <a:pt x="3719061" y="3383680"/>
                  </a:lnTo>
                  <a:lnTo>
                    <a:pt x="3702340" y="3425992"/>
                  </a:lnTo>
                  <a:lnTo>
                    <a:pt x="3684655" y="3467807"/>
                  </a:lnTo>
                  <a:lnTo>
                    <a:pt x="3666017" y="3509111"/>
                  </a:lnTo>
                  <a:lnTo>
                    <a:pt x="3646442" y="3549891"/>
                  </a:lnTo>
                  <a:lnTo>
                    <a:pt x="3625944" y="3590132"/>
                  </a:lnTo>
                  <a:lnTo>
                    <a:pt x="3604535" y="3629821"/>
                  </a:lnTo>
                  <a:lnTo>
                    <a:pt x="3582229" y="3668944"/>
                  </a:lnTo>
                  <a:lnTo>
                    <a:pt x="3559041" y="3707487"/>
                  </a:lnTo>
                  <a:lnTo>
                    <a:pt x="3534984" y="3745437"/>
                  </a:lnTo>
                  <a:lnTo>
                    <a:pt x="3510073" y="3782779"/>
                  </a:lnTo>
                  <a:lnTo>
                    <a:pt x="3484319" y="3819500"/>
                  </a:lnTo>
                  <a:lnTo>
                    <a:pt x="3457738" y="3855587"/>
                  </a:lnTo>
                  <a:lnTo>
                    <a:pt x="3430344" y="3891025"/>
                  </a:lnTo>
                  <a:lnTo>
                    <a:pt x="3402149" y="3925800"/>
                  </a:lnTo>
                  <a:lnTo>
                    <a:pt x="3373169" y="3959900"/>
                  </a:lnTo>
                  <a:lnTo>
                    <a:pt x="3343415" y="3993309"/>
                  </a:lnTo>
                  <a:lnTo>
                    <a:pt x="3312903" y="4026015"/>
                  </a:lnTo>
                  <a:lnTo>
                    <a:pt x="3281646" y="4058004"/>
                  </a:lnTo>
                  <a:lnTo>
                    <a:pt x="3249658" y="4089261"/>
                  </a:lnTo>
                  <a:lnTo>
                    <a:pt x="3216952" y="4119773"/>
                  </a:lnTo>
                  <a:lnTo>
                    <a:pt x="3183543" y="4149527"/>
                  </a:lnTo>
                  <a:lnTo>
                    <a:pt x="3149444" y="4178508"/>
                  </a:lnTo>
                  <a:lnTo>
                    <a:pt x="3114669" y="4206703"/>
                  </a:lnTo>
                  <a:lnTo>
                    <a:pt x="3079231" y="4234098"/>
                  </a:lnTo>
                  <a:lnTo>
                    <a:pt x="3043145" y="4260679"/>
                  </a:lnTo>
                  <a:lnTo>
                    <a:pt x="3006424" y="4286432"/>
                  </a:lnTo>
                  <a:lnTo>
                    <a:pt x="2969082" y="4311344"/>
                  </a:lnTo>
                  <a:lnTo>
                    <a:pt x="2931132" y="4335401"/>
                  </a:lnTo>
                  <a:lnTo>
                    <a:pt x="2892590" y="4358590"/>
                  </a:lnTo>
                  <a:lnTo>
                    <a:pt x="2853467" y="4380895"/>
                  </a:lnTo>
                  <a:lnTo>
                    <a:pt x="2813778" y="4402304"/>
                  </a:lnTo>
                  <a:lnTo>
                    <a:pt x="2773537" y="4422804"/>
                  </a:lnTo>
                  <a:lnTo>
                    <a:pt x="2732758" y="4442379"/>
                  </a:lnTo>
                  <a:lnTo>
                    <a:pt x="2691454" y="4461016"/>
                  </a:lnTo>
                  <a:lnTo>
                    <a:pt x="2649639" y="4478702"/>
                  </a:lnTo>
                  <a:lnTo>
                    <a:pt x="2607327" y="4495423"/>
                  </a:lnTo>
                  <a:lnTo>
                    <a:pt x="2564532" y="4511165"/>
                  </a:lnTo>
                  <a:lnTo>
                    <a:pt x="2521267" y="4525914"/>
                  </a:lnTo>
                  <a:lnTo>
                    <a:pt x="2477546" y="4539656"/>
                  </a:lnTo>
                  <a:lnTo>
                    <a:pt x="2433382" y="4552379"/>
                  </a:lnTo>
                  <a:lnTo>
                    <a:pt x="2388791" y="4564067"/>
                  </a:lnTo>
                  <a:lnTo>
                    <a:pt x="2343785" y="4574707"/>
                  </a:lnTo>
                  <a:lnTo>
                    <a:pt x="2298378" y="4584286"/>
                  </a:lnTo>
                  <a:lnTo>
                    <a:pt x="2252585" y="4592789"/>
                  </a:lnTo>
                  <a:lnTo>
                    <a:pt x="2206418" y="4600204"/>
                  </a:lnTo>
                  <a:lnTo>
                    <a:pt x="2159891" y="4606515"/>
                  </a:lnTo>
                  <a:lnTo>
                    <a:pt x="2113019" y="4611710"/>
                  </a:lnTo>
                  <a:lnTo>
                    <a:pt x="2065815" y="4615774"/>
                  </a:lnTo>
                  <a:lnTo>
                    <a:pt x="2018292" y="4618694"/>
                  </a:lnTo>
                  <a:lnTo>
                    <a:pt x="1970465" y="4620456"/>
                  </a:lnTo>
                  <a:lnTo>
                    <a:pt x="1922348" y="4621047"/>
                  </a:lnTo>
                  <a:lnTo>
                    <a:pt x="0" y="4621047"/>
                  </a:lnTo>
                  <a:close/>
                </a:path>
              </a:pathLst>
            </a:custGeom>
            <a:ln w="21259">
              <a:solidFill>
                <a:srgbClr val="01646C"/>
              </a:solidFill>
            </a:ln>
          </p:spPr>
          <p:txBody>
            <a:bodyPr wrap="square" lIns="0" tIns="0" rIns="0" bIns="0" rtlCol="0"/>
            <a:lstStyle/>
            <a:p>
              <a:endParaRPr/>
            </a:p>
          </p:txBody>
        </p:sp>
        <p:pic>
          <p:nvPicPr>
            <p:cNvPr id="8" name="object 8"/>
            <p:cNvPicPr/>
            <p:nvPr/>
          </p:nvPicPr>
          <p:blipFill>
            <a:blip r:embed="rId2" cstate="print"/>
            <a:stretch>
              <a:fillRect/>
            </a:stretch>
          </p:blipFill>
          <p:spPr>
            <a:xfrm>
              <a:off x="7202614" y="2417851"/>
              <a:ext cx="2564714" cy="3082607"/>
            </a:xfrm>
            <a:prstGeom prst="rect">
              <a:avLst/>
            </a:prstGeom>
          </p:spPr>
        </p:pic>
        <p:sp>
          <p:nvSpPr>
            <p:cNvPr id="9" name="object 9"/>
            <p:cNvSpPr/>
            <p:nvPr/>
          </p:nvSpPr>
          <p:spPr>
            <a:xfrm>
              <a:off x="7202612" y="2417855"/>
              <a:ext cx="2564765" cy="3082925"/>
            </a:xfrm>
            <a:custGeom>
              <a:avLst/>
              <a:gdLst/>
              <a:ahLst/>
              <a:cxnLst/>
              <a:rect l="l" t="t" r="r" b="b"/>
              <a:pathLst>
                <a:path w="2564765" h="3082925">
                  <a:moveTo>
                    <a:pt x="0" y="3082607"/>
                  </a:moveTo>
                  <a:lnTo>
                    <a:pt x="0" y="1282357"/>
                  </a:lnTo>
                  <a:lnTo>
                    <a:pt x="884" y="1234281"/>
                  </a:lnTo>
                  <a:lnTo>
                    <a:pt x="3517" y="1186653"/>
                  </a:lnTo>
                  <a:lnTo>
                    <a:pt x="7867" y="1139501"/>
                  </a:lnTo>
                  <a:lnTo>
                    <a:pt x="13904" y="1092859"/>
                  </a:lnTo>
                  <a:lnTo>
                    <a:pt x="21595" y="1046756"/>
                  </a:lnTo>
                  <a:lnTo>
                    <a:pt x="30912" y="1001223"/>
                  </a:lnTo>
                  <a:lnTo>
                    <a:pt x="41821" y="956293"/>
                  </a:lnTo>
                  <a:lnTo>
                    <a:pt x="54293" y="911994"/>
                  </a:lnTo>
                  <a:lnTo>
                    <a:pt x="68296" y="868359"/>
                  </a:lnTo>
                  <a:lnTo>
                    <a:pt x="83800" y="825419"/>
                  </a:lnTo>
                  <a:lnTo>
                    <a:pt x="100773" y="783205"/>
                  </a:lnTo>
                  <a:lnTo>
                    <a:pt x="119185" y="741746"/>
                  </a:lnTo>
                  <a:lnTo>
                    <a:pt x="139004" y="701076"/>
                  </a:lnTo>
                  <a:lnTo>
                    <a:pt x="160199" y="661224"/>
                  </a:lnTo>
                  <a:lnTo>
                    <a:pt x="182740" y="622221"/>
                  </a:lnTo>
                  <a:lnTo>
                    <a:pt x="206595" y="584099"/>
                  </a:lnTo>
                  <a:lnTo>
                    <a:pt x="231733" y="546888"/>
                  </a:lnTo>
                  <a:lnTo>
                    <a:pt x="258124" y="510620"/>
                  </a:lnTo>
                  <a:lnTo>
                    <a:pt x="285737" y="475326"/>
                  </a:lnTo>
                  <a:lnTo>
                    <a:pt x="314539" y="441035"/>
                  </a:lnTo>
                  <a:lnTo>
                    <a:pt x="344502" y="407781"/>
                  </a:lnTo>
                  <a:lnTo>
                    <a:pt x="375592" y="375592"/>
                  </a:lnTo>
                  <a:lnTo>
                    <a:pt x="407781" y="344502"/>
                  </a:lnTo>
                  <a:lnTo>
                    <a:pt x="441035" y="314539"/>
                  </a:lnTo>
                  <a:lnTo>
                    <a:pt x="475326" y="285737"/>
                  </a:lnTo>
                  <a:lnTo>
                    <a:pt x="510620" y="258124"/>
                  </a:lnTo>
                  <a:lnTo>
                    <a:pt x="546888" y="231733"/>
                  </a:lnTo>
                  <a:lnTo>
                    <a:pt x="584099" y="206595"/>
                  </a:lnTo>
                  <a:lnTo>
                    <a:pt x="622221" y="182740"/>
                  </a:lnTo>
                  <a:lnTo>
                    <a:pt x="661224" y="160199"/>
                  </a:lnTo>
                  <a:lnTo>
                    <a:pt x="701076" y="139004"/>
                  </a:lnTo>
                  <a:lnTo>
                    <a:pt x="741746" y="119185"/>
                  </a:lnTo>
                  <a:lnTo>
                    <a:pt x="783205" y="100773"/>
                  </a:lnTo>
                  <a:lnTo>
                    <a:pt x="825419" y="83800"/>
                  </a:lnTo>
                  <a:lnTo>
                    <a:pt x="868359" y="68296"/>
                  </a:lnTo>
                  <a:lnTo>
                    <a:pt x="911994" y="54293"/>
                  </a:lnTo>
                  <a:lnTo>
                    <a:pt x="956293" y="41821"/>
                  </a:lnTo>
                  <a:lnTo>
                    <a:pt x="1001223" y="30912"/>
                  </a:lnTo>
                  <a:lnTo>
                    <a:pt x="1046756" y="21595"/>
                  </a:lnTo>
                  <a:lnTo>
                    <a:pt x="1092859" y="13904"/>
                  </a:lnTo>
                  <a:lnTo>
                    <a:pt x="1139501" y="7867"/>
                  </a:lnTo>
                  <a:lnTo>
                    <a:pt x="1186653" y="3517"/>
                  </a:lnTo>
                  <a:lnTo>
                    <a:pt x="1234281" y="884"/>
                  </a:lnTo>
                  <a:lnTo>
                    <a:pt x="1282357" y="0"/>
                  </a:lnTo>
                  <a:lnTo>
                    <a:pt x="2564714" y="0"/>
                  </a:lnTo>
                  <a:lnTo>
                    <a:pt x="2564714" y="1800250"/>
                  </a:lnTo>
                  <a:lnTo>
                    <a:pt x="2563829" y="1848325"/>
                  </a:lnTo>
                  <a:lnTo>
                    <a:pt x="2561196" y="1895954"/>
                  </a:lnTo>
                  <a:lnTo>
                    <a:pt x="2556846" y="1943105"/>
                  </a:lnTo>
                  <a:lnTo>
                    <a:pt x="2550810" y="1989748"/>
                  </a:lnTo>
                  <a:lnTo>
                    <a:pt x="2543118" y="2035851"/>
                  </a:lnTo>
                  <a:lnTo>
                    <a:pt x="2533802" y="2081383"/>
                  </a:lnTo>
                  <a:lnTo>
                    <a:pt x="2522892" y="2126314"/>
                  </a:lnTo>
                  <a:lnTo>
                    <a:pt x="2510420" y="2170612"/>
                  </a:lnTo>
                  <a:lnTo>
                    <a:pt x="2496417" y="2214247"/>
                  </a:lnTo>
                  <a:lnTo>
                    <a:pt x="2480913" y="2257187"/>
                  </a:lnTo>
                  <a:lnTo>
                    <a:pt x="2463940" y="2299402"/>
                  </a:lnTo>
                  <a:lnTo>
                    <a:pt x="2445529" y="2340860"/>
                  </a:lnTo>
                  <a:lnTo>
                    <a:pt x="2425710" y="2381531"/>
                  </a:lnTo>
                  <a:lnTo>
                    <a:pt x="2404514" y="2421383"/>
                  </a:lnTo>
                  <a:lnTo>
                    <a:pt x="2381974" y="2460386"/>
                  </a:lnTo>
                  <a:lnTo>
                    <a:pt x="2358119" y="2498508"/>
                  </a:lnTo>
                  <a:lnTo>
                    <a:pt x="2332980" y="2535718"/>
                  </a:lnTo>
                  <a:lnTo>
                    <a:pt x="2306589" y="2571986"/>
                  </a:lnTo>
                  <a:lnTo>
                    <a:pt x="2278977" y="2607281"/>
                  </a:lnTo>
                  <a:lnTo>
                    <a:pt x="2250174" y="2641571"/>
                  </a:lnTo>
                  <a:lnTo>
                    <a:pt x="2220211" y="2674826"/>
                  </a:lnTo>
                  <a:lnTo>
                    <a:pt x="2189121" y="2707014"/>
                  </a:lnTo>
                  <a:lnTo>
                    <a:pt x="2156933" y="2738105"/>
                  </a:lnTo>
                  <a:lnTo>
                    <a:pt x="2123678" y="2768067"/>
                  </a:lnTo>
                  <a:lnTo>
                    <a:pt x="2089388" y="2796870"/>
                  </a:lnTo>
                  <a:lnTo>
                    <a:pt x="2054093" y="2824482"/>
                  </a:lnTo>
                  <a:lnTo>
                    <a:pt x="2017825" y="2850873"/>
                  </a:lnTo>
                  <a:lnTo>
                    <a:pt x="1980614" y="2876012"/>
                  </a:lnTo>
                  <a:lnTo>
                    <a:pt x="1942492" y="2899867"/>
                  </a:lnTo>
                  <a:lnTo>
                    <a:pt x="1903490" y="2922408"/>
                  </a:lnTo>
                  <a:lnTo>
                    <a:pt x="1863637" y="2943603"/>
                  </a:lnTo>
                  <a:lnTo>
                    <a:pt x="1822967" y="2963422"/>
                  </a:lnTo>
                  <a:lnTo>
                    <a:pt x="1781509" y="2981833"/>
                  </a:lnTo>
                  <a:lnTo>
                    <a:pt x="1739294" y="2998806"/>
                  </a:lnTo>
                  <a:lnTo>
                    <a:pt x="1696354" y="3014310"/>
                  </a:lnTo>
                  <a:lnTo>
                    <a:pt x="1652719" y="3028313"/>
                  </a:lnTo>
                  <a:lnTo>
                    <a:pt x="1608421" y="3040785"/>
                  </a:lnTo>
                  <a:lnTo>
                    <a:pt x="1563490" y="3051695"/>
                  </a:lnTo>
                  <a:lnTo>
                    <a:pt x="1517957" y="3061011"/>
                  </a:lnTo>
                  <a:lnTo>
                    <a:pt x="1471854" y="3068703"/>
                  </a:lnTo>
                  <a:lnTo>
                    <a:pt x="1425212" y="3074740"/>
                  </a:lnTo>
                  <a:lnTo>
                    <a:pt x="1378061" y="3079090"/>
                  </a:lnTo>
                  <a:lnTo>
                    <a:pt x="1330432" y="3081723"/>
                  </a:lnTo>
                  <a:lnTo>
                    <a:pt x="1282357" y="3082607"/>
                  </a:lnTo>
                  <a:lnTo>
                    <a:pt x="0" y="3082607"/>
                  </a:lnTo>
                  <a:close/>
                </a:path>
              </a:pathLst>
            </a:custGeom>
            <a:ln w="21259">
              <a:solidFill>
                <a:srgbClr val="01646C"/>
              </a:solidFill>
            </a:ln>
          </p:spPr>
          <p:txBody>
            <a:bodyPr wrap="square" lIns="0" tIns="0" rIns="0" bIns="0" rtlCol="0"/>
            <a:lstStyle/>
            <a:p>
              <a:endParaRPr/>
            </a:p>
          </p:txBody>
        </p:sp>
        <p:sp>
          <p:nvSpPr>
            <p:cNvPr id="10" name="object 10"/>
            <p:cNvSpPr/>
            <p:nvPr/>
          </p:nvSpPr>
          <p:spPr>
            <a:xfrm>
              <a:off x="7528184" y="2809165"/>
              <a:ext cx="1913889" cy="2300605"/>
            </a:xfrm>
            <a:custGeom>
              <a:avLst/>
              <a:gdLst/>
              <a:ahLst/>
              <a:cxnLst/>
              <a:rect l="l" t="t" r="r" b="b"/>
              <a:pathLst>
                <a:path w="1913890" h="2300604">
                  <a:moveTo>
                    <a:pt x="0" y="2299982"/>
                  </a:moveTo>
                  <a:lnTo>
                    <a:pt x="0" y="956779"/>
                  </a:lnTo>
                  <a:lnTo>
                    <a:pt x="1170" y="909027"/>
                  </a:lnTo>
                  <a:lnTo>
                    <a:pt x="4647" y="861880"/>
                  </a:lnTo>
                  <a:lnTo>
                    <a:pt x="10374" y="815395"/>
                  </a:lnTo>
                  <a:lnTo>
                    <a:pt x="18296" y="769625"/>
                  </a:lnTo>
                  <a:lnTo>
                    <a:pt x="28360" y="724625"/>
                  </a:lnTo>
                  <a:lnTo>
                    <a:pt x="40509" y="680451"/>
                  </a:lnTo>
                  <a:lnTo>
                    <a:pt x="54690" y="637157"/>
                  </a:lnTo>
                  <a:lnTo>
                    <a:pt x="70847" y="594797"/>
                  </a:lnTo>
                  <a:lnTo>
                    <a:pt x="88926" y="553428"/>
                  </a:lnTo>
                  <a:lnTo>
                    <a:pt x="108872" y="513103"/>
                  </a:lnTo>
                  <a:lnTo>
                    <a:pt x="130630" y="473877"/>
                  </a:lnTo>
                  <a:lnTo>
                    <a:pt x="154145" y="435805"/>
                  </a:lnTo>
                  <a:lnTo>
                    <a:pt x="179362" y="398943"/>
                  </a:lnTo>
                  <a:lnTo>
                    <a:pt x="206227" y="363344"/>
                  </a:lnTo>
                  <a:lnTo>
                    <a:pt x="234685" y="329064"/>
                  </a:lnTo>
                  <a:lnTo>
                    <a:pt x="264680" y="296157"/>
                  </a:lnTo>
                  <a:lnTo>
                    <a:pt x="296159" y="264679"/>
                  </a:lnTo>
                  <a:lnTo>
                    <a:pt x="329066" y="234684"/>
                  </a:lnTo>
                  <a:lnTo>
                    <a:pt x="363347" y="206226"/>
                  </a:lnTo>
                  <a:lnTo>
                    <a:pt x="398946" y="179361"/>
                  </a:lnTo>
                  <a:lnTo>
                    <a:pt x="435809" y="154144"/>
                  </a:lnTo>
                  <a:lnTo>
                    <a:pt x="473881" y="130629"/>
                  </a:lnTo>
                  <a:lnTo>
                    <a:pt x="513107" y="108872"/>
                  </a:lnTo>
                  <a:lnTo>
                    <a:pt x="553433" y="88926"/>
                  </a:lnTo>
                  <a:lnTo>
                    <a:pt x="594803" y="70847"/>
                  </a:lnTo>
                  <a:lnTo>
                    <a:pt x="637163" y="54690"/>
                  </a:lnTo>
                  <a:lnTo>
                    <a:pt x="680458" y="40509"/>
                  </a:lnTo>
                  <a:lnTo>
                    <a:pt x="724633" y="28360"/>
                  </a:lnTo>
                  <a:lnTo>
                    <a:pt x="769633" y="18296"/>
                  </a:lnTo>
                  <a:lnTo>
                    <a:pt x="815404" y="10374"/>
                  </a:lnTo>
                  <a:lnTo>
                    <a:pt x="861891" y="4647"/>
                  </a:lnTo>
                  <a:lnTo>
                    <a:pt x="909039" y="1170"/>
                  </a:lnTo>
                  <a:lnTo>
                    <a:pt x="956792" y="0"/>
                  </a:lnTo>
                  <a:lnTo>
                    <a:pt x="1913572" y="0"/>
                  </a:lnTo>
                  <a:lnTo>
                    <a:pt x="1913572" y="1343190"/>
                  </a:lnTo>
                  <a:lnTo>
                    <a:pt x="1912401" y="1390943"/>
                  </a:lnTo>
                  <a:lnTo>
                    <a:pt x="1908925" y="1438091"/>
                  </a:lnTo>
                  <a:lnTo>
                    <a:pt x="1903198" y="1484577"/>
                  </a:lnTo>
                  <a:lnTo>
                    <a:pt x="1895275" y="1530348"/>
                  </a:lnTo>
                  <a:lnTo>
                    <a:pt x="1885212" y="1575349"/>
                  </a:lnTo>
                  <a:lnTo>
                    <a:pt x="1873062" y="1619524"/>
                  </a:lnTo>
                  <a:lnTo>
                    <a:pt x="1858882" y="1662819"/>
                  </a:lnTo>
                  <a:lnTo>
                    <a:pt x="1842724" y="1705179"/>
                  </a:lnTo>
                  <a:lnTo>
                    <a:pt x="1824645" y="1746549"/>
                  </a:lnTo>
                  <a:lnTo>
                    <a:pt x="1804700" y="1786875"/>
                  </a:lnTo>
                  <a:lnTo>
                    <a:pt x="1782942" y="1826101"/>
                  </a:lnTo>
                  <a:lnTo>
                    <a:pt x="1759427" y="1864173"/>
                  </a:lnTo>
                  <a:lnTo>
                    <a:pt x="1734210" y="1901036"/>
                  </a:lnTo>
                  <a:lnTo>
                    <a:pt x="1707345" y="1936635"/>
                  </a:lnTo>
                  <a:lnTo>
                    <a:pt x="1678888" y="1970916"/>
                  </a:lnTo>
                  <a:lnTo>
                    <a:pt x="1648893" y="2003823"/>
                  </a:lnTo>
                  <a:lnTo>
                    <a:pt x="1617414" y="2035301"/>
                  </a:lnTo>
                  <a:lnTo>
                    <a:pt x="1584508" y="2065297"/>
                  </a:lnTo>
                  <a:lnTo>
                    <a:pt x="1550227" y="2093755"/>
                  </a:lnTo>
                  <a:lnTo>
                    <a:pt x="1514629" y="2120620"/>
                  </a:lnTo>
                  <a:lnTo>
                    <a:pt x="1477766" y="2145837"/>
                  </a:lnTo>
                  <a:lnTo>
                    <a:pt x="1439695" y="2169352"/>
                  </a:lnTo>
                  <a:lnTo>
                    <a:pt x="1400469" y="2191110"/>
                  </a:lnTo>
                  <a:lnTo>
                    <a:pt x="1360144" y="2211055"/>
                  </a:lnTo>
                  <a:lnTo>
                    <a:pt x="1318774" y="2229134"/>
                  </a:lnTo>
                  <a:lnTo>
                    <a:pt x="1276415" y="2245292"/>
                  </a:lnTo>
                  <a:lnTo>
                    <a:pt x="1233121" y="2259473"/>
                  </a:lnTo>
                  <a:lnTo>
                    <a:pt x="1188946" y="2271622"/>
                  </a:lnTo>
                  <a:lnTo>
                    <a:pt x="1143947" y="2281686"/>
                  </a:lnTo>
                  <a:lnTo>
                    <a:pt x="1098177" y="2289608"/>
                  </a:lnTo>
                  <a:lnTo>
                    <a:pt x="1051691" y="2295335"/>
                  </a:lnTo>
                  <a:lnTo>
                    <a:pt x="1004545" y="2298811"/>
                  </a:lnTo>
                  <a:lnTo>
                    <a:pt x="956792" y="2299982"/>
                  </a:lnTo>
                  <a:lnTo>
                    <a:pt x="0" y="2299982"/>
                  </a:lnTo>
                  <a:close/>
                </a:path>
              </a:pathLst>
            </a:custGeom>
            <a:ln w="21259">
              <a:solidFill>
                <a:srgbClr val="B4BB2E"/>
              </a:solidFill>
            </a:ln>
          </p:spPr>
          <p:txBody>
            <a:bodyPr wrap="square" lIns="0" tIns="0" rIns="0" bIns="0" rtlCol="0"/>
            <a:lstStyle/>
            <a:p>
              <a:endParaRPr/>
            </a:p>
          </p:txBody>
        </p:sp>
        <p:sp>
          <p:nvSpPr>
            <p:cNvPr id="11" name="object 11"/>
            <p:cNvSpPr/>
            <p:nvPr/>
          </p:nvSpPr>
          <p:spPr>
            <a:xfrm>
              <a:off x="11372984" y="0"/>
              <a:ext cx="795020" cy="488315"/>
            </a:xfrm>
            <a:custGeom>
              <a:avLst/>
              <a:gdLst/>
              <a:ahLst/>
              <a:cxnLst/>
              <a:rect l="l" t="t" r="r" b="b"/>
              <a:pathLst>
                <a:path w="795020" h="488315">
                  <a:moveTo>
                    <a:pt x="795012" y="487849"/>
                  </a:moveTo>
                  <a:lnTo>
                    <a:pt x="0" y="487849"/>
                  </a:lnTo>
                  <a:lnTo>
                    <a:pt x="0" y="0"/>
                  </a:lnTo>
                </a:path>
              </a:pathLst>
            </a:custGeom>
            <a:ln w="21259">
              <a:solidFill>
                <a:srgbClr val="B4BB2E"/>
              </a:solidFill>
            </a:ln>
          </p:spPr>
          <p:txBody>
            <a:bodyPr wrap="square" lIns="0" tIns="0" rIns="0" bIns="0" rtlCol="0"/>
            <a:lstStyle/>
            <a:p>
              <a:endParaRPr/>
            </a:p>
          </p:txBody>
        </p:sp>
        <p:sp>
          <p:nvSpPr>
            <p:cNvPr id="12" name="object 12"/>
            <p:cNvSpPr/>
            <p:nvPr/>
          </p:nvSpPr>
          <p:spPr>
            <a:xfrm>
              <a:off x="11044429" y="0"/>
              <a:ext cx="1123950" cy="882015"/>
            </a:xfrm>
            <a:custGeom>
              <a:avLst/>
              <a:gdLst/>
              <a:ahLst/>
              <a:cxnLst/>
              <a:rect l="l" t="t" r="r" b="b"/>
              <a:pathLst>
                <a:path w="1123950" h="882015">
                  <a:moveTo>
                    <a:pt x="1123567" y="881827"/>
                  </a:moveTo>
                  <a:lnTo>
                    <a:pt x="0" y="881827"/>
                  </a:lnTo>
                  <a:lnTo>
                    <a:pt x="0" y="0"/>
                  </a:lnTo>
                </a:path>
              </a:pathLst>
            </a:custGeom>
            <a:ln w="21259">
              <a:solidFill>
                <a:srgbClr val="04676D"/>
              </a:solidFill>
            </a:ln>
          </p:spPr>
          <p:txBody>
            <a:bodyPr wrap="square" lIns="0" tIns="0" rIns="0" bIns="0" rtlCol="0"/>
            <a:lstStyle/>
            <a:p>
              <a:endParaRPr/>
            </a:p>
          </p:txBody>
        </p:sp>
        <p:sp>
          <p:nvSpPr>
            <p:cNvPr id="13" name="object 13"/>
            <p:cNvSpPr/>
            <p:nvPr/>
          </p:nvSpPr>
          <p:spPr>
            <a:xfrm>
              <a:off x="10407426" y="0"/>
              <a:ext cx="1760855" cy="1648460"/>
            </a:xfrm>
            <a:custGeom>
              <a:avLst/>
              <a:gdLst/>
              <a:ahLst/>
              <a:cxnLst/>
              <a:rect l="l" t="t" r="r" b="b"/>
              <a:pathLst>
                <a:path w="1760854" h="1648460">
                  <a:moveTo>
                    <a:pt x="1760570" y="1648381"/>
                  </a:moveTo>
                  <a:lnTo>
                    <a:pt x="0" y="1648381"/>
                  </a:lnTo>
                  <a:lnTo>
                    <a:pt x="0" y="0"/>
                  </a:lnTo>
                </a:path>
              </a:pathLst>
            </a:custGeom>
            <a:ln w="21259">
              <a:solidFill>
                <a:srgbClr val="04676D"/>
              </a:solidFill>
            </a:ln>
          </p:spPr>
          <p:txBody>
            <a:bodyPr wrap="square" lIns="0" tIns="0" rIns="0" bIns="0" rtlCol="0"/>
            <a:lstStyle/>
            <a:p>
              <a:endParaRPr/>
            </a:p>
          </p:txBody>
        </p:sp>
        <p:sp>
          <p:nvSpPr>
            <p:cNvPr id="14" name="object 14"/>
            <p:cNvSpPr/>
            <p:nvPr/>
          </p:nvSpPr>
          <p:spPr>
            <a:xfrm>
              <a:off x="10723539" y="0"/>
              <a:ext cx="1444625" cy="1267460"/>
            </a:xfrm>
            <a:custGeom>
              <a:avLst/>
              <a:gdLst/>
              <a:ahLst/>
              <a:cxnLst/>
              <a:rect l="l" t="t" r="r" b="b"/>
              <a:pathLst>
                <a:path w="1444625" h="1267460">
                  <a:moveTo>
                    <a:pt x="1444457" y="1266935"/>
                  </a:moveTo>
                  <a:lnTo>
                    <a:pt x="0" y="1266935"/>
                  </a:lnTo>
                  <a:lnTo>
                    <a:pt x="0" y="0"/>
                  </a:lnTo>
                </a:path>
              </a:pathLst>
            </a:custGeom>
            <a:ln w="21259">
              <a:solidFill>
                <a:srgbClr val="B4BB2E"/>
              </a:solidFill>
            </a:ln>
          </p:spPr>
          <p:txBody>
            <a:bodyPr wrap="square" lIns="0" tIns="0" rIns="0" bIns="0" rtlCol="0"/>
            <a:lstStyle/>
            <a:p>
              <a:endParaRPr/>
            </a:p>
          </p:txBody>
        </p:sp>
      </p:grpSp>
      <p:pic>
        <p:nvPicPr>
          <p:cNvPr id="16" name="Picture 15" descr="A yellow and black logo&#10;&#10;Description automatically generated">
            <a:extLst>
              <a:ext uri="{FF2B5EF4-FFF2-40B4-BE49-F238E27FC236}">
                <a16:creationId xmlns:a16="http://schemas.microsoft.com/office/drawing/2014/main" id="{7497175A-945D-5EA3-E2A7-7CC6C0F020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0700" y="5753784"/>
            <a:ext cx="1934532" cy="77616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C2472E9-C665-AC63-EFD4-C99E7A4D745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3D477CF-3CD0-F083-051D-0FA72AE74428}"/>
              </a:ext>
            </a:extLst>
          </p:cNvPr>
          <p:cNvSpPr txBox="1">
            <a:spLocks noGrp="1"/>
          </p:cNvSpPr>
          <p:nvPr>
            <p:ph type="title"/>
          </p:nvPr>
        </p:nvSpPr>
        <p:spPr>
          <a:xfrm>
            <a:off x="968289" y="291460"/>
            <a:ext cx="10669407" cy="597599"/>
          </a:xfrm>
          <a:prstGeom prst="rect">
            <a:avLst/>
          </a:prstGeom>
        </p:spPr>
        <p:txBody>
          <a:bodyPr vert="horz" wrap="square" lIns="0" tIns="12700" rIns="0" bIns="0" rtlCol="0">
            <a:spAutoFit/>
          </a:bodyPr>
          <a:lstStyle/>
          <a:p>
            <a:pPr marL="12700">
              <a:lnSpc>
                <a:spcPct val="100000"/>
              </a:lnSpc>
              <a:spcBef>
                <a:spcPts val="100"/>
              </a:spcBef>
              <a:tabLst>
                <a:tab pos="2085339" algn="l"/>
              </a:tabLst>
            </a:pPr>
            <a:r>
              <a:rPr lang="en-GB" dirty="0"/>
              <a:t>Challenges working across support functions</a:t>
            </a:r>
            <a:endParaRPr spc="-10" dirty="0"/>
          </a:p>
        </p:txBody>
      </p:sp>
      <p:sp>
        <p:nvSpPr>
          <p:cNvPr id="16" name="Content Placeholder 2">
            <a:extLst>
              <a:ext uri="{FF2B5EF4-FFF2-40B4-BE49-F238E27FC236}">
                <a16:creationId xmlns:a16="http://schemas.microsoft.com/office/drawing/2014/main" id="{00793BE9-921F-85F7-CAF6-0787ABD1F400}"/>
              </a:ext>
            </a:extLst>
          </p:cNvPr>
          <p:cNvSpPr txBox="1">
            <a:spLocks/>
          </p:cNvSpPr>
          <p:nvPr/>
        </p:nvSpPr>
        <p:spPr>
          <a:xfrm>
            <a:off x="314866" y="1330325"/>
            <a:ext cx="9673202" cy="472440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rgbClr val="BEBF3B"/>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rgbClr val="BEBF3B"/>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rgbClr val="BEBF3B"/>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rgbClr val="BEBF3B"/>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rgbClr val="BEBF3B"/>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lvl="0">
              <a:lnSpc>
                <a:spcPct val="90000"/>
              </a:lnSpc>
            </a:pPr>
            <a:r>
              <a:rPr lang="en-GB" sz="2000" b="1" dirty="0">
                <a:latin typeface="HelveticaNeueLT Std Med"/>
              </a:rPr>
              <a:t>Departments involved in audit process:</a:t>
            </a:r>
          </a:p>
          <a:p>
            <a:pPr lvl="1">
              <a:lnSpc>
                <a:spcPct val="90000"/>
              </a:lnSpc>
            </a:pPr>
            <a:r>
              <a:rPr lang="en-GB" sz="2000" dirty="0">
                <a:latin typeface="HelveticaNeueLT Std Med"/>
              </a:rPr>
              <a:t>Finance/Research support offices – coordination/reporting/evidence gathering</a:t>
            </a:r>
          </a:p>
          <a:p>
            <a:pPr lvl="1">
              <a:lnSpc>
                <a:spcPct val="90000"/>
              </a:lnSpc>
            </a:pPr>
            <a:r>
              <a:rPr lang="en-GB" sz="2000" dirty="0">
                <a:latin typeface="HelveticaNeueLT Std Med"/>
              </a:rPr>
              <a:t>Academic (PI) – evidencing link to project, answering auditor’s queries</a:t>
            </a:r>
          </a:p>
          <a:p>
            <a:pPr lvl="1">
              <a:lnSpc>
                <a:spcPct val="90000"/>
              </a:lnSpc>
            </a:pPr>
            <a:r>
              <a:rPr lang="en-GB" sz="2000" dirty="0">
                <a:latin typeface="HelveticaNeueLT Std Med"/>
              </a:rPr>
              <a:t>HR – employment contracts</a:t>
            </a:r>
          </a:p>
          <a:p>
            <a:pPr lvl="1">
              <a:lnSpc>
                <a:spcPct val="90000"/>
              </a:lnSpc>
            </a:pPr>
            <a:r>
              <a:rPr lang="en-GB" sz="2000" dirty="0">
                <a:latin typeface="HelveticaNeueLT Std Med"/>
              </a:rPr>
              <a:t>Finance – expenses/invoicing</a:t>
            </a:r>
          </a:p>
          <a:p>
            <a:pPr lvl="1">
              <a:lnSpc>
                <a:spcPct val="90000"/>
              </a:lnSpc>
            </a:pPr>
            <a:r>
              <a:rPr lang="en-GB" sz="2000" dirty="0">
                <a:latin typeface="HelveticaNeueLT Std Med"/>
              </a:rPr>
              <a:t>Purchasing – Procurement</a:t>
            </a:r>
          </a:p>
          <a:p>
            <a:pPr lvl="1">
              <a:lnSpc>
                <a:spcPct val="90000"/>
              </a:lnSpc>
            </a:pPr>
            <a:r>
              <a:rPr lang="en-GB" sz="2000" dirty="0">
                <a:latin typeface="HelveticaNeueLT Std Med"/>
              </a:rPr>
              <a:t>Payroll – payroll evidence </a:t>
            </a:r>
          </a:p>
          <a:p>
            <a:pPr lvl="1">
              <a:lnSpc>
                <a:spcPct val="90000"/>
              </a:lnSpc>
            </a:pPr>
            <a:r>
              <a:rPr lang="en-GB" sz="2000" dirty="0">
                <a:latin typeface="HelveticaNeueLT Std Med"/>
              </a:rPr>
              <a:t>Treasury – income evidence</a:t>
            </a:r>
          </a:p>
          <a:p>
            <a:pPr lvl="1">
              <a:lnSpc>
                <a:spcPct val="90000"/>
              </a:lnSpc>
            </a:pPr>
            <a:r>
              <a:rPr lang="en-GB" sz="2000" dirty="0">
                <a:latin typeface="HelveticaNeueLT Std Med"/>
              </a:rPr>
              <a:t>Graduate office – provide agreements and payment evidence for project students</a:t>
            </a:r>
          </a:p>
          <a:p>
            <a:pPr lvl="1">
              <a:lnSpc>
                <a:spcPct val="90000"/>
              </a:lnSpc>
            </a:pPr>
            <a:r>
              <a:rPr lang="en-GB" sz="2000" dirty="0">
                <a:latin typeface="HelveticaNeueLT Std Med"/>
              </a:rPr>
              <a:t>Pre-award colleagues (addressing issues before they even happen!) e.g. IKAP (In-Kind Against Payment)</a:t>
            </a:r>
          </a:p>
          <a:p>
            <a:pPr marL="457200" lvl="1" indent="0">
              <a:lnSpc>
                <a:spcPct val="90000"/>
              </a:lnSpc>
              <a:buNone/>
            </a:pPr>
            <a:endParaRPr lang="en-GB" sz="1400" dirty="0">
              <a:latin typeface="HelveticaNeueLT Std Med"/>
            </a:endParaRPr>
          </a:p>
          <a:p>
            <a:pPr lvl="1">
              <a:lnSpc>
                <a:spcPct val="90000"/>
              </a:lnSpc>
            </a:pPr>
            <a:endParaRPr lang="en-GB" sz="1400" dirty="0">
              <a:latin typeface="HelveticaNeueLT Std Med"/>
            </a:endParaRPr>
          </a:p>
          <a:p>
            <a:pPr lvl="1">
              <a:lnSpc>
                <a:spcPct val="90000"/>
              </a:lnSpc>
            </a:pPr>
            <a:endParaRPr lang="en-GB" sz="1400" dirty="0">
              <a:latin typeface="HelveticaNeueLT Std Med"/>
            </a:endParaRPr>
          </a:p>
          <a:p>
            <a:pPr lvl="1">
              <a:lnSpc>
                <a:spcPct val="90000"/>
              </a:lnSpc>
            </a:pPr>
            <a:endParaRPr lang="en-GB" sz="1400" dirty="0">
              <a:latin typeface="HelveticaNeueLT Std Med"/>
            </a:endParaRPr>
          </a:p>
          <a:p>
            <a:pPr>
              <a:lnSpc>
                <a:spcPct val="90000"/>
              </a:lnSpc>
            </a:pPr>
            <a:endParaRPr lang="en-GB" sz="1600" dirty="0">
              <a:latin typeface="HelveticaNeueLT Std Med"/>
            </a:endParaRPr>
          </a:p>
          <a:p>
            <a:pPr lvl="1">
              <a:lnSpc>
                <a:spcPct val="90000"/>
              </a:lnSpc>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a:lnSpc>
                <a:spcPct val="90000"/>
              </a:lnSpc>
            </a:pPr>
            <a:endParaRPr lang="en-GB" sz="1400" dirty="0">
              <a:latin typeface="HelveticaNeueLT Std Med"/>
            </a:endParaRPr>
          </a:p>
          <a:p>
            <a:pPr lvl="1">
              <a:lnSpc>
                <a:spcPct val="90000"/>
              </a:lnSpc>
            </a:pPr>
            <a:endParaRPr lang="en-GB" sz="1400" dirty="0">
              <a:latin typeface="HelveticaNeueLT Std Med"/>
            </a:endParaRPr>
          </a:p>
          <a:p>
            <a:pPr marL="457200" lvl="1" indent="0">
              <a:lnSpc>
                <a:spcPct val="90000"/>
              </a:lnSpc>
              <a:buNone/>
            </a:pPr>
            <a:endParaRPr lang="en-GB" sz="1400" dirty="0">
              <a:latin typeface="HelveticaNeueLT Std Med"/>
            </a:endParaRPr>
          </a:p>
          <a:p>
            <a:pPr lvl="0">
              <a:lnSpc>
                <a:spcPct val="90000"/>
              </a:lnSpc>
            </a:pPr>
            <a:endParaRPr lang="en-GB" sz="1600" dirty="0">
              <a:latin typeface="HelveticaNeueLT Std Med"/>
            </a:endParaRPr>
          </a:p>
        </p:txBody>
      </p:sp>
      <p:grpSp>
        <p:nvGrpSpPr>
          <p:cNvPr id="2" name="object 8">
            <a:extLst>
              <a:ext uri="{FF2B5EF4-FFF2-40B4-BE49-F238E27FC236}">
                <a16:creationId xmlns:a16="http://schemas.microsoft.com/office/drawing/2014/main" id="{D772FF93-54CE-FC22-2C4B-B548A7C89119}"/>
              </a:ext>
            </a:extLst>
          </p:cNvPr>
          <p:cNvGrpSpPr/>
          <p:nvPr/>
        </p:nvGrpSpPr>
        <p:grpSpPr>
          <a:xfrm>
            <a:off x="8410818" y="-9524"/>
            <a:ext cx="3766820" cy="6216650"/>
            <a:chOff x="8410818" y="-9524"/>
            <a:chExt cx="3766820" cy="6216650"/>
          </a:xfrm>
        </p:grpSpPr>
        <p:sp>
          <p:nvSpPr>
            <p:cNvPr id="4" name="object 9">
              <a:extLst>
                <a:ext uri="{FF2B5EF4-FFF2-40B4-BE49-F238E27FC236}">
                  <a16:creationId xmlns:a16="http://schemas.microsoft.com/office/drawing/2014/main" id="{784F8FCA-1CD0-25E8-1177-F8C516892D6A}"/>
                </a:ext>
              </a:extLst>
            </p:cNvPr>
            <p:cNvSpPr/>
            <p:nvPr/>
          </p:nvSpPr>
          <p:spPr>
            <a:xfrm>
              <a:off x="11873487" y="3770524"/>
              <a:ext cx="294640" cy="1527810"/>
            </a:xfrm>
            <a:custGeom>
              <a:avLst/>
              <a:gdLst/>
              <a:ahLst/>
              <a:cxnLst/>
              <a:rect l="l" t="t" r="r" b="b"/>
              <a:pathLst>
                <a:path w="294640" h="1527810">
                  <a:moveTo>
                    <a:pt x="294509" y="0"/>
                  </a:moveTo>
                  <a:lnTo>
                    <a:pt x="0" y="0"/>
                  </a:lnTo>
                  <a:lnTo>
                    <a:pt x="0" y="963955"/>
                  </a:lnTo>
                  <a:lnTo>
                    <a:pt x="1724" y="1012992"/>
                  </a:lnTo>
                  <a:lnTo>
                    <a:pt x="6818" y="1061099"/>
                  </a:lnTo>
                  <a:lnTo>
                    <a:pt x="15167" y="1108159"/>
                  </a:lnTo>
                  <a:lnTo>
                    <a:pt x="26654" y="1154056"/>
                  </a:lnTo>
                  <a:lnTo>
                    <a:pt x="41164" y="1198674"/>
                  </a:lnTo>
                  <a:lnTo>
                    <a:pt x="58579" y="1241897"/>
                  </a:lnTo>
                  <a:lnTo>
                    <a:pt x="78783" y="1283608"/>
                  </a:lnTo>
                  <a:lnTo>
                    <a:pt x="101662" y="1323692"/>
                  </a:lnTo>
                  <a:lnTo>
                    <a:pt x="127097" y="1362031"/>
                  </a:lnTo>
                  <a:lnTo>
                    <a:pt x="154974" y="1398511"/>
                  </a:lnTo>
                  <a:lnTo>
                    <a:pt x="185176" y="1433014"/>
                  </a:lnTo>
                  <a:lnTo>
                    <a:pt x="217586" y="1465425"/>
                  </a:lnTo>
                  <a:lnTo>
                    <a:pt x="252089" y="1495627"/>
                  </a:lnTo>
                  <a:lnTo>
                    <a:pt x="288568" y="1523504"/>
                  </a:lnTo>
                  <a:lnTo>
                    <a:pt x="294509" y="1527445"/>
                  </a:lnTo>
                </a:path>
              </a:pathLst>
            </a:custGeom>
            <a:ln w="19050">
              <a:solidFill>
                <a:srgbClr val="B4BB2E"/>
              </a:solidFill>
            </a:ln>
          </p:spPr>
          <p:txBody>
            <a:bodyPr wrap="square" lIns="0" tIns="0" rIns="0" bIns="0" rtlCol="0"/>
            <a:lstStyle/>
            <a:p>
              <a:endParaRPr/>
            </a:p>
          </p:txBody>
        </p:sp>
        <p:sp>
          <p:nvSpPr>
            <p:cNvPr id="5" name="object 10">
              <a:extLst>
                <a:ext uri="{FF2B5EF4-FFF2-40B4-BE49-F238E27FC236}">
                  <a16:creationId xmlns:a16="http://schemas.microsoft.com/office/drawing/2014/main" id="{5234B63B-CE0D-49A3-5A42-9B25E254A1CA}"/>
                </a:ext>
              </a:extLst>
            </p:cNvPr>
            <p:cNvSpPr/>
            <p:nvPr/>
          </p:nvSpPr>
          <p:spPr>
            <a:xfrm>
              <a:off x="11637696" y="3487783"/>
              <a:ext cx="530860" cy="2125980"/>
            </a:xfrm>
            <a:custGeom>
              <a:avLst/>
              <a:gdLst/>
              <a:ahLst/>
              <a:cxnLst/>
              <a:rect l="l" t="t" r="r" b="b"/>
              <a:pathLst>
                <a:path w="530859" h="2125979">
                  <a:moveTo>
                    <a:pt x="530299" y="0"/>
                  </a:moveTo>
                  <a:lnTo>
                    <a:pt x="0" y="0"/>
                  </a:lnTo>
                  <a:lnTo>
                    <a:pt x="0" y="1291971"/>
                  </a:lnTo>
                  <a:lnTo>
                    <a:pt x="1275" y="1340847"/>
                  </a:lnTo>
                  <a:lnTo>
                    <a:pt x="5060" y="1389058"/>
                  </a:lnTo>
                  <a:lnTo>
                    <a:pt x="11289" y="1436542"/>
                  </a:lnTo>
                  <a:lnTo>
                    <a:pt x="19901" y="1483233"/>
                  </a:lnTo>
                  <a:lnTo>
                    <a:pt x="30831" y="1529070"/>
                  </a:lnTo>
                  <a:lnTo>
                    <a:pt x="44015" y="1573988"/>
                  </a:lnTo>
                  <a:lnTo>
                    <a:pt x="59390" y="1617923"/>
                  </a:lnTo>
                  <a:lnTo>
                    <a:pt x="76892" y="1660812"/>
                  </a:lnTo>
                  <a:lnTo>
                    <a:pt x="96458" y="1702591"/>
                  </a:lnTo>
                  <a:lnTo>
                    <a:pt x="118024" y="1743198"/>
                  </a:lnTo>
                  <a:lnTo>
                    <a:pt x="141526" y="1782567"/>
                  </a:lnTo>
                  <a:lnTo>
                    <a:pt x="166901" y="1820636"/>
                  </a:lnTo>
                  <a:lnTo>
                    <a:pt x="194086" y="1857340"/>
                  </a:lnTo>
                  <a:lnTo>
                    <a:pt x="223016" y="1892617"/>
                  </a:lnTo>
                  <a:lnTo>
                    <a:pt x="253629" y="1926403"/>
                  </a:lnTo>
                  <a:lnTo>
                    <a:pt x="285860" y="1958634"/>
                  </a:lnTo>
                  <a:lnTo>
                    <a:pt x="319645" y="1989246"/>
                  </a:lnTo>
                  <a:lnTo>
                    <a:pt x="354922" y="2018177"/>
                  </a:lnTo>
                  <a:lnTo>
                    <a:pt x="391627" y="2045361"/>
                  </a:lnTo>
                  <a:lnTo>
                    <a:pt x="429696" y="2070737"/>
                  </a:lnTo>
                  <a:lnTo>
                    <a:pt x="469065" y="2094239"/>
                  </a:lnTo>
                  <a:lnTo>
                    <a:pt x="509671" y="2115805"/>
                  </a:lnTo>
                  <a:lnTo>
                    <a:pt x="530299" y="2125465"/>
                  </a:lnTo>
                </a:path>
              </a:pathLst>
            </a:custGeom>
            <a:ln w="19050">
              <a:solidFill>
                <a:srgbClr val="04676D"/>
              </a:solidFill>
            </a:ln>
          </p:spPr>
          <p:txBody>
            <a:bodyPr wrap="square" lIns="0" tIns="0" rIns="0" bIns="0" rtlCol="0"/>
            <a:lstStyle/>
            <a:p>
              <a:endParaRPr/>
            </a:p>
          </p:txBody>
        </p:sp>
        <p:sp>
          <p:nvSpPr>
            <p:cNvPr id="6" name="object 11">
              <a:extLst>
                <a:ext uri="{FF2B5EF4-FFF2-40B4-BE49-F238E27FC236}">
                  <a16:creationId xmlns:a16="http://schemas.microsoft.com/office/drawing/2014/main" id="{3F9C341D-8E64-EBE2-346D-F04E88D86F7F}"/>
                </a:ext>
              </a:extLst>
            </p:cNvPr>
            <p:cNvSpPr/>
            <p:nvPr/>
          </p:nvSpPr>
          <p:spPr>
            <a:xfrm>
              <a:off x="11180546" y="2937658"/>
              <a:ext cx="988060" cy="3260090"/>
            </a:xfrm>
            <a:custGeom>
              <a:avLst/>
              <a:gdLst/>
              <a:ahLst/>
              <a:cxnLst/>
              <a:rect l="l" t="t" r="r" b="b"/>
              <a:pathLst>
                <a:path w="988059" h="3260090">
                  <a:moveTo>
                    <a:pt x="987450" y="0"/>
                  </a:moveTo>
                  <a:lnTo>
                    <a:pt x="0" y="0"/>
                  </a:lnTo>
                  <a:lnTo>
                    <a:pt x="0" y="1936750"/>
                  </a:lnTo>
                  <a:lnTo>
                    <a:pt x="834" y="1985182"/>
                  </a:lnTo>
                  <a:lnTo>
                    <a:pt x="3318" y="2033196"/>
                  </a:lnTo>
                  <a:lnTo>
                    <a:pt x="7426" y="2080763"/>
                  </a:lnTo>
                  <a:lnTo>
                    <a:pt x="13129" y="2127857"/>
                  </a:lnTo>
                  <a:lnTo>
                    <a:pt x="20400" y="2174449"/>
                  </a:lnTo>
                  <a:lnTo>
                    <a:pt x="29213" y="2220512"/>
                  </a:lnTo>
                  <a:lnTo>
                    <a:pt x="39539" y="2266020"/>
                  </a:lnTo>
                  <a:lnTo>
                    <a:pt x="51351" y="2310944"/>
                  </a:lnTo>
                  <a:lnTo>
                    <a:pt x="64621" y="2355257"/>
                  </a:lnTo>
                  <a:lnTo>
                    <a:pt x="79324" y="2398933"/>
                  </a:lnTo>
                  <a:lnTo>
                    <a:pt x="95430" y="2441942"/>
                  </a:lnTo>
                  <a:lnTo>
                    <a:pt x="112913" y="2484260"/>
                  </a:lnTo>
                  <a:lnTo>
                    <a:pt x="131745" y="2525857"/>
                  </a:lnTo>
                  <a:lnTo>
                    <a:pt x="151900" y="2566706"/>
                  </a:lnTo>
                  <a:lnTo>
                    <a:pt x="173349" y="2606781"/>
                  </a:lnTo>
                  <a:lnTo>
                    <a:pt x="196065" y="2646053"/>
                  </a:lnTo>
                  <a:lnTo>
                    <a:pt x="220022" y="2684496"/>
                  </a:lnTo>
                  <a:lnTo>
                    <a:pt x="245191" y="2722082"/>
                  </a:lnTo>
                  <a:lnTo>
                    <a:pt x="271545" y="2758784"/>
                  </a:lnTo>
                  <a:lnTo>
                    <a:pt x="299057" y="2794574"/>
                  </a:lnTo>
                  <a:lnTo>
                    <a:pt x="327699" y="2829425"/>
                  </a:lnTo>
                  <a:lnTo>
                    <a:pt x="357445" y="2863310"/>
                  </a:lnTo>
                  <a:lnTo>
                    <a:pt x="388267" y="2896201"/>
                  </a:lnTo>
                  <a:lnTo>
                    <a:pt x="420137" y="2928071"/>
                  </a:lnTo>
                  <a:lnTo>
                    <a:pt x="453028" y="2958892"/>
                  </a:lnTo>
                  <a:lnTo>
                    <a:pt x="486912" y="2988638"/>
                  </a:lnTo>
                  <a:lnTo>
                    <a:pt x="521763" y="3017280"/>
                  </a:lnTo>
                  <a:lnTo>
                    <a:pt x="557553" y="3044792"/>
                  </a:lnTo>
                  <a:lnTo>
                    <a:pt x="594255" y="3071147"/>
                  </a:lnTo>
                  <a:lnTo>
                    <a:pt x="631841" y="3096316"/>
                  </a:lnTo>
                  <a:lnTo>
                    <a:pt x="670284" y="3120272"/>
                  </a:lnTo>
                  <a:lnTo>
                    <a:pt x="709556" y="3142988"/>
                  </a:lnTo>
                  <a:lnTo>
                    <a:pt x="749631" y="3164437"/>
                  </a:lnTo>
                  <a:lnTo>
                    <a:pt x="790481" y="3184592"/>
                  </a:lnTo>
                  <a:lnTo>
                    <a:pt x="832078" y="3203424"/>
                  </a:lnTo>
                  <a:lnTo>
                    <a:pt x="874395" y="3220907"/>
                  </a:lnTo>
                  <a:lnTo>
                    <a:pt x="917405" y="3237014"/>
                  </a:lnTo>
                  <a:lnTo>
                    <a:pt x="961080" y="3251716"/>
                  </a:lnTo>
                  <a:lnTo>
                    <a:pt x="987450" y="3259613"/>
                  </a:lnTo>
                </a:path>
              </a:pathLst>
            </a:custGeom>
            <a:ln w="19050">
              <a:solidFill>
                <a:srgbClr val="04676D"/>
              </a:solidFill>
            </a:ln>
          </p:spPr>
          <p:txBody>
            <a:bodyPr wrap="square" lIns="0" tIns="0" rIns="0" bIns="0" rtlCol="0"/>
            <a:lstStyle/>
            <a:p>
              <a:endParaRPr/>
            </a:p>
          </p:txBody>
        </p:sp>
        <p:sp>
          <p:nvSpPr>
            <p:cNvPr id="7" name="object 12">
              <a:extLst>
                <a:ext uri="{FF2B5EF4-FFF2-40B4-BE49-F238E27FC236}">
                  <a16:creationId xmlns:a16="http://schemas.microsoft.com/office/drawing/2014/main" id="{A137ECD2-EAE0-7D97-8D2D-E7DD69DEA140}"/>
                </a:ext>
              </a:extLst>
            </p:cNvPr>
            <p:cNvSpPr/>
            <p:nvPr/>
          </p:nvSpPr>
          <p:spPr>
            <a:xfrm>
              <a:off x="11407407" y="3211407"/>
              <a:ext cx="760730" cy="2696210"/>
            </a:xfrm>
            <a:custGeom>
              <a:avLst/>
              <a:gdLst/>
              <a:ahLst/>
              <a:cxnLst/>
              <a:rect l="l" t="t" r="r" b="b"/>
              <a:pathLst>
                <a:path w="760729" h="2696210">
                  <a:moveTo>
                    <a:pt x="760588" y="0"/>
                  </a:moveTo>
                  <a:lnTo>
                    <a:pt x="0" y="0"/>
                  </a:lnTo>
                  <a:lnTo>
                    <a:pt x="0" y="1613954"/>
                  </a:lnTo>
                  <a:lnTo>
                    <a:pt x="1008" y="1662551"/>
                  </a:lnTo>
                  <a:lnTo>
                    <a:pt x="4007" y="1710634"/>
                  </a:lnTo>
                  <a:lnTo>
                    <a:pt x="8957" y="1758164"/>
                  </a:lnTo>
                  <a:lnTo>
                    <a:pt x="15817" y="1805099"/>
                  </a:lnTo>
                  <a:lnTo>
                    <a:pt x="24549" y="1851401"/>
                  </a:lnTo>
                  <a:lnTo>
                    <a:pt x="35111" y="1897029"/>
                  </a:lnTo>
                  <a:lnTo>
                    <a:pt x="47464" y="1941943"/>
                  </a:lnTo>
                  <a:lnTo>
                    <a:pt x="61569" y="1986103"/>
                  </a:lnTo>
                  <a:lnTo>
                    <a:pt x="77384" y="2029470"/>
                  </a:lnTo>
                  <a:lnTo>
                    <a:pt x="94871" y="2072004"/>
                  </a:lnTo>
                  <a:lnTo>
                    <a:pt x="113990" y="2113665"/>
                  </a:lnTo>
                  <a:lnTo>
                    <a:pt x="134700" y="2154412"/>
                  </a:lnTo>
                  <a:lnTo>
                    <a:pt x="156961" y="2194206"/>
                  </a:lnTo>
                  <a:lnTo>
                    <a:pt x="180734" y="2233008"/>
                  </a:lnTo>
                  <a:lnTo>
                    <a:pt x="205979" y="2270776"/>
                  </a:lnTo>
                  <a:lnTo>
                    <a:pt x="232656" y="2307472"/>
                  </a:lnTo>
                  <a:lnTo>
                    <a:pt x="260725" y="2343055"/>
                  </a:lnTo>
                  <a:lnTo>
                    <a:pt x="290146" y="2377485"/>
                  </a:lnTo>
                  <a:lnTo>
                    <a:pt x="320879" y="2410723"/>
                  </a:lnTo>
                  <a:lnTo>
                    <a:pt x="352885" y="2442728"/>
                  </a:lnTo>
                  <a:lnTo>
                    <a:pt x="386123" y="2473462"/>
                  </a:lnTo>
                  <a:lnTo>
                    <a:pt x="420553" y="2502883"/>
                  </a:lnTo>
                  <a:lnTo>
                    <a:pt x="456136" y="2530952"/>
                  </a:lnTo>
                  <a:lnTo>
                    <a:pt x="492832" y="2557629"/>
                  </a:lnTo>
                  <a:lnTo>
                    <a:pt x="530600" y="2582874"/>
                  </a:lnTo>
                  <a:lnTo>
                    <a:pt x="569402" y="2606647"/>
                  </a:lnTo>
                  <a:lnTo>
                    <a:pt x="609196" y="2628908"/>
                  </a:lnTo>
                  <a:lnTo>
                    <a:pt x="649943" y="2649618"/>
                  </a:lnTo>
                  <a:lnTo>
                    <a:pt x="691604" y="2668737"/>
                  </a:lnTo>
                  <a:lnTo>
                    <a:pt x="734138" y="2686224"/>
                  </a:lnTo>
                  <a:lnTo>
                    <a:pt x="760588" y="2695870"/>
                  </a:lnTo>
                </a:path>
              </a:pathLst>
            </a:custGeom>
            <a:ln w="19050">
              <a:solidFill>
                <a:srgbClr val="B4BB2E"/>
              </a:solidFill>
            </a:ln>
          </p:spPr>
          <p:txBody>
            <a:bodyPr wrap="square" lIns="0" tIns="0" rIns="0" bIns="0" rtlCol="0"/>
            <a:lstStyle/>
            <a:p>
              <a:endParaRPr/>
            </a:p>
          </p:txBody>
        </p:sp>
        <p:sp>
          <p:nvSpPr>
            <p:cNvPr id="8" name="object 13">
              <a:extLst>
                <a:ext uri="{FF2B5EF4-FFF2-40B4-BE49-F238E27FC236}">
                  <a16:creationId xmlns:a16="http://schemas.microsoft.com/office/drawing/2014/main" id="{387E42AE-B2EE-3856-81F2-F741B7CAE87E}"/>
                </a:ext>
              </a:extLst>
            </p:cNvPr>
            <p:cNvSpPr/>
            <p:nvPr/>
          </p:nvSpPr>
          <p:spPr>
            <a:xfrm>
              <a:off x="9113284" y="455898"/>
              <a:ext cx="1373505" cy="1651000"/>
            </a:xfrm>
            <a:custGeom>
              <a:avLst/>
              <a:gdLst/>
              <a:ahLst/>
              <a:cxnLst/>
              <a:rect l="l" t="t" r="r" b="b"/>
              <a:pathLst>
                <a:path w="1373504" h="1651000">
                  <a:moveTo>
                    <a:pt x="0" y="0"/>
                  </a:moveTo>
                  <a:lnTo>
                    <a:pt x="0" y="963955"/>
                  </a:lnTo>
                  <a:lnTo>
                    <a:pt x="1724" y="1012992"/>
                  </a:lnTo>
                  <a:lnTo>
                    <a:pt x="6818" y="1061099"/>
                  </a:lnTo>
                  <a:lnTo>
                    <a:pt x="15167" y="1108159"/>
                  </a:lnTo>
                  <a:lnTo>
                    <a:pt x="26654" y="1154056"/>
                  </a:lnTo>
                  <a:lnTo>
                    <a:pt x="41164" y="1198674"/>
                  </a:lnTo>
                  <a:lnTo>
                    <a:pt x="58579" y="1241897"/>
                  </a:lnTo>
                  <a:lnTo>
                    <a:pt x="78783" y="1283608"/>
                  </a:lnTo>
                  <a:lnTo>
                    <a:pt x="101662" y="1323692"/>
                  </a:lnTo>
                  <a:lnTo>
                    <a:pt x="127097" y="1362031"/>
                  </a:lnTo>
                  <a:lnTo>
                    <a:pt x="154974" y="1398511"/>
                  </a:lnTo>
                  <a:lnTo>
                    <a:pt x="185176" y="1433014"/>
                  </a:lnTo>
                  <a:lnTo>
                    <a:pt x="217586" y="1465425"/>
                  </a:lnTo>
                  <a:lnTo>
                    <a:pt x="252089" y="1495627"/>
                  </a:lnTo>
                  <a:lnTo>
                    <a:pt x="288568" y="1523504"/>
                  </a:lnTo>
                  <a:lnTo>
                    <a:pt x="326908" y="1548941"/>
                  </a:lnTo>
                  <a:lnTo>
                    <a:pt x="366991" y="1571819"/>
                  </a:lnTo>
                  <a:lnTo>
                    <a:pt x="408703" y="1592025"/>
                  </a:lnTo>
                  <a:lnTo>
                    <a:pt x="451926" y="1609440"/>
                  </a:lnTo>
                  <a:lnTo>
                    <a:pt x="496545" y="1623950"/>
                  </a:lnTo>
                  <a:lnTo>
                    <a:pt x="542443" y="1635438"/>
                  </a:lnTo>
                  <a:lnTo>
                    <a:pt x="589504" y="1643787"/>
                  </a:lnTo>
                  <a:lnTo>
                    <a:pt x="637612" y="1648882"/>
                  </a:lnTo>
                  <a:lnTo>
                    <a:pt x="686650" y="1650606"/>
                  </a:lnTo>
                  <a:lnTo>
                    <a:pt x="1373289" y="1650606"/>
                  </a:lnTo>
                  <a:lnTo>
                    <a:pt x="1373289" y="686650"/>
                  </a:lnTo>
                  <a:lnTo>
                    <a:pt x="1371565" y="637612"/>
                  </a:lnTo>
                  <a:lnTo>
                    <a:pt x="1366470" y="589504"/>
                  </a:lnTo>
                  <a:lnTo>
                    <a:pt x="1358121" y="542443"/>
                  </a:lnTo>
                  <a:lnTo>
                    <a:pt x="1346634" y="496545"/>
                  </a:lnTo>
                  <a:lnTo>
                    <a:pt x="1332125" y="451926"/>
                  </a:lnTo>
                  <a:lnTo>
                    <a:pt x="1314710" y="408703"/>
                  </a:lnTo>
                  <a:lnTo>
                    <a:pt x="1294505" y="366991"/>
                  </a:lnTo>
                  <a:lnTo>
                    <a:pt x="1271627" y="326908"/>
                  </a:lnTo>
                  <a:lnTo>
                    <a:pt x="1246192" y="288568"/>
                  </a:lnTo>
                  <a:lnTo>
                    <a:pt x="1218315" y="252089"/>
                  </a:lnTo>
                  <a:lnTo>
                    <a:pt x="1188114" y="217586"/>
                  </a:lnTo>
                  <a:lnTo>
                    <a:pt x="1155704" y="185176"/>
                  </a:lnTo>
                  <a:lnTo>
                    <a:pt x="1121201" y="154974"/>
                  </a:lnTo>
                  <a:lnTo>
                    <a:pt x="1084723" y="127097"/>
                  </a:lnTo>
                  <a:lnTo>
                    <a:pt x="1046384" y="101662"/>
                  </a:lnTo>
                  <a:lnTo>
                    <a:pt x="1006301" y="78783"/>
                  </a:lnTo>
                  <a:lnTo>
                    <a:pt x="964590" y="58579"/>
                  </a:lnTo>
                  <a:lnTo>
                    <a:pt x="921368" y="41164"/>
                  </a:lnTo>
                  <a:lnTo>
                    <a:pt x="876751" y="26654"/>
                  </a:lnTo>
                  <a:lnTo>
                    <a:pt x="830854" y="15167"/>
                  </a:lnTo>
                  <a:lnTo>
                    <a:pt x="783794" y="6818"/>
                  </a:lnTo>
                  <a:lnTo>
                    <a:pt x="735688" y="1724"/>
                  </a:lnTo>
                  <a:lnTo>
                    <a:pt x="686650" y="0"/>
                  </a:lnTo>
                  <a:lnTo>
                    <a:pt x="0" y="0"/>
                  </a:lnTo>
                  <a:close/>
                </a:path>
              </a:pathLst>
            </a:custGeom>
            <a:ln w="19050">
              <a:solidFill>
                <a:srgbClr val="B4BB2E"/>
              </a:solidFill>
            </a:ln>
          </p:spPr>
          <p:txBody>
            <a:bodyPr wrap="square" lIns="0" tIns="0" rIns="0" bIns="0" rtlCol="0"/>
            <a:lstStyle/>
            <a:p>
              <a:endParaRPr/>
            </a:p>
          </p:txBody>
        </p:sp>
        <p:sp>
          <p:nvSpPr>
            <p:cNvPr id="9" name="object 14">
              <a:extLst>
                <a:ext uri="{FF2B5EF4-FFF2-40B4-BE49-F238E27FC236}">
                  <a16:creationId xmlns:a16="http://schemas.microsoft.com/office/drawing/2014/main" id="{2AB2B90C-DE9E-96F2-4844-CABB30B73296}"/>
                </a:ext>
              </a:extLst>
            </p:cNvPr>
            <p:cNvSpPr/>
            <p:nvPr/>
          </p:nvSpPr>
          <p:spPr>
            <a:xfrm>
              <a:off x="8877494" y="173156"/>
              <a:ext cx="1840864" cy="2212340"/>
            </a:xfrm>
            <a:custGeom>
              <a:avLst/>
              <a:gdLst/>
              <a:ahLst/>
              <a:cxnLst/>
              <a:rect l="l" t="t" r="r" b="b"/>
              <a:pathLst>
                <a:path w="1840865" h="2212340">
                  <a:moveTo>
                    <a:pt x="0" y="0"/>
                  </a:moveTo>
                  <a:lnTo>
                    <a:pt x="0" y="1291971"/>
                  </a:lnTo>
                  <a:lnTo>
                    <a:pt x="1275" y="1340847"/>
                  </a:lnTo>
                  <a:lnTo>
                    <a:pt x="5060" y="1389058"/>
                  </a:lnTo>
                  <a:lnTo>
                    <a:pt x="11289" y="1436542"/>
                  </a:lnTo>
                  <a:lnTo>
                    <a:pt x="19901" y="1483233"/>
                  </a:lnTo>
                  <a:lnTo>
                    <a:pt x="30831" y="1529070"/>
                  </a:lnTo>
                  <a:lnTo>
                    <a:pt x="44015" y="1573988"/>
                  </a:lnTo>
                  <a:lnTo>
                    <a:pt x="59390" y="1617923"/>
                  </a:lnTo>
                  <a:lnTo>
                    <a:pt x="76892" y="1660812"/>
                  </a:lnTo>
                  <a:lnTo>
                    <a:pt x="96458" y="1702591"/>
                  </a:lnTo>
                  <a:lnTo>
                    <a:pt x="118024" y="1743198"/>
                  </a:lnTo>
                  <a:lnTo>
                    <a:pt x="141526" y="1782567"/>
                  </a:lnTo>
                  <a:lnTo>
                    <a:pt x="166901" y="1820636"/>
                  </a:lnTo>
                  <a:lnTo>
                    <a:pt x="194086" y="1857340"/>
                  </a:lnTo>
                  <a:lnTo>
                    <a:pt x="223016" y="1892617"/>
                  </a:lnTo>
                  <a:lnTo>
                    <a:pt x="253629" y="1926403"/>
                  </a:lnTo>
                  <a:lnTo>
                    <a:pt x="285860" y="1958634"/>
                  </a:lnTo>
                  <a:lnTo>
                    <a:pt x="319645" y="1989246"/>
                  </a:lnTo>
                  <a:lnTo>
                    <a:pt x="354922" y="2018177"/>
                  </a:lnTo>
                  <a:lnTo>
                    <a:pt x="391627" y="2045361"/>
                  </a:lnTo>
                  <a:lnTo>
                    <a:pt x="429696" y="2070737"/>
                  </a:lnTo>
                  <a:lnTo>
                    <a:pt x="469065" y="2094239"/>
                  </a:lnTo>
                  <a:lnTo>
                    <a:pt x="509671" y="2115805"/>
                  </a:lnTo>
                  <a:lnTo>
                    <a:pt x="551451" y="2135371"/>
                  </a:lnTo>
                  <a:lnTo>
                    <a:pt x="594340" y="2152873"/>
                  </a:lnTo>
                  <a:lnTo>
                    <a:pt x="638275" y="2168248"/>
                  </a:lnTo>
                  <a:lnTo>
                    <a:pt x="683193" y="2181432"/>
                  </a:lnTo>
                  <a:lnTo>
                    <a:pt x="729029" y="2192362"/>
                  </a:lnTo>
                  <a:lnTo>
                    <a:pt x="775721" y="2200973"/>
                  </a:lnTo>
                  <a:lnTo>
                    <a:pt x="823205" y="2207203"/>
                  </a:lnTo>
                  <a:lnTo>
                    <a:pt x="871416" y="2210988"/>
                  </a:lnTo>
                  <a:lnTo>
                    <a:pt x="920292" y="2212263"/>
                  </a:lnTo>
                  <a:lnTo>
                    <a:pt x="1840585" y="2212263"/>
                  </a:lnTo>
                  <a:lnTo>
                    <a:pt x="1840585" y="920292"/>
                  </a:lnTo>
                  <a:lnTo>
                    <a:pt x="1839309" y="871416"/>
                  </a:lnTo>
                  <a:lnTo>
                    <a:pt x="1835525" y="823205"/>
                  </a:lnTo>
                  <a:lnTo>
                    <a:pt x="1829295" y="775721"/>
                  </a:lnTo>
                  <a:lnTo>
                    <a:pt x="1820684" y="729029"/>
                  </a:lnTo>
                  <a:lnTo>
                    <a:pt x="1809754" y="683193"/>
                  </a:lnTo>
                  <a:lnTo>
                    <a:pt x="1796570" y="638275"/>
                  </a:lnTo>
                  <a:lnTo>
                    <a:pt x="1781195" y="594340"/>
                  </a:lnTo>
                  <a:lnTo>
                    <a:pt x="1763693" y="551451"/>
                  </a:lnTo>
                  <a:lnTo>
                    <a:pt x="1744127" y="509671"/>
                  </a:lnTo>
                  <a:lnTo>
                    <a:pt x="1722561" y="469065"/>
                  </a:lnTo>
                  <a:lnTo>
                    <a:pt x="1699058" y="429696"/>
                  </a:lnTo>
                  <a:lnTo>
                    <a:pt x="1673683" y="391627"/>
                  </a:lnTo>
                  <a:lnTo>
                    <a:pt x="1646499" y="354922"/>
                  </a:lnTo>
                  <a:lnTo>
                    <a:pt x="1617568" y="319645"/>
                  </a:lnTo>
                  <a:lnTo>
                    <a:pt x="1586956" y="285860"/>
                  </a:lnTo>
                  <a:lnTo>
                    <a:pt x="1554725" y="253629"/>
                  </a:lnTo>
                  <a:lnTo>
                    <a:pt x="1520939" y="223016"/>
                  </a:lnTo>
                  <a:lnTo>
                    <a:pt x="1485662" y="194086"/>
                  </a:lnTo>
                  <a:lnTo>
                    <a:pt x="1448957" y="166901"/>
                  </a:lnTo>
                  <a:lnTo>
                    <a:pt x="1410889" y="141526"/>
                  </a:lnTo>
                  <a:lnTo>
                    <a:pt x="1371519" y="118024"/>
                  </a:lnTo>
                  <a:lnTo>
                    <a:pt x="1330913" y="96458"/>
                  </a:lnTo>
                  <a:lnTo>
                    <a:pt x="1289134" y="76892"/>
                  </a:lnTo>
                  <a:lnTo>
                    <a:pt x="1246245" y="59390"/>
                  </a:lnTo>
                  <a:lnTo>
                    <a:pt x="1202309" y="44015"/>
                  </a:lnTo>
                  <a:lnTo>
                    <a:pt x="1157392" y="30831"/>
                  </a:lnTo>
                  <a:lnTo>
                    <a:pt x="1111555" y="19901"/>
                  </a:lnTo>
                  <a:lnTo>
                    <a:pt x="1064863" y="11289"/>
                  </a:lnTo>
                  <a:lnTo>
                    <a:pt x="1017380" y="5060"/>
                  </a:lnTo>
                  <a:lnTo>
                    <a:pt x="969168" y="1275"/>
                  </a:lnTo>
                  <a:lnTo>
                    <a:pt x="920292" y="0"/>
                  </a:lnTo>
                  <a:lnTo>
                    <a:pt x="0" y="0"/>
                  </a:lnTo>
                  <a:close/>
                </a:path>
              </a:pathLst>
            </a:custGeom>
            <a:ln w="19050">
              <a:solidFill>
                <a:srgbClr val="04676D"/>
              </a:solidFill>
            </a:ln>
          </p:spPr>
          <p:txBody>
            <a:bodyPr wrap="square" lIns="0" tIns="0" rIns="0" bIns="0" rtlCol="0"/>
            <a:lstStyle/>
            <a:p>
              <a:endParaRPr/>
            </a:p>
          </p:txBody>
        </p:sp>
        <p:sp>
          <p:nvSpPr>
            <p:cNvPr id="10" name="object 15">
              <a:extLst>
                <a:ext uri="{FF2B5EF4-FFF2-40B4-BE49-F238E27FC236}">
                  <a16:creationId xmlns:a16="http://schemas.microsoft.com/office/drawing/2014/main" id="{A419D4EE-F125-181B-069A-CA4CBF97D015}"/>
                </a:ext>
              </a:extLst>
            </p:cNvPr>
            <p:cNvSpPr/>
            <p:nvPr/>
          </p:nvSpPr>
          <p:spPr>
            <a:xfrm>
              <a:off x="8420343" y="0"/>
              <a:ext cx="2759710" cy="2939415"/>
            </a:xfrm>
            <a:custGeom>
              <a:avLst/>
              <a:gdLst/>
              <a:ahLst/>
              <a:cxnLst/>
              <a:rect l="l" t="t" r="r" b="b"/>
              <a:pathLst>
                <a:path w="2759709" h="2939415">
                  <a:moveTo>
                    <a:pt x="0" y="0"/>
                  </a:moveTo>
                  <a:lnTo>
                    <a:pt x="0" y="1559782"/>
                  </a:lnTo>
                  <a:lnTo>
                    <a:pt x="834" y="1608215"/>
                  </a:lnTo>
                  <a:lnTo>
                    <a:pt x="3318" y="1656229"/>
                  </a:lnTo>
                  <a:lnTo>
                    <a:pt x="7426" y="1703796"/>
                  </a:lnTo>
                  <a:lnTo>
                    <a:pt x="13129" y="1750889"/>
                  </a:lnTo>
                  <a:lnTo>
                    <a:pt x="20400" y="1797481"/>
                  </a:lnTo>
                  <a:lnTo>
                    <a:pt x="29213" y="1843545"/>
                  </a:lnTo>
                  <a:lnTo>
                    <a:pt x="39539" y="1889052"/>
                  </a:lnTo>
                  <a:lnTo>
                    <a:pt x="51351" y="1933976"/>
                  </a:lnTo>
                  <a:lnTo>
                    <a:pt x="64621" y="1978290"/>
                  </a:lnTo>
                  <a:lnTo>
                    <a:pt x="79324" y="2021965"/>
                  </a:lnTo>
                  <a:lnTo>
                    <a:pt x="95430" y="2064975"/>
                  </a:lnTo>
                  <a:lnTo>
                    <a:pt x="112913" y="2107292"/>
                  </a:lnTo>
                  <a:lnTo>
                    <a:pt x="131745" y="2148889"/>
                  </a:lnTo>
                  <a:lnTo>
                    <a:pt x="151900" y="2189739"/>
                  </a:lnTo>
                  <a:lnTo>
                    <a:pt x="173349" y="2229813"/>
                  </a:lnTo>
                  <a:lnTo>
                    <a:pt x="196065" y="2269086"/>
                  </a:lnTo>
                  <a:lnTo>
                    <a:pt x="220022" y="2307529"/>
                  </a:lnTo>
                  <a:lnTo>
                    <a:pt x="245191" y="2345115"/>
                  </a:lnTo>
                  <a:lnTo>
                    <a:pt x="271545" y="2381816"/>
                  </a:lnTo>
                  <a:lnTo>
                    <a:pt x="299057" y="2417606"/>
                  </a:lnTo>
                  <a:lnTo>
                    <a:pt x="327699" y="2452457"/>
                  </a:lnTo>
                  <a:lnTo>
                    <a:pt x="357445" y="2486342"/>
                  </a:lnTo>
                  <a:lnTo>
                    <a:pt x="388267" y="2519233"/>
                  </a:lnTo>
                  <a:lnTo>
                    <a:pt x="420137" y="2551103"/>
                  </a:lnTo>
                  <a:lnTo>
                    <a:pt x="453028" y="2581925"/>
                  </a:lnTo>
                  <a:lnTo>
                    <a:pt x="486912" y="2611670"/>
                  </a:lnTo>
                  <a:lnTo>
                    <a:pt x="521763" y="2640313"/>
                  </a:lnTo>
                  <a:lnTo>
                    <a:pt x="557553" y="2667825"/>
                  </a:lnTo>
                  <a:lnTo>
                    <a:pt x="594255" y="2694179"/>
                  </a:lnTo>
                  <a:lnTo>
                    <a:pt x="631841" y="2719348"/>
                  </a:lnTo>
                  <a:lnTo>
                    <a:pt x="670284" y="2743304"/>
                  </a:lnTo>
                  <a:lnTo>
                    <a:pt x="709556" y="2766021"/>
                  </a:lnTo>
                  <a:lnTo>
                    <a:pt x="749631" y="2787470"/>
                  </a:lnTo>
                  <a:lnTo>
                    <a:pt x="790481" y="2807624"/>
                  </a:lnTo>
                  <a:lnTo>
                    <a:pt x="832078" y="2826457"/>
                  </a:lnTo>
                  <a:lnTo>
                    <a:pt x="874395" y="2843940"/>
                  </a:lnTo>
                  <a:lnTo>
                    <a:pt x="917405" y="2860046"/>
                  </a:lnTo>
                  <a:lnTo>
                    <a:pt x="961080" y="2874748"/>
                  </a:lnTo>
                  <a:lnTo>
                    <a:pt x="1005394" y="2888019"/>
                  </a:lnTo>
                  <a:lnTo>
                    <a:pt x="1050318" y="2899831"/>
                  </a:lnTo>
                  <a:lnTo>
                    <a:pt x="1095825" y="2910157"/>
                  </a:lnTo>
                  <a:lnTo>
                    <a:pt x="1141888" y="2918969"/>
                  </a:lnTo>
                  <a:lnTo>
                    <a:pt x="1188481" y="2926241"/>
                  </a:lnTo>
                  <a:lnTo>
                    <a:pt x="1235574" y="2931944"/>
                  </a:lnTo>
                  <a:lnTo>
                    <a:pt x="1283141" y="2936051"/>
                  </a:lnTo>
                  <a:lnTo>
                    <a:pt x="1331155" y="2938536"/>
                  </a:lnTo>
                  <a:lnTo>
                    <a:pt x="1379588" y="2939370"/>
                  </a:lnTo>
                  <a:lnTo>
                    <a:pt x="2759176" y="2939370"/>
                  </a:lnTo>
                  <a:lnTo>
                    <a:pt x="2759176" y="1002620"/>
                  </a:lnTo>
                  <a:lnTo>
                    <a:pt x="2758342" y="954187"/>
                  </a:lnTo>
                  <a:lnTo>
                    <a:pt x="2755857" y="906173"/>
                  </a:lnTo>
                  <a:lnTo>
                    <a:pt x="2751750" y="858606"/>
                  </a:lnTo>
                  <a:lnTo>
                    <a:pt x="2746047" y="811513"/>
                  </a:lnTo>
                  <a:lnTo>
                    <a:pt x="2738775" y="764921"/>
                  </a:lnTo>
                  <a:lnTo>
                    <a:pt x="2729963" y="718857"/>
                  </a:lnTo>
                  <a:lnTo>
                    <a:pt x="2719637" y="673350"/>
                  </a:lnTo>
                  <a:lnTo>
                    <a:pt x="2707825" y="628426"/>
                  </a:lnTo>
                  <a:lnTo>
                    <a:pt x="2694554" y="584112"/>
                  </a:lnTo>
                  <a:lnTo>
                    <a:pt x="2679852" y="540437"/>
                  </a:lnTo>
                  <a:lnTo>
                    <a:pt x="2663746" y="497427"/>
                  </a:lnTo>
                  <a:lnTo>
                    <a:pt x="2646263" y="455110"/>
                  </a:lnTo>
                  <a:lnTo>
                    <a:pt x="2627430" y="413513"/>
                  </a:lnTo>
                  <a:lnTo>
                    <a:pt x="2607276" y="372663"/>
                  </a:lnTo>
                  <a:lnTo>
                    <a:pt x="2585827" y="332589"/>
                  </a:lnTo>
                  <a:lnTo>
                    <a:pt x="2563110" y="293316"/>
                  </a:lnTo>
                  <a:lnTo>
                    <a:pt x="2539154" y="254873"/>
                  </a:lnTo>
                  <a:lnTo>
                    <a:pt x="2513985" y="217287"/>
                  </a:lnTo>
                  <a:lnTo>
                    <a:pt x="2487631" y="180586"/>
                  </a:lnTo>
                  <a:lnTo>
                    <a:pt x="2460119" y="144796"/>
                  </a:lnTo>
                  <a:lnTo>
                    <a:pt x="2431476" y="109945"/>
                  </a:lnTo>
                  <a:lnTo>
                    <a:pt x="2401730" y="76060"/>
                  </a:lnTo>
                  <a:lnTo>
                    <a:pt x="2370909" y="43169"/>
                  </a:lnTo>
                  <a:lnTo>
                    <a:pt x="2339039" y="11299"/>
                  </a:lnTo>
                  <a:lnTo>
                    <a:pt x="2326981" y="0"/>
                  </a:lnTo>
                </a:path>
              </a:pathLst>
            </a:custGeom>
            <a:ln w="19050">
              <a:solidFill>
                <a:srgbClr val="04676D"/>
              </a:solidFill>
            </a:ln>
          </p:spPr>
          <p:txBody>
            <a:bodyPr wrap="square" lIns="0" tIns="0" rIns="0" bIns="0" rtlCol="0"/>
            <a:lstStyle/>
            <a:p>
              <a:endParaRPr/>
            </a:p>
          </p:txBody>
        </p:sp>
        <p:sp>
          <p:nvSpPr>
            <p:cNvPr id="11" name="object 16">
              <a:extLst>
                <a:ext uri="{FF2B5EF4-FFF2-40B4-BE49-F238E27FC236}">
                  <a16:creationId xmlns:a16="http://schemas.microsoft.com/office/drawing/2014/main" id="{6910C1AC-3F44-D516-B039-6D2D527D24C5}"/>
                </a:ext>
              </a:extLst>
            </p:cNvPr>
            <p:cNvSpPr/>
            <p:nvPr/>
          </p:nvSpPr>
          <p:spPr>
            <a:xfrm>
              <a:off x="8647204" y="0"/>
              <a:ext cx="2299335" cy="2660650"/>
            </a:xfrm>
            <a:custGeom>
              <a:avLst/>
              <a:gdLst/>
              <a:ahLst/>
              <a:cxnLst/>
              <a:rect l="l" t="t" r="r" b="b"/>
              <a:pathLst>
                <a:path w="2299334" h="2660650">
                  <a:moveTo>
                    <a:pt x="0" y="0"/>
                  </a:moveTo>
                  <a:lnTo>
                    <a:pt x="0" y="1510734"/>
                  </a:lnTo>
                  <a:lnTo>
                    <a:pt x="1008" y="1559332"/>
                  </a:lnTo>
                  <a:lnTo>
                    <a:pt x="4007" y="1607415"/>
                  </a:lnTo>
                  <a:lnTo>
                    <a:pt x="8957" y="1654945"/>
                  </a:lnTo>
                  <a:lnTo>
                    <a:pt x="15817" y="1701880"/>
                  </a:lnTo>
                  <a:lnTo>
                    <a:pt x="24549" y="1748182"/>
                  </a:lnTo>
                  <a:lnTo>
                    <a:pt x="35111" y="1793809"/>
                  </a:lnTo>
                  <a:lnTo>
                    <a:pt x="47464" y="1838723"/>
                  </a:lnTo>
                  <a:lnTo>
                    <a:pt x="61569" y="1882884"/>
                  </a:lnTo>
                  <a:lnTo>
                    <a:pt x="77384" y="1926251"/>
                  </a:lnTo>
                  <a:lnTo>
                    <a:pt x="94871" y="1968785"/>
                  </a:lnTo>
                  <a:lnTo>
                    <a:pt x="113990" y="2010445"/>
                  </a:lnTo>
                  <a:lnTo>
                    <a:pt x="134700" y="2051193"/>
                  </a:lnTo>
                  <a:lnTo>
                    <a:pt x="156961" y="2090987"/>
                  </a:lnTo>
                  <a:lnTo>
                    <a:pt x="180734" y="2129788"/>
                  </a:lnTo>
                  <a:lnTo>
                    <a:pt x="205979" y="2167557"/>
                  </a:lnTo>
                  <a:lnTo>
                    <a:pt x="232656" y="2204252"/>
                  </a:lnTo>
                  <a:lnTo>
                    <a:pt x="260725" y="2239835"/>
                  </a:lnTo>
                  <a:lnTo>
                    <a:pt x="290146" y="2274266"/>
                  </a:lnTo>
                  <a:lnTo>
                    <a:pt x="320879" y="2307504"/>
                  </a:lnTo>
                  <a:lnTo>
                    <a:pt x="352885" y="2339509"/>
                  </a:lnTo>
                  <a:lnTo>
                    <a:pt x="386123" y="2370242"/>
                  </a:lnTo>
                  <a:lnTo>
                    <a:pt x="420553" y="2399663"/>
                  </a:lnTo>
                  <a:lnTo>
                    <a:pt x="456136" y="2427732"/>
                  </a:lnTo>
                  <a:lnTo>
                    <a:pt x="492832" y="2454409"/>
                  </a:lnTo>
                  <a:lnTo>
                    <a:pt x="530600" y="2479654"/>
                  </a:lnTo>
                  <a:lnTo>
                    <a:pt x="569402" y="2503428"/>
                  </a:lnTo>
                  <a:lnTo>
                    <a:pt x="609196" y="2525689"/>
                  </a:lnTo>
                  <a:lnTo>
                    <a:pt x="649943" y="2546399"/>
                  </a:lnTo>
                  <a:lnTo>
                    <a:pt x="691604" y="2565517"/>
                  </a:lnTo>
                  <a:lnTo>
                    <a:pt x="734138" y="2583004"/>
                  </a:lnTo>
                  <a:lnTo>
                    <a:pt x="777505" y="2598820"/>
                  </a:lnTo>
                  <a:lnTo>
                    <a:pt x="821665" y="2612924"/>
                  </a:lnTo>
                  <a:lnTo>
                    <a:pt x="866579" y="2625278"/>
                  </a:lnTo>
                  <a:lnTo>
                    <a:pt x="912207" y="2635840"/>
                  </a:lnTo>
                  <a:lnTo>
                    <a:pt x="958509" y="2644571"/>
                  </a:lnTo>
                  <a:lnTo>
                    <a:pt x="1005444" y="2651432"/>
                  </a:lnTo>
                  <a:lnTo>
                    <a:pt x="1052973" y="2656382"/>
                  </a:lnTo>
                  <a:lnTo>
                    <a:pt x="1101057" y="2659381"/>
                  </a:lnTo>
                  <a:lnTo>
                    <a:pt x="1149654" y="2660389"/>
                  </a:lnTo>
                  <a:lnTo>
                    <a:pt x="2299309" y="2660389"/>
                  </a:lnTo>
                  <a:lnTo>
                    <a:pt x="2299309" y="1046435"/>
                  </a:lnTo>
                  <a:lnTo>
                    <a:pt x="2298301" y="997838"/>
                  </a:lnTo>
                  <a:lnTo>
                    <a:pt x="2295301" y="949754"/>
                  </a:lnTo>
                  <a:lnTo>
                    <a:pt x="2290352" y="902225"/>
                  </a:lnTo>
                  <a:lnTo>
                    <a:pt x="2283491" y="855290"/>
                  </a:lnTo>
                  <a:lnTo>
                    <a:pt x="2274760" y="808988"/>
                  </a:lnTo>
                  <a:lnTo>
                    <a:pt x="2264198" y="763360"/>
                  </a:lnTo>
                  <a:lnTo>
                    <a:pt x="2251844" y="718446"/>
                  </a:lnTo>
                  <a:lnTo>
                    <a:pt x="2237740" y="674286"/>
                  </a:lnTo>
                  <a:lnTo>
                    <a:pt x="2221924" y="630918"/>
                  </a:lnTo>
                  <a:lnTo>
                    <a:pt x="2204437" y="588385"/>
                  </a:lnTo>
                  <a:lnTo>
                    <a:pt x="2185319" y="546724"/>
                  </a:lnTo>
                  <a:lnTo>
                    <a:pt x="2164609" y="505977"/>
                  </a:lnTo>
                  <a:lnTo>
                    <a:pt x="2142347" y="466182"/>
                  </a:lnTo>
                  <a:lnTo>
                    <a:pt x="2118574" y="427381"/>
                  </a:lnTo>
                  <a:lnTo>
                    <a:pt x="2093329" y="389613"/>
                  </a:lnTo>
                  <a:lnTo>
                    <a:pt x="2066652" y="352917"/>
                  </a:lnTo>
                  <a:lnTo>
                    <a:pt x="2038583" y="317334"/>
                  </a:lnTo>
                  <a:lnTo>
                    <a:pt x="2009162" y="282904"/>
                  </a:lnTo>
                  <a:lnTo>
                    <a:pt x="1978429" y="249666"/>
                  </a:lnTo>
                  <a:lnTo>
                    <a:pt x="1946424" y="217660"/>
                  </a:lnTo>
                  <a:lnTo>
                    <a:pt x="1913186" y="186927"/>
                  </a:lnTo>
                  <a:lnTo>
                    <a:pt x="1878755" y="157506"/>
                  </a:lnTo>
                  <a:lnTo>
                    <a:pt x="1843172" y="129437"/>
                  </a:lnTo>
                  <a:lnTo>
                    <a:pt x="1806477" y="102760"/>
                  </a:lnTo>
                  <a:lnTo>
                    <a:pt x="1768708" y="77515"/>
                  </a:lnTo>
                  <a:lnTo>
                    <a:pt x="1729907" y="53742"/>
                  </a:lnTo>
                  <a:lnTo>
                    <a:pt x="1690113" y="31480"/>
                  </a:lnTo>
                  <a:lnTo>
                    <a:pt x="1649365" y="10771"/>
                  </a:lnTo>
                  <a:lnTo>
                    <a:pt x="1625894" y="0"/>
                  </a:lnTo>
                </a:path>
              </a:pathLst>
            </a:custGeom>
            <a:ln w="19050">
              <a:solidFill>
                <a:srgbClr val="B4BB2E"/>
              </a:solidFill>
            </a:ln>
          </p:spPr>
          <p:txBody>
            <a:bodyPr wrap="square" lIns="0" tIns="0" rIns="0" bIns="0" rtlCol="0"/>
            <a:lstStyle/>
            <a:p>
              <a:endParaRPr dirty="0"/>
            </a:p>
          </p:txBody>
        </p:sp>
      </p:grpSp>
    </p:spTree>
    <p:extLst>
      <p:ext uri="{BB962C8B-B14F-4D97-AF65-F5344CB8AC3E}">
        <p14:creationId xmlns:p14="http://schemas.microsoft.com/office/powerpoint/2010/main" val="2280582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4E861B5-CBED-0AA4-6EEB-001120FAEB1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4D14FEC-494E-E9FE-2034-69870240FB20}"/>
              </a:ext>
            </a:extLst>
          </p:cNvPr>
          <p:cNvSpPr txBox="1">
            <a:spLocks noGrp="1"/>
          </p:cNvSpPr>
          <p:nvPr>
            <p:ph type="title"/>
          </p:nvPr>
        </p:nvSpPr>
        <p:spPr>
          <a:xfrm>
            <a:off x="700916" y="870777"/>
            <a:ext cx="10669407" cy="597599"/>
          </a:xfrm>
          <a:prstGeom prst="rect">
            <a:avLst/>
          </a:prstGeom>
        </p:spPr>
        <p:txBody>
          <a:bodyPr vert="horz" wrap="square" lIns="0" tIns="12700" rIns="0" bIns="0" rtlCol="0">
            <a:spAutoFit/>
          </a:bodyPr>
          <a:lstStyle/>
          <a:p>
            <a:pPr marL="12700">
              <a:lnSpc>
                <a:spcPct val="100000"/>
              </a:lnSpc>
              <a:spcBef>
                <a:spcPts val="100"/>
              </a:spcBef>
              <a:tabLst>
                <a:tab pos="2085339" algn="l"/>
              </a:tabLst>
            </a:pPr>
            <a:r>
              <a:rPr lang="en-GB" dirty="0"/>
              <a:t>Challenges working across support functions</a:t>
            </a:r>
            <a:endParaRPr spc="-10" dirty="0"/>
          </a:p>
        </p:txBody>
      </p:sp>
      <p:sp>
        <p:nvSpPr>
          <p:cNvPr id="16" name="Content Placeholder 2">
            <a:extLst>
              <a:ext uri="{FF2B5EF4-FFF2-40B4-BE49-F238E27FC236}">
                <a16:creationId xmlns:a16="http://schemas.microsoft.com/office/drawing/2014/main" id="{10D9E384-2A8E-71B8-6931-1AD51C3EB542}"/>
              </a:ext>
            </a:extLst>
          </p:cNvPr>
          <p:cNvSpPr txBox="1">
            <a:spLocks/>
          </p:cNvSpPr>
          <p:nvPr/>
        </p:nvSpPr>
        <p:spPr>
          <a:xfrm>
            <a:off x="596900" y="1665002"/>
            <a:ext cx="9673202" cy="472440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rgbClr val="BEBF3B"/>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rgbClr val="BEBF3B"/>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rgbClr val="BEBF3B"/>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rgbClr val="BEBF3B"/>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rgbClr val="BEBF3B"/>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457200" lvl="1" indent="0">
              <a:lnSpc>
                <a:spcPct val="90000"/>
              </a:lnSpc>
              <a:buNone/>
            </a:pPr>
            <a:endParaRPr lang="en-GB" sz="1400" dirty="0">
              <a:latin typeface="HelveticaNeueLT Std Med"/>
            </a:endParaRPr>
          </a:p>
          <a:p>
            <a:pPr>
              <a:lnSpc>
                <a:spcPct val="90000"/>
              </a:lnSpc>
            </a:pPr>
            <a:r>
              <a:rPr lang="en-GB" sz="2000" b="1" dirty="0">
                <a:latin typeface="HelveticaNeueLT Std Med"/>
              </a:rPr>
              <a:t>Best practice:</a:t>
            </a:r>
          </a:p>
          <a:p>
            <a:pPr lvl="1">
              <a:lnSpc>
                <a:spcPct val="90000"/>
              </a:lnSpc>
            </a:pPr>
            <a:r>
              <a:rPr lang="en-GB" sz="2000" dirty="0">
                <a:latin typeface="HelveticaNeueLT Std Med"/>
              </a:rPr>
              <a:t>Plan as far ahead as possible and agree deadlines – month end always problematic for payroll so request information ahead of known deadlines</a:t>
            </a:r>
          </a:p>
          <a:p>
            <a:pPr lvl="1">
              <a:lnSpc>
                <a:spcPct val="90000"/>
              </a:lnSpc>
            </a:pPr>
            <a:r>
              <a:rPr lang="en-GB" sz="2000" dirty="0">
                <a:latin typeface="HelveticaNeueLT Std Med"/>
              </a:rPr>
              <a:t>Audit process email template (recently introduced to send to PI’s ahead of audit)</a:t>
            </a:r>
          </a:p>
          <a:p>
            <a:pPr lvl="1">
              <a:lnSpc>
                <a:spcPct val="90000"/>
              </a:lnSpc>
            </a:pPr>
            <a:r>
              <a:rPr lang="en-GB" sz="2000" dirty="0">
                <a:latin typeface="HelveticaNeueLT Std Med"/>
              </a:rPr>
              <a:t>Pre-empt auditor queries e.g. procurement evidence for large value items, class of travel for expensive rail/flights</a:t>
            </a:r>
          </a:p>
          <a:p>
            <a:pPr lvl="1">
              <a:lnSpc>
                <a:spcPct val="90000"/>
              </a:lnSpc>
            </a:pPr>
            <a:r>
              <a:rPr lang="en-GB" sz="2000" dirty="0">
                <a:latin typeface="HelveticaNeueLT Std Med"/>
              </a:rPr>
              <a:t>Audit checklists for departments so requirements/expectations are clearly communicated</a:t>
            </a:r>
          </a:p>
          <a:p>
            <a:pPr lvl="1">
              <a:lnSpc>
                <a:spcPct val="90000"/>
              </a:lnSpc>
            </a:pPr>
            <a:endParaRPr lang="en-GB" sz="1400" dirty="0">
              <a:latin typeface="HelveticaNeueLT Std Med"/>
            </a:endParaRPr>
          </a:p>
          <a:p>
            <a:pPr lvl="1">
              <a:lnSpc>
                <a:spcPct val="90000"/>
              </a:lnSpc>
            </a:pPr>
            <a:endParaRPr lang="en-GB" sz="1400" dirty="0">
              <a:latin typeface="HelveticaNeueLT Std Med"/>
            </a:endParaRPr>
          </a:p>
          <a:p>
            <a:pPr lvl="1">
              <a:lnSpc>
                <a:spcPct val="90000"/>
              </a:lnSpc>
            </a:pPr>
            <a:endParaRPr lang="en-GB" sz="1400" dirty="0">
              <a:latin typeface="HelveticaNeueLT Std Med"/>
            </a:endParaRPr>
          </a:p>
          <a:p>
            <a:pPr>
              <a:lnSpc>
                <a:spcPct val="90000"/>
              </a:lnSpc>
            </a:pPr>
            <a:endParaRPr lang="en-GB" sz="1600" dirty="0">
              <a:latin typeface="HelveticaNeueLT Std Med"/>
            </a:endParaRPr>
          </a:p>
          <a:p>
            <a:pPr lvl="1">
              <a:lnSpc>
                <a:spcPct val="90000"/>
              </a:lnSpc>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a:lnSpc>
                <a:spcPct val="90000"/>
              </a:lnSpc>
            </a:pPr>
            <a:endParaRPr lang="en-GB" sz="1400" dirty="0">
              <a:latin typeface="HelveticaNeueLT Std Med"/>
            </a:endParaRPr>
          </a:p>
          <a:p>
            <a:pPr lvl="1">
              <a:lnSpc>
                <a:spcPct val="90000"/>
              </a:lnSpc>
            </a:pPr>
            <a:endParaRPr lang="en-GB" sz="1400" dirty="0">
              <a:latin typeface="HelveticaNeueLT Std Med"/>
            </a:endParaRPr>
          </a:p>
          <a:p>
            <a:pPr marL="457200" lvl="1" indent="0">
              <a:lnSpc>
                <a:spcPct val="90000"/>
              </a:lnSpc>
              <a:buNone/>
            </a:pPr>
            <a:endParaRPr lang="en-GB" sz="1400" dirty="0">
              <a:latin typeface="HelveticaNeueLT Std Med"/>
            </a:endParaRPr>
          </a:p>
          <a:p>
            <a:pPr lvl="0">
              <a:lnSpc>
                <a:spcPct val="90000"/>
              </a:lnSpc>
            </a:pPr>
            <a:endParaRPr lang="en-GB" sz="1600" dirty="0">
              <a:latin typeface="HelveticaNeueLT Std Med"/>
            </a:endParaRPr>
          </a:p>
        </p:txBody>
      </p:sp>
      <p:grpSp>
        <p:nvGrpSpPr>
          <p:cNvPr id="2" name="object 8">
            <a:extLst>
              <a:ext uri="{FF2B5EF4-FFF2-40B4-BE49-F238E27FC236}">
                <a16:creationId xmlns:a16="http://schemas.microsoft.com/office/drawing/2014/main" id="{45C885EE-B02E-FD52-2449-457C49A0EF6D}"/>
              </a:ext>
            </a:extLst>
          </p:cNvPr>
          <p:cNvGrpSpPr/>
          <p:nvPr/>
        </p:nvGrpSpPr>
        <p:grpSpPr>
          <a:xfrm>
            <a:off x="8410818" y="-9524"/>
            <a:ext cx="3766820" cy="6216650"/>
            <a:chOff x="8410818" y="-9524"/>
            <a:chExt cx="3766820" cy="6216650"/>
          </a:xfrm>
        </p:grpSpPr>
        <p:sp>
          <p:nvSpPr>
            <p:cNvPr id="4" name="object 9">
              <a:extLst>
                <a:ext uri="{FF2B5EF4-FFF2-40B4-BE49-F238E27FC236}">
                  <a16:creationId xmlns:a16="http://schemas.microsoft.com/office/drawing/2014/main" id="{E24CE764-B1D9-1D32-7454-3B1E7009BEE0}"/>
                </a:ext>
              </a:extLst>
            </p:cNvPr>
            <p:cNvSpPr/>
            <p:nvPr/>
          </p:nvSpPr>
          <p:spPr>
            <a:xfrm>
              <a:off x="11873487" y="3770524"/>
              <a:ext cx="294640" cy="1527810"/>
            </a:xfrm>
            <a:custGeom>
              <a:avLst/>
              <a:gdLst/>
              <a:ahLst/>
              <a:cxnLst/>
              <a:rect l="l" t="t" r="r" b="b"/>
              <a:pathLst>
                <a:path w="294640" h="1527810">
                  <a:moveTo>
                    <a:pt x="294509" y="0"/>
                  </a:moveTo>
                  <a:lnTo>
                    <a:pt x="0" y="0"/>
                  </a:lnTo>
                  <a:lnTo>
                    <a:pt x="0" y="963955"/>
                  </a:lnTo>
                  <a:lnTo>
                    <a:pt x="1724" y="1012992"/>
                  </a:lnTo>
                  <a:lnTo>
                    <a:pt x="6818" y="1061099"/>
                  </a:lnTo>
                  <a:lnTo>
                    <a:pt x="15167" y="1108159"/>
                  </a:lnTo>
                  <a:lnTo>
                    <a:pt x="26654" y="1154056"/>
                  </a:lnTo>
                  <a:lnTo>
                    <a:pt x="41164" y="1198674"/>
                  </a:lnTo>
                  <a:lnTo>
                    <a:pt x="58579" y="1241897"/>
                  </a:lnTo>
                  <a:lnTo>
                    <a:pt x="78783" y="1283608"/>
                  </a:lnTo>
                  <a:lnTo>
                    <a:pt x="101662" y="1323692"/>
                  </a:lnTo>
                  <a:lnTo>
                    <a:pt x="127097" y="1362031"/>
                  </a:lnTo>
                  <a:lnTo>
                    <a:pt x="154974" y="1398511"/>
                  </a:lnTo>
                  <a:lnTo>
                    <a:pt x="185176" y="1433014"/>
                  </a:lnTo>
                  <a:lnTo>
                    <a:pt x="217586" y="1465425"/>
                  </a:lnTo>
                  <a:lnTo>
                    <a:pt x="252089" y="1495627"/>
                  </a:lnTo>
                  <a:lnTo>
                    <a:pt x="288568" y="1523504"/>
                  </a:lnTo>
                  <a:lnTo>
                    <a:pt x="294509" y="1527445"/>
                  </a:lnTo>
                </a:path>
              </a:pathLst>
            </a:custGeom>
            <a:ln w="19050">
              <a:solidFill>
                <a:srgbClr val="B4BB2E"/>
              </a:solidFill>
            </a:ln>
          </p:spPr>
          <p:txBody>
            <a:bodyPr wrap="square" lIns="0" tIns="0" rIns="0" bIns="0" rtlCol="0"/>
            <a:lstStyle/>
            <a:p>
              <a:endParaRPr/>
            </a:p>
          </p:txBody>
        </p:sp>
        <p:sp>
          <p:nvSpPr>
            <p:cNvPr id="5" name="object 10">
              <a:extLst>
                <a:ext uri="{FF2B5EF4-FFF2-40B4-BE49-F238E27FC236}">
                  <a16:creationId xmlns:a16="http://schemas.microsoft.com/office/drawing/2014/main" id="{F59E40C3-9A96-E968-B422-591BAE618C64}"/>
                </a:ext>
              </a:extLst>
            </p:cNvPr>
            <p:cNvSpPr/>
            <p:nvPr/>
          </p:nvSpPr>
          <p:spPr>
            <a:xfrm>
              <a:off x="11637696" y="3487783"/>
              <a:ext cx="530860" cy="2125980"/>
            </a:xfrm>
            <a:custGeom>
              <a:avLst/>
              <a:gdLst/>
              <a:ahLst/>
              <a:cxnLst/>
              <a:rect l="l" t="t" r="r" b="b"/>
              <a:pathLst>
                <a:path w="530859" h="2125979">
                  <a:moveTo>
                    <a:pt x="530299" y="0"/>
                  </a:moveTo>
                  <a:lnTo>
                    <a:pt x="0" y="0"/>
                  </a:lnTo>
                  <a:lnTo>
                    <a:pt x="0" y="1291971"/>
                  </a:lnTo>
                  <a:lnTo>
                    <a:pt x="1275" y="1340847"/>
                  </a:lnTo>
                  <a:lnTo>
                    <a:pt x="5060" y="1389058"/>
                  </a:lnTo>
                  <a:lnTo>
                    <a:pt x="11289" y="1436542"/>
                  </a:lnTo>
                  <a:lnTo>
                    <a:pt x="19901" y="1483233"/>
                  </a:lnTo>
                  <a:lnTo>
                    <a:pt x="30831" y="1529070"/>
                  </a:lnTo>
                  <a:lnTo>
                    <a:pt x="44015" y="1573988"/>
                  </a:lnTo>
                  <a:lnTo>
                    <a:pt x="59390" y="1617923"/>
                  </a:lnTo>
                  <a:lnTo>
                    <a:pt x="76892" y="1660812"/>
                  </a:lnTo>
                  <a:lnTo>
                    <a:pt x="96458" y="1702591"/>
                  </a:lnTo>
                  <a:lnTo>
                    <a:pt x="118024" y="1743198"/>
                  </a:lnTo>
                  <a:lnTo>
                    <a:pt x="141526" y="1782567"/>
                  </a:lnTo>
                  <a:lnTo>
                    <a:pt x="166901" y="1820636"/>
                  </a:lnTo>
                  <a:lnTo>
                    <a:pt x="194086" y="1857340"/>
                  </a:lnTo>
                  <a:lnTo>
                    <a:pt x="223016" y="1892617"/>
                  </a:lnTo>
                  <a:lnTo>
                    <a:pt x="253629" y="1926403"/>
                  </a:lnTo>
                  <a:lnTo>
                    <a:pt x="285860" y="1958634"/>
                  </a:lnTo>
                  <a:lnTo>
                    <a:pt x="319645" y="1989246"/>
                  </a:lnTo>
                  <a:lnTo>
                    <a:pt x="354922" y="2018177"/>
                  </a:lnTo>
                  <a:lnTo>
                    <a:pt x="391627" y="2045361"/>
                  </a:lnTo>
                  <a:lnTo>
                    <a:pt x="429696" y="2070737"/>
                  </a:lnTo>
                  <a:lnTo>
                    <a:pt x="469065" y="2094239"/>
                  </a:lnTo>
                  <a:lnTo>
                    <a:pt x="509671" y="2115805"/>
                  </a:lnTo>
                  <a:lnTo>
                    <a:pt x="530299" y="2125465"/>
                  </a:lnTo>
                </a:path>
              </a:pathLst>
            </a:custGeom>
            <a:ln w="19050">
              <a:solidFill>
                <a:srgbClr val="04676D"/>
              </a:solidFill>
            </a:ln>
          </p:spPr>
          <p:txBody>
            <a:bodyPr wrap="square" lIns="0" tIns="0" rIns="0" bIns="0" rtlCol="0"/>
            <a:lstStyle/>
            <a:p>
              <a:endParaRPr/>
            </a:p>
          </p:txBody>
        </p:sp>
        <p:sp>
          <p:nvSpPr>
            <p:cNvPr id="6" name="object 11">
              <a:extLst>
                <a:ext uri="{FF2B5EF4-FFF2-40B4-BE49-F238E27FC236}">
                  <a16:creationId xmlns:a16="http://schemas.microsoft.com/office/drawing/2014/main" id="{FE11BEF9-836D-2D33-5FD8-CA7EF7E5D7FE}"/>
                </a:ext>
              </a:extLst>
            </p:cNvPr>
            <p:cNvSpPr/>
            <p:nvPr/>
          </p:nvSpPr>
          <p:spPr>
            <a:xfrm>
              <a:off x="11180546" y="2937658"/>
              <a:ext cx="988060" cy="3260090"/>
            </a:xfrm>
            <a:custGeom>
              <a:avLst/>
              <a:gdLst/>
              <a:ahLst/>
              <a:cxnLst/>
              <a:rect l="l" t="t" r="r" b="b"/>
              <a:pathLst>
                <a:path w="988059" h="3260090">
                  <a:moveTo>
                    <a:pt x="987450" y="0"/>
                  </a:moveTo>
                  <a:lnTo>
                    <a:pt x="0" y="0"/>
                  </a:lnTo>
                  <a:lnTo>
                    <a:pt x="0" y="1936750"/>
                  </a:lnTo>
                  <a:lnTo>
                    <a:pt x="834" y="1985182"/>
                  </a:lnTo>
                  <a:lnTo>
                    <a:pt x="3318" y="2033196"/>
                  </a:lnTo>
                  <a:lnTo>
                    <a:pt x="7426" y="2080763"/>
                  </a:lnTo>
                  <a:lnTo>
                    <a:pt x="13129" y="2127857"/>
                  </a:lnTo>
                  <a:lnTo>
                    <a:pt x="20400" y="2174449"/>
                  </a:lnTo>
                  <a:lnTo>
                    <a:pt x="29213" y="2220512"/>
                  </a:lnTo>
                  <a:lnTo>
                    <a:pt x="39539" y="2266020"/>
                  </a:lnTo>
                  <a:lnTo>
                    <a:pt x="51351" y="2310944"/>
                  </a:lnTo>
                  <a:lnTo>
                    <a:pt x="64621" y="2355257"/>
                  </a:lnTo>
                  <a:lnTo>
                    <a:pt x="79324" y="2398933"/>
                  </a:lnTo>
                  <a:lnTo>
                    <a:pt x="95430" y="2441942"/>
                  </a:lnTo>
                  <a:lnTo>
                    <a:pt x="112913" y="2484260"/>
                  </a:lnTo>
                  <a:lnTo>
                    <a:pt x="131745" y="2525857"/>
                  </a:lnTo>
                  <a:lnTo>
                    <a:pt x="151900" y="2566706"/>
                  </a:lnTo>
                  <a:lnTo>
                    <a:pt x="173349" y="2606781"/>
                  </a:lnTo>
                  <a:lnTo>
                    <a:pt x="196065" y="2646053"/>
                  </a:lnTo>
                  <a:lnTo>
                    <a:pt x="220022" y="2684496"/>
                  </a:lnTo>
                  <a:lnTo>
                    <a:pt x="245191" y="2722082"/>
                  </a:lnTo>
                  <a:lnTo>
                    <a:pt x="271545" y="2758784"/>
                  </a:lnTo>
                  <a:lnTo>
                    <a:pt x="299057" y="2794574"/>
                  </a:lnTo>
                  <a:lnTo>
                    <a:pt x="327699" y="2829425"/>
                  </a:lnTo>
                  <a:lnTo>
                    <a:pt x="357445" y="2863310"/>
                  </a:lnTo>
                  <a:lnTo>
                    <a:pt x="388267" y="2896201"/>
                  </a:lnTo>
                  <a:lnTo>
                    <a:pt x="420137" y="2928071"/>
                  </a:lnTo>
                  <a:lnTo>
                    <a:pt x="453028" y="2958892"/>
                  </a:lnTo>
                  <a:lnTo>
                    <a:pt x="486912" y="2988638"/>
                  </a:lnTo>
                  <a:lnTo>
                    <a:pt x="521763" y="3017280"/>
                  </a:lnTo>
                  <a:lnTo>
                    <a:pt x="557553" y="3044792"/>
                  </a:lnTo>
                  <a:lnTo>
                    <a:pt x="594255" y="3071147"/>
                  </a:lnTo>
                  <a:lnTo>
                    <a:pt x="631841" y="3096316"/>
                  </a:lnTo>
                  <a:lnTo>
                    <a:pt x="670284" y="3120272"/>
                  </a:lnTo>
                  <a:lnTo>
                    <a:pt x="709556" y="3142988"/>
                  </a:lnTo>
                  <a:lnTo>
                    <a:pt x="749631" y="3164437"/>
                  </a:lnTo>
                  <a:lnTo>
                    <a:pt x="790481" y="3184592"/>
                  </a:lnTo>
                  <a:lnTo>
                    <a:pt x="832078" y="3203424"/>
                  </a:lnTo>
                  <a:lnTo>
                    <a:pt x="874395" y="3220907"/>
                  </a:lnTo>
                  <a:lnTo>
                    <a:pt x="917405" y="3237014"/>
                  </a:lnTo>
                  <a:lnTo>
                    <a:pt x="961080" y="3251716"/>
                  </a:lnTo>
                  <a:lnTo>
                    <a:pt x="987450" y="3259613"/>
                  </a:lnTo>
                </a:path>
              </a:pathLst>
            </a:custGeom>
            <a:ln w="19050">
              <a:solidFill>
                <a:srgbClr val="04676D"/>
              </a:solidFill>
            </a:ln>
          </p:spPr>
          <p:txBody>
            <a:bodyPr wrap="square" lIns="0" tIns="0" rIns="0" bIns="0" rtlCol="0"/>
            <a:lstStyle/>
            <a:p>
              <a:endParaRPr/>
            </a:p>
          </p:txBody>
        </p:sp>
        <p:sp>
          <p:nvSpPr>
            <p:cNvPr id="7" name="object 12">
              <a:extLst>
                <a:ext uri="{FF2B5EF4-FFF2-40B4-BE49-F238E27FC236}">
                  <a16:creationId xmlns:a16="http://schemas.microsoft.com/office/drawing/2014/main" id="{D5AC9EEA-ECBE-FDDC-DC1F-75F086AD9D2E}"/>
                </a:ext>
              </a:extLst>
            </p:cNvPr>
            <p:cNvSpPr/>
            <p:nvPr/>
          </p:nvSpPr>
          <p:spPr>
            <a:xfrm>
              <a:off x="11407407" y="3211407"/>
              <a:ext cx="760730" cy="2696210"/>
            </a:xfrm>
            <a:custGeom>
              <a:avLst/>
              <a:gdLst/>
              <a:ahLst/>
              <a:cxnLst/>
              <a:rect l="l" t="t" r="r" b="b"/>
              <a:pathLst>
                <a:path w="760729" h="2696210">
                  <a:moveTo>
                    <a:pt x="760588" y="0"/>
                  </a:moveTo>
                  <a:lnTo>
                    <a:pt x="0" y="0"/>
                  </a:lnTo>
                  <a:lnTo>
                    <a:pt x="0" y="1613954"/>
                  </a:lnTo>
                  <a:lnTo>
                    <a:pt x="1008" y="1662551"/>
                  </a:lnTo>
                  <a:lnTo>
                    <a:pt x="4007" y="1710634"/>
                  </a:lnTo>
                  <a:lnTo>
                    <a:pt x="8957" y="1758164"/>
                  </a:lnTo>
                  <a:lnTo>
                    <a:pt x="15817" y="1805099"/>
                  </a:lnTo>
                  <a:lnTo>
                    <a:pt x="24549" y="1851401"/>
                  </a:lnTo>
                  <a:lnTo>
                    <a:pt x="35111" y="1897029"/>
                  </a:lnTo>
                  <a:lnTo>
                    <a:pt x="47464" y="1941943"/>
                  </a:lnTo>
                  <a:lnTo>
                    <a:pt x="61569" y="1986103"/>
                  </a:lnTo>
                  <a:lnTo>
                    <a:pt x="77384" y="2029470"/>
                  </a:lnTo>
                  <a:lnTo>
                    <a:pt x="94871" y="2072004"/>
                  </a:lnTo>
                  <a:lnTo>
                    <a:pt x="113990" y="2113665"/>
                  </a:lnTo>
                  <a:lnTo>
                    <a:pt x="134700" y="2154412"/>
                  </a:lnTo>
                  <a:lnTo>
                    <a:pt x="156961" y="2194206"/>
                  </a:lnTo>
                  <a:lnTo>
                    <a:pt x="180734" y="2233008"/>
                  </a:lnTo>
                  <a:lnTo>
                    <a:pt x="205979" y="2270776"/>
                  </a:lnTo>
                  <a:lnTo>
                    <a:pt x="232656" y="2307472"/>
                  </a:lnTo>
                  <a:lnTo>
                    <a:pt x="260725" y="2343055"/>
                  </a:lnTo>
                  <a:lnTo>
                    <a:pt x="290146" y="2377485"/>
                  </a:lnTo>
                  <a:lnTo>
                    <a:pt x="320879" y="2410723"/>
                  </a:lnTo>
                  <a:lnTo>
                    <a:pt x="352885" y="2442728"/>
                  </a:lnTo>
                  <a:lnTo>
                    <a:pt x="386123" y="2473462"/>
                  </a:lnTo>
                  <a:lnTo>
                    <a:pt x="420553" y="2502883"/>
                  </a:lnTo>
                  <a:lnTo>
                    <a:pt x="456136" y="2530952"/>
                  </a:lnTo>
                  <a:lnTo>
                    <a:pt x="492832" y="2557629"/>
                  </a:lnTo>
                  <a:lnTo>
                    <a:pt x="530600" y="2582874"/>
                  </a:lnTo>
                  <a:lnTo>
                    <a:pt x="569402" y="2606647"/>
                  </a:lnTo>
                  <a:lnTo>
                    <a:pt x="609196" y="2628908"/>
                  </a:lnTo>
                  <a:lnTo>
                    <a:pt x="649943" y="2649618"/>
                  </a:lnTo>
                  <a:lnTo>
                    <a:pt x="691604" y="2668737"/>
                  </a:lnTo>
                  <a:lnTo>
                    <a:pt x="734138" y="2686224"/>
                  </a:lnTo>
                  <a:lnTo>
                    <a:pt x="760588" y="2695870"/>
                  </a:lnTo>
                </a:path>
              </a:pathLst>
            </a:custGeom>
            <a:ln w="19050">
              <a:solidFill>
                <a:srgbClr val="B4BB2E"/>
              </a:solidFill>
            </a:ln>
          </p:spPr>
          <p:txBody>
            <a:bodyPr wrap="square" lIns="0" tIns="0" rIns="0" bIns="0" rtlCol="0"/>
            <a:lstStyle/>
            <a:p>
              <a:endParaRPr/>
            </a:p>
          </p:txBody>
        </p:sp>
        <p:sp>
          <p:nvSpPr>
            <p:cNvPr id="8" name="object 13">
              <a:extLst>
                <a:ext uri="{FF2B5EF4-FFF2-40B4-BE49-F238E27FC236}">
                  <a16:creationId xmlns:a16="http://schemas.microsoft.com/office/drawing/2014/main" id="{4E55CC44-8270-51DB-00C2-9229457C6CBC}"/>
                </a:ext>
              </a:extLst>
            </p:cNvPr>
            <p:cNvSpPr/>
            <p:nvPr/>
          </p:nvSpPr>
          <p:spPr>
            <a:xfrm>
              <a:off x="9113284" y="455898"/>
              <a:ext cx="1373505" cy="1651000"/>
            </a:xfrm>
            <a:custGeom>
              <a:avLst/>
              <a:gdLst/>
              <a:ahLst/>
              <a:cxnLst/>
              <a:rect l="l" t="t" r="r" b="b"/>
              <a:pathLst>
                <a:path w="1373504" h="1651000">
                  <a:moveTo>
                    <a:pt x="0" y="0"/>
                  </a:moveTo>
                  <a:lnTo>
                    <a:pt x="0" y="963955"/>
                  </a:lnTo>
                  <a:lnTo>
                    <a:pt x="1724" y="1012992"/>
                  </a:lnTo>
                  <a:lnTo>
                    <a:pt x="6818" y="1061099"/>
                  </a:lnTo>
                  <a:lnTo>
                    <a:pt x="15167" y="1108159"/>
                  </a:lnTo>
                  <a:lnTo>
                    <a:pt x="26654" y="1154056"/>
                  </a:lnTo>
                  <a:lnTo>
                    <a:pt x="41164" y="1198674"/>
                  </a:lnTo>
                  <a:lnTo>
                    <a:pt x="58579" y="1241897"/>
                  </a:lnTo>
                  <a:lnTo>
                    <a:pt x="78783" y="1283608"/>
                  </a:lnTo>
                  <a:lnTo>
                    <a:pt x="101662" y="1323692"/>
                  </a:lnTo>
                  <a:lnTo>
                    <a:pt x="127097" y="1362031"/>
                  </a:lnTo>
                  <a:lnTo>
                    <a:pt x="154974" y="1398511"/>
                  </a:lnTo>
                  <a:lnTo>
                    <a:pt x="185176" y="1433014"/>
                  </a:lnTo>
                  <a:lnTo>
                    <a:pt x="217586" y="1465425"/>
                  </a:lnTo>
                  <a:lnTo>
                    <a:pt x="252089" y="1495627"/>
                  </a:lnTo>
                  <a:lnTo>
                    <a:pt x="288568" y="1523504"/>
                  </a:lnTo>
                  <a:lnTo>
                    <a:pt x="326908" y="1548941"/>
                  </a:lnTo>
                  <a:lnTo>
                    <a:pt x="366991" y="1571819"/>
                  </a:lnTo>
                  <a:lnTo>
                    <a:pt x="408703" y="1592025"/>
                  </a:lnTo>
                  <a:lnTo>
                    <a:pt x="451926" y="1609440"/>
                  </a:lnTo>
                  <a:lnTo>
                    <a:pt x="496545" y="1623950"/>
                  </a:lnTo>
                  <a:lnTo>
                    <a:pt x="542443" y="1635438"/>
                  </a:lnTo>
                  <a:lnTo>
                    <a:pt x="589504" y="1643787"/>
                  </a:lnTo>
                  <a:lnTo>
                    <a:pt x="637612" y="1648882"/>
                  </a:lnTo>
                  <a:lnTo>
                    <a:pt x="686650" y="1650606"/>
                  </a:lnTo>
                  <a:lnTo>
                    <a:pt x="1373289" y="1650606"/>
                  </a:lnTo>
                  <a:lnTo>
                    <a:pt x="1373289" y="686650"/>
                  </a:lnTo>
                  <a:lnTo>
                    <a:pt x="1371565" y="637612"/>
                  </a:lnTo>
                  <a:lnTo>
                    <a:pt x="1366470" y="589504"/>
                  </a:lnTo>
                  <a:lnTo>
                    <a:pt x="1358121" y="542443"/>
                  </a:lnTo>
                  <a:lnTo>
                    <a:pt x="1346634" y="496545"/>
                  </a:lnTo>
                  <a:lnTo>
                    <a:pt x="1332125" y="451926"/>
                  </a:lnTo>
                  <a:lnTo>
                    <a:pt x="1314710" y="408703"/>
                  </a:lnTo>
                  <a:lnTo>
                    <a:pt x="1294505" y="366991"/>
                  </a:lnTo>
                  <a:lnTo>
                    <a:pt x="1271627" y="326908"/>
                  </a:lnTo>
                  <a:lnTo>
                    <a:pt x="1246192" y="288568"/>
                  </a:lnTo>
                  <a:lnTo>
                    <a:pt x="1218315" y="252089"/>
                  </a:lnTo>
                  <a:lnTo>
                    <a:pt x="1188114" y="217586"/>
                  </a:lnTo>
                  <a:lnTo>
                    <a:pt x="1155704" y="185176"/>
                  </a:lnTo>
                  <a:lnTo>
                    <a:pt x="1121201" y="154974"/>
                  </a:lnTo>
                  <a:lnTo>
                    <a:pt x="1084723" y="127097"/>
                  </a:lnTo>
                  <a:lnTo>
                    <a:pt x="1046384" y="101662"/>
                  </a:lnTo>
                  <a:lnTo>
                    <a:pt x="1006301" y="78783"/>
                  </a:lnTo>
                  <a:lnTo>
                    <a:pt x="964590" y="58579"/>
                  </a:lnTo>
                  <a:lnTo>
                    <a:pt x="921368" y="41164"/>
                  </a:lnTo>
                  <a:lnTo>
                    <a:pt x="876751" y="26654"/>
                  </a:lnTo>
                  <a:lnTo>
                    <a:pt x="830854" y="15167"/>
                  </a:lnTo>
                  <a:lnTo>
                    <a:pt x="783794" y="6818"/>
                  </a:lnTo>
                  <a:lnTo>
                    <a:pt x="735688" y="1724"/>
                  </a:lnTo>
                  <a:lnTo>
                    <a:pt x="686650" y="0"/>
                  </a:lnTo>
                  <a:lnTo>
                    <a:pt x="0" y="0"/>
                  </a:lnTo>
                  <a:close/>
                </a:path>
              </a:pathLst>
            </a:custGeom>
            <a:ln w="19050">
              <a:solidFill>
                <a:srgbClr val="B4BB2E"/>
              </a:solidFill>
            </a:ln>
          </p:spPr>
          <p:txBody>
            <a:bodyPr wrap="square" lIns="0" tIns="0" rIns="0" bIns="0" rtlCol="0"/>
            <a:lstStyle/>
            <a:p>
              <a:endParaRPr/>
            </a:p>
          </p:txBody>
        </p:sp>
        <p:sp>
          <p:nvSpPr>
            <p:cNvPr id="9" name="object 14">
              <a:extLst>
                <a:ext uri="{FF2B5EF4-FFF2-40B4-BE49-F238E27FC236}">
                  <a16:creationId xmlns:a16="http://schemas.microsoft.com/office/drawing/2014/main" id="{15B92232-0123-B48B-802A-039F7015572E}"/>
                </a:ext>
              </a:extLst>
            </p:cNvPr>
            <p:cNvSpPr/>
            <p:nvPr/>
          </p:nvSpPr>
          <p:spPr>
            <a:xfrm>
              <a:off x="8877494" y="173156"/>
              <a:ext cx="1840864" cy="2212340"/>
            </a:xfrm>
            <a:custGeom>
              <a:avLst/>
              <a:gdLst/>
              <a:ahLst/>
              <a:cxnLst/>
              <a:rect l="l" t="t" r="r" b="b"/>
              <a:pathLst>
                <a:path w="1840865" h="2212340">
                  <a:moveTo>
                    <a:pt x="0" y="0"/>
                  </a:moveTo>
                  <a:lnTo>
                    <a:pt x="0" y="1291971"/>
                  </a:lnTo>
                  <a:lnTo>
                    <a:pt x="1275" y="1340847"/>
                  </a:lnTo>
                  <a:lnTo>
                    <a:pt x="5060" y="1389058"/>
                  </a:lnTo>
                  <a:lnTo>
                    <a:pt x="11289" y="1436542"/>
                  </a:lnTo>
                  <a:lnTo>
                    <a:pt x="19901" y="1483233"/>
                  </a:lnTo>
                  <a:lnTo>
                    <a:pt x="30831" y="1529070"/>
                  </a:lnTo>
                  <a:lnTo>
                    <a:pt x="44015" y="1573988"/>
                  </a:lnTo>
                  <a:lnTo>
                    <a:pt x="59390" y="1617923"/>
                  </a:lnTo>
                  <a:lnTo>
                    <a:pt x="76892" y="1660812"/>
                  </a:lnTo>
                  <a:lnTo>
                    <a:pt x="96458" y="1702591"/>
                  </a:lnTo>
                  <a:lnTo>
                    <a:pt x="118024" y="1743198"/>
                  </a:lnTo>
                  <a:lnTo>
                    <a:pt x="141526" y="1782567"/>
                  </a:lnTo>
                  <a:lnTo>
                    <a:pt x="166901" y="1820636"/>
                  </a:lnTo>
                  <a:lnTo>
                    <a:pt x="194086" y="1857340"/>
                  </a:lnTo>
                  <a:lnTo>
                    <a:pt x="223016" y="1892617"/>
                  </a:lnTo>
                  <a:lnTo>
                    <a:pt x="253629" y="1926403"/>
                  </a:lnTo>
                  <a:lnTo>
                    <a:pt x="285860" y="1958634"/>
                  </a:lnTo>
                  <a:lnTo>
                    <a:pt x="319645" y="1989246"/>
                  </a:lnTo>
                  <a:lnTo>
                    <a:pt x="354922" y="2018177"/>
                  </a:lnTo>
                  <a:lnTo>
                    <a:pt x="391627" y="2045361"/>
                  </a:lnTo>
                  <a:lnTo>
                    <a:pt x="429696" y="2070737"/>
                  </a:lnTo>
                  <a:lnTo>
                    <a:pt x="469065" y="2094239"/>
                  </a:lnTo>
                  <a:lnTo>
                    <a:pt x="509671" y="2115805"/>
                  </a:lnTo>
                  <a:lnTo>
                    <a:pt x="551451" y="2135371"/>
                  </a:lnTo>
                  <a:lnTo>
                    <a:pt x="594340" y="2152873"/>
                  </a:lnTo>
                  <a:lnTo>
                    <a:pt x="638275" y="2168248"/>
                  </a:lnTo>
                  <a:lnTo>
                    <a:pt x="683193" y="2181432"/>
                  </a:lnTo>
                  <a:lnTo>
                    <a:pt x="729029" y="2192362"/>
                  </a:lnTo>
                  <a:lnTo>
                    <a:pt x="775721" y="2200973"/>
                  </a:lnTo>
                  <a:lnTo>
                    <a:pt x="823205" y="2207203"/>
                  </a:lnTo>
                  <a:lnTo>
                    <a:pt x="871416" y="2210988"/>
                  </a:lnTo>
                  <a:lnTo>
                    <a:pt x="920292" y="2212263"/>
                  </a:lnTo>
                  <a:lnTo>
                    <a:pt x="1840585" y="2212263"/>
                  </a:lnTo>
                  <a:lnTo>
                    <a:pt x="1840585" y="920292"/>
                  </a:lnTo>
                  <a:lnTo>
                    <a:pt x="1839309" y="871416"/>
                  </a:lnTo>
                  <a:lnTo>
                    <a:pt x="1835525" y="823205"/>
                  </a:lnTo>
                  <a:lnTo>
                    <a:pt x="1829295" y="775721"/>
                  </a:lnTo>
                  <a:lnTo>
                    <a:pt x="1820684" y="729029"/>
                  </a:lnTo>
                  <a:lnTo>
                    <a:pt x="1809754" y="683193"/>
                  </a:lnTo>
                  <a:lnTo>
                    <a:pt x="1796570" y="638275"/>
                  </a:lnTo>
                  <a:lnTo>
                    <a:pt x="1781195" y="594340"/>
                  </a:lnTo>
                  <a:lnTo>
                    <a:pt x="1763693" y="551451"/>
                  </a:lnTo>
                  <a:lnTo>
                    <a:pt x="1744127" y="509671"/>
                  </a:lnTo>
                  <a:lnTo>
                    <a:pt x="1722561" y="469065"/>
                  </a:lnTo>
                  <a:lnTo>
                    <a:pt x="1699058" y="429696"/>
                  </a:lnTo>
                  <a:lnTo>
                    <a:pt x="1673683" y="391627"/>
                  </a:lnTo>
                  <a:lnTo>
                    <a:pt x="1646499" y="354922"/>
                  </a:lnTo>
                  <a:lnTo>
                    <a:pt x="1617568" y="319645"/>
                  </a:lnTo>
                  <a:lnTo>
                    <a:pt x="1586956" y="285860"/>
                  </a:lnTo>
                  <a:lnTo>
                    <a:pt x="1554725" y="253629"/>
                  </a:lnTo>
                  <a:lnTo>
                    <a:pt x="1520939" y="223016"/>
                  </a:lnTo>
                  <a:lnTo>
                    <a:pt x="1485662" y="194086"/>
                  </a:lnTo>
                  <a:lnTo>
                    <a:pt x="1448957" y="166901"/>
                  </a:lnTo>
                  <a:lnTo>
                    <a:pt x="1410889" y="141526"/>
                  </a:lnTo>
                  <a:lnTo>
                    <a:pt x="1371519" y="118024"/>
                  </a:lnTo>
                  <a:lnTo>
                    <a:pt x="1330913" y="96458"/>
                  </a:lnTo>
                  <a:lnTo>
                    <a:pt x="1289134" y="76892"/>
                  </a:lnTo>
                  <a:lnTo>
                    <a:pt x="1246245" y="59390"/>
                  </a:lnTo>
                  <a:lnTo>
                    <a:pt x="1202309" y="44015"/>
                  </a:lnTo>
                  <a:lnTo>
                    <a:pt x="1157392" y="30831"/>
                  </a:lnTo>
                  <a:lnTo>
                    <a:pt x="1111555" y="19901"/>
                  </a:lnTo>
                  <a:lnTo>
                    <a:pt x="1064863" y="11289"/>
                  </a:lnTo>
                  <a:lnTo>
                    <a:pt x="1017380" y="5060"/>
                  </a:lnTo>
                  <a:lnTo>
                    <a:pt x="969168" y="1275"/>
                  </a:lnTo>
                  <a:lnTo>
                    <a:pt x="920292" y="0"/>
                  </a:lnTo>
                  <a:lnTo>
                    <a:pt x="0" y="0"/>
                  </a:lnTo>
                  <a:close/>
                </a:path>
              </a:pathLst>
            </a:custGeom>
            <a:ln w="19050">
              <a:solidFill>
                <a:srgbClr val="04676D"/>
              </a:solidFill>
            </a:ln>
          </p:spPr>
          <p:txBody>
            <a:bodyPr wrap="square" lIns="0" tIns="0" rIns="0" bIns="0" rtlCol="0"/>
            <a:lstStyle/>
            <a:p>
              <a:endParaRPr/>
            </a:p>
          </p:txBody>
        </p:sp>
        <p:sp>
          <p:nvSpPr>
            <p:cNvPr id="10" name="object 15">
              <a:extLst>
                <a:ext uri="{FF2B5EF4-FFF2-40B4-BE49-F238E27FC236}">
                  <a16:creationId xmlns:a16="http://schemas.microsoft.com/office/drawing/2014/main" id="{E6DF3574-D28D-2D82-5285-A017EA613894}"/>
                </a:ext>
              </a:extLst>
            </p:cNvPr>
            <p:cNvSpPr/>
            <p:nvPr/>
          </p:nvSpPr>
          <p:spPr>
            <a:xfrm>
              <a:off x="8420343" y="0"/>
              <a:ext cx="2759710" cy="2939415"/>
            </a:xfrm>
            <a:custGeom>
              <a:avLst/>
              <a:gdLst/>
              <a:ahLst/>
              <a:cxnLst/>
              <a:rect l="l" t="t" r="r" b="b"/>
              <a:pathLst>
                <a:path w="2759709" h="2939415">
                  <a:moveTo>
                    <a:pt x="0" y="0"/>
                  </a:moveTo>
                  <a:lnTo>
                    <a:pt x="0" y="1559782"/>
                  </a:lnTo>
                  <a:lnTo>
                    <a:pt x="834" y="1608215"/>
                  </a:lnTo>
                  <a:lnTo>
                    <a:pt x="3318" y="1656229"/>
                  </a:lnTo>
                  <a:lnTo>
                    <a:pt x="7426" y="1703796"/>
                  </a:lnTo>
                  <a:lnTo>
                    <a:pt x="13129" y="1750889"/>
                  </a:lnTo>
                  <a:lnTo>
                    <a:pt x="20400" y="1797481"/>
                  </a:lnTo>
                  <a:lnTo>
                    <a:pt x="29213" y="1843545"/>
                  </a:lnTo>
                  <a:lnTo>
                    <a:pt x="39539" y="1889052"/>
                  </a:lnTo>
                  <a:lnTo>
                    <a:pt x="51351" y="1933976"/>
                  </a:lnTo>
                  <a:lnTo>
                    <a:pt x="64621" y="1978290"/>
                  </a:lnTo>
                  <a:lnTo>
                    <a:pt x="79324" y="2021965"/>
                  </a:lnTo>
                  <a:lnTo>
                    <a:pt x="95430" y="2064975"/>
                  </a:lnTo>
                  <a:lnTo>
                    <a:pt x="112913" y="2107292"/>
                  </a:lnTo>
                  <a:lnTo>
                    <a:pt x="131745" y="2148889"/>
                  </a:lnTo>
                  <a:lnTo>
                    <a:pt x="151900" y="2189739"/>
                  </a:lnTo>
                  <a:lnTo>
                    <a:pt x="173349" y="2229813"/>
                  </a:lnTo>
                  <a:lnTo>
                    <a:pt x="196065" y="2269086"/>
                  </a:lnTo>
                  <a:lnTo>
                    <a:pt x="220022" y="2307529"/>
                  </a:lnTo>
                  <a:lnTo>
                    <a:pt x="245191" y="2345115"/>
                  </a:lnTo>
                  <a:lnTo>
                    <a:pt x="271545" y="2381816"/>
                  </a:lnTo>
                  <a:lnTo>
                    <a:pt x="299057" y="2417606"/>
                  </a:lnTo>
                  <a:lnTo>
                    <a:pt x="327699" y="2452457"/>
                  </a:lnTo>
                  <a:lnTo>
                    <a:pt x="357445" y="2486342"/>
                  </a:lnTo>
                  <a:lnTo>
                    <a:pt x="388267" y="2519233"/>
                  </a:lnTo>
                  <a:lnTo>
                    <a:pt x="420137" y="2551103"/>
                  </a:lnTo>
                  <a:lnTo>
                    <a:pt x="453028" y="2581925"/>
                  </a:lnTo>
                  <a:lnTo>
                    <a:pt x="486912" y="2611670"/>
                  </a:lnTo>
                  <a:lnTo>
                    <a:pt x="521763" y="2640313"/>
                  </a:lnTo>
                  <a:lnTo>
                    <a:pt x="557553" y="2667825"/>
                  </a:lnTo>
                  <a:lnTo>
                    <a:pt x="594255" y="2694179"/>
                  </a:lnTo>
                  <a:lnTo>
                    <a:pt x="631841" y="2719348"/>
                  </a:lnTo>
                  <a:lnTo>
                    <a:pt x="670284" y="2743304"/>
                  </a:lnTo>
                  <a:lnTo>
                    <a:pt x="709556" y="2766021"/>
                  </a:lnTo>
                  <a:lnTo>
                    <a:pt x="749631" y="2787470"/>
                  </a:lnTo>
                  <a:lnTo>
                    <a:pt x="790481" y="2807624"/>
                  </a:lnTo>
                  <a:lnTo>
                    <a:pt x="832078" y="2826457"/>
                  </a:lnTo>
                  <a:lnTo>
                    <a:pt x="874395" y="2843940"/>
                  </a:lnTo>
                  <a:lnTo>
                    <a:pt x="917405" y="2860046"/>
                  </a:lnTo>
                  <a:lnTo>
                    <a:pt x="961080" y="2874748"/>
                  </a:lnTo>
                  <a:lnTo>
                    <a:pt x="1005394" y="2888019"/>
                  </a:lnTo>
                  <a:lnTo>
                    <a:pt x="1050318" y="2899831"/>
                  </a:lnTo>
                  <a:lnTo>
                    <a:pt x="1095825" y="2910157"/>
                  </a:lnTo>
                  <a:lnTo>
                    <a:pt x="1141888" y="2918969"/>
                  </a:lnTo>
                  <a:lnTo>
                    <a:pt x="1188481" y="2926241"/>
                  </a:lnTo>
                  <a:lnTo>
                    <a:pt x="1235574" y="2931944"/>
                  </a:lnTo>
                  <a:lnTo>
                    <a:pt x="1283141" y="2936051"/>
                  </a:lnTo>
                  <a:lnTo>
                    <a:pt x="1331155" y="2938536"/>
                  </a:lnTo>
                  <a:lnTo>
                    <a:pt x="1379588" y="2939370"/>
                  </a:lnTo>
                  <a:lnTo>
                    <a:pt x="2759176" y="2939370"/>
                  </a:lnTo>
                  <a:lnTo>
                    <a:pt x="2759176" y="1002620"/>
                  </a:lnTo>
                  <a:lnTo>
                    <a:pt x="2758342" y="954187"/>
                  </a:lnTo>
                  <a:lnTo>
                    <a:pt x="2755857" y="906173"/>
                  </a:lnTo>
                  <a:lnTo>
                    <a:pt x="2751750" y="858606"/>
                  </a:lnTo>
                  <a:lnTo>
                    <a:pt x="2746047" y="811513"/>
                  </a:lnTo>
                  <a:lnTo>
                    <a:pt x="2738775" y="764921"/>
                  </a:lnTo>
                  <a:lnTo>
                    <a:pt x="2729963" y="718857"/>
                  </a:lnTo>
                  <a:lnTo>
                    <a:pt x="2719637" y="673350"/>
                  </a:lnTo>
                  <a:lnTo>
                    <a:pt x="2707825" y="628426"/>
                  </a:lnTo>
                  <a:lnTo>
                    <a:pt x="2694554" y="584112"/>
                  </a:lnTo>
                  <a:lnTo>
                    <a:pt x="2679852" y="540437"/>
                  </a:lnTo>
                  <a:lnTo>
                    <a:pt x="2663746" y="497427"/>
                  </a:lnTo>
                  <a:lnTo>
                    <a:pt x="2646263" y="455110"/>
                  </a:lnTo>
                  <a:lnTo>
                    <a:pt x="2627430" y="413513"/>
                  </a:lnTo>
                  <a:lnTo>
                    <a:pt x="2607276" y="372663"/>
                  </a:lnTo>
                  <a:lnTo>
                    <a:pt x="2585827" y="332589"/>
                  </a:lnTo>
                  <a:lnTo>
                    <a:pt x="2563110" y="293316"/>
                  </a:lnTo>
                  <a:lnTo>
                    <a:pt x="2539154" y="254873"/>
                  </a:lnTo>
                  <a:lnTo>
                    <a:pt x="2513985" y="217287"/>
                  </a:lnTo>
                  <a:lnTo>
                    <a:pt x="2487631" y="180586"/>
                  </a:lnTo>
                  <a:lnTo>
                    <a:pt x="2460119" y="144796"/>
                  </a:lnTo>
                  <a:lnTo>
                    <a:pt x="2431476" y="109945"/>
                  </a:lnTo>
                  <a:lnTo>
                    <a:pt x="2401730" y="76060"/>
                  </a:lnTo>
                  <a:lnTo>
                    <a:pt x="2370909" y="43169"/>
                  </a:lnTo>
                  <a:lnTo>
                    <a:pt x="2339039" y="11299"/>
                  </a:lnTo>
                  <a:lnTo>
                    <a:pt x="2326981" y="0"/>
                  </a:lnTo>
                </a:path>
              </a:pathLst>
            </a:custGeom>
            <a:ln w="19050">
              <a:solidFill>
                <a:srgbClr val="04676D"/>
              </a:solidFill>
            </a:ln>
          </p:spPr>
          <p:txBody>
            <a:bodyPr wrap="square" lIns="0" tIns="0" rIns="0" bIns="0" rtlCol="0"/>
            <a:lstStyle/>
            <a:p>
              <a:endParaRPr/>
            </a:p>
          </p:txBody>
        </p:sp>
        <p:sp>
          <p:nvSpPr>
            <p:cNvPr id="11" name="object 16">
              <a:extLst>
                <a:ext uri="{FF2B5EF4-FFF2-40B4-BE49-F238E27FC236}">
                  <a16:creationId xmlns:a16="http://schemas.microsoft.com/office/drawing/2014/main" id="{EEA759A6-0B4E-3542-2655-1D225EA229CF}"/>
                </a:ext>
              </a:extLst>
            </p:cNvPr>
            <p:cNvSpPr/>
            <p:nvPr/>
          </p:nvSpPr>
          <p:spPr>
            <a:xfrm>
              <a:off x="8647204" y="0"/>
              <a:ext cx="2299335" cy="2660650"/>
            </a:xfrm>
            <a:custGeom>
              <a:avLst/>
              <a:gdLst/>
              <a:ahLst/>
              <a:cxnLst/>
              <a:rect l="l" t="t" r="r" b="b"/>
              <a:pathLst>
                <a:path w="2299334" h="2660650">
                  <a:moveTo>
                    <a:pt x="0" y="0"/>
                  </a:moveTo>
                  <a:lnTo>
                    <a:pt x="0" y="1510734"/>
                  </a:lnTo>
                  <a:lnTo>
                    <a:pt x="1008" y="1559332"/>
                  </a:lnTo>
                  <a:lnTo>
                    <a:pt x="4007" y="1607415"/>
                  </a:lnTo>
                  <a:lnTo>
                    <a:pt x="8957" y="1654945"/>
                  </a:lnTo>
                  <a:lnTo>
                    <a:pt x="15817" y="1701880"/>
                  </a:lnTo>
                  <a:lnTo>
                    <a:pt x="24549" y="1748182"/>
                  </a:lnTo>
                  <a:lnTo>
                    <a:pt x="35111" y="1793809"/>
                  </a:lnTo>
                  <a:lnTo>
                    <a:pt x="47464" y="1838723"/>
                  </a:lnTo>
                  <a:lnTo>
                    <a:pt x="61569" y="1882884"/>
                  </a:lnTo>
                  <a:lnTo>
                    <a:pt x="77384" y="1926251"/>
                  </a:lnTo>
                  <a:lnTo>
                    <a:pt x="94871" y="1968785"/>
                  </a:lnTo>
                  <a:lnTo>
                    <a:pt x="113990" y="2010445"/>
                  </a:lnTo>
                  <a:lnTo>
                    <a:pt x="134700" y="2051193"/>
                  </a:lnTo>
                  <a:lnTo>
                    <a:pt x="156961" y="2090987"/>
                  </a:lnTo>
                  <a:lnTo>
                    <a:pt x="180734" y="2129788"/>
                  </a:lnTo>
                  <a:lnTo>
                    <a:pt x="205979" y="2167557"/>
                  </a:lnTo>
                  <a:lnTo>
                    <a:pt x="232656" y="2204252"/>
                  </a:lnTo>
                  <a:lnTo>
                    <a:pt x="260725" y="2239835"/>
                  </a:lnTo>
                  <a:lnTo>
                    <a:pt x="290146" y="2274266"/>
                  </a:lnTo>
                  <a:lnTo>
                    <a:pt x="320879" y="2307504"/>
                  </a:lnTo>
                  <a:lnTo>
                    <a:pt x="352885" y="2339509"/>
                  </a:lnTo>
                  <a:lnTo>
                    <a:pt x="386123" y="2370242"/>
                  </a:lnTo>
                  <a:lnTo>
                    <a:pt x="420553" y="2399663"/>
                  </a:lnTo>
                  <a:lnTo>
                    <a:pt x="456136" y="2427732"/>
                  </a:lnTo>
                  <a:lnTo>
                    <a:pt x="492832" y="2454409"/>
                  </a:lnTo>
                  <a:lnTo>
                    <a:pt x="530600" y="2479654"/>
                  </a:lnTo>
                  <a:lnTo>
                    <a:pt x="569402" y="2503428"/>
                  </a:lnTo>
                  <a:lnTo>
                    <a:pt x="609196" y="2525689"/>
                  </a:lnTo>
                  <a:lnTo>
                    <a:pt x="649943" y="2546399"/>
                  </a:lnTo>
                  <a:lnTo>
                    <a:pt x="691604" y="2565517"/>
                  </a:lnTo>
                  <a:lnTo>
                    <a:pt x="734138" y="2583004"/>
                  </a:lnTo>
                  <a:lnTo>
                    <a:pt x="777505" y="2598820"/>
                  </a:lnTo>
                  <a:lnTo>
                    <a:pt x="821665" y="2612924"/>
                  </a:lnTo>
                  <a:lnTo>
                    <a:pt x="866579" y="2625278"/>
                  </a:lnTo>
                  <a:lnTo>
                    <a:pt x="912207" y="2635840"/>
                  </a:lnTo>
                  <a:lnTo>
                    <a:pt x="958509" y="2644571"/>
                  </a:lnTo>
                  <a:lnTo>
                    <a:pt x="1005444" y="2651432"/>
                  </a:lnTo>
                  <a:lnTo>
                    <a:pt x="1052973" y="2656382"/>
                  </a:lnTo>
                  <a:lnTo>
                    <a:pt x="1101057" y="2659381"/>
                  </a:lnTo>
                  <a:lnTo>
                    <a:pt x="1149654" y="2660389"/>
                  </a:lnTo>
                  <a:lnTo>
                    <a:pt x="2299309" y="2660389"/>
                  </a:lnTo>
                  <a:lnTo>
                    <a:pt x="2299309" y="1046435"/>
                  </a:lnTo>
                  <a:lnTo>
                    <a:pt x="2298301" y="997838"/>
                  </a:lnTo>
                  <a:lnTo>
                    <a:pt x="2295301" y="949754"/>
                  </a:lnTo>
                  <a:lnTo>
                    <a:pt x="2290352" y="902225"/>
                  </a:lnTo>
                  <a:lnTo>
                    <a:pt x="2283491" y="855290"/>
                  </a:lnTo>
                  <a:lnTo>
                    <a:pt x="2274760" y="808988"/>
                  </a:lnTo>
                  <a:lnTo>
                    <a:pt x="2264198" y="763360"/>
                  </a:lnTo>
                  <a:lnTo>
                    <a:pt x="2251844" y="718446"/>
                  </a:lnTo>
                  <a:lnTo>
                    <a:pt x="2237740" y="674286"/>
                  </a:lnTo>
                  <a:lnTo>
                    <a:pt x="2221924" y="630918"/>
                  </a:lnTo>
                  <a:lnTo>
                    <a:pt x="2204437" y="588385"/>
                  </a:lnTo>
                  <a:lnTo>
                    <a:pt x="2185319" y="546724"/>
                  </a:lnTo>
                  <a:lnTo>
                    <a:pt x="2164609" y="505977"/>
                  </a:lnTo>
                  <a:lnTo>
                    <a:pt x="2142347" y="466182"/>
                  </a:lnTo>
                  <a:lnTo>
                    <a:pt x="2118574" y="427381"/>
                  </a:lnTo>
                  <a:lnTo>
                    <a:pt x="2093329" y="389613"/>
                  </a:lnTo>
                  <a:lnTo>
                    <a:pt x="2066652" y="352917"/>
                  </a:lnTo>
                  <a:lnTo>
                    <a:pt x="2038583" y="317334"/>
                  </a:lnTo>
                  <a:lnTo>
                    <a:pt x="2009162" y="282904"/>
                  </a:lnTo>
                  <a:lnTo>
                    <a:pt x="1978429" y="249666"/>
                  </a:lnTo>
                  <a:lnTo>
                    <a:pt x="1946424" y="217660"/>
                  </a:lnTo>
                  <a:lnTo>
                    <a:pt x="1913186" y="186927"/>
                  </a:lnTo>
                  <a:lnTo>
                    <a:pt x="1878755" y="157506"/>
                  </a:lnTo>
                  <a:lnTo>
                    <a:pt x="1843172" y="129437"/>
                  </a:lnTo>
                  <a:lnTo>
                    <a:pt x="1806477" y="102760"/>
                  </a:lnTo>
                  <a:lnTo>
                    <a:pt x="1768708" y="77515"/>
                  </a:lnTo>
                  <a:lnTo>
                    <a:pt x="1729907" y="53742"/>
                  </a:lnTo>
                  <a:lnTo>
                    <a:pt x="1690113" y="31480"/>
                  </a:lnTo>
                  <a:lnTo>
                    <a:pt x="1649365" y="10771"/>
                  </a:lnTo>
                  <a:lnTo>
                    <a:pt x="1625894" y="0"/>
                  </a:lnTo>
                </a:path>
              </a:pathLst>
            </a:custGeom>
            <a:ln w="19050">
              <a:solidFill>
                <a:srgbClr val="B4BB2E"/>
              </a:solidFill>
            </a:ln>
          </p:spPr>
          <p:txBody>
            <a:bodyPr wrap="square" lIns="0" tIns="0" rIns="0" bIns="0" rtlCol="0"/>
            <a:lstStyle/>
            <a:p>
              <a:endParaRPr dirty="0"/>
            </a:p>
          </p:txBody>
        </p:sp>
      </p:grpSp>
    </p:spTree>
    <p:extLst>
      <p:ext uri="{BB962C8B-B14F-4D97-AF65-F5344CB8AC3E}">
        <p14:creationId xmlns:p14="http://schemas.microsoft.com/office/powerpoint/2010/main" val="1184953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3A5242D-F25F-8DA5-D433-BC1141F95CD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35D9273-166B-35E0-AE56-CAF519E59639}"/>
              </a:ext>
            </a:extLst>
          </p:cNvPr>
          <p:cNvSpPr txBox="1">
            <a:spLocks noGrp="1"/>
          </p:cNvSpPr>
          <p:nvPr>
            <p:ph type="title"/>
          </p:nvPr>
        </p:nvSpPr>
        <p:spPr>
          <a:xfrm>
            <a:off x="1052693" y="694563"/>
            <a:ext cx="10669407" cy="1182375"/>
          </a:xfrm>
          <a:prstGeom prst="rect">
            <a:avLst/>
          </a:prstGeom>
        </p:spPr>
        <p:txBody>
          <a:bodyPr vert="horz" wrap="square" lIns="0" tIns="12700" rIns="0" bIns="0" rtlCol="0">
            <a:spAutoFit/>
          </a:bodyPr>
          <a:lstStyle/>
          <a:p>
            <a:pPr marL="12700">
              <a:lnSpc>
                <a:spcPct val="100000"/>
              </a:lnSpc>
              <a:spcBef>
                <a:spcPts val="100"/>
              </a:spcBef>
              <a:tabLst>
                <a:tab pos="2085339" algn="l"/>
              </a:tabLst>
            </a:pPr>
            <a:r>
              <a:rPr lang="en-GB" dirty="0"/>
              <a:t>Institutional tools and strategies: </a:t>
            </a:r>
            <a:br>
              <a:rPr lang="en-GB" dirty="0"/>
            </a:br>
            <a:r>
              <a:rPr lang="en-GB" dirty="0"/>
              <a:t>How do we reduce errors at audit?</a:t>
            </a:r>
            <a:endParaRPr spc="-10" dirty="0"/>
          </a:p>
        </p:txBody>
      </p:sp>
      <p:sp>
        <p:nvSpPr>
          <p:cNvPr id="16" name="Content Placeholder 2">
            <a:extLst>
              <a:ext uri="{FF2B5EF4-FFF2-40B4-BE49-F238E27FC236}">
                <a16:creationId xmlns:a16="http://schemas.microsoft.com/office/drawing/2014/main" id="{4AB5FE1B-A630-47A7-39D1-CDAF4A7F67DB}"/>
              </a:ext>
            </a:extLst>
          </p:cNvPr>
          <p:cNvSpPr txBox="1">
            <a:spLocks/>
          </p:cNvSpPr>
          <p:nvPr/>
        </p:nvSpPr>
        <p:spPr>
          <a:xfrm>
            <a:off x="215900" y="1551117"/>
            <a:ext cx="10502458" cy="4195215"/>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rgbClr val="BEBF3B"/>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rgbClr val="BEBF3B"/>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rgbClr val="BEBF3B"/>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rgbClr val="BEBF3B"/>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rgbClr val="BEBF3B"/>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lvl="0">
              <a:lnSpc>
                <a:spcPct val="90000"/>
              </a:lnSpc>
            </a:pPr>
            <a:endParaRPr lang="en-GB" sz="1600" b="1" dirty="0">
              <a:latin typeface="HelveticaNeueLT Std Med"/>
            </a:endParaRPr>
          </a:p>
          <a:p>
            <a:pPr lvl="0">
              <a:lnSpc>
                <a:spcPct val="90000"/>
              </a:lnSpc>
            </a:pPr>
            <a:r>
              <a:rPr lang="en-GB" sz="1600" b="1" dirty="0">
                <a:latin typeface="HelveticaNeueLT Std Med"/>
              </a:rPr>
              <a:t>Timesheets:</a:t>
            </a:r>
          </a:p>
          <a:p>
            <a:pPr lvl="1">
              <a:lnSpc>
                <a:spcPct val="90000"/>
              </a:lnSpc>
            </a:pPr>
            <a:r>
              <a:rPr lang="en-GB" dirty="0">
                <a:latin typeface="HelveticaNeueLT Std Med"/>
              </a:rPr>
              <a:t>Automated monthly reminders to complete timesheets</a:t>
            </a:r>
          </a:p>
          <a:p>
            <a:pPr lvl="1">
              <a:lnSpc>
                <a:spcPct val="90000"/>
              </a:lnSpc>
            </a:pPr>
            <a:r>
              <a:rPr lang="en-GB" dirty="0">
                <a:latin typeface="HelveticaNeueLT Std Med"/>
              </a:rPr>
              <a:t>Advance notice of audit so project team can finalise last month timesheets as soon as possible</a:t>
            </a:r>
          </a:p>
          <a:p>
            <a:pPr lvl="1">
              <a:lnSpc>
                <a:spcPct val="90000"/>
              </a:lnSpc>
            </a:pPr>
            <a:r>
              <a:rPr lang="en-GB" dirty="0">
                <a:latin typeface="HelveticaNeueLT Std Med"/>
              </a:rPr>
              <a:t>Fixed deadlines for submission of outstanding timesheets – costs excluded if deadlines not met</a:t>
            </a:r>
          </a:p>
          <a:p>
            <a:pPr lvl="1">
              <a:lnSpc>
                <a:spcPct val="90000"/>
              </a:lnSpc>
            </a:pPr>
            <a:endParaRPr lang="en-GB" sz="1400" dirty="0">
              <a:latin typeface="HelveticaNeueLT Std Med"/>
            </a:endParaRPr>
          </a:p>
          <a:p>
            <a:pPr>
              <a:lnSpc>
                <a:spcPct val="90000"/>
              </a:lnSpc>
            </a:pPr>
            <a:r>
              <a:rPr lang="en-GB" sz="1600" b="1" dirty="0">
                <a:latin typeface="HelveticaNeueLT Std Med"/>
              </a:rPr>
              <a:t>Interim reviews:</a:t>
            </a:r>
          </a:p>
          <a:p>
            <a:pPr lvl="1">
              <a:lnSpc>
                <a:spcPct val="90000"/>
              </a:lnSpc>
            </a:pPr>
            <a:r>
              <a:rPr lang="en-GB" dirty="0">
                <a:latin typeface="HelveticaNeueLT Std Med"/>
              </a:rPr>
              <a:t>Longer reporting periods for some Horizon Europe awards so introduce interim checks:</a:t>
            </a:r>
          </a:p>
          <a:p>
            <a:pPr lvl="2">
              <a:lnSpc>
                <a:spcPct val="90000"/>
              </a:lnSpc>
            </a:pPr>
            <a:r>
              <a:rPr lang="en-GB" sz="1600" dirty="0">
                <a:latin typeface="HelveticaNeueLT Std Med"/>
              </a:rPr>
              <a:t>Have we got all timesheets? Has anyone left the project earlier than expected?</a:t>
            </a:r>
          </a:p>
          <a:p>
            <a:pPr lvl="2">
              <a:lnSpc>
                <a:spcPct val="90000"/>
              </a:lnSpc>
            </a:pPr>
            <a:r>
              <a:rPr lang="en-GB" sz="1600" dirty="0">
                <a:latin typeface="HelveticaNeueLT Std Med"/>
              </a:rPr>
              <a:t>Are there any large items charged which we can start gathering evidence for? (more likely to be sampled at audit)</a:t>
            </a:r>
          </a:p>
          <a:p>
            <a:pPr lvl="2">
              <a:lnSpc>
                <a:spcPct val="90000"/>
              </a:lnSpc>
            </a:pPr>
            <a:r>
              <a:rPr lang="en-GB" sz="1600" dirty="0">
                <a:latin typeface="HelveticaNeueLT Std Med"/>
              </a:rPr>
              <a:t>Internally invoiced goods and services – is it eligible? Start requesting unit cost calculations and usage records</a:t>
            </a:r>
          </a:p>
          <a:p>
            <a:pPr lvl="2">
              <a:lnSpc>
                <a:spcPct val="90000"/>
              </a:lnSpc>
            </a:pPr>
            <a:r>
              <a:rPr lang="en-GB" sz="1600" dirty="0">
                <a:latin typeface="HelveticaNeueLT Std Med"/>
              </a:rPr>
              <a:t>Subcontracting – was it planned in the proposal? Have we got the procurement evidence?</a:t>
            </a:r>
          </a:p>
          <a:p>
            <a:pPr lvl="2">
              <a:lnSpc>
                <a:spcPct val="90000"/>
              </a:lnSpc>
            </a:pPr>
            <a:r>
              <a:rPr lang="en-GB" sz="1600" dirty="0">
                <a:latin typeface="HelveticaNeueLT Std Med"/>
              </a:rPr>
              <a:t>Is there any evidence we’d need at audit that is often hard to get hold of which could be gathered now e.g. purchase card receipts</a:t>
            </a:r>
          </a:p>
          <a:p>
            <a:pPr lvl="2">
              <a:lnSpc>
                <a:spcPct val="90000"/>
              </a:lnSpc>
            </a:pPr>
            <a:endParaRPr lang="en-GB" sz="1200" dirty="0">
              <a:latin typeface="HelveticaNeueLT Std Med"/>
            </a:endParaRPr>
          </a:p>
          <a:p>
            <a:pPr>
              <a:lnSpc>
                <a:spcPct val="90000"/>
              </a:lnSpc>
            </a:pPr>
            <a:endParaRPr lang="en-GB" sz="1600" dirty="0">
              <a:latin typeface="HelveticaNeueLT Std Med"/>
            </a:endParaRPr>
          </a:p>
          <a:p>
            <a:pPr lvl="1">
              <a:lnSpc>
                <a:spcPct val="90000"/>
              </a:lnSpc>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a:lnSpc>
                <a:spcPct val="90000"/>
              </a:lnSpc>
            </a:pPr>
            <a:endParaRPr lang="en-GB" sz="1400" dirty="0">
              <a:latin typeface="HelveticaNeueLT Std Med"/>
            </a:endParaRPr>
          </a:p>
          <a:p>
            <a:pPr lvl="1">
              <a:lnSpc>
                <a:spcPct val="90000"/>
              </a:lnSpc>
            </a:pPr>
            <a:endParaRPr lang="en-GB" sz="1400" dirty="0">
              <a:latin typeface="HelveticaNeueLT Std Med"/>
            </a:endParaRPr>
          </a:p>
          <a:p>
            <a:pPr marL="457200" lvl="1" indent="0">
              <a:lnSpc>
                <a:spcPct val="90000"/>
              </a:lnSpc>
              <a:buNone/>
            </a:pPr>
            <a:endParaRPr lang="en-GB" sz="1400" dirty="0">
              <a:latin typeface="HelveticaNeueLT Std Med"/>
            </a:endParaRPr>
          </a:p>
          <a:p>
            <a:pPr lvl="0">
              <a:lnSpc>
                <a:spcPct val="90000"/>
              </a:lnSpc>
            </a:pPr>
            <a:endParaRPr lang="en-GB" sz="1600" dirty="0">
              <a:latin typeface="HelveticaNeueLT Std Med"/>
            </a:endParaRPr>
          </a:p>
        </p:txBody>
      </p:sp>
      <p:grpSp>
        <p:nvGrpSpPr>
          <p:cNvPr id="4" name="object 8">
            <a:extLst>
              <a:ext uri="{FF2B5EF4-FFF2-40B4-BE49-F238E27FC236}">
                <a16:creationId xmlns:a16="http://schemas.microsoft.com/office/drawing/2014/main" id="{4926BD0B-DDBB-662B-39D2-EDBA167E9919}"/>
              </a:ext>
            </a:extLst>
          </p:cNvPr>
          <p:cNvGrpSpPr/>
          <p:nvPr/>
        </p:nvGrpSpPr>
        <p:grpSpPr>
          <a:xfrm>
            <a:off x="8410818" y="-9524"/>
            <a:ext cx="3766820" cy="6216650"/>
            <a:chOff x="8410818" y="-9524"/>
            <a:chExt cx="3766820" cy="6216650"/>
          </a:xfrm>
        </p:grpSpPr>
        <p:sp>
          <p:nvSpPr>
            <p:cNvPr id="5" name="object 9">
              <a:extLst>
                <a:ext uri="{FF2B5EF4-FFF2-40B4-BE49-F238E27FC236}">
                  <a16:creationId xmlns:a16="http://schemas.microsoft.com/office/drawing/2014/main" id="{D8542D0D-6BE8-7D6F-CFC2-E5E9CDCDAC3C}"/>
                </a:ext>
              </a:extLst>
            </p:cNvPr>
            <p:cNvSpPr/>
            <p:nvPr/>
          </p:nvSpPr>
          <p:spPr>
            <a:xfrm>
              <a:off x="11873487" y="3770524"/>
              <a:ext cx="294640" cy="1527810"/>
            </a:xfrm>
            <a:custGeom>
              <a:avLst/>
              <a:gdLst/>
              <a:ahLst/>
              <a:cxnLst/>
              <a:rect l="l" t="t" r="r" b="b"/>
              <a:pathLst>
                <a:path w="294640" h="1527810">
                  <a:moveTo>
                    <a:pt x="294509" y="0"/>
                  </a:moveTo>
                  <a:lnTo>
                    <a:pt x="0" y="0"/>
                  </a:lnTo>
                  <a:lnTo>
                    <a:pt x="0" y="963955"/>
                  </a:lnTo>
                  <a:lnTo>
                    <a:pt x="1724" y="1012992"/>
                  </a:lnTo>
                  <a:lnTo>
                    <a:pt x="6818" y="1061099"/>
                  </a:lnTo>
                  <a:lnTo>
                    <a:pt x="15167" y="1108159"/>
                  </a:lnTo>
                  <a:lnTo>
                    <a:pt x="26654" y="1154056"/>
                  </a:lnTo>
                  <a:lnTo>
                    <a:pt x="41164" y="1198674"/>
                  </a:lnTo>
                  <a:lnTo>
                    <a:pt x="58579" y="1241897"/>
                  </a:lnTo>
                  <a:lnTo>
                    <a:pt x="78783" y="1283608"/>
                  </a:lnTo>
                  <a:lnTo>
                    <a:pt x="101662" y="1323692"/>
                  </a:lnTo>
                  <a:lnTo>
                    <a:pt x="127097" y="1362031"/>
                  </a:lnTo>
                  <a:lnTo>
                    <a:pt x="154974" y="1398511"/>
                  </a:lnTo>
                  <a:lnTo>
                    <a:pt x="185176" y="1433014"/>
                  </a:lnTo>
                  <a:lnTo>
                    <a:pt x="217586" y="1465425"/>
                  </a:lnTo>
                  <a:lnTo>
                    <a:pt x="252089" y="1495627"/>
                  </a:lnTo>
                  <a:lnTo>
                    <a:pt x="288568" y="1523504"/>
                  </a:lnTo>
                  <a:lnTo>
                    <a:pt x="294509" y="1527445"/>
                  </a:lnTo>
                </a:path>
              </a:pathLst>
            </a:custGeom>
            <a:ln w="19050">
              <a:solidFill>
                <a:srgbClr val="B4BB2E"/>
              </a:solidFill>
            </a:ln>
          </p:spPr>
          <p:txBody>
            <a:bodyPr wrap="square" lIns="0" tIns="0" rIns="0" bIns="0" rtlCol="0"/>
            <a:lstStyle/>
            <a:p>
              <a:endParaRPr/>
            </a:p>
          </p:txBody>
        </p:sp>
        <p:sp>
          <p:nvSpPr>
            <p:cNvPr id="6" name="object 10">
              <a:extLst>
                <a:ext uri="{FF2B5EF4-FFF2-40B4-BE49-F238E27FC236}">
                  <a16:creationId xmlns:a16="http://schemas.microsoft.com/office/drawing/2014/main" id="{1A6AAA22-8EA6-263F-14FB-1123516E6DE2}"/>
                </a:ext>
              </a:extLst>
            </p:cNvPr>
            <p:cNvSpPr/>
            <p:nvPr/>
          </p:nvSpPr>
          <p:spPr>
            <a:xfrm>
              <a:off x="11637696" y="3487783"/>
              <a:ext cx="530860" cy="2125980"/>
            </a:xfrm>
            <a:custGeom>
              <a:avLst/>
              <a:gdLst/>
              <a:ahLst/>
              <a:cxnLst/>
              <a:rect l="l" t="t" r="r" b="b"/>
              <a:pathLst>
                <a:path w="530859" h="2125979">
                  <a:moveTo>
                    <a:pt x="530299" y="0"/>
                  </a:moveTo>
                  <a:lnTo>
                    <a:pt x="0" y="0"/>
                  </a:lnTo>
                  <a:lnTo>
                    <a:pt x="0" y="1291971"/>
                  </a:lnTo>
                  <a:lnTo>
                    <a:pt x="1275" y="1340847"/>
                  </a:lnTo>
                  <a:lnTo>
                    <a:pt x="5060" y="1389058"/>
                  </a:lnTo>
                  <a:lnTo>
                    <a:pt x="11289" y="1436542"/>
                  </a:lnTo>
                  <a:lnTo>
                    <a:pt x="19901" y="1483233"/>
                  </a:lnTo>
                  <a:lnTo>
                    <a:pt x="30831" y="1529070"/>
                  </a:lnTo>
                  <a:lnTo>
                    <a:pt x="44015" y="1573988"/>
                  </a:lnTo>
                  <a:lnTo>
                    <a:pt x="59390" y="1617923"/>
                  </a:lnTo>
                  <a:lnTo>
                    <a:pt x="76892" y="1660812"/>
                  </a:lnTo>
                  <a:lnTo>
                    <a:pt x="96458" y="1702591"/>
                  </a:lnTo>
                  <a:lnTo>
                    <a:pt x="118024" y="1743198"/>
                  </a:lnTo>
                  <a:lnTo>
                    <a:pt x="141526" y="1782567"/>
                  </a:lnTo>
                  <a:lnTo>
                    <a:pt x="166901" y="1820636"/>
                  </a:lnTo>
                  <a:lnTo>
                    <a:pt x="194086" y="1857340"/>
                  </a:lnTo>
                  <a:lnTo>
                    <a:pt x="223016" y="1892617"/>
                  </a:lnTo>
                  <a:lnTo>
                    <a:pt x="253629" y="1926403"/>
                  </a:lnTo>
                  <a:lnTo>
                    <a:pt x="285860" y="1958634"/>
                  </a:lnTo>
                  <a:lnTo>
                    <a:pt x="319645" y="1989246"/>
                  </a:lnTo>
                  <a:lnTo>
                    <a:pt x="354922" y="2018177"/>
                  </a:lnTo>
                  <a:lnTo>
                    <a:pt x="391627" y="2045361"/>
                  </a:lnTo>
                  <a:lnTo>
                    <a:pt x="429696" y="2070737"/>
                  </a:lnTo>
                  <a:lnTo>
                    <a:pt x="469065" y="2094239"/>
                  </a:lnTo>
                  <a:lnTo>
                    <a:pt x="509671" y="2115805"/>
                  </a:lnTo>
                  <a:lnTo>
                    <a:pt x="530299" y="2125465"/>
                  </a:lnTo>
                </a:path>
              </a:pathLst>
            </a:custGeom>
            <a:ln w="19050">
              <a:solidFill>
                <a:srgbClr val="04676D"/>
              </a:solidFill>
            </a:ln>
          </p:spPr>
          <p:txBody>
            <a:bodyPr wrap="square" lIns="0" tIns="0" rIns="0" bIns="0" rtlCol="0"/>
            <a:lstStyle/>
            <a:p>
              <a:endParaRPr/>
            </a:p>
          </p:txBody>
        </p:sp>
        <p:sp>
          <p:nvSpPr>
            <p:cNvPr id="7" name="object 11">
              <a:extLst>
                <a:ext uri="{FF2B5EF4-FFF2-40B4-BE49-F238E27FC236}">
                  <a16:creationId xmlns:a16="http://schemas.microsoft.com/office/drawing/2014/main" id="{4F1EEA49-8E61-3851-E2DA-4B328CCCC33A}"/>
                </a:ext>
              </a:extLst>
            </p:cNvPr>
            <p:cNvSpPr/>
            <p:nvPr/>
          </p:nvSpPr>
          <p:spPr>
            <a:xfrm>
              <a:off x="11180546" y="2937658"/>
              <a:ext cx="988060" cy="3260090"/>
            </a:xfrm>
            <a:custGeom>
              <a:avLst/>
              <a:gdLst/>
              <a:ahLst/>
              <a:cxnLst/>
              <a:rect l="l" t="t" r="r" b="b"/>
              <a:pathLst>
                <a:path w="988059" h="3260090">
                  <a:moveTo>
                    <a:pt x="987450" y="0"/>
                  </a:moveTo>
                  <a:lnTo>
                    <a:pt x="0" y="0"/>
                  </a:lnTo>
                  <a:lnTo>
                    <a:pt x="0" y="1936750"/>
                  </a:lnTo>
                  <a:lnTo>
                    <a:pt x="834" y="1985182"/>
                  </a:lnTo>
                  <a:lnTo>
                    <a:pt x="3318" y="2033196"/>
                  </a:lnTo>
                  <a:lnTo>
                    <a:pt x="7426" y="2080763"/>
                  </a:lnTo>
                  <a:lnTo>
                    <a:pt x="13129" y="2127857"/>
                  </a:lnTo>
                  <a:lnTo>
                    <a:pt x="20400" y="2174449"/>
                  </a:lnTo>
                  <a:lnTo>
                    <a:pt x="29213" y="2220512"/>
                  </a:lnTo>
                  <a:lnTo>
                    <a:pt x="39539" y="2266020"/>
                  </a:lnTo>
                  <a:lnTo>
                    <a:pt x="51351" y="2310944"/>
                  </a:lnTo>
                  <a:lnTo>
                    <a:pt x="64621" y="2355257"/>
                  </a:lnTo>
                  <a:lnTo>
                    <a:pt x="79324" y="2398933"/>
                  </a:lnTo>
                  <a:lnTo>
                    <a:pt x="95430" y="2441942"/>
                  </a:lnTo>
                  <a:lnTo>
                    <a:pt x="112913" y="2484260"/>
                  </a:lnTo>
                  <a:lnTo>
                    <a:pt x="131745" y="2525857"/>
                  </a:lnTo>
                  <a:lnTo>
                    <a:pt x="151900" y="2566706"/>
                  </a:lnTo>
                  <a:lnTo>
                    <a:pt x="173349" y="2606781"/>
                  </a:lnTo>
                  <a:lnTo>
                    <a:pt x="196065" y="2646053"/>
                  </a:lnTo>
                  <a:lnTo>
                    <a:pt x="220022" y="2684496"/>
                  </a:lnTo>
                  <a:lnTo>
                    <a:pt x="245191" y="2722082"/>
                  </a:lnTo>
                  <a:lnTo>
                    <a:pt x="271545" y="2758784"/>
                  </a:lnTo>
                  <a:lnTo>
                    <a:pt x="299057" y="2794574"/>
                  </a:lnTo>
                  <a:lnTo>
                    <a:pt x="327699" y="2829425"/>
                  </a:lnTo>
                  <a:lnTo>
                    <a:pt x="357445" y="2863310"/>
                  </a:lnTo>
                  <a:lnTo>
                    <a:pt x="388267" y="2896201"/>
                  </a:lnTo>
                  <a:lnTo>
                    <a:pt x="420137" y="2928071"/>
                  </a:lnTo>
                  <a:lnTo>
                    <a:pt x="453028" y="2958892"/>
                  </a:lnTo>
                  <a:lnTo>
                    <a:pt x="486912" y="2988638"/>
                  </a:lnTo>
                  <a:lnTo>
                    <a:pt x="521763" y="3017280"/>
                  </a:lnTo>
                  <a:lnTo>
                    <a:pt x="557553" y="3044792"/>
                  </a:lnTo>
                  <a:lnTo>
                    <a:pt x="594255" y="3071147"/>
                  </a:lnTo>
                  <a:lnTo>
                    <a:pt x="631841" y="3096316"/>
                  </a:lnTo>
                  <a:lnTo>
                    <a:pt x="670284" y="3120272"/>
                  </a:lnTo>
                  <a:lnTo>
                    <a:pt x="709556" y="3142988"/>
                  </a:lnTo>
                  <a:lnTo>
                    <a:pt x="749631" y="3164437"/>
                  </a:lnTo>
                  <a:lnTo>
                    <a:pt x="790481" y="3184592"/>
                  </a:lnTo>
                  <a:lnTo>
                    <a:pt x="832078" y="3203424"/>
                  </a:lnTo>
                  <a:lnTo>
                    <a:pt x="874395" y="3220907"/>
                  </a:lnTo>
                  <a:lnTo>
                    <a:pt x="917405" y="3237014"/>
                  </a:lnTo>
                  <a:lnTo>
                    <a:pt x="961080" y="3251716"/>
                  </a:lnTo>
                  <a:lnTo>
                    <a:pt x="987450" y="3259613"/>
                  </a:lnTo>
                </a:path>
              </a:pathLst>
            </a:custGeom>
            <a:ln w="19050">
              <a:solidFill>
                <a:srgbClr val="04676D"/>
              </a:solidFill>
            </a:ln>
          </p:spPr>
          <p:txBody>
            <a:bodyPr wrap="square" lIns="0" tIns="0" rIns="0" bIns="0" rtlCol="0"/>
            <a:lstStyle/>
            <a:p>
              <a:endParaRPr/>
            </a:p>
          </p:txBody>
        </p:sp>
        <p:sp>
          <p:nvSpPr>
            <p:cNvPr id="8" name="object 12">
              <a:extLst>
                <a:ext uri="{FF2B5EF4-FFF2-40B4-BE49-F238E27FC236}">
                  <a16:creationId xmlns:a16="http://schemas.microsoft.com/office/drawing/2014/main" id="{0C863F0F-732A-F03A-B0BE-8715CC3FFCBA}"/>
                </a:ext>
              </a:extLst>
            </p:cNvPr>
            <p:cNvSpPr/>
            <p:nvPr/>
          </p:nvSpPr>
          <p:spPr>
            <a:xfrm>
              <a:off x="11407407" y="3211407"/>
              <a:ext cx="760730" cy="2696210"/>
            </a:xfrm>
            <a:custGeom>
              <a:avLst/>
              <a:gdLst/>
              <a:ahLst/>
              <a:cxnLst/>
              <a:rect l="l" t="t" r="r" b="b"/>
              <a:pathLst>
                <a:path w="760729" h="2696210">
                  <a:moveTo>
                    <a:pt x="760588" y="0"/>
                  </a:moveTo>
                  <a:lnTo>
                    <a:pt x="0" y="0"/>
                  </a:lnTo>
                  <a:lnTo>
                    <a:pt x="0" y="1613954"/>
                  </a:lnTo>
                  <a:lnTo>
                    <a:pt x="1008" y="1662551"/>
                  </a:lnTo>
                  <a:lnTo>
                    <a:pt x="4007" y="1710634"/>
                  </a:lnTo>
                  <a:lnTo>
                    <a:pt x="8957" y="1758164"/>
                  </a:lnTo>
                  <a:lnTo>
                    <a:pt x="15817" y="1805099"/>
                  </a:lnTo>
                  <a:lnTo>
                    <a:pt x="24549" y="1851401"/>
                  </a:lnTo>
                  <a:lnTo>
                    <a:pt x="35111" y="1897029"/>
                  </a:lnTo>
                  <a:lnTo>
                    <a:pt x="47464" y="1941943"/>
                  </a:lnTo>
                  <a:lnTo>
                    <a:pt x="61569" y="1986103"/>
                  </a:lnTo>
                  <a:lnTo>
                    <a:pt x="77384" y="2029470"/>
                  </a:lnTo>
                  <a:lnTo>
                    <a:pt x="94871" y="2072004"/>
                  </a:lnTo>
                  <a:lnTo>
                    <a:pt x="113990" y="2113665"/>
                  </a:lnTo>
                  <a:lnTo>
                    <a:pt x="134700" y="2154412"/>
                  </a:lnTo>
                  <a:lnTo>
                    <a:pt x="156961" y="2194206"/>
                  </a:lnTo>
                  <a:lnTo>
                    <a:pt x="180734" y="2233008"/>
                  </a:lnTo>
                  <a:lnTo>
                    <a:pt x="205979" y="2270776"/>
                  </a:lnTo>
                  <a:lnTo>
                    <a:pt x="232656" y="2307472"/>
                  </a:lnTo>
                  <a:lnTo>
                    <a:pt x="260725" y="2343055"/>
                  </a:lnTo>
                  <a:lnTo>
                    <a:pt x="290146" y="2377485"/>
                  </a:lnTo>
                  <a:lnTo>
                    <a:pt x="320879" y="2410723"/>
                  </a:lnTo>
                  <a:lnTo>
                    <a:pt x="352885" y="2442728"/>
                  </a:lnTo>
                  <a:lnTo>
                    <a:pt x="386123" y="2473462"/>
                  </a:lnTo>
                  <a:lnTo>
                    <a:pt x="420553" y="2502883"/>
                  </a:lnTo>
                  <a:lnTo>
                    <a:pt x="456136" y="2530952"/>
                  </a:lnTo>
                  <a:lnTo>
                    <a:pt x="492832" y="2557629"/>
                  </a:lnTo>
                  <a:lnTo>
                    <a:pt x="530600" y="2582874"/>
                  </a:lnTo>
                  <a:lnTo>
                    <a:pt x="569402" y="2606647"/>
                  </a:lnTo>
                  <a:lnTo>
                    <a:pt x="609196" y="2628908"/>
                  </a:lnTo>
                  <a:lnTo>
                    <a:pt x="649943" y="2649618"/>
                  </a:lnTo>
                  <a:lnTo>
                    <a:pt x="691604" y="2668737"/>
                  </a:lnTo>
                  <a:lnTo>
                    <a:pt x="734138" y="2686224"/>
                  </a:lnTo>
                  <a:lnTo>
                    <a:pt x="760588" y="2695870"/>
                  </a:lnTo>
                </a:path>
              </a:pathLst>
            </a:custGeom>
            <a:ln w="19050">
              <a:solidFill>
                <a:srgbClr val="B4BB2E"/>
              </a:solidFill>
            </a:ln>
          </p:spPr>
          <p:txBody>
            <a:bodyPr wrap="square" lIns="0" tIns="0" rIns="0" bIns="0" rtlCol="0"/>
            <a:lstStyle/>
            <a:p>
              <a:endParaRPr/>
            </a:p>
          </p:txBody>
        </p:sp>
        <p:sp>
          <p:nvSpPr>
            <p:cNvPr id="9" name="object 13">
              <a:extLst>
                <a:ext uri="{FF2B5EF4-FFF2-40B4-BE49-F238E27FC236}">
                  <a16:creationId xmlns:a16="http://schemas.microsoft.com/office/drawing/2014/main" id="{A07E4EDA-32A4-C402-DE88-47CD2C1D03D1}"/>
                </a:ext>
              </a:extLst>
            </p:cNvPr>
            <p:cNvSpPr/>
            <p:nvPr/>
          </p:nvSpPr>
          <p:spPr>
            <a:xfrm>
              <a:off x="9113284" y="455898"/>
              <a:ext cx="1373505" cy="1651000"/>
            </a:xfrm>
            <a:custGeom>
              <a:avLst/>
              <a:gdLst/>
              <a:ahLst/>
              <a:cxnLst/>
              <a:rect l="l" t="t" r="r" b="b"/>
              <a:pathLst>
                <a:path w="1373504" h="1651000">
                  <a:moveTo>
                    <a:pt x="0" y="0"/>
                  </a:moveTo>
                  <a:lnTo>
                    <a:pt x="0" y="963955"/>
                  </a:lnTo>
                  <a:lnTo>
                    <a:pt x="1724" y="1012992"/>
                  </a:lnTo>
                  <a:lnTo>
                    <a:pt x="6818" y="1061099"/>
                  </a:lnTo>
                  <a:lnTo>
                    <a:pt x="15167" y="1108159"/>
                  </a:lnTo>
                  <a:lnTo>
                    <a:pt x="26654" y="1154056"/>
                  </a:lnTo>
                  <a:lnTo>
                    <a:pt x="41164" y="1198674"/>
                  </a:lnTo>
                  <a:lnTo>
                    <a:pt x="58579" y="1241897"/>
                  </a:lnTo>
                  <a:lnTo>
                    <a:pt x="78783" y="1283608"/>
                  </a:lnTo>
                  <a:lnTo>
                    <a:pt x="101662" y="1323692"/>
                  </a:lnTo>
                  <a:lnTo>
                    <a:pt x="127097" y="1362031"/>
                  </a:lnTo>
                  <a:lnTo>
                    <a:pt x="154974" y="1398511"/>
                  </a:lnTo>
                  <a:lnTo>
                    <a:pt x="185176" y="1433014"/>
                  </a:lnTo>
                  <a:lnTo>
                    <a:pt x="217586" y="1465425"/>
                  </a:lnTo>
                  <a:lnTo>
                    <a:pt x="252089" y="1495627"/>
                  </a:lnTo>
                  <a:lnTo>
                    <a:pt x="288568" y="1523504"/>
                  </a:lnTo>
                  <a:lnTo>
                    <a:pt x="326908" y="1548941"/>
                  </a:lnTo>
                  <a:lnTo>
                    <a:pt x="366991" y="1571819"/>
                  </a:lnTo>
                  <a:lnTo>
                    <a:pt x="408703" y="1592025"/>
                  </a:lnTo>
                  <a:lnTo>
                    <a:pt x="451926" y="1609440"/>
                  </a:lnTo>
                  <a:lnTo>
                    <a:pt x="496545" y="1623950"/>
                  </a:lnTo>
                  <a:lnTo>
                    <a:pt x="542443" y="1635438"/>
                  </a:lnTo>
                  <a:lnTo>
                    <a:pt x="589504" y="1643787"/>
                  </a:lnTo>
                  <a:lnTo>
                    <a:pt x="637612" y="1648882"/>
                  </a:lnTo>
                  <a:lnTo>
                    <a:pt x="686650" y="1650606"/>
                  </a:lnTo>
                  <a:lnTo>
                    <a:pt x="1373289" y="1650606"/>
                  </a:lnTo>
                  <a:lnTo>
                    <a:pt x="1373289" y="686650"/>
                  </a:lnTo>
                  <a:lnTo>
                    <a:pt x="1371565" y="637612"/>
                  </a:lnTo>
                  <a:lnTo>
                    <a:pt x="1366470" y="589504"/>
                  </a:lnTo>
                  <a:lnTo>
                    <a:pt x="1358121" y="542443"/>
                  </a:lnTo>
                  <a:lnTo>
                    <a:pt x="1346634" y="496545"/>
                  </a:lnTo>
                  <a:lnTo>
                    <a:pt x="1332125" y="451926"/>
                  </a:lnTo>
                  <a:lnTo>
                    <a:pt x="1314710" y="408703"/>
                  </a:lnTo>
                  <a:lnTo>
                    <a:pt x="1294505" y="366991"/>
                  </a:lnTo>
                  <a:lnTo>
                    <a:pt x="1271627" y="326908"/>
                  </a:lnTo>
                  <a:lnTo>
                    <a:pt x="1246192" y="288568"/>
                  </a:lnTo>
                  <a:lnTo>
                    <a:pt x="1218315" y="252089"/>
                  </a:lnTo>
                  <a:lnTo>
                    <a:pt x="1188114" y="217586"/>
                  </a:lnTo>
                  <a:lnTo>
                    <a:pt x="1155704" y="185176"/>
                  </a:lnTo>
                  <a:lnTo>
                    <a:pt x="1121201" y="154974"/>
                  </a:lnTo>
                  <a:lnTo>
                    <a:pt x="1084723" y="127097"/>
                  </a:lnTo>
                  <a:lnTo>
                    <a:pt x="1046384" y="101662"/>
                  </a:lnTo>
                  <a:lnTo>
                    <a:pt x="1006301" y="78783"/>
                  </a:lnTo>
                  <a:lnTo>
                    <a:pt x="964590" y="58579"/>
                  </a:lnTo>
                  <a:lnTo>
                    <a:pt x="921368" y="41164"/>
                  </a:lnTo>
                  <a:lnTo>
                    <a:pt x="876751" y="26654"/>
                  </a:lnTo>
                  <a:lnTo>
                    <a:pt x="830854" y="15167"/>
                  </a:lnTo>
                  <a:lnTo>
                    <a:pt x="783794" y="6818"/>
                  </a:lnTo>
                  <a:lnTo>
                    <a:pt x="735688" y="1724"/>
                  </a:lnTo>
                  <a:lnTo>
                    <a:pt x="686650" y="0"/>
                  </a:lnTo>
                  <a:lnTo>
                    <a:pt x="0" y="0"/>
                  </a:lnTo>
                  <a:close/>
                </a:path>
              </a:pathLst>
            </a:custGeom>
            <a:ln w="19050">
              <a:solidFill>
                <a:srgbClr val="B4BB2E"/>
              </a:solidFill>
            </a:ln>
          </p:spPr>
          <p:txBody>
            <a:bodyPr wrap="square" lIns="0" tIns="0" rIns="0" bIns="0" rtlCol="0"/>
            <a:lstStyle/>
            <a:p>
              <a:endParaRPr/>
            </a:p>
          </p:txBody>
        </p:sp>
        <p:sp>
          <p:nvSpPr>
            <p:cNvPr id="10" name="object 14">
              <a:extLst>
                <a:ext uri="{FF2B5EF4-FFF2-40B4-BE49-F238E27FC236}">
                  <a16:creationId xmlns:a16="http://schemas.microsoft.com/office/drawing/2014/main" id="{455709DB-8693-7893-CD6A-826429F84E8F}"/>
                </a:ext>
              </a:extLst>
            </p:cNvPr>
            <p:cNvSpPr/>
            <p:nvPr/>
          </p:nvSpPr>
          <p:spPr>
            <a:xfrm>
              <a:off x="8877494" y="173156"/>
              <a:ext cx="1840864" cy="2212340"/>
            </a:xfrm>
            <a:custGeom>
              <a:avLst/>
              <a:gdLst/>
              <a:ahLst/>
              <a:cxnLst/>
              <a:rect l="l" t="t" r="r" b="b"/>
              <a:pathLst>
                <a:path w="1840865" h="2212340">
                  <a:moveTo>
                    <a:pt x="0" y="0"/>
                  </a:moveTo>
                  <a:lnTo>
                    <a:pt x="0" y="1291971"/>
                  </a:lnTo>
                  <a:lnTo>
                    <a:pt x="1275" y="1340847"/>
                  </a:lnTo>
                  <a:lnTo>
                    <a:pt x="5060" y="1389058"/>
                  </a:lnTo>
                  <a:lnTo>
                    <a:pt x="11289" y="1436542"/>
                  </a:lnTo>
                  <a:lnTo>
                    <a:pt x="19901" y="1483233"/>
                  </a:lnTo>
                  <a:lnTo>
                    <a:pt x="30831" y="1529070"/>
                  </a:lnTo>
                  <a:lnTo>
                    <a:pt x="44015" y="1573988"/>
                  </a:lnTo>
                  <a:lnTo>
                    <a:pt x="59390" y="1617923"/>
                  </a:lnTo>
                  <a:lnTo>
                    <a:pt x="76892" y="1660812"/>
                  </a:lnTo>
                  <a:lnTo>
                    <a:pt x="96458" y="1702591"/>
                  </a:lnTo>
                  <a:lnTo>
                    <a:pt x="118024" y="1743198"/>
                  </a:lnTo>
                  <a:lnTo>
                    <a:pt x="141526" y="1782567"/>
                  </a:lnTo>
                  <a:lnTo>
                    <a:pt x="166901" y="1820636"/>
                  </a:lnTo>
                  <a:lnTo>
                    <a:pt x="194086" y="1857340"/>
                  </a:lnTo>
                  <a:lnTo>
                    <a:pt x="223016" y="1892617"/>
                  </a:lnTo>
                  <a:lnTo>
                    <a:pt x="253629" y="1926403"/>
                  </a:lnTo>
                  <a:lnTo>
                    <a:pt x="285860" y="1958634"/>
                  </a:lnTo>
                  <a:lnTo>
                    <a:pt x="319645" y="1989246"/>
                  </a:lnTo>
                  <a:lnTo>
                    <a:pt x="354922" y="2018177"/>
                  </a:lnTo>
                  <a:lnTo>
                    <a:pt x="391627" y="2045361"/>
                  </a:lnTo>
                  <a:lnTo>
                    <a:pt x="429696" y="2070737"/>
                  </a:lnTo>
                  <a:lnTo>
                    <a:pt x="469065" y="2094239"/>
                  </a:lnTo>
                  <a:lnTo>
                    <a:pt x="509671" y="2115805"/>
                  </a:lnTo>
                  <a:lnTo>
                    <a:pt x="551451" y="2135371"/>
                  </a:lnTo>
                  <a:lnTo>
                    <a:pt x="594340" y="2152873"/>
                  </a:lnTo>
                  <a:lnTo>
                    <a:pt x="638275" y="2168248"/>
                  </a:lnTo>
                  <a:lnTo>
                    <a:pt x="683193" y="2181432"/>
                  </a:lnTo>
                  <a:lnTo>
                    <a:pt x="729029" y="2192362"/>
                  </a:lnTo>
                  <a:lnTo>
                    <a:pt x="775721" y="2200973"/>
                  </a:lnTo>
                  <a:lnTo>
                    <a:pt x="823205" y="2207203"/>
                  </a:lnTo>
                  <a:lnTo>
                    <a:pt x="871416" y="2210988"/>
                  </a:lnTo>
                  <a:lnTo>
                    <a:pt x="920292" y="2212263"/>
                  </a:lnTo>
                  <a:lnTo>
                    <a:pt x="1840585" y="2212263"/>
                  </a:lnTo>
                  <a:lnTo>
                    <a:pt x="1840585" y="920292"/>
                  </a:lnTo>
                  <a:lnTo>
                    <a:pt x="1839309" y="871416"/>
                  </a:lnTo>
                  <a:lnTo>
                    <a:pt x="1835525" y="823205"/>
                  </a:lnTo>
                  <a:lnTo>
                    <a:pt x="1829295" y="775721"/>
                  </a:lnTo>
                  <a:lnTo>
                    <a:pt x="1820684" y="729029"/>
                  </a:lnTo>
                  <a:lnTo>
                    <a:pt x="1809754" y="683193"/>
                  </a:lnTo>
                  <a:lnTo>
                    <a:pt x="1796570" y="638275"/>
                  </a:lnTo>
                  <a:lnTo>
                    <a:pt x="1781195" y="594340"/>
                  </a:lnTo>
                  <a:lnTo>
                    <a:pt x="1763693" y="551451"/>
                  </a:lnTo>
                  <a:lnTo>
                    <a:pt x="1744127" y="509671"/>
                  </a:lnTo>
                  <a:lnTo>
                    <a:pt x="1722561" y="469065"/>
                  </a:lnTo>
                  <a:lnTo>
                    <a:pt x="1699058" y="429696"/>
                  </a:lnTo>
                  <a:lnTo>
                    <a:pt x="1673683" y="391627"/>
                  </a:lnTo>
                  <a:lnTo>
                    <a:pt x="1646499" y="354922"/>
                  </a:lnTo>
                  <a:lnTo>
                    <a:pt x="1617568" y="319645"/>
                  </a:lnTo>
                  <a:lnTo>
                    <a:pt x="1586956" y="285860"/>
                  </a:lnTo>
                  <a:lnTo>
                    <a:pt x="1554725" y="253629"/>
                  </a:lnTo>
                  <a:lnTo>
                    <a:pt x="1520939" y="223016"/>
                  </a:lnTo>
                  <a:lnTo>
                    <a:pt x="1485662" y="194086"/>
                  </a:lnTo>
                  <a:lnTo>
                    <a:pt x="1448957" y="166901"/>
                  </a:lnTo>
                  <a:lnTo>
                    <a:pt x="1410889" y="141526"/>
                  </a:lnTo>
                  <a:lnTo>
                    <a:pt x="1371519" y="118024"/>
                  </a:lnTo>
                  <a:lnTo>
                    <a:pt x="1330913" y="96458"/>
                  </a:lnTo>
                  <a:lnTo>
                    <a:pt x="1289134" y="76892"/>
                  </a:lnTo>
                  <a:lnTo>
                    <a:pt x="1246245" y="59390"/>
                  </a:lnTo>
                  <a:lnTo>
                    <a:pt x="1202309" y="44015"/>
                  </a:lnTo>
                  <a:lnTo>
                    <a:pt x="1157392" y="30831"/>
                  </a:lnTo>
                  <a:lnTo>
                    <a:pt x="1111555" y="19901"/>
                  </a:lnTo>
                  <a:lnTo>
                    <a:pt x="1064863" y="11289"/>
                  </a:lnTo>
                  <a:lnTo>
                    <a:pt x="1017380" y="5060"/>
                  </a:lnTo>
                  <a:lnTo>
                    <a:pt x="969168" y="1275"/>
                  </a:lnTo>
                  <a:lnTo>
                    <a:pt x="920292" y="0"/>
                  </a:lnTo>
                  <a:lnTo>
                    <a:pt x="0" y="0"/>
                  </a:lnTo>
                  <a:close/>
                </a:path>
              </a:pathLst>
            </a:custGeom>
            <a:ln w="19050">
              <a:solidFill>
                <a:srgbClr val="04676D"/>
              </a:solidFill>
            </a:ln>
          </p:spPr>
          <p:txBody>
            <a:bodyPr wrap="square" lIns="0" tIns="0" rIns="0" bIns="0" rtlCol="0"/>
            <a:lstStyle/>
            <a:p>
              <a:endParaRPr/>
            </a:p>
          </p:txBody>
        </p:sp>
        <p:sp>
          <p:nvSpPr>
            <p:cNvPr id="11" name="object 15">
              <a:extLst>
                <a:ext uri="{FF2B5EF4-FFF2-40B4-BE49-F238E27FC236}">
                  <a16:creationId xmlns:a16="http://schemas.microsoft.com/office/drawing/2014/main" id="{8846F006-3E3B-2378-A895-AE5A98080C5D}"/>
                </a:ext>
              </a:extLst>
            </p:cNvPr>
            <p:cNvSpPr/>
            <p:nvPr/>
          </p:nvSpPr>
          <p:spPr>
            <a:xfrm>
              <a:off x="8420343" y="0"/>
              <a:ext cx="2759710" cy="2939415"/>
            </a:xfrm>
            <a:custGeom>
              <a:avLst/>
              <a:gdLst/>
              <a:ahLst/>
              <a:cxnLst/>
              <a:rect l="l" t="t" r="r" b="b"/>
              <a:pathLst>
                <a:path w="2759709" h="2939415">
                  <a:moveTo>
                    <a:pt x="0" y="0"/>
                  </a:moveTo>
                  <a:lnTo>
                    <a:pt x="0" y="1559782"/>
                  </a:lnTo>
                  <a:lnTo>
                    <a:pt x="834" y="1608215"/>
                  </a:lnTo>
                  <a:lnTo>
                    <a:pt x="3318" y="1656229"/>
                  </a:lnTo>
                  <a:lnTo>
                    <a:pt x="7426" y="1703796"/>
                  </a:lnTo>
                  <a:lnTo>
                    <a:pt x="13129" y="1750889"/>
                  </a:lnTo>
                  <a:lnTo>
                    <a:pt x="20400" y="1797481"/>
                  </a:lnTo>
                  <a:lnTo>
                    <a:pt x="29213" y="1843545"/>
                  </a:lnTo>
                  <a:lnTo>
                    <a:pt x="39539" y="1889052"/>
                  </a:lnTo>
                  <a:lnTo>
                    <a:pt x="51351" y="1933976"/>
                  </a:lnTo>
                  <a:lnTo>
                    <a:pt x="64621" y="1978290"/>
                  </a:lnTo>
                  <a:lnTo>
                    <a:pt x="79324" y="2021965"/>
                  </a:lnTo>
                  <a:lnTo>
                    <a:pt x="95430" y="2064975"/>
                  </a:lnTo>
                  <a:lnTo>
                    <a:pt x="112913" y="2107292"/>
                  </a:lnTo>
                  <a:lnTo>
                    <a:pt x="131745" y="2148889"/>
                  </a:lnTo>
                  <a:lnTo>
                    <a:pt x="151900" y="2189739"/>
                  </a:lnTo>
                  <a:lnTo>
                    <a:pt x="173349" y="2229813"/>
                  </a:lnTo>
                  <a:lnTo>
                    <a:pt x="196065" y="2269086"/>
                  </a:lnTo>
                  <a:lnTo>
                    <a:pt x="220022" y="2307529"/>
                  </a:lnTo>
                  <a:lnTo>
                    <a:pt x="245191" y="2345115"/>
                  </a:lnTo>
                  <a:lnTo>
                    <a:pt x="271545" y="2381816"/>
                  </a:lnTo>
                  <a:lnTo>
                    <a:pt x="299057" y="2417606"/>
                  </a:lnTo>
                  <a:lnTo>
                    <a:pt x="327699" y="2452457"/>
                  </a:lnTo>
                  <a:lnTo>
                    <a:pt x="357445" y="2486342"/>
                  </a:lnTo>
                  <a:lnTo>
                    <a:pt x="388267" y="2519233"/>
                  </a:lnTo>
                  <a:lnTo>
                    <a:pt x="420137" y="2551103"/>
                  </a:lnTo>
                  <a:lnTo>
                    <a:pt x="453028" y="2581925"/>
                  </a:lnTo>
                  <a:lnTo>
                    <a:pt x="486912" y="2611670"/>
                  </a:lnTo>
                  <a:lnTo>
                    <a:pt x="521763" y="2640313"/>
                  </a:lnTo>
                  <a:lnTo>
                    <a:pt x="557553" y="2667825"/>
                  </a:lnTo>
                  <a:lnTo>
                    <a:pt x="594255" y="2694179"/>
                  </a:lnTo>
                  <a:lnTo>
                    <a:pt x="631841" y="2719348"/>
                  </a:lnTo>
                  <a:lnTo>
                    <a:pt x="670284" y="2743304"/>
                  </a:lnTo>
                  <a:lnTo>
                    <a:pt x="709556" y="2766021"/>
                  </a:lnTo>
                  <a:lnTo>
                    <a:pt x="749631" y="2787470"/>
                  </a:lnTo>
                  <a:lnTo>
                    <a:pt x="790481" y="2807624"/>
                  </a:lnTo>
                  <a:lnTo>
                    <a:pt x="832078" y="2826457"/>
                  </a:lnTo>
                  <a:lnTo>
                    <a:pt x="874395" y="2843940"/>
                  </a:lnTo>
                  <a:lnTo>
                    <a:pt x="917405" y="2860046"/>
                  </a:lnTo>
                  <a:lnTo>
                    <a:pt x="961080" y="2874748"/>
                  </a:lnTo>
                  <a:lnTo>
                    <a:pt x="1005394" y="2888019"/>
                  </a:lnTo>
                  <a:lnTo>
                    <a:pt x="1050318" y="2899831"/>
                  </a:lnTo>
                  <a:lnTo>
                    <a:pt x="1095825" y="2910157"/>
                  </a:lnTo>
                  <a:lnTo>
                    <a:pt x="1141888" y="2918969"/>
                  </a:lnTo>
                  <a:lnTo>
                    <a:pt x="1188481" y="2926241"/>
                  </a:lnTo>
                  <a:lnTo>
                    <a:pt x="1235574" y="2931944"/>
                  </a:lnTo>
                  <a:lnTo>
                    <a:pt x="1283141" y="2936051"/>
                  </a:lnTo>
                  <a:lnTo>
                    <a:pt x="1331155" y="2938536"/>
                  </a:lnTo>
                  <a:lnTo>
                    <a:pt x="1379588" y="2939370"/>
                  </a:lnTo>
                  <a:lnTo>
                    <a:pt x="2759176" y="2939370"/>
                  </a:lnTo>
                  <a:lnTo>
                    <a:pt x="2759176" y="1002620"/>
                  </a:lnTo>
                  <a:lnTo>
                    <a:pt x="2758342" y="954187"/>
                  </a:lnTo>
                  <a:lnTo>
                    <a:pt x="2755857" y="906173"/>
                  </a:lnTo>
                  <a:lnTo>
                    <a:pt x="2751750" y="858606"/>
                  </a:lnTo>
                  <a:lnTo>
                    <a:pt x="2746047" y="811513"/>
                  </a:lnTo>
                  <a:lnTo>
                    <a:pt x="2738775" y="764921"/>
                  </a:lnTo>
                  <a:lnTo>
                    <a:pt x="2729963" y="718857"/>
                  </a:lnTo>
                  <a:lnTo>
                    <a:pt x="2719637" y="673350"/>
                  </a:lnTo>
                  <a:lnTo>
                    <a:pt x="2707825" y="628426"/>
                  </a:lnTo>
                  <a:lnTo>
                    <a:pt x="2694554" y="584112"/>
                  </a:lnTo>
                  <a:lnTo>
                    <a:pt x="2679852" y="540437"/>
                  </a:lnTo>
                  <a:lnTo>
                    <a:pt x="2663746" y="497427"/>
                  </a:lnTo>
                  <a:lnTo>
                    <a:pt x="2646263" y="455110"/>
                  </a:lnTo>
                  <a:lnTo>
                    <a:pt x="2627430" y="413513"/>
                  </a:lnTo>
                  <a:lnTo>
                    <a:pt x="2607276" y="372663"/>
                  </a:lnTo>
                  <a:lnTo>
                    <a:pt x="2585827" y="332589"/>
                  </a:lnTo>
                  <a:lnTo>
                    <a:pt x="2563110" y="293316"/>
                  </a:lnTo>
                  <a:lnTo>
                    <a:pt x="2539154" y="254873"/>
                  </a:lnTo>
                  <a:lnTo>
                    <a:pt x="2513985" y="217287"/>
                  </a:lnTo>
                  <a:lnTo>
                    <a:pt x="2487631" y="180586"/>
                  </a:lnTo>
                  <a:lnTo>
                    <a:pt x="2460119" y="144796"/>
                  </a:lnTo>
                  <a:lnTo>
                    <a:pt x="2431476" y="109945"/>
                  </a:lnTo>
                  <a:lnTo>
                    <a:pt x="2401730" y="76060"/>
                  </a:lnTo>
                  <a:lnTo>
                    <a:pt x="2370909" y="43169"/>
                  </a:lnTo>
                  <a:lnTo>
                    <a:pt x="2339039" y="11299"/>
                  </a:lnTo>
                  <a:lnTo>
                    <a:pt x="2326981" y="0"/>
                  </a:lnTo>
                </a:path>
              </a:pathLst>
            </a:custGeom>
            <a:ln w="19050">
              <a:solidFill>
                <a:srgbClr val="04676D"/>
              </a:solidFill>
            </a:ln>
          </p:spPr>
          <p:txBody>
            <a:bodyPr wrap="square" lIns="0" tIns="0" rIns="0" bIns="0" rtlCol="0"/>
            <a:lstStyle/>
            <a:p>
              <a:endParaRPr/>
            </a:p>
          </p:txBody>
        </p:sp>
        <p:sp>
          <p:nvSpPr>
            <p:cNvPr id="12" name="object 16">
              <a:extLst>
                <a:ext uri="{FF2B5EF4-FFF2-40B4-BE49-F238E27FC236}">
                  <a16:creationId xmlns:a16="http://schemas.microsoft.com/office/drawing/2014/main" id="{65D47162-9866-7D11-82BB-B37302EA52A5}"/>
                </a:ext>
              </a:extLst>
            </p:cNvPr>
            <p:cNvSpPr/>
            <p:nvPr/>
          </p:nvSpPr>
          <p:spPr>
            <a:xfrm>
              <a:off x="8647204" y="0"/>
              <a:ext cx="2299335" cy="2660650"/>
            </a:xfrm>
            <a:custGeom>
              <a:avLst/>
              <a:gdLst/>
              <a:ahLst/>
              <a:cxnLst/>
              <a:rect l="l" t="t" r="r" b="b"/>
              <a:pathLst>
                <a:path w="2299334" h="2660650">
                  <a:moveTo>
                    <a:pt x="0" y="0"/>
                  </a:moveTo>
                  <a:lnTo>
                    <a:pt x="0" y="1510734"/>
                  </a:lnTo>
                  <a:lnTo>
                    <a:pt x="1008" y="1559332"/>
                  </a:lnTo>
                  <a:lnTo>
                    <a:pt x="4007" y="1607415"/>
                  </a:lnTo>
                  <a:lnTo>
                    <a:pt x="8957" y="1654945"/>
                  </a:lnTo>
                  <a:lnTo>
                    <a:pt x="15817" y="1701880"/>
                  </a:lnTo>
                  <a:lnTo>
                    <a:pt x="24549" y="1748182"/>
                  </a:lnTo>
                  <a:lnTo>
                    <a:pt x="35111" y="1793809"/>
                  </a:lnTo>
                  <a:lnTo>
                    <a:pt x="47464" y="1838723"/>
                  </a:lnTo>
                  <a:lnTo>
                    <a:pt x="61569" y="1882884"/>
                  </a:lnTo>
                  <a:lnTo>
                    <a:pt x="77384" y="1926251"/>
                  </a:lnTo>
                  <a:lnTo>
                    <a:pt x="94871" y="1968785"/>
                  </a:lnTo>
                  <a:lnTo>
                    <a:pt x="113990" y="2010445"/>
                  </a:lnTo>
                  <a:lnTo>
                    <a:pt x="134700" y="2051193"/>
                  </a:lnTo>
                  <a:lnTo>
                    <a:pt x="156961" y="2090987"/>
                  </a:lnTo>
                  <a:lnTo>
                    <a:pt x="180734" y="2129788"/>
                  </a:lnTo>
                  <a:lnTo>
                    <a:pt x="205979" y="2167557"/>
                  </a:lnTo>
                  <a:lnTo>
                    <a:pt x="232656" y="2204252"/>
                  </a:lnTo>
                  <a:lnTo>
                    <a:pt x="260725" y="2239835"/>
                  </a:lnTo>
                  <a:lnTo>
                    <a:pt x="290146" y="2274266"/>
                  </a:lnTo>
                  <a:lnTo>
                    <a:pt x="320879" y="2307504"/>
                  </a:lnTo>
                  <a:lnTo>
                    <a:pt x="352885" y="2339509"/>
                  </a:lnTo>
                  <a:lnTo>
                    <a:pt x="386123" y="2370242"/>
                  </a:lnTo>
                  <a:lnTo>
                    <a:pt x="420553" y="2399663"/>
                  </a:lnTo>
                  <a:lnTo>
                    <a:pt x="456136" y="2427732"/>
                  </a:lnTo>
                  <a:lnTo>
                    <a:pt x="492832" y="2454409"/>
                  </a:lnTo>
                  <a:lnTo>
                    <a:pt x="530600" y="2479654"/>
                  </a:lnTo>
                  <a:lnTo>
                    <a:pt x="569402" y="2503428"/>
                  </a:lnTo>
                  <a:lnTo>
                    <a:pt x="609196" y="2525689"/>
                  </a:lnTo>
                  <a:lnTo>
                    <a:pt x="649943" y="2546399"/>
                  </a:lnTo>
                  <a:lnTo>
                    <a:pt x="691604" y="2565517"/>
                  </a:lnTo>
                  <a:lnTo>
                    <a:pt x="734138" y="2583004"/>
                  </a:lnTo>
                  <a:lnTo>
                    <a:pt x="777505" y="2598820"/>
                  </a:lnTo>
                  <a:lnTo>
                    <a:pt x="821665" y="2612924"/>
                  </a:lnTo>
                  <a:lnTo>
                    <a:pt x="866579" y="2625278"/>
                  </a:lnTo>
                  <a:lnTo>
                    <a:pt x="912207" y="2635840"/>
                  </a:lnTo>
                  <a:lnTo>
                    <a:pt x="958509" y="2644571"/>
                  </a:lnTo>
                  <a:lnTo>
                    <a:pt x="1005444" y="2651432"/>
                  </a:lnTo>
                  <a:lnTo>
                    <a:pt x="1052973" y="2656382"/>
                  </a:lnTo>
                  <a:lnTo>
                    <a:pt x="1101057" y="2659381"/>
                  </a:lnTo>
                  <a:lnTo>
                    <a:pt x="1149654" y="2660389"/>
                  </a:lnTo>
                  <a:lnTo>
                    <a:pt x="2299309" y="2660389"/>
                  </a:lnTo>
                  <a:lnTo>
                    <a:pt x="2299309" y="1046435"/>
                  </a:lnTo>
                  <a:lnTo>
                    <a:pt x="2298301" y="997838"/>
                  </a:lnTo>
                  <a:lnTo>
                    <a:pt x="2295301" y="949754"/>
                  </a:lnTo>
                  <a:lnTo>
                    <a:pt x="2290352" y="902225"/>
                  </a:lnTo>
                  <a:lnTo>
                    <a:pt x="2283491" y="855290"/>
                  </a:lnTo>
                  <a:lnTo>
                    <a:pt x="2274760" y="808988"/>
                  </a:lnTo>
                  <a:lnTo>
                    <a:pt x="2264198" y="763360"/>
                  </a:lnTo>
                  <a:lnTo>
                    <a:pt x="2251844" y="718446"/>
                  </a:lnTo>
                  <a:lnTo>
                    <a:pt x="2237740" y="674286"/>
                  </a:lnTo>
                  <a:lnTo>
                    <a:pt x="2221924" y="630918"/>
                  </a:lnTo>
                  <a:lnTo>
                    <a:pt x="2204437" y="588385"/>
                  </a:lnTo>
                  <a:lnTo>
                    <a:pt x="2185319" y="546724"/>
                  </a:lnTo>
                  <a:lnTo>
                    <a:pt x="2164609" y="505977"/>
                  </a:lnTo>
                  <a:lnTo>
                    <a:pt x="2142347" y="466182"/>
                  </a:lnTo>
                  <a:lnTo>
                    <a:pt x="2118574" y="427381"/>
                  </a:lnTo>
                  <a:lnTo>
                    <a:pt x="2093329" y="389613"/>
                  </a:lnTo>
                  <a:lnTo>
                    <a:pt x="2066652" y="352917"/>
                  </a:lnTo>
                  <a:lnTo>
                    <a:pt x="2038583" y="317334"/>
                  </a:lnTo>
                  <a:lnTo>
                    <a:pt x="2009162" y="282904"/>
                  </a:lnTo>
                  <a:lnTo>
                    <a:pt x="1978429" y="249666"/>
                  </a:lnTo>
                  <a:lnTo>
                    <a:pt x="1946424" y="217660"/>
                  </a:lnTo>
                  <a:lnTo>
                    <a:pt x="1913186" y="186927"/>
                  </a:lnTo>
                  <a:lnTo>
                    <a:pt x="1878755" y="157506"/>
                  </a:lnTo>
                  <a:lnTo>
                    <a:pt x="1843172" y="129437"/>
                  </a:lnTo>
                  <a:lnTo>
                    <a:pt x="1806477" y="102760"/>
                  </a:lnTo>
                  <a:lnTo>
                    <a:pt x="1768708" y="77515"/>
                  </a:lnTo>
                  <a:lnTo>
                    <a:pt x="1729907" y="53742"/>
                  </a:lnTo>
                  <a:lnTo>
                    <a:pt x="1690113" y="31480"/>
                  </a:lnTo>
                  <a:lnTo>
                    <a:pt x="1649365" y="10771"/>
                  </a:lnTo>
                  <a:lnTo>
                    <a:pt x="1625894" y="0"/>
                  </a:lnTo>
                </a:path>
              </a:pathLst>
            </a:custGeom>
            <a:ln w="19050">
              <a:solidFill>
                <a:srgbClr val="B4BB2E"/>
              </a:solidFill>
            </a:ln>
          </p:spPr>
          <p:txBody>
            <a:bodyPr wrap="square" lIns="0" tIns="0" rIns="0" bIns="0" rtlCol="0"/>
            <a:lstStyle/>
            <a:p>
              <a:endParaRPr dirty="0"/>
            </a:p>
          </p:txBody>
        </p:sp>
      </p:grpSp>
    </p:spTree>
    <p:extLst>
      <p:ext uri="{BB962C8B-B14F-4D97-AF65-F5344CB8AC3E}">
        <p14:creationId xmlns:p14="http://schemas.microsoft.com/office/powerpoint/2010/main" val="3426520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7DC4373-9F44-9CC4-876E-700319B0D00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BEA2D1D-F997-60FD-DD7B-DE731A146A9F}"/>
              </a:ext>
            </a:extLst>
          </p:cNvPr>
          <p:cNvSpPr txBox="1">
            <a:spLocks noGrp="1"/>
          </p:cNvSpPr>
          <p:nvPr>
            <p:ph type="title"/>
          </p:nvPr>
        </p:nvSpPr>
        <p:spPr>
          <a:xfrm>
            <a:off x="738000" y="357209"/>
            <a:ext cx="10669407" cy="1182375"/>
          </a:xfrm>
          <a:prstGeom prst="rect">
            <a:avLst/>
          </a:prstGeom>
        </p:spPr>
        <p:txBody>
          <a:bodyPr vert="horz" wrap="square" lIns="0" tIns="12700" rIns="0" bIns="0" rtlCol="0">
            <a:spAutoFit/>
          </a:bodyPr>
          <a:lstStyle/>
          <a:p>
            <a:pPr marL="12700">
              <a:lnSpc>
                <a:spcPct val="100000"/>
              </a:lnSpc>
              <a:spcBef>
                <a:spcPts val="100"/>
              </a:spcBef>
              <a:tabLst>
                <a:tab pos="2085339" algn="l"/>
              </a:tabLst>
            </a:pPr>
            <a:r>
              <a:rPr lang="en-GB" dirty="0"/>
              <a:t>Institutional tools and strategies: </a:t>
            </a:r>
            <a:br>
              <a:rPr lang="en-GB" dirty="0"/>
            </a:br>
            <a:r>
              <a:rPr lang="en-GB" dirty="0"/>
              <a:t>How do we reduce errors at audit?</a:t>
            </a:r>
            <a:endParaRPr spc="-10" dirty="0"/>
          </a:p>
        </p:txBody>
      </p:sp>
      <p:sp>
        <p:nvSpPr>
          <p:cNvPr id="16" name="Content Placeholder 2">
            <a:extLst>
              <a:ext uri="{FF2B5EF4-FFF2-40B4-BE49-F238E27FC236}">
                <a16:creationId xmlns:a16="http://schemas.microsoft.com/office/drawing/2014/main" id="{863907D2-D154-539E-2A69-65274B735B56}"/>
              </a:ext>
            </a:extLst>
          </p:cNvPr>
          <p:cNvSpPr txBox="1">
            <a:spLocks/>
          </p:cNvSpPr>
          <p:nvPr/>
        </p:nvSpPr>
        <p:spPr>
          <a:xfrm>
            <a:off x="215900" y="1390175"/>
            <a:ext cx="10502458" cy="4195215"/>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rgbClr val="BEBF3B"/>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rgbClr val="BEBF3B"/>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rgbClr val="BEBF3B"/>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rgbClr val="BEBF3B"/>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rgbClr val="BEBF3B"/>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lvl="0">
              <a:lnSpc>
                <a:spcPct val="90000"/>
              </a:lnSpc>
            </a:pPr>
            <a:endParaRPr lang="en-GB" sz="1600" b="1" dirty="0">
              <a:latin typeface="HelveticaNeueLT Std Med"/>
            </a:endParaRPr>
          </a:p>
          <a:p>
            <a:pPr lvl="0">
              <a:lnSpc>
                <a:spcPct val="90000"/>
              </a:lnSpc>
            </a:pPr>
            <a:r>
              <a:rPr lang="en-GB" sz="2000" b="1" dirty="0">
                <a:latin typeface="HelveticaNeueLT Std Med"/>
              </a:rPr>
              <a:t>Guidance documents on SharePoint which can be shared with departments/PIs:</a:t>
            </a:r>
          </a:p>
          <a:p>
            <a:pPr lvl="1">
              <a:lnSpc>
                <a:spcPct val="90000"/>
              </a:lnSpc>
            </a:pPr>
            <a:r>
              <a:rPr lang="en-GB" sz="2000" dirty="0">
                <a:latin typeface="HelveticaNeueLT Std Med"/>
              </a:rPr>
              <a:t>Kick off meetings – guidance issued at project start to help prepare for eventual audit</a:t>
            </a:r>
          </a:p>
          <a:p>
            <a:pPr lvl="1">
              <a:lnSpc>
                <a:spcPct val="90000"/>
              </a:lnSpc>
            </a:pPr>
            <a:r>
              <a:rPr lang="en-GB" sz="2000" dirty="0">
                <a:latin typeface="HelveticaNeueLT Std Med"/>
              </a:rPr>
              <a:t>Timesheet guidance and templates</a:t>
            </a:r>
          </a:p>
          <a:p>
            <a:pPr lvl="1">
              <a:lnSpc>
                <a:spcPct val="90000"/>
              </a:lnSpc>
            </a:pPr>
            <a:r>
              <a:rPr lang="en-GB" sz="2000" dirty="0">
                <a:latin typeface="HelveticaNeueLT Std Med"/>
              </a:rPr>
              <a:t>Claims and audit checklists</a:t>
            </a:r>
          </a:p>
          <a:p>
            <a:pPr lvl="1">
              <a:lnSpc>
                <a:spcPct val="90000"/>
              </a:lnSpc>
            </a:pPr>
            <a:r>
              <a:rPr lang="en-GB" sz="2000" dirty="0">
                <a:latin typeface="HelveticaNeueLT Std Med"/>
              </a:rPr>
              <a:t>Interim reviews checklist</a:t>
            </a:r>
          </a:p>
          <a:p>
            <a:pPr lvl="1">
              <a:lnSpc>
                <a:spcPct val="90000"/>
              </a:lnSpc>
            </a:pPr>
            <a:r>
              <a:rPr lang="en-GB" sz="2000" dirty="0">
                <a:latin typeface="HelveticaNeueLT Std Med"/>
              </a:rPr>
              <a:t>Personnel costs calculator template</a:t>
            </a:r>
          </a:p>
          <a:p>
            <a:pPr lvl="0">
              <a:lnSpc>
                <a:spcPct val="90000"/>
              </a:lnSpc>
            </a:pPr>
            <a:endParaRPr lang="en-GB" sz="2000" b="1" dirty="0">
              <a:latin typeface="HelveticaNeueLT Std Med"/>
            </a:endParaRPr>
          </a:p>
          <a:p>
            <a:pPr lvl="0">
              <a:lnSpc>
                <a:spcPct val="90000"/>
              </a:lnSpc>
            </a:pPr>
            <a:r>
              <a:rPr lang="en-GB" sz="2000" b="1" dirty="0">
                <a:latin typeface="HelveticaNeueLT Std Med"/>
              </a:rPr>
              <a:t>‘Problems’ checklist – link into other departments:</a:t>
            </a:r>
          </a:p>
          <a:p>
            <a:pPr lvl="1">
              <a:lnSpc>
                <a:spcPct val="90000"/>
              </a:lnSpc>
            </a:pPr>
            <a:r>
              <a:rPr lang="en-GB" sz="2000" dirty="0">
                <a:latin typeface="HelveticaNeueLT Std Med"/>
              </a:rPr>
              <a:t>Regular catch ups with Operations Manager (for example) to help escalate recurring issues</a:t>
            </a:r>
          </a:p>
          <a:p>
            <a:pPr lvl="1">
              <a:lnSpc>
                <a:spcPct val="90000"/>
              </a:lnSpc>
            </a:pPr>
            <a:r>
              <a:rPr lang="en-GB" sz="2000" dirty="0">
                <a:latin typeface="HelveticaNeueLT Std Med"/>
              </a:rPr>
              <a:t>Feedback following audit to Faculty Research Managers – ‘audit summary’ </a:t>
            </a:r>
          </a:p>
          <a:p>
            <a:pPr lvl="2">
              <a:lnSpc>
                <a:spcPct val="90000"/>
              </a:lnSpc>
            </a:pPr>
            <a:endParaRPr lang="en-GB" sz="1200" dirty="0">
              <a:latin typeface="HelveticaNeueLT Std Med"/>
            </a:endParaRPr>
          </a:p>
          <a:p>
            <a:pPr>
              <a:lnSpc>
                <a:spcPct val="90000"/>
              </a:lnSpc>
            </a:pPr>
            <a:endParaRPr lang="en-GB" sz="1600" dirty="0">
              <a:latin typeface="HelveticaNeueLT Std Med"/>
            </a:endParaRPr>
          </a:p>
          <a:p>
            <a:pPr lvl="1">
              <a:lnSpc>
                <a:spcPct val="90000"/>
              </a:lnSpc>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a:lnSpc>
                <a:spcPct val="90000"/>
              </a:lnSpc>
            </a:pPr>
            <a:endParaRPr lang="en-GB" sz="1400" dirty="0">
              <a:latin typeface="HelveticaNeueLT Std Med"/>
            </a:endParaRPr>
          </a:p>
          <a:p>
            <a:pPr lvl="1">
              <a:lnSpc>
                <a:spcPct val="90000"/>
              </a:lnSpc>
            </a:pPr>
            <a:endParaRPr lang="en-GB" sz="1400" dirty="0">
              <a:latin typeface="HelveticaNeueLT Std Med"/>
            </a:endParaRPr>
          </a:p>
          <a:p>
            <a:pPr marL="457200" lvl="1" indent="0">
              <a:lnSpc>
                <a:spcPct val="90000"/>
              </a:lnSpc>
              <a:buNone/>
            </a:pPr>
            <a:endParaRPr lang="en-GB" sz="1400" dirty="0">
              <a:latin typeface="HelveticaNeueLT Std Med"/>
            </a:endParaRPr>
          </a:p>
          <a:p>
            <a:pPr lvl="0">
              <a:lnSpc>
                <a:spcPct val="90000"/>
              </a:lnSpc>
            </a:pPr>
            <a:endParaRPr lang="en-GB" sz="1600" dirty="0">
              <a:latin typeface="HelveticaNeueLT Std Med"/>
            </a:endParaRPr>
          </a:p>
        </p:txBody>
      </p:sp>
      <p:grpSp>
        <p:nvGrpSpPr>
          <p:cNvPr id="4" name="object 8">
            <a:extLst>
              <a:ext uri="{FF2B5EF4-FFF2-40B4-BE49-F238E27FC236}">
                <a16:creationId xmlns:a16="http://schemas.microsoft.com/office/drawing/2014/main" id="{DAC4E412-365D-0875-4A22-717F13B5B4CB}"/>
              </a:ext>
            </a:extLst>
          </p:cNvPr>
          <p:cNvGrpSpPr/>
          <p:nvPr/>
        </p:nvGrpSpPr>
        <p:grpSpPr>
          <a:xfrm>
            <a:off x="8410818" y="-9524"/>
            <a:ext cx="3766820" cy="6216650"/>
            <a:chOff x="8410818" y="-9524"/>
            <a:chExt cx="3766820" cy="6216650"/>
          </a:xfrm>
        </p:grpSpPr>
        <p:sp>
          <p:nvSpPr>
            <p:cNvPr id="5" name="object 9">
              <a:extLst>
                <a:ext uri="{FF2B5EF4-FFF2-40B4-BE49-F238E27FC236}">
                  <a16:creationId xmlns:a16="http://schemas.microsoft.com/office/drawing/2014/main" id="{2A47A5CA-CD86-C718-860F-3B50C2137E6D}"/>
                </a:ext>
              </a:extLst>
            </p:cNvPr>
            <p:cNvSpPr/>
            <p:nvPr/>
          </p:nvSpPr>
          <p:spPr>
            <a:xfrm>
              <a:off x="11873487" y="3770524"/>
              <a:ext cx="294640" cy="1527810"/>
            </a:xfrm>
            <a:custGeom>
              <a:avLst/>
              <a:gdLst/>
              <a:ahLst/>
              <a:cxnLst/>
              <a:rect l="l" t="t" r="r" b="b"/>
              <a:pathLst>
                <a:path w="294640" h="1527810">
                  <a:moveTo>
                    <a:pt x="294509" y="0"/>
                  </a:moveTo>
                  <a:lnTo>
                    <a:pt x="0" y="0"/>
                  </a:lnTo>
                  <a:lnTo>
                    <a:pt x="0" y="963955"/>
                  </a:lnTo>
                  <a:lnTo>
                    <a:pt x="1724" y="1012992"/>
                  </a:lnTo>
                  <a:lnTo>
                    <a:pt x="6818" y="1061099"/>
                  </a:lnTo>
                  <a:lnTo>
                    <a:pt x="15167" y="1108159"/>
                  </a:lnTo>
                  <a:lnTo>
                    <a:pt x="26654" y="1154056"/>
                  </a:lnTo>
                  <a:lnTo>
                    <a:pt x="41164" y="1198674"/>
                  </a:lnTo>
                  <a:lnTo>
                    <a:pt x="58579" y="1241897"/>
                  </a:lnTo>
                  <a:lnTo>
                    <a:pt x="78783" y="1283608"/>
                  </a:lnTo>
                  <a:lnTo>
                    <a:pt x="101662" y="1323692"/>
                  </a:lnTo>
                  <a:lnTo>
                    <a:pt x="127097" y="1362031"/>
                  </a:lnTo>
                  <a:lnTo>
                    <a:pt x="154974" y="1398511"/>
                  </a:lnTo>
                  <a:lnTo>
                    <a:pt x="185176" y="1433014"/>
                  </a:lnTo>
                  <a:lnTo>
                    <a:pt x="217586" y="1465425"/>
                  </a:lnTo>
                  <a:lnTo>
                    <a:pt x="252089" y="1495627"/>
                  </a:lnTo>
                  <a:lnTo>
                    <a:pt x="288568" y="1523504"/>
                  </a:lnTo>
                  <a:lnTo>
                    <a:pt x="294509" y="1527445"/>
                  </a:lnTo>
                </a:path>
              </a:pathLst>
            </a:custGeom>
            <a:ln w="19050">
              <a:solidFill>
                <a:srgbClr val="B4BB2E"/>
              </a:solidFill>
            </a:ln>
          </p:spPr>
          <p:txBody>
            <a:bodyPr wrap="square" lIns="0" tIns="0" rIns="0" bIns="0" rtlCol="0"/>
            <a:lstStyle/>
            <a:p>
              <a:endParaRPr/>
            </a:p>
          </p:txBody>
        </p:sp>
        <p:sp>
          <p:nvSpPr>
            <p:cNvPr id="6" name="object 10">
              <a:extLst>
                <a:ext uri="{FF2B5EF4-FFF2-40B4-BE49-F238E27FC236}">
                  <a16:creationId xmlns:a16="http://schemas.microsoft.com/office/drawing/2014/main" id="{7B2399FB-2773-6C2C-2A87-6D3F19653EED}"/>
                </a:ext>
              </a:extLst>
            </p:cNvPr>
            <p:cNvSpPr/>
            <p:nvPr/>
          </p:nvSpPr>
          <p:spPr>
            <a:xfrm>
              <a:off x="11637696" y="3487783"/>
              <a:ext cx="530860" cy="2125980"/>
            </a:xfrm>
            <a:custGeom>
              <a:avLst/>
              <a:gdLst/>
              <a:ahLst/>
              <a:cxnLst/>
              <a:rect l="l" t="t" r="r" b="b"/>
              <a:pathLst>
                <a:path w="530859" h="2125979">
                  <a:moveTo>
                    <a:pt x="530299" y="0"/>
                  </a:moveTo>
                  <a:lnTo>
                    <a:pt x="0" y="0"/>
                  </a:lnTo>
                  <a:lnTo>
                    <a:pt x="0" y="1291971"/>
                  </a:lnTo>
                  <a:lnTo>
                    <a:pt x="1275" y="1340847"/>
                  </a:lnTo>
                  <a:lnTo>
                    <a:pt x="5060" y="1389058"/>
                  </a:lnTo>
                  <a:lnTo>
                    <a:pt x="11289" y="1436542"/>
                  </a:lnTo>
                  <a:lnTo>
                    <a:pt x="19901" y="1483233"/>
                  </a:lnTo>
                  <a:lnTo>
                    <a:pt x="30831" y="1529070"/>
                  </a:lnTo>
                  <a:lnTo>
                    <a:pt x="44015" y="1573988"/>
                  </a:lnTo>
                  <a:lnTo>
                    <a:pt x="59390" y="1617923"/>
                  </a:lnTo>
                  <a:lnTo>
                    <a:pt x="76892" y="1660812"/>
                  </a:lnTo>
                  <a:lnTo>
                    <a:pt x="96458" y="1702591"/>
                  </a:lnTo>
                  <a:lnTo>
                    <a:pt x="118024" y="1743198"/>
                  </a:lnTo>
                  <a:lnTo>
                    <a:pt x="141526" y="1782567"/>
                  </a:lnTo>
                  <a:lnTo>
                    <a:pt x="166901" y="1820636"/>
                  </a:lnTo>
                  <a:lnTo>
                    <a:pt x="194086" y="1857340"/>
                  </a:lnTo>
                  <a:lnTo>
                    <a:pt x="223016" y="1892617"/>
                  </a:lnTo>
                  <a:lnTo>
                    <a:pt x="253629" y="1926403"/>
                  </a:lnTo>
                  <a:lnTo>
                    <a:pt x="285860" y="1958634"/>
                  </a:lnTo>
                  <a:lnTo>
                    <a:pt x="319645" y="1989246"/>
                  </a:lnTo>
                  <a:lnTo>
                    <a:pt x="354922" y="2018177"/>
                  </a:lnTo>
                  <a:lnTo>
                    <a:pt x="391627" y="2045361"/>
                  </a:lnTo>
                  <a:lnTo>
                    <a:pt x="429696" y="2070737"/>
                  </a:lnTo>
                  <a:lnTo>
                    <a:pt x="469065" y="2094239"/>
                  </a:lnTo>
                  <a:lnTo>
                    <a:pt x="509671" y="2115805"/>
                  </a:lnTo>
                  <a:lnTo>
                    <a:pt x="530299" y="2125465"/>
                  </a:lnTo>
                </a:path>
              </a:pathLst>
            </a:custGeom>
            <a:ln w="19050">
              <a:solidFill>
                <a:srgbClr val="04676D"/>
              </a:solidFill>
            </a:ln>
          </p:spPr>
          <p:txBody>
            <a:bodyPr wrap="square" lIns="0" tIns="0" rIns="0" bIns="0" rtlCol="0"/>
            <a:lstStyle/>
            <a:p>
              <a:endParaRPr/>
            </a:p>
          </p:txBody>
        </p:sp>
        <p:sp>
          <p:nvSpPr>
            <p:cNvPr id="7" name="object 11">
              <a:extLst>
                <a:ext uri="{FF2B5EF4-FFF2-40B4-BE49-F238E27FC236}">
                  <a16:creationId xmlns:a16="http://schemas.microsoft.com/office/drawing/2014/main" id="{0C156F6D-80E0-F6EB-8403-6E5D80154D39}"/>
                </a:ext>
              </a:extLst>
            </p:cNvPr>
            <p:cNvSpPr/>
            <p:nvPr/>
          </p:nvSpPr>
          <p:spPr>
            <a:xfrm>
              <a:off x="11180546" y="2937658"/>
              <a:ext cx="988060" cy="3260090"/>
            </a:xfrm>
            <a:custGeom>
              <a:avLst/>
              <a:gdLst/>
              <a:ahLst/>
              <a:cxnLst/>
              <a:rect l="l" t="t" r="r" b="b"/>
              <a:pathLst>
                <a:path w="988059" h="3260090">
                  <a:moveTo>
                    <a:pt x="987450" y="0"/>
                  </a:moveTo>
                  <a:lnTo>
                    <a:pt x="0" y="0"/>
                  </a:lnTo>
                  <a:lnTo>
                    <a:pt x="0" y="1936750"/>
                  </a:lnTo>
                  <a:lnTo>
                    <a:pt x="834" y="1985182"/>
                  </a:lnTo>
                  <a:lnTo>
                    <a:pt x="3318" y="2033196"/>
                  </a:lnTo>
                  <a:lnTo>
                    <a:pt x="7426" y="2080763"/>
                  </a:lnTo>
                  <a:lnTo>
                    <a:pt x="13129" y="2127857"/>
                  </a:lnTo>
                  <a:lnTo>
                    <a:pt x="20400" y="2174449"/>
                  </a:lnTo>
                  <a:lnTo>
                    <a:pt x="29213" y="2220512"/>
                  </a:lnTo>
                  <a:lnTo>
                    <a:pt x="39539" y="2266020"/>
                  </a:lnTo>
                  <a:lnTo>
                    <a:pt x="51351" y="2310944"/>
                  </a:lnTo>
                  <a:lnTo>
                    <a:pt x="64621" y="2355257"/>
                  </a:lnTo>
                  <a:lnTo>
                    <a:pt x="79324" y="2398933"/>
                  </a:lnTo>
                  <a:lnTo>
                    <a:pt x="95430" y="2441942"/>
                  </a:lnTo>
                  <a:lnTo>
                    <a:pt x="112913" y="2484260"/>
                  </a:lnTo>
                  <a:lnTo>
                    <a:pt x="131745" y="2525857"/>
                  </a:lnTo>
                  <a:lnTo>
                    <a:pt x="151900" y="2566706"/>
                  </a:lnTo>
                  <a:lnTo>
                    <a:pt x="173349" y="2606781"/>
                  </a:lnTo>
                  <a:lnTo>
                    <a:pt x="196065" y="2646053"/>
                  </a:lnTo>
                  <a:lnTo>
                    <a:pt x="220022" y="2684496"/>
                  </a:lnTo>
                  <a:lnTo>
                    <a:pt x="245191" y="2722082"/>
                  </a:lnTo>
                  <a:lnTo>
                    <a:pt x="271545" y="2758784"/>
                  </a:lnTo>
                  <a:lnTo>
                    <a:pt x="299057" y="2794574"/>
                  </a:lnTo>
                  <a:lnTo>
                    <a:pt x="327699" y="2829425"/>
                  </a:lnTo>
                  <a:lnTo>
                    <a:pt x="357445" y="2863310"/>
                  </a:lnTo>
                  <a:lnTo>
                    <a:pt x="388267" y="2896201"/>
                  </a:lnTo>
                  <a:lnTo>
                    <a:pt x="420137" y="2928071"/>
                  </a:lnTo>
                  <a:lnTo>
                    <a:pt x="453028" y="2958892"/>
                  </a:lnTo>
                  <a:lnTo>
                    <a:pt x="486912" y="2988638"/>
                  </a:lnTo>
                  <a:lnTo>
                    <a:pt x="521763" y="3017280"/>
                  </a:lnTo>
                  <a:lnTo>
                    <a:pt x="557553" y="3044792"/>
                  </a:lnTo>
                  <a:lnTo>
                    <a:pt x="594255" y="3071147"/>
                  </a:lnTo>
                  <a:lnTo>
                    <a:pt x="631841" y="3096316"/>
                  </a:lnTo>
                  <a:lnTo>
                    <a:pt x="670284" y="3120272"/>
                  </a:lnTo>
                  <a:lnTo>
                    <a:pt x="709556" y="3142988"/>
                  </a:lnTo>
                  <a:lnTo>
                    <a:pt x="749631" y="3164437"/>
                  </a:lnTo>
                  <a:lnTo>
                    <a:pt x="790481" y="3184592"/>
                  </a:lnTo>
                  <a:lnTo>
                    <a:pt x="832078" y="3203424"/>
                  </a:lnTo>
                  <a:lnTo>
                    <a:pt x="874395" y="3220907"/>
                  </a:lnTo>
                  <a:lnTo>
                    <a:pt x="917405" y="3237014"/>
                  </a:lnTo>
                  <a:lnTo>
                    <a:pt x="961080" y="3251716"/>
                  </a:lnTo>
                  <a:lnTo>
                    <a:pt x="987450" y="3259613"/>
                  </a:lnTo>
                </a:path>
              </a:pathLst>
            </a:custGeom>
            <a:ln w="19050">
              <a:solidFill>
                <a:srgbClr val="04676D"/>
              </a:solidFill>
            </a:ln>
          </p:spPr>
          <p:txBody>
            <a:bodyPr wrap="square" lIns="0" tIns="0" rIns="0" bIns="0" rtlCol="0"/>
            <a:lstStyle/>
            <a:p>
              <a:endParaRPr/>
            </a:p>
          </p:txBody>
        </p:sp>
        <p:sp>
          <p:nvSpPr>
            <p:cNvPr id="8" name="object 12">
              <a:extLst>
                <a:ext uri="{FF2B5EF4-FFF2-40B4-BE49-F238E27FC236}">
                  <a16:creationId xmlns:a16="http://schemas.microsoft.com/office/drawing/2014/main" id="{3B0243F7-6CE1-0BB5-BFA6-CB2A585E19B7}"/>
                </a:ext>
              </a:extLst>
            </p:cNvPr>
            <p:cNvSpPr/>
            <p:nvPr/>
          </p:nvSpPr>
          <p:spPr>
            <a:xfrm>
              <a:off x="11407407" y="3211407"/>
              <a:ext cx="760730" cy="2696210"/>
            </a:xfrm>
            <a:custGeom>
              <a:avLst/>
              <a:gdLst/>
              <a:ahLst/>
              <a:cxnLst/>
              <a:rect l="l" t="t" r="r" b="b"/>
              <a:pathLst>
                <a:path w="760729" h="2696210">
                  <a:moveTo>
                    <a:pt x="760588" y="0"/>
                  </a:moveTo>
                  <a:lnTo>
                    <a:pt x="0" y="0"/>
                  </a:lnTo>
                  <a:lnTo>
                    <a:pt x="0" y="1613954"/>
                  </a:lnTo>
                  <a:lnTo>
                    <a:pt x="1008" y="1662551"/>
                  </a:lnTo>
                  <a:lnTo>
                    <a:pt x="4007" y="1710634"/>
                  </a:lnTo>
                  <a:lnTo>
                    <a:pt x="8957" y="1758164"/>
                  </a:lnTo>
                  <a:lnTo>
                    <a:pt x="15817" y="1805099"/>
                  </a:lnTo>
                  <a:lnTo>
                    <a:pt x="24549" y="1851401"/>
                  </a:lnTo>
                  <a:lnTo>
                    <a:pt x="35111" y="1897029"/>
                  </a:lnTo>
                  <a:lnTo>
                    <a:pt x="47464" y="1941943"/>
                  </a:lnTo>
                  <a:lnTo>
                    <a:pt x="61569" y="1986103"/>
                  </a:lnTo>
                  <a:lnTo>
                    <a:pt x="77384" y="2029470"/>
                  </a:lnTo>
                  <a:lnTo>
                    <a:pt x="94871" y="2072004"/>
                  </a:lnTo>
                  <a:lnTo>
                    <a:pt x="113990" y="2113665"/>
                  </a:lnTo>
                  <a:lnTo>
                    <a:pt x="134700" y="2154412"/>
                  </a:lnTo>
                  <a:lnTo>
                    <a:pt x="156961" y="2194206"/>
                  </a:lnTo>
                  <a:lnTo>
                    <a:pt x="180734" y="2233008"/>
                  </a:lnTo>
                  <a:lnTo>
                    <a:pt x="205979" y="2270776"/>
                  </a:lnTo>
                  <a:lnTo>
                    <a:pt x="232656" y="2307472"/>
                  </a:lnTo>
                  <a:lnTo>
                    <a:pt x="260725" y="2343055"/>
                  </a:lnTo>
                  <a:lnTo>
                    <a:pt x="290146" y="2377485"/>
                  </a:lnTo>
                  <a:lnTo>
                    <a:pt x="320879" y="2410723"/>
                  </a:lnTo>
                  <a:lnTo>
                    <a:pt x="352885" y="2442728"/>
                  </a:lnTo>
                  <a:lnTo>
                    <a:pt x="386123" y="2473462"/>
                  </a:lnTo>
                  <a:lnTo>
                    <a:pt x="420553" y="2502883"/>
                  </a:lnTo>
                  <a:lnTo>
                    <a:pt x="456136" y="2530952"/>
                  </a:lnTo>
                  <a:lnTo>
                    <a:pt x="492832" y="2557629"/>
                  </a:lnTo>
                  <a:lnTo>
                    <a:pt x="530600" y="2582874"/>
                  </a:lnTo>
                  <a:lnTo>
                    <a:pt x="569402" y="2606647"/>
                  </a:lnTo>
                  <a:lnTo>
                    <a:pt x="609196" y="2628908"/>
                  </a:lnTo>
                  <a:lnTo>
                    <a:pt x="649943" y="2649618"/>
                  </a:lnTo>
                  <a:lnTo>
                    <a:pt x="691604" y="2668737"/>
                  </a:lnTo>
                  <a:lnTo>
                    <a:pt x="734138" y="2686224"/>
                  </a:lnTo>
                  <a:lnTo>
                    <a:pt x="760588" y="2695870"/>
                  </a:lnTo>
                </a:path>
              </a:pathLst>
            </a:custGeom>
            <a:ln w="19050">
              <a:solidFill>
                <a:srgbClr val="B4BB2E"/>
              </a:solidFill>
            </a:ln>
          </p:spPr>
          <p:txBody>
            <a:bodyPr wrap="square" lIns="0" tIns="0" rIns="0" bIns="0" rtlCol="0"/>
            <a:lstStyle/>
            <a:p>
              <a:endParaRPr/>
            </a:p>
          </p:txBody>
        </p:sp>
        <p:sp>
          <p:nvSpPr>
            <p:cNvPr id="9" name="object 13">
              <a:extLst>
                <a:ext uri="{FF2B5EF4-FFF2-40B4-BE49-F238E27FC236}">
                  <a16:creationId xmlns:a16="http://schemas.microsoft.com/office/drawing/2014/main" id="{08777406-1D3C-FADC-152C-2FD0167B1821}"/>
                </a:ext>
              </a:extLst>
            </p:cNvPr>
            <p:cNvSpPr/>
            <p:nvPr/>
          </p:nvSpPr>
          <p:spPr>
            <a:xfrm>
              <a:off x="9113284" y="455898"/>
              <a:ext cx="1373505" cy="1651000"/>
            </a:xfrm>
            <a:custGeom>
              <a:avLst/>
              <a:gdLst/>
              <a:ahLst/>
              <a:cxnLst/>
              <a:rect l="l" t="t" r="r" b="b"/>
              <a:pathLst>
                <a:path w="1373504" h="1651000">
                  <a:moveTo>
                    <a:pt x="0" y="0"/>
                  </a:moveTo>
                  <a:lnTo>
                    <a:pt x="0" y="963955"/>
                  </a:lnTo>
                  <a:lnTo>
                    <a:pt x="1724" y="1012992"/>
                  </a:lnTo>
                  <a:lnTo>
                    <a:pt x="6818" y="1061099"/>
                  </a:lnTo>
                  <a:lnTo>
                    <a:pt x="15167" y="1108159"/>
                  </a:lnTo>
                  <a:lnTo>
                    <a:pt x="26654" y="1154056"/>
                  </a:lnTo>
                  <a:lnTo>
                    <a:pt x="41164" y="1198674"/>
                  </a:lnTo>
                  <a:lnTo>
                    <a:pt x="58579" y="1241897"/>
                  </a:lnTo>
                  <a:lnTo>
                    <a:pt x="78783" y="1283608"/>
                  </a:lnTo>
                  <a:lnTo>
                    <a:pt x="101662" y="1323692"/>
                  </a:lnTo>
                  <a:lnTo>
                    <a:pt x="127097" y="1362031"/>
                  </a:lnTo>
                  <a:lnTo>
                    <a:pt x="154974" y="1398511"/>
                  </a:lnTo>
                  <a:lnTo>
                    <a:pt x="185176" y="1433014"/>
                  </a:lnTo>
                  <a:lnTo>
                    <a:pt x="217586" y="1465425"/>
                  </a:lnTo>
                  <a:lnTo>
                    <a:pt x="252089" y="1495627"/>
                  </a:lnTo>
                  <a:lnTo>
                    <a:pt x="288568" y="1523504"/>
                  </a:lnTo>
                  <a:lnTo>
                    <a:pt x="326908" y="1548941"/>
                  </a:lnTo>
                  <a:lnTo>
                    <a:pt x="366991" y="1571819"/>
                  </a:lnTo>
                  <a:lnTo>
                    <a:pt x="408703" y="1592025"/>
                  </a:lnTo>
                  <a:lnTo>
                    <a:pt x="451926" y="1609440"/>
                  </a:lnTo>
                  <a:lnTo>
                    <a:pt x="496545" y="1623950"/>
                  </a:lnTo>
                  <a:lnTo>
                    <a:pt x="542443" y="1635438"/>
                  </a:lnTo>
                  <a:lnTo>
                    <a:pt x="589504" y="1643787"/>
                  </a:lnTo>
                  <a:lnTo>
                    <a:pt x="637612" y="1648882"/>
                  </a:lnTo>
                  <a:lnTo>
                    <a:pt x="686650" y="1650606"/>
                  </a:lnTo>
                  <a:lnTo>
                    <a:pt x="1373289" y="1650606"/>
                  </a:lnTo>
                  <a:lnTo>
                    <a:pt x="1373289" y="686650"/>
                  </a:lnTo>
                  <a:lnTo>
                    <a:pt x="1371565" y="637612"/>
                  </a:lnTo>
                  <a:lnTo>
                    <a:pt x="1366470" y="589504"/>
                  </a:lnTo>
                  <a:lnTo>
                    <a:pt x="1358121" y="542443"/>
                  </a:lnTo>
                  <a:lnTo>
                    <a:pt x="1346634" y="496545"/>
                  </a:lnTo>
                  <a:lnTo>
                    <a:pt x="1332125" y="451926"/>
                  </a:lnTo>
                  <a:lnTo>
                    <a:pt x="1314710" y="408703"/>
                  </a:lnTo>
                  <a:lnTo>
                    <a:pt x="1294505" y="366991"/>
                  </a:lnTo>
                  <a:lnTo>
                    <a:pt x="1271627" y="326908"/>
                  </a:lnTo>
                  <a:lnTo>
                    <a:pt x="1246192" y="288568"/>
                  </a:lnTo>
                  <a:lnTo>
                    <a:pt x="1218315" y="252089"/>
                  </a:lnTo>
                  <a:lnTo>
                    <a:pt x="1188114" y="217586"/>
                  </a:lnTo>
                  <a:lnTo>
                    <a:pt x="1155704" y="185176"/>
                  </a:lnTo>
                  <a:lnTo>
                    <a:pt x="1121201" y="154974"/>
                  </a:lnTo>
                  <a:lnTo>
                    <a:pt x="1084723" y="127097"/>
                  </a:lnTo>
                  <a:lnTo>
                    <a:pt x="1046384" y="101662"/>
                  </a:lnTo>
                  <a:lnTo>
                    <a:pt x="1006301" y="78783"/>
                  </a:lnTo>
                  <a:lnTo>
                    <a:pt x="964590" y="58579"/>
                  </a:lnTo>
                  <a:lnTo>
                    <a:pt x="921368" y="41164"/>
                  </a:lnTo>
                  <a:lnTo>
                    <a:pt x="876751" y="26654"/>
                  </a:lnTo>
                  <a:lnTo>
                    <a:pt x="830854" y="15167"/>
                  </a:lnTo>
                  <a:lnTo>
                    <a:pt x="783794" y="6818"/>
                  </a:lnTo>
                  <a:lnTo>
                    <a:pt x="735688" y="1724"/>
                  </a:lnTo>
                  <a:lnTo>
                    <a:pt x="686650" y="0"/>
                  </a:lnTo>
                  <a:lnTo>
                    <a:pt x="0" y="0"/>
                  </a:lnTo>
                  <a:close/>
                </a:path>
              </a:pathLst>
            </a:custGeom>
            <a:ln w="19050">
              <a:solidFill>
                <a:srgbClr val="B4BB2E"/>
              </a:solidFill>
            </a:ln>
          </p:spPr>
          <p:txBody>
            <a:bodyPr wrap="square" lIns="0" tIns="0" rIns="0" bIns="0" rtlCol="0"/>
            <a:lstStyle/>
            <a:p>
              <a:endParaRPr/>
            </a:p>
          </p:txBody>
        </p:sp>
        <p:sp>
          <p:nvSpPr>
            <p:cNvPr id="10" name="object 14">
              <a:extLst>
                <a:ext uri="{FF2B5EF4-FFF2-40B4-BE49-F238E27FC236}">
                  <a16:creationId xmlns:a16="http://schemas.microsoft.com/office/drawing/2014/main" id="{9A543B53-659E-46FB-1E38-E8212C71F0F6}"/>
                </a:ext>
              </a:extLst>
            </p:cNvPr>
            <p:cNvSpPr/>
            <p:nvPr/>
          </p:nvSpPr>
          <p:spPr>
            <a:xfrm>
              <a:off x="8877494" y="173156"/>
              <a:ext cx="1840864" cy="2212340"/>
            </a:xfrm>
            <a:custGeom>
              <a:avLst/>
              <a:gdLst/>
              <a:ahLst/>
              <a:cxnLst/>
              <a:rect l="l" t="t" r="r" b="b"/>
              <a:pathLst>
                <a:path w="1840865" h="2212340">
                  <a:moveTo>
                    <a:pt x="0" y="0"/>
                  </a:moveTo>
                  <a:lnTo>
                    <a:pt x="0" y="1291971"/>
                  </a:lnTo>
                  <a:lnTo>
                    <a:pt x="1275" y="1340847"/>
                  </a:lnTo>
                  <a:lnTo>
                    <a:pt x="5060" y="1389058"/>
                  </a:lnTo>
                  <a:lnTo>
                    <a:pt x="11289" y="1436542"/>
                  </a:lnTo>
                  <a:lnTo>
                    <a:pt x="19901" y="1483233"/>
                  </a:lnTo>
                  <a:lnTo>
                    <a:pt x="30831" y="1529070"/>
                  </a:lnTo>
                  <a:lnTo>
                    <a:pt x="44015" y="1573988"/>
                  </a:lnTo>
                  <a:lnTo>
                    <a:pt x="59390" y="1617923"/>
                  </a:lnTo>
                  <a:lnTo>
                    <a:pt x="76892" y="1660812"/>
                  </a:lnTo>
                  <a:lnTo>
                    <a:pt x="96458" y="1702591"/>
                  </a:lnTo>
                  <a:lnTo>
                    <a:pt x="118024" y="1743198"/>
                  </a:lnTo>
                  <a:lnTo>
                    <a:pt x="141526" y="1782567"/>
                  </a:lnTo>
                  <a:lnTo>
                    <a:pt x="166901" y="1820636"/>
                  </a:lnTo>
                  <a:lnTo>
                    <a:pt x="194086" y="1857340"/>
                  </a:lnTo>
                  <a:lnTo>
                    <a:pt x="223016" y="1892617"/>
                  </a:lnTo>
                  <a:lnTo>
                    <a:pt x="253629" y="1926403"/>
                  </a:lnTo>
                  <a:lnTo>
                    <a:pt x="285860" y="1958634"/>
                  </a:lnTo>
                  <a:lnTo>
                    <a:pt x="319645" y="1989246"/>
                  </a:lnTo>
                  <a:lnTo>
                    <a:pt x="354922" y="2018177"/>
                  </a:lnTo>
                  <a:lnTo>
                    <a:pt x="391627" y="2045361"/>
                  </a:lnTo>
                  <a:lnTo>
                    <a:pt x="429696" y="2070737"/>
                  </a:lnTo>
                  <a:lnTo>
                    <a:pt x="469065" y="2094239"/>
                  </a:lnTo>
                  <a:lnTo>
                    <a:pt x="509671" y="2115805"/>
                  </a:lnTo>
                  <a:lnTo>
                    <a:pt x="551451" y="2135371"/>
                  </a:lnTo>
                  <a:lnTo>
                    <a:pt x="594340" y="2152873"/>
                  </a:lnTo>
                  <a:lnTo>
                    <a:pt x="638275" y="2168248"/>
                  </a:lnTo>
                  <a:lnTo>
                    <a:pt x="683193" y="2181432"/>
                  </a:lnTo>
                  <a:lnTo>
                    <a:pt x="729029" y="2192362"/>
                  </a:lnTo>
                  <a:lnTo>
                    <a:pt x="775721" y="2200973"/>
                  </a:lnTo>
                  <a:lnTo>
                    <a:pt x="823205" y="2207203"/>
                  </a:lnTo>
                  <a:lnTo>
                    <a:pt x="871416" y="2210988"/>
                  </a:lnTo>
                  <a:lnTo>
                    <a:pt x="920292" y="2212263"/>
                  </a:lnTo>
                  <a:lnTo>
                    <a:pt x="1840585" y="2212263"/>
                  </a:lnTo>
                  <a:lnTo>
                    <a:pt x="1840585" y="920292"/>
                  </a:lnTo>
                  <a:lnTo>
                    <a:pt x="1839309" y="871416"/>
                  </a:lnTo>
                  <a:lnTo>
                    <a:pt x="1835525" y="823205"/>
                  </a:lnTo>
                  <a:lnTo>
                    <a:pt x="1829295" y="775721"/>
                  </a:lnTo>
                  <a:lnTo>
                    <a:pt x="1820684" y="729029"/>
                  </a:lnTo>
                  <a:lnTo>
                    <a:pt x="1809754" y="683193"/>
                  </a:lnTo>
                  <a:lnTo>
                    <a:pt x="1796570" y="638275"/>
                  </a:lnTo>
                  <a:lnTo>
                    <a:pt x="1781195" y="594340"/>
                  </a:lnTo>
                  <a:lnTo>
                    <a:pt x="1763693" y="551451"/>
                  </a:lnTo>
                  <a:lnTo>
                    <a:pt x="1744127" y="509671"/>
                  </a:lnTo>
                  <a:lnTo>
                    <a:pt x="1722561" y="469065"/>
                  </a:lnTo>
                  <a:lnTo>
                    <a:pt x="1699058" y="429696"/>
                  </a:lnTo>
                  <a:lnTo>
                    <a:pt x="1673683" y="391627"/>
                  </a:lnTo>
                  <a:lnTo>
                    <a:pt x="1646499" y="354922"/>
                  </a:lnTo>
                  <a:lnTo>
                    <a:pt x="1617568" y="319645"/>
                  </a:lnTo>
                  <a:lnTo>
                    <a:pt x="1586956" y="285860"/>
                  </a:lnTo>
                  <a:lnTo>
                    <a:pt x="1554725" y="253629"/>
                  </a:lnTo>
                  <a:lnTo>
                    <a:pt x="1520939" y="223016"/>
                  </a:lnTo>
                  <a:lnTo>
                    <a:pt x="1485662" y="194086"/>
                  </a:lnTo>
                  <a:lnTo>
                    <a:pt x="1448957" y="166901"/>
                  </a:lnTo>
                  <a:lnTo>
                    <a:pt x="1410889" y="141526"/>
                  </a:lnTo>
                  <a:lnTo>
                    <a:pt x="1371519" y="118024"/>
                  </a:lnTo>
                  <a:lnTo>
                    <a:pt x="1330913" y="96458"/>
                  </a:lnTo>
                  <a:lnTo>
                    <a:pt x="1289134" y="76892"/>
                  </a:lnTo>
                  <a:lnTo>
                    <a:pt x="1246245" y="59390"/>
                  </a:lnTo>
                  <a:lnTo>
                    <a:pt x="1202309" y="44015"/>
                  </a:lnTo>
                  <a:lnTo>
                    <a:pt x="1157392" y="30831"/>
                  </a:lnTo>
                  <a:lnTo>
                    <a:pt x="1111555" y="19901"/>
                  </a:lnTo>
                  <a:lnTo>
                    <a:pt x="1064863" y="11289"/>
                  </a:lnTo>
                  <a:lnTo>
                    <a:pt x="1017380" y="5060"/>
                  </a:lnTo>
                  <a:lnTo>
                    <a:pt x="969168" y="1275"/>
                  </a:lnTo>
                  <a:lnTo>
                    <a:pt x="920292" y="0"/>
                  </a:lnTo>
                  <a:lnTo>
                    <a:pt x="0" y="0"/>
                  </a:lnTo>
                  <a:close/>
                </a:path>
              </a:pathLst>
            </a:custGeom>
            <a:ln w="19050">
              <a:solidFill>
                <a:srgbClr val="04676D"/>
              </a:solidFill>
            </a:ln>
          </p:spPr>
          <p:txBody>
            <a:bodyPr wrap="square" lIns="0" tIns="0" rIns="0" bIns="0" rtlCol="0"/>
            <a:lstStyle/>
            <a:p>
              <a:endParaRPr/>
            </a:p>
          </p:txBody>
        </p:sp>
        <p:sp>
          <p:nvSpPr>
            <p:cNvPr id="11" name="object 15">
              <a:extLst>
                <a:ext uri="{FF2B5EF4-FFF2-40B4-BE49-F238E27FC236}">
                  <a16:creationId xmlns:a16="http://schemas.microsoft.com/office/drawing/2014/main" id="{2200B380-C825-0E5D-A45D-5E68BFD821B1}"/>
                </a:ext>
              </a:extLst>
            </p:cNvPr>
            <p:cNvSpPr/>
            <p:nvPr/>
          </p:nvSpPr>
          <p:spPr>
            <a:xfrm>
              <a:off x="8420343" y="0"/>
              <a:ext cx="2759710" cy="2939415"/>
            </a:xfrm>
            <a:custGeom>
              <a:avLst/>
              <a:gdLst/>
              <a:ahLst/>
              <a:cxnLst/>
              <a:rect l="l" t="t" r="r" b="b"/>
              <a:pathLst>
                <a:path w="2759709" h="2939415">
                  <a:moveTo>
                    <a:pt x="0" y="0"/>
                  </a:moveTo>
                  <a:lnTo>
                    <a:pt x="0" y="1559782"/>
                  </a:lnTo>
                  <a:lnTo>
                    <a:pt x="834" y="1608215"/>
                  </a:lnTo>
                  <a:lnTo>
                    <a:pt x="3318" y="1656229"/>
                  </a:lnTo>
                  <a:lnTo>
                    <a:pt x="7426" y="1703796"/>
                  </a:lnTo>
                  <a:lnTo>
                    <a:pt x="13129" y="1750889"/>
                  </a:lnTo>
                  <a:lnTo>
                    <a:pt x="20400" y="1797481"/>
                  </a:lnTo>
                  <a:lnTo>
                    <a:pt x="29213" y="1843545"/>
                  </a:lnTo>
                  <a:lnTo>
                    <a:pt x="39539" y="1889052"/>
                  </a:lnTo>
                  <a:lnTo>
                    <a:pt x="51351" y="1933976"/>
                  </a:lnTo>
                  <a:lnTo>
                    <a:pt x="64621" y="1978290"/>
                  </a:lnTo>
                  <a:lnTo>
                    <a:pt x="79324" y="2021965"/>
                  </a:lnTo>
                  <a:lnTo>
                    <a:pt x="95430" y="2064975"/>
                  </a:lnTo>
                  <a:lnTo>
                    <a:pt x="112913" y="2107292"/>
                  </a:lnTo>
                  <a:lnTo>
                    <a:pt x="131745" y="2148889"/>
                  </a:lnTo>
                  <a:lnTo>
                    <a:pt x="151900" y="2189739"/>
                  </a:lnTo>
                  <a:lnTo>
                    <a:pt x="173349" y="2229813"/>
                  </a:lnTo>
                  <a:lnTo>
                    <a:pt x="196065" y="2269086"/>
                  </a:lnTo>
                  <a:lnTo>
                    <a:pt x="220022" y="2307529"/>
                  </a:lnTo>
                  <a:lnTo>
                    <a:pt x="245191" y="2345115"/>
                  </a:lnTo>
                  <a:lnTo>
                    <a:pt x="271545" y="2381816"/>
                  </a:lnTo>
                  <a:lnTo>
                    <a:pt x="299057" y="2417606"/>
                  </a:lnTo>
                  <a:lnTo>
                    <a:pt x="327699" y="2452457"/>
                  </a:lnTo>
                  <a:lnTo>
                    <a:pt x="357445" y="2486342"/>
                  </a:lnTo>
                  <a:lnTo>
                    <a:pt x="388267" y="2519233"/>
                  </a:lnTo>
                  <a:lnTo>
                    <a:pt x="420137" y="2551103"/>
                  </a:lnTo>
                  <a:lnTo>
                    <a:pt x="453028" y="2581925"/>
                  </a:lnTo>
                  <a:lnTo>
                    <a:pt x="486912" y="2611670"/>
                  </a:lnTo>
                  <a:lnTo>
                    <a:pt x="521763" y="2640313"/>
                  </a:lnTo>
                  <a:lnTo>
                    <a:pt x="557553" y="2667825"/>
                  </a:lnTo>
                  <a:lnTo>
                    <a:pt x="594255" y="2694179"/>
                  </a:lnTo>
                  <a:lnTo>
                    <a:pt x="631841" y="2719348"/>
                  </a:lnTo>
                  <a:lnTo>
                    <a:pt x="670284" y="2743304"/>
                  </a:lnTo>
                  <a:lnTo>
                    <a:pt x="709556" y="2766021"/>
                  </a:lnTo>
                  <a:lnTo>
                    <a:pt x="749631" y="2787470"/>
                  </a:lnTo>
                  <a:lnTo>
                    <a:pt x="790481" y="2807624"/>
                  </a:lnTo>
                  <a:lnTo>
                    <a:pt x="832078" y="2826457"/>
                  </a:lnTo>
                  <a:lnTo>
                    <a:pt x="874395" y="2843940"/>
                  </a:lnTo>
                  <a:lnTo>
                    <a:pt x="917405" y="2860046"/>
                  </a:lnTo>
                  <a:lnTo>
                    <a:pt x="961080" y="2874748"/>
                  </a:lnTo>
                  <a:lnTo>
                    <a:pt x="1005394" y="2888019"/>
                  </a:lnTo>
                  <a:lnTo>
                    <a:pt x="1050318" y="2899831"/>
                  </a:lnTo>
                  <a:lnTo>
                    <a:pt x="1095825" y="2910157"/>
                  </a:lnTo>
                  <a:lnTo>
                    <a:pt x="1141888" y="2918969"/>
                  </a:lnTo>
                  <a:lnTo>
                    <a:pt x="1188481" y="2926241"/>
                  </a:lnTo>
                  <a:lnTo>
                    <a:pt x="1235574" y="2931944"/>
                  </a:lnTo>
                  <a:lnTo>
                    <a:pt x="1283141" y="2936051"/>
                  </a:lnTo>
                  <a:lnTo>
                    <a:pt x="1331155" y="2938536"/>
                  </a:lnTo>
                  <a:lnTo>
                    <a:pt x="1379588" y="2939370"/>
                  </a:lnTo>
                  <a:lnTo>
                    <a:pt x="2759176" y="2939370"/>
                  </a:lnTo>
                  <a:lnTo>
                    <a:pt x="2759176" y="1002620"/>
                  </a:lnTo>
                  <a:lnTo>
                    <a:pt x="2758342" y="954187"/>
                  </a:lnTo>
                  <a:lnTo>
                    <a:pt x="2755857" y="906173"/>
                  </a:lnTo>
                  <a:lnTo>
                    <a:pt x="2751750" y="858606"/>
                  </a:lnTo>
                  <a:lnTo>
                    <a:pt x="2746047" y="811513"/>
                  </a:lnTo>
                  <a:lnTo>
                    <a:pt x="2738775" y="764921"/>
                  </a:lnTo>
                  <a:lnTo>
                    <a:pt x="2729963" y="718857"/>
                  </a:lnTo>
                  <a:lnTo>
                    <a:pt x="2719637" y="673350"/>
                  </a:lnTo>
                  <a:lnTo>
                    <a:pt x="2707825" y="628426"/>
                  </a:lnTo>
                  <a:lnTo>
                    <a:pt x="2694554" y="584112"/>
                  </a:lnTo>
                  <a:lnTo>
                    <a:pt x="2679852" y="540437"/>
                  </a:lnTo>
                  <a:lnTo>
                    <a:pt x="2663746" y="497427"/>
                  </a:lnTo>
                  <a:lnTo>
                    <a:pt x="2646263" y="455110"/>
                  </a:lnTo>
                  <a:lnTo>
                    <a:pt x="2627430" y="413513"/>
                  </a:lnTo>
                  <a:lnTo>
                    <a:pt x="2607276" y="372663"/>
                  </a:lnTo>
                  <a:lnTo>
                    <a:pt x="2585827" y="332589"/>
                  </a:lnTo>
                  <a:lnTo>
                    <a:pt x="2563110" y="293316"/>
                  </a:lnTo>
                  <a:lnTo>
                    <a:pt x="2539154" y="254873"/>
                  </a:lnTo>
                  <a:lnTo>
                    <a:pt x="2513985" y="217287"/>
                  </a:lnTo>
                  <a:lnTo>
                    <a:pt x="2487631" y="180586"/>
                  </a:lnTo>
                  <a:lnTo>
                    <a:pt x="2460119" y="144796"/>
                  </a:lnTo>
                  <a:lnTo>
                    <a:pt x="2431476" y="109945"/>
                  </a:lnTo>
                  <a:lnTo>
                    <a:pt x="2401730" y="76060"/>
                  </a:lnTo>
                  <a:lnTo>
                    <a:pt x="2370909" y="43169"/>
                  </a:lnTo>
                  <a:lnTo>
                    <a:pt x="2339039" y="11299"/>
                  </a:lnTo>
                  <a:lnTo>
                    <a:pt x="2326981" y="0"/>
                  </a:lnTo>
                </a:path>
              </a:pathLst>
            </a:custGeom>
            <a:ln w="19050">
              <a:solidFill>
                <a:srgbClr val="04676D"/>
              </a:solidFill>
            </a:ln>
          </p:spPr>
          <p:txBody>
            <a:bodyPr wrap="square" lIns="0" tIns="0" rIns="0" bIns="0" rtlCol="0"/>
            <a:lstStyle/>
            <a:p>
              <a:endParaRPr/>
            </a:p>
          </p:txBody>
        </p:sp>
        <p:sp>
          <p:nvSpPr>
            <p:cNvPr id="12" name="object 16">
              <a:extLst>
                <a:ext uri="{FF2B5EF4-FFF2-40B4-BE49-F238E27FC236}">
                  <a16:creationId xmlns:a16="http://schemas.microsoft.com/office/drawing/2014/main" id="{6A5A9E90-AB0B-967B-B7A1-8C3ABE5BBDE4}"/>
                </a:ext>
              </a:extLst>
            </p:cNvPr>
            <p:cNvSpPr/>
            <p:nvPr/>
          </p:nvSpPr>
          <p:spPr>
            <a:xfrm>
              <a:off x="8647204" y="0"/>
              <a:ext cx="2299335" cy="2660650"/>
            </a:xfrm>
            <a:custGeom>
              <a:avLst/>
              <a:gdLst/>
              <a:ahLst/>
              <a:cxnLst/>
              <a:rect l="l" t="t" r="r" b="b"/>
              <a:pathLst>
                <a:path w="2299334" h="2660650">
                  <a:moveTo>
                    <a:pt x="0" y="0"/>
                  </a:moveTo>
                  <a:lnTo>
                    <a:pt x="0" y="1510734"/>
                  </a:lnTo>
                  <a:lnTo>
                    <a:pt x="1008" y="1559332"/>
                  </a:lnTo>
                  <a:lnTo>
                    <a:pt x="4007" y="1607415"/>
                  </a:lnTo>
                  <a:lnTo>
                    <a:pt x="8957" y="1654945"/>
                  </a:lnTo>
                  <a:lnTo>
                    <a:pt x="15817" y="1701880"/>
                  </a:lnTo>
                  <a:lnTo>
                    <a:pt x="24549" y="1748182"/>
                  </a:lnTo>
                  <a:lnTo>
                    <a:pt x="35111" y="1793809"/>
                  </a:lnTo>
                  <a:lnTo>
                    <a:pt x="47464" y="1838723"/>
                  </a:lnTo>
                  <a:lnTo>
                    <a:pt x="61569" y="1882884"/>
                  </a:lnTo>
                  <a:lnTo>
                    <a:pt x="77384" y="1926251"/>
                  </a:lnTo>
                  <a:lnTo>
                    <a:pt x="94871" y="1968785"/>
                  </a:lnTo>
                  <a:lnTo>
                    <a:pt x="113990" y="2010445"/>
                  </a:lnTo>
                  <a:lnTo>
                    <a:pt x="134700" y="2051193"/>
                  </a:lnTo>
                  <a:lnTo>
                    <a:pt x="156961" y="2090987"/>
                  </a:lnTo>
                  <a:lnTo>
                    <a:pt x="180734" y="2129788"/>
                  </a:lnTo>
                  <a:lnTo>
                    <a:pt x="205979" y="2167557"/>
                  </a:lnTo>
                  <a:lnTo>
                    <a:pt x="232656" y="2204252"/>
                  </a:lnTo>
                  <a:lnTo>
                    <a:pt x="260725" y="2239835"/>
                  </a:lnTo>
                  <a:lnTo>
                    <a:pt x="290146" y="2274266"/>
                  </a:lnTo>
                  <a:lnTo>
                    <a:pt x="320879" y="2307504"/>
                  </a:lnTo>
                  <a:lnTo>
                    <a:pt x="352885" y="2339509"/>
                  </a:lnTo>
                  <a:lnTo>
                    <a:pt x="386123" y="2370242"/>
                  </a:lnTo>
                  <a:lnTo>
                    <a:pt x="420553" y="2399663"/>
                  </a:lnTo>
                  <a:lnTo>
                    <a:pt x="456136" y="2427732"/>
                  </a:lnTo>
                  <a:lnTo>
                    <a:pt x="492832" y="2454409"/>
                  </a:lnTo>
                  <a:lnTo>
                    <a:pt x="530600" y="2479654"/>
                  </a:lnTo>
                  <a:lnTo>
                    <a:pt x="569402" y="2503428"/>
                  </a:lnTo>
                  <a:lnTo>
                    <a:pt x="609196" y="2525689"/>
                  </a:lnTo>
                  <a:lnTo>
                    <a:pt x="649943" y="2546399"/>
                  </a:lnTo>
                  <a:lnTo>
                    <a:pt x="691604" y="2565517"/>
                  </a:lnTo>
                  <a:lnTo>
                    <a:pt x="734138" y="2583004"/>
                  </a:lnTo>
                  <a:lnTo>
                    <a:pt x="777505" y="2598820"/>
                  </a:lnTo>
                  <a:lnTo>
                    <a:pt x="821665" y="2612924"/>
                  </a:lnTo>
                  <a:lnTo>
                    <a:pt x="866579" y="2625278"/>
                  </a:lnTo>
                  <a:lnTo>
                    <a:pt x="912207" y="2635840"/>
                  </a:lnTo>
                  <a:lnTo>
                    <a:pt x="958509" y="2644571"/>
                  </a:lnTo>
                  <a:lnTo>
                    <a:pt x="1005444" y="2651432"/>
                  </a:lnTo>
                  <a:lnTo>
                    <a:pt x="1052973" y="2656382"/>
                  </a:lnTo>
                  <a:lnTo>
                    <a:pt x="1101057" y="2659381"/>
                  </a:lnTo>
                  <a:lnTo>
                    <a:pt x="1149654" y="2660389"/>
                  </a:lnTo>
                  <a:lnTo>
                    <a:pt x="2299309" y="2660389"/>
                  </a:lnTo>
                  <a:lnTo>
                    <a:pt x="2299309" y="1046435"/>
                  </a:lnTo>
                  <a:lnTo>
                    <a:pt x="2298301" y="997838"/>
                  </a:lnTo>
                  <a:lnTo>
                    <a:pt x="2295301" y="949754"/>
                  </a:lnTo>
                  <a:lnTo>
                    <a:pt x="2290352" y="902225"/>
                  </a:lnTo>
                  <a:lnTo>
                    <a:pt x="2283491" y="855290"/>
                  </a:lnTo>
                  <a:lnTo>
                    <a:pt x="2274760" y="808988"/>
                  </a:lnTo>
                  <a:lnTo>
                    <a:pt x="2264198" y="763360"/>
                  </a:lnTo>
                  <a:lnTo>
                    <a:pt x="2251844" y="718446"/>
                  </a:lnTo>
                  <a:lnTo>
                    <a:pt x="2237740" y="674286"/>
                  </a:lnTo>
                  <a:lnTo>
                    <a:pt x="2221924" y="630918"/>
                  </a:lnTo>
                  <a:lnTo>
                    <a:pt x="2204437" y="588385"/>
                  </a:lnTo>
                  <a:lnTo>
                    <a:pt x="2185319" y="546724"/>
                  </a:lnTo>
                  <a:lnTo>
                    <a:pt x="2164609" y="505977"/>
                  </a:lnTo>
                  <a:lnTo>
                    <a:pt x="2142347" y="466182"/>
                  </a:lnTo>
                  <a:lnTo>
                    <a:pt x="2118574" y="427381"/>
                  </a:lnTo>
                  <a:lnTo>
                    <a:pt x="2093329" y="389613"/>
                  </a:lnTo>
                  <a:lnTo>
                    <a:pt x="2066652" y="352917"/>
                  </a:lnTo>
                  <a:lnTo>
                    <a:pt x="2038583" y="317334"/>
                  </a:lnTo>
                  <a:lnTo>
                    <a:pt x="2009162" y="282904"/>
                  </a:lnTo>
                  <a:lnTo>
                    <a:pt x="1978429" y="249666"/>
                  </a:lnTo>
                  <a:lnTo>
                    <a:pt x="1946424" y="217660"/>
                  </a:lnTo>
                  <a:lnTo>
                    <a:pt x="1913186" y="186927"/>
                  </a:lnTo>
                  <a:lnTo>
                    <a:pt x="1878755" y="157506"/>
                  </a:lnTo>
                  <a:lnTo>
                    <a:pt x="1843172" y="129437"/>
                  </a:lnTo>
                  <a:lnTo>
                    <a:pt x="1806477" y="102760"/>
                  </a:lnTo>
                  <a:lnTo>
                    <a:pt x="1768708" y="77515"/>
                  </a:lnTo>
                  <a:lnTo>
                    <a:pt x="1729907" y="53742"/>
                  </a:lnTo>
                  <a:lnTo>
                    <a:pt x="1690113" y="31480"/>
                  </a:lnTo>
                  <a:lnTo>
                    <a:pt x="1649365" y="10771"/>
                  </a:lnTo>
                  <a:lnTo>
                    <a:pt x="1625894" y="0"/>
                  </a:lnTo>
                </a:path>
              </a:pathLst>
            </a:custGeom>
            <a:ln w="19050">
              <a:solidFill>
                <a:srgbClr val="B4BB2E"/>
              </a:solidFill>
            </a:ln>
          </p:spPr>
          <p:txBody>
            <a:bodyPr wrap="square" lIns="0" tIns="0" rIns="0" bIns="0" rtlCol="0"/>
            <a:lstStyle/>
            <a:p>
              <a:endParaRPr dirty="0"/>
            </a:p>
          </p:txBody>
        </p:sp>
      </p:grpSp>
    </p:spTree>
    <p:extLst>
      <p:ext uri="{BB962C8B-B14F-4D97-AF65-F5344CB8AC3E}">
        <p14:creationId xmlns:p14="http://schemas.microsoft.com/office/powerpoint/2010/main" val="4179546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4195ED7-CAFC-3056-2391-29D9A876155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8EF9281-D471-6C1E-95FF-13E62F633505}"/>
              </a:ext>
            </a:extLst>
          </p:cNvPr>
          <p:cNvSpPr txBox="1">
            <a:spLocks noGrp="1"/>
          </p:cNvSpPr>
          <p:nvPr>
            <p:ph type="title"/>
          </p:nvPr>
        </p:nvSpPr>
        <p:spPr>
          <a:xfrm>
            <a:off x="1052693" y="694563"/>
            <a:ext cx="10669407" cy="1182375"/>
          </a:xfrm>
          <a:prstGeom prst="rect">
            <a:avLst/>
          </a:prstGeom>
        </p:spPr>
        <p:txBody>
          <a:bodyPr vert="horz" wrap="square" lIns="0" tIns="12700" rIns="0" bIns="0" rtlCol="0">
            <a:spAutoFit/>
          </a:bodyPr>
          <a:lstStyle/>
          <a:p>
            <a:pPr marL="12700">
              <a:lnSpc>
                <a:spcPct val="100000"/>
              </a:lnSpc>
              <a:spcBef>
                <a:spcPts val="100"/>
              </a:spcBef>
              <a:tabLst>
                <a:tab pos="2085339" algn="l"/>
              </a:tabLst>
            </a:pPr>
            <a:r>
              <a:rPr lang="en-GB" dirty="0"/>
              <a:t>Institutional tools and strategies: </a:t>
            </a:r>
            <a:br>
              <a:rPr lang="en-GB" dirty="0"/>
            </a:br>
            <a:r>
              <a:rPr lang="en-GB" dirty="0"/>
              <a:t>How do we reduce errors at audit?</a:t>
            </a:r>
            <a:endParaRPr spc="-10" dirty="0"/>
          </a:p>
        </p:txBody>
      </p:sp>
      <p:sp>
        <p:nvSpPr>
          <p:cNvPr id="16" name="Content Placeholder 2">
            <a:extLst>
              <a:ext uri="{FF2B5EF4-FFF2-40B4-BE49-F238E27FC236}">
                <a16:creationId xmlns:a16="http://schemas.microsoft.com/office/drawing/2014/main" id="{C6AD7618-55DA-1561-C56B-B509253D1161}"/>
              </a:ext>
            </a:extLst>
          </p:cNvPr>
          <p:cNvSpPr txBox="1">
            <a:spLocks/>
          </p:cNvSpPr>
          <p:nvPr/>
        </p:nvSpPr>
        <p:spPr>
          <a:xfrm>
            <a:off x="215900" y="1934220"/>
            <a:ext cx="10502458" cy="4195215"/>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rgbClr val="BEBF3B"/>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rgbClr val="BEBF3B"/>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rgbClr val="BEBF3B"/>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rgbClr val="BEBF3B"/>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rgbClr val="BEBF3B"/>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lvl="0">
              <a:lnSpc>
                <a:spcPct val="90000"/>
              </a:lnSpc>
            </a:pPr>
            <a:r>
              <a:rPr lang="en-GB" sz="1600" b="1" dirty="0">
                <a:latin typeface="HelveticaNeueLT Std Med"/>
              </a:rPr>
              <a:t>Live claims tool to help update project throughout duration:</a:t>
            </a:r>
          </a:p>
          <a:p>
            <a:pPr lvl="0">
              <a:lnSpc>
                <a:spcPct val="90000"/>
              </a:lnSpc>
            </a:pPr>
            <a:endParaRPr lang="en-GB" sz="1600" b="1" dirty="0">
              <a:latin typeface="HelveticaNeueLT Std Med"/>
            </a:endParaRPr>
          </a:p>
          <a:p>
            <a:pPr lvl="0">
              <a:lnSpc>
                <a:spcPct val="90000"/>
              </a:lnSpc>
            </a:pPr>
            <a:endParaRPr lang="en-GB" sz="1600" b="1" dirty="0">
              <a:latin typeface="HelveticaNeueLT Std Med"/>
            </a:endParaRPr>
          </a:p>
          <a:p>
            <a:pPr lvl="2">
              <a:lnSpc>
                <a:spcPct val="90000"/>
              </a:lnSpc>
            </a:pPr>
            <a:endParaRPr lang="en-GB" sz="1200" dirty="0">
              <a:latin typeface="HelveticaNeueLT Std Med"/>
            </a:endParaRPr>
          </a:p>
          <a:p>
            <a:pPr>
              <a:lnSpc>
                <a:spcPct val="90000"/>
              </a:lnSpc>
            </a:pPr>
            <a:endParaRPr lang="en-GB" sz="1600" dirty="0">
              <a:latin typeface="HelveticaNeueLT Std Med"/>
            </a:endParaRPr>
          </a:p>
          <a:p>
            <a:pPr lvl="1">
              <a:lnSpc>
                <a:spcPct val="90000"/>
              </a:lnSpc>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a:lnSpc>
                <a:spcPct val="90000"/>
              </a:lnSpc>
            </a:pPr>
            <a:endParaRPr lang="en-GB" sz="1400" dirty="0">
              <a:latin typeface="HelveticaNeueLT Std Med"/>
            </a:endParaRPr>
          </a:p>
          <a:p>
            <a:pPr lvl="1">
              <a:lnSpc>
                <a:spcPct val="90000"/>
              </a:lnSpc>
            </a:pPr>
            <a:endParaRPr lang="en-GB" sz="1400" dirty="0">
              <a:latin typeface="HelveticaNeueLT Std Med"/>
            </a:endParaRPr>
          </a:p>
          <a:p>
            <a:pPr marL="457200" lvl="1" indent="0">
              <a:lnSpc>
                <a:spcPct val="90000"/>
              </a:lnSpc>
              <a:buNone/>
            </a:pPr>
            <a:endParaRPr lang="en-GB" sz="1400" dirty="0">
              <a:latin typeface="HelveticaNeueLT Std Med"/>
            </a:endParaRPr>
          </a:p>
          <a:p>
            <a:pPr lvl="0">
              <a:lnSpc>
                <a:spcPct val="90000"/>
              </a:lnSpc>
            </a:pPr>
            <a:endParaRPr lang="en-GB" sz="1600" dirty="0">
              <a:latin typeface="HelveticaNeueLT Std Med"/>
            </a:endParaRPr>
          </a:p>
        </p:txBody>
      </p:sp>
      <p:pic>
        <p:nvPicPr>
          <p:cNvPr id="2" name="Picture 1" descr="A yellow and black logo&#10;&#10;Description automatically generated">
            <a:extLst>
              <a:ext uri="{FF2B5EF4-FFF2-40B4-BE49-F238E27FC236}">
                <a16:creationId xmlns:a16="http://schemas.microsoft.com/office/drawing/2014/main" id="{535F1EFE-A202-57B9-CF36-B29DB8C0FCE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0700" y="5516372"/>
            <a:ext cx="1934532" cy="776165"/>
          </a:xfrm>
          <a:prstGeom prst="rect">
            <a:avLst/>
          </a:prstGeom>
        </p:spPr>
      </p:pic>
      <p:grpSp>
        <p:nvGrpSpPr>
          <p:cNvPr id="4" name="object 8">
            <a:extLst>
              <a:ext uri="{FF2B5EF4-FFF2-40B4-BE49-F238E27FC236}">
                <a16:creationId xmlns:a16="http://schemas.microsoft.com/office/drawing/2014/main" id="{0F71EAC6-A025-EFA9-7682-EC26801C8DA9}"/>
              </a:ext>
            </a:extLst>
          </p:cNvPr>
          <p:cNvGrpSpPr/>
          <p:nvPr/>
        </p:nvGrpSpPr>
        <p:grpSpPr>
          <a:xfrm>
            <a:off x="8410818" y="-9524"/>
            <a:ext cx="3766820" cy="6216650"/>
            <a:chOff x="8410818" y="-9524"/>
            <a:chExt cx="3766820" cy="6216650"/>
          </a:xfrm>
        </p:grpSpPr>
        <p:sp>
          <p:nvSpPr>
            <p:cNvPr id="5" name="object 9">
              <a:extLst>
                <a:ext uri="{FF2B5EF4-FFF2-40B4-BE49-F238E27FC236}">
                  <a16:creationId xmlns:a16="http://schemas.microsoft.com/office/drawing/2014/main" id="{1B0628B6-2671-4561-C4D1-15C9867D7D83}"/>
                </a:ext>
              </a:extLst>
            </p:cNvPr>
            <p:cNvSpPr/>
            <p:nvPr/>
          </p:nvSpPr>
          <p:spPr>
            <a:xfrm>
              <a:off x="11873487" y="3770524"/>
              <a:ext cx="294640" cy="1527810"/>
            </a:xfrm>
            <a:custGeom>
              <a:avLst/>
              <a:gdLst/>
              <a:ahLst/>
              <a:cxnLst/>
              <a:rect l="l" t="t" r="r" b="b"/>
              <a:pathLst>
                <a:path w="294640" h="1527810">
                  <a:moveTo>
                    <a:pt x="294509" y="0"/>
                  </a:moveTo>
                  <a:lnTo>
                    <a:pt x="0" y="0"/>
                  </a:lnTo>
                  <a:lnTo>
                    <a:pt x="0" y="963955"/>
                  </a:lnTo>
                  <a:lnTo>
                    <a:pt x="1724" y="1012992"/>
                  </a:lnTo>
                  <a:lnTo>
                    <a:pt x="6818" y="1061099"/>
                  </a:lnTo>
                  <a:lnTo>
                    <a:pt x="15167" y="1108159"/>
                  </a:lnTo>
                  <a:lnTo>
                    <a:pt x="26654" y="1154056"/>
                  </a:lnTo>
                  <a:lnTo>
                    <a:pt x="41164" y="1198674"/>
                  </a:lnTo>
                  <a:lnTo>
                    <a:pt x="58579" y="1241897"/>
                  </a:lnTo>
                  <a:lnTo>
                    <a:pt x="78783" y="1283608"/>
                  </a:lnTo>
                  <a:lnTo>
                    <a:pt x="101662" y="1323692"/>
                  </a:lnTo>
                  <a:lnTo>
                    <a:pt x="127097" y="1362031"/>
                  </a:lnTo>
                  <a:lnTo>
                    <a:pt x="154974" y="1398511"/>
                  </a:lnTo>
                  <a:lnTo>
                    <a:pt x="185176" y="1433014"/>
                  </a:lnTo>
                  <a:lnTo>
                    <a:pt x="217586" y="1465425"/>
                  </a:lnTo>
                  <a:lnTo>
                    <a:pt x="252089" y="1495627"/>
                  </a:lnTo>
                  <a:lnTo>
                    <a:pt x="288568" y="1523504"/>
                  </a:lnTo>
                  <a:lnTo>
                    <a:pt x="294509" y="1527445"/>
                  </a:lnTo>
                </a:path>
              </a:pathLst>
            </a:custGeom>
            <a:ln w="19050">
              <a:solidFill>
                <a:srgbClr val="B4BB2E"/>
              </a:solidFill>
            </a:ln>
          </p:spPr>
          <p:txBody>
            <a:bodyPr wrap="square" lIns="0" tIns="0" rIns="0" bIns="0" rtlCol="0"/>
            <a:lstStyle/>
            <a:p>
              <a:endParaRPr/>
            </a:p>
          </p:txBody>
        </p:sp>
        <p:sp>
          <p:nvSpPr>
            <p:cNvPr id="6" name="object 10">
              <a:extLst>
                <a:ext uri="{FF2B5EF4-FFF2-40B4-BE49-F238E27FC236}">
                  <a16:creationId xmlns:a16="http://schemas.microsoft.com/office/drawing/2014/main" id="{6F2F41B4-D891-26EA-4938-0ADFAA63F26F}"/>
                </a:ext>
              </a:extLst>
            </p:cNvPr>
            <p:cNvSpPr/>
            <p:nvPr/>
          </p:nvSpPr>
          <p:spPr>
            <a:xfrm>
              <a:off x="11637696" y="3487783"/>
              <a:ext cx="530860" cy="2125980"/>
            </a:xfrm>
            <a:custGeom>
              <a:avLst/>
              <a:gdLst/>
              <a:ahLst/>
              <a:cxnLst/>
              <a:rect l="l" t="t" r="r" b="b"/>
              <a:pathLst>
                <a:path w="530859" h="2125979">
                  <a:moveTo>
                    <a:pt x="530299" y="0"/>
                  </a:moveTo>
                  <a:lnTo>
                    <a:pt x="0" y="0"/>
                  </a:lnTo>
                  <a:lnTo>
                    <a:pt x="0" y="1291971"/>
                  </a:lnTo>
                  <a:lnTo>
                    <a:pt x="1275" y="1340847"/>
                  </a:lnTo>
                  <a:lnTo>
                    <a:pt x="5060" y="1389058"/>
                  </a:lnTo>
                  <a:lnTo>
                    <a:pt x="11289" y="1436542"/>
                  </a:lnTo>
                  <a:lnTo>
                    <a:pt x="19901" y="1483233"/>
                  </a:lnTo>
                  <a:lnTo>
                    <a:pt x="30831" y="1529070"/>
                  </a:lnTo>
                  <a:lnTo>
                    <a:pt x="44015" y="1573988"/>
                  </a:lnTo>
                  <a:lnTo>
                    <a:pt x="59390" y="1617923"/>
                  </a:lnTo>
                  <a:lnTo>
                    <a:pt x="76892" y="1660812"/>
                  </a:lnTo>
                  <a:lnTo>
                    <a:pt x="96458" y="1702591"/>
                  </a:lnTo>
                  <a:lnTo>
                    <a:pt x="118024" y="1743198"/>
                  </a:lnTo>
                  <a:lnTo>
                    <a:pt x="141526" y="1782567"/>
                  </a:lnTo>
                  <a:lnTo>
                    <a:pt x="166901" y="1820636"/>
                  </a:lnTo>
                  <a:lnTo>
                    <a:pt x="194086" y="1857340"/>
                  </a:lnTo>
                  <a:lnTo>
                    <a:pt x="223016" y="1892617"/>
                  </a:lnTo>
                  <a:lnTo>
                    <a:pt x="253629" y="1926403"/>
                  </a:lnTo>
                  <a:lnTo>
                    <a:pt x="285860" y="1958634"/>
                  </a:lnTo>
                  <a:lnTo>
                    <a:pt x="319645" y="1989246"/>
                  </a:lnTo>
                  <a:lnTo>
                    <a:pt x="354922" y="2018177"/>
                  </a:lnTo>
                  <a:lnTo>
                    <a:pt x="391627" y="2045361"/>
                  </a:lnTo>
                  <a:lnTo>
                    <a:pt x="429696" y="2070737"/>
                  </a:lnTo>
                  <a:lnTo>
                    <a:pt x="469065" y="2094239"/>
                  </a:lnTo>
                  <a:lnTo>
                    <a:pt x="509671" y="2115805"/>
                  </a:lnTo>
                  <a:lnTo>
                    <a:pt x="530299" y="2125465"/>
                  </a:lnTo>
                </a:path>
              </a:pathLst>
            </a:custGeom>
            <a:ln w="19050">
              <a:solidFill>
                <a:srgbClr val="04676D"/>
              </a:solidFill>
            </a:ln>
          </p:spPr>
          <p:txBody>
            <a:bodyPr wrap="square" lIns="0" tIns="0" rIns="0" bIns="0" rtlCol="0"/>
            <a:lstStyle/>
            <a:p>
              <a:endParaRPr/>
            </a:p>
          </p:txBody>
        </p:sp>
        <p:sp>
          <p:nvSpPr>
            <p:cNvPr id="7" name="object 11">
              <a:extLst>
                <a:ext uri="{FF2B5EF4-FFF2-40B4-BE49-F238E27FC236}">
                  <a16:creationId xmlns:a16="http://schemas.microsoft.com/office/drawing/2014/main" id="{458DBF4F-5F3C-3388-548E-CF72FBCB29D2}"/>
                </a:ext>
              </a:extLst>
            </p:cNvPr>
            <p:cNvSpPr/>
            <p:nvPr/>
          </p:nvSpPr>
          <p:spPr>
            <a:xfrm>
              <a:off x="11180546" y="2937658"/>
              <a:ext cx="988060" cy="3260090"/>
            </a:xfrm>
            <a:custGeom>
              <a:avLst/>
              <a:gdLst/>
              <a:ahLst/>
              <a:cxnLst/>
              <a:rect l="l" t="t" r="r" b="b"/>
              <a:pathLst>
                <a:path w="988059" h="3260090">
                  <a:moveTo>
                    <a:pt x="987450" y="0"/>
                  </a:moveTo>
                  <a:lnTo>
                    <a:pt x="0" y="0"/>
                  </a:lnTo>
                  <a:lnTo>
                    <a:pt x="0" y="1936750"/>
                  </a:lnTo>
                  <a:lnTo>
                    <a:pt x="834" y="1985182"/>
                  </a:lnTo>
                  <a:lnTo>
                    <a:pt x="3318" y="2033196"/>
                  </a:lnTo>
                  <a:lnTo>
                    <a:pt x="7426" y="2080763"/>
                  </a:lnTo>
                  <a:lnTo>
                    <a:pt x="13129" y="2127857"/>
                  </a:lnTo>
                  <a:lnTo>
                    <a:pt x="20400" y="2174449"/>
                  </a:lnTo>
                  <a:lnTo>
                    <a:pt x="29213" y="2220512"/>
                  </a:lnTo>
                  <a:lnTo>
                    <a:pt x="39539" y="2266020"/>
                  </a:lnTo>
                  <a:lnTo>
                    <a:pt x="51351" y="2310944"/>
                  </a:lnTo>
                  <a:lnTo>
                    <a:pt x="64621" y="2355257"/>
                  </a:lnTo>
                  <a:lnTo>
                    <a:pt x="79324" y="2398933"/>
                  </a:lnTo>
                  <a:lnTo>
                    <a:pt x="95430" y="2441942"/>
                  </a:lnTo>
                  <a:lnTo>
                    <a:pt x="112913" y="2484260"/>
                  </a:lnTo>
                  <a:lnTo>
                    <a:pt x="131745" y="2525857"/>
                  </a:lnTo>
                  <a:lnTo>
                    <a:pt x="151900" y="2566706"/>
                  </a:lnTo>
                  <a:lnTo>
                    <a:pt x="173349" y="2606781"/>
                  </a:lnTo>
                  <a:lnTo>
                    <a:pt x="196065" y="2646053"/>
                  </a:lnTo>
                  <a:lnTo>
                    <a:pt x="220022" y="2684496"/>
                  </a:lnTo>
                  <a:lnTo>
                    <a:pt x="245191" y="2722082"/>
                  </a:lnTo>
                  <a:lnTo>
                    <a:pt x="271545" y="2758784"/>
                  </a:lnTo>
                  <a:lnTo>
                    <a:pt x="299057" y="2794574"/>
                  </a:lnTo>
                  <a:lnTo>
                    <a:pt x="327699" y="2829425"/>
                  </a:lnTo>
                  <a:lnTo>
                    <a:pt x="357445" y="2863310"/>
                  </a:lnTo>
                  <a:lnTo>
                    <a:pt x="388267" y="2896201"/>
                  </a:lnTo>
                  <a:lnTo>
                    <a:pt x="420137" y="2928071"/>
                  </a:lnTo>
                  <a:lnTo>
                    <a:pt x="453028" y="2958892"/>
                  </a:lnTo>
                  <a:lnTo>
                    <a:pt x="486912" y="2988638"/>
                  </a:lnTo>
                  <a:lnTo>
                    <a:pt x="521763" y="3017280"/>
                  </a:lnTo>
                  <a:lnTo>
                    <a:pt x="557553" y="3044792"/>
                  </a:lnTo>
                  <a:lnTo>
                    <a:pt x="594255" y="3071147"/>
                  </a:lnTo>
                  <a:lnTo>
                    <a:pt x="631841" y="3096316"/>
                  </a:lnTo>
                  <a:lnTo>
                    <a:pt x="670284" y="3120272"/>
                  </a:lnTo>
                  <a:lnTo>
                    <a:pt x="709556" y="3142988"/>
                  </a:lnTo>
                  <a:lnTo>
                    <a:pt x="749631" y="3164437"/>
                  </a:lnTo>
                  <a:lnTo>
                    <a:pt x="790481" y="3184592"/>
                  </a:lnTo>
                  <a:lnTo>
                    <a:pt x="832078" y="3203424"/>
                  </a:lnTo>
                  <a:lnTo>
                    <a:pt x="874395" y="3220907"/>
                  </a:lnTo>
                  <a:lnTo>
                    <a:pt x="917405" y="3237014"/>
                  </a:lnTo>
                  <a:lnTo>
                    <a:pt x="961080" y="3251716"/>
                  </a:lnTo>
                  <a:lnTo>
                    <a:pt x="987450" y="3259613"/>
                  </a:lnTo>
                </a:path>
              </a:pathLst>
            </a:custGeom>
            <a:ln w="19050">
              <a:solidFill>
                <a:srgbClr val="04676D"/>
              </a:solidFill>
            </a:ln>
          </p:spPr>
          <p:txBody>
            <a:bodyPr wrap="square" lIns="0" tIns="0" rIns="0" bIns="0" rtlCol="0"/>
            <a:lstStyle/>
            <a:p>
              <a:endParaRPr/>
            </a:p>
          </p:txBody>
        </p:sp>
        <p:sp>
          <p:nvSpPr>
            <p:cNvPr id="8" name="object 12">
              <a:extLst>
                <a:ext uri="{FF2B5EF4-FFF2-40B4-BE49-F238E27FC236}">
                  <a16:creationId xmlns:a16="http://schemas.microsoft.com/office/drawing/2014/main" id="{8641F24C-2633-D963-8E2A-F2742895135D}"/>
                </a:ext>
              </a:extLst>
            </p:cNvPr>
            <p:cNvSpPr/>
            <p:nvPr/>
          </p:nvSpPr>
          <p:spPr>
            <a:xfrm>
              <a:off x="11407407" y="3211407"/>
              <a:ext cx="760730" cy="2696210"/>
            </a:xfrm>
            <a:custGeom>
              <a:avLst/>
              <a:gdLst/>
              <a:ahLst/>
              <a:cxnLst/>
              <a:rect l="l" t="t" r="r" b="b"/>
              <a:pathLst>
                <a:path w="760729" h="2696210">
                  <a:moveTo>
                    <a:pt x="760588" y="0"/>
                  </a:moveTo>
                  <a:lnTo>
                    <a:pt x="0" y="0"/>
                  </a:lnTo>
                  <a:lnTo>
                    <a:pt x="0" y="1613954"/>
                  </a:lnTo>
                  <a:lnTo>
                    <a:pt x="1008" y="1662551"/>
                  </a:lnTo>
                  <a:lnTo>
                    <a:pt x="4007" y="1710634"/>
                  </a:lnTo>
                  <a:lnTo>
                    <a:pt x="8957" y="1758164"/>
                  </a:lnTo>
                  <a:lnTo>
                    <a:pt x="15817" y="1805099"/>
                  </a:lnTo>
                  <a:lnTo>
                    <a:pt x="24549" y="1851401"/>
                  </a:lnTo>
                  <a:lnTo>
                    <a:pt x="35111" y="1897029"/>
                  </a:lnTo>
                  <a:lnTo>
                    <a:pt x="47464" y="1941943"/>
                  </a:lnTo>
                  <a:lnTo>
                    <a:pt x="61569" y="1986103"/>
                  </a:lnTo>
                  <a:lnTo>
                    <a:pt x="77384" y="2029470"/>
                  </a:lnTo>
                  <a:lnTo>
                    <a:pt x="94871" y="2072004"/>
                  </a:lnTo>
                  <a:lnTo>
                    <a:pt x="113990" y="2113665"/>
                  </a:lnTo>
                  <a:lnTo>
                    <a:pt x="134700" y="2154412"/>
                  </a:lnTo>
                  <a:lnTo>
                    <a:pt x="156961" y="2194206"/>
                  </a:lnTo>
                  <a:lnTo>
                    <a:pt x="180734" y="2233008"/>
                  </a:lnTo>
                  <a:lnTo>
                    <a:pt x="205979" y="2270776"/>
                  </a:lnTo>
                  <a:lnTo>
                    <a:pt x="232656" y="2307472"/>
                  </a:lnTo>
                  <a:lnTo>
                    <a:pt x="260725" y="2343055"/>
                  </a:lnTo>
                  <a:lnTo>
                    <a:pt x="290146" y="2377485"/>
                  </a:lnTo>
                  <a:lnTo>
                    <a:pt x="320879" y="2410723"/>
                  </a:lnTo>
                  <a:lnTo>
                    <a:pt x="352885" y="2442728"/>
                  </a:lnTo>
                  <a:lnTo>
                    <a:pt x="386123" y="2473462"/>
                  </a:lnTo>
                  <a:lnTo>
                    <a:pt x="420553" y="2502883"/>
                  </a:lnTo>
                  <a:lnTo>
                    <a:pt x="456136" y="2530952"/>
                  </a:lnTo>
                  <a:lnTo>
                    <a:pt x="492832" y="2557629"/>
                  </a:lnTo>
                  <a:lnTo>
                    <a:pt x="530600" y="2582874"/>
                  </a:lnTo>
                  <a:lnTo>
                    <a:pt x="569402" y="2606647"/>
                  </a:lnTo>
                  <a:lnTo>
                    <a:pt x="609196" y="2628908"/>
                  </a:lnTo>
                  <a:lnTo>
                    <a:pt x="649943" y="2649618"/>
                  </a:lnTo>
                  <a:lnTo>
                    <a:pt x="691604" y="2668737"/>
                  </a:lnTo>
                  <a:lnTo>
                    <a:pt x="734138" y="2686224"/>
                  </a:lnTo>
                  <a:lnTo>
                    <a:pt x="760588" y="2695870"/>
                  </a:lnTo>
                </a:path>
              </a:pathLst>
            </a:custGeom>
            <a:ln w="19050">
              <a:solidFill>
                <a:srgbClr val="B4BB2E"/>
              </a:solidFill>
            </a:ln>
          </p:spPr>
          <p:txBody>
            <a:bodyPr wrap="square" lIns="0" tIns="0" rIns="0" bIns="0" rtlCol="0"/>
            <a:lstStyle/>
            <a:p>
              <a:endParaRPr/>
            </a:p>
          </p:txBody>
        </p:sp>
        <p:sp>
          <p:nvSpPr>
            <p:cNvPr id="9" name="object 13">
              <a:extLst>
                <a:ext uri="{FF2B5EF4-FFF2-40B4-BE49-F238E27FC236}">
                  <a16:creationId xmlns:a16="http://schemas.microsoft.com/office/drawing/2014/main" id="{D95A0C7D-6565-E3B8-183F-F3AF5916B5B2}"/>
                </a:ext>
              </a:extLst>
            </p:cNvPr>
            <p:cNvSpPr/>
            <p:nvPr/>
          </p:nvSpPr>
          <p:spPr>
            <a:xfrm>
              <a:off x="9113284" y="455898"/>
              <a:ext cx="1373505" cy="1651000"/>
            </a:xfrm>
            <a:custGeom>
              <a:avLst/>
              <a:gdLst/>
              <a:ahLst/>
              <a:cxnLst/>
              <a:rect l="l" t="t" r="r" b="b"/>
              <a:pathLst>
                <a:path w="1373504" h="1651000">
                  <a:moveTo>
                    <a:pt x="0" y="0"/>
                  </a:moveTo>
                  <a:lnTo>
                    <a:pt x="0" y="963955"/>
                  </a:lnTo>
                  <a:lnTo>
                    <a:pt x="1724" y="1012992"/>
                  </a:lnTo>
                  <a:lnTo>
                    <a:pt x="6818" y="1061099"/>
                  </a:lnTo>
                  <a:lnTo>
                    <a:pt x="15167" y="1108159"/>
                  </a:lnTo>
                  <a:lnTo>
                    <a:pt x="26654" y="1154056"/>
                  </a:lnTo>
                  <a:lnTo>
                    <a:pt x="41164" y="1198674"/>
                  </a:lnTo>
                  <a:lnTo>
                    <a:pt x="58579" y="1241897"/>
                  </a:lnTo>
                  <a:lnTo>
                    <a:pt x="78783" y="1283608"/>
                  </a:lnTo>
                  <a:lnTo>
                    <a:pt x="101662" y="1323692"/>
                  </a:lnTo>
                  <a:lnTo>
                    <a:pt x="127097" y="1362031"/>
                  </a:lnTo>
                  <a:lnTo>
                    <a:pt x="154974" y="1398511"/>
                  </a:lnTo>
                  <a:lnTo>
                    <a:pt x="185176" y="1433014"/>
                  </a:lnTo>
                  <a:lnTo>
                    <a:pt x="217586" y="1465425"/>
                  </a:lnTo>
                  <a:lnTo>
                    <a:pt x="252089" y="1495627"/>
                  </a:lnTo>
                  <a:lnTo>
                    <a:pt x="288568" y="1523504"/>
                  </a:lnTo>
                  <a:lnTo>
                    <a:pt x="326908" y="1548941"/>
                  </a:lnTo>
                  <a:lnTo>
                    <a:pt x="366991" y="1571819"/>
                  </a:lnTo>
                  <a:lnTo>
                    <a:pt x="408703" y="1592025"/>
                  </a:lnTo>
                  <a:lnTo>
                    <a:pt x="451926" y="1609440"/>
                  </a:lnTo>
                  <a:lnTo>
                    <a:pt x="496545" y="1623950"/>
                  </a:lnTo>
                  <a:lnTo>
                    <a:pt x="542443" y="1635438"/>
                  </a:lnTo>
                  <a:lnTo>
                    <a:pt x="589504" y="1643787"/>
                  </a:lnTo>
                  <a:lnTo>
                    <a:pt x="637612" y="1648882"/>
                  </a:lnTo>
                  <a:lnTo>
                    <a:pt x="686650" y="1650606"/>
                  </a:lnTo>
                  <a:lnTo>
                    <a:pt x="1373289" y="1650606"/>
                  </a:lnTo>
                  <a:lnTo>
                    <a:pt x="1373289" y="686650"/>
                  </a:lnTo>
                  <a:lnTo>
                    <a:pt x="1371565" y="637612"/>
                  </a:lnTo>
                  <a:lnTo>
                    <a:pt x="1366470" y="589504"/>
                  </a:lnTo>
                  <a:lnTo>
                    <a:pt x="1358121" y="542443"/>
                  </a:lnTo>
                  <a:lnTo>
                    <a:pt x="1346634" y="496545"/>
                  </a:lnTo>
                  <a:lnTo>
                    <a:pt x="1332125" y="451926"/>
                  </a:lnTo>
                  <a:lnTo>
                    <a:pt x="1314710" y="408703"/>
                  </a:lnTo>
                  <a:lnTo>
                    <a:pt x="1294505" y="366991"/>
                  </a:lnTo>
                  <a:lnTo>
                    <a:pt x="1271627" y="326908"/>
                  </a:lnTo>
                  <a:lnTo>
                    <a:pt x="1246192" y="288568"/>
                  </a:lnTo>
                  <a:lnTo>
                    <a:pt x="1218315" y="252089"/>
                  </a:lnTo>
                  <a:lnTo>
                    <a:pt x="1188114" y="217586"/>
                  </a:lnTo>
                  <a:lnTo>
                    <a:pt x="1155704" y="185176"/>
                  </a:lnTo>
                  <a:lnTo>
                    <a:pt x="1121201" y="154974"/>
                  </a:lnTo>
                  <a:lnTo>
                    <a:pt x="1084723" y="127097"/>
                  </a:lnTo>
                  <a:lnTo>
                    <a:pt x="1046384" y="101662"/>
                  </a:lnTo>
                  <a:lnTo>
                    <a:pt x="1006301" y="78783"/>
                  </a:lnTo>
                  <a:lnTo>
                    <a:pt x="964590" y="58579"/>
                  </a:lnTo>
                  <a:lnTo>
                    <a:pt x="921368" y="41164"/>
                  </a:lnTo>
                  <a:lnTo>
                    <a:pt x="876751" y="26654"/>
                  </a:lnTo>
                  <a:lnTo>
                    <a:pt x="830854" y="15167"/>
                  </a:lnTo>
                  <a:lnTo>
                    <a:pt x="783794" y="6818"/>
                  </a:lnTo>
                  <a:lnTo>
                    <a:pt x="735688" y="1724"/>
                  </a:lnTo>
                  <a:lnTo>
                    <a:pt x="686650" y="0"/>
                  </a:lnTo>
                  <a:lnTo>
                    <a:pt x="0" y="0"/>
                  </a:lnTo>
                  <a:close/>
                </a:path>
              </a:pathLst>
            </a:custGeom>
            <a:ln w="19050">
              <a:solidFill>
                <a:srgbClr val="B4BB2E"/>
              </a:solidFill>
            </a:ln>
          </p:spPr>
          <p:txBody>
            <a:bodyPr wrap="square" lIns="0" tIns="0" rIns="0" bIns="0" rtlCol="0"/>
            <a:lstStyle/>
            <a:p>
              <a:endParaRPr/>
            </a:p>
          </p:txBody>
        </p:sp>
        <p:sp>
          <p:nvSpPr>
            <p:cNvPr id="10" name="object 14">
              <a:extLst>
                <a:ext uri="{FF2B5EF4-FFF2-40B4-BE49-F238E27FC236}">
                  <a16:creationId xmlns:a16="http://schemas.microsoft.com/office/drawing/2014/main" id="{553A6AB5-2FBD-9D9B-DD9E-DE417C9A2968}"/>
                </a:ext>
              </a:extLst>
            </p:cNvPr>
            <p:cNvSpPr/>
            <p:nvPr/>
          </p:nvSpPr>
          <p:spPr>
            <a:xfrm>
              <a:off x="8877494" y="173156"/>
              <a:ext cx="1840864" cy="2212340"/>
            </a:xfrm>
            <a:custGeom>
              <a:avLst/>
              <a:gdLst/>
              <a:ahLst/>
              <a:cxnLst/>
              <a:rect l="l" t="t" r="r" b="b"/>
              <a:pathLst>
                <a:path w="1840865" h="2212340">
                  <a:moveTo>
                    <a:pt x="0" y="0"/>
                  </a:moveTo>
                  <a:lnTo>
                    <a:pt x="0" y="1291971"/>
                  </a:lnTo>
                  <a:lnTo>
                    <a:pt x="1275" y="1340847"/>
                  </a:lnTo>
                  <a:lnTo>
                    <a:pt x="5060" y="1389058"/>
                  </a:lnTo>
                  <a:lnTo>
                    <a:pt x="11289" y="1436542"/>
                  </a:lnTo>
                  <a:lnTo>
                    <a:pt x="19901" y="1483233"/>
                  </a:lnTo>
                  <a:lnTo>
                    <a:pt x="30831" y="1529070"/>
                  </a:lnTo>
                  <a:lnTo>
                    <a:pt x="44015" y="1573988"/>
                  </a:lnTo>
                  <a:lnTo>
                    <a:pt x="59390" y="1617923"/>
                  </a:lnTo>
                  <a:lnTo>
                    <a:pt x="76892" y="1660812"/>
                  </a:lnTo>
                  <a:lnTo>
                    <a:pt x="96458" y="1702591"/>
                  </a:lnTo>
                  <a:lnTo>
                    <a:pt x="118024" y="1743198"/>
                  </a:lnTo>
                  <a:lnTo>
                    <a:pt x="141526" y="1782567"/>
                  </a:lnTo>
                  <a:lnTo>
                    <a:pt x="166901" y="1820636"/>
                  </a:lnTo>
                  <a:lnTo>
                    <a:pt x="194086" y="1857340"/>
                  </a:lnTo>
                  <a:lnTo>
                    <a:pt x="223016" y="1892617"/>
                  </a:lnTo>
                  <a:lnTo>
                    <a:pt x="253629" y="1926403"/>
                  </a:lnTo>
                  <a:lnTo>
                    <a:pt x="285860" y="1958634"/>
                  </a:lnTo>
                  <a:lnTo>
                    <a:pt x="319645" y="1989246"/>
                  </a:lnTo>
                  <a:lnTo>
                    <a:pt x="354922" y="2018177"/>
                  </a:lnTo>
                  <a:lnTo>
                    <a:pt x="391627" y="2045361"/>
                  </a:lnTo>
                  <a:lnTo>
                    <a:pt x="429696" y="2070737"/>
                  </a:lnTo>
                  <a:lnTo>
                    <a:pt x="469065" y="2094239"/>
                  </a:lnTo>
                  <a:lnTo>
                    <a:pt x="509671" y="2115805"/>
                  </a:lnTo>
                  <a:lnTo>
                    <a:pt x="551451" y="2135371"/>
                  </a:lnTo>
                  <a:lnTo>
                    <a:pt x="594340" y="2152873"/>
                  </a:lnTo>
                  <a:lnTo>
                    <a:pt x="638275" y="2168248"/>
                  </a:lnTo>
                  <a:lnTo>
                    <a:pt x="683193" y="2181432"/>
                  </a:lnTo>
                  <a:lnTo>
                    <a:pt x="729029" y="2192362"/>
                  </a:lnTo>
                  <a:lnTo>
                    <a:pt x="775721" y="2200973"/>
                  </a:lnTo>
                  <a:lnTo>
                    <a:pt x="823205" y="2207203"/>
                  </a:lnTo>
                  <a:lnTo>
                    <a:pt x="871416" y="2210988"/>
                  </a:lnTo>
                  <a:lnTo>
                    <a:pt x="920292" y="2212263"/>
                  </a:lnTo>
                  <a:lnTo>
                    <a:pt x="1840585" y="2212263"/>
                  </a:lnTo>
                  <a:lnTo>
                    <a:pt x="1840585" y="920292"/>
                  </a:lnTo>
                  <a:lnTo>
                    <a:pt x="1839309" y="871416"/>
                  </a:lnTo>
                  <a:lnTo>
                    <a:pt x="1835525" y="823205"/>
                  </a:lnTo>
                  <a:lnTo>
                    <a:pt x="1829295" y="775721"/>
                  </a:lnTo>
                  <a:lnTo>
                    <a:pt x="1820684" y="729029"/>
                  </a:lnTo>
                  <a:lnTo>
                    <a:pt x="1809754" y="683193"/>
                  </a:lnTo>
                  <a:lnTo>
                    <a:pt x="1796570" y="638275"/>
                  </a:lnTo>
                  <a:lnTo>
                    <a:pt x="1781195" y="594340"/>
                  </a:lnTo>
                  <a:lnTo>
                    <a:pt x="1763693" y="551451"/>
                  </a:lnTo>
                  <a:lnTo>
                    <a:pt x="1744127" y="509671"/>
                  </a:lnTo>
                  <a:lnTo>
                    <a:pt x="1722561" y="469065"/>
                  </a:lnTo>
                  <a:lnTo>
                    <a:pt x="1699058" y="429696"/>
                  </a:lnTo>
                  <a:lnTo>
                    <a:pt x="1673683" y="391627"/>
                  </a:lnTo>
                  <a:lnTo>
                    <a:pt x="1646499" y="354922"/>
                  </a:lnTo>
                  <a:lnTo>
                    <a:pt x="1617568" y="319645"/>
                  </a:lnTo>
                  <a:lnTo>
                    <a:pt x="1586956" y="285860"/>
                  </a:lnTo>
                  <a:lnTo>
                    <a:pt x="1554725" y="253629"/>
                  </a:lnTo>
                  <a:lnTo>
                    <a:pt x="1520939" y="223016"/>
                  </a:lnTo>
                  <a:lnTo>
                    <a:pt x="1485662" y="194086"/>
                  </a:lnTo>
                  <a:lnTo>
                    <a:pt x="1448957" y="166901"/>
                  </a:lnTo>
                  <a:lnTo>
                    <a:pt x="1410889" y="141526"/>
                  </a:lnTo>
                  <a:lnTo>
                    <a:pt x="1371519" y="118024"/>
                  </a:lnTo>
                  <a:lnTo>
                    <a:pt x="1330913" y="96458"/>
                  </a:lnTo>
                  <a:lnTo>
                    <a:pt x="1289134" y="76892"/>
                  </a:lnTo>
                  <a:lnTo>
                    <a:pt x="1246245" y="59390"/>
                  </a:lnTo>
                  <a:lnTo>
                    <a:pt x="1202309" y="44015"/>
                  </a:lnTo>
                  <a:lnTo>
                    <a:pt x="1157392" y="30831"/>
                  </a:lnTo>
                  <a:lnTo>
                    <a:pt x="1111555" y="19901"/>
                  </a:lnTo>
                  <a:lnTo>
                    <a:pt x="1064863" y="11289"/>
                  </a:lnTo>
                  <a:lnTo>
                    <a:pt x="1017380" y="5060"/>
                  </a:lnTo>
                  <a:lnTo>
                    <a:pt x="969168" y="1275"/>
                  </a:lnTo>
                  <a:lnTo>
                    <a:pt x="920292" y="0"/>
                  </a:lnTo>
                  <a:lnTo>
                    <a:pt x="0" y="0"/>
                  </a:lnTo>
                  <a:close/>
                </a:path>
              </a:pathLst>
            </a:custGeom>
            <a:ln w="19050">
              <a:solidFill>
                <a:srgbClr val="04676D"/>
              </a:solidFill>
            </a:ln>
          </p:spPr>
          <p:txBody>
            <a:bodyPr wrap="square" lIns="0" tIns="0" rIns="0" bIns="0" rtlCol="0"/>
            <a:lstStyle/>
            <a:p>
              <a:endParaRPr/>
            </a:p>
          </p:txBody>
        </p:sp>
        <p:sp>
          <p:nvSpPr>
            <p:cNvPr id="11" name="object 15">
              <a:extLst>
                <a:ext uri="{FF2B5EF4-FFF2-40B4-BE49-F238E27FC236}">
                  <a16:creationId xmlns:a16="http://schemas.microsoft.com/office/drawing/2014/main" id="{0422A5DF-AE91-4BEB-EE56-D9555F3A33BF}"/>
                </a:ext>
              </a:extLst>
            </p:cNvPr>
            <p:cNvSpPr/>
            <p:nvPr/>
          </p:nvSpPr>
          <p:spPr>
            <a:xfrm>
              <a:off x="8420343" y="0"/>
              <a:ext cx="2759710" cy="2939415"/>
            </a:xfrm>
            <a:custGeom>
              <a:avLst/>
              <a:gdLst/>
              <a:ahLst/>
              <a:cxnLst/>
              <a:rect l="l" t="t" r="r" b="b"/>
              <a:pathLst>
                <a:path w="2759709" h="2939415">
                  <a:moveTo>
                    <a:pt x="0" y="0"/>
                  </a:moveTo>
                  <a:lnTo>
                    <a:pt x="0" y="1559782"/>
                  </a:lnTo>
                  <a:lnTo>
                    <a:pt x="834" y="1608215"/>
                  </a:lnTo>
                  <a:lnTo>
                    <a:pt x="3318" y="1656229"/>
                  </a:lnTo>
                  <a:lnTo>
                    <a:pt x="7426" y="1703796"/>
                  </a:lnTo>
                  <a:lnTo>
                    <a:pt x="13129" y="1750889"/>
                  </a:lnTo>
                  <a:lnTo>
                    <a:pt x="20400" y="1797481"/>
                  </a:lnTo>
                  <a:lnTo>
                    <a:pt x="29213" y="1843545"/>
                  </a:lnTo>
                  <a:lnTo>
                    <a:pt x="39539" y="1889052"/>
                  </a:lnTo>
                  <a:lnTo>
                    <a:pt x="51351" y="1933976"/>
                  </a:lnTo>
                  <a:lnTo>
                    <a:pt x="64621" y="1978290"/>
                  </a:lnTo>
                  <a:lnTo>
                    <a:pt x="79324" y="2021965"/>
                  </a:lnTo>
                  <a:lnTo>
                    <a:pt x="95430" y="2064975"/>
                  </a:lnTo>
                  <a:lnTo>
                    <a:pt x="112913" y="2107292"/>
                  </a:lnTo>
                  <a:lnTo>
                    <a:pt x="131745" y="2148889"/>
                  </a:lnTo>
                  <a:lnTo>
                    <a:pt x="151900" y="2189739"/>
                  </a:lnTo>
                  <a:lnTo>
                    <a:pt x="173349" y="2229813"/>
                  </a:lnTo>
                  <a:lnTo>
                    <a:pt x="196065" y="2269086"/>
                  </a:lnTo>
                  <a:lnTo>
                    <a:pt x="220022" y="2307529"/>
                  </a:lnTo>
                  <a:lnTo>
                    <a:pt x="245191" y="2345115"/>
                  </a:lnTo>
                  <a:lnTo>
                    <a:pt x="271545" y="2381816"/>
                  </a:lnTo>
                  <a:lnTo>
                    <a:pt x="299057" y="2417606"/>
                  </a:lnTo>
                  <a:lnTo>
                    <a:pt x="327699" y="2452457"/>
                  </a:lnTo>
                  <a:lnTo>
                    <a:pt x="357445" y="2486342"/>
                  </a:lnTo>
                  <a:lnTo>
                    <a:pt x="388267" y="2519233"/>
                  </a:lnTo>
                  <a:lnTo>
                    <a:pt x="420137" y="2551103"/>
                  </a:lnTo>
                  <a:lnTo>
                    <a:pt x="453028" y="2581925"/>
                  </a:lnTo>
                  <a:lnTo>
                    <a:pt x="486912" y="2611670"/>
                  </a:lnTo>
                  <a:lnTo>
                    <a:pt x="521763" y="2640313"/>
                  </a:lnTo>
                  <a:lnTo>
                    <a:pt x="557553" y="2667825"/>
                  </a:lnTo>
                  <a:lnTo>
                    <a:pt x="594255" y="2694179"/>
                  </a:lnTo>
                  <a:lnTo>
                    <a:pt x="631841" y="2719348"/>
                  </a:lnTo>
                  <a:lnTo>
                    <a:pt x="670284" y="2743304"/>
                  </a:lnTo>
                  <a:lnTo>
                    <a:pt x="709556" y="2766021"/>
                  </a:lnTo>
                  <a:lnTo>
                    <a:pt x="749631" y="2787470"/>
                  </a:lnTo>
                  <a:lnTo>
                    <a:pt x="790481" y="2807624"/>
                  </a:lnTo>
                  <a:lnTo>
                    <a:pt x="832078" y="2826457"/>
                  </a:lnTo>
                  <a:lnTo>
                    <a:pt x="874395" y="2843940"/>
                  </a:lnTo>
                  <a:lnTo>
                    <a:pt x="917405" y="2860046"/>
                  </a:lnTo>
                  <a:lnTo>
                    <a:pt x="961080" y="2874748"/>
                  </a:lnTo>
                  <a:lnTo>
                    <a:pt x="1005394" y="2888019"/>
                  </a:lnTo>
                  <a:lnTo>
                    <a:pt x="1050318" y="2899831"/>
                  </a:lnTo>
                  <a:lnTo>
                    <a:pt x="1095825" y="2910157"/>
                  </a:lnTo>
                  <a:lnTo>
                    <a:pt x="1141888" y="2918969"/>
                  </a:lnTo>
                  <a:lnTo>
                    <a:pt x="1188481" y="2926241"/>
                  </a:lnTo>
                  <a:lnTo>
                    <a:pt x="1235574" y="2931944"/>
                  </a:lnTo>
                  <a:lnTo>
                    <a:pt x="1283141" y="2936051"/>
                  </a:lnTo>
                  <a:lnTo>
                    <a:pt x="1331155" y="2938536"/>
                  </a:lnTo>
                  <a:lnTo>
                    <a:pt x="1379588" y="2939370"/>
                  </a:lnTo>
                  <a:lnTo>
                    <a:pt x="2759176" y="2939370"/>
                  </a:lnTo>
                  <a:lnTo>
                    <a:pt x="2759176" y="1002620"/>
                  </a:lnTo>
                  <a:lnTo>
                    <a:pt x="2758342" y="954187"/>
                  </a:lnTo>
                  <a:lnTo>
                    <a:pt x="2755857" y="906173"/>
                  </a:lnTo>
                  <a:lnTo>
                    <a:pt x="2751750" y="858606"/>
                  </a:lnTo>
                  <a:lnTo>
                    <a:pt x="2746047" y="811513"/>
                  </a:lnTo>
                  <a:lnTo>
                    <a:pt x="2738775" y="764921"/>
                  </a:lnTo>
                  <a:lnTo>
                    <a:pt x="2729963" y="718857"/>
                  </a:lnTo>
                  <a:lnTo>
                    <a:pt x="2719637" y="673350"/>
                  </a:lnTo>
                  <a:lnTo>
                    <a:pt x="2707825" y="628426"/>
                  </a:lnTo>
                  <a:lnTo>
                    <a:pt x="2694554" y="584112"/>
                  </a:lnTo>
                  <a:lnTo>
                    <a:pt x="2679852" y="540437"/>
                  </a:lnTo>
                  <a:lnTo>
                    <a:pt x="2663746" y="497427"/>
                  </a:lnTo>
                  <a:lnTo>
                    <a:pt x="2646263" y="455110"/>
                  </a:lnTo>
                  <a:lnTo>
                    <a:pt x="2627430" y="413513"/>
                  </a:lnTo>
                  <a:lnTo>
                    <a:pt x="2607276" y="372663"/>
                  </a:lnTo>
                  <a:lnTo>
                    <a:pt x="2585827" y="332589"/>
                  </a:lnTo>
                  <a:lnTo>
                    <a:pt x="2563110" y="293316"/>
                  </a:lnTo>
                  <a:lnTo>
                    <a:pt x="2539154" y="254873"/>
                  </a:lnTo>
                  <a:lnTo>
                    <a:pt x="2513985" y="217287"/>
                  </a:lnTo>
                  <a:lnTo>
                    <a:pt x="2487631" y="180586"/>
                  </a:lnTo>
                  <a:lnTo>
                    <a:pt x="2460119" y="144796"/>
                  </a:lnTo>
                  <a:lnTo>
                    <a:pt x="2431476" y="109945"/>
                  </a:lnTo>
                  <a:lnTo>
                    <a:pt x="2401730" y="76060"/>
                  </a:lnTo>
                  <a:lnTo>
                    <a:pt x="2370909" y="43169"/>
                  </a:lnTo>
                  <a:lnTo>
                    <a:pt x="2339039" y="11299"/>
                  </a:lnTo>
                  <a:lnTo>
                    <a:pt x="2326981" y="0"/>
                  </a:lnTo>
                </a:path>
              </a:pathLst>
            </a:custGeom>
            <a:ln w="19050">
              <a:solidFill>
                <a:srgbClr val="04676D"/>
              </a:solidFill>
            </a:ln>
          </p:spPr>
          <p:txBody>
            <a:bodyPr wrap="square" lIns="0" tIns="0" rIns="0" bIns="0" rtlCol="0"/>
            <a:lstStyle/>
            <a:p>
              <a:endParaRPr/>
            </a:p>
          </p:txBody>
        </p:sp>
        <p:sp>
          <p:nvSpPr>
            <p:cNvPr id="12" name="object 16">
              <a:extLst>
                <a:ext uri="{FF2B5EF4-FFF2-40B4-BE49-F238E27FC236}">
                  <a16:creationId xmlns:a16="http://schemas.microsoft.com/office/drawing/2014/main" id="{ED477BD9-0128-5944-E916-3762C2E082D1}"/>
                </a:ext>
              </a:extLst>
            </p:cNvPr>
            <p:cNvSpPr/>
            <p:nvPr/>
          </p:nvSpPr>
          <p:spPr>
            <a:xfrm>
              <a:off x="8647204" y="0"/>
              <a:ext cx="2299335" cy="2660650"/>
            </a:xfrm>
            <a:custGeom>
              <a:avLst/>
              <a:gdLst/>
              <a:ahLst/>
              <a:cxnLst/>
              <a:rect l="l" t="t" r="r" b="b"/>
              <a:pathLst>
                <a:path w="2299334" h="2660650">
                  <a:moveTo>
                    <a:pt x="0" y="0"/>
                  </a:moveTo>
                  <a:lnTo>
                    <a:pt x="0" y="1510734"/>
                  </a:lnTo>
                  <a:lnTo>
                    <a:pt x="1008" y="1559332"/>
                  </a:lnTo>
                  <a:lnTo>
                    <a:pt x="4007" y="1607415"/>
                  </a:lnTo>
                  <a:lnTo>
                    <a:pt x="8957" y="1654945"/>
                  </a:lnTo>
                  <a:lnTo>
                    <a:pt x="15817" y="1701880"/>
                  </a:lnTo>
                  <a:lnTo>
                    <a:pt x="24549" y="1748182"/>
                  </a:lnTo>
                  <a:lnTo>
                    <a:pt x="35111" y="1793809"/>
                  </a:lnTo>
                  <a:lnTo>
                    <a:pt x="47464" y="1838723"/>
                  </a:lnTo>
                  <a:lnTo>
                    <a:pt x="61569" y="1882884"/>
                  </a:lnTo>
                  <a:lnTo>
                    <a:pt x="77384" y="1926251"/>
                  </a:lnTo>
                  <a:lnTo>
                    <a:pt x="94871" y="1968785"/>
                  </a:lnTo>
                  <a:lnTo>
                    <a:pt x="113990" y="2010445"/>
                  </a:lnTo>
                  <a:lnTo>
                    <a:pt x="134700" y="2051193"/>
                  </a:lnTo>
                  <a:lnTo>
                    <a:pt x="156961" y="2090987"/>
                  </a:lnTo>
                  <a:lnTo>
                    <a:pt x="180734" y="2129788"/>
                  </a:lnTo>
                  <a:lnTo>
                    <a:pt x="205979" y="2167557"/>
                  </a:lnTo>
                  <a:lnTo>
                    <a:pt x="232656" y="2204252"/>
                  </a:lnTo>
                  <a:lnTo>
                    <a:pt x="260725" y="2239835"/>
                  </a:lnTo>
                  <a:lnTo>
                    <a:pt x="290146" y="2274266"/>
                  </a:lnTo>
                  <a:lnTo>
                    <a:pt x="320879" y="2307504"/>
                  </a:lnTo>
                  <a:lnTo>
                    <a:pt x="352885" y="2339509"/>
                  </a:lnTo>
                  <a:lnTo>
                    <a:pt x="386123" y="2370242"/>
                  </a:lnTo>
                  <a:lnTo>
                    <a:pt x="420553" y="2399663"/>
                  </a:lnTo>
                  <a:lnTo>
                    <a:pt x="456136" y="2427732"/>
                  </a:lnTo>
                  <a:lnTo>
                    <a:pt x="492832" y="2454409"/>
                  </a:lnTo>
                  <a:lnTo>
                    <a:pt x="530600" y="2479654"/>
                  </a:lnTo>
                  <a:lnTo>
                    <a:pt x="569402" y="2503428"/>
                  </a:lnTo>
                  <a:lnTo>
                    <a:pt x="609196" y="2525689"/>
                  </a:lnTo>
                  <a:lnTo>
                    <a:pt x="649943" y="2546399"/>
                  </a:lnTo>
                  <a:lnTo>
                    <a:pt x="691604" y="2565517"/>
                  </a:lnTo>
                  <a:lnTo>
                    <a:pt x="734138" y="2583004"/>
                  </a:lnTo>
                  <a:lnTo>
                    <a:pt x="777505" y="2598820"/>
                  </a:lnTo>
                  <a:lnTo>
                    <a:pt x="821665" y="2612924"/>
                  </a:lnTo>
                  <a:lnTo>
                    <a:pt x="866579" y="2625278"/>
                  </a:lnTo>
                  <a:lnTo>
                    <a:pt x="912207" y="2635840"/>
                  </a:lnTo>
                  <a:lnTo>
                    <a:pt x="958509" y="2644571"/>
                  </a:lnTo>
                  <a:lnTo>
                    <a:pt x="1005444" y="2651432"/>
                  </a:lnTo>
                  <a:lnTo>
                    <a:pt x="1052973" y="2656382"/>
                  </a:lnTo>
                  <a:lnTo>
                    <a:pt x="1101057" y="2659381"/>
                  </a:lnTo>
                  <a:lnTo>
                    <a:pt x="1149654" y="2660389"/>
                  </a:lnTo>
                  <a:lnTo>
                    <a:pt x="2299309" y="2660389"/>
                  </a:lnTo>
                  <a:lnTo>
                    <a:pt x="2299309" y="1046435"/>
                  </a:lnTo>
                  <a:lnTo>
                    <a:pt x="2298301" y="997838"/>
                  </a:lnTo>
                  <a:lnTo>
                    <a:pt x="2295301" y="949754"/>
                  </a:lnTo>
                  <a:lnTo>
                    <a:pt x="2290352" y="902225"/>
                  </a:lnTo>
                  <a:lnTo>
                    <a:pt x="2283491" y="855290"/>
                  </a:lnTo>
                  <a:lnTo>
                    <a:pt x="2274760" y="808988"/>
                  </a:lnTo>
                  <a:lnTo>
                    <a:pt x="2264198" y="763360"/>
                  </a:lnTo>
                  <a:lnTo>
                    <a:pt x="2251844" y="718446"/>
                  </a:lnTo>
                  <a:lnTo>
                    <a:pt x="2237740" y="674286"/>
                  </a:lnTo>
                  <a:lnTo>
                    <a:pt x="2221924" y="630918"/>
                  </a:lnTo>
                  <a:lnTo>
                    <a:pt x="2204437" y="588385"/>
                  </a:lnTo>
                  <a:lnTo>
                    <a:pt x="2185319" y="546724"/>
                  </a:lnTo>
                  <a:lnTo>
                    <a:pt x="2164609" y="505977"/>
                  </a:lnTo>
                  <a:lnTo>
                    <a:pt x="2142347" y="466182"/>
                  </a:lnTo>
                  <a:lnTo>
                    <a:pt x="2118574" y="427381"/>
                  </a:lnTo>
                  <a:lnTo>
                    <a:pt x="2093329" y="389613"/>
                  </a:lnTo>
                  <a:lnTo>
                    <a:pt x="2066652" y="352917"/>
                  </a:lnTo>
                  <a:lnTo>
                    <a:pt x="2038583" y="317334"/>
                  </a:lnTo>
                  <a:lnTo>
                    <a:pt x="2009162" y="282904"/>
                  </a:lnTo>
                  <a:lnTo>
                    <a:pt x="1978429" y="249666"/>
                  </a:lnTo>
                  <a:lnTo>
                    <a:pt x="1946424" y="217660"/>
                  </a:lnTo>
                  <a:lnTo>
                    <a:pt x="1913186" y="186927"/>
                  </a:lnTo>
                  <a:lnTo>
                    <a:pt x="1878755" y="157506"/>
                  </a:lnTo>
                  <a:lnTo>
                    <a:pt x="1843172" y="129437"/>
                  </a:lnTo>
                  <a:lnTo>
                    <a:pt x="1806477" y="102760"/>
                  </a:lnTo>
                  <a:lnTo>
                    <a:pt x="1768708" y="77515"/>
                  </a:lnTo>
                  <a:lnTo>
                    <a:pt x="1729907" y="53742"/>
                  </a:lnTo>
                  <a:lnTo>
                    <a:pt x="1690113" y="31480"/>
                  </a:lnTo>
                  <a:lnTo>
                    <a:pt x="1649365" y="10771"/>
                  </a:lnTo>
                  <a:lnTo>
                    <a:pt x="1625894" y="0"/>
                  </a:lnTo>
                </a:path>
              </a:pathLst>
            </a:custGeom>
            <a:ln w="19050">
              <a:solidFill>
                <a:srgbClr val="B4BB2E"/>
              </a:solidFill>
            </a:ln>
          </p:spPr>
          <p:txBody>
            <a:bodyPr wrap="square" lIns="0" tIns="0" rIns="0" bIns="0" rtlCol="0"/>
            <a:lstStyle/>
            <a:p>
              <a:endParaRPr dirty="0"/>
            </a:p>
          </p:txBody>
        </p:sp>
      </p:grpSp>
      <p:pic>
        <p:nvPicPr>
          <p:cNvPr id="14" name="Picture 13">
            <a:extLst>
              <a:ext uri="{FF2B5EF4-FFF2-40B4-BE49-F238E27FC236}">
                <a16:creationId xmlns:a16="http://schemas.microsoft.com/office/drawing/2014/main" id="{724E347F-69F3-FC09-CAD2-B27F6B3D215F}"/>
              </a:ext>
            </a:extLst>
          </p:cNvPr>
          <p:cNvPicPr>
            <a:picLocks noChangeAspect="1"/>
          </p:cNvPicPr>
          <p:nvPr/>
        </p:nvPicPr>
        <p:blipFill>
          <a:blip r:embed="rId3"/>
          <a:stretch>
            <a:fillRect/>
          </a:stretch>
        </p:blipFill>
        <p:spPr>
          <a:xfrm>
            <a:off x="2760032" y="2342372"/>
            <a:ext cx="8085802" cy="4047030"/>
          </a:xfrm>
          <a:prstGeom prst="rect">
            <a:avLst/>
          </a:prstGeom>
        </p:spPr>
      </p:pic>
    </p:spTree>
    <p:extLst>
      <p:ext uri="{BB962C8B-B14F-4D97-AF65-F5344CB8AC3E}">
        <p14:creationId xmlns:p14="http://schemas.microsoft.com/office/powerpoint/2010/main" val="3434195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3FD556C-F11D-997F-4D6A-97074153B7E1}"/>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558BFE9-C174-9919-E6E4-36833C32E830}"/>
              </a:ext>
            </a:extLst>
          </p:cNvPr>
          <p:cNvSpPr txBox="1">
            <a:spLocks noGrp="1"/>
          </p:cNvSpPr>
          <p:nvPr>
            <p:ph type="title"/>
          </p:nvPr>
        </p:nvSpPr>
        <p:spPr>
          <a:xfrm>
            <a:off x="1052693" y="694563"/>
            <a:ext cx="10669407" cy="1182375"/>
          </a:xfrm>
          <a:prstGeom prst="rect">
            <a:avLst/>
          </a:prstGeom>
        </p:spPr>
        <p:txBody>
          <a:bodyPr vert="horz" wrap="square" lIns="0" tIns="12700" rIns="0" bIns="0" rtlCol="0">
            <a:spAutoFit/>
          </a:bodyPr>
          <a:lstStyle/>
          <a:p>
            <a:pPr marL="12700">
              <a:lnSpc>
                <a:spcPct val="100000"/>
              </a:lnSpc>
              <a:spcBef>
                <a:spcPts val="100"/>
              </a:spcBef>
              <a:tabLst>
                <a:tab pos="2085339" algn="l"/>
              </a:tabLst>
            </a:pPr>
            <a:r>
              <a:rPr lang="en-GB" dirty="0"/>
              <a:t>Institutional tools and strategies: </a:t>
            </a:r>
            <a:br>
              <a:rPr lang="en-GB" dirty="0"/>
            </a:br>
            <a:r>
              <a:rPr lang="en-GB" dirty="0"/>
              <a:t>How do we reduce errors at audit?</a:t>
            </a:r>
            <a:endParaRPr spc="-10" dirty="0"/>
          </a:p>
        </p:txBody>
      </p:sp>
      <p:sp>
        <p:nvSpPr>
          <p:cNvPr id="16" name="Content Placeholder 2">
            <a:extLst>
              <a:ext uri="{FF2B5EF4-FFF2-40B4-BE49-F238E27FC236}">
                <a16:creationId xmlns:a16="http://schemas.microsoft.com/office/drawing/2014/main" id="{197388B8-6437-27EE-4AC5-20AA6DED18F4}"/>
              </a:ext>
            </a:extLst>
          </p:cNvPr>
          <p:cNvSpPr txBox="1">
            <a:spLocks/>
          </p:cNvSpPr>
          <p:nvPr/>
        </p:nvSpPr>
        <p:spPr>
          <a:xfrm>
            <a:off x="215900" y="1934220"/>
            <a:ext cx="10502458" cy="4195215"/>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rgbClr val="BEBF3B"/>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rgbClr val="BEBF3B"/>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rgbClr val="BEBF3B"/>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rgbClr val="BEBF3B"/>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rgbClr val="BEBF3B"/>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lvl="0">
              <a:lnSpc>
                <a:spcPct val="90000"/>
              </a:lnSpc>
            </a:pPr>
            <a:r>
              <a:rPr lang="en-GB" sz="1600" b="1" dirty="0">
                <a:latin typeface="HelveticaNeueLT Std Med"/>
              </a:rPr>
              <a:t>Notes section to aid with categorising travel and ‘purpose of travel’:</a:t>
            </a:r>
          </a:p>
          <a:p>
            <a:pPr lvl="0">
              <a:lnSpc>
                <a:spcPct val="90000"/>
              </a:lnSpc>
            </a:pPr>
            <a:endParaRPr lang="en-GB" sz="1600" b="1" dirty="0">
              <a:latin typeface="HelveticaNeueLT Std Med"/>
            </a:endParaRPr>
          </a:p>
          <a:p>
            <a:pPr lvl="0">
              <a:lnSpc>
                <a:spcPct val="90000"/>
              </a:lnSpc>
            </a:pPr>
            <a:endParaRPr lang="en-GB" sz="1600" b="1" dirty="0">
              <a:latin typeface="HelveticaNeueLT Std Med"/>
            </a:endParaRPr>
          </a:p>
          <a:p>
            <a:pPr lvl="0">
              <a:lnSpc>
                <a:spcPct val="90000"/>
              </a:lnSpc>
            </a:pPr>
            <a:endParaRPr lang="en-GB" sz="1600" b="1" dirty="0">
              <a:latin typeface="HelveticaNeueLT Std Med"/>
            </a:endParaRPr>
          </a:p>
          <a:p>
            <a:pPr lvl="2">
              <a:lnSpc>
                <a:spcPct val="90000"/>
              </a:lnSpc>
            </a:pPr>
            <a:endParaRPr lang="en-GB" sz="1200" dirty="0">
              <a:latin typeface="HelveticaNeueLT Std Med"/>
            </a:endParaRPr>
          </a:p>
          <a:p>
            <a:pPr>
              <a:lnSpc>
                <a:spcPct val="90000"/>
              </a:lnSpc>
            </a:pPr>
            <a:endParaRPr lang="en-GB" sz="1600" dirty="0">
              <a:latin typeface="HelveticaNeueLT Std Med"/>
            </a:endParaRPr>
          </a:p>
          <a:p>
            <a:pPr lvl="1">
              <a:lnSpc>
                <a:spcPct val="90000"/>
              </a:lnSpc>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a:lnSpc>
                <a:spcPct val="90000"/>
              </a:lnSpc>
            </a:pPr>
            <a:endParaRPr lang="en-GB" sz="1400" dirty="0">
              <a:latin typeface="HelveticaNeueLT Std Med"/>
            </a:endParaRPr>
          </a:p>
          <a:p>
            <a:pPr lvl="1">
              <a:lnSpc>
                <a:spcPct val="90000"/>
              </a:lnSpc>
            </a:pPr>
            <a:endParaRPr lang="en-GB" sz="1400" dirty="0">
              <a:latin typeface="HelveticaNeueLT Std Med"/>
            </a:endParaRPr>
          </a:p>
          <a:p>
            <a:pPr marL="457200" lvl="1" indent="0">
              <a:lnSpc>
                <a:spcPct val="90000"/>
              </a:lnSpc>
              <a:buNone/>
            </a:pPr>
            <a:endParaRPr lang="en-GB" sz="1400" dirty="0">
              <a:latin typeface="HelveticaNeueLT Std Med"/>
            </a:endParaRPr>
          </a:p>
          <a:p>
            <a:pPr lvl="0">
              <a:lnSpc>
                <a:spcPct val="90000"/>
              </a:lnSpc>
            </a:pPr>
            <a:endParaRPr lang="en-GB" sz="1600" dirty="0">
              <a:latin typeface="HelveticaNeueLT Std Med"/>
            </a:endParaRPr>
          </a:p>
        </p:txBody>
      </p:sp>
      <p:pic>
        <p:nvPicPr>
          <p:cNvPr id="2" name="Picture 1" descr="A yellow and black logo&#10;&#10;Description automatically generated">
            <a:extLst>
              <a:ext uri="{FF2B5EF4-FFF2-40B4-BE49-F238E27FC236}">
                <a16:creationId xmlns:a16="http://schemas.microsoft.com/office/drawing/2014/main" id="{70C39EE1-C6B6-C547-6611-5F02B582C91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0700" y="5516372"/>
            <a:ext cx="1934532" cy="776165"/>
          </a:xfrm>
          <a:prstGeom prst="rect">
            <a:avLst/>
          </a:prstGeom>
        </p:spPr>
      </p:pic>
      <p:grpSp>
        <p:nvGrpSpPr>
          <p:cNvPr id="4" name="object 8">
            <a:extLst>
              <a:ext uri="{FF2B5EF4-FFF2-40B4-BE49-F238E27FC236}">
                <a16:creationId xmlns:a16="http://schemas.microsoft.com/office/drawing/2014/main" id="{11F14ADC-D7C5-F716-87C1-4AF4765DBCA5}"/>
              </a:ext>
            </a:extLst>
          </p:cNvPr>
          <p:cNvGrpSpPr/>
          <p:nvPr/>
        </p:nvGrpSpPr>
        <p:grpSpPr>
          <a:xfrm>
            <a:off x="8410818" y="-9524"/>
            <a:ext cx="3766820" cy="6216650"/>
            <a:chOff x="8410818" y="-9524"/>
            <a:chExt cx="3766820" cy="6216650"/>
          </a:xfrm>
        </p:grpSpPr>
        <p:sp>
          <p:nvSpPr>
            <p:cNvPr id="5" name="object 9">
              <a:extLst>
                <a:ext uri="{FF2B5EF4-FFF2-40B4-BE49-F238E27FC236}">
                  <a16:creationId xmlns:a16="http://schemas.microsoft.com/office/drawing/2014/main" id="{D28BF812-B197-0750-1032-E19BC688525A}"/>
                </a:ext>
              </a:extLst>
            </p:cNvPr>
            <p:cNvSpPr/>
            <p:nvPr/>
          </p:nvSpPr>
          <p:spPr>
            <a:xfrm>
              <a:off x="11873487" y="3770524"/>
              <a:ext cx="294640" cy="1527810"/>
            </a:xfrm>
            <a:custGeom>
              <a:avLst/>
              <a:gdLst/>
              <a:ahLst/>
              <a:cxnLst/>
              <a:rect l="l" t="t" r="r" b="b"/>
              <a:pathLst>
                <a:path w="294640" h="1527810">
                  <a:moveTo>
                    <a:pt x="294509" y="0"/>
                  </a:moveTo>
                  <a:lnTo>
                    <a:pt x="0" y="0"/>
                  </a:lnTo>
                  <a:lnTo>
                    <a:pt x="0" y="963955"/>
                  </a:lnTo>
                  <a:lnTo>
                    <a:pt x="1724" y="1012992"/>
                  </a:lnTo>
                  <a:lnTo>
                    <a:pt x="6818" y="1061099"/>
                  </a:lnTo>
                  <a:lnTo>
                    <a:pt x="15167" y="1108159"/>
                  </a:lnTo>
                  <a:lnTo>
                    <a:pt x="26654" y="1154056"/>
                  </a:lnTo>
                  <a:lnTo>
                    <a:pt x="41164" y="1198674"/>
                  </a:lnTo>
                  <a:lnTo>
                    <a:pt x="58579" y="1241897"/>
                  </a:lnTo>
                  <a:lnTo>
                    <a:pt x="78783" y="1283608"/>
                  </a:lnTo>
                  <a:lnTo>
                    <a:pt x="101662" y="1323692"/>
                  </a:lnTo>
                  <a:lnTo>
                    <a:pt x="127097" y="1362031"/>
                  </a:lnTo>
                  <a:lnTo>
                    <a:pt x="154974" y="1398511"/>
                  </a:lnTo>
                  <a:lnTo>
                    <a:pt x="185176" y="1433014"/>
                  </a:lnTo>
                  <a:lnTo>
                    <a:pt x="217586" y="1465425"/>
                  </a:lnTo>
                  <a:lnTo>
                    <a:pt x="252089" y="1495627"/>
                  </a:lnTo>
                  <a:lnTo>
                    <a:pt x="288568" y="1523504"/>
                  </a:lnTo>
                  <a:lnTo>
                    <a:pt x="294509" y="1527445"/>
                  </a:lnTo>
                </a:path>
              </a:pathLst>
            </a:custGeom>
            <a:ln w="19050">
              <a:solidFill>
                <a:srgbClr val="B4BB2E"/>
              </a:solidFill>
            </a:ln>
          </p:spPr>
          <p:txBody>
            <a:bodyPr wrap="square" lIns="0" tIns="0" rIns="0" bIns="0" rtlCol="0"/>
            <a:lstStyle/>
            <a:p>
              <a:endParaRPr/>
            </a:p>
          </p:txBody>
        </p:sp>
        <p:sp>
          <p:nvSpPr>
            <p:cNvPr id="6" name="object 10">
              <a:extLst>
                <a:ext uri="{FF2B5EF4-FFF2-40B4-BE49-F238E27FC236}">
                  <a16:creationId xmlns:a16="http://schemas.microsoft.com/office/drawing/2014/main" id="{B657E7FF-A109-C3ED-E8B6-EF14F48A6D68}"/>
                </a:ext>
              </a:extLst>
            </p:cNvPr>
            <p:cNvSpPr/>
            <p:nvPr/>
          </p:nvSpPr>
          <p:spPr>
            <a:xfrm>
              <a:off x="11637696" y="3487783"/>
              <a:ext cx="530860" cy="2125980"/>
            </a:xfrm>
            <a:custGeom>
              <a:avLst/>
              <a:gdLst/>
              <a:ahLst/>
              <a:cxnLst/>
              <a:rect l="l" t="t" r="r" b="b"/>
              <a:pathLst>
                <a:path w="530859" h="2125979">
                  <a:moveTo>
                    <a:pt x="530299" y="0"/>
                  </a:moveTo>
                  <a:lnTo>
                    <a:pt x="0" y="0"/>
                  </a:lnTo>
                  <a:lnTo>
                    <a:pt x="0" y="1291971"/>
                  </a:lnTo>
                  <a:lnTo>
                    <a:pt x="1275" y="1340847"/>
                  </a:lnTo>
                  <a:lnTo>
                    <a:pt x="5060" y="1389058"/>
                  </a:lnTo>
                  <a:lnTo>
                    <a:pt x="11289" y="1436542"/>
                  </a:lnTo>
                  <a:lnTo>
                    <a:pt x="19901" y="1483233"/>
                  </a:lnTo>
                  <a:lnTo>
                    <a:pt x="30831" y="1529070"/>
                  </a:lnTo>
                  <a:lnTo>
                    <a:pt x="44015" y="1573988"/>
                  </a:lnTo>
                  <a:lnTo>
                    <a:pt x="59390" y="1617923"/>
                  </a:lnTo>
                  <a:lnTo>
                    <a:pt x="76892" y="1660812"/>
                  </a:lnTo>
                  <a:lnTo>
                    <a:pt x="96458" y="1702591"/>
                  </a:lnTo>
                  <a:lnTo>
                    <a:pt x="118024" y="1743198"/>
                  </a:lnTo>
                  <a:lnTo>
                    <a:pt x="141526" y="1782567"/>
                  </a:lnTo>
                  <a:lnTo>
                    <a:pt x="166901" y="1820636"/>
                  </a:lnTo>
                  <a:lnTo>
                    <a:pt x="194086" y="1857340"/>
                  </a:lnTo>
                  <a:lnTo>
                    <a:pt x="223016" y="1892617"/>
                  </a:lnTo>
                  <a:lnTo>
                    <a:pt x="253629" y="1926403"/>
                  </a:lnTo>
                  <a:lnTo>
                    <a:pt x="285860" y="1958634"/>
                  </a:lnTo>
                  <a:lnTo>
                    <a:pt x="319645" y="1989246"/>
                  </a:lnTo>
                  <a:lnTo>
                    <a:pt x="354922" y="2018177"/>
                  </a:lnTo>
                  <a:lnTo>
                    <a:pt x="391627" y="2045361"/>
                  </a:lnTo>
                  <a:lnTo>
                    <a:pt x="429696" y="2070737"/>
                  </a:lnTo>
                  <a:lnTo>
                    <a:pt x="469065" y="2094239"/>
                  </a:lnTo>
                  <a:lnTo>
                    <a:pt x="509671" y="2115805"/>
                  </a:lnTo>
                  <a:lnTo>
                    <a:pt x="530299" y="2125465"/>
                  </a:lnTo>
                </a:path>
              </a:pathLst>
            </a:custGeom>
            <a:ln w="19050">
              <a:solidFill>
                <a:srgbClr val="04676D"/>
              </a:solidFill>
            </a:ln>
          </p:spPr>
          <p:txBody>
            <a:bodyPr wrap="square" lIns="0" tIns="0" rIns="0" bIns="0" rtlCol="0"/>
            <a:lstStyle/>
            <a:p>
              <a:endParaRPr/>
            </a:p>
          </p:txBody>
        </p:sp>
        <p:sp>
          <p:nvSpPr>
            <p:cNvPr id="7" name="object 11">
              <a:extLst>
                <a:ext uri="{FF2B5EF4-FFF2-40B4-BE49-F238E27FC236}">
                  <a16:creationId xmlns:a16="http://schemas.microsoft.com/office/drawing/2014/main" id="{93F22B2C-872A-CE4D-A139-C234BEE425E2}"/>
                </a:ext>
              </a:extLst>
            </p:cNvPr>
            <p:cNvSpPr/>
            <p:nvPr/>
          </p:nvSpPr>
          <p:spPr>
            <a:xfrm>
              <a:off x="11180546" y="2937658"/>
              <a:ext cx="988060" cy="3260090"/>
            </a:xfrm>
            <a:custGeom>
              <a:avLst/>
              <a:gdLst/>
              <a:ahLst/>
              <a:cxnLst/>
              <a:rect l="l" t="t" r="r" b="b"/>
              <a:pathLst>
                <a:path w="988059" h="3260090">
                  <a:moveTo>
                    <a:pt x="987450" y="0"/>
                  </a:moveTo>
                  <a:lnTo>
                    <a:pt x="0" y="0"/>
                  </a:lnTo>
                  <a:lnTo>
                    <a:pt x="0" y="1936750"/>
                  </a:lnTo>
                  <a:lnTo>
                    <a:pt x="834" y="1985182"/>
                  </a:lnTo>
                  <a:lnTo>
                    <a:pt x="3318" y="2033196"/>
                  </a:lnTo>
                  <a:lnTo>
                    <a:pt x="7426" y="2080763"/>
                  </a:lnTo>
                  <a:lnTo>
                    <a:pt x="13129" y="2127857"/>
                  </a:lnTo>
                  <a:lnTo>
                    <a:pt x="20400" y="2174449"/>
                  </a:lnTo>
                  <a:lnTo>
                    <a:pt x="29213" y="2220512"/>
                  </a:lnTo>
                  <a:lnTo>
                    <a:pt x="39539" y="2266020"/>
                  </a:lnTo>
                  <a:lnTo>
                    <a:pt x="51351" y="2310944"/>
                  </a:lnTo>
                  <a:lnTo>
                    <a:pt x="64621" y="2355257"/>
                  </a:lnTo>
                  <a:lnTo>
                    <a:pt x="79324" y="2398933"/>
                  </a:lnTo>
                  <a:lnTo>
                    <a:pt x="95430" y="2441942"/>
                  </a:lnTo>
                  <a:lnTo>
                    <a:pt x="112913" y="2484260"/>
                  </a:lnTo>
                  <a:lnTo>
                    <a:pt x="131745" y="2525857"/>
                  </a:lnTo>
                  <a:lnTo>
                    <a:pt x="151900" y="2566706"/>
                  </a:lnTo>
                  <a:lnTo>
                    <a:pt x="173349" y="2606781"/>
                  </a:lnTo>
                  <a:lnTo>
                    <a:pt x="196065" y="2646053"/>
                  </a:lnTo>
                  <a:lnTo>
                    <a:pt x="220022" y="2684496"/>
                  </a:lnTo>
                  <a:lnTo>
                    <a:pt x="245191" y="2722082"/>
                  </a:lnTo>
                  <a:lnTo>
                    <a:pt x="271545" y="2758784"/>
                  </a:lnTo>
                  <a:lnTo>
                    <a:pt x="299057" y="2794574"/>
                  </a:lnTo>
                  <a:lnTo>
                    <a:pt x="327699" y="2829425"/>
                  </a:lnTo>
                  <a:lnTo>
                    <a:pt x="357445" y="2863310"/>
                  </a:lnTo>
                  <a:lnTo>
                    <a:pt x="388267" y="2896201"/>
                  </a:lnTo>
                  <a:lnTo>
                    <a:pt x="420137" y="2928071"/>
                  </a:lnTo>
                  <a:lnTo>
                    <a:pt x="453028" y="2958892"/>
                  </a:lnTo>
                  <a:lnTo>
                    <a:pt x="486912" y="2988638"/>
                  </a:lnTo>
                  <a:lnTo>
                    <a:pt x="521763" y="3017280"/>
                  </a:lnTo>
                  <a:lnTo>
                    <a:pt x="557553" y="3044792"/>
                  </a:lnTo>
                  <a:lnTo>
                    <a:pt x="594255" y="3071147"/>
                  </a:lnTo>
                  <a:lnTo>
                    <a:pt x="631841" y="3096316"/>
                  </a:lnTo>
                  <a:lnTo>
                    <a:pt x="670284" y="3120272"/>
                  </a:lnTo>
                  <a:lnTo>
                    <a:pt x="709556" y="3142988"/>
                  </a:lnTo>
                  <a:lnTo>
                    <a:pt x="749631" y="3164437"/>
                  </a:lnTo>
                  <a:lnTo>
                    <a:pt x="790481" y="3184592"/>
                  </a:lnTo>
                  <a:lnTo>
                    <a:pt x="832078" y="3203424"/>
                  </a:lnTo>
                  <a:lnTo>
                    <a:pt x="874395" y="3220907"/>
                  </a:lnTo>
                  <a:lnTo>
                    <a:pt x="917405" y="3237014"/>
                  </a:lnTo>
                  <a:lnTo>
                    <a:pt x="961080" y="3251716"/>
                  </a:lnTo>
                  <a:lnTo>
                    <a:pt x="987450" y="3259613"/>
                  </a:lnTo>
                </a:path>
              </a:pathLst>
            </a:custGeom>
            <a:ln w="19050">
              <a:solidFill>
                <a:srgbClr val="04676D"/>
              </a:solidFill>
            </a:ln>
          </p:spPr>
          <p:txBody>
            <a:bodyPr wrap="square" lIns="0" tIns="0" rIns="0" bIns="0" rtlCol="0"/>
            <a:lstStyle/>
            <a:p>
              <a:endParaRPr/>
            </a:p>
          </p:txBody>
        </p:sp>
        <p:sp>
          <p:nvSpPr>
            <p:cNvPr id="8" name="object 12">
              <a:extLst>
                <a:ext uri="{FF2B5EF4-FFF2-40B4-BE49-F238E27FC236}">
                  <a16:creationId xmlns:a16="http://schemas.microsoft.com/office/drawing/2014/main" id="{9489641D-68DE-6A6D-0A17-F4C7DCEF6956}"/>
                </a:ext>
              </a:extLst>
            </p:cNvPr>
            <p:cNvSpPr/>
            <p:nvPr/>
          </p:nvSpPr>
          <p:spPr>
            <a:xfrm>
              <a:off x="11407407" y="3211407"/>
              <a:ext cx="760730" cy="2696210"/>
            </a:xfrm>
            <a:custGeom>
              <a:avLst/>
              <a:gdLst/>
              <a:ahLst/>
              <a:cxnLst/>
              <a:rect l="l" t="t" r="r" b="b"/>
              <a:pathLst>
                <a:path w="760729" h="2696210">
                  <a:moveTo>
                    <a:pt x="760588" y="0"/>
                  </a:moveTo>
                  <a:lnTo>
                    <a:pt x="0" y="0"/>
                  </a:lnTo>
                  <a:lnTo>
                    <a:pt x="0" y="1613954"/>
                  </a:lnTo>
                  <a:lnTo>
                    <a:pt x="1008" y="1662551"/>
                  </a:lnTo>
                  <a:lnTo>
                    <a:pt x="4007" y="1710634"/>
                  </a:lnTo>
                  <a:lnTo>
                    <a:pt x="8957" y="1758164"/>
                  </a:lnTo>
                  <a:lnTo>
                    <a:pt x="15817" y="1805099"/>
                  </a:lnTo>
                  <a:lnTo>
                    <a:pt x="24549" y="1851401"/>
                  </a:lnTo>
                  <a:lnTo>
                    <a:pt x="35111" y="1897029"/>
                  </a:lnTo>
                  <a:lnTo>
                    <a:pt x="47464" y="1941943"/>
                  </a:lnTo>
                  <a:lnTo>
                    <a:pt x="61569" y="1986103"/>
                  </a:lnTo>
                  <a:lnTo>
                    <a:pt x="77384" y="2029470"/>
                  </a:lnTo>
                  <a:lnTo>
                    <a:pt x="94871" y="2072004"/>
                  </a:lnTo>
                  <a:lnTo>
                    <a:pt x="113990" y="2113665"/>
                  </a:lnTo>
                  <a:lnTo>
                    <a:pt x="134700" y="2154412"/>
                  </a:lnTo>
                  <a:lnTo>
                    <a:pt x="156961" y="2194206"/>
                  </a:lnTo>
                  <a:lnTo>
                    <a:pt x="180734" y="2233008"/>
                  </a:lnTo>
                  <a:lnTo>
                    <a:pt x="205979" y="2270776"/>
                  </a:lnTo>
                  <a:lnTo>
                    <a:pt x="232656" y="2307472"/>
                  </a:lnTo>
                  <a:lnTo>
                    <a:pt x="260725" y="2343055"/>
                  </a:lnTo>
                  <a:lnTo>
                    <a:pt x="290146" y="2377485"/>
                  </a:lnTo>
                  <a:lnTo>
                    <a:pt x="320879" y="2410723"/>
                  </a:lnTo>
                  <a:lnTo>
                    <a:pt x="352885" y="2442728"/>
                  </a:lnTo>
                  <a:lnTo>
                    <a:pt x="386123" y="2473462"/>
                  </a:lnTo>
                  <a:lnTo>
                    <a:pt x="420553" y="2502883"/>
                  </a:lnTo>
                  <a:lnTo>
                    <a:pt x="456136" y="2530952"/>
                  </a:lnTo>
                  <a:lnTo>
                    <a:pt x="492832" y="2557629"/>
                  </a:lnTo>
                  <a:lnTo>
                    <a:pt x="530600" y="2582874"/>
                  </a:lnTo>
                  <a:lnTo>
                    <a:pt x="569402" y="2606647"/>
                  </a:lnTo>
                  <a:lnTo>
                    <a:pt x="609196" y="2628908"/>
                  </a:lnTo>
                  <a:lnTo>
                    <a:pt x="649943" y="2649618"/>
                  </a:lnTo>
                  <a:lnTo>
                    <a:pt x="691604" y="2668737"/>
                  </a:lnTo>
                  <a:lnTo>
                    <a:pt x="734138" y="2686224"/>
                  </a:lnTo>
                  <a:lnTo>
                    <a:pt x="760588" y="2695870"/>
                  </a:lnTo>
                </a:path>
              </a:pathLst>
            </a:custGeom>
            <a:ln w="19050">
              <a:solidFill>
                <a:srgbClr val="B4BB2E"/>
              </a:solidFill>
            </a:ln>
          </p:spPr>
          <p:txBody>
            <a:bodyPr wrap="square" lIns="0" tIns="0" rIns="0" bIns="0" rtlCol="0"/>
            <a:lstStyle/>
            <a:p>
              <a:endParaRPr/>
            </a:p>
          </p:txBody>
        </p:sp>
        <p:sp>
          <p:nvSpPr>
            <p:cNvPr id="9" name="object 13">
              <a:extLst>
                <a:ext uri="{FF2B5EF4-FFF2-40B4-BE49-F238E27FC236}">
                  <a16:creationId xmlns:a16="http://schemas.microsoft.com/office/drawing/2014/main" id="{47E2ABDD-C332-45BF-0182-C4C0474DF7F7}"/>
                </a:ext>
              </a:extLst>
            </p:cNvPr>
            <p:cNvSpPr/>
            <p:nvPr/>
          </p:nvSpPr>
          <p:spPr>
            <a:xfrm>
              <a:off x="9113284" y="455898"/>
              <a:ext cx="1373505" cy="1651000"/>
            </a:xfrm>
            <a:custGeom>
              <a:avLst/>
              <a:gdLst/>
              <a:ahLst/>
              <a:cxnLst/>
              <a:rect l="l" t="t" r="r" b="b"/>
              <a:pathLst>
                <a:path w="1373504" h="1651000">
                  <a:moveTo>
                    <a:pt x="0" y="0"/>
                  </a:moveTo>
                  <a:lnTo>
                    <a:pt x="0" y="963955"/>
                  </a:lnTo>
                  <a:lnTo>
                    <a:pt x="1724" y="1012992"/>
                  </a:lnTo>
                  <a:lnTo>
                    <a:pt x="6818" y="1061099"/>
                  </a:lnTo>
                  <a:lnTo>
                    <a:pt x="15167" y="1108159"/>
                  </a:lnTo>
                  <a:lnTo>
                    <a:pt x="26654" y="1154056"/>
                  </a:lnTo>
                  <a:lnTo>
                    <a:pt x="41164" y="1198674"/>
                  </a:lnTo>
                  <a:lnTo>
                    <a:pt x="58579" y="1241897"/>
                  </a:lnTo>
                  <a:lnTo>
                    <a:pt x="78783" y="1283608"/>
                  </a:lnTo>
                  <a:lnTo>
                    <a:pt x="101662" y="1323692"/>
                  </a:lnTo>
                  <a:lnTo>
                    <a:pt x="127097" y="1362031"/>
                  </a:lnTo>
                  <a:lnTo>
                    <a:pt x="154974" y="1398511"/>
                  </a:lnTo>
                  <a:lnTo>
                    <a:pt x="185176" y="1433014"/>
                  </a:lnTo>
                  <a:lnTo>
                    <a:pt x="217586" y="1465425"/>
                  </a:lnTo>
                  <a:lnTo>
                    <a:pt x="252089" y="1495627"/>
                  </a:lnTo>
                  <a:lnTo>
                    <a:pt x="288568" y="1523504"/>
                  </a:lnTo>
                  <a:lnTo>
                    <a:pt x="326908" y="1548941"/>
                  </a:lnTo>
                  <a:lnTo>
                    <a:pt x="366991" y="1571819"/>
                  </a:lnTo>
                  <a:lnTo>
                    <a:pt x="408703" y="1592025"/>
                  </a:lnTo>
                  <a:lnTo>
                    <a:pt x="451926" y="1609440"/>
                  </a:lnTo>
                  <a:lnTo>
                    <a:pt x="496545" y="1623950"/>
                  </a:lnTo>
                  <a:lnTo>
                    <a:pt x="542443" y="1635438"/>
                  </a:lnTo>
                  <a:lnTo>
                    <a:pt x="589504" y="1643787"/>
                  </a:lnTo>
                  <a:lnTo>
                    <a:pt x="637612" y="1648882"/>
                  </a:lnTo>
                  <a:lnTo>
                    <a:pt x="686650" y="1650606"/>
                  </a:lnTo>
                  <a:lnTo>
                    <a:pt x="1373289" y="1650606"/>
                  </a:lnTo>
                  <a:lnTo>
                    <a:pt x="1373289" y="686650"/>
                  </a:lnTo>
                  <a:lnTo>
                    <a:pt x="1371565" y="637612"/>
                  </a:lnTo>
                  <a:lnTo>
                    <a:pt x="1366470" y="589504"/>
                  </a:lnTo>
                  <a:lnTo>
                    <a:pt x="1358121" y="542443"/>
                  </a:lnTo>
                  <a:lnTo>
                    <a:pt x="1346634" y="496545"/>
                  </a:lnTo>
                  <a:lnTo>
                    <a:pt x="1332125" y="451926"/>
                  </a:lnTo>
                  <a:lnTo>
                    <a:pt x="1314710" y="408703"/>
                  </a:lnTo>
                  <a:lnTo>
                    <a:pt x="1294505" y="366991"/>
                  </a:lnTo>
                  <a:lnTo>
                    <a:pt x="1271627" y="326908"/>
                  </a:lnTo>
                  <a:lnTo>
                    <a:pt x="1246192" y="288568"/>
                  </a:lnTo>
                  <a:lnTo>
                    <a:pt x="1218315" y="252089"/>
                  </a:lnTo>
                  <a:lnTo>
                    <a:pt x="1188114" y="217586"/>
                  </a:lnTo>
                  <a:lnTo>
                    <a:pt x="1155704" y="185176"/>
                  </a:lnTo>
                  <a:lnTo>
                    <a:pt x="1121201" y="154974"/>
                  </a:lnTo>
                  <a:lnTo>
                    <a:pt x="1084723" y="127097"/>
                  </a:lnTo>
                  <a:lnTo>
                    <a:pt x="1046384" y="101662"/>
                  </a:lnTo>
                  <a:lnTo>
                    <a:pt x="1006301" y="78783"/>
                  </a:lnTo>
                  <a:lnTo>
                    <a:pt x="964590" y="58579"/>
                  </a:lnTo>
                  <a:lnTo>
                    <a:pt x="921368" y="41164"/>
                  </a:lnTo>
                  <a:lnTo>
                    <a:pt x="876751" y="26654"/>
                  </a:lnTo>
                  <a:lnTo>
                    <a:pt x="830854" y="15167"/>
                  </a:lnTo>
                  <a:lnTo>
                    <a:pt x="783794" y="6818"/>
                  </a:lnTo>
                  <a:lnTo>
                    <a:pt x="735688" y="1724"/>
                  </a:lnTo>
                  <a:lnTo>
                    <a:pt x="686650" y="0"/>
                  </a:lnTo>
                  <a:lnTo>
                    <a:pt x="0" y="0"/>
                  </a:lnTo>
                  <a:close/>
                </a:path>
              </a:pathLst>
            </a:custGeom>
            <a:ln w="19050">
              <a:solidFill>
                <a:srgbClr val="B4BB2E"/>
              </a:solidFill>
            </a:ln>
          </p:spPr>
          <p:txBody>
            <a:bodyPr wrap="square" lIns="0" tIns="0" rIns="0" bIns="0" rtlCol="0"/>
            <a:lstStyle/>
            <a:p>
              <a:endParaRPr/>
            </a:p>
          </p:txBody>
        </p:sp>
        <p:sp>
          <p:nvSpPr>
            <p:cNvPr id="10" name="object 14">
              <a:extLst>
                <a:ext uri="{FF2B5EF4-FFF2-40B4-BE49-F238E27FC236}">
                  <a16:creationId xmlns:a16="http://schemas.microsoft.com/office/drawing/2014/main" id="{971FF8C9-640A-2F05-4031-B7EC4416D90F}"/>
                </a:ext>
              </a:extLst>
            </p:cNvPr>
            <p:cNvSpPr/>
            <p:nvPr/>
          </p:nvSpPr>
          <p:spPr>
            <a:xfrm>
              <a:off x="8877494" y="173156"/>
              <a:ext cx="1840864" cy="2212340"/>
            </a:xfrm>
            <a:custGeom>
              <a:avLst/>
              <a:gdLst/>
              <a:ahLst/>
              <a:cxnLst/>
              <a:rect l="l" t="t" r="r" b="b"/>
              <a:pathLst>
                <a:path w="1840865" h="2212340">
                  <a:moveTo>
                    <a:pt x="0" y="0"/>
                  </a:moveTo>
                  <a:lnTo>
                    <a:pt x="0" y="1291971"/>
                  </a:lnTo>
                  <a:lnTo>
                    <a:pt x="1275" y="1340847"/>
                  </a:lnTo>
                  <a:lnTo>
                    <a:pt x="5060" y="1389058"/>
                  </a:lnTo>
                  <a:lnTo>
                    <a:pt x="11289" y="1436542"/>
                  </a:lnTo>
                  <a:lnTo>
                    <a:pt x="19901" y="1483233"/>
                  </a:lnTo>
                  <a:lnTo>
                    <a:pt x="30831" y="1529070"/>
                  </a:lnTo>
                  <a:lnTo>
                    <a:pt x="44015" y="1573988"/>
                  </a:lnTo>
                  <a:lnTo>
                    <a:pt x="59390" y="1617923"/>
                  </a:lnTo>
                  <a:lnTo>
                    <a:pt x="76892" y="1660812"/>
                  </a:lnTo>
                  <a:lnTo>
                    <a:pt x="96458" y="1702591"/>
                  </a:lnTo>
                  <a:lnTo>
                    <a:pt x="118024" y="1743198"/>
                  </a:lnTo>
                  <a:lnTo>
                    <a:pt x="141526" y="1782567"/>
                  </a:lnTo>
                  <a:lnTo>
                    <a:pt x="166901" y="1820636"/>
                  </a:lnTo>
                  <a:lnTo>
                    <a:pt x="194086" y="1857340"/>
                  </a:lnTo>
                  <a:lnTo>
                    <a:pt x="223016" y="1892617"/>
                  </a:lnTo>
                  <a:lnTo>
                    <a:pt x="253629" y="1926403"/>
                  </a:lnTo>
                  <a:lnTo>
                    <a:pt x="285860" y="1958634"/>
                  </a:lnTo>
                  <a:lnTo>
                    <a:pt x="319645" y="1989246"/>
                  </a:lnTo>
                  <a:lnTo>
                    <a:pt x="354922" y="2018177"/>
                  </a:lnTo>
                  <a:lnTo>
                    <a:pt x="391627" y="2045361"/>
                  </a:lnTo>
                  <a:lnTo>
                    <a:pt x="429696" y="2070737"/>
                  </a:lnTo>
                  <a:lnTo>
                    <a:pt x="469065" y="2094239"/>
                  </a:lnTo>
                  <a:lnTo>
                    <a:pt x="509671" y="2115805"/>
                  </a:lnTo>
                  <a:lnTo>
                    <a:pt x="551451" y="2135371"/>
                  </a:lnTo>
                  <a:lnTo>
                    <a:pt x="594340" y="2152873"/>
                  </a:lnTo>
                  <a:lnTo>
                    <a:pt x="638275" y="2168248"/>
                  </a:lnTo>
                  <a:lnTo>
                    <a:pt x="683193" y="2181432"/>
                  </a:lnTo>
                  <a:lnTo>
                    <a:pt x="729029" y="2192362"/>
                  </a:lnTo>
                  <a:lnTo>
                    <a:pt x="775721" y="2200973"/>
                  </a:lnTo>
                  <a:lnTo>
                    <a:pt x="823205" y="2207203"/>
                  </a:lnTo>
                  <a:lnTo>
                    <a:pt x="871416" y="2210988"/>
                  </a:lnTo>
                  <a:lnTo>
                    <a:pt x="920292" y="2212263"/>
                  </a:lnTo>
                  <a:lnTo>
                    <a:pt x="1840585" y="2212263"/>
                  </a:lnTo>
                  <a:lnTo>
                    <a:pt x="1840585" y="920292"/>
                  </a:lnTo>
                  <a:lnTo>
                    <a:pt x="1839309" y="871416"/>
                  </a:lnTo>
                  <a:lnTo>
                    <a:pt x="1835525" y="823205"/>
                  </a:lnTo>
                  <a:lnTo>
                    <a:pt x="1829295" y="775721"/>
                  </a:lnTo>
                  <a:lnTo>
                    <a:pt x="1820684" y="729029"/>
                  </a:lnTo>
                  <a:lnTo>
                    <a:pt x="1809754" y="683193"/>
                  </a:lnTo>
                  <a:lnTo>
                    <a:pt x="1796570" y="638275"/>
                  </a:lnTo>
                  <a:lnTo>
                    <a:pt x="1781195" y="594340"/>
                  </a:lnTo>
                  <a:lnTo>
                    <a:pt x="1763693" y="551451"/>
                  </a:lnTo>
                  <a:lnTo>
                    <a:pt x="1744127" y="509671"/>
                  </a:lnTo>
                  <a:lnTo>
                    <a:pt x="1722561" y="469065"/>
                  </a:lnTo>
                  <a:lnTo>
                    <a:pt x="1699058" y="429696"/>
                  </a:lnTo>
                  <a:lnTo>
                    <a:pt x="1673683" y="391627"/>
                  </a:lnTo>
                  <a:lnTo>
                    <a:pt x="1646499" y="354922"/>
                  </a:lnTo>
                  <a:lnTo>
                    <a:pt x="1617568" y="319645"/>
                  </a:lnTo>
                  <a:lnTo>
                    <a:pt x="1586956" y="285860"/>
                  </a:lnTo>
                  <a:lnTo>
                    <a:pt x="1554725" y="253629"/>
                  </a:lnTo>
                  <a:lnTo>
                    <a:pt x="1520939" y="223016"/>
                  </a:lnTo>
                  <a:lnTo>
                    <a:pt x="1485662" y="194086"/>
                  </a:lnTo>
                  <a:lnTo>
                    <a:pt x="1448957" y="166901"/>
                  </a:lnTo>
                  <a:lnTo>
                    <a:pt x="1410889" y="141526"/>
                  </a:lnTo>
                  <a:lnTo>
                    <a:pt x="1371519" y="118024"/>
                  </a:lnTo>
                  <a:lnTo>
                    <a:pt x="1330913" y="96458"/>
                  </a:lnTo>
                  <a:lnTo>
                    <a:pt x="1289134" y="76892"/>
                  </a:lnTo>
                  <a:lnTo>
                    <a:pt x="1246245" y="59390"/>
                  </a:lnTo>
                  <a:lnTo>
                    <a:pt x="1202309" y="44015"/>
                  </a:lnTo>
                  <a:lnTo>
                    <a:pt x="1157392" y="30831"/>
                  </a:lnTo>
                  <a:lnTo>
                    <a:pt x="1111555" y="19901"/>
                  </a:lnTo>
                  <a:lnTo>
                    <a:pt x="1064863" y="11289"/>
                  </a:lnTo>
                  <a:lnTo>
                    <a:pt x="1017380" y="5060"/>
                  </a:lnTo>
                  <a:lnTo>
                    <a:pt x="969168" y="1275"/>
                  </a:lnTo>
                  <a:lnTo>
                    <a:pt x="920292" y="0"/>
                  </a:lnTo>
                  <a:lnTo>
                    <a:pt x="0" y="0"/>
                  </a:lnTo>
                  <a:close/>
                </a:path>
              </a:pathLst>
            </a:custGeom>
            <a:ln w="19050">
              <a:solidFill>
                <a:srgbClr val="04676D"/>
              </a:solidFill>
            </a:ln>
          </p:spPr>
          <p:txBody>
            <a:bodyPr wrap="square" lIns="0" tIns="0" rIns="0" bIns="0" rtlCol="0"/>
            <a:lstStyle/>
            <a:p>
              <a:endParaRPr/>
            </a:p>
          </p:txBody>
        </p:sp>
        <p:sp>
          <p:nvSpPr>
            <p:cNvPr id="11" name="object 15">
              <a:extLst>
                <a:ext uri="{FF2B5EF4-FFF2-40B4-BE49-F238E27FC236}">
                  <a16:creationId xmlns:a16="http://schemas.microsoft.com/office/drawing/2014/main" id="{A7B0E819-5A7E-7E19-DC0E-D94F11E2396E}"/>
                </a:ext>
              </a:extLst>
            </p:cNvPr>
            <p:cNvSpPr/>
            <p:nvPr/>
          </p:nvSpPr>
          <p:spPr>
            <a:xfrm>
              <a:off x="8420343" y="0"/>
              <a:ext cx="2759710" cy="2939415"/>
            </a:xfrm>
            <a:custGeom>
              <a:avLst/>
              <a:gdLst/>
              <a:ahLst/>
              <a:cxnLst/>
              <a:rect l="l" t="t" r="r" b="b"/>
              <a:pathLst>
                <a:path w="2759709" h="2939415">
                  <a:moveTo>
                    <a:pt x="0" y="0"/>
                  </a:moveTo>
                  <a:lnTo>
                    <a:pt x="0" y="1559782"/>
                  </a:lnTo>
                  <a:lnTo>
                    <a:pt x="834" y="1608215"/>
                  </a:lnTo>
                  <a:lnTo>
                    <a:pt x="3318" y="1656229"/>
                  </a:lnTo>
                  <a:lnTo>
                    <a:pt x="7426" y="1703796"/>
                  </a:lnTo>
                  <a:lnTo>
                    <a:pt x="13129" y="1750889"/>
                  </a:lnTo>
                  <a:lnTo>
                    <a:pt x="20400" y="1797481"/>
                  </a:lnTo>
                  <a:lnTo>
                    <a:pt x="29213" y="1843545"/>
                  </a:lnTo>
                  <a:lnTo>
                    <a:pt x="39539" y="1889052"/>
                  </a:lnTo>
                  <a:lnTo>
                    <a:pt x="51351" y="1933976"/>
                  </a:lnTo>
                  <a:lnTo>
                    <a:pt x="64621" y="1978290"/>
                  </a:lnTo>
                  <a:lnTo>
                    <a:pt x="79324" y="2021965"/>
                  </a:lnTo>
                  <a:lnTo>
                    <a:pt x="95430" y="2064975"/>
                  </a:lnTo>
                  <a:lnTo>
                    <a:pt x="112913" y="2107292"/>
                  </a:lnTo>
                  <a:lnTo>
                    <a:pt x="131745" y="2148889"/>
                  </a:lnTo>
                  <a:lnTo>
                    <a:pt x="151900" y="2189739"/>
                  </a:lnTo>
                  <a:lnTo>
                    <a:pt x="173349" y="2229813"/>
                  </a:lnTo>
                  <a:lnTo>
                    <a:pt x="196065" y="2269086"/>
                  </a:lnTo>
                  <a:lnTo>
                    <a:pt x="220022" y="2307529"/>
                  </a:lnTo>
                  <a:lnTo>
                    <a:pt x="245191" y="2345115"/>
                  </a:lnTo>
                  <a:lnTo>
                    <a:pt x="271545" y="2381816"/>
                  </a:lnTo>
                  <a:lnTo>
                    <a:pt x="299057" y="2417606"/>
                  </a:lnTo>
                  <a:lnTo>
                    <a:pt x="327699" y="2452457"/>
                  </a:lnTo>
                  <a:lnTo>
                    <a:pt x="357445" y="2486342"/>
                  </a:lnTo>
                  <a:lnTo>
                    <a:pt x="388267" y="2519233"/>
                  </a:lnTo>
                  <a:lnTo>
                    <a:pt x="420137" y="2551103"/>
                  </a:lnTo>
                  <a:lnTo>
                    <a:pt x="453028" y="2581925"/>
                  </a:lnTo>
                  <a:lnTo>
                    <a:pt x="486912" y="2611670"/>
                  </a:lnTo>
                  <a:lnTo>
                    <a:pt x="521763" y="2640313"/>
                  </a:lnTo>
                  <a:lnTo>
                    <a:pt x="557553" y="2667825"/>
                  </a:lnTo>
                  <a:lnTo>
                    <a:pt x="594255" y="2694179"/>
                  </a:lnTo>
                  <a:lnTo>
                    <a:pt x="631841" y="2719348"/>
                  </a:lnTo>
                  <a:lnTo>
                    <a:pt x="670284" y="2743304"/>
                  </a:lnTo>
                  <a:lnTo>
                    <a:pt x="709556" y="2766021"/>
                  </a:lnTo>
                  <a:lnTo>
                    <a:pt x="749631" y="2787470"/>
                  </a:lnTo>
                  <a:lnTo>
                    <a:pt x="790481" y="2807624"/>
                  </a:lnTo>
                  <a:lnTo>
                    <a:pt x="832078" y="2826457"/>
                  </a:lnTo>
                  <a:lnTo>
                    <a:pt x="874395" y="2843940"/>
                  </a:lnTo>
                  <a:lnTo>
                    <a:pt x="917405" y="2860046"/>
                  </a:lnTo>
                  <a:lnTo>
                    <a:pt x="961080" y="2874748"/>
                  </a:lnTo>
                  <a:lnTo>
                    <a:pt x="1005394" y="2888019"/>
                  </a:lnTo>
                  <a:lnTo>
                    <a:pt x="1050318" y="2899831"/>
                  </a:lnTo>
                  <a:lnTo>
                    <a:pt x="1095825" y="2910157"/>
                  </a:lnTo>
                  <a:lnTo>
                    <a:pt x="1141888" y="2918969"/>
                  </a:lnTo>
                  <a:lnTo>
                    <a:pt x="1188481" y="2926241"/>
                  </a:lnTo>
                  <a:lnTo>
                    <a:pt x="1235574" y="2931944"/>
                  </a:lnTo>
                  <a:lnTo>
                    <a:pt x="1283141" y="2936051"/>
                  </a:lnTo>
                  <a:lnTo>
                    <a:pt x="1331155" y="2938536"/>
                  </a:lnTo>
                  <a:lnTo>
                    <a:pt x="1379588" y="2939370"/>
                  </a:lnTo>
                  <a:lnTo>
                    <a:pt x="2759176" y="2939370"/>
                  </a:lnTo>
                  <a:lnTo>
                    <a:pt x="2759176" y="1002620"/>
                  </a:lnTo>
                  <a:lnTo>
                    <a:pt x="2758342" y="954187"/>
                  </a:lnTo>
                  <a:lnTo>
                    <a:pt x="2755857" y="906173"/>
                  </a:lnTo>
                  <a:lnTo>
                    <a:pt x="2751750" y="858606"/>
                  </a:lnTo>
                  <a:lnTo>
                    <a:pt x="2746047" y="811513"/>
                  </a:lnTo>
                  <a:lnTo>
                    <a:pt x="2738775" y="764921"/>
                  </a:lnTo>
                  <a:lnTo>
                    <a:pt x="2729963" y="718857"/>
                  </a:lnTo>
                  <a:lnTo>
                    <a:pt x="2719637" y="673350"/>
                  </a:lnTo>
                  <a:lnTo>
                    <a:pt x="2707825" y="628426"/>
                  </a:lnTo>
                  <a:lnTo>
                    <a:pt x="2694554" y="584112"/>
                  </a:lnTo>
                  <a:lnTo>
                    <a:pt x="2679852" y="540437"/>
                  </a:lnTo>
                  <a:lnTo>
                    <a:pt x="2663746" y="497427"/>
                  </a:lnTo>
                  <a:lnTo>
                    <a:pt x="2646263" y="455110"/>
                  </a:lnTo>
                  <a:lnTo>
                    <a:pt x="2627430" y="413513"/>
                  </a:lnTo>
                  <a:lnTo>
                    <a:pt x="2607276" y="372663"/>
                  </a:lnTo>
                  <a:lnTo>
                    <a:pt x="2585827" y="332589"/>
                  </a:lnTo>
                  <a:lnTo>
                    <a:pt x="2563110" y="293316"/>
                  </a:lnTo>
                  <a:lnTo>
                    <a:pt x="2539154" y="254873"/>
                  </a:lnTo>
                  <a:lnTo>
                    <a:pt x="2513985" y="217287"/>
                  </a:lnTo>
                  <a:lnTo>
                    <a:pt x="2487631" y="180586"/>
                  </a:lnTo>
                  <a:lnTo>
                    <a:pt x="2460119" y="144796"/>
                  </a:lnTo>
                  <a:lnTo>
                    <a:pt x="2431476" y="109945"/>
                  </a:lnTo>
                  <a:lnTo>
                    <a:pt x="2401730" y="76060"/>
                  </a:lnTo>
                  <a:lnTo>
                    <a:pt x="2370909" y="43169"/>
                  </a:lnTo>
                  <a:lnTo>
                    <a:pt x="2339039" y="11299"/>
                  </a:lnTo>
                  <a:lnTo>
                    <a:pt x="2326981" y="0"/>
                  </a:lnTo>
                </a:path>
              </a:pathLst>
            </a:custGeom>
            <a:ln w="19050">
              <a:solidFill>
                <a:srgbClr val="04676D"/>
              </a:solidFill>
            </a:ln>
          </p:spPr>
          <p:txBody>
            <a:bodyPr wrap="square" lIns="0" tIns="0" rIns="0" bIns="0" rtlCol="0"/>
            <a:lstStyle/>
            <a:p>
              <a:endParaRPr/>
            </a:p>
          </p:txBody>
        </p:sp>
        <p:sp>
          <p:nvSpPr>
            <p:cNvPr id="12" name="object 16">
              <a:extLst>
                <a:ext uri="{FF2B5EF4-FFF2-40B4-BE49-F238E27FC236}">
                  <a16:creationId xmlns:a16="http://schemas.microsoft.com/office/drawing/2014/main" id="{85A3C3F5-C192-4965-2DD9-BD6624E8EFD4}"/>
                </a:ext>
              </a:extLst>
            </p:cNvPr>
            <p:cNvSpPr/>
            <p:nvPr/>
          </p:nvSpPr>
          <p:spPr>
            <a:xfrm>
              <a:off x="8647204" y="0"/>
              <a:ext cx="2299335" cy="2660650"/>
            </a:xfrm>
            <a:custGeom>
              <a:avLst/>
              <a:gdLst/>
              <a:ahLst/>
              <a:cxnLst/>
              <a:rect l="l" t="t" r="r" b="b"/>
              <a:pathLst>
                <a:path w="2299334" h="2660650">
                  <a:moveTo>
                    <a:pt x="0" y="0"/>
                  </a:moveTo>
                  <a:lnTo>
                    <a:pt x="0" y="1510734"/>
                  </a:lnTo>
                  <a:lnTo>
                    <a:pt x="1008" y="1559332"/>
                  </a:lnTo>
                  <a:lnTo>
                    <a:pt x="4007" y="1607415"/>
                  </a:lnTo>
                  <a:lnTo>
                    <a:pt x="8957" y="1654945"/>
                  </a:lnTo>
                  <a:lnTo>
                    <a:pt x="15817" y="1701880"/>
                  </a:lnTo>
                  <a:lnTo>
                    <a:pt x="24549" y="1748182"/>
                  </a:lnTo>
                  <a:lnTo>
                    <a:pt x="35111" y="1793809"/>
                  </a:lnTo>
                  <a:lnTo>
                    <a:pt x="47464" y="1838723"/>
                  </a:lnTo>
                  <a:lnTo>
                    <a:pt x="61569" y="1882884"/>
                  </a:lnTo>
                  <a:lnTo>
                    <a:pt x="77384" y="1926251"/>
                  </a:lnTo>
                  <a:lnTo>
                    <a:pt x="94871" y="1968785"/>
                  </a:lnTo>
                  <a:lnTo>
                    <a:pt x="113990" y="2010445"/>
                  </a:lnTo>
                  <a:lnTo>
                    <a:pt x="134700" y="2051193"/>
                  </a:lnTo>
                  <a:lnTo>
                    <a:pt x="156961" y="2090987"/>
                  </a:lnTo>
                  <a:lnTo>
                    <a:pt x="180734" y="2129788"/>
                  </a:lnTo>
                  <a:lnTo>
                    <a:pt x="205979" y="2167557"/>
                  </a:lnTo>
                  <a:lnTo>
                    <a:pt x="232656" y="2204252"/>
                  </a:lnTo>
                  <a:lnTo>
                    <a:pt x="260725" y="2239835"/>
                  </a:lnTo>
                  <a:lnTo>
                    <a:pt x="290146" y="2274266"/>
                  </a:lnTo>
                  <a:lnTo>
                    <a:pt x="320879" y="2307504"/>
                  </a:lnTo>
                  <a:lnTo>
                    <a:pt x="352885" y="2339509"/>
                  </a:lnTo>
                  <a:lnTo>
                    <a:pt x="386123" y="2370242"/>
                  </a:lnTo>
                  <a:lnTo>
                    <a:pt x="420553" y="2399663"/>
                  </a:lnTo>
                  <a:lnTo>
                    <a:pt x="456136" y="2427732"/>
                  </a:lnTo>
                  <a:lnTo>
                    <a:pt x="492832" y="2454409"/>
                  </a:lnTo>
                  <a:lnTo>
                    <a:pt x="530600" y="2479654"/>
                  </a:lnTo>
                  <a:lnTo>
                    <a:pt x="569402" y="2503428"/>
                  </a:lnTo>
                  <a:lnTo>
                    <a:pt x="609196" y="2525689"/>
                  </a:lnTo>
                  <a:lnTo>
                    <a:pt x="649943" y="2546399"/>
                  </a:lnTo>
                  <a:lnTo>
                    <a:pt x="691604" y="2565517"/>
                  </a:lnTo>
                  <a:lnTo>
                    <a:pt x="734138" y="2583004"/>
                  </a:lnTo>
                  <a:lnTo>
                    <a:pt x="777505" y="2598820"/>
                  </a:lnTo>
                  <a:lnTo>
                    <a:pt x="821665" y="2612924"/>
                  </a:lnTo>
                  <a:lnTo>
                    <a:pt x="866579" y="2625278"/>
                  </a:lnTo>
                  <a:lnTo>
                    <a:pt x="912207" y="2635840"/>
                  </a:lnTo>
                  <a:lnTo>
                    <a:pt x="958509" y="2644571"/>
                  </a:lnTo>
                  <a:lnTo>
                    <a:pt x="1005444" y="2651432"/>
                  </a:lnTo>
                  <a:lnTo>
                    <a:pt x="1052973" y="2656382"/>
                  </a:lnTo>
                  <a:lnTo>
                    <a:pt x="1101057" y="2659381"/>
                  </a:lnTo>
                  <a:lnTo>
                    <a:pt x="1149654" y="2660389"/>
                  </a:lnTo>
                  <a:lnTo>
                    <a:pt x="2299309" y="2660389"/>
                  </a:lnTo>
                  <a:lnTo>
                    <a:pt x="2299309" y="1046435"/>
                  </a:lnTo>
                  <a:lnTo>
                    <a:pt x="2298301" y="997838"/>
                  </a:lnTo>
                  <a:lnTo>
                    <a:pt x="2295301" y="949754"/>
                  </a:lnTo>
                  <a:lnTo>
                    <a:pt x="2290352" y="902225"/>
                  </a:lnTo>
                  <a:lnTo>
                    <a:pt x="2283491" y="855290"/>
                  </a:lnTo>
                  <a:lnTo>
                    <a:pt x="2274760" y="808988"/>
                  </a:lnTo>
                  <a:lnTo>
                    <a:pt x="2264198" y="763360"/>
                  </a:lnTo>
                  <a:lnTo>
                    <a:pt x="2251844" y="718446"/>
                  </a:lnTo>
                  <a:lnTo>
                    <a:pt x="2237740" y="674286"/>
                  </a:lnTo>
                  <a:lnTo>
                    <a:pt x="2221924" y="630918"/>
                  </a:lnTo>
                  <a:lnTo>
                    <a:pt x="2204437" y="588385"/>
                  </a:lnTo>
                  <a:lnTo>
                    <a:pt x="2185319" y="546724"/>
                  </a:lnTo>
                  <a:lnTo>
                    <a:pt x="2164609" y="505977"/>
                  </a:lnTo>
                  <a:lnTo>
                    <a:pt x="2142347" y="466182"/>
                  </a:lnTo>
                  <a:lnTo>
                    <a:pt x="2118574" y="427381"/>
                  </a:lnTo>
                  <a:lnTo>
                    <a:pt x="2093329" y="389613"/>
                  </a:lnTo>
                  <a:lnTo>
                    <a:pt x="2066652" y="352917"/>
                  </a:lnTo>
                  <a:lnTo>
                    <a:pt x="2038583" y="317334"/>
                  </a:lnTo>
                  <a:lnTo>
                    <a:pt x="2009162" y="282904"/>
                  </a:lnTo>
                  <a:lnTo>
                    <a:pt x="1978429" y="249666"/>
                  </a:lnTo>
                  <a:lnTo>
                    <a:pt x="1946424" y="217660"/>
                  </a:lnTo>
                  <a:lnTo>
                    <a:pt x="1913186" y="186927"/>
                  </a:lnTo>
                  <a:lnTo>
                    <a:pt x="1878755" y="157506"/>
                  </a:lnTo>
                  <a:lnTo>
                    <a:pt x="1843172" y="129437"/>
                  </a:lnTo>
                  <a:lnTo>
                    <a:pt x="1806477" y="102760"/>
                  </a:lnTo>
                  <a:lnTo>
                    <a:pt x="1768708" y="77515"/>
                  </a:lnTo>
                  <a:lnTo>
                    <a:pt x="1729907" y="53742"/>
                  </a:lnTo>
                  <a:lnTo>
                    <a:pt x="1690113" y="31480"/>
                  </a:lnTo>
                  <a:lnTo>
                    <a:pt x="1649365" y="10771"/>
                  </a:lnTo>
                  <a:lnTo>
                    <a:pt x="1625894" y="0"/>
                  </a:lnTo>
                </a:path>
              </a:pathLst>
            </a:custGeom>
            <a:ln w="19050">
              <a:solidFill>
                <a:srgbClr val="B4BB2E"/>
              </a:solidFill>
            </a:ln>
          </p:spPr>
          <p:txBody>
            <a:bodyPr wrap="square" lIns="0" tIns="0" rIns="0" bIns="0" rtlCol="0"/>
            <a:lstStyle/>
            <a:p>
              <a:endParaRPr dirty="0"/>
            </a:p>
          </p:txBody>
        </p:sp>
      </p:grpSp>
      <p:pic>
        <p:nvPicPr>
          <p:cNvPr id="18" name="Picture 17">
            <a:extLst>
              <a:ext uri="{FF2B5EF4-FFF2-40B4-BE49-F238E27FC236}">
                <a16:creationId xmlns:a16="http://schemas.microsoft.com/office/drawing/2014/main" id="{1B8568AC-A248-5CD7-F3F5-40A29093991A}"/>
              </a:ext>
            </a:extLst>
          </p:cNvPr>
          <p:cNvPicPr>
            <a:picLocks noChangeAspect="1"/>
          </p:cNvPicPr>
          <p:nvPr/>
        </p:nvPicPr>
        <p:blipFill>
          <a:blip r:embed="rId3"/>
          <a:stretch>
            <a:fillRect/>
          </a:stretch>
        </p:blipFill>
        <p:spPr>
          <a:xfrm>
            <a:off x="389709" y="2273766"/>
            <a:ext cx="11314839" cy="3024568"/>
          </a:xfrm>
          <a:prstGeom prst="rect">
            <a:avLst/>
          </a:prstGeom>
        </p:spPr>
      </p:pic>
    </p:spTree>
    <p:extLst>
      <p:ext uri="{BB962C8B-B14F-4D97-AF65-F5344CB8AC3E}">
        <p14:creationId xmlns:p14="http://schemas.microsoft.com/office/powerpoint/2010/main" val="712348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4A8983F-DB28-660D-772A-87A0F2F6FDE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DE84146-0403-AF8E-DF8F-D56F44B28180}"/>
              </a:ext>
            </a:extLst>
          </p:cNvPr>
          <p:cNvSpPr txBox="1">
            <a:spLocks noGrp="1"/>
          </p:cNvSpPr>
          <p:nvPr>
            <p:ph type="title"/>
          </p:nvPr>
        </p:nvSpPr>
        <p:spPr>
          <a:xfrm>
            <a:off x="1052693" y="694563"/>
            <a:ext cx="10669407" cy="1182375"/>
          </a:xfrm>
          <a:prstGeom prst="rect">
            <a:avLst/>
          </a:prstGeom>
        </p:spPr>
        <p:txBody>
          <a:bodyPr vert="horz" wrap="square" lIns="0" tIns="12700" rIns="0" bIns="0" rtlCol="0">
            <a:spAutoFit/>
          </a:bodyPr>
          <a:lstStyle/>
          <a:p>
            <a:pPr marL="12700">
              <a:lnSpc>
                <a:spcPct val="100000"/>
              </a:lnSpc>
              <a:spcBef>
                <a:spcPts val="100"/>
              </a:spcBef>
              <a:tabLst>
                <a:tab pos="2085339" algn="l"/>
              </a:tabLst>
            </a:pPr>
            <a:r>
              <a:rPr lang="en-GB" dirty="0"/>
              <a:t>Institutional tools and strategies: </a:t>
            </a:r>
            <a:br>
              <a:rPr lang="en-GB" dirty="0"/>
            </a:br>
            <a:r>
              <a:rPr lang="en-GB" dirty="0"/>
              <a:t>How do we reduce errors at audit?</a:t>
            </a:r>
            <a:endParaRPr spc="-10" dirty="0"/>
          </a:p>
        </p:txBody>
      </p:sp>
      <p:sp>
        <p:nvSpPr>
          <p:cNvPr id="16" name="Content Placeholder 2">
            <a:extLst>
              <a:ext uri="{FF2B5EF4-FFF2-40B4-BE49-F238E27FC236}">
                <a16:creationId xmlns:a16="http://schemas.microsoft.com/office/drawing/2014/main" id="{66DE9D9C-726E-CC1A-150F-5BD4C08F2D8E}"/>
              </a:ext>
            </a:extLst>
          </p:cNvPr>
          <p:cNvSpPr txBox="1">
            <a:spLocks/>
          </p:cNvSpPr>
          <p:nvPr/>
        </p:nvSpPr>
        <p:spPr>
          <a:xfrm>
            <a:off x="215900" y="1934220"/>
            <a:ext cx="10502458" cy="4195215"/>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rgbClr val="BEBF3B"/>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rgbClr val="BEBF3B"/>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rgbClr val="BEBF3B"/>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rgbClr val="BEBF3B"/>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rgbClr val="BEBF3B"/>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lvl="0">
              <a:lnSpc>
                <a:spcPct val="90000"/>
              </a:lnSpc>
            </a:pPr>
            <a:r>
              <a:rPr lang="en-GB" sz="1600" b="1" dirty="0">
                <a:latin typeface="HelveticaNeueLT Std Med"/>
              </a:rPr>
              <a:t>Removal of ineligible costs prior to audit:</a:t>
            </a:r>
          </a:p>
          <a:p>
            <a:pPr lvl="0">
              <a:lnSpc>
                <a:spcPct val="90000"/>
              </a:lnSpc>
            </a:pPr>
            <a:endParaRPr lang="en-GB" sz="1600" b="1" dirty="0">
              <a:latin typeface="HelveticaNeueLT Std Med"/>
            </a:endParaRPr>
          </a:p>
          <a:p>
            <a:pPr lvl="0">
              <a:lnSpc>
                <a:spcPct val="90000"/>
              </a:lnSpc>
            </a:pPr>
            <a:endParaRPr lang="en-GB" sz="1600" b="1" dirty="0">
              <a:latin typeface="HelveticaNeueLT Std Med"/>
            </a:endParaRPr>
          </a:p>
          <a:p>
            <a:pPr lvl="0">
              <a:lnSpc>
                <a:spcPct val="90000"/>
              </a:lnSpc>
            </a:pPr>
            <a:endParaRPr lang="en-GB" sz="1600" b="1" dirty="0">
              <a:latin typeface="HelveticaNeueLT Std Med"/>
            </a:endParaRPr>
          </a:p>
          <a:p>
            <a:pPr lvl="2">
              <a:lnSpc>
                <a:spcPct val="90000"/>
              </a:lnSpc>
            </a:pPr>
            <a:endParaRPr lang="en-GB" sz="1200" dirty="0">
              <a:latin typeface="HelveticaNeueLT Std Med"/>
            </a:endParaRPr>
          </a:p>
          <a:p>
            <a:pPr>
              <a:lnSpc>
                <a:spcPct val="90000"/>
              </a:lnSpc>
            </a:pPr>
            <a:endParaRPr lang="en-GB" sz="1600" dirty="0">
              <a:latin typeface="HelveticaNeueLT Std Med"/>
            </a:endParaRPr>
          </a:p>
          <a:p>
            <a:pPr lvl="1">
              <a:lnSpc>
                <a:spcPct val="90000"/>
              </a:lnSpc>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marL="457200" lvl="1" indent="0">
              <a:lnSpc>
                <a:spcPct val="90000"/>
              </a:lnSpc>
              <a:buNone/>
            </a:pPr>
            <a:endParaRPr lang="en-GB" sz="1400" dirty="0">
              <a:latin typeface="HelveticaNeueLT Std Med"/>
            </a:endParaRPr>
          </a:p>
          <a:p>
            <a:pPr>
              <a:lnSpc>
                <a:spcPct val="90000"/>
              </a:lnSpc>
            </a:pPr>
            <a:endParaRPr lang="en-GB" sz="1400" dirty="0">
              <a:latin typeface="HelveticaNeueLT Std Med"/>
            </a:endParaRPr>
          </a:p>
          <a:p>
            <a:pPr lvl="1">
              <a:lnSpc>
                <a:spcPct val="90000"/>
              </a:lnSpc>
            </a:pPr>
            <a:endParaRPr lang="en-GB" sz="1400" dirty="0">
              <a:latin typeface="HelveticaNeueLT Std Med"/>
            </a:endParaRPr>
          </a:p>
          <a:p>
            <a:pPr marL="457200" lvl="1" indent="0">
              <a:lnSpc>
                <a:spcPct val="90000"/>
              </a:lnSpc>
              <a:buNone/>
            </a:pPr>
            <a:endParaRPr lang="en-GB" sz="1400" dirty="0">
              <a:latin typeface="HelveticaNeueLT Std Med"/>
            </a:endParaRPr>
          </a:p>
          <a:p>
            <a:pPr lvl="0">
              <a:lnSpc>
                <a:spcPct val="90000"/>
              </a:lnSpc>
            </a:pPr>
            <a:endParaRPr lang="en-GB" sz="1600" dirty="0">
              <a:latin typeface="HelveticaNeueLT Std Med"/>
            </a:endParaRPr>
          </a:p>
        </p:txBody>
      </p:sp>
      <p:pic>
        <p:nvPicPr>
          <p:cNvPr id="2" name="Picture 1" descr="A yellow and black logo&#10;&#10;Description automatically generated">
            <a:extLst>
              <a:ext uri="{FF2B5EF4-FFF2-40B4-BE49-F238E27FC236}">
                <a16:creationId xmlns:a16="http://schemas.microsoft.com/office/drawing/2014/main" id="{ACD86F0A-B696-131E-A3F5-FD2779D1469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0700" y="5516372"/>
            <a:ext cx="1934532" cy="776165"/>
          </a:xfrm>
          <a:prstGeom prst="rect">
            <a:avLst/>
          </a:prstGeom>
        </p:spPr>
      </p:pic>
      <p:grpSp>
        <p:nvGrpSpPr>
          <p:cNvPr id="4" name="object 8">
            <a:extLst>
              <a:ext uri="{FF2B5EF4-FFF2-40B4-BE49-F238E27FC236}">
                <a16:creationId xmlns:a16="http://schemas.microsoft.com/office/drawing/2014/main" id="{B6BB3F39-CF5C-1B0D-8C00-AE306D867CFD}"/>
              </a:ext>
            </a:extLst>
          </p:cNvPr>
          <p:cNvGrpSpPr/>
          <p:nvPr/>
        </p:nvGrpSpPr>
        <p:grpSpPr>
          <a:xfrm>
            <a:off x="8410818" y="-9524"/>
            <a:ext cx="3766820" cy="6216650"/>
            <a:chOff x="8410818" y="-9524"/>
            <a:chExt cx="3766820" cy="6216650"/>
          </a:xfrm>
        </p:grpSpPr>
        <p:sp>
          <p:nvSpPr>
            <p:cNvPr id="5" name="object 9">
              <a:extLst>
                <a:ext uri="{FF2B5EF4-FFF2-40B4-BE49-F238E27FC236}">
                  <a16:creationId xmlns:a16="http://schemas.microsoft.com/office/drawing/2014/main" id="{5FD84137-CE93-3D98-A7E9-586B1E00D9F8}"/>
                </a:ext>
              </a:extLst>
            </p:cNvPr>
            <p:cNvSpPr/>
            <p:nvPr/>
          </p:nvSpPr>
          <p:spPr>
            <a:xfrm>
              <a:off x="11873487" y="3770524"/>
              <a:ext cx="294640" cy="1527810"/>
            </a:xfrm>
            <a:custGeom>
              <a:avLst/>
              <a:gdLst/>
              <a:ahLst/>
              <a:cxnLst/>
              <a:rect l="l" t="t" r="r" b="b"/>
              <a:pathLst>
                <a:path w="294640" h="1527810">
                  <a:moveTo>
                    <a:pt x="294509" y="0"/>
                  </a:moveTo>
                  <a:lnTo>
                    <a:pt x="0" y="0"/>
                  </a:lnTo>
                  <a:lnTo>
                    <a:pt x="0" y="963955"/>
                  </a:lnTo>
                  <a:lnTo>
                    <a:pt x="1724" y="1012992"/>
                  </a:lnTo>
                  <a:lnTo>
                    <a:pt x="6818" y="1061099"/>
                  </a:lnTo>
                  <a:lnTo>
                    <a:pt x="15167" y="1108159"/>
                  </a:lnTo>
                  <a:lnTo>
                    <a:pt x="26654" y="1154056"/>
                  </a:lnTo>
                  <a:lnTo>
                    <a:pt x="41164" y="1198674"/>
                  </a:lnTo>
                  <a:lnTo>
                    <a:pt x="58579" y="1241897"/>
                  </a:lnTo>
                  <a:lnTo>
                    <a:pt x="78783" y="1283608"/>
                  </a:lnTo>
                  <a:lnTo>
                    <a:pt x="101662" y="1323692"/>
                  </a:lnTo>
                  <a:lnTo>
                    <a:pt x="127097" y="1362031"/>
                  </a:lnTo>
                  <a:lnTo>
                    <a:pt x="154974" y="1398511"/>
                  </a:lnTo>
                  <a:lnTo>
                    <a:pt x="185176" y="1433014"/>
                  </a:lnTo>
                  <a:lnTo>
                    <a:pt x="217586" y="1465425"/>
                  </a:lnTo>
                  <a:lnTo>
                    <a:pt x="252089" y="1495627"/>
                  </a:lnTo>
                  <a:lnTo>
                    <a:pt x="288568" y="1523504"/>
                  </a:lnTo>
                  <a:lnTo>
                    <a:pt x="294509" y="1527445"/>
                  </a:lnTo>
                </a:path>
              </a:pathLst>
            </a:custGeom>
            <a:ln w="19050">
              <a:solidFill>
                <a:srgbClr val="B4BB2E"/>
              </a:solidFill>
            </a:ln>
          </p:spPr>
          <p:txBody>
            <a:bodyPr wrap="square" lIns="0" tIns="0" rIns="0" bIns="0" rtlCol="0"/>
            <a:lstStyle/>
            <a:p>
              <a:endParaRPr/>
            </a:p>
          </p:txBody>
        </p:sp>
        <p:sp>
          <p:nvSpPr>
            <p:cNvPr id="6" name="object 10">
              <a:extLst>
                <a:ext uri="{FF2B5EF4-FFF2-40B4-BE49-F238E27FC236}">
                  <a16:creationId xmlns:a16="http://schemas.microsoft.com/office/drawing/2014/main" id="{AE646667-0327-8784-DA02-C26A5889DB05}"/>
                </a:ext>
              </a:extLst>
            </p:cNvPr>
            <p:cNvSpPr/>
            <p:nvPr/>
          </p:nvSpPr>
          <p:spPr>
            <a:xfrm>
              <a:off x="11637696" y="3487783"/>
              <a:ext cx="530860" cy="2125980"/>
            </a:xfrm>
            <a:custGeom>
              <a:avLst/>
              <a:gdLst/>
              <a:ahLst/>
              <a:cxnLst/>
              <a:rect l="l" t="t" r="r" b="b"/>
              <a:pathLst>
                <a:path w="530859" h="2125979">
                  <a:moveTo>
                    <a:pt x="530299" y="0"/>
                  </a:moveTo>
                  <a:lnTo>
                    <a:pt x="0" y="0"/>
                  </a:lnTo>
                  <a:lnTo>
                    <a:pt x="0" y="1291971"/>
                  </a:lnTo>
                  <a:lnTo>
                    <a:pt x="1275" y="1340847"/>
                  </a:lnTo>
                  <a:lnTo>
                    <a:pt x="5060" y="1389058"/>
                  </a:lnTo>
                  <a:lnTo>
                    <a:pt x="11289" y="1436542"/>
                  </a:lnTo>
                  <a:lnTo>
                    <a:pt x="19901" y="1483233"/>
                  </a:lnTo>
                  <a:lnTo>
                    <a:pt x="30831" y="1529070"/>
                  </a:lnTo>
                  <a:lnTo>
                    <a:pt x="44015" y="1573988"/>
                  </a:lnTo>
                  <a:lnTo>
                    <a:pt x="59390" y="1617923"/>
                  </a:lnTo>
                  <a:lnTo>
                    <a:pt x="76892" y="1660812"/>
                  </a:lnTo>
                  <a:lnTo>
                    <a:pt x="96458" y="1702591"/>
                  </a:lnTo>
                  <a:lnTo>
                    <a:pt x="118024" y="1743198"/>
                  </a:lnTo>
                  <a:lnTo>
                    <a:pt x="141526" y="1782567"/>
                  </a:lnTo>
                  <a:lnTo>
                    <a:pt x="166901" y="1820636"/>
                  </a:lnTo>
                  <a:lnTo>
                    <a:pt x="194086" y="1857340"/>
                  </a:lnTo>
                  <a:lnTo>
                    <a:pt x="223016" y="1892617"/>
                  </a:lnTo>
                  <a:lnTo>
                    <a:pt x="253629" y="1926403"/>
                  </a:lnTo>
                  <a:lnTo>
                    <a:pt x="285860" y="1958634"/>
                  </a:lnTo>
                  <a:lnTo>
                    <a:pt x="319645" y="1989246"/>
                  </a:lnTo>
                  <a:lnTo>
                    <a:pt x="354922" y="2018177"/>
                  </a:lnTo>
                  <a:lnTo>
                    <a:pt x="391627" y="2045361"/>
                  </a:lnTo>
                  <a:lnTo>
                    <a:pt x="429696" y="2070737"/>
                  </a:lnTo>
                  <a:lnTo>
                    <a:pt x="469065" y="2094239"/>
                  </a:lnTo>
                  <a:lnTo>
                    <a:pt x="509671" y="2115805"/>
                  </a:lnTo>
                  <a:lnTo>
                    <a:pt x="530299" y="2125465"/>
                  </a:lnTo>
                </a:path>
              </a:pathLst>
            </a:custGeom>
            <a:ln w="19050">
              <a:solidFill>
                <a:srgbClr val="04676D"/>
              </a:solidFill>
            </a:ln>
          </p:spPr>
          <p:txBody>
            <a:bodyPr wrap="square" lIns="0" tIns="0" rIns="0" bIns="0" rtlCol="0"/>
            <a:lstStyle/>
            <a:p>
              <a:endParaRPr/>
            </a:p>
          </p:txBody>
        </p:sp>
        <p:sp>
          <p:nvSpPr>
            <p:cNvPr id="7" name="object 11">
              <a:extLst>
                <a:ext uri="{FF2B5EF4-FFF2-40B4-BE49-F238E27FC236}">
                  <a16:creationId xmlns:a16="http://schemas.microsoft.com/office/drawing/2014/main" id="{E0E5CBA4-D408-5D82-E0E5-752D738203DF}"/>
                </a:ext>
              </a:extLst>
            </p:cNvPr>
            <p:cNvSpPr/>
            <p:nvPr/>
          </p:nvSpPr>
          <p:spPr>
            <a:xfrm>
              <a:off x="11180546" y="2937658"/>
              <a:ext cx="988060" cy="3260090"/>
            </a:xfrm>
            <a:custGeom>
              <a:avLst/>
              <a:gdLst/>
              <a:ahLst/>
              <a:cxnLst/>
              <a:rect l="l" t="t" r="r" b="b"/>
              <a:pathLst>
                <a:path w="988059" h="3260090">
                  <a:moveTo>
                    <a:pt x="987450" y="0"/>
                  </a:moveTo>
                  <a:lnTo>
                    <a:pt x="0" y="0"/>
                  </a:lnTo>
                  <a:lnTo>
                    <a:pt x="0" y="1936750"/>
                  </a:lnTo>
                  <a:lnTo>
                    <a:pt x="834" y="1985182"/>
                  </a:lnTo>
                  <a:lnTo>
                    <a:pt x="3318" y="2033196"/>
                  </a:lnTo>
                  <a:lnTo>
                    <a:pt x="7426" y="2080763"/>
                  </a:lnTo>
                  <a:lnTo>
                    <a:pt x="13129" y="2127857"/>
                  </a:lnTo>
                  <a:lnTo>
                    <a:pt x="20400" y="2174449"/>
                  </a:lnTo>
                  <a:lnTo>
                    <a:pt x="29213" y="2220512"/>
                  </a:lnTo>
                  <a:lnTo>
                    <a:pt x="39539" y="2266020"/>
                  </a:lnTo>
                  <a:lnTo>
                    <a:pt x="51351" y="2310944"/>
                  </a:lnTo>
                  <a:lnTo>
                    <a:pt x="64621" y="2355257"/>
                  </a:lnTo>
                  <a:lnTo>
                    <a:pt x="79324" y="2398933"/>
                  </a:lnTo>
                  <a:lnTo>
                    <a:pt x="95430" y="2441942"/>
                  </a:lnTo>
                  <a:lnTo>
                    <a:pt x="112913" y="2484260"/>
                  </a:lnTo>
                  <a:lnTo>
                    <a:pt x="131745" y="2525857"/>
                  </a:lnTo>
                  <a:lnTo>
                    <a:pt x="151900" y="2566706"/>
                  </a:lnTo>
                  <a:lnTo>
                    <a:pt x="173349" y="2606781"/>
                  </a:lnTo>
                  <a:lnTo>
                    <a:pt x="196065" y="2646053"/>
                  </a:lnTo>
                  <a:lnTo>
                    <a:pt x="220022" y="2684496"/>
                  </a:lnTo>
                  <a:lnTo>
                    <a:pt x="245191" y="2722082"/>
                  </a:lnTo>
                  <a:lnTo>
                    <a:pt x="271545" y="2758784"/>
                  </a:lnTo>
                  <a:lnTo>
                    <a:pt x="299057" y="2794574"/>
                  </a:lnTo>
                  <a:lnTo>
                    <a:pt x="327699" y="2829425"/>
                  </a:lnTo>
                  <a:lnTo>
                    <a:pt x="357445" y="2863310"/>
                  </a:lnTo>
                  <a:lnTo>
                    <a:pt x="388267" y="2896201"/>
                  </a:lnTo>
                  <a:lnTo>
                    <a:pt x="420137" y="2928071"/>
                  </a:lnTo>
                  <a:lnTo>
                    <a:pt x="453028" y="2958892"/>
                  </a:lnTo>
                  <a:lnTo>
                    <a:pt x="486912" y="2988638"/>
                  </a:lnTo>
                  <a:lnTo>
                    <a:pt x="521763" y="3017280"/>
                  </a:lnTo>
                  <a:lnTo>
                    <a:pt x="557553" y="3044792"/>
                  </a:lnTo>
                  <a:lnTo>
                    <a:pt x="594255" y="3071147"/>
                  </a:lnTo>
                  <a:lnTo>
                    <a:pt x="631841" y="3096316"/>
                  </a:lnTo>
                  <a:lnTo>
                    <a:pt x="670284" y="3120272"/>
                  </a:lnTo>
                  <a:lnTo>
                    <a:pt x="709556" y="3142988"/>
                  </a:lnTo>
                  <a:lnTo>
                    <a:pt x="749631" y="3164437"/>
                  </a:lnTo>
                  <a:lnTo>
                    <a:pt x="790481" y="3184592"/>
                  </a:lnTo>
                  <a:lnTo>
                    <a:pt x="832078" y="3203424"/>
                  </a:lnTo>
                  <a:lnTo>
                    <a:pt x="874395" y="3220907"/>
                  </a:lnTo>
                  <a:lnTo>
                    <a:pt x="917405" y="3237014"/>
                  </a:lnTo>
                  <a:lnTo>
                    <a:pt x="961080" y="3251716"/>
                  </a:lnTo>
                  <a:lnTo>
                    <a:pt x="987450" y="3259613"/>
                  </a:lnTo>
                </a:path>
              </a:pathLst>
            </a:custGeom>
            <a:ln w="19050">
              <a:solidFill>
                <a:srgbClr val="04676D"/>
              </a:solidFill>
            </a:ln>
          </p:spPr>
          <p:txBody>
            <a:bodyPr wrap="square" lIns="0" tIns="0" rIns="0" bIns="0" rtlCol="0"/>
            <a:lstStyle/>
            <a:p>
              <a:endParaRPr/>
            </a:p>
          </p:txBody>
        </p:sp>
        <p:sp>
          <p:nvSpPr>
            <p:cNvPr id="8" name="object 12">
              <a:extLst>
                <a:ext uri="{FF2B5EF4-FFF2-40B4-BE49-F238E27FC236}">
                  <a16:creationId xmlns:a16="http://schemas.microsoft.com/office/drawing/2014/main" id="{551800B1-6E2F-46D9-E50B-191B26B88C90}"/>
                </a:ext>
              </a:extLst>
            </p:cNvPr>
            <p:cNvSpPr/>
            <p:nvPr/>
          </p:nvSpPr>
          <p:spPr>
            <a:xfrm>
              <a:off x="11407407" y="3211407"/>
              <a:ext cx="760730" cy="2696210"/>
            </a:xfrm>
            <a:custGeom>
              <a:avLst/>
              <a:gdLst/>
              <a:ahLst/>
              <a:cxnLst/>
              <a:rect l="l" t="t" r="r" b="b"/>
              <a:pathLst>
                <a:path w="760729" h="2696210">
                  <a:moveTo>
                    <a:pt x="760588" y="0"/>
                  </a:moveTo>
                  <a:lnTo>
                    <a:pt x="0" y="0"/>
                  </a:lnTo>
                  <a:lnTo>
                    <a:pt x="0" y="1613954"/>
                  </a:lnTo>
                  <a:lnTo>
                    <a:pt x="1008" y="1662551"/>
                  </a:lnTo>
                  <a:lnTo>
                    <a:pt x="4007" y="1710634"/>
                  </a:lnTo>
                  <a:lnTo>
                    <a:pt x="8957" y="1758164"/>
                  </a:lnTo>
                  <a:lnTo>
                    <a:pt x="15817" y="1805099"/>
                  </a:lnTo>
                  <a:lnTo>
                    <a:pt x="24549" y="1851401"/>
                  </a:lnTo>
                  <a:lnTo>
                    <a:pt x="35111" y="1897029"/>
                  </a:lnTo>
                  <a:lnTo>
                    <a:pt x="47464" y="1941943"/>
                  </a:lnTo>
                  <a:lnTo>
                    <a:pt x="61569" y="1986103"/>
                  </a:lnTo>
                  <a:lnTo>
                    <a:pt x="77384" y="2029470"/>
                  </a:lnTo>
                  <a:lnTo>
                    <a:pt x="94871" y="2072004"/>
                  </a:lnTo>
                  <a:lnTo>
                    <a:pt x="113990" y="2113665"/>
                  </a:lnTo>
                  <a:lnTo>
                    <a:pt x="134700" y="2154412"/>
                  </a:lnTo>
                  <a:lnTo>
                    <a:pt x="156961" y="2194206"/>
                  </a:lnTo>
                  <a:lnTo>
                    <a:pt x="180734" y="2233008"/>
                  </a:lnTo>
                  <a:lnTo>
                    <a:pt x="205979" y="2270776"/>
                  </a:lnTo>
                  <a:lnTo>
                    <a:pt x="232656" y="2307472"/>
                  </a:lnTo>
                  <a:lnTo>
                    <a:pt x="260725" y="2343055"/>
                  </a:lnTo>
                  <a:lnTo>
                    <a:pt x="290146" y="2377485"/>
                  </a:lnTo>
                  <a:lnTo>
                    <a:pt x="320879" y="2410723"/>
                  </a:lnTo>
                  <a:lnTo>
                    <a:pt x="352885" y="2442728"/>
                  </a:lnTo>
                  <a:lnTo>
                    <a:pt x="386123" y="2473462"/>
                  </a:lnTo>
                  <a:lnTo>
                    <a:pt x="420553" y="2502883"/>
                  </a:lnTo>
                  <a:lnTo>
                    <a:pt x="456136" y="2530952"/>
                  </a:lnTo>
                  <a:lnTo>
                    <a:pt x="492832" y="2557629"/>
                  </a:lnTo>
                  <a:lnTo>
                    <a:pt x="530600" y="2582874"/>
                  </a:lnTo>
                  <a:lnTo>
                    <a:pt x="569402" y="2606647"/>
                  </a:lnTo>
                  <a:lnTo>
                    <a:pt x="609196" y="2628908"/>
                  </a:lnTo>
                  <a:lnTo>
                    <a:pt x="649943" y="2649618"/>
                  </a:lnTo>
                  <a:lnTo>
                    <a:pt x="691604" y="2668737"/>
                  </a:lnTo>
                  <a:lnTo>
                    <a:pt x="734138" y="2686224"/>
                  </a:lnTo>
                  <a:lnTo>
                    <a:pt x="760588" y="2695870"/>
                  </a:lnTo>
                </a:path>
              </a:pathLst>
            </a:custGeom>
            <a:ln w="19050">
              <a:solidFill>
                <a:srgbClr val="B4BB2E"/>
              </a:solidFill>
            </a:ln>
          </p:spPr>
          <p:txBody>
            <a:bodyPr wrap="square" lIns="0" tIns="0" rIns="0" bIns="0" rtlCol="0"/>
            <a:lstStyle/>
            <a:p>
              <a:endParaRPr/>
            </a:p>
          </p:txBody>
        </p:sp>
        <p:sp>
          <p:nvSpPr>
            <p:cNvPr id="9" name="object 13">
              <a:extLst>
                <a:ext uri="{FF2B5EF4-FFF2-40B4-BE49-F238E27FC236}">
                  <a16:creationId xmlns:a16="http://schemas.microsoft.com/office/drawing/2014/main" id="{7D3ECC88-9C56-5EA9-A172-983B47F5244C}"/>
                </a:ext>
              </a:extLst>
            </p:cNvPr>
            <p:cNvSpPr/>
            <p:nvPr/>
          </p:nvSpPr>
          <p:spPr>
            <a:xfrm>
              <a:off x="9113284" y="455898"/>
              <a:ext cx="1373505" cy="1651000"/>
            </a:xfrm>
            <a:custGeom>
              <a:avLst/>
              <a:gdLst/>
              <a:ahLst/>
              <a:cxnLst/>
              <a:rect l="l" t="t" r="r" b="b"/>
              <a:pathLst>
                <a:path w="1373504" h="1651000">
                  <a:moveTo>
                    <a:pt x="0" y="0"/>
                  </a:moveTo>
                  <a:lnTo>
                    <a:pt x="0" y="963955"/>
                  </a:lnTo>
                  <a:lnTo>
                    <a:pt x="1724" y="1012992"/>
                  </a:lnTo>
                  <a:lnTo>
                    <a:pt x="6818" y="1061099"/>
                  </a:lnTo>
                  <a:lnTo>
                    <a:pt x="15167" y="1108159"/>
                  </a:lnTo>
                  <a:lnTo>
                    <a:pt x="26654" y="1154056"/>
                  </a:lnTo>
                  <a:lnTo>
                    <a:pt x="41164" y="1198674"/>
                  </a:lnTo>
                  <a:lnTo>
                    <a:pt x="58579" y="1241897"/>
                  </a:lnTo>
                  <a:lnTo>
                    <a:pt x="78783" y="1283608"/>
                  </a:lnTo>
                  <a:lnTo>
                    <a:pt x="101662" y="1323692"/>
                  </a:lnTo>
                  <a:lnTo>
                    <a:pt x="127097" y="1362031"/>
                  </a:lnTo>
                  <a:lnTo>
                    <a:pt x="154974" y="1398511"/>
                  </a:lnTo>
                  <a:lnTo>
                    <a:pt x="185176" y="1433014"/>
                  </a:lnTo>
                  <a:lnTo>
                    <a:pt x="217586" y="1465425"/>
                  </a:lnTo>
                  <a:lnTo>
                    <a:pt x="252089" y="1495627"/>
                  </a:lnTo>
                  <a:lnTo>
                    <a:pt x="288568" y="1523504"/>
                  </a:lnTo>
                  <a:lnTo>
                    <a:pt x="326908" y="1548941"/>
                  </a:lnTo>
                  <a:lnTo>
                    <a:pt x="366991" y="1571819"/>
                  </a:lnTo>
                  <a:lnTo>
                    <a:pt x="408703" y="1592025"/>
                  </a:lnTo>
                  <a:lnTo>
                    <a:pt x="451926" y="1609440"/>
                  </a:lnTo>
                  <a:lnTo>
                    <a:pt x="496545" y="1623950"/>
                  </a:lnTo>
                  <a:lnTo>
                    <a:pt x="542443" y="1635438"/>
                  </a:lnTo>
                  <a:lnTo>
                    <a:pt x="589504" y="1643787"/>
                  </a:lnTo>
                  <a:lnTo>
                    <a:pt x="637612" y="1648882"/>
                  </a:lnTo>
                  <a:lnTo>
                    <a:pt x="686650" y="1650606"/>
                  </a:lnTo>
                  <a:lnTo>
                    <a:pt x="1373289" y="1650606"/>
                  </a:lnTo>
                  <a:lnTo>
                    <a:pt x="1373289" y="686650"/>
                  </a:lnTo>
                  <a:lnTo>
                    <a:pt x="1371565" y="637612"/>
                  </a:lnTo>
                  <a:lnTo>
                    <a:pt x="1366470" y="589504"/>
                  </a:lnTo>
                  <a:lnTo>
                    <a:pt x="1358121" y="542443"/>
                  </a:lnTo>
                  <a:lnTo>
                    <a:pt x="1346634" y="496545"/>
                  </a:lnTo>
                  <a:lnTo>
                    <a:pt x="1332125" y="451926"/>
                  </a:lnTo>
                  <a:lnTo>
                    <a:pt x="1314710" y="408703"/>
                  </a:lnTo>
                  <a:lnTo>
                    <a:pt x="1294505" y="366991"/>
                  </a:lnTo>
                  <a:lnTo>
                    <a:pt x="1271627" y="326908"/>
                  </a:lnTo>
                  <a:lnTo>
                    <a:pt x="1246192" y="288568"/>
                  </a:lnTo>
                  <a:lnTo>
                    <a:pt x="1218315" y="252089"/>
                  </a:lnTo>
                  <a:lnTo>
                    <a:pt x="1188114" y="217586"/>
                  </a:lnTo>
                  <a:lnTo>
                    <a:pt x="1155704" y="185176"/>
                  </a:lnTo>
                  <a:lnTo>
                    <a:pt x="1121201" y="154974"/>
                  </a:lnTo>
                  <a:lnTo>
                    <a:pt x="1084723" y="127097"/>
                  </a:lnTo>
                  <a:lnTo>
                    <a:pt x="1046384" y="101662"/>
                  </a:lnTo>
                  <a:lnTo>
                    <a:pt x="1006301" y="78783"/>
                  </a:lnTo>
                  <a:lnTo>
                    <a:pt x="964590" y="58579"/>
                  </a:lnTo>
                  <a:lnTo>
                    <a:pt x="921368" y="41164"/>
                  </a:lnTo>
                  <a:lnTo>
                    <a:pt x="876751" y="26654"/>
                  </a:lnTo>
                  <a:lnTo>
                    <a:pt x="830854" y="15167"/>
                  </a:lnTo>
                  <a:lnTo>
                    <a:pt x="783794" y="6818"/>
                  </a:lnTo>
                  <a:lnTo>
                    <a:pt x="735688" y="1724"/>
                  </a:lnTo>
                  <a:lnTo>
                    <a:pt x="686650" y="0"/>
                  </a:lnTo>
                  <a:lnTo>
                    <a:pt x="0" y="0"/>
                  </a:lnTo>
                  <a:close/>
                </a:path>
              </a:pathLst>
            </a:custGeom>
            <a:ln w="19050">
              <a:solidFill>
                <a:srgbClr val="B4BB2E"/>
              </a:solidFill>
            </a:ln>
          </p:spPr>
          <p:txBody>
            <a:bodyPr wrap="square" lIns="0" tIns="0" rIns="0" bIns="0" rtlCol="0"/>
            <a:lstStyle/>
            <a:p>
              <a:endParaRPr/>
            </a:p>
          </p:txBody>
        </p:sp>
        <p:sp>
          <p:nvSpPr>
            <p:cNvPr id="10" name="object 14">
              <a:extLst>
                <a:ext uri="{FF2B5EF4-FFF2-40B4-BE49-F238E27FC236}">
                  <a16:creationId xmlns:a16="http://schemas.microsoft.com/office/drawing/2014/main" id="{E1558209-F6E6-D9A2-D68A-9D62DD0A9742}"/>
                </a:ext>
              </a:extLst>
            </p:cNvPr>
            <p:cNvSpPr/>
            <p:nvPr/>
          </p:nvSpPr>
          <p:spPr>
            <a:xfrm>
              <a:off x="8877494" y="173156"/>
              <a:ext cx="1840864" cy="2212340"/>
            </a:xfrm>
            <a:custGeom>
              <a:avLst/>
              <a:gdLst/>
              <a:ahLst/>
              <a:cxnLst/>
              <a:rect l="l" t="t" r="r" b="b"/>
              <a:pathLst>
                <a:path w="1840865" h="2212340">
                  <a:moveTo>
                    <a:pt x="0" y="0"/>
                  </a:moveTo>
                  <a:lnTo>
                    <a:pt x="0" y="1291971"/>
                  </a:lnTo>
                  <a:lnTo>
                    <a:pt x="1275" y="1340847"/>
                  </a:lnTo>
                  <a:lnTo>
                    <a:pt x="5060" y="1389058"/>
                  </a:lnTo>
                  <a:lnTo>
                    <a:pt x="11289" y="1436542"/>
                  </a:lnTo>
                  <a:lnTo>
                    <a:pt x="19901" y="1483233"/>
                  </a:lnTo>
                  <a:lnTo>
                    <a:pt x="30831" y="1529070"/>
                  </a:lnTo>
                  <a:lnTo>
                    <a:pt x="44015" y="1573988"/>
                  </a:lnTo>
                  <a:lnTo>
                    <a:pt x="59390" y="1617923"/>
                  </a:lnTo>
                  <a:lnTo>
                    <a:pt x="76892" y="1660812"/>
                  </a:lnTo>
                  <a:lnTo>
                    <a:pt x="96458" y="1702591"/>
                  </a:lnTo>
                  <a:lnTo>
                    <a:pt x="118024" y="1743198"/>
                  </a:lnTo>
                  <a:lnTo>
                    <a:pt x="141526" y="1782567"/>
                  </a:lnTo>
                  <a:lnTo>
                    <a:pt x="166901" y="1820636"/>
                  </a:lnTo>
                  <a:lnTo>
                    <a:pt x="194086" y="1857340"/>
                  </a:lnTo>
                  <a:lnTo>
                    <a:pt x="223016" y="1892617"/>
                  </a:lnTo>
                  <a:lnTo>
                    <a:pt x="253629" y="1926403"/>
                  </a:lnTo>
                  <a:lnTo>
                    <a:pt x="285860" y="1958634"/>
                  </a:lnTo>
                  <a:lnTo>
                    <a:pt x="319645" y="1989246"/>
                  </a:lnTo>
                  <a:lnTo>
                    <a:pt x="354922" y="2018177"/>
                  </a:lnTo>
                  <a:lnTo>
                    <a:pt x="391627" y="2045361"/>
                  </a:lnTo>
                  <a:lnTo>
                    <a:pt x="429696" y="2070737"/>
                  </a:lnTo>
                  <a:lnTo>
                    <a:pt x="469065" y="2094239"/>
                  </a:lnTo>
                  <a:lnTo>
                    <a:pt x="509671" y="2115805"/>
                  </a:lnTo>
                  <a:lnTo>
                    <a:pt x="551451" y="2135371"/>
                  </a:lnTo>
                  <a:lnTo>
                    <a:pt x="594340" y="2152873"/>
                  </a:lnTo>
                  <a:lnTo>
                    <a:pt x="638275" y="2168248"/>
                  </a:lnTo>
                  <a:lnTo>
                    <a:pt x="683193" y="2181432"/>
                  </a:lnTo>
                  <a:lnTo>
                    <a:pt x="729029" y="2192362"/>
                  </a:lnTo>
                  <a:lnTo>
                    <a:pt x="775721" y="2200973"/>
                  </a:lnTo>
                  <a:lnTo>
                    <a:pt x="823205" y="2207203"/>
                  </a:lnTo>
                  <a:lnTo>
                    <a:pt x="871416" y="2210988"/>
                  </a:lnTo>
                  <a:lnTo>
                    <a:pt x="920292" y="2212263"/>
                  </a:lnTo>
                  <a:lnTo>
                    <a:pt x="1840585" y="2212263"/>
                  </a:lnTo>
                  <a:lnTo>
                    <a:pt x="1840585" y="920292"/>
                  </a:lnTo>
                  <a:lnTo>
                    <a:pt x="1839309" y="871416"/>
                  </a:lnTo>
                  <a:lnTo>
                    <a:pt x="1835525" y="823205"/>
                  </a:lnTo>
                  <a:lnTo>
                    <a:pt x="1829295" y="775721"/>
                  </a:lnTo>
                  <a:lnTo>
                    <a:pt x="1820684" y="729029"/>
                  </a:lnTo>
                  <a:lnTo>
                    <a:pt x="1809754" y="683193"/>
                  </a:lnTo>
                  <a:lnTo>
                    <a:pt x="1796570" y="638275"/>
                  </a:lnTo>
                  <a:lnTo>
                    <a:pt x="1781195" y="594340"/>
                  </a:lnTo>
                  <a:lnTo>
                    <a:pt x="1763693" y="551451"/>
                  </a:lnTo>
                  <a:lnTo>
                    <a:pt x="1744127" y="509671"/>
                  </a:lnTo>
                  <a:lnTo>
                    <a:pt x="1722561" y="469065"/>
                  </a:lnTo>
                  <a:lnTo>
                    <a:pt x="1699058" y="429696"/>
                  </a:lnTo>
                  <a:lnTo>
                    <a:pt x="1673683" y="391627"/>
                  </a:lnTo>
                  <a:lnTo>
                    <a:pt x="1646499" y="354922"/>
                  </a:lnTo>
                  <a:lnTo>
                    <a:pt x="1617568" y="319645"/>
                  </a:lnTo>
                  <a:lnTo>
                    <a:pt x="1586956" y="285860"/>
                  </a:lnTo>
                  <a:lnTo>
                    <a:pt x="1554725" y="253629"/>
                  </a:lnTo>
                  <a:lnTo>
                    <a:pt x="1520939" y="223016"/>
                  </a:lnTo>
                  <a:lnTo>
                    <a:pt x="1485662" y="194086"/>
                  </a:lnTo>
                  <a:lnTo>
                    <a:pt x="1448957" y="166901"/>
                  </a:lnTo>
                  <a:lnTo>
                    <a:pt x="1410889" y="141526"/>
                  </a:lnTo>
                  <a:lnTo>
                    <a:pt x="1371519" y="118024"/>
                  </a:lnTo>
                  <a:lnTo>
                    <a:pt x="1330913" y="96458"/>
                  </a:lnTo>
                  <a:lnTo>
                    <a:pt x="1289134" y="76892"/>
                  </a:lnTo>
                  <a:lnTo>
                    <a:pt x="1246245" y="59390"/>
                  </a:lnTo>
                  <a:lnTo>
                    <a:pt x="1202309" y="44015"/>
                  </a:lnTo>
                  <a:lnTo>
                    <a:pt x="1157392" y="30831"/>
                  </a:lnTo>
                  <a:lnTo>
                    <a:pt x="1111555" y="19901"/>
                  </a:lnTo>
                  <a:lnTo>
                    <a:pt x="1064863" y="11289"/>
                  </a:lnTo>
                  <a:lnTo>
                    <a:pt x="1017380" y="5060"/>
                  </a:lnTo>
                  <a:lnTo>
                    <a:pt x="969168" y="1275"/>
                  </a:lnTo>
                  <a:lnTo>
                    <a:pt x="920292" y="0"/>
                  </a:lnTo>
                  <a:lnTo>
                    <a:pt x="0" y="0"/>
                  </a:lnTo>
                  <a:close/>
                </a:path>
              </a:pathLst>
            </a:custGeom>
            <a:ln w="19050">
              <a:solidFill>
                <a:srgbClr val="04676D"/>
              </a:solidFill>
            </a:ln>
          </p:spPr>
          <p:txBody>
            <a:bodyPr wrap="square" lIns="0" tIns="0" rIns="0" bIns="0" rtlCol="0"/>
            <a:lstStyle/>
            <a:p>
              <a:endParaRPr/>
            </a:p>
          </p:txBody>
        </p:sp>
        <p:sp>
          <p:nvSpPr>
            <p:cNvPr id="11" name="object 15">
              <a:extLst>
                <a:ext uri="{FF2B5EF4-FFF2-40B4-BE49-F238E27FC236}">
                  <a16:creationId xmlns:a16="http://schemas.microsoft.com/office/drawing/2014/main" id="{3F874A54-DB72-FF0F-FE49-0F3D70B5CA8C}"/>
                </a:ext>
              </a:extLst>
            </p:cNvPr>
            <p:cNvSpPr/>
            <p:nvPr/>
          </p:nvSpPr>
          <p:spPr>
            <a:xfrm>
              <a:off x="8420343" y="0"/>
              <a:ext cx="2759710" cy="2939415"/>
            </a:xfrm>
            <a:custGeom>
              <a:avLst/>
              <a:gdLst/>
              <a:ahLst/>
              <a:cxnLst/>
              <a:rect l="l" t="t" r="r" b="b"/>
              <a:pathLst>
                <a:path w="2759709" h="2939415">
                  <a:moveTo>
                    <a:pt x="0" y="0"/>
                  </a:moveTo>
                  <a:lnTo>
                    <a:pt x="0" y="1559782"/>
                  </a:lnTo>
                  <a:lnTo>
                    <a:pt x="834" y="1608215"/>
                  </a:lnTo>
                  <a:lnTo>
                    <a:pt x="3318" y="1656229"/>
                  </a:lnTo>
                  <a:lnTo>
                    <a:pt x="7426" y="1703796"/>
                  </a:lnTo>
                  <a:lnTo>
                    <a:pt x="13129" y="1750889"/>
                  </a:lnTo>
                  <a:lnTo>
                    <a:pt x="20400" y="1797481"/>
                  </a:lnTo>
                  <a:lnTo>
                    <a:pt x="29213" y="1843545"/>
                  </a:lnTo>
                  <a:lnTo>
                    <a:pt x="39539" y="1889052"/>
                  </a:lnTo>
                  <a:lnTo>
                    <a:pt x="51351" y="1933976"/>
                  </a:lnTo>
                  <a:lnTo>
                    <a:pt x="64621" y="1978290"/>
                  </a:lnTo>
                  <a:lnTo>
                    <a:pt x="79324" y="2021965"/>
                  </a:lnTo>
                  <a:lnTo>
                    <a:pt x="95430" y="2064975"/>
                  </a:lnTo>
                  <a:lnTo>
                    <a:pt x="112913" y="2107292"/>
                  </a:lnTo>
                  <a:lnTo>
                    <a:pt x="131745" y="2148889"/>
                  </a:lnTo>
                  <a:lnTo>
                    <a:pt x="151900" y="2189739"/>
                  </a:lnTo>
                  <a:lnTo>
                    <a:pt x="173349" y="2229813"/>
                  </a:lnTo>
                  <a:lnTo>
                    <a:pt x="196065" y="2269086"/>
                  </a:lnTo>
                  <a:lnTo>
                    <a:pt x="220022" y="2307529"/>
                  </a:lnTo>
                  <a:lnTo>
                    <a:pt x="245191" y="2345115"/>
                  </a:lnTo>
                  <a:lnTo>
                    <a:pt x="271545" y="2381816"/>
                  </a:lnTo>
                  <a:lnTo>
                    <a:pt x="299057" y="2417606"/>
                  </a:lnTo>
                  <a:lnTo>
                    <a:pt x="327699" y="2452457"/>
                  </a:lnTo>
                  <a:lnTo>
                    <a:pt x="357445" y="2486342"/>
                  </a:lnTo>
                  <a:lnTo>
                    <a:pt x="388267" y="2519233"/>
                  </a:lnTo>
                  <a:lnTo>
                    <a:pt x="420137" y="2551103"/>
                  </a:lnTo>
                  <a:lnTo>
                    <a:pt x="453028" y="2581925"/>
                  </a:lnTo>
                  <a:lnTo>
                    <a:pt x="486912" y="2611670"/>
                  </a:lnTo>
                  <a:lnTo>
                    <a:pt x="521763" y="2640313"/>
                  </a:lnTo>
                  <a:lnTo>
                    <a:pt x="557553" y="2667825"/>
                  </a:lnTo>
                  <a:lnTo>
                    <a:pt x="594255" y="2694179"/>
                  </a:lnTo>
                  <a:lnTo>
                    <a:pt x="631841" y="2719348"/>
                  </a:lnTo>
                  <a:lnTo>
                    <a:pt x="670284" y="2743304"/>
                  </a:lnTo>
                  <a:lnTo>
                    <a:pt x="709556" y="2766021"/>
                  </a:lnTo>
                  <a:lnTo>
                    <a:pt x="749631" y="2787470"/>
                  </a:lnTo>
                  <a:lnTo>
                    <a:pt x="790481" y="2807624"/>
                  </a:lnTo>
                  <a:lnTo>
                    <a:pt x="832078" y="2826457"/>
                  </a:lnTo>
                  <a:lnTo>
                    <a:pt x="874395" y="2843940"/>
                  </a:lnTo>
                  <a:lnTo>
                    <a:pt x="917405" y="2860046"/>
                  </a:lnTo>
                  <a:lnTo>
                    <a:pt x="961080" y="2874748"/>
                  </a:lnTo>
                  <a:lnTo>
                    <a:pt x="1005394" y="2888019"/>
                  </a:lnTo>
                  <a:lnTo>
                    <a:pt x="1050318" y="2899831"/>
                  </a:lnTo>
                  <a:lnTo>
                    <a:pt x="1095825" y="2910157"/>
                  </a:lnTo>
                  <a:lnTo>
                    <a:pt x="1141888" y="2918969"/>
                  </a:lnTo>
                  <a:lnTo>
                    <a:pt x="1188481" y="2926241"/>
                  </a:lnTo>
                  <a:lnTo>
                    <a:pt x="1235574" y="2931944"/>
                  </a:lnTo>
                  <a:lnTo>
                    <a:pt x="1283141" y="2936051"/>
                  </a:lnTo>
                  <a:lnTo>
                    <a:pt x="1331155" y="2938536"/>
                  </a:lnTo>
                  <a:lnTo>
                    <a:pt x="1379588" y="2939370"/>
                  </a:lnTo>
                  <a:lnTo>
                    <a:pt x="2759176" y="2939370"/>
                  </a:lnTo>
                  <a:lnTo>
                    <a:pt x="2759176" y="1002620"/>
                  </a:lnTo>
                  <a:lnTo>
                    <a:pt x="2758342" y="954187"/>
                  </a:lnTo>
                  <a:lnTo>
                    <a:pt x="2755857" y="906173"/>
                  </a:lnTo>
                  <a:lnTo>
                    <a:pt x="2751750" y="858606"/>
                  </a:lnTo>
                  <a:lnTo>
                    <a:pt x="2746047" y="811513"/>
                  </a:lnTo>
                  <a:lnTo>
                    <a:pt x="2738775" y="764921"/>
                  </a:lnTo>
                  <a:lnTo>
                    <a:pt x="2729963" y="718857"/>
                  </a:lnTo>
                  <a:lnTo>
                    <a:pt x="2719637" y="673350"/>
                  </a:lnTo>
                  <a:lnTo>
                    <a:pt x="2707825" y="628426"/>
                  </a:lnTo>
                  <a:lnTo>
                    <a:pt x="2694554" y="584112"/>
                  </a:lnTo>
                  <a:lnTo>
                    <a:pt x="2679852" y="540437"/>
                  </a:lnTo>
                  <a:lnTo>
                    <a:pt x="2663746" y="497427"/>
                  </a:lnTo>
                  <a:lnTo>
                    <a:pt x="2646263" y="455110"/>
                  </a:lnTo>
                  <a:lnTo>
                    <a:pt x="2627430" y="413513"/>
                  </a:lnTo>
                  <a:lnTo>
                    <a:pt x="2607276" y="372663"/>
                  </a:lnTo>
                  <a:lnTo>
                    <a:pt x="2585827" y="332589"/>
                  </a:lnTo>
                  <a:lnTo>
                    <a:pt x="2563110" y="293316"/>
                  </a:lnTo>
                  <a:lnTo>
                    <a:pt x="2539154" y="254873"/>
                  </a:lnTo>
                  <a:lnTo>
                    <a:pt x="2513985" y="217287"/>
                  </a:lnTo>
                  <a:lnTo>
                    <a:pt x="2487631" y="180586"/>
                  </a:lnTo>
                  <a:lnTo>
                    <a:pt x="2460119" y="144796"/>
                  </a:lnTo>
                  <a:lnTo>
                    <a:pt x="2431476" y="109945"/>
                  </a:lnTo>
                  <a:lnTo>
                    <a:pt x="2401730" y="76060"/>
                  </a:lnTo>
                  <a:lnTo>
                    <a:pt x="2370909" y="43169"/>
                  </a:lnTo>
                  <a:lnTo>
                    <a:pt x="2339039" y="11299"/>
                  </a:lnTo>
                  <a:lnTo>
                    <a:pt x="2326981" y="0"/>
                  </a:lnTo>
                </a:path>
              </a:pathLst>
            </a:custGeom>
            <a:ln w="19050">
              <a:solidFill>
                <a:srgbClr val="04676D"/>
              </a:solidFill>
            </a:ln>
          </p:spPr>
          <p:txBody>
            <a:bodyPr wrap="square" lIns="0" tIns="0" rIns="0" bIns="0" rtlCol="0"/>
            <a:lstStyle/>
            <a:p>
              <a:endParaRPr/>
            </a:p>
          </p:txBody>
        </p:sp>
        <p:sp>
          <p:nvSpPr>
            <p:cNvPr id="12" name="object 16">
              <a:extLst>
                <a:ext uri="{FF2B5EF4-FFF2-40B4-BE49-F238E27FC236}">
                  <a16:creationId xmlns:a16="http://schemas.microsoft.com/office/drawing/2014/main" id="{38EDCBAB-2D04-CBA0-55B4-F9DBCE331C72}"/>
                </a:ext>
              </a:extLst>
            </p:cNvPr>
            <p:cNvSpPr/>
            <p:nvPr/>
          </p:nvSpPr>
          <p:spPr>
            <a:xfrm>
              <a:off x="8647204" y="0"/>
              <a:ext cx="2299335" cy="2660650"/>
            </a:xfrm>
            <a:custGeom>
              <a:avLst/>
              <a:gdLst/>
              <a:ahLst/>
              <a:cxnLst/>
              <a:rect l="l" t="t" r="r" b="b"/>
              <a:pathLst>
                <a:path w="2299334" h="2660650">
                  <a:moveTo>
                    <a:pt x="0" y="0"/>
                  </a:moveTo>
                  <a:lnTo>
                    <a:pt x="0" y="1510734"/>
                  </a:lnTo>
                  <a:lnTo>
                    <a:pt x="1008" y="1559332"/>
                  </a:lnTo>
                  <a:lnTo>
                    <a:pt x="4007" y="1607415"/>
                  </a:lnTo>
                  <a:lnTo>
                    <a:pt x="8957" y="1654945"/>
                  </a:lnTo>
                  <a:lnTo>
                    <a:pt x="15817" y="1701880"/>
                  </a:lnTo>
                  <a:lnTo>
                    <a:pt x="24549" y="1748182"/>
                  </a:lnTo>
                  <a:lnTo>
                    <a:pt x="35111" y="1793809"/>
                  </a:lnTo>
                  <a:lnTo>
                    <a:pt x="47464" y="1838723"/>
                  </a:lnTo>
                  <a:lnTo>
                    <a:pt x="61569" y="1882884"/>
                  </a:lnTo>
                  <a:lnTo>
                    <a:pt x="77384" y="1926251"/>
                  </a:lnTo>
                  <a:lnTo>
                    <a:pt x="94871" y="1968785"/>
                  </a:lnTo>
                  <a:lnTo>
                    <a:pt x="113990" y="2010445"/>
                  </a:lnTo>
                  <a:lnTo>
                    <a:pt x="134700" y="2051193"/>
                  </a:lnTo>
                  <a:lnTo>
                    <a:pt x="156961" y="2090987"/>
                  </a:lnTo>
                  <a:lnTo>
                    <a:pt x="180734" y="2129788"/>
                  </a:lnTo>
                  <a:lnTo>
                    <a:pt x="205979" y="2167557"/>
                  </a:lnTo>
                  <a:lnTo>
                    <a:pt x="232656" y="2204252"/>
                  </a:lnTo>
                  <a:lnTo>
                    <a:pt x="260725" y="2239835"/>
                  </a:lnTo>
                  <a:lnTo>
                    <a:pt x="290146" y="2274266"/>
                  </a:lnTo>
                  <a:lnTo>
                    <a:pt x="320879" y="2307504"/>
                  </a:lnTo>
                  <a:lnTo>
                    <a:pt x="352885" y="2339509"/>
                  </a:lnTo>
                  <a:lnTo>
                    <a:pt x="386123" y="2370242"/>
                  </a:lnTo>
                  <a:lnTo>
                    <a:pt x="420553" y="2399663"/>
                  </a:lnTo>
                  <a:lnTo>
                    <a:pt x="456136" y="2427732"/>
                  </a:lnTo>
                  <a:lnTo>
                    <a:pt x="492832" y="2454409"/>
                  </a:lnTo>
                  <a:lnTo>
                    <a:pt x="530600" y="2479654"/>
                  </a:lnTo>
                  <a:lnTo>
                    <a:pt x="569402" y="2503428"/>
                  </a:lnTo>
                  <a:lnTo>
                    <a:pt x="609196" y="2525689"/>
                  </a:lnTo>
                  <a:lnTo>
                    <a:pt x="649943" y="2546399"/>
                  </a:lnTo>
                  <a:lnTo>
                    <a:pt x="691604" y="2565517"/>
                  </a:lnTo>
                  <a:lnTo>
                    <a:pt x="734138" y="2583004"/>
                  </a:lnTo>
                  <a:lnTo>
                    <a:pt x="777505" y="2598820"/>
                  </a:lnTo>
                  <a:lnTo>
                    <a:pt x="821665" y="2612924"/>
                  </a:lnTo>
                  <a:lnTo>
                    <a:pt x="866579" y="2625278"/>
                  </a:lnTo>
                  <a:lnTo>
                    <a:pt x="912207" y="2635840"/>
                  </a:lnTo>
                  <a:lnTo>
                    <a:pt x="958509" y="2644571"/>
                  </a:lnTo>
                  <a:lnTo>
                    <a:pt x="1005444" y="2651432"/>
                  </a:lnTo>
                  <a:lnTo>
                    <a:pt x="1052973" y="2656382"/>
                  </a:lnTo>
                  <a:lnTo>
                    <a:pt x="1101057" y="2659381"/>
                  </a:lnTo>
                  <a:lnTo>
                    <a:pt x="1149654" y="2660389"/>
                  </a:lnTo>
                  <a:lnTo>
                    <a:pt x="2299309" y="2660389"/>
                  </a:lnTo>
                  <a:lnTo>
                    <a:pt x="2299309" y="1046435"/>
                  </a:lnTo>
                  <a:lnTo>
                    <a:pt x="2298301" y="997838"/>
                  </a:lnTo>
                  <a:lnTo>
                    <a:pt x="2295301" y="949754"/>
                  </a:lnTo>
                  <a:lnTo>
                    <a:pt x="2290352" y="902225"/>
                  </a:lnTo>
                  <a:lnTo>
                    <a:pt x="2283491" y="855290"/>
                  </a:lnTo>
                  <a:lnTo>
                    <a:pt x="2274760" y="808988"/>
                  </a:lnTo>
                  <a:lnTo>
                    <a:pt x="2264198" y="763360"/>
                  </a:lnTo>
                  <a:lnTo>
                    <a:pt x="2251844" y="718446"/>
                  </a:lnTo>
                  <a:lnTo>
                    <a:pt x="2237740" y="674286"/>
                  </a:lnTo>
                  <a:lnTo>
                    <a:pt x="2221924" y="630918"/>
                  </a:lnTo>
                  <a:lnTo>
                    <a:pt x="2204437" y="588385"/>
                  </a:lnTo>
                  <a:lnTo>
                    <a:pt x="2185319" y="546724"/>
                  </a:lnTo>
                  <a:lnTo>
                    <a:pt x="2164609" y="505977"/>
                  </a:lnTo>
                  <a:lnTo>
                    <a:pt x="2142347" y="466182"/>
                  </a:lnTo>
                  <a:lnTo>
                    <a:pt x="2118574" y="427381"/>
                  </a:lnTo>
                  <a:lnTo>
                    <a:pt x="2093329" y="389613"/>
                  </a:lnTo>
                  <a:lnTo>
                    <a:pt x="2066652" y="352917"/>
                  </a:lnTo>
                  <a:lnTo>
                    <a:pt x="2038583" y="317334"/>
                  </a:lnTo>
                  <a:lnTo>
                    <a:pt x="2009162" y="282904"/>
                  </a:lnTo>
                  <a:lnTo>
                    <a:pt x="1978429" y="249666"/>
                  </a:lnTo>
                  <a:lnTo>
                    <a:pt x="1946424" y="217660"/>
                  </a:lnTo>
                  <a:lnTo>
                    <a:pt x="1913186" y="186927"/>
                  </a:lnTo>
                  <a:lnTo>
                    <a:pt x="1878755" y="157506"/>
                  </a:lnTo>
                  <a:lnTo>
                    <a:pt x="1843172" y="129437"/>
                  </a:lnTo>
                  <a:lnTo>
                    <a:pt x="1806477" y="102760"/>
                  </a:lnTo>
                  <a:lnTo>
                    <a:pt x="1768708" y="77515"/>
                  </a:lnTo>
                  <a:lnTo>
                    <a:pt x="1729907" y="53742"/>
                  </a:lnTo>
                  <a:lnTo>
                    <a:pt x="1690113" y="31480"/>
                  </a:lnTo>
                  <a:lnTo>
                    <a:pt x="1649365" y="10771"/>
                  </a:lnTo>
                  <a:lnTo>
                    <a:pt x="1625894" y="0"/>
                  </a:lnTo>
                </a:path>
              </a:pathLst>
            </a:custGeom>
            <a:ln w="19050">
              <a:solidFill>
                <a:srgbClr val="B4BB2E"/>
              </a:solidFill>
            </a:ln>
          </p:spPr>
          <p:txBody>
            <a:bodyPr wrap="square" lIns="0" tIns="0" rIns="0" bIns="0" rtlCol="0"/>
            <a:lstStyle/>
            <a:p>
              <a:endParaRPr dirty="0"/>
            </a:p>
          </p:txBody>
        </p:sp>
      </p:grpSp>
      <p:pic>
        <p:nvPicPr>
          <p:cNvPr id="17" name="Picture 16">
            <a:extLst>
              <a:ext uri="{FF2B5EF4-FFF2-40B4-BE49-F238E27FC236}">
                <a16:creationId xmlns:a16="http://schemas.microsoft.com/office/drawing/2014/main" id="{CF90DC4E-8251-CE02-5F1D-C37BC25BADEC}"/>
              </a:ext>
            </a:extLst>
          </p:cNvPr>
          <p:cNvPicPr>
            <a:picLocks noChangeAspect="1"/>
          </p:cNvPicPr>
          <p:nvPr/>
        </p:nvPicPr>
        <p:blipFill>
          <a:blip r:embed="rId3"/>
          <a:stretch>
            <a:fillRect/>
          </a:stretch>
        </p:blipFill>
        <p:spPr>
          <a:xfrm>
            <a:off x="309099" y="2323908"/>
            <a:ext cx="11569399" cy="2974425"/>
          </a:xfrm>
          <a:prstGeom prst="rect">
            <a:avLst/>
          </a:prstGeom>
        </p:spPr>
      </p:pic>
    </p:spTree>
    <p:extLst>
      <p:ext uri="{BB962C8B-B14F-4D97-AF65-F5344CB8AC3E}">
        <p14:creationId xmlns:p14="http://schemas.microsoft.com/office/powerpoint/2010/main" val="1720104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B0218-BF3A-0A31-242E-A0558A1C8B48}"/>
              </a:ext>
            </a:extLst>
          </p:cNvPr>
          <p:cNvSpPr>
            <a:spLocks noGrp="1"/>
          </p:cNvSpPr>
          <p:nvPr>
            <p:ph type="title"/>
          </p:nvPr>
        </p:nvSpPr>
        <p:spPr>
          <a:xfrm>
            <a:off x="1059669" y="772370"/>
            <a:ext cx="10030675" cy="584775"/>
          </a:xfrm>
        </p:spPr>
        <p:txBody>
          <a:bodyPr wrap="square" lIns="0" tIns="0" rIns="0" bIns="0" anchor="t">
            <a:spAutoFit/>
          </a:bodyPr>
          <a:lstStyle/>
          <a:p>
            <a:r>
              <a:rPr lang="en-GB"/>
              <a:t>Audit and Compliance Special Interest Group</a:t>
            </a:r>
          </a:p>
        </p:txBody>
      </p:sp>
      <p:sp>
        <p:nvSpPr>
          <p:cNvPr id="3" name="Text Placeholder 2">
            <a:extLst>
              <a:ext uri="{FF2B5EF4-FFF2-40B4-BE49-F238E27FC236}">
                <a16:creationId xmlns:a16="http://schemas.microsoft.com/office/drawing/2014/main" id="{042CAF42-31A3-F95E-0784-F8F7F69C1153}"/>
              </a:ext>
            </a:extLst>
          </p:cNvPr>
          <p:cNvSpPr>
            <a:spLocks noGrp="1"/>
          </p:cNvSpPr>
          <p:nvPr>
            <p:ph type="body" idx="1"/>
          </p:nvPr>
        </p:nvSpPr>
        <p:spPr>
          <a:xfrm>
            <a:off x="952331" y="1711170"/>
            <a:ext cx="4130018" cy="4001095"/>
          </a:xfrm>
        </p:spPr>
        <p:txBody>
          <a:bodyPr wrap="square" lIns="0" tIns="0" rIns="0" bIns="0" anchor="t">
            <a:spAutoFit/>
          </a:bodyPr>
          <a:lstStyle/>
          <a:p>
            <a:pPr marL="285750" indent="-285750">
              <a:buFont typeface="Arial"/>
              <a:buChar char="•"/>
            </a:pPr>
            <a:r>
              <a:rPr lang="en-GB" sz="2400" dirty="0">
                <a:latin typeface="HelveticaNeueLT Std Lt"/>
              </a:rPr>
              <a:t>SIG Aims</a:t>
            </a:r>
            <a:endParaRPr lang="en-US" sz="2400" dirty="0">
              <a:latin typeface="HelveticaNeueLT Std Lt"/>
            </a:endParaRPr>
          </a:p>
          <a:p>
            <a:pPr lvl="1" algn="l">
              <a:buFont typeface="Courier New"/>
              <a:buChar char="o"/>
            </a:pPr>
            <a:r>
              <a:rPr lang="en-GB" sz="2000" dirty="0">
                <a:solidFill>
                  <a:srgbClr val="000000"/>
                </a:solidFill>
                <a:latin typeface="HelveticaNeueLT Std Lt"/>
                <a:ea typeface="Calibri"/>
                <a:cs typeface="Calibri"/>
              </a:rPr>
              <a:t> network locally and internationally</a:t>
            </a:r>
            <a:endParaRPr lang="en-GB" sz="2000" dirty="0">
              <a:solidFill>
                <a:srgbClr val="58595B"/>
              </a:solidFill>
              <a:latin typeface="HelveticaNeueLT Std Lt"/>
            </a:endParaRPr>
          </a:p>
          <a:p>
            <a:pPr lvl="1" algn="l">
              <a:buFont typeface="Courier New"/>
              <a:buChar char="o"/>
            </a:pPr>
            <a:r>
              <a:rPr lang="en-GB" sz="2000" dirty="0">
                <a:solidFill>
                  <a:srgbClr val="000000"/>
                </a:solidFill>
                <a:latin typeface="HelveticaNeueLT Std Lt"/>
                <a:ea typeface="Calibri"/>
                <a:cs typeface="Calibri"/>
              </a:rPr>
              <a:t> share knowledge and best practice</a:t>
            </a:r>
            <a:endParaRPr lang="en-GB" sz="2000" dirty="0">
              <a:solidFill>
                <a:srgbClr val="58595B"/>
              </a:solidFill>
              <a:latin typeface="HelveticaNeueLT Std Lt"/>
            </a:endParaRPr>
          </a:p>
          <a:p>
            <a:pPr lvl="1" algn="l">
              <a:buFont typeface="Courier New"/>
              <a:buChar char="o"/>
            </a:pPr>
            <a:r>
              <a:rPr lang="en-GB" sz="2000" dirty="0">
                <a:solidFill>
                  <a:srgbClr val="000000"/>
                </a:solidFill>
                <a:latin typeface="HelveticaNeueLT Std Lt"/>
                <a:ea typeface="Calibri"/>
                <a:cs typeface="Calibri"/>
              </a:rPr>
              <a:t> develop tools and knowledge base</a:t>
            </a:r>
            <a:endParaRPr lang="en-GB" sz="2000" dirty="0">
              <a:solidFill>
                <a:srgbClr val="58595B"/>
              </a:solidFill>
              <a:latin typeface="HelveticaNeueLT Std Lt"/>
            </a:endParaRPr>
          </a:p>
          <a:p>
            <a:pPr lvl="1" algn="l">
              <a:buFont typeface="Courier New"/>
              <a:buChar char="o"/>
            </a:pPr>
            <a:r>
              <a:rPr lang="en-GB" sz="2000" dirty="0">
                <a:solidFill>
                  <a:srgbClr val="000000"/>
                </a:solidFill>
                <a:latin typeface="HelveticaNeueLT Std Lt"/>
                <a:ea typeface="Calibri"/>
                <a:cs typeface="Calibri"/>
              </a:rPr>
              <a:t> discuss current hot topics</a:t>
            </a:r>
            <a:endParaRPr lang="en-GB" sz="2000" dirty="0">
              <a:latin typeface="HelveticaNeueLT Std Lt"/>
            </a:endParaRPr>
          </a:p>
          <a:p>
            <a:pPr lvl="1" algn="l">
              <a:buFont typeface="Courier New"/>
              <a:buChar char="o"/>
            </a:pPr>
            <a:r>
              <a:rPr lang="en-GB" sz="2000" dirty="0">
                <a:solidFill>
                  <a:srgbClr val="000000"/>
                </a:solidFill>
                <a:latin typeface="HelveticaNeueLT Std Lt"/>
                <a:ea typeface="Calibri"/>
                <a:cs typeface="Calibri"/>
              </a:rPr>
              <a:t> update members about changes</a:t>
            </a:r>
            <a:endParaRPr lang="en-GB" sz="2000" dirty="0">
              <a:solidFill>
                <a:srgbClr val="58595B"/>
              </a:solidFill>
              <a:latin typeface="HelveticaNeueLT Std Lt"/>
            </a:endParaRPr>
          </a:p>
          <a:p>
            <a:pPr lvl="1" algn="l">
              <a:buFont typeface="Courier New"/>
              <a:buChar char="o"/>
            </a:pPr>
            <a:r>
              <a:rPr lang="en-GB" sz="2000" dirty="0">
                <a:solidFill>
                  <a:srgbClr val="000000"/>
                </a:solidFill>
                <a:latin typeface="HelveticaNeueLT Std Lt"/>
                <a:ea typeface="Calibri"/>
                <a:cs typeface="Calibri"/>
              </a:rPr>
              <a:t> provide training</a:t>
            </a:r>
            <a:endParaRPr lang="en-GB" sz="2000" dirty="0">
              <a:latin typeface="HelveticaNeueLT Std Lt"/>
            </a:endParaRPr>
          </a:p>
          <a:p>
            <a:pPr lvl="1" algn="l">
              <a:buFont typeface="Courier New"/>
              <a:buChar char="o"/>
            </a:pPr>
            <a:r>
              <a:rPr lang="en-GB" sz="2000" dirty="0">
                <a:solidFill>
                  <a:srgbClr val="000000"/>
                </a:solidFill>
                <a:latin typeface="HelveticaNeueLT Std Lt"/>
                <a:ea typeface="Calibri"/>
                <a:cs typeface="Calibri"/>
              </a:rPr>
              <a:t> engage funders</a:t>
            </a:r>
            <a:endParaRPr lang="en-GB" sz="2000" dirty="0">
              <a:solidFill>
                <a:srgbClr val="58595B"/>
              </a:solidFill>
              <a:latin typeface="HelveticaNeueLT Std Lt"/>
            </a:endParaRPr>
          </a:p>
          <a:p>
            <a:pPr marL="285750" indent="-285750">
              <a:buFont typeface="Arial"/>
              <a:buChar char="•"/>
            </a:pPr>
            <a:endParaRPr lang="en-GB" dirty="0"/>
          </a:p>
        </p:txBody>
      </p:sp>
      <p:pic>
        <p:nvPicPr>
          <p:cNvPr id="5" name="Picture 4" descr="A yellow and black logo&#10;&#10;Description automatically generated">
            <a:extLst>
              <a:ext uri="{FF2B5EF4-FFF2-40B4-BE49-F238E27FC236}">
                <a16:creationId xmlns:a16="http://schemas.microsoft.com/office/drawing/2014/main" id="{BA2FD681-28F8-0E7F-16BA-EE165A897EC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2595" y="5556250"/>
            <a:ext cx="1934532" cy="776165"/>
          </a:xfrm>
          <a:prstGeom prst="rect">
            <a:avLst/>
          </a:prstGeom>
        </p:spPr>
      </p:pic>
      <p:grpSp>
        <p:nvGrpSpPr>
          <p:cNvPr id="11" name="object 9">
            <a:extLst>
              <a:ext uri="{FF2B5EF4-FFF2-40B4-BE49-F238E27FC236}">
                <a16:creationId xmlns:a16="http://schemas.microsoft.com/office/drawing/2014/main" id="{7C8EB7F7-AAD3-D9E9-CB0B-EE8D8BC32EC3}"/>
              </a:ext>
            </a:extLst>
          </p:cNvPr>
          <p:cNvGrpSpPr/>
          <p:nvPr/>
        </p:nvGrpSpPr>
        <p:grpSpPr>
          <a:xfrm>
            <a:off x="9373573" y="4556107"/>
            <a:ext cx="2795016" cy="2284095"/>
            <a:chOff x="9373573" y="4556107"/>
            <a:chExt cx="2795016" cy="2284095"/>
          </a:xfrm>
        </p:grpSpPr>
        <p:sp>
          <p:nvSpPr>
            <p:cNvPr id="7" name="object 10">
              <a:extLst>
                <a:ext uri="{FF2B5EF4-FFF2-40B4-BE49-F238E27FC236}">
                  <a16:creationId xmlns:a16="http://schemas.microsoft.com/office/drawing/2014/main" id="{F93D513B-01BC-78D8-DC50-15D8474DC310}"/>
                </a:ext>
              </a:extLst>
            </p:cNvPr>
            <p:cNvSpPr/>
            <p:nvPr/>
          </p:nvSpPr>
          <p:spPr>
            <a:xfrm>
              <a:off x="10505707" y="5901022"/>
              <a:ext cx="1662430" cy="939165"/>
            </a:xfrm>
            <a:custGeom>
              <a:avLst/>
              <a:gdLst/>
              <a:ahLst/>
              <a:cxnLst/>
              <a:rect l="l" t="t" r="r" b="b"/>
              <a:pathLst>
                <a:path w="1662429" h="939165">
                  <a:moveTo>
                    <a:pt x="0" y="938982"/>
                  </a:moveTo>
                  <a:lnTo>
                    <a:pt x="11748" y="873971"/>
                  </a:lnTo>
                  <a:lnTo>
                    <a:pt x="22462" y="828906"/>
                  </a:lnTo>
                  <a:lnTo>
                    <a:pt x="34989" y="784572"/>
                  </a:lnTo>
                  <a:lnTo>
                    <a:pt x="49288" y="741011"/>
                  </a:lnTo>
                  <a:lnTo>
                    <a:pt x="65316" y="698265"/>
                  </a:lnTo>
                  <a:lnTo>
                    <a:pt x="83033" y="656376"/>
                  </a:lnTo>
                  <a:lnTo>
                    <a:pt x="102397" y="615384"/>
                  </a:lnTo>
                  <a:lnTo>
                    <a:pt x="123365" y="575331"/>
                  </a:lnTo>
                  <a:lnTo>
                    <a:pt x="145897" y="536260"/>
                  </a:lnTo>
                  <a:lnTo>
                    <a:pt x="169951" y="498211"/>
                  </a:lnTo>
                  <a:lnTo>
                    <a:pt x="195485" y="461226"/>
                  </a:lnTo>
                  <a:lnTo>
                    <a:pt x="222458" y="425347"/>
                  </a:lnTo>
                  <a:lnTo>
                    <a:pt x="250828" y="390616"/>
                  </a:lnTo>
                  <a:lnTo>
                    <a:pt x="280553" y="357074"/>
                  </a:lnTo>
                  <a:lnTo>
                    <a:pt x="311592" y="324762"/>
                  </a:lnTo>
                  <a:lnTo>
                    <a:pt x="343903" y="293723"/>
                  </a:lnTo>
                  <a:lnTo>
                    <a:pt x="377445" y="263997"/>
                  </a:lnTo>
                  <a:lnTo>
                    <a:pt x="412176" y="235627"/>
                  </a:lnTo>
                  <a:lnTo>
                    <a:pt x="448055" y="208655"/>
                  </a:lnTo>
                  <a:lnTo>
                    <a:pt x="485039" y="183120"/>
                  </a:lnTo>
                  <a:lnTo>
                    <a:pt x="523087" y="159066"/>
                  </a:lnTo>
                  <a:lnTo>
                    <a:pt x="562159" y="136534"/>
                  </a:lnTo>
                  <a:lnTo>
                    <a:pt x="602211" y="115566"/>
                  </a:lnTo>
                  <a:lnTo>
                    <a:pt x="643202" y="96202"/>
                  </a:lnTo>
                  <a:lnTo>
                    <a:pt x="685091" y="78485"/>
                  </a:lnTo>
                  <a:lnTo>
                    <a:pt x="727837" y="62457"/>
                  </a:lnTo>
                  <a:lnTo>
                    <a:pt x="771397" y="48158"/>
                  </a:lnTo>
                  <a:lnTo>
                    <a:pt x="815730" y="35631"/>
                  </a:lnTo>
                  <a:lnTo>
                    <a:pt x="860794" y="24917"/>
                  </a:lnTo>
                  <a:lnTo>
                    <a:pt x="906548" y="16058"/>
                  </a:lnTo>
                  <a:lnTo>
                    <a:pt x="952950" y="9095"/>
                  </a:lnTo>
                  <a:lnTo>
                    <a:pt x="999959" y="4069"/>
                  </a:lnTo>
                  <a:lnTo>
                    <a:pt x="1047533" y="1024"/>
                  </a:lnTo>
                  <a:lnTo>
                    <a:pt x="1095630" y="0"/>
                  </a:lnTo>
                  <a:lnTo>
                    <a:pt x="1662288" y="0"/>
                  </a:lnTo>
                </a:path>
              </a:pathLst>
            </a:custGeom>
            <a:ln w="19050">
              <a:solidFill>
                <a:srgbClr val="B4BB2E"/>
              </a:solidFill>
            </a:ln>
          </p:spPr>
          <p:txBody>
            <a:bodyPr wrap="square" lIns="0" tIns="0" rIns="0" bIns="0" rtlCol="0"/>
            <a:lstStyle/>
            <a:p>
              <a:endParaRPr/>
            </a:p>
          </p:txBody>
        </p:sp>
        <p:sp>
          <p:nvSpPr>
            <p:cNvPr id="8" name="object 11">
              <a:extLst>
                <a:ext uri="{FF2B5EF4-FFF2-40B4-BE49-F238E27FC236}">
                  <a16:creationId xmlns:a16="http://schemas.microsoft.com/office/drawing/2014/main" id="{3B48D6A1-10A6-291E-4046-20500216ABC1}"/>
                </a:ext>
              </a:extLst>
            </p:cNvPr>
            <p:cNvSpPr/>
            <p:nvPr/>
          </p:nvSpPr>
          <p:spPr>
            <a:xfrm>
              <a:off x="10118175" y="5447538"/>
              <a:ext cx="2050414" cy="1392555"/>
            </a:xfrm>
            <a:custGeom>
              <a:avLst/>
              <a:gdLst/>
              <a:ahLst/>
              <a:cxnLst/>
              <a:rect l="l" t="t" r="r" b="b"/>
              <a:pathLst>
                <a:path w="2050415" h="1392554">
                  <a:moveTo>
                    <a:pt x="0" y="1392466"/>
                  </a:moveTo>
                  <a:lnTo>
                    <a:pt x="3867" y="1342981"/>
                  </a:lnTo>
                  <a:lnTo>
                    <a:pt x="9097" y="1296099"/>
                  </a:lnTo>
                  <a:lnTo>
                    <a:pt x="15769" y="1249667"/>
                  </a:lnTo>
                  <a:lnTo>
                    <a:pt x="23861" y="1203709"/>
                  </a:lnTo>
                  <a:lnTo>
                    <a:pt x="33349" y="1158248"/>
                  </a:lnTo>
                  <a:lnTo>
                    <a:pt x="44211" y="1113307"/>
                  </a:lnTo>
                  <a:lnTo>
                    <a:pt x="56423" y="1068908"/>
                  </a:lnTo>
                  <a:lnTo>
                    <a:pt x="69962" y="1025076"/>
                  </a:lnTo>
                  <a:lnTo>
                    <a:pt x="84805" y="981833"/>
                  </a:lnTo>
                  <a:lnTo>
                    <a:pt x="100930" y="939203"/>
                  </a:lnTo>
                  <a:lnTo>
                    <a:pt x="118312" y="897207"/>
                  </a:lnTo>
                  <a:lnTo>
                    <a:pt x="136930" y="855870"/>
                  </a:lnTo>
                  <a:lnTo>
                    <a:pt x="156759" y="815214"/>
                  </a:lnTo>
                  <a:lnTo>
                    <a:pt x="177777" y="775263"/>
                  </a:lnTo>
                  <a:lnTo>
                    <a:pt x="199961" y="736039"/>
                  </a:lnTo>
                  <a:lnTo>
                    <a:pt x="223288" y="697566"/>
                  </a:lnTo>
                  <a:lnTo>
                    <a:pt x="247734" y="659866"/>
                  </a:lnTo>
                  <a:lnTo>
                    <a:pt x="273277" y="622963"/>
                  </a:lnTo>
                  <a:lnTo>
                    <a:pt x="299894" y="586880"/>
                  </a:lnTo>
                  <a:lnTo>
                    <a:pt x="327561" y="551640"/>
                  </a:lnTo>
                  <a:lnTo>
                    <a:pt x="356255" y="517266"/>
                  </a:lnTo>
                  <a:lnTo>
                    <a:pt x="385954" y="483780"/>
                  </a:lnTo>
                  <a:lnTo>
                    <a:pt x="416634" y="451207"/>
                  </a:lnTo>
                  <a:lnTo>
                    <a:pt x="448272" y="419569"/>
                  </a:lnTo>
                  <a:lnTo>
                    <a:pt x="480845" y="388889"/>
                  </a:lnTo>
                  <a:lnTo>
                    <a:pt x="514330" y="359190"/>
                  </a:lnTo>
                  <a:lnTo>
                    <a:pt x="548705" y="330496"/>
                  </a:lnTo>
                  <a:lnTo>
                    <a:pt x="583945" y="302829"/>
                  </a:lnTo>
                  <a:lnTo>
                    <a:pt x="620028" y="276213"/>
                  </a:lnTo>
                  <a:lnTo>
                    <a:pt x="656931" y="250670"/>
                  </a:lnTo>
                  <a:lnTo>
                    <a:pt x="694630" y="226223"/>
                  </a:lnTo>
                  <a:lnTo>
                    <a:pt x="733104" y="202897"/>
                  </a:lnTo>
                  <a:lnTo>
                    <a:pt x="772327" y="180713"/>
                  </a:lnTo>
                  <a:lnTo>
                    <a:pt x="812279" y="159694"/>
                  </a:lnTo>
                  <a:lnTo>
                    <a:pt x="852935" y="139865"/>
                  </a:lnTo>
                  <a:lnTo>
                    <a:pt x="894272" y="121247"/>
                  </a:lnTo>
                  <a:lnTo>
                    <a:pt x="936267" y="103865"/>
                  </a:lnTo>
                  <a:lnTo>
                    <a:pt x="978898" y="87740"/>
                  </a:lnTo>
                  <a:lnTo>
                    <a:pt x="1022141" y="72897"/>
                  </a:lnTo>
                  <a:lnTo>
                    <a:pt x="1065973" y="59358"/>
                  </a:lnTo>
                  <a:lnTo>
                    <a:pt x="1110371" y="47146"/>
                  </a:lnTo>
                  <a:lnTo>
                    <a:pt x="1155313" y="36284"/>
                  </a:lnTo>
                  <a:lnTo>
                    <a:pt x="1200774" y="26796"/>
                  </a:lnTo>
                  <a:lnTo>
                    <a:pt x="1246732" y="18704"/>
                  </a:lnTo>
                  <a:lnTo>
                    <a:pt x="1293164" y="12032"/>
                  </a:lnTo>
                  <a:lnTo>
                    <a:pt x="1340046" y="6802"/>
                  </a:lnTo>
                  <a:lnTo>
                    <a:pt x="1387356" y="3038"/>
                  </a:lnTo>
                  <a:lnTo>
                    <a:pt x="1435071" y="763"/>
                  </a:lnTo>
                  <a:lnTo>
                    <a:pt x="1483167" y="0"/>
                  </a:lnTo>
                  <a:lnTo>
                    <a:pt x="2049821" y="0"/>
                  </a:lnTo>
                </a:path>
              </a:pathLst>
            </a:custGeom>
            <a:ln w="19050">
              <a:solidFill>
                <a:srgbClr val="01646C"/>
              </a:solidFill>
            </a:ln>
          </p:spPr>
          <p:txBody>
            <a:bodyPr wrap="square" lIns="0" tIns="0" rIns="0" bIns="0" rtlCol="0"/>
            <a:lstStyle/>
            <a:p>
              <a:endParaRPr/>
            </a:p>
          </p:txBody>
        </p:sp>
        <p:sp>
          <p:nvSpPr>
            <p:cNvPr id="9" name="object 12">
              <a:extLst>
                <a:ext uri="{FF2B5EF4-FFF2-40B4-BE49-F238E27FC236}">
                  <a16:creationId xmlns:a16="http://schemas.microsoft.com/office/drawing/2014/main" id="{F3E685EA-BAF6-E59F-6CC2-9E1A2E7B4C6E}"/>
                </a:ext>
              </a:extLst>
            </p:cNvPr>
            <p:cNvSpPr/>
            <p:nvPr/>
          </p:nvSpPr>
          <p:spPr>
            <a:xfrm>
              <a:off x="9745106" y="5002380"/>
              <a:ext cx="2423160" cy="1837689"/>
            </a:xfrm>
            <a:custGeom>
              <a:avLst/>
              <a:gdLst/>
              <a:ahLst/>
              <a:cxnLst/>
              <a:rect l="l" t="t" r="r" b="b"/>
              <a:pathLst>
                <a:path w="2423159" h="1837690">
                  <a:moveTo>
                    <a:pt x="0" y="1837623"/>
                  </a:moveTo>
                  <a:lnTo>
                    <a:pt x="2177" y="1760938"/>
                  </a:lnTo>
                  <a:lnTo>
                    <a:pt x="5174" y="1713634"/>
                  </a:lnTo>
                  <a:lnTo>
                    <a:pt x="9346" y="1666658"/>
                  </a:lnTo>
                  <a:lnTo>
                    <a:pt x="14677" y="1620025"/>
                  </a:lnTo>
                  <a:lnTo>
                    <a:pt x="21152" y="1573749"/>
                  </a:lnTo>
                  <a:lnTo>
                    <a:pt x="28757" y="1527844"/>
                  </a:lnTo>
                  <a:lnTo>
                    <a:pt x="37478" y="1482327"/>
                  </a:lnTo>
                  <a:lnTo>
                    <a:pt x="47300" y="1437210"/>
                  </a:lnTo>
                  <a:lnTo>
                    <a:pt x="58208" y="1392509"/>
                  </a:lnTo>
                  <a:lnTo>
                    <a:pt x="70188" y="1348238"/>
                  </a:lnTo>
                  <a:lnTo>
                    <a:pt x="83225" y="1304412"/>
                  </a:lnTo>
                  <a:lnTo>
                    <a:pt x="97304" y="1261045"/>
                  </a:lnTo>
                  <a:lnTo>
                    <a:pt x="112412" y="1218152"/>
                  </a:lnTo>
                  <a:lnTo>
                    <a:pt x="128533" y="1175748"/>
                  </a:lnTo>
                  <a:lnTo>
                    <a:pt x="145653" y="1133847"/>
                  </a:lnTo>
                  <a:lnTo>
                    <a:pt x="163757" y="1092463"/>
                  </a:lnTo>
                  <a:lnTo>
                    <a:pt x="182830" y="1051612"/>
                  </a:lnTo>
                  <a:lnTo>
                    <a:pt x="202859" y="1011307"/>
                  </a:lnTo>
                  <a:lnTo>
                    <a:pt x="223828" y="971564"/>
                  </a:lnTo>
                  <a:lnTo>
                    <a:pt x="245724" y="932397"/>
                  </a:lnTo>
                  <a:lnTo>
                    <a:pt x="268530" y="893821"/>
                  </a:lnTo>
                  <a:lnTo>
                    <a:pt x="292233" y="855849"/>
                  </a:lnTo>
                  <a:lnTo>
                    <a:pt x="316819" y="818498"/>
                  </a:lnTo>
                  <a:lnTo>
                    <a:pt x="342272" y="781780"/>
                  </a:lnTo>
                  <a:lnTo>
                    <a:pt x="368578" y="745712"/>
                  </a:lnTo>
                  <a:lnTo>
                    <a:pt x="395723" y="710307"/>
                  </a:lnTo>
                  <a:lnTo>
                    <a:pt x="423691" y="675580"/>
                  </a:lnTo>
                  <a:lnTo>
                    <a:pt x="452469" y="641546"/>
                  </a:lnTo>
                  <a:lnTo>
                    <a:pt x="482041" y="608219"/>
                  </a:lnTo>
                  <a:lnTo>
                    <a:pt x="512393" y="575614"/>
                  </a:lnTo>
                  <a:lnTo>
                    <a:pt x="543511" y="543745"/>
                  </a:lnTo>
                  <a:lnTo>
                    <a:pt x="575380" y="512627"/>
                  </a:lnTo>
                  <a:lnTo>
                    <a:pt x="607986" y="482275"/>
                  </a:lnTo>
                  <a:lnTo>
                    <a:pt x="641313" y="452703"/>
                  </a:lnTo>
                  <a:lnTo>
                    <a:pt x="675347" y="423925"/>
                  </a:lnTo>
                  <a:lnTo>
                    <a:pt x="710074" y="395957"/>
                  </a:lnTo>
                  <a:lnTo>
                    <a:pt x="745479" y="368813"/>
                  </a:lnTo>
                  <a:lnTo>
                    <a:pt x="781547" y="342507"/>
                  </a:lnTo>
                  <a:lnTo>
                    <a:pt x="818265" y="317054"/>
                  </a:lnTo>
                  <a:lnTo>
                    <a:pt x="855616" y="292469"/>
                  </a:lnTo>
                  <a:lnTo>
                    <a:pt x="893588" y="268766"/>
                  </a:lnTo>
                  <a:lnTo>
                    <a:pt x="932164" y="245959"/>
                  </a:lnTo>
                  <a:lnTo>
                    <a:pt x="971331" y="224064"/>
                  </a:lnTo>
                  <a:lnTo>
                    <a:pt x="1011074" y="203095"/>
                  </a:lnTo>
                  <a:lnTo>
                    <a:pt x="1051379" y="183067"/>
                  </a:lnTo>
                  <a:lnTo>
                    <a:pt x="1092230" y="163993"/>
                  </a:lnTo>
                  <a:lnTo>
                    <a:pt x="1133613" y="145889"/>
                  </a:lnTo>
                  <a:lnTo>
                    <a:pt x="1175515" y="128770"/>
                  </a:lnTo>
                  <a:lnTo>
                    <a:pt x="1217919" y="112649"/>
                  </a:lnTo>
                  <a:lnTo>
                    <a:pt x="1260811" y="97542"/>
                  </a:lnTo>
                  <a:lnTo>
                    <a:pt x="1304178" y="83462"/>
                  </a:lnTo>
                  <a:lnTo>
                    <a:pt x="1348004" y="70425"/>
                  </a:lnTo>
                  <a:lnTo>
                    <a:pt x="1392275" y="58446"/>
                  </a:lnTo>
                  <a:lnTo>
                    <a:pt x="1436975" y="47538"/>
                  </a:lnTo>
                  <a:lnTo>
                    <a:pt x="1482092" y="37716"/>
                  </a:lnTo>
                  <a:lnTo>
                    <a:pt x="1527609" y="28995"/>
                  </a:lnTo>
                  <a:lnTo>
                    <a:pt x="1573513" y="21390"/>
                  </a:lnTo>
                  <a:lnTo>
                    <a:pt x="1619789" y="14915"/>
                  </a:lnTo>
                  <a:lnTo>
                    <a:pt x="1666422" y="9584"/>
                  </a:lnTo>
                  <a:lnTo>
                    <a:pt x="1713397" y="5413"/>
                  </a:lnTo>
                  <a:lnTo>
                    <a:pt x="1760701" y="2415"/>
                  </a:lnTo>
                  <a:lnTo>
                    <a:pt x="1808318" y="606"/>
                  </a:lnTo>
                  <a:lnTo>
                    <a:pt x="1856234" y="0"/>
                  </a:lnTo>
                  <a:lnTo>
                    <a:pt x="2422890" y="0"/>
                  </a:lnTo>
                </a:path>
              </a:pathLst>
            </a:custGeom>
            <a:ln w="19049">
              <a:solidFill>
                <a:srgbClr val="B4BB2E"/>
              </a:solidFill>
            </a:ln>
          </p:spPr>
          <p:txBody>
            <a:bodyPr wrap="square" lIns="0" tIns="0" rIns="0" bIns="0" rtlCol="0"/>
            <a:lstStyle/>
            <a:p>
              <a:endParaRPr dirty="0"/>
            </a:p>
          </p:txBody>
        </p:sp>
        <p:sp>
          <p:nvSpPr>
            <p:cNvPr id="10" name="object 13">
              <a:extLst>
                <a:ext uri="{FF2B5EF4-FFF2-40B4-BE49-F238E27FC236}">
                  <a16:creationId xmlns:a16="http://schemas.microsoft.com/office/drawing/2014/main" id="{7C65B75A-3537-732B-1DA2-2BD915068187}"/>
                </a:ext>
              </a:extLst>
            </p:cNvPr>
            <p:cNvSpPr/>
            <p:nvPr/>
          </p:nvSpPr>
          <p:spPr>
            <a:xfrm>
              <a:off x="9373573" y="4556107"/>
              <a:ext cx="2794635" cy="2284095"/>
            </a:xfrm>
            <a:custGeom>
              <a:avLst/>
              <a:gdLst/>
              <a:ahLst/>
              <a:cxnLst/>
              <a:rect l="l" t="t" r="r" b="b"/>
              <a:pathLst>
                <a:path w="2794634" h="2284095">
                  <a:moveTo>
                    <a:pt x="0" y="2283896"/>
                  </a:moveTo>
                  <a:lnTo>
                    <a:pt x="0" y="2227770"/>
                  </a:lnTo>
                  <a:lnTo>
                    <a:pt x="516" y="2179326"/>
                  </a:lnTo>
                  <a:lnTo>
                    <a:pt x="2058" y="2131134"/>
                  </a:lnTo>
                  <a:lnTo>
                    <a:pt x="4615" y="2083205"/>
                  </a:lnTo>
                  <a:lnTo>
                    <a:pt x="8177" y="2035549"/>
                  </a:lnTo>
                  <a:lnTo>
                    <a:pt x="12733" y="1988178"/>
                  </a:lnTo>
                  <a:lnTo>
                    <a:pt x="18273" y="1941100"/>
                  </a:lnTo>
                  <a:lnTo>
                    <a:pt x="24786" y="1894327"/>
                  </a:lnTo>
                  <a:lnTo>
                    <a:pt x="32263" y="1847870"/>
                  </a:lnTo>
                  <a:lnTo>
                    <a:pt x="40692" y="1801737"/>
                  </a:lnTo>
                  <a:lnTo>
                    <a:pt x="50062" y="1755941"/>
                  </a:lnTo>
                  <a:lnTo>
                    <a:pt x="60365" y="1710492"/>
                  </a:lnTo>
                  <a:lnTo>
                    <a:pt x="71589" y="1665399"/>
                  </a:lnTo>
                  <a:lnTo>
                    <a:pt x="83723" y="1620673"/>
                  </a:lnTo>
                  <a:lnTo>
                    <a:pt x="96758" y="1576326"/>
                  </a:lnTo>
                  <a:lnTo>
                    <a:pt x="110682" y="1532367"/>
                  </a:lnTo>
                  <a:lnTo>
                    <a:pt x="125486" y="1488806"/>
                  </a:lnTo>
                  <a:lnTo>
                    <a:pt x="141158" y="1445655"/>
                  </a:lnTo>
                  <a:lnTo>
                    <a:pt x="157690" y="1402923"/>
                  </a:lnTo>
                  <a:lnTo>
                    <a:pt x="175069" y="1360621"/>
                  </a:lnTo>
                  <a:lnTo>
                    <a:pt x="193286" y="1318760"/>
                  </a:lnTo>
                  <a:lnTo>
                    <a:pt x="212329" y="1277350"/>
                  </a:lnTo>
                  <a:lnTo>
                    <a:pt x="232190" y="1236401"/>
                  </a:lnTo>
                  <a:lnTo>
                    <a:pt x="252857" y="1195924"/>
                  </a:lnTo>
                  <a:lnTo>
                    <a:pt x="274319" y="1155930"/>
                  </a:lnTo>
                  <a:lnTo>
                    <a:pt x="296567" y="1116428"/>
                  </a:lnTo>
                  <a:lnTo>
                    <a:pt x="319590" y="1077429"/>
                  </a:lnTo>
                  <a:lnTo>
                    <a:pt x="343377" y="1038944"/>
                  </a:lnTo>
                  <a:lnTo>
                    <a:pt x="367918" y="1000983"/>
                  </a:lnTo>
                  <a:lnTo>
                    <a:pt x="393202" y="963557"/>
                  </a:lnTo>
                  <a:lnTo>
                    <a:pt x="419220" y="926675"/>
                  </a:lnTo>
                  <a:lnTo>
                    <a:pt x="445960" y="890350"/>
                  </a:lnTo>
                  <a:lnTo>
                    <a:pt x="473413" y="854590"/>
                  </a:lnTo>
                  <a:lnTo>
                    <a:pt x="501567" y="819406"/>
                  </a:lnTo>
                  <a:lnTo>
                    <a:pt x="530413" y="784809"/>
                  </a:lnTo>
                  <a:lnTo>
                    <a:pt x="559939" y="750809"/>
                  </a:lnTo>
                  <a:lnTo>
                    <a:pt x="590136" y="717417"/>
                  </a:lnTo>
                  <a:lnTo>
                    <a:pt x="620992" y="684644"/>
                  </a:lnTo>
                  <a:lnTo>
                    <a:pt x="652499" y="652499"/>
                  </a:lnTo>
                  <a:lnTo>
                    <a:pt x="684644" y="620992"/>
                  </a:lnTo>
                  <a:lnTo>
                    <a:pt x="717417" y="590136"/>
                  </a:lnTo>
                  <a:lnTo>
                    <a:pt x="750809" y="559939"/>
                  </a:lnTo>
                  <a:lnTo>
                    <a:pt x="784809" y="530413"/>
                  </a:lnTo>
                  <a:lnTo>
                    <a:pt x="819406" y="501567"/>
                  </a:lnTo>
                  <a:lnTo>
                    <a:pt x="854590" y="473413"/>
                  </a:lnTo>
                  <a:lnTo>
                    <a:pt x="890350" y="445960"/>
                  </a:lnTo>
                  <a:lnTo>
                    <a:pt x="926675" y="419220"/>
                  </a:lnTo>
                  <a:lnTo>
                    <a:pt x="963557" y="393202"/>
                  </a:lnTo>
                  <a:lnTo>
                    <a:pt x="1000983" y="367918"/>
                  </a:lnTo>
                  <a:lnTo>
                    <a:pt x="1038944" y="343377"/>
                  </a:lnTo>
                  <a:lnTo>
                    <a:pt x="1077429" y="319590"/>
                  </a:lnTo>
                  <a:lnTo>
                    <a:pt x="1116428" y="296567"/>
                  </a:lnTo>
                  <a:lnTo>
                    <a:pt x="1155930" y="274319"/>
                  </a:lnTo>
                  <a:lnTo>
                    <a:pt x="1195924" y="252857"/>
                  </a:lnTo>
                  <a:lnTo>
                    <a:pt x="1236401" y="232190"/>
                  </a:lnTo>
                  <a:lnTo>
                    <a:pt x="1277350" y="212329"/>
                  </a:lnTo>
                  <a:lnTo>
                    <a:pt x="1318760" y="193286"/>
                  </a:lnTo>
                  <a:lnTo>
                    <a:pt x="1360621" y="175069"/>
                  </a:lnTo>
                  <a:lnTo>
                    <a:pt x="1402923" y="157690"/>
                  </a:lnTo>
                  <a:lnTo>
                    <a:pt x="1445655" y="141158"/>
                  </a:lnTo>
                  <a:lnTo>
                    <a:pt x="1488806" y="125486"/>
                  </a:lnTo>
                  <a:lnTo>
                    <a:pt x="1532367" y="110682"/>
                  </a:lnTo>
                  <a:lnTo>
                    <a:pt x="1576326" y="96758"/>
                  </a:lnTo>
                  <a:lnTo>
                    <a:pt x="1620673" y="83723"/>
                  </a:lnTo>
                  <a:lnTo>
                    <a:pt x="1665399" y="71589"/>
                  </a:lnTo>
                  <a:lnTo>
                    <a:pt x="1710492" y="60365"/>
                  </a:lnTo>
                  <a:lnTo>
                    <a:pt x="1755941" y="50062"/>
                  </a:lnTo>
                  <a:lnTo>
                    <a:pt x="1801737" y="40692"/>
                  </a:lnTo>
                  <a:lnTo>
                    <a:pt x="1847870" y="32263"/>
                  </a:lnTo>
                  <a:lnTo>
                    <a:pt x="1894327" y="24786"/>
                  </a:lnTo>
                  <a:lnTo>
                    <a:pt x="1941100" y="18273"/>
                  </a:lnTo>
                  <a:lnTo>
                    <a:pt x="1988178" y="12733"/>
                  </a:lnTo>
                  <a:lnTo>
                    <a:pt x="2035549" y="8177"/>
                  </a:lnTo>
                  <a:lnTo>
                    <a:pt x="2083205" y="4615"/>
                  </a:lnTo>
                  <a:lnTo>
                    <a:pt x="2131134" y="2058"/>
                  </a:lnTo>
                  <a:lnTo>
                    <a:pt x="2179326" y="516"/>
                  </a:lnTo>
                  <a:lnTo>
                    <a:pt x="2227770" y="0"/>
                  </a:lnTo>
                  <a:lnTo>
                    <a:pt x="2794422" y="0"/>
                  </a:lnTo>
                </a:path>
              </a:pathLst>
            </a:custGeom>
            <a:ln w="19050">
              <a:solidFill>
                <a:srgbClr val="01646C"/>
              </a:solidFill>
            </a:ln>
          </p:spPr>
          <p:txBody>
            <a:bodyPr wrap="square" lIns="0" tIns="0" rIns="0" bIns="0" rtlCol="0"/>
            <a:lstStyle/>
            <a:p>
              <a:endParaRPr/>
            </a:p>
          </p:txBody>
        </p:sp>
      </p:grpSp>
      <p:pic>
        <p:nvPicPr>
          <p:cNvPr id="4" name="Picture 3" descr="A qr code on a blue background&#10;&#10;AI-generated content may be incorrect.">
            <a:extLst>
              <a:ext uri="{FF2B5EF4-FFF2-40B4-BE49-F238E27FC236}">
                <a16:creationId xmlns:a16="http://schemas.microsoft.com/office/drawing/2014/main" id="{618B96C7-754A-3039-7CAD-73E5323A26D5}"/>
              </a:ext>
            </a:extLst>
          </p:cNvPr>
          <p:cNvPicPr>
            <a:picLocks noChangeAspect="1"/>
          </p:cNvPicPr>
          <p:nvPr/>
        </p:nvPicPr>
        <p:blipFill>
          <a:blip r:embed="rId3"/>
          <a:stretch>
            <a:fillRect/>
          </a:stretch>
        </p:blipFill>
        <p:spPr>
          <a:xfrm>
            <a:off x="5469881" y="1516147"/>
            <a:ext cx="4534516" cy="4444916"/>
          </a:xfrm>
          <a:prstGeom prst="rect">
            <a:avLst/>
          </a:prstGeom>
        </p:spPr>
      </p:pic>
      <p:sp>
        <p:nvSpPr>
          <p:cNvPr id="6" name="TextBox 5">
            <a:extLst>
              <a:ext uri="{FF2B5EF4-FFF2-40B4-BE49-F238E27FC236}">
                <a16:creationId xmlns:a16="http://schemas.microsoft.com/office/drawing/2014/main" id="{EADCCDF6-5DCA-04D7-461F-3BAAE998EDFE}"/>
              </a:ext>
            </a:extLst>
          </p:cNvPr>
          <p:cNvSpPr txBox="1"/>
          <p:nvPr/>
        </p:nvSpPr>
        <p:spPr>
          <a:xfrm>
            <a:off x="4305366" y="6132765"/>
            <a:ext cx="6083300"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a:solidFill>
                  <a:srgbClr val="58595B"/>
                </a:solidFill>
                <a:latin typeface="HelveticaNeueLT Std Lt"/>
              </a:rPr>
              <a:t>Please complete our SIG activities survey!</a:t>
            </a:r>
            <a:endParaRPr lang="en-GB"/>
          </a:p>
          <a:p>
            <a:pPr algn="ctr"/>
            <a:endParaRPr lang="en-GB"/>
          </a:p>
        </p:txBody>
      </p:sp>
    </p:spTree>
    <p:extLst>
      <p:ext uri="{BB962C8B-B14F-4D97-AF65-F5344CB8AC3E}">
        <p14:creationId xmlns:p14="http://schemas.microsoft.com/office/powerpoint/2010/main" val="27329891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BE3FBA1-0073-8819-6673-498F58958EAD}"/>
            </a:ext>
          </a:extLst>
        </p:cNvPr>
        <p:cNvGrpSpPr/>
        <p:nvPr/>
      </p:nvGrpSpPr>
      <p:grpSpPr>
        <a:xfrm>
          <a:off x="0" y="0"/>
          <a:ext cx="0" cy="0"/>
          <a:chOff x="0" y="0"/>
          <a:chExt cx="0" cy="0"/>
        </a:xfrm>
      </p:grpSpPr>
      <p:grpSp>
        <p:nvGrpSpPr>
          <p:cNvPr id="2" name="object 2">
            <a:extLst>
              <a:ext uri="{FF2B5EF4-FFF2-40B4-BE49-F238E27FC236}">
                <a16:creationId xmlns:a16="http://schemas.microsoft.com/office/drawing/2014/main" id="{CCE4BA7C-3B95-35E1-12D9-B49C538F81F8}"/>
              </a:ext>
            </a:extLst>
          </p:cNvPr>
          <p:cNvGrpSpPr/>
          <p:nvPr/>
        </p:nvGrpSpPr>
        <p:grpSpPr>
          <a:xfrm>
            <a:off x="7464397" y="1854151"/>
            <a:ext cx="4713605" cy="4414520"/>
            <a:chOff x="7464397" y="1854151"/>
            <a:chExt cx="4713605" cy="4414520"/>
          </a:xfrm>
        </p:grpSpPr>
        <p:pic>
          <p:nvPicPr>
            <p:cNvPr id="3" name="object 3">
              <a:extLst>
                <a:ext uri="{FF2B5EF4-FFF2-40B4-BE49-F238E27FC236}">
                  <a16:creationId xmlns:a16="http://schemas.microsoft.com/office/drawing/2014/main" id="{1BEE1146-9473-8FD1-A1FF-09E9A74FDBE0}"/>
                </a:ext>
              </a:extLst>
            </p:cNvPr>
            <p:cNvPicPr/>
            <p:nvPr/>
          </p:nvPicPr>
          <p:blipFill>
            <a:blip r:embed="rId2" cstate="print"/>
            <a:stretch>
              <a:fillRect/>
            </a:stretch>
          </p:blipFill>
          <p:spPr>
            <a:xfrm>
              <a:off x="7778635" y="2229929"/>
              <a:ext cx="3047187" cy="3662502"/>
            </a:xfrm>
            <a:prstGeom prst="rect">
              <a:avLst/>
            </a:prstGeom>
          </p:spPr>
        </p:pic>
        <p:sp>
          <p:nvSpPr>
            <p:cNvPr id="4" name="object 4">
              <a:extLst>
                <a:ext uri="{FF2B5EF4-FFF2-40B4-BE49-F238E27FC236}">
                  <a16:creationId xmlns:a16="http://schemas.microsoft.com/office/drawing/2014/main" id="{D2A16801-133E-F956-DF4F-BFC2DB1BAAD9}"/>
                </a:ext>
              </a:extLst>
            </p:cNvPr>
            <p:cNvSpPr/>
            <p:nvPr/>
          </p:nvSpPr>
          <p:spPr>
            <a:xfrm>
              <a:off x="7778638" y="2229923"/>
              <a:ext cx="3047365" cy="3662679"/>
            </a:xfrm>
            <a:custGeom>
              <a:avLst/>
              <a:gdLst/>
              <a:ahLst/>
              <a:cxnLst/>
              <a:rect l="l" t="t" r="r" b="b"/>
              <a:pathLst>
                <a:path w="3047365" h="3662679">
                  <a:moveTo>
                    <a:pt x="3047187" y="3662514"/>
                  </a:moveTo>
                  <a:lnTo>
                    <a:pt x="3047187" y="1523593"/>
                  </a:lnTo>
                  <a:lnTo>
                    <a:pt x="3046434" y="1475228"/>
                  </a:lnTo>
                  <a:lnTo>
                    <a:pt x="3044189" y="1427239"/>
                  </a:lnTo>
                  <a:lnTo>
                    <a:pt x="3040476" y="1379648"/>
                  </a:lnTo>
                  <a:lnTo>
                    <a:pt x="3035316" y="1332478"/>
                  </a:lnTo>
                  <a:lnTo>
                    <a:pt x="3028731" y="1285750"/>
                  </a:lnTo>
                  <a:lnTo>
                    <a:pt x="3020745" y="1239488"/>
                  </a:lnTo>
                  <a:lnTo>
                    <a:pt x="3011378" y="1193712"/>
                  </a:lnTo>
                  <a:lnTo>
                    <a:pt x="3000654" y="1148447"/>
                  </a:lnTo>
                  <a:lnTo>
                    <a:pt x="2988595" y="1103713"/>
                  </a:lnTo>
                  <a:lnTo>
                    <a:pt x="2975224" y="1059534"/>
                  </a:lnTo>
                  <a:lnTo>
                    <a:pt x="2960561" y="1015931"/>
                  </a:lnTo>
                  <a:lnTo>
                    <a:pt x="2944631" y="972927"/>
                  </a:lnTo>
                  <a:lnTo>
                    <a:pt x="2927454" y="930544"/>
                  </a:lnTo>
                  <a:lnTo>
                    <a:pt x="2909054" y="888805"/>
                  </a:lnTo>
                  <a:lnTo>
                    <a:pt x="2889453" y="847732"/>
                  </a:lnTo>
                  <a:lnTo>
                    <a:pt x="2868673" y="807347"/>
                  </a:lnTo>
                  <a:lnTo>
                    <a:pt x="2846736" y="767672"/>
                  </a:lnTo>
                  <a:lnTo>
                    <a:pt x="2823664" y="728730"/>
                  </a:lnTo>
                  <a:lnTo>
                    <a:pt x="2799481" y="690543"/>
                  </a:lnTo>
                  <a:lnTo>
                    <a:pt x="2774208" y="653134"/>
                  </a:lnTo>
                  <a:lnTo>
                    <a:pt x="2747867" y="616524"/>
                  </a:lnTo>
                  <a:lnTo>
                    <a:pt x="2720482" y="580737"/>
                  </a:lnTo>
                  <a:lnTo>
                    <a:pt x="2692073" y="545793"/>
                  </a:lnTo>
                  <a:lnTo>
                    <a:pt x="2662664" y="511716"/>
                  </a:lnTo>
                  <a:lnTo>
                    <a:pt x="2632277" y="478529"/>
                  </a:lnTo>
                  <a:lnTo>
                    <a:pt x="2600934" y="446252"/>
                  </a:lnTo>
                  <a:lnTo>
                    <a:pt x="2568658" y="414909"/>
                  </a:lnTo>
                  <a:lnTo>
                    <a:pt x="2535470" y="384522"/>
                  </a:lnTo>
                  <a:lnTo>
                    <a:pt x="2501393" y="355113"/>
                  </a:lnTo>
                  <a:lnTo>
                    <a:pt x="2466450" y="326705"/>
                  </a:lnTo>
                  <a:lnTo>
                    <a:pt x="2430662" y="299319"/>
                  </a:lnTo>
                  <a:lnTo>
                    <a:pt x="2394052" y="272978"/>
                  </a:lnTo>
                  <a:lnTo>
                    <a:pt x="2356643" y="247705"/>
                  </a:lnTo>
                  <a:lnTo>
                    <a:pt x="2318456" y="223522"/>
                  </a:lnTo>
                  <a:lnTo>
                    <a:pt x="2279514" y="200451"/>
                  </a:lnTo>
                  <a:lnTo>
                    <a:pt x="2239839" y="178514"/>
                  </a:lnTo>
                  <a:lnTo>
                    <a:pt x="2199454" y="157733"/>
                  </a:lnTo>
                  <a:lnTo>
                    <a:pt x="2158381" y="138132"/>
                  </a:lnTo>
                  <a:lnTo>
                    <a:pt x="2116642" y="119732"/>
                  </a:lnTo>
                  <a:lnTo>
                    <a:pt x="2074259" y="102555"/>
                  </a:lnTo>
                  <a:lnTo>
                    <a:pt x="2031255" y="86625"/>
                  </a:lnTo>
                  <a:lnTo>
                    <a:pt x="1987653" y="71963"/>
                  </a:lnTo>
                  <a:lnTo>
                    <a:pt x="1943473" y="58591"/>
                  </a:lnTo>
                  <a:lnTo>
                    <a:pt x="1898740" y="46532"/>
                  </a:lnTo>
                  <a:lnTo>
                    <a:pt x="1853474" y="35808"/>
                  </a:lnTo>
                  <a:lnTo>
                    <a:pt x="1807699" y="26442"/>
                  </a:lnTo>
                  <a:lnTo>
                    <a:pt x="1761436" y="18455"/>
                  </a:lnTo>
                  <a:lnTo>
                    <a:pt x="1714708" y="11871"/>
                  </a:lnTo>
                  <a:lnTo>
                    <a:pt x="1667538" y="6710"/>
                  </a:lnTo>
                  <a:lnTo>
                    <a:pt x="1619947" y="2997"/>
                  </a:lnTo>
                  <a:lnTo>
                    <a:pt x="1571958" y="753"/>
                  </a:lnTo>
                  <a:lnTo>
                    <a:pt x="1523593" y="0"/>
                  </a:lnTo>
                  <a:lnTo>
                    <a:pt x="0" y="0"/>
                  </a:lnTo>
                  <a:lnTo>
                    <a:pt x="0" y="2138921"/>
                  </a:lnTo>
                  <a:lnTo>
                    <a:pt x="753" y="2187286"/>
                  </a:lnTo>
                  <a:lnTo>
                    <a:pt x="2997" y="2235275"/>
                  </a:lnTo>
                  <a:lnTo>
                    <a:pt x="6710" y="2282865"/>
                  </a:lnTo>
                  <a:lnTo>
                    <a:pt x="11870" y="2330036"/>
                  </a:lnTo>
                  <a:lnTo>
                    <a:pt x="18455" y="2376764"/>
                  </a:lnTo>
                  <a:lnTo>
                    <a:pt x="26441" y="2423026"/>
                  </a:lnTo>
                  <a:lnTo>
                    <a:pt x="35807" y="2468802"/>
                  </a:lnTo>
                  <a:lnTo>
                    <a:pt x="46531" y="2514067"/>
                  </a:lnTo>
                  <a:lnTo>
                    <a:pt x="58590" y="2558801"/>
                  </a:lnTo>
                  <a:lnTo>
                    <a:pt x="71961" y="2602980"/>
                  </a:lnTo>
                  <a:lnTo>
                    <a:pt x="86624" y="2646583"/>
                  </a:lnTo>
                  <a:lnTo>
                    <a:pt x="102554" y="2689587"/>
                  </a:lnTo>
                  <a:lnTo>
                    <a:pt x="119730" y="2731970"/>
                  </a:lnTo>
                  <a:lnTo>
                    <a:pt x="138130" y="2773709"/>
                  </a:lnTo>
                  <a:lnTo>
                    <a:pt x="157731" y="2814782"/>
                  </a:lnTo>
                  <a:lnTo>
                    <a:pt x="178511" y="2855167"/>
                  </a:lnTo>
                  <a:lnTo>
                    <a:pt x="200448" y="2894842"/>
                  </a:lnTo>
                  <a:lnTo>
                    <a:pt x="223519" y="2933784"/>
                  </a:lnTo>
                  <a:lnTo>
                    <a:pt x="247702" y="2971970"/>
                  </a:lnTo>
                  <a:lnTo>
                    <a:pt x="272975" y="3009380"/>
                  </a:lnTo>
                  <a:lnTo>
                    <a:pt x="299315" y="3045990"/>
                  </a:lnTo>
                  <a:lnTo>
                    <a:pt x="326701" y="3081777"/>
                  </a:lnTo>
                  <a:lnTo>
                    <a:pt x="355109" y="3116721"/>
                  </a:lnTo>
                  <a:lnTo>
                    <a:pt x="384518" y="3150797"/>
                  </a:lnTo>
                  <a:lnTo>
                    <a:pt x="414905" y="3183985"/>
                  </a:lnTo>
                  <a:lnTo>
                    <a:pt x="446247" y="3216262"/>
                  </a:lnTo>
                  <a:lnTo>
                    <a:pt x="478524" y="3247605"/>
                  </a:lnTo>
                  <a:lnTo>
                    <a:pt x="511711" y="3277992"/>
                  </a:lnTo>
                  <a:lnTo>
                    <a:pt x="545788" y="3307401"/>
                  </a:lnTo>
                  <a:lnTo>
                    <a:pt x="580731" y="3335809"/>
                  </a:lnTo>
                  <a:lnTo>
                    <a:pt x="616519" y="3363195"/>
                  </a:lnTo>
                  <a:lnTo>
                    <a:pt x="653129" y="3389536"/>
                  </a:lnTo>
                  <a:lnTo>
                    <a:pt x="690538" y="3414809"/>
                  </a:lnTo>
                  <a:lnTo>
                    <a:pt x="728725" y="3438992"/>
                  </a:lnTo>
                  <a:lnTo>
                    <a:pt x="767667" y="3462063"/>
                  </a:lnTo>
                  <a:lnTo>
                    <a:pt x="807341" y="3484000"/>
                  </a:lnTo>
                  <a:lnTo>
                    <a:pt x="847726" y="3504781"/>
                  </a:lnTo>
                  <a:lnTo>
                    <a:pt x="888800" y="3524382"/>
                  </a:lnTo>
                  <a:lnTo>
                    <a:pt x="930539" y="3542782"/>
                  </a:lnTo>
                  <a:lnTo>
                    <a:pt x="972922" y="3559958"/>
                  </a:lnTo>
                  <a:lnTo>
                    <a:pt x="1015926" y="3575889"/>
                  </a:lnTo>
                  <a:lnTo>
                    <a:pt x="1059529" y="3590551"/>
                  </a:lnTo>
                  <a:lnTo>
                    <a:pt x="1103709" y="3603923"/>
                  </a:lnTo>
                  <a:lnTo>
                    <a:pt x="1148442" y="3615982"/>
                  </a:lnTo>
                  <a:lnTo>
                    <a:pt x="1193708" y="3626706"/>
                  </a:lnTo>
                  <a:lnTo>
                    <a:pt x="1239484" y="3636072"/>
                  </a:lnTo>
                  <a:lnTo>
                    <a:pt x="1285747" y="3644059"/>
                  </a:lnTo>
                  <a:lnTo>
                    <a:pt x="1332475" y="3650643"/>
                  </a:lnTo>
                  <a:lnTo>
                    <a:pt x="1379646" y="3655803"/>
                  </a:lnTo>
                  <a:lnTo>
                    <a:pt x="1427238" y="3659517"/>
                  </a:lnTo>
                  <a:lnTo>
                    <a:pt x="1475228" y="3661761"/>
                  </a:lnTo>
                  <a:lnTo>
                    <a:pt x="1523593" y="3662514"/>
                  </a:lnTo>
                  <a:lnTo>
                    <a:pt x="3047187" y="3662514"/>
                  </a:lnTo>
                  <a:close/>
                </a:path>
              </a:pathLst>
            </a:custGeom>
            <a:ln w="19050">
              <a:solidFill>
                <a:srgbClr val="04676D"/>
              </a:solidFill>
            </a:ln>
          </p:spPr>
          <p:txBody>
            <a:bodyPr wrap="square" lIns="0" tIns="0" rIns="0" bIns="0" rtlCol="0"/>
            <a:lstStyle/>
            <a:p>
              <a:endParaRPr/>
            </a:p>
          </p:txBody>
        </p:sp>
        <p:sp>
          <p:nvSpPr>
            <p:cNvPr id="5" name="object 5">
              <a:extLst>
                <a:ext uri="{FF2B5EF4-FFF2-40B4-BE49-F238E27FC236}">
                  <a16:creationId xmlns:a16="http://schemas.microsoft.com/office/drawing/2014/main" id="{31328476-3C60-C2FC-CD10-90ACCE5E1571}"/>
                </a:ext>
              </a:extLst>
            </p:cNvPr>
            <p:cNvSpPr/>
            <p:nvPr/>
          </p:nvSpPr>
          <p:spPr>
            <a:xfrm>
              <a:off x="8082600" y="2595264"/>
              <a:ext cx="2439670" cy="2932430"/>
            </a:xfrm>
            <a:custGeom>
              <a:avLst/>
              <a:gdLst/>
              <a:ahLst/>
              <a:cxnLst/>
              <a:rect l="l" t="t" r="r" b="b"/>
              <a:pathLst>
                <a:path w="2439670" h="2932429">
                  <a:moveTo>
                    <a:pt x="2439263" y="2931833"/>
                  </a:moveTo>
                  <a:lnTo>
                    <a:pt x="2439263" y="1219631"/>
                  </a:lnTo>
                  <a:lnTo>
                    <a:pt x="2438340" y="1171741"/>
                  </a:lnTo>
                  <a:lnTo>
                    <a:pt x="2435594" y="1124318"/>
                  </a:lnTo>
                  <a:lnTo>
                    <a:pt x="2431058" y="1077397"/>
                  </a:lnTo>
                  <a:lnTo>
                    <a:pt x="2424766" y="1031011"/>
                  </a:lnTo>
                  <a:lnTo>
                    <a:pt x="2416753" y="985195"/>
                  </a:lnTo>
                  <a:lnTo>
                    <a:pt x="2407052" y="939981"/>
                  </a:lnTo>
                  <a:lnTo>
                    <a:pt x="2395697" y="895405"/>
                  </a:lnTo>
                  <a:lnTo>
                    <a:pt x="2382721" y="851500"/>
                  </a:lnTo>
                  <a:lnTo>
                    <a:pt x="2368160" y="808300"/>
                  </a:lnTo>
                  <a:lnTo>
                    <a:pt x="2352046" y="765839"/>
                  </a:lnTo>
                  <a:lnTo>
                    <a:pt x="2334415" y="724151"/>
                  </a:lnTo>
                  <a:lnTo>
                    <a:pt x="2315298" y="683269"/>
                  </a:lnTo>
                  <a:lnTo>
                    <a:pt x="2294731" y="643227"/>
                  </a:lnTo>
                  <a:lnTo>
                    <a:pt x="2272747" y="604060"/>
                  </a:lnTo>
                  <a:lnTo>
                    <a:pt x="2249381" y="565802"/>
                  </a:lnTo>
                  <a:lnTo>
                    <a:pt x="2224665" y="528485"/>
                  </a:lnTo>
                  <a:lnTo>
                    <a:pt x="2198635" y="492145"/>
                  </a:lnTo>
                  <a:lnTo>
                    <a:pt x="2171323" y="456814"/>
                  </a:lnTo>
                  <a:lnTo>
                    <a:pt x="2142764" y="422528"/>
                  </a:lnTo>
                  <a:lnTo>
                    <a:pt x="2112992" y="389319"/>
                  </a:lnTo>
                  <a:lnTo>
                    <a:pt x="2082041" y="357222"/>
                  </a:lnTo>
                  <a:lnTo>
                    <a:pt x="2049944" y="326270"/>
                  </a:lnTo>
                  <a:lnTo>
                    <a:pt x="2016735" y="296498"/>
                  </a:lnTo>
                  <a:lnTo>
                    <a:pt x="1982448" y="267939"/>
                  </a:lnTo>
                  <a:lnTo>
                    <a:pt x="1947118" y="240628"/>
                  </a:lnTo>
                  <a:lnTo>
                    <a:pt x="1910777" y="214597"/>
                  </a:lnTo>
                  <a:lnTo>
                    <a:pt x="1873461" y="189882"/>
                  </a:lnTo>
                  <a:lnTo>
                    <a:pt x="1835202" y="166515"/>
                  </a:lnTo>
                  <a:lnTo>
                    <a:pt x="1796035" y="144532"/>
                  </a:lnTo>
                  <a:lnTo>
                    <a:pt x="1755994" y="123965"/>
                  </a:lnTo>
                  <a:lnTo>
                    <a:pt x="1715112" y="104848"/>
                  </a:lnTo>
                  <a:lnTo>
                    <a:pt x="1673423" y="87216"/>
                  </a:lnTo>
                  <a:lnTo>
                    <a:pt x="1630962" y="71103"/>
                  </a:lnTo>
                  <a:lnTo>
                    <a:pt x="1587762" y="56541"/>
                  </a:lnTo>
                  <a:lnTo>
                    <a:pt x="1543857" y="43566"/>
                  </a:lnTo>
                  <a:lnTo>
                    <a:pt x="1499281" y="32211"/>
                  </a:lnTo>
                  <a:lnTo>
                    <a:pt x="1454068" y="22510"/>
                  </a:lnTo>
                  <a:lnTo>
                    <a:pt x="1408252" y="14496"/>
                  </a:lnTo>
                  <a:lnTo>
                    <a:pt x="1361866" y="8205"/>
                  </a:lnTo>
                  <a:lnTo>
                    <a:pt x="1314945" y="3669"/>
                  </a:lnTo>
                  <a:lnTo>
                    <a:pt x="1267522" y="923"/>
                  </a:lnTo>
                  <a:lnTo>
                    <a:pt x="1219631" y="0"/>
                  </a:lnTo>
                  <a:lnTo>
                    <a:pt x="0" y="0"/>
                  </a:lnTo>
                  <a:lnTo>
                    <a:pt x="0" y="1712201"/>
                  </a:lnTo>
                  <a:lnTo>
                    <a:pt x="923" y="1760091"/>
                  </a:lnTo>
                  <a:lnTo>
                    <a:pt x="3669" y="1807514"/>
                  </a:lnTo>
                  <a:lnTo>
                    <a:pt x="8205" y="1854435"/>
                  </a:lnTo>
                  <a:lnTo>
                    <a:pt x="14496" y="1900821"/>
                  </a:lnTo>
                  <a:lnTo>
                    <a:pt x="22510" y="1946638"/>
                  </a:lnTo>
                  <a:lnTo>
                    <a:pt x="32211" y="1991851"/>
                  </a:lnTo>
                  <a:lnTo>
                    <a:pt x="43566" y="2036427"/>
                  </a:lnTo>
                  <a:lnTo>
                    <a:pt x="56541" y="2080332"/>
                  </a:lnTo>
                  <a:lnTo>
                    <a:pt x="71103" y="2123532"/>
                  </a:lnTo>
                  <a:lnTo>
                    <a:pt x="87216" y="2165993"/>
                  </a:lnTo>
                  <a:lnTo>
                    <a:pt x="104848" y="2207681"/>
                  </a:lnTo>
                  <a:lnTo>
                    <a:pt x="123965" y="2248563"/>
                  </a:lnTo>
                  <a:lnTo>
                    <a:pt x="144532" y="2288605"/>
                  </a:lnTo>
                  <a:lnTo>
                    <a:pt x="166515" y="2327772"/>
                  </a:lnTo>
                  <a:lnTo>
                    <a:pt x="189882" y="2366030"/>
                  </a:lnTo>
                  <a:lnTo>
                    <a:pt x="214597" y="2403347"/>
                  </a:lnTo>
                  <a:lnTo>
                    <a:pt x="240628" y="2439687"/>
                  </a:lnTo>
                  <a:lnTo>
                    <a:pt x="267939" y="2475018"/>
                  </a:lnTo>
                  <a:lnTo>
                    <a:pt x="296498" y="2509304"/>
                  </a:lnTo>
                  <a:lnTo>
                    <a:pt x="326270" y="2542513"/>
                  </a:lnTo>
                  <a:lnTo>
                    <a:pt x="357222" y="2574610"/>
                  </a:lnTo>
                  <a:lnTo>
                    <a:pt x="389319" y="2605562"/>
                  </a:lnTo>
                  <a:lnTo>
                    <a:pt x="422528" y="2635334"/>
                  </a:lnTo>
                  <a:lnTo>
                    <a:pt x="456814" y="2663893"/>
                  </a:lnTo>
                  <a:lnTo>
                    <a:pt x="492145" y="2691204"/>
                  </a:lnTo>
                  <a:lnTo>
                    <a:pt x="528485" y="2717235"/>
                  </a:lnTo>
                  <a:lnTo>
                    <a:pt x="565802" y="2741950"/>
                  </a:lnTo>
                  <a:lnTo>
                    <a:pt x="604060" y="2765317"/>
                  </a:lnTo>
                  <a:lnTo>
                    <a:pt x="643227" y="2787301"/>
                  </a:lnTo>
                  <a:lnTo>
                    <a:pt x="683269" y="2807868"/>
                  </a:lnTo>
                  <a:lnTo>
                    <a:pt x="724151" y="2826984"/>
                  </a:lnTo>
                  <a:lnTo>
                    <a:pt x="765839" y="2844616"/>
                  </a:lnTo>
                  <a:lnTo>
                    <a:pt x="808300" y="2860730"/>
                  </a:lnTo>
                  <a:lnTo>
                    <a:pt x="851500" y="2875291"/>
                  </a:lnTo>
                  <a:lnTo>
                    <a:pt x="895405" y="2888266"/>
                  </a:lnTo>
                  <a:lnTo>
                    <a:pt x="939981" y="2899621"/>
                  </a:lnTo>
                  <a:lnTo>
                    <a:pt x="985195" y="2909322"/>
                  </a:lnTo>
                  <a:lnTo>
                    <a:pt x="1031011" y="2917336"/>
                  </a:lnTo>
                  <a:lnTo>
                    <a:pt x="1077397" y="2923627"/>
                  </a:lnTo>
                  <a:lnTo>
                    <a:pt x="1124318" y="2928163"/>
                  </a:lnTo>
                  <a:lnTo>
                    <a:pt x="1171741" y="2930910"/>
                  </a:lnTo>
                  <a:lnTo>
                    <a:pt x="1219631" y="2931833"/>
                  </a:lnTo>
                  <a:lnTo>
                    <a:pt x="2439263" y="2931833"/>
                  </a:lnTo>
                  <a:close/>
                </a:path>
              </a:pathLst>
            </a:custGeom>
            <a:ln w="19049">
              <a:solidFill>
                <a:srgbClr val="B4BB2E"/>
              </a:solidFill>
            </a:ln>
          </p:spPr>
          <p:txBody>
            <a:bodyPr wrap="square" lIns="0" tIns="0" rIns="0" bIns="0" rtlCol="0"/>
            <a:lstStyle/>
            <a:p>
              <a:endParaRPr/>
            </a:p>
          </p:txBody>
        </p:sp>
        <p:sp>
          <p:nvSpPr>
            <p:cNvPr id="6" name="object 6">
              <a:extLst>
                <a:ext uri="{FF2B5EF4-FFF2-40B4-BE49-F238E27FC236}">
                  <a16:creationId xmlns:a16="http://schemas.microsoft.com/office/drawing/2014/main" id="{A61A1033-4F19-0F1C-D8E4-EBEEF5F6DEA2}"/>
                </a:ext>
              </a:extLst>
            </p:cNvPr>
            <p:cNvSpPr/>
            <p:nvPr/>
          </p:nvSpPr>
          <p:spPr>
            <a:xfrm>
              <a:off x="7473922" y="1863676"/>
              <a:ext cx="3656965" cy="4395470"/>
            </a:xfrm>
            <a:custGeom>
              <a:avLst/>
              <a:gdLst/>
              <a:ahLst/>
              <a:cxnLst/>
              <a:rect l="l" t="t" r="r" b="b"/>
              <a:pathLst>
                <a:path w="3656965" h="4395470">
                  <a:moveTo>
                    <a:pt x="3656622" y="4395012"/>
                  </a:moveTo>
                  <a:lnTo>
                    <a:pt x="3656622" y="1828317"/>
                  </a:lnTo>
                  <a:lnTo>
                    <a:pt x="3656005" y="1780381"/>
                  </a:lnTo>
                  <a:lnTo>
                    <a:pt x="3654167" y="1732748"/>
                  </a:lnTo>
                  <a:lnTo>
                    <a:pt x="3651121" y="1685435"/>
                  </a:lnTo>
                  <a:lnTo>
                    <a:pt x="3646883" y="1638456"/>
                  </a:lnTo>
                  <a:lnTo>
                    <a:pt x="3641467" y="1591826"/>
                  </a:lnTo>
                  <a:lnTo>
                    <a:pt x="3634890" y="1545561"/>
                  </a:lnTo>
                  <a:lnTo>
                    <a:pt x="3627165" y="1499675"/>
                  </a:lnTo>
                  <a:lnTo>
                    <a:pt x="3618308" y="1454183"/>
                  </a:lnTo>
                  <a:lnTo>
                    <a:pt x="3608334" y="1409101"/>
                  </a:lnTo>
                  <a:lnTo>
                    <a:pt x="3597259" y="1364443"/>
                  </a:lnTo>
                  <a:lnTo>
                    <a:pt x="3585096" y="1320225"/>
                  </a:lnTo>
                  <a:lnTo>
                    <a:pt x="3571862" y="1276461"/>
                  </a:lnTo>
                  <a:lnTo>
                    <a:pt x="3557570" y="1233167"/>
                  </a:lnTo>
                  <a:lnTo>
                    <a:pt x="3542237" y="1190358"/>
                  </a:lnTo>
                  <a:lnTo>
                    <a:pt x="3525878" y="1148048"/>
                  </a:lnTo>
                  <a:lnTo>
                    <a:pt x="3508506" y="1106254"/>
                  </a:lnTo>
                  <a:lnTo>
                    <a:pt x="3490139" y="1064989"/>
                  </a:lnTo>
                  <a:lnTo>
                    <a:pt x="3470789" y="1024269"/>
                  </a:lnTo>
                  <a:lnTo>
                    <a:pt x="3450473" y="984110"/>
                  </a:lnTo>
                  <a:lnTo>
                    <a:pt x="3429206" y="944525"/>
                  </a:lnTo>
                  <a:lnTo>
                    <a:pt x="3407003" y="905530"/>
                  </a:lnTo>
                  <a:lnTo>
                    <a:pt x="3383878" y="867141"/>
                  </a:lnTo>
                  <a:lnTo>
                    <a:pt x="3359847" y="829371"/>
                  </a:lnTo>
                  <a:lnTo>
                    <a:pt x="3334924" y="792238"/>
                  </a:lnTo>
                  <a:lnTo>
                    <a:pt x="3309126" y="755754"/>
                  </a:lnTo>
                  <a:lnTo>
                    <a:pt x="3282466" y="719936"/>
                  </a:lnTo>
                  <a:lnTo>
                    <a:pt x="3254961" y="684798"/>
                  </a:lnTo>
                  <a:lnTo>
                    <a:pt x="3226624" y="650355"/>
                  </a:lnTo>
                  <a:lnTo>
                    <a:pt x="3197472" y="616624"/>
                  </a:lnTo>
                  <a:lnTo>
                    <a:pt x="3167518" y="583617"/>
                  </a:lnTo>
                  <a:lnTo>
                    <a:pt x="3136779" y="551352"/>
                  </a:lnTo>
                  <a:lnTo>
                    <a:pt x="3105269" y="519842"/>
                  </a:lnTo>
                  <a:lnTo>
                    <a:pt x="3073004" y="489103"/>
                  </a:lnTo>
                  <a:lnTo>
                    <a:pt x="3039998" y="459149"/>
                  </a:lnTo>
                  <a:lnTo>
                    <a:pt x="3006266" y="429997"/>
                  </a:lnTo>
                  <a:lnTo>
                    <a:pt x="2971823" y="401660"/>
                  </a:lnTo>
                  <a:lnTo>
                    <a:pt x="2936686" y="374155"/>
                  </a:lnTo>
                  <a:lnTo>
                    <a:pt x="2900867" y="347495"/>
                  </a:lnTo>
                  <a:lnTo>
                    <a:pt x="2864384" y="321697"/>
                  </a:lnTo>
                  <a:lnTo>
                    <a:pt x="2827250" y="296774"/>
                  </a:lnTo>
                  <a:lnTo>
                    <a:pt x="2789480" y="272743"/>
                  </a:lnTo>
                  <a:lnTo>
                    <a:pt x="2751091" y="249618"/>
                  </a:lnTo>
                  <a:lnTo>
                    <a:pt x="2712096" y="227415"/>
                  </a:lnTo>
                  <a:lnTo>
                    <a:pt x="2672512" y="206148"/>
                  </a:lnTo>
                  <a:lnTo>
                    <a:pt x="2632352" y="185832"/>
                  </a:lnTo>
                  <a:lnTo>
                    <a:pt x="2591632" y="166482"/>
                  </a:lnTo>
                  <a:lnTo>
                    <a:pt x="2550367" y="148115"/>
                  </a:lnTo>
                  <a:lnTo>
                    <a:pt x="2508573" y="130743"/>
                  </a:lnTo>
                  <a:lnTo>
                    <a:pt x="2466263" y="114384"/>
                  </a:lnTo>
                  <a:lnTo>
                    <a:pt x="2423454" y="99051"/>
                  </a:lnTo>
                  <a:lnTo>
                    <a:pt x="2380160" y="84759"/>
                  </a:lnTo>
                  <a:lnTo>
                    <a:pt x="2336397" y="71525"/>
                  </a:lnTo>
                  <a:lnTo>
                    <a:pt x="2292178" y="59362"/>
                  </a:lnTo>
                  <a:lnTo>
                    <a:pt x="2247521" y="48287"/>
                  </a:lnTo>
                  <a:lnTo>
                    <a:pt x="2202438" y="38313"/>
                  </a:lnTo>
                  <a:lnTo>
                    <a:pt x="2156947" y="29456"/>
                  </a:lnTo>
                  <a:lnTo>
                    <a:pt x="2111060" y="21731"/>
                  </a:lnTo>
                  <a:lnTo>
                    <a:pt x="2064795" y="15154"/>
                  </a:lnTo>
                  <a:lnTo>
                    <a:pt x="2018165" y="9738"/>
                  </a:lnTo>
                  <a:lnTo>
                    <a:pt x="1971186" y="5500"/>
                  </a:lnTo>
                  <a:lnTo>
                    <a:pt x="1923873" y="2454"/>
                  </a:lnTo>
                  <a:lnTo>
                    <a:pt x="1876241" y="616"/>
                  </a:lnTo>
                  <a:lnTo>
                    <a:pt x="1828304" y="0"/>
                  </a:lnTo>
                  <a:lnTo>
                    <a:pt x="0" y="0"/>
                  </a:lnTo>
                  <a:lnTo>
                    <a:pt x="0" y="2566695"/>
                  </a:lnTo>
                  <a:lnTo>
                    <a:pt x="616" y="2614631"/>
                  </a:lnTo>
                  <a:lnTo>
                    <a:pt x="2454" y="2662264"/>
                  </a:lnTo>
                  <a:lnTo>
                    <a:pt x="5500" y="2709577"/>
                  </a:lnTo>
                  <a:lnTo>
                    <a:pt x="9738" y="2756556"/>
                  </a:lnTo>
                  <a:lnTo>
                    <a:pt x="15154" y="2803186"/>
                  </a:lnTo>
                  <a:lnTo>
                    <a:pt x="21731" y="2849451"/>
                  </a:lnTo>
                  <a:lnTo>
                    <a:pt x="29456" y="2895337"/>
                  </a:lnTo>
                  <a:lnTo>
                    <a:pt x="38313" y="2940829"/>
                  </a:lnTo>
                  <a:lnTo>
                    <a:pt x="48287" y="2985911"/>
                  </a:lnTo>
                  <a:lnTo>
                    <a:pt x="59362" y="3030569"/>
                  </a:lnTo>
                  <a:lnTo>
                    <a:pt x="71525" y="3074787"/>
                  </a:lnTo>
                  <a:lnTo>
                    <a:pt x="84759" y="3118551"/>
                  </a:lnTo>
                  <a:lnTo>
                    <a:pt x="99051" y="3161845"/>
                  </a:lnTo>
                  <a:lnTo>
                    <a:pt x="114384" y="3204654"/>
                  </a:lnTo>
                  <a:lnTo>
                    <a:pt x="130743" y="3246963"/>
                  </a:lnTo>
                  <a:lnTo>
                    <a:pt x="148114" y="3288758"/>
                  </a:lnTo>
                  <a:lnTo>
                    <a:pt x="166482" y="3330023"/>
                  </a:lnTo>
                  <a:lnTo>
                    <a:pt x="185832" y="3370742"/>
                  </a:lnTo>
                  <a:lnTo>
                    <a:pt x="206147" y="3410902"/>
                  </a:lnTo>
                  <a:lnTo>
                    <a:pt x="227414" y="3450487"/>
                  </a:lnTo>
                  <a:lnTo>
                    <a:pt x="249618" y="3489482"/>
                  </a:lnTo>
                  <a:lnTo>
                    <a:pt x="272743" y="3527871"/>
                  </a:lnTo>
                  <a:lnTo>
                    <a:pt x="296774" y="3565640"/>
                  </a:lnTo>
                  <a:lnTo>
                    <a:pt x="321696" y="3602774"/>
                  </a:lnTo>
                  <a:lnTo>
                    <a:pt x="347494" y="3639258"/>
                  </a:lnTo>
                  <a:lnTo>
                    <a:pt x="374154" y="3675076"/>
                  </a:lnTo>
                  <a:lnTo>
                    <a:pt x="401659" y="3710214"/>
                  </a:lnTo>
                  <a:lnTo>
                    <a:pt x="429996" y="3744656"/>
                  </a:lnTo>
                  <a:lnTo>
                    <a:pt x="459148" y="3778388"/>
                  </a:lnTo>
                  <a:lnTo>
                    <a:pt x="489101" y="3811395"/>
                  </a:lnTo>
                  <a:lnTo>
                    <a:pt x="519840" y="3843660"/>
                  </a:lnTo>
                  <a:lnTo>
                    <a:pt x="551350" y="3875170"/>
                  </a:lnTo>
                  <a:lnTo>
                    <a:pt x="583615" y="3905909"/>
                  </a:lnTo>
                  <a:lnTo>
                    <a:pt x="616622" y="3935862"/>
                  </a:lnTo>
                  <a:lnTo>
                    <a:pt x="650353" y="3965015"/>
                  </a:lnTo>
                  <a:lnTo>
                    <a:pt x="684795" y="3993351"/>
                  </a:lnTo>
                  <a:lnTo>
                    <a:pt x="719933" y="4020857"/>
                  </a:lnTo>
                  <a:lnTo>
                    <a:pt x="755751" y="4047517"/>
                  </a:lnTo>
                  <a:lnTo>
                    <a:pt x="792234" y="4073315"/>
                  </a:lnTo>
                  <a:lnTo>
                    <a:pt x="829368" y="4098237"/>
                  </a:lnTo>
                  <a:lnTo>
                    <a:pt x="867137" y="4122268"/>
                  </a:lnTo>
                  <a:lnTo>
                    <a:pt x="905526" y="4145393"/>
                  </a:lnTo>
                  <a:lnTo>
                    <a:pt x="944521" y="4167597"/>
                  </a:lnTo>
                  <a:lnTo>
                    <a:pt x="984105" y="4188864"/>
                  </a:lnTo>
                  <a:lnTo>
                    <a:pt x="1024265" y="4209180"/>
                  </a:lnTo>
                  <a:lnTo>
                    <a:pt x="1064984" y="4228529"/>
                  </a:lnTo>
                  <a:lnTo>
                    <a:pt x="1106249" y="4246897"/>
                  </a:lnTo>
                  <a:lnTo>
                    <a:pt x="1148043" y="4264268"/>
                  </a:lnTo>
                  <a:lnTo>
                    <a:pt x="1190352" y="4280628"/>
                  </a:lnTo>
                  <a:lnTo>
                    <a:pt x="1233161" y="4295961"/>
                  </a:lnTo>
                  <a:lnTo>
                    <a:pt x="1276454" y="4310252"/>
                  </a:lnTo>
                  <a:lnTo>
                    <a:pt x="1320217" y="4323487"/>
                  </a:lnTo>
                  <a:lnTo>
                    <a:pt x="1364435" y="4335649"/>
                  </a:lnTo>
                  <a:lnTo>
                    <a:pt x="1409093" y="4346725"/>
                  </a:lnTo>
                  <a:lnTo>
                    <a:pt x="1454174" y="4356699"/>
                  </a:lnTo>
                  <a:lnTo>
                    <a:pt x="1499666" y="4365556"/>
                  </a:lnTo>
                  <a:lnTo>
                    <a:pt x="1545551" y="4373280"/>
                  </a:lnTo>
                  <a:lnTo>
                    <a:pt x="1591816" y="4379858"/>
                  </a:lnTo>
                  <a:lnTo>
                    <a:pt x="1638446" y="4385273"/>
                  </a:lnTo>
                  <a:lnTo>
                    <a:pt x="1685424" y="4389512"/>
                  </a:lnTo>
                  <a:lnTo>
                    <a:pt x="1732737" y="4392557"/>
                  </a:lnTo>
                  <a:lnTo>
                    <a:pt x="1780368" y="4394396"/>
                  </a:lnTo>
                  <a:lnTo>
                    <a:pt x="1828304" y="4395012"/>
                  </a:lnTo>
                  <a:lnTo>
                    <a:pt x="3656622" y="4395012"/>
                  </a:lnTo>
                  <a:close/>
                </a:path>
              </a:pathLst>
            </a:custGeom>
            <a:ln w="19050">
              <a:solidFill>
                <a:srgbClr val="B4BB2E"/>
              </a:solidFill>
            </a:ln>
          </p:spPr>
          <p:txBody>
            <a:bodyPr wrap="square" lIns="0" tIns="0" rIns="0" bIns="0" rtlCol="0"/>
            <a:lstStyle/>
            <a:p>
              <a:endParaRPr/>
            </a:p>
          </p:txBody>
        </p:sp>
        <p:sp>
          <p:nvSpPr>
            <p:cNvPr id="7" name="object 7">
              <a:extLst>
                <a:ext uri="{FF2B5EF4-FFF2-40B4-BE49-F238E27FC236}">
                  <a16:creationId xmlns:a16="http://schemas.microsoft.com/office/drawing/2014/main" id="{AFFA0AAD-6E21-08B6-989D-9C79084ECC3D}"/>
                </a:ext>
              </a:extLst>
            </p:cNvPr>
            <p:cNvSpPr/>
            <p:nvPr/>
          </p:nvSpPr>
          <p:spPr>
            <a:xfrm>
              <a:off x="11740405" y="2887545"/>
              <a:ext cx="427990" cy="2639695"/>
            </a:xfrm>
            <a:custGeom>
              <a:avLst/>
              <a:gdLst/>
              <a:ahLst/>
              <a:cxnLst/>
              <a:rect l="l" t="t" r="r" b="b"/>
              <a:pathLst>
                <a:path w="427990" h="2639695">
                  <a:moveTo>
                    <a:pt x="427591" y="2639551"/>
                  </a:moveTo>
                  <a:lnTo>
                    <a:pt x="0" y="2639551"/>
                  </a:lnTo>
                  <a:lnTo>
                    <a:pt x="0" y="927350"/>
                  </a:lnTo>
                  <a:lnTo>
                    <a:pt x="923" y="879459"/>
                  </a:lnTo>
                  <a:lnTo>
                    <a:pt x="3669" y="832036"/>
                  </a:lnTo>
                  <a:lnTo>
                    <a:pt x="8205" y="785115"/>
                  </a:lnTo>
                  <a:lnTo>
                    <a:pt x="14496" y="738729"/>
                  </a:lnTo>
                  <a:lnTo>
                    <a:pt x="22510" y="692913"/>
                  </a:lnTo>
                  <a:lnTo>
                    <a:pt x="32211" y="647700"/>
                  </a:lnTo>
                  <a:lnTo>
                    <a:pt x="43566" y="603124"/>
                  </a:lnTo>
                  <a:lnTo>
                    <a:pt x="56541" y="559219"/>
                  </a:lnTo>
                  <a:lnTo>
                    <a:pt x="71103" y="516019"/>
                  </a:lnTo>
                  <a:lnTo>
                    <a:pt x="87216" y="473557"/>
                  </a:lnTo>
                  <a:lnTo>
                    <a:pt x="104848" y="431869"/>
                  </a:lnTo>
                  <a:lnTo>
                    <a:pt x="123965" y="390987"/>
                  </a:lnTo>
                  <a:lnTo>
                    <a:pt x="144532" y="350946"/>
                  </a:lnTo>
                  <a:lnTo>
                    <a:pt x="166515" y="311779"/>
                  </a:lnTo>
                  <a:lnTo>
                    <a:pt x="189882" y="273520"/>
                  </a:lnTo>
                  <a:lnTo>
                    <a:pt x="214597" y="236204"/>
                  </a:lnTo>
                  <a:lnTo>
                    <a:pt x="240628" y="199863"/>
                  </a:lnTo>
                  <a:lnTo>
                    <a:pt x="267939" y="164533"/>
                  </a:lnTo>
                  <a:lnTo>
                    <a:pt x="296498" y="130246"/>
                  </a:lnTo>
                  <a:lnTo>
                    <a:pt x="326270" y="97037"/>
                  </a:lnTo>
                  <a:lnTo>
                    <a:pt x="357222" y="64940"/>
                  </a:lnTo>
                  <a:lnTo>
                    <a:pt x="389319" y="33989"/>
                  </a:lnTo>
                  <a:lnTo>
                    <a:pt x="422528" y="4216"/>
                  </a:lnTo>
                  <a:lnTo>
                    <a:pt x="427591" y="0"/>
                  </a:lnTo>
                </a:path>
              </a:pathLst>
            </a:custGeom>
            <a:ln w="19050">
              <a:solidFill>
                <a:srgbClr val="B4BB2E"/>
              </a:solidFill>
            </a:ln>
          </p:spPr>
          <p:txBody>
            <a:bodyPr wrap="square" lIns="0" tIns="0" rIns="0" bIns="0" rtlCol="0"/>
            <a:lstStyle/>
            <a:p>
              <a:endParaRPr/>
            </a:p>
          </p:txBody>
        </p:sp>
        <p:sp>
          <p:nvSpPr>
            <p:cNvPr id="8" name="object 8">
              <a:extLst>
                <a:ext uri="{FF2B5EF4-FFF2-40B4-BE49-F238E27FC236}">
                  <a16:creationId xmlns:a16="http://schemas.microsoft.com/office/drawing/2014/main" id="{B5625B56-96C2-E3F5-882B-AB706B430ACA}"/>
                </a:ext>
              </a:extLst>
            </p:cNvPr>
            <p:cNvSpPr/>
            <p:nvPr/>
          </p:nvSpPr>
          <p:spPr>
            <a:xfrm>
              <a:off x="11131724" y="2043805"/>
              <a:ext cx="1036319" cy="4215130"/>
            </a:xfrm>
            <a:custGeom>
              <a:avLst/>
              <a:gdLst/>
              <a:ahLst/>
              <a:cxnLst/>
              <a:rect l="l" t="t" r="r" b="b"/>
              <a:pathLst>
                <a:path w="1036320" h="4215130">
                  <a:moveTo>
                    <a:pt x="1036272" y="4214884"/>
                  </a:moveTo>
                  <a:lnTo>
                    <a:pt x="0" y="4214884"/>
                  </a:lnTo>
                  <a:lnTo>
                    <a:pt x="0" y="1648188"/>
                  </a:lnTo>
                  <a:lnTo>
                    <a:pt x="616" y="1600252"/>
                  </a:lnTo>
                  <a:lnTo>
                    <a:pt x="2454" y="1552620"/>
                  </a:lnTo>
                  <a:lnTo>
                    <a:pt x="5500" y="1505306"/>
                  </a:lnTo>
                  <a:lnTo>
                    <a:pt x="9738" y="1458327"/>
                  </a:lnTo>
                  <a:lnTo>
                    <a:pt x="15154" y="1411698"/>
                  </a:lnTo>
                  <a:lnTo>
                    <a:pt x="21731" y="1365432"/>
                  </a:lnTo>
                  <a:lnTo>
                    <a:pt x="29456" y="1319546"/>
                  </a:lnTo>
                  <a:lnTo>
                    <a:pt x="38313" y="1274054"/>
                  </a:lnTo>
                  <a:lnTo>
                    <a:pt x="48287" y="1228972"/>
                  </a:lnTo>
                  <a:lnTo>
                    <a:pt x="59362" y="1184314"/>
                  </a:lnTo>
                  <a:lnTo>
                    <a:pt x="71525" y="1140096"/>
                  </a:lnTo>
                  <a:lnTo>
                    <a:pt x="84759" y="1096332"/>
                  </a:lnTo>
                  <a:lnTo>
                    <a:pt x="99051" y="1053038"/>
                  </a:lnTo>
                  <a:lnTo>
                    <a:pt x="114384" y="1010229"/>
                  </a:lnTo>
                  <a:lnTo>
                    <a:pt x="130743" y="967920"/>
                  </a:lnTo>
                  <a:lnTo>
                    <a:pt x="148115" y="926125"/>
                  </a:lnTo>
                  <a:lnTo>
                    <a:pt x="166482" y="884860"/>
                  </a:lnTo>
                  <a:lnTo>
                    <a:pt x="185832" y="844141"/>
                  </a:lnTo>
                  <a:lnTo>
                    <a:pt x="206148" y="803981"/>
                  </a:lnTo>
                  <a:lnTo>
                    <a:pt x="227415" y="764396"/>
                  </a:lnTo>
                  <a:lnTo>
                    <a:pt x="249618" y="725402"/>
                  </a:lnTo>
                  <a:lnTo>
                    <a:pt x="272743" y="687012"/>
                  </a:lnTo>
                  <a:lnTo>
                    <a:pt x="296774" y="649243"/>
                  </a:lnTo>
                  <a:lnTo>
                    <a:pt x="321697" y="612109"/>
                  </a:lnTo>
                  <a:lnTo>
                    <a:pt x="347495" y="575625"/>
                  </a:lnTo>
                  <a:lnTo>
                    <a:pt x="374155" y="539807"/>
                  </a:lnTo>
                  <a:lnTo>
                    <a:pt x="401660" y="504669"/>
                  </a:lnTo>
                  <a:lnTo>
                    <a:pt x="429997" y="470227"/>
                  </a:lnTo>
                  <a:lnTo>
                    <a:pt x="459149" y="436495"/>
                  </a:lnTo>
                  <a:lnTo>
                    <a:pt x="489103" y="403489"/>
                  </a:lnTo>
                  <a:lnTo>
                    <a:pt x="519842" y="371223"/>
                  </a:lnTo>
                  <a:lnTo>
                    <a:pt x="551352" y="339713"/>
                  </a:lnTo>
                  <a:lnTo>
                    <a:pt x="583617" y="308974"/>
                  </a:lnTo>
                  <a:lnTo>
                    <a:pt x="616624" y="279021"/>
                  </a:lnTo>
                  <a:lnTo>
                    <a:pt x="650355" y="249868"/>
                  </a:lnTo>
                  <a:lnTo>
                    <a:pt x="684798" y="221532"/>
                  </a:lnTo>
                  <a:lnTo>
                    <a:pt x="719936" y="194026"/>
                  </a:lnTo>
                  <a:lnTo>
                    <a:pt x="755754" y="167367"/>
                  </a:lnTo>
                  <a:lnTo>
                    <a:pt x="792238" y="141568"/>
                  </a:lnTo>
                  <a:lnTo>
                    <a:pt x="829371" y="116646"/>
                  </a:lnTo>
                  <a:lnTo>
                    <a:pt x="867141" y="92615"/>
                  </a:lnTo>
                  <a:lnTo>
                    <a:pt x="905530" y="69490"/>
                  </a:lnTo>
                  <a:lnTo>
                    <a:pt x="944525" y="47286"/>
                  </a:lnTo>
                  <a:lnTo>
                    <a:pt x="984110" y="26019"/>
                  </a:lnTo>
                  <a:lnTo>
                    <a:pt x="1024269" y="5703"/>
                  </a:lnTo>
                  <a:lnTo>
                    <a:pt x="1036272" y="0"/>
                  </a:lnTo>
                </a:path>
              </a:pathLst>
            </a:custGeom>
            <a:ln w="19050">
              <a:solidFill>
                <a:srgbClr val="B4BB2E"/>
              </a:solidFill>
            </a:ln>
          </p:spPr>
          <p:txBody>
            <a:bodyPr wrap="square" lIns="0" tIns="0" rIns="0" bIns="0" rtlCol="0"/>
            <a:lstStyle/>
            <a:p>
              <a:endParaRPr/>
            </a:p>
          </p:txBody>
        </p:sp>
        <p:sp>
          <p:nvSpPr>
            <p:cNvPr id="9" name="object 9">
              <a:extLst>
                <a:ext uri="{FF2B5EF4-FFF2-40B4-BE49-F238E27FC236}">
                  <a16:creationId xmlns:a16="http://schemas.microsoft.com/office/drawing/2014/main" id="{15A0A84B-E6F5-2567-DAC1-9319CDB2F5DF}"/>
                </a:ext>
              </a:extLst>
            </p:cNvPr>
            <p:cNvSpPr/>
            <p:nvPr/>
          </p:nvSpPr>
          <p:spPr>
            <a:xfrm>
              <a:off x="11436442" y="2451772"/>
              <a:ext cx="732155" cy="3441065"/>
            </a:xfrm>
            <a:custGeom>
              <a:avLst/>
              <a:gdLst/>
              <a:ahLst/>
              <a:cxnLst/>
              <a:rect l="l" t="t" r="r" b="b"/>
              <a:pathLst>
                <a:path w="732154" h="3441065">
                  <a:moveTo>
                    <a:pt x="731554" y="3440665"/>
                  </a:moveTo>
                  <a:lnTo>
                    <a:pt x="0" y="3440665"/>
                  </a:lnTo>
                  <a:lnTo>
                    <a:pt x="0" y="1301743"/>
                  </a:lnTo>
                  <a:lnTo>
                    <a:pt x="753" y="1253379"/>
                  </a:lnTo>
                  <a:lnTo>
                    <a:pt x="2997" y="1205390"/>
                  </a:lnTo>
                  <a:lnTo>
                    <a:pt x="6710" y="1157799"/>
                  </a:lnTo>
                  <a:lnTo>
                    <a:pt x="11871" y="1110628"/>
                  </a:lnTo>
                  <a:lnTo>
                    <a:pt x="18455" y="1063901"/>
                  </a:lnTo>
                  <a:lnTo>
                    <a:pt x="26442" y="1017638"/>
                  </a:lnTo>
                  <a:lnTo>
                    <a:pt x="35808" y="971863"/>
                  </a:lnTo>
                  <a:lnTo>
                    <a:pt x="46532" y="926597"/>
                  </a:lnTo>
                  <a:lnTo>
                    <a:pt x="58591" y="881863"/>
                  </a:lnTo>
                  <a:lnTo>
                    <a:pt x="71963" y="837684"/>
                  </a:lnTo>
                  <a:lnTo>
                    <a:pt x="86625" y="794081"/>
                  </a:lnTo>
                  <a:lnTo>
                    <a:pt x="102555" y="751077"/>
                  </a:lnTo>
                  <a:lnTo>
                    <a:pt x="119732" y="708695"/>
                  </a:lnTo>
                  <a:lnTo>
                    <a:pt x="138132" y="666956"/>
                  </a:lnTo>
                  <a:lnTo>
                    <a:pt x="157733" y="625882"/>
                  </a:lnTo>
                  <a:lnTo>
                    <a:pt x="178514" y="585497"/>
                  </a:lnTo>
                  <a:lnTo>
                    <a:pt x="200451" y="545822"/>
                  </a:lnTo>
                  <a:lnTo>
                    <a:pt x="223522" y="506881"/>
                  </a:lnTo>
                  <a:lnTo>
                    <a:pt x="247705" y="468694"/>
                  </a:lnTo>
                  <a:lnTo>
                    <a:pt x="272978" y="431284"/>
                  </a:lnTo>
                  <a:lnTo>
                    <a:pt x="299319" y="394675"/>
                  </a:lnTo>
                  <a:lnTo>
                    <a:pt x="326705" y="358887"/>
                  </a:lnTo>
                  <a:lnTo>
                    <a:pt x="355113" y="323944"/>
                  </a:lnTo>
                  <a:lnTo>
                    <a:pt x="384522" y="289867"/>
                  </a:lnTo>
                  <a:lnTo>
                    <a:pt x="414909" y="256679"/>
                  </a:lnTo>
                  <a:lnTo>
                    <a:pt x="446252" y="224402"/>
                  </a:lnTo>
                  <a:lnTo>
                    <a:pt x="478529" y="193059"/>
                  </a:lnTo>
                  <a:lnTo>
                    <a:pt x="511716" y="162672"/>
                  </a:lnTo>
                  <a:lnTo>
                    <a:pt x="545793" y="133263"/>
                  </a:lnTo>
                  <a:lnTo>
                    <a:pt x="580737" y="104855"/>
                  </a:lnTo>
                  <a:lnTo>
                    <a:pt x="616524" y="77469"/>
                  </a:lnTo>
                  <a:lnTo>
                    <a:pt x="653134" y="51129"/>
                  </a:lnTo>
                  <a:lnTo>
                    <a:pt x="690543" y="25856"/>
                  </a:lnTo>
                  <a:lnTo>
                    <a:pt x="728730" y="1672"/>
                  </a:lnTo>
                  <a:lnTo>
                    <a:pt x="731554" y="0"/>
                  </a:lnTo>
                </a:path>
              </a:pathLst>
            </a:custGeom>
            <a:ln w="19050">
              <a:solidFill>
                <a:srgbClr val="04676D"/>
              </a:solidFill>
            </a:ln>
          </p:spPr>
          <p:txBody>
            <a:bodyPr wrap="square" lIns="0" tIns="0" rIns="0" bIns="0" rtlCol="0"/>
            <a:lstStyle/>
            <a:p>
              <a:endParaRPr/>
            </a:p>
          </p:txBody>
        </p:sp>
      </p:grpSp>
      <p:sp>
        <p:nvSpPr>
          <p:cNvPr id="11" name="object 11">
            <a:extLst>
              <a:ext uri="{FF2B5EF4-FFF2-40B4-BE49-F238E27FC236}">
                <a16:creationId xmlns:a16="http://schemas.microsoft.com/office/drawing/2014/main" id="{560FF5A5-F07A-A814-AB7B-990F3E05551D}"/>
              </a:ext>
            </a:extLst>
          </p:cNvPr>
          <p:cNvSpPr txBox="1">
            <a:spLocks noGrp="1"/>
          </p:cNvSpPr>
          <p:nvPr>
            <p:ph type="title"/>
          </p:nvPr>
        </p:nvSpPr>
        <p:spPr>
          <a:xfrm>
            <a:off x="1968500" y="2588745"/>
            <a:ext cx="4717353" cy="597599"/>
          </a:xfrm>
          <a:prstGeom prst="rect">
            <a:avLst/>
          </a:prstGeom>
        </p:spPr>
        <p:txBody>
          <a:bodyPr vert="horz" wrap="square" lIns="0" tIns="12700" rIns="0" bIns="0" rtlCol="0">
            <a:spAutoFit/>
          </a:bodyPr>
          <a:lstStyle/>
          <a:p>
            <a:pPr marL="12700">
              <a:lnSpc>
                <a:spcPct val="100000"/>
              </a:lnSpc>
              <a:spcBef>
                <a:spcPts val="100"/>
              </a:spcBef>
            </a:pPr>
            <a:r>
              <a:rPr lang="en-US" spc="-10" dirty="0"/>
              <a:t>Any questions? </a:t>
            </a:r>
            <a:endParaRPr spc="-10" dirty="0"/>
          </a:p>
        </p:txBody>
      </p:sp>
    </p:spTree>
    <p:extLst>
      <p:ext uri="{BB962C8B-B14F-4D97-AF65-F5344CB8AC3E}">
        <p14:creationId xmlns:p14="http://schemas.microsoft.com/office/powerpoint/2010/main" val="7442089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B412D-4A3E-7A57-32D8-CBFB786BF88F}"/>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CFFD7B89-1EBB-A297-0B94-A64AD06B7A13}"/>
              </a:ext>
            </a:extLst>
          </p:cNvPr>
          <p:cNvSpPr txBox="1">
            <a:spLocks noGrp="1"/>
          </p:cNvSpPr>
          <p:nvPr>
            <p:ph type="title" idx="4294967295"/>
          </p:nvPr>
        </p:nvSpPr>
        <p:spPr>
          <a:xfrm>
            <a:off x="4233" y="2736850"/>
            <a:ext cx="6464300" cy="2455865"/>
          </a:xfrm>
          <a:prstGeom prst="rect">
            <a:avLst/>
          </a:prstGeom>
          <a:noFill/>
          <a:ln w="12700" cap="flat">
            <a:noFill/>
            <a:prstDash/>
            <a:miter lim="400000"/>
          </a:ln>
          <a:effectLst/>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style>
          <a:lnRef idx="0">
            <a:scrgbClr r="0" g="0" b="0"/>
          </a:lnRef>
          <a:fillRef idx="0">
            <a:scrgbClr r="0" g="0" b="0"/>
          </a:fillRef>
          <a:effectRef idx="0">
            <a:scrgbClr r="0" g="0" b="0"/>
          </a:effectRef>
          <a:fontRef idx="none"/>
        </p:style>
        <p:txBody>
          <a:bodyPr rot="0" spcFirstLastPara="0" vertOverflow="overflow" horzOverflow="overflow" vert="horz" wrap="square" lIns="91250" tIns="45625" rIns="91250" bIns="45625" numCol="1" spcCol="0" rtlCol="0" fromWordArt="0" anchor="t" anchorCtr="0" forceAA="0" compatLnSpc="1">
            <a:prstTxWarp prst="textNoShape">
              <a:avLst/>
            </a:prstTxWarp>
            <a:spAutoFit/>
          </a:bodyPr>
          <a:lstStyle>
            <a:lvl1pPr marL="0" marR="0" indent="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1pPr>
            <a:lvl2pPr marL="0" marR="0" indent="2286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2pPr>
            <a:lvl3pPr marL="0" marR="0" indent="4572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3pPr>
            <a:lvl4pPr marL="0" marR="0" indent="6858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4pPr>
            <a:lvl5pPr marL="0" marR="0" indent="9144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5pPr>
            <a:lvl6pPr marL="0" marR="0" indent="11430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6pPr>
            <a:lvl7pPr marL="0" marR="0" indent="13716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7pPr>
            <a:lvl8pPr marL="0" marR="0" indent="16002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8pPr>
            <a:lvl9pPr marL="0" marR="0" indent="18288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9pPr>
          </a:lstStyle>
          <a:p>
            <a:r>
              <a:rPr lang="en-US" sz="4800" spc="-35" dirty="0">
                <a:solidFill>
                  <a:schemeClr val="tx1"/>
                </a:solidFill>
                <a:latin typeface="HelveticaNeueLT Std Med"/>
                <a:cs typeface="HelveticaNeueLT Std Med"/>
              </a:rPr>
              <a:t>Thank you!</a:t>
            </a:r>
            <a:br>
              <a:rPr lang="en-US" sz="4800" spc="-35" dirty="0">
                <a:solidFill>
                  <a:schemeClr val="tx1"/>
                </a:solidFill>
                <a:latin typeface="HelveticaNeueLT Std Med"/>
                <a:cs typeface="HelveticaNeueLT Std Med"/>
              </a:rPr>
            </a:br>
            <a:br>
              <a:rPr lang="en-US" sz="4800" spc="-35" dirty="0">
                <a:solidFill>
                  <a:schemeClr val="tx1"/>
                </a:solidFill>
                <a:latin typeface="HelveticaNeueLT Std Med"/>
                <a:cs typeface="HelveticaNeueLT Std Med"/>
              </a:rPr>
            </a:br>
            <a:r>
              <a:rPr lang="en-GB" sz="2000" b="0" dirty="0">
                <a:latin typeface="HelveticaNeueLT Std Med"/>
              </a:rPr>
              <a:t>Jonathan Gray </a:t>
            </a:r>
            <a:r>
              <a:rPr lang="en-GB" sz="2000" b="0" dirty="0">
                <a:latin typeface="HelveticaNeueLT Std Med"/>
                <a:hlinkClick r:id="rId2"/>
              </a:rPr>
              <a:t>j.gray@leesaccountants.co.uk</a:t>
            </a:r>
            <a:br>
              <a:rPr lang="en-GB" sz="2000" b="0" dirty="0">
                <a:latin typeface="HelveticaNeueLT Std Med"/>
              </a:rPr>
            </a:br>
            <a:br>
              <a:rPr lang="en-GB" sz="2000" b="0" dirty="0">
                <a:latin typeface="HelveticaNeueLT Std Med"/>
              </a:rPr>
            </a:br>
            <a:r>
              <a:rPr lang="en-GB" sz="2000" b="0" dirty="0">
                <a:latin typeface="HelveticaNeueLT Std Med"/>
              </a:rPr>
              <a:t>Keri Dunning </a:t>
            </a:r>
            <a:r>
              <a:rPr lang="en-GB" sz="2000" b="0" dirty="0">
                <a:latin typeface="HelveticaNeueLT Std Med"/>
                <a:hlinkClick r:id="rId3"/>
              </a:rPr>
              <a:t>k.l.dunning@leeds.ac.uk</a:t>
            </a:r>
            <a:r>
              <a:rPr lang="en-GB" sz="2000" b="0" dirty="0">
                <a:latin typeface="HelveticaNeueLT Std Med"/>
              </a:rPr>
              <a:t> </a:t>
            </a:r>
            <a:br>
              <a:rPr lang="en-GB" sz="2000" b="0" dirty="0">
                <a:latin typeface="HelveticaNeueLT Std Med"/>
              </a:rPr>
            </a:br>
            <a:br>
              <a:rPr lang="en-GB" sz="2000" b="0" dirty="0">
                <a:latin typeface="HelveticaNeueLT Std Med"/>
              </a:rPr>
            </a:br>
            <a:endParaRPr lang="en-US" sz="1600" b="0" spc="-35" dirty="0">
              <a:solidFill>
                <a:schemeClr val="tx1"/>
              </a:solidFill>
              <a:latin typeface="HelveticaNeueLT Std Med"/>
              <a:cs typeface="HelveticaNeueLT Std Med"/>
            </a:endParaRPr>
          </a:p>
        </p:txBody>
      </p:sp>
    </p:spTree>
    <p:extLst>
      <p:ext uri="{BB962C8B-B14F-4D97-AF65-F5344CB8AC3E}">
        <p14:creationId xmlns:p14="http://schemas.microsoft.com/office/powerpoint/2010/main" val="169467718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7464397" y="1854151"/>
            <a:ext cx="4713605" cy="4414520"/>
            <a:chOff x="7464397" y="1854151"/>
            <a:chExt cx="4713605" cy="4414520"/>
          </a:xfrm>
        </p:grpSpPr>
        <p:pic>
          <p:nvPicPr>
            <p:cNvPr id="3" name="object 3"/>
            <p:cNvPicPr/>
            <p:nvPr/>
          </p:nvPicPr>
          <p:blipFill>
            <a:blip r:embed="rId2" cstate="print"/>
            <a:stretch>
              <a:fillRect/>
            </a:stretch>
          </p:blipFill>
          <p:spPr>
            <a:xfrm>
              <a:off x="7778635" y="2229929"/>
              <a:ext cx="3047187" cy="3662502"/>
            </a:xfrm>
            <a:prstGeom prst="rect">
              <a:avLst/>
            </a:prstGeom>
          </p:spPr>
        </p:pic>
        <p:sp>
          <p:nvSpPr>
            <p:cNvPr id="4" name="object 4"/>
            <p:cNvSpPr/>
            <p:nvPr/>
          </p:nvSpPr>
          <p:spPr>
            <a:xfrm>
              <a:off x="7778638" y="2229923"/>
              <a:ext cx="3047365" cy="3662679"/>
            </a:xfrm>
            <a:custGeom>
              <a:avLst/>
              <a:gdLst/>
              <a:ahLst/>
              <a:cxnLst/>
              <a:rect l="l" t="t" r="r" b="b"/>
              <a:pathLst>
                <a:path w="3047365" h="3662679">
                  <a:moveTo>
                    <a:pt x="3047187" y="3662514"/>
                  </a:moveTo>
                  <a:lnTo>
                    <a:pt x="3047187" y="1523593"/>
                  </a:lnTo>
                  <a:lnTo>
                    <a:pt x="3046434" y="1475228"/>
                  </a:lnTo>
                  <a:lnTo>
                    <a:pt x="3044189" y="1427239"/>
                  </a:lnTo>
                  <a:lnTo>
                    <a:pt x="3040476" y="1379648"/>
                  </a:lnTo>
                  <a:lnTo>
                    <a:pt x="3035316" y="1332478"/>
                  </a:lnTo>
                  <a:lnTo>
                    <a:pt x="3028731" y="1285750"/>
                  </a:lnTo>
                  <a:lnTo>
                    <a:pt x="3020745" y="1239488"/>
                  </a:lnTo>
                  <a:lnTo>
                    <a:pt x="3011378" y="1193712"/>
                  </a:lnTo>
                  <a:lnTo>
                    <a:pt x="3000654" y="1148447"/>
                  </a:lnTo>
                  <a:lnTo>
                    <a:pt x="2988595" y="1103713"/>
                  </a:lnTo>
                  <a:lnTo>
                    <a:pt x="2975224" y="1059534"/>
                  </a:lnTo>
                  <a:lnTo>
                    <a:pt x="2960561" y="1015931"/>
                  </a:lnTo>
                  <a:lnTo>
                    <a:pt x="2944631" y="972927"/>
                  </a:lnTo>
                  <a:lnTo>
                    <a:pt x="2927454" y="930544"/>
                  </a:lnTo>
                  <a:lnTo>
                    <a:pt x="2909054" y="888805"/>
                  </a:lnTo>
                  <a:lnTo>
                    <a:pt x="2889453" y="847732"/>
                  </a:lnTo>
                  <a:lnTo>
                    <a:pt x="2868673" y="807347"/>
                  </a:lnTo>
                  <a:lnTo>
                    <a:pt x="2846736" y="767672"/>
                  </a:lnTo>
                  <a:lnTo>
                    <a:pt x="2823664" y="728730"/>
                  </a:lnTo>
                  <a:lnTo>
                    <a:pt x="2799481" y="690543"/>
                  </a:lnTo>
                  <a:lnTo>
                    <a:pt x="2774208" y="653134"/>
                  </a:lnTo>
                  <a:lnTo>
                    <a:pt x="2747867" y="616524"/>
                  </a:lnTo>
                  <a:lnTo>
                    <a:pt x="2720482" y="580737"/>
                  </a:lnTo>
                  <a:lnTo>
                    <a:pt x="2692073" y="545793"/>
                  </a:lnTo>
                  <a:lnTo>
                    <a:pt x="2662664" y="511716"/>
                  </a:lnTo>
                  <a:lnTo>
                    <a:pt x="2632277" y="478529"/>
                  </a:lnTo>
                  <a:lnTo>
                    <a:pt x="2600934" y="446252"/>
                  </a:lnTo>
                  <a:lnTo>
                    <a:pt x="2568658" y="414909"/>
                  </a:lnTo>
                  <a:lnTo>
                    <a:pt x="2535470" y="384522"/>
                  </a:lnTo>
                  <a:lnTo>
                    <a:pt x="2501393" y="355113"/>
                  </a:lnTo>
                  <a:lnTo>
                    <a:pt x="2466450" y="326705"/>
                  </a:lnTo>
                  <a:lnTo>
                    <a:pt x="2430662" y="299319"/>
                  </a:lnTo>
                  <a:lnTo>
                    <a:pt x="2394052" y="272978"/>
                  </a:lnTo>
                  <a:lnTo>
                    <a:pt x="2356643" y="247705"/>
                  </a:lnTo>
                  <a:lnTo>
                    <a:pt x="2318456" y="223522"/>
                  </a:lnTo>
                  <a:lnTo>
                    <a:pt x="2279514" y="200451"/>
                  </a:lnTo>
                  <a:lnTo>
                    <a:pt x="2239839" y="178514"/>
                  </a:lnTo>
                  <a:lnTo>
                    <a:pt x="2199454" y="157733"/>
                  </a:lnTo>
                  <a:lnTo>
                    <a:pt x="2158381" y="138132"/>
                  </a:lnTo>
                  <a:lnTo>
                    <a:pt x="2116642" y="119732"/>
                  </a:lnTo>
                  <a:lnTo>
                    <a:pt x="2074259" y="102555"/>
                  </a:lnTo>
                  <a:lnTo>
                    <a:pt x="2031255" y="86625"/>
                  </a:lnTo>
                  <a:lnTo>
                    <a:pt x="1987653" y="71963"/>
                  </a:lnTo>
                  <a:lnTo>
                    <a:pt x="1943473" y="58591"/>
                  </a:lnTo>
                  <a:lnTo>
                    <a:pt x="1898740" y="46532"/>
                  </a:lnTo>
                  <a:lnTo>
                    <a:pt x="1853474" y="35808"/>
                  </a:lnTo>
                  <a:lnTo>
                    <a:pt x="1807699" y="26442"/>
                  </a:lnTo>
                  <a:lnTo>
                    <a:pt x="1761436" y="18455"/>
                  </a:lnTo>
                  <a:lnTo>
                    <a:pt x="1714708" y="11871"/>
                  </a:lnTo>
                  <a:lnTo>
                    <a:pt x="1667538" y="6710"/>
                  </a:lnTo>
                  <a:lnTo>
                    <a:pt x="1619947" y="2997"/>
                  </a:lnTo>
                  <a:lnTo>
                    <a:pt x="1571958" y="753"/>
                  </a:lnTo>
                  <a:lnTo>
                    <a:pt x="1523593" y="0"/>
                  </a:lnTo>
                  <a:lnTo>
                    <a:pt x="0" y="0"/>
                  </a:lnTo>
                  <a:lnTo>
                    <a:pt x="0" y="2138921"/>
                  </a:lnTo>
                  <a:lnTo>
                    <a:pt x="753" y="2187286"/>
                  </a:lnTo>
                  <a:lnTo>
                    <a:pt x="2997" y="2235275"/>
                  </a:lnTo>
                  <a:lnTo>
                    <a:pt x="6710" y="2282865"/>
                  </a:lnTo>
                  <a:lnTo>
                    <a:pt x="11870" y="2330036"/>
                  </a:lnTo>
                  <a:lnTo>
                    <a:pt x="18455" y="2376764"/>
                  </a:lnTo>
                  <a:lnTo>
                    <a:pt x="26441" y="2423026"/>
                  </a:lnTo>
                  <a:lnTo>
                    <a:pt x="35807" y="2468802"/>
                  </a:lnTo>
                  <a:lnTo>
                    <a:pt x="46531" y="2514067"/>
                  </a:lnTo>
                  <a:lnTo>
                    <a:pt x="58590" y="2558801"/>
                  </a:lnTo>
                  <a:lnTo>
                    <a:pt x="71961" y="2602980"/>
                  </a:lnTo>
                  <a:lnTo>
                    <a:pt x="86624" y="2646583"/>
                  </a:lnTo>
                  <a:lnTo>
                    <a:pt x="102554" y="2689587"/>
                  </a:lnTo>
                  <a:lnTo>
                    <a:pt x="119730" y="2731970"/>
                  </a:lnTo>
                  <a:lnTo>
                    <a:pt x="138130" y="2773709"/>
                  </a:lnTo>
                  <a:lnTo>
                    <a:pt x="157731" y="2814782"/>
                  </a:lnTo>
                  <a:lnTo>
                    <a:pt x="178511" y="2855167"/>
                  </a:lnTo>
                  <a:lnTo>
                    <a:pt x="200448" y="2894842"/>
                  </a:lnTo>
                  <a:lnTo>
                    <a:pt x="223519" y="2933784"/>
                  </a:lnTo>
                  <a:lnTo>
                    <a:pt x="247702" y="2971970"/>
                  </a:lnTo>
                  <a:lnTo>
                    <a:pt x="272975" y="3009380"/>
                  </a:lnTo>
                  <a:lnTo>
                    <a:pt x="299315" y="3045990"/>
                  </a:lnTo>
                  <a:lnTo>
                    <a:pt x="326701" y="3081777"/>
                  </a:lnTo>
                  <a:lnTo>
                    <a:pt x="355109" y="3116721"/>
                  </a:lnTo>
                  <a:lnTo>
                    <a:pt x="384518" y="3150797"/>
                  </a:lnTo>
                  <a:lnTo>
                    <a:pt x="414905" y="3183985"/>
                  </a:lnTo>
                  <a:lnTo>
                    <a:pt x="446247" y="3216262"/>
                  </a:lnTo>
                  <a:lnTo>
                    <a:pt x="478524" y="3247605"/>
                  </a:lnTo>
                  <a:lnTo>
                    <a:pt x="511711" y="3277992"/>
                  </a:lnTo>
                  <a:lnTo>
                    <a:pt x="545788" y="3307401"/>
                  </a:lnTo>
                  <a:lnTo>
                    <a:pt x="580731" y="3335809"/>
                  </a:lnTo>
                  <a:lnTo>
                    <a:pt x="616519" y="3363195"/>
                  </a:lnTo>
                  <a:lnTo>
                    <a:pt x="653129" y="3389536"/>
                  </a:lnTo>
                  <a:lnTo>
                    <a:pt x="690538" y="3414809"/>
                  </a:lnTo>
                  <a:lnTo>
                    <a:pt x="728725" y="3438992"/>
                  </a:lnTo>
                  <a:lnTo>
                    <a:pt x="767667" y="3462063"/>
                  </a:lnTo>
                  <a:lnTo>
                    <a:pt x="807341" y="3484000"/>
                  </a:lnTo>
                  <a:lnTo>
                    <a:pt x="847726" y="3504781"/>
                  </a:lnTo>
                  <a:lnTo>
                    <a:pt x="888800" y="3524382"/>
                  </a:lnTo>
                  <a:lnTo>
                    <a:pt x="930539" y="3542782"/>
                  </a:lnTo>
                  <a:lnTo>
                    <a:pt x="972922" y="3559958"/>
                  </a:lnTo>
                  <a:lnTo>
                    <a:pt x="1015926" y="3575889"/>
                  </a:lnTo>
                  <a:lnTo>
                    <a:pt x="1059529" y="3590551"/>
                  </a:lnTo>
                  <a:lnTo>
                    <a:pt x="1103709" y="3603923"/>
                  </a:lnTo>
                  <a:lnTo>
                    <a:pt x="1148442" y="3615982"/>
                  </a:lnTo>
                  <a:lnTo>
                    <a:pt x="1193708" y="3626706"/>
                  </a:lnTo>
                  <a:lnTo>
                    <a:pt x="1239484" y="3636072"/>
                  </a:lnTo>
                  <a:lnTo>
                    <a:pt x="1285747" y="3644059"/>
                  </a:lnTo>
                  <a:lnTo>
                    <a:pt x="1332475" y="3650643"/>
                  </a:lnTo>
                  <a:lnTo>
                    <a:pt x="1379646" y="3655803"/>
                  </a:lnTo>
                  <a:lnTo>
                    <a:pt x="1427238" y="3659517"/>
                  </a:lnTo>
                  <a:lnTo>
                    <a:pt x="1475228" y="3661761"/>
                  </a:lnTo>
                  <a:lnTo>
                    <a:pt x="1523593" y="3662514"/>
                  </a:lnTo>
                  <a:lnTo>
                    <a:pt x="3047187" y="3662514"/>
                  </a:lnTo>
                  <a:close/>
                </a:path>
              </a:pathLst>
            </a:custGeom>
            <a:ln w="19050">
              <a:solidFill>
                <a:srgbClr val="04676D"/>
              </a:solidFill>
            </a:ln>
          </p:spPr>
          <p:txBody>
            <a:bodyPr wrap="square" lIns="0" tIns="0" rIns="0" bIns="0" rtlCol="0"/>
            <a:lstStyle/>
            <a:p>
              <a:endParaRPr/>
            </a:p>
          </p:txBody>
        </p:sp>
        <p:sp>
          <p:nvSpPr>
            <p:cNvPr id="5" name="object 5"/>
            <p:cNvSpPr/>
            <p:nvPr/>
          </p:nvSpPr>
          <p:spPr>
            <a:xfrm>
              <a:off x="8082600" y="2595264"/>
              <a:ext cx="2439670" cy="2932430"/>
            </a:xfrm>
            <a:custGeom>
              <a:avLst/>
              <a:gdLst/>
              <a:ahLst/>
              <a:cxnLst/>
              <a:rect l="l" t="t" r="r" b="b"/>
              <a:pathLst>
                <a:path w="2439670" h="2932429">
                  <a:moveTo>
                    <a:pt x="2439263" y="2931833"/>
                  </a:moveTo>
                  <a:lnTo>
                    <a:pt x="2439263" y="1219631"/>
                  </a:lnTo>
                  <a:lnTo>
                    <a:pt x="2438340" y="1171741"/>
                  </a:lnTo>
                  <a:lnTo>
                    <a:pt x="2435594" y="1124318"/>
                  </a:lnTo>
                  <a:lnTo>
                    <a:pt x="2431058" y="1077397"/>
                  </a:lnTo>
                  <a:lnTo>
                    <a:pt x="2424766" y="1031011"/>
                  </a:lnTo>
                  <a:lnTo>
                    <a:pt x="2416753" y="985195"/>
                  </a:lnTo>
                  <a:lnTo>
                    <a:pt x="2407052" y="939981"/>
                  </a:lnTo>
                  <a:lnTo>
                    <a:pt x="2395697" y="895405"/>
                  </a:lnTo>
                  <a:lnTo>
                    <a:pt x="2382721" y="851500"/>
                  </a:lnTo>
                  <a:lnTo>
                    <a:pt x="2368160" y="808300"/>
                  </a:lnTo>
                  <a:lnTo>
                    <a:pt x="2352046" y="765839"/>
                  </a:lnTo>
                  <a:lnTo>
                    <a:pt x="2334415" y="724151"/>
                  </a:lnTo>
                  <a:lnTo>
                    <a:pt x="2315298" y="683269"/>
                  </a:lnTo>
                  <a:lnTo>
                    <a:pt x="2294731" y="643227"/>
                  </a:lnTo>
                  <a:lnTo>
                    <a:pt x="2272747" y="604060"/>
                  </a:lnTo>
                  <a:lnTo>
                    <a:pt x="2249381" y="565802"/>
                  </a:lnTo>
                  <a:lnTo>
                    <a:pt x="2224665" y="528485"/>
                  </a:lnTo>
                  <a:lnTo>
                    <a:pt x="2198635" y="492145"/>
                  </a:lnTo>
                  <a:lnTo>
                    <a:pt x="2171323" y="456814"/>
                  </a:lnTo>
                  <a:lnTo>
                    <a:pt x="2142764" y="422528"/>
                  </a:lnTo>
                  <a:lnTo>
                    <a:pt x="2112992" y="389319"/>
                  </a:lnTo>
                  <a:lnTo>
                    <a:pt x="2082041" y="357222"/>
                  </a:lnTo>
                  <a:lnTo>
                    <a:pt x="2049944" y="326270"/>
                  </a:lnTo>
                  <a:lnTo>
                    <a:pt x="2016735" y="296498"/>
                  </a:lnTo>
                  <a:lnTo>
                    <a:pt x="1982448" y="267939"/>
                  </a:lnTo>
                  <a:lnTo>
                    <a:pt x="1947118" y="240628"/>
                  </a:lnTo>
                  <a:lnTo>
                    <a:pt x="1910777" y="214597"/>
                  </a:lnTo>
                  <a:lnTo>
                    <a:pt x="1873461" y="189882"/>
                  </a:lnTo>
                  <a:lnTo>
                    <a:pt x="1835202" y="166515"/>
                  </a:lnTo>
                  <a:lnTo>
                    <a:pt x="1796035" y="144532"/>
                  </a:lnTo>
                  <a:lnTo>
                    <a:pt x="1755994" y="123965"/>
                  </a:lnTo>
                  <a:lnTo>
                    <a:pt x="1715112" y="104848"/>
                  </a:lnTo>
                  <a:lnTo>
                    <a:pt x="1673423" y="87216"/>
                  </a:lnTo>
                  <a:lnTo>
                    <a:pt x="1630962" y="71103"/>
                  </a:lnTo>
                  <a:lnTo>
                    <a:pt x="1587762" y="56541"/>
                  </a:lnTo>
                  <a:lnTo>
                    <a:pt x="1543857" y="43566"/>
                  </a:lnTo>
                  <a:lnTo>
                    <a:pt x="1499281" y="32211"/>
                  </a:lnTo>
                  <a:lnTo>
                    <a:pt x="1454068" y="22510"/>
                  </a:lnTo>
                  <a:lnTo>
                    <a:pt x="1408252" y="14496"/>
                  </a:lnTo>
                  <a:lnTo>
                    <a:pt x="1361866" y="8205"/>
                  </a:lnTo>
                  <a:lnTo>
                    <a:pt x="1314945" y="3669"/>
                  </a:lnTo>
                  <a:lnTo>
                    <a:pt x="1267522" y="923"/>
                  </a:lnTo>
                  <a:lnTo>
                    <a:pt x="1219631" y="0"/>
                  </a:lnTo>
                  <a:lnTo>
                    <a:pt x="0" y="0"/>
                  </a:lnTo>
                  <a:lnTo>
                    <a:pt x="0" y="1712201"/>
                  </a:lnTo>
                  <a:lnTo>
                    <a:pt x="923" y="1760091"/>
                  </a:lnTo>
                  <a:lnTo>
                    <a:pt x="3669" y="1807514"/>
                  </a:lnTo>
                  <a:lnTo>
                    <a:pt x="8205" y="1854435"/>
                  </a:lnTo>
                  <a:lnTo>
                    <a:pt x="14496" y="1900821"/>
                  </a:lnTo>
                  <a:lnTo>
                    <a:pt x="22510" y="1946638"/>
                  </a:lnTo>
                  <a:lnTo>
                    <a:pt x="32211" y="1991851"/>
                  </a:lnTo>
                  <a:lnTo>
                    <a:pt x="43566" y="2036427"/>
                  </a:lnTo>
                  <a:lnTo>
                    <a:pt x="56541" y="2080332"/>
                  </a:lnTo>
                  <a:lnTo>
                    <a:pt x="71103" y="2123532"/>
                  </a:lnTo>
                  <a:lnTo>
                    <a:pt x="87216" y="2165993"/>
                  </a:lnTo>
                  <a:lnTo>
                    <a:pt x="104848" y="2207681"/>
                  </a:lnTo>
                  <a:lnTo>
                    <a:pt x="123965" y="2248563"/>
                  </a:lnTo>
                  <a:lnTo>
                    <a:pt x="144532" y="2288605"/>
                  </a:lnTo>
                  <a:lnTo>
                    <a:pt x="166515" y="2327772"/>
                  </a:lnTo>
                  <a:lnTo>
                    <a:pt x="189882" y="2366030"/>
                  </a:lnTo>
                  <a:lnTo>
                    <a:pt x="214597" y="2403347"/>
                  </a:lnTo>
                  <a:lnTo>
                    <a:pt x="240628" y="2439687"/>
                  </a:lnTo>
                  <a:lnTo>
                    <a:pt x="267939" y="2475018"/>
                  </a:lnTo>
                  <a:lnTo>
                    <a:pt x="296498" y="2509304"/>
                  </a:lnTo>
                  <a:lnTo>
                    <a:pt x="326270" y="2542513"/>
                  </a:lnTo>
                  <a:lnTo>
                    <a:pt x="357222" y="2574610"/>
                  </a:lnTo>
                  <a:lnTo>
                    <a:pt x="389319" y="2605562"/>
                  </a:lnTo>
                  <a:lnTo>
                    <a:pt x="422528" y="2635334"/>
                  </a:lnTo>
                  <a:lnTo>
                    <a:pt x="456814" y="2663893"/>
                  </a:lnTo>
                  <a:lnTo>
                    <a:pt x="492145" y="2691204"/>
                  </a:lnTo>
                  <a:lnTo>
                    <a:pt x="528485" y="2717235"/>
                  </a:lnTo>
                  <a:lnTo>
                    <a:pt x="565802" y="2741950"/>
                  </a:lnTo>
                  <a:lnTo>
                    <a:pt x="604060" y="2765317"/>
                  </a:lnTo>
                  <a:lnTo>
                    <a:pt x="643227" y="2787301"/>
                  </a:lnTo>
                  <a:lnTo>
                    <a:pt x="683269" y="2807868"/>
                  </a:lnTo>
                  <a:lnTo>
                    <a:pt x="724151" y="2826984"/>
                  </a:lnTo>
                  <a:lnTo>
                    <a:pt x="765839" y="2844616"/>
                  </a:lnTo>
                  <a:lnTo>
                    <a:pt x="808300" y="2860730"/>
                  </a:lnTo>
                  <a:lnTo>
                    <a:pt x="851500" y="2875291"/>
                  </a:lnTo>
                  <a:lnTo>
                    <a:pt x="895405" y="2888266"/>
                  </a:lnTo>
                  <a:lnTo>
                    <a:pt x="939981" y="2899621"/>
                  </a:lnTo>
                  <a:lnTo>
                    <a:pt x="985195" y="2909322"/>
                  </a:lnTo>
                  <a:lnTo>
                    <a:pt x="1031011" y="2917336"/>
                  </a:lnTo>
                  <a:lnTo>
                    <a:pt x="1077397" y="2923627"/>
                  </a:lnTo>
                  <a:lnTo>
                    <a:pt x="1124318" y="2928163"/>
                  </a:lnTo>
                  <a:lnTo>
                    <a:pt x="1171741" y="2930910"/>
                  </a:lnTo>
                  <a:lnTo>
                    <a:pt x="1219631" y="2931833"/>
                  </a:lnTo>
                  <a:lnTo>
                    <a:pt x="2439263" y="2931833"/>
                  </a:lnTo>
                  <a:close/>
                </a:path>
              </a:pathLst>
            </a:custGeom>
            <a:ln w="19049">
              <a:solidFill>
                <a:srgbClr val="B4BB2E"/>
              </a:solidFill>
            </a:ln>
          </p:spPr>
          <p:txBody>
            <a:bodyPr wrap="square" lIns="0" tIns="0" rIns="0" bIns="0" rtlCol="0"/>
            <a:lstStyle/>
            <a:p>
              <a:endParaRPr/>
            </a:p>
          </p:txBody>
        </p:sp>
        <p:sp>
          <p:nvSpPr>
            <p:cNvPr id="6" name="object 6"/>
            <p:cNvSpPr/>
            <p:nvPr/>
          </p:nvSpPr>
          <p:spPr>
            <a:xfrm>
              <a:off x="7473922" y="1863676"/>
              <a:ext cx="3656965" cy="4395470"/>
            </a:xfrm>
            <a:custGeom>
              <a:avLst/>
              <a:gdLst/>
              <a:ahLst/>
              <a:cxnLst/>
              <a:rect l="l" t="t" r="r" b="b"/>
              <a:pathLst>
                <a:path w="3656965" h="4395470">
                  <a:moveTo>
                    <a:pt x="3656622" y="4395012"/>
                  </a:moveTo>
                  <a:lnTo>
                    <a:pt x="3656622" y="1828317"/>
                  </a:lnTo>
                  <a:lnTo>
                    <a:pt x="3656005" y="1780381"/>
                  </a:lnTo>
                  <a:lnTo>
                    <a:pt x="3654167" y="1732748"/>
                  </a:lnTo>
                  <a:lnTo>
                    <a:pt x="3651121" y="1685435"/>
                  </a:lnTo>
                  <a:lnTo>
                    <a:pt x="3646883" y="1638456"/>
                  </a:lnTo>
                  <a:lnTo>
                    <a:pt x="3641467" y="1591826"/>
                  </a:lnTo>
                  <a:lnTo>
                    <a:pt x="3634890" y="1545561"/>
                  </a:lnTo>
                  <a:lnTo>
                    <a:pt x="3627165" y="1499675"/>
                  </a:lnTo>
                  <a:lnTo>
                    <a:pt x="3618308" y="1454183"/>
                  </a:lnTo>
                  <a:lnTo>
                    <a:pt x="3608334" y="1409101"/>
                  </a:lnTo>
                  <a:lnTo>
                    <a:pt x="3597259" y="1364443"/>
                  </a:lnTo>
                  <a:lnTo>
                    <a:pt x="3585096" y="1320225"/>
                  </a:lnTo>
                  <a:lnTo>
                    <a:pt x="3571862" y="1276461"/>
                  </a:lnTo>
                  <a:lnTo>
                    <a:pt x="3557570" y="1233167"/>
                  </a:lnTo>
                  <a:lnTo>
                    <a:pt x="3542237" y="1190358"/>
                  </a:lnTo>
                  <a:lnTo>
                    <a:pt x="3525878" y="1148048"/>
                  </a:lnTo>
                  <a:lnTo>
                    <a:pt x="3508506" y="1106254"/>
                  </a:lnTo>
                  <a:lnTo>
                    <a:pt x="3490139" y="1064989"/>
                  </a:lnTo>
                  <a:lnTo>
                    <a:pt x="3470789" y="1024269"/>
                  </a:lnTo>
                  <a:lnTo>
                    <a:pt x="3450473" y="984110"/>
                  </a:lnTo>
                  <a:lnTo>
                    <a:pt x="3429206" y="944525"/>
                  </a:lnTo>
                  <a:lnTo>
                    <a:pt x="3407003" y="905530"/>
                  </a:lnTo>
                  <a:lnTo>
                    <a:pt x="3383878" y="867141"/>
                  </a:lnTo>
                  <a:lnTo>
                    <a:pt x="3359847" y="829371"/>
                  </a:lnTo>
                  <a:lnTo>
                    <a:pt x="3334924" y="792238"/>
                  </a:lnTo>
                  <a:lnTo>
                    <a:pt x="3309126" y="755754"/>
                  </a:lnTo>
                  <a:lnTo>
                    <a:pt x="3282466" y="719936"/>
                  </a:lnTo>
                  <a:lnTo>
                    <a:pt x="3254961" y="684798"/>
                  </a:lnTo>
                  <a:lnTo>
                    <a:pt x="3226624" y="650355"/>
                  </a:lnTo>
                  <a:lnTo>
                    <a:pt x="3197472" y="616624"/>
                  </a:lnTo>
                  <a:lnTo>
                    <a:pt x="3167518" y="583617"/>
                  </a:lnTo>
                  <a:lnTo>
                    <a:pt x="3136779" y="551352"/>
                  </a:lnTo>
                  <a:lnTo>
                    <a:pt x="3105269" y="519842"/>
                  </a:lnTo>
                  <a:lnTo>
                    <a:pt x="3073004" y="489103"/>
                  </a:lnTo>
                  <a:lnTo>
                    <a:pt x="3039998" y="459149"/>
                  </a:lnTo>
                  <a:lnTo>
                    <a:pt x="3006266" y="429997"/>
                  </a:lnTo>
                  <a:lnTo>
                    <a:pt x="2971823" y="401660"/>
                  </a:lnTo>
                  <a:lnTo>
                    <a:pt x="2936686" y="374155"/>
                  </a:lnTo>
                  <a:lnTo>
                    <a:pt x="2900867" y="347495"/>
                  </a:lnTo>
                  <a:lnTo>
                    <a:pt x="2864384" y="321697"/>
                  </a:lnTo>
                  <a:lnTo>
                    <a:pt x="2827250" y="296774"/>
                  </a:lnTo>
                  <a:lnTo>
                    <a:pt x="2789480" y="272743"/>
                  </a:lnTo>
                  <a:lnTo>
                    <a:pt x="2751091" y="249618"/>
                  </a:lnTo>
                  <a:lnTo>
                    <a:pt x="2712096" y="227415"/>
                  </a:lnTo>
                  <a:lnTo>
                    <a:pt x="2672512" y="206148"/>
                  </a:lnTo>
                  <a:lnTo>
                    <a:pt x="2632352" y="185832"/>
                  </a:lnTo>
                  <a:lnTo>
                    <a:pt x="2591632" y="166482"/>
                  </a:lnTo>
                  <a:lnTo>
                    <a:pt x="2550367" y="148115"/>
                  </a:lnTo>
                  <a:lnTo>
                    <a:pt x="2508573" y="130743"/>
                  </a:lnTo>
                  <a:lnTo>
                    <a:pt x="2466263" y="114384"/>
                  </a:lnTo>
                  <a:lnTo>
                    <a:pt x="2423454" y="99051"/>
                  </a:lnTo>
                  <a:lnTo>
                    <a:pt x="2380160" y="84759"/>
                  </a:lnTo>
                  <a:lnTo>
                    <a:pt x="2336397" y="71525"/>
                  </a:lnTo>
                  <a:lnTo>
                    <a:pt x="2292178" y="59362"/>
                  </a:lnTo>
                  <a:lnTo>
                    <a:pt x="2247521" y="48287"/>
                  </a:lnTo>
                  <a:lnTo>
                    <a:pt x="2202438" y="38313"/>
                  </a:lnTo>
                  <a:lnTo>
                    <a:pt x="2156947" y="29456"/>
                  </a:lnTo>
                  <a:lnTo>
                    <a:pt x="2111060" y="21731"/>
                  </a:lnTo>
                  <a:lnTo>
                    <a:pt x="2064795" y="15154"/>
                  </a:lnTo>
                  <a:lnTo>
                    <a:pt x="2018165" y="9738"/>
                  </a:lnTo>
                  <a:lnTo>
                    <a:pt x="1971186" y="5500"/>
                  </a:lnTo>
                  <a:lnTo>
                    <a:pt x="1923873" y="2454"/>
                  </a:lnTo>
                  <a:lnTo>
                    <a:pt x="1876241" y="616"/>
                  </a:lnTo>
                  <a:lnTo>
                    <a:pt x="1828304" y="0"/>
                  </a:lnTo>
                  <a:lnTo>
                    <a:pt x="0" y="0"/>
                  </a:lnTo>
                  <a:lnTo>
                    <a:pt x="0" y="2566695"/>
                  </a:lnTo>
                  <a:lnTo>
                    <a:pt x="616" y="2614631"/>
                  </a:lnTo>
                  <a:lnTo>
                    <a:pt x="2454" y="2662264"/>
                  </a:lnTo>
                  <a:lnTo>
                    <a:pt x="5500" y="2709577"/>
                  </a:lnTo>
                  <a:lnTo>
                    <a:pt x="9738" y="2756556"/>
                  </a:lnTo>
                  <a:lnTo>
                    <a:pt x="15154" y="2803186"/>
                  </a:lnTo>
                  <a:lnTo>
                    <a:pt x="21731" y="2849451"/>
                  </a:lnTo>
                  <a:lnTo>
                    <a:pt x="29456" y="2895337"/>
                  </a:lnTo>
                  <a:lnTo>
                    <a:pt x="38313" y="2940829"/>
                  </a:lnTo>
                  <a:lnTo>
                    <a:pt x="48287" y="2985911"/>
                  </a:lnTo>
                  <a:lnTo>
                    <a:pt x="59362" y="3030569"/>
                  </a:lnTo>
                  <a:lnTo>
                    <a:pt x="71525" y="3074787"/>
                  </a:lnTo>
                  <a:lnTo>
                    <a:pt x="84759" y="3118551"/>
                  </a:lnTo>
                  <a:lnTo>
                    <a:pt x="99051" y="3161845"/>
                  </a:lnTo>
                  <a:lnTo>
                    <a:pt x="114384" y="3204654"/>
                  </a:lnTo>
                  <a:lnTo>
                    <a:pt x="130743" y="3246963"/>
                  </a:lnTo>
                  <a:lnTo>
                    <a:pt x="148114" y="3288758"/>
                  </a:lnTo>
                  <a:lnTo>
                    <a:pt x="166482" y="3330023"/>
                  </a:lnTo>
                  <a:lnTo>
                    <a:pt x="185832" y="3370742"/>
                  </a:lnTo>
                  <a:lnTo>
                    <a:pt x="206147" y="3410902"/>
                  </a:lnTo>
                  <a:lnTo>
                    <a:pt x="227414" y="3450487"/>
                  </a:lnTo>
                  <a:lnTo>
                    <a:pt x="249618" y="3489482"/>
                  </a:lnTo>
                  <a:lnTo>
                    <a:pt x="272743" y="3527871"/>
                  </a:lnTo>
                  <a:lnTo>
                    <a:pt x="296774" y="3565640"/>
                  </a:lnTo>
                  <a:lnTo>
                    <a:pt x="321696" y="3602774"/>
                  </a:lnTo>
                  <a:lnTo>
                    <a:pt x="347494" y="3639258"/>
                  </a:lnTo>
                  <a:lnTo>
                    <a:pt x="374154" y="3675076"/>
                  </a:lnTo>
                  <a:lnTo>
                    <a:pt x="401659" y="3710214"/>
                  </a:lnTo>
                  <a:lnTo>
                    <a:pt x="429996" y="3744656"/>
                  </a:lnTo>
                  <a:lnTo>
                    <a:pt x="459148" y="3778388"/>
                  </a:lnTo>
                  <a:lnTo>
                    <a:pt x="489101" y="3811395"/>
                  </a:lnTo>
                  <a:lnTo>
                    <a:pt x="519840" y="3843660"/>
                  </a:lnTo>
                  <a:lnTo>
                    <a:pt x="551350" y="3875170"/>
                  </a:lnTo>
                  <a:lnTo>
                    <a:pt x="583615" y="3905909"/>
                  </a:lnTo>
                  <a:lnTo>
                    <a:pt x="616622" y="3935862"/>
                  </a:lnTo>
                  <a:lnTo>
                    <a:pt x="650353" y="3965015"/>
                  </a:lnTo>
                  <a:lnTo>
                    <a:pt x="684795" y="3993351"/>
                  </a:lnTo>
                  <a:lnTo>
                    <a:pt x="719933" y="4020857"/>
                  </a:lnTo>
                  <a:lnTo>
                    <a:pt x="755751" y="4047517"/>
                  </a:lnTo>
                  <a:lnTo>
                    <a:pt x="792234" y="4073315"/>
                  </a:lnTo>
                  <a:lnTo>
                    <a:pt x="829368" y="4098237"/>
                  </a:lnTo>
                  <a:lnTo>
                    <a:pt x="867137" y="4122268"/>
                  </a:lnTo>
                  <a:lnTo>
                    <a:pt x="905526" y="4145393"/>
                  </a:lnTo>
                  <a:lnTo>
                    <a:pt x="944521" y="4167597"/>
                  </a:lnTo>
                  <a:lnTo>
                    <a:pt x="984105" y="4188864"/>
                  </a:lnTo>
                  <a:lnTo>
                    <a:pt x="1024265" y="4209180"/>
                  </a:lnTo>
                  <a:lnTo>
                    <a:pt x="1064984" y="4228529"/>
                  </a:lnTo>
                  <a:lnTo>
                    <a:pt x="1106249" y="4246897"/>
                  </a:lnTo>
                  <a:lnTo>
                    <a:pt x="1148043" y="4264268"/>
                  </a:lnTo>
                  <a:lnTo>
                    <a:pt x="1190352" y="4280628"/>
                  </a:lnTo>
                  <a:lnTo>
                    <a:pt x="1233161" y="4295961"/>
                  </a:lnTo>
                  <a:lnTo>
                    <a:pt x="1276454" y="4310252"/>
                  </a:lnTo>
                  <a:lnTo>
                    <a:pt x="1320217" y="4323487"/>
                  </a:lnTo>
                  <a:lnTo>
                    <a:pt x="1364435" y="4335649"/>
                  </a:lnTo>
                  <a:lnTo>
                    <a:pt x="1409093" y="4346725"/>
                  </a:lnTo>
                  <a:lnTo>
                    <a:pt x="1454174" y="4356699"/>
                  </a:lnTo>
                  <a:lnTo>
                    <a:pt x="1499666" y="4365556"/>
                  </a:lnTo>
                  <a:lnTo>
                    <a:pt x="1545551" y="4373280"/>
                  </a:lnTo>
                  <a:lnTo>
                    <a:pt x="1591816" y="4379858"/>
                  </a:lnTo>
                  <a:lnTo>
                    <a:pt x="1638446" y="4385273"/>
                  </a:lnTo>
                  <a:lnTo>
                    <a:pt x="1685424" y="4389512"/>
                  </a:lnTo>
                  <a:lnTo>
                    <a:pt x="1732737" y="4392557"/>
                  </a:lnTo>
                  <a:lnTo>
                    <a:pt x="1780368" y="4394396"/>
                  </a:lnTo>
                  <a:lnTo>
                    <a:pt x="1828304" y="4395012"/>
                  </a:lnTo>
                  <a:lnTo>
                    <a:pt x="3656622" y="4395012"/>
                  </a:lnTo>
                  <a:close/>
                </a:path>
              </a:pathLst>
            </a:custGeom>
            <a:ln w="19050">
              <a:solidFill>
                <a:srgbClr val="B4BB2E"/>
              </a:solidFill>
            </a:ln>
          </p:spPr>
          <p:txBody>
            <a:bodyPr wrap="square" lIns="0" tIns="0" rIns="0" bIns="0" rtlCol="0"/>
            <a:lstStyle/>
            <a:p>
              <a:endParaRPr/>
            </a:p>
          </p:txBody>
        </p:sp>
        <p:sp>
          <p:nvSpPr>
            <p:cNvPr id="7" name="object 7"/>
            <p:cNvSpPr/>
            <p:nvPr/>
          </p:nvSpPr>
          <p:spPr>
            <a:xfrm>
              <a:off x="11740405" y="2887545"/>
              <a:ext cx="427990" cy="2639695"/>
            </a:xfrm>
            <a:custGeom>
              <a:avLst/>
              <a:gdLst/>
              <a:ahLst/>
              <a:cxnLst/>
              <a:rect l="l" t="t" r="r" b="b"/>
              <a:pathLst>
                <a:path w="427990" h="2639695">
                  <a:moveTo>
                    <a:pt x="427591" y="2639551"/>
                  </a:moveTo>
                  <a:lnTo>
                    <a:pt x="0" y="2639551"/>
                  </a:lnTo>
                  <a:lnTo>
                    <a:pt x="0" y="927350"/>
                  </a:lnTo>
                  <a:lnTo>
                    <a:pt x="923" y="879459"/>
                  </a:lnTo>
                  <a:lnTo>
                    <a:pt x="3669" y="832036"/>
                  </a:lnTo>
                  <a:lnTo>
                    <a:pt x="8205" y="785115"/>
                  </a:lnTo>
                  <a:lnTo>
                    <a:pt x="14496" y="738729"/>
                  </a:lnTo>
                  <a:lnTo>
                    <a:pt x="22510" y="692913"/>
                  </a:lnTo>
                  <a:lnTo>
                    <a:pt x="32211" y="647700"/>
                  </a:lnTo>
                  <a:lnTo>
                    <a:pt x="43566" y="603124"/>
                  </a:lnTo>
                  <a:lnTo>
                    <a:pt x="56541" y="559219"/>
                  </a:lnTo>
                  <a:lnTo>
                    <a:pt x="71103" y="516019"/>
                  </a:lnTo>
                  <a:lnTo>
                    <a:pt x="87216" y="473557"/>
                  </a:lnTo>
                  <a:lnTo>
                    <a:pt x="104848" y="431869"/>
                  </a:lnTo>
                  <a:lnTo>
                    <a:pt x="123965" y="390987"/>
                  </a:lnTo>
                  <a:lnTo>
                    <a:pt x="144532" y="350946"/>
                  </a:lnTo>
                  <a:lnTo>
                    <a:pt x="166515" y="311779"/>
                  </a:lnTo>
                  <a:lnTo>
                    <a:pt x="189882" y="273520"/>
                  </a:lnTo>
                  <a:lnTo>
                    <a:pt x="214597" y="236204"/>
                  </a:lnTo>
                  <a:lnTo>
                    <a:pt x="240628" y="199863"/>
                  </a:lnTo>
                  <a:lnTo>
                    <a:pt x="267939" y="164533"/>
                  </a:lnTo>
                  <a:lnTo>
                    <a:pt x="296498" y="130246"/>
                  </a:lnTo>
                  <a:lnTo>
                    <a:pt x="326270" y="97037"/>
                  </a:lnTo>
                  <a:lnTo>
                    <a:pt x="357222" y="64940"/>
                  </a:lnTo>
                  <a:lnTo>
                    <a:pt x="389319" y="33989"/>
                  </a:lnTo>
                  <a:lnTo>
                    <a:pt x="422528" y="4216"/>
                  </a:lnTo>
                  <a:lnTo>
                    <a:pt x="427591" y="0"/>
                  </a:lnTo>
                </a:path>
              </a:pathLst>
            </a:custGeom>
            <a:ln w="19050">
              <a:solidFill>
                <a:srgbClr val="B4BB2E"/>
              </a:solidFill>
            </a:ln>
          </p:spPr>
          <p:txBody>
            <a:bodyPr wrap="square" lIns="0" tIns="0" rIns="0" bIns="0" rtlCol="0"/>
            <a:lstStyle/>
            <a:p>
              <a:endParaRPr/>
            </a:p>
          </p:txBody>
        </p:sp>
        <p:sp>
          <p:nvSpPr>
            <p:cNvPr id="8" name="object 8"/>
            <p:cNvSpPr/>
            <p:nvPr/>
          </p:nvSpPr>
          <p:spPr>
            <a:xfrm>
              <a:off x="11131724" y="2043805"/>
              <a:ext cx="1036319" cy="4215130"/>
            </a:xfrm>
            <a:custGeom>
              <a:avLst/>
              <a:gdLst/>
              <a:ahLst/>
              <a:cxnLst/>
              <a:rect l="l" t="t" r="r" b="b"/>
              <a:pathLst>
                <a:path w="1036320" h="4215130">
                  <a:moveTo>
                    <a:pt x="1036272" y="4214884"/>
                  </a:moveTo>
                  <a:lnTo>
                    <a:pt x="0" y="4214884"/>
                  </a:lnTo>
                  <a:lnTo>
                    <a:pt x="0" y="1648188"/>
                  </a:lnTo>
                  <a:lnTo>
                    <a:pt x="616" y="1600252"/>
                  </a:lnTo>
                  <a:lnTo>
                    <a:pt x="2454" y="1552620"/>
                  </a:lnTo>
                  <a:lnTo>
                    <a:pt x="5500" y="1505306"/>
                  </a:lnTo>
                  <a:lnTo>
                    <a:pt x="9738" y="1458327"/>
                  </a:lnTo>
                  <a:lnTo>
                    <a:pt x="15154" y="1411698"/>
                  </a:lnTo>
                  <a:lnTo>
                    <a:pt x="21731" y="1365432"/>
                  </a:lnTo>
                  <a:lnTo>
                    <a:pt x="29456" y="1319546"/>
                  </a:lnTo>
                  <a:lnTo>
                    <a:pt x="38313" y="1274054"/>
                  </a:lnTo>
                  <a:lnTo>
                    <a:pt x="48287" y="1228972"/>
                  </a:lnTo>
                  <a:lnTo>
                    <a:pt x="59362" y="1184314"/>
                  </a:lnTo>
                  <a:lnTo>
                    <a:pt x="71525" y="1140096"/>
                  </a:lnTo>
                  <a:lnTo>
                    <a:pt x="84759" y="1096332"/>
                  </a:lnTo>
                  <a:lnTo>
                    <a:pt x="99051" y="1053038"/>
                  </a:lnTo>
                  <a:lnTo>
                    <a:pt x="114384" y="1010229"/>
                  </a:lnTo>
                  <a:lnTo>
                    <a:pt x="130743" y="967920"/>
                  </a:lnTo>
                  <a:lnTo>
                    <a:pt x="148115" y="926125"/>
                  </a:lnTo>
                  <a:lnTo>
                    <a:pt x="166482" y="884860"/>
                  </a:lnTo>
                  <a:lnTo>
                    <a:pt x="185832" y="844141"/>
                  </a:lnTo>
                  <a:lnTo>
                    <a:pt x="206148" y="803981"/>
                  </a:lnTo>
                  <a:lnTo>
                    <a:pt x="227415" y="764396"/>
                  </a:lnTo>
                  <a:lnTo>
                    <a:pt x="249618" y="725402"/>
                  </a:lnTo>
                  <a:lnTo>
                    <a:pt x="272743" y="687012"/>
                  </a:lnTo>
                  <a:lnTo>
                    <a:pt x="296774" y="649243"/>
                  </a:lnTo>
                  <a:lnTo>
                    <a:pt x="321697" y="612109"/>
                  </a:lnTo>
                  <a:lnTo>
                    <a:pt x="347495" y="575625"/>
                  </a:lnTo>
                  <a:lnTo>
                    <a:pt x="374155" y="539807"/>
                  </a:lnTo>
                  <a:lnTo>
                    <a:pt x="401660" y="504669"/>
                  </a:lnTo>
                  <a:lnTo>
                    <a:pt x="429997" y="470227"/>
                  </a:lnTo>
                  <a:lnTo>
                    <a:pt x="459149" y="436495"/>
                  </a:lnTo>
                  <a:lnTo>
                    <a:pt x="489103" y="403489"/>
                  </a:lnTo>
                  <a:lnTo>
                    <a:pt x="519842" y="371223"/>
                  </a:lnTo>
                  <a:lnTo>
                    <a:pt x="551352" y="339713"/>
                  </a:lnTo>
                  <a:lnTo>
                    <a:pt x="583617" y="308974"/>
                  </a:lnTo>
                  <a:lnTo>
                    <a:pt x="616624" y="279021"/>
                  </a:lnTo>
                  <a:lnTo>
                    <a:pt x="650355" y="249868"/>
                  </a:lnTo>
                  <a:lnTo>
                    <a:pt x="684798" y="221532"/>
                  </a:lnTo>
                  <a:lnTo>
                    <a:pt x="719936" y="194026"/>
                  </a:lnTo>
                  <a:lnTo>
                    <a:pt x="755754" y="167367"/>
                  </a:lnTo>
                  <a:lnTo>
                    <a:pt x="792238" y="141568"/>
                  </a:lnTo>
                  <a:lnTo>
                    <a:pt x="829371" y="116646"/>
                  </a:lnTo>
                  <a:lnTo>
                    <a:pt x="867141" y="92615"/>
                  </a:lnTo>
                  <a:lnTo>
                    <a:pt x="905530" y="69490"/>
                  </a:lnTo>
                  <a:lnTo>
                    <a:pt x="944525" y="47286"/>
                  </a:lnTo>
                  <a:lnTo>
                    <a:pt x="984110" y="26019"/>
                  </a:lnTo>
                  <a:lnTo>
                    <a:pt x="1024269" y="5703"/>
                  </a:lnTo>
                  <a:lnTo>
                    <a:pt x="1036272" y="0"/>
                  </a:lnTo>
                </a:path>
              </a:pathLst>
            </a:custGeom>
            <a:ln w="19050">
              <a:solidFill>
                <a:srgbClr val="B4BB2E"/>
              </a:solidFill>
            </a:ln>
          </p:spPr>
          <p:txBody>
            <a:bodyPr wrap="square" lIns="0" tIns="0" rIns="0" bIns="0" rtlCol="0"/>
            <a:lstStyle/>
            <a:p>
              <a:endParaRPr/>
            </a:p>
          </p:txBody>
        </p:sp>
        <p:sp>
          <p:nvSpPr>
            <p:cNvPr id="9" name="object 9"/>
            <p:cNvSpPr/>
            <p:nvPr/>
          </p:nvSpPr>
          <p:spPr>
            <a:xfrm>
              <a:off x="11436442" y="2451772"/>
              <a:ext cx="732155" cy="3441065"/>
            </a:xfrm>
            <a:custGeom>
              <a:avLst/>
              <a:gdLst/>
              <a:ahLst/>
              <a:cxnLst/>
              <a:rect l="l" t="t" r="r" b="b"/>
              <a:pathLst>
                <a:path w="732154" h="3441065">
                  <a:moveTo>
                    <a:pt x="731554" y="3440665"/>
                  </a:moveTo>
                  <a:lnTo>
                    <a:pt x="0" y="3440665"/>
                  </a:lnTo>
                  <a:lnTo>
                    <a:pt x="0" y="1301743"/>
                  </a:lnTo>
                  <a:lnTo>
                    <a:pt x="753" y="1253379"/>
                  </a:lnTo>
                  <a:lnTo>
                    <a:pt x="2997" y="1205390"/>
                  </a:lnTo>
                  <a:lnTo>
                    <a:pt x="6710" y="1157799"/>
                  </a:lnTo>
                  <a:lnTo>
                    <a:pt x="11871" y="1110628"/>
                  </a:lnTo>
                  <a:lnTo>
                    <a:pt x="18455" y="1063901"/>
                  </a:lnTo>
                  <a:lnTo>
                    <a:pt x="26442" y="1017638"/>
                  </a:lnTo>
                  <a:lnTo>
                    <a:pt x="35808" y="971863"/>
                  </a:lnTo>
                  <a:lnTo>
                    <a:pt x="46532" y="926597"/>
                  </a:lnTo>
                  <a:lnTo>
                    <a:pt x="58591" y="881863"/>
                  </a:lnTo>
                  <a:lnTo>
                    <a:pt x="71963" y="837684"/>
                  </a:lnTo>
                  <a:lnTo>
                    <a:pt x="86625" y="794081"/>
                  </a:lnTo>
                  <a:lnTo>
                    <a:pt x="102555" y="751077"/>
                  </a:lnTo>
                  <a:lnTo>
                    <a:pt x="119732" y="708695"/>
                  </a:lnTo>
                  <a:lnTo>
                    <a:pt x="138132" y="666956"/>
                  </a:lnTo>
                  <a:lnTo>
                    <a:pt x="157733" y="625882"/>
                  </a:lnTo>
                  <a:lnTo>
                    <a:pt x="178514" y="585497"/>
                  </a:lnTo>
                  <a:lnTo>
                    <a:pt x="200451" y="545822"/>
                  </a:lnTo>
                  <a:lnTo>
                    <a:pt x="223522" y="506881"/>
                  </a:lnTo>
                  <a:lnTo>
                    <a:pt x="247705" y="468694"/>
                  </a:lnTo>
                  <a:lnTo>
                    <a:pt x="272978" y="431284"/>
                  </a:lnTo>
                  <a:lnTo>
                    <a:pt x="299319" y="394675"/>
                  </a:lnTo>
                  <a:lnTo>
                    <a:pt x="326705" y="358887"/>
                  </a:lnTo>
                  <a:lnTo>
                    <a:pt x="355113" y="323944"/>
                  </a:lnTo>
                  <a:lnTo>
                    <a:pt x="384522" y="289867"/>
                  </a:lnTo>
                  <a:lnTo>
                    <a:pt x="414909" y="256679"/>
                  </a:lnTo>
                  <a:lnTo>
                    <a:pt x="446252" y="224402"/>
                  </a:lnTo>
                  <a:lnTo>
                    <a:pt x="478529" y="193059"/>
                  </a:lnTo>
                  <a:lnTo>
                    <a:pt x="511716" y="162672"/>
                  </a:lnTo>
                  <a:lnTo>
                    <a:pt x="545793" y="133263"/>
                  </a:lnTo>
                  <a:lnTo>
                    <a:pt x="580737" y="104855"/>
                  </a:lnTo>
                  <a:lnTo>
                    <a:pt x="616524" y="77469"/>
                  </a:lnTo>
                  <a:lnTo>
                    <a:pt x="653134" y="51129"/>
                  </a:lnTo>
                  <a:lnTo>
                    <a:pt x="690543" y="25856"/>
                  </a:lnTo>
                  <a:lnTo>
                    <a:pt x="728730" y="1672"/>
                  </a:lnTo>
                  <a:lnTo>
                    <a:pt x="731554" y="0"/>
                  </a:lnTo>
                </a:path>
              </a:pathLst>
            </a:custGeom>
            <a:ln w="19050">
              <a:solidFill>
                <a:srgbClr val="04676D"/>
              </a:solidFill>
            </a:ln>
          </p:spPr>
          <p:txBody>
            <a:bodyPr wrap="square" lIns="0" tIns="0" rIns="0" bIns="0" rtlCol="0"/>
            <a:lstStyle/>
            <a:p>
              <a:endParaRPr/>
            </a:p>
          </p:txBody>
        </p:sp>
      </p:grpSp>
      <p:sp>
        <p:nvSpPr>
          <p:cNvPr id="10" name="object 10"/>
          <p:cNvSpPr txBox="1"/>
          <p:nvPr/>
        </p:nvSpPr>
        <p:spPr>
          <a:xfrm>
            <a:off x="435409" y="1306276"/>
            <a:ext cx="6553200" cy="4963602"/>
          </a:xfrm>
          <a:prstGeom prst="rect">
            <a:avLst/>
          </a:prstGeom>
        </p:spPr>
        <p:txBody>
          <a:bodyPr vert="horz" wrap="square" lIns="0" tIns="27939" rIns="0" bIns="0" rtlCol="0" anchor="t">
            <a:spAutoFit/>
          </a:bodyPr>
          <a:lstStyle/>
          <a:p>
            <a:pPr algn="l">
              <a:buFont typeface="Arial" panose="020B0604020202020204" pitchFamily="34" charset="0"/>
              <a:buChar char="•"/>
            </a:pPr>
            <a:r>
              <a:rPr lang="en-US" sz="2000" dirty="0">
                <a:solidFill>
                  <a:srgbClr val="58595B"/>
                </a:solidFill>
              </a:rPr>
              <a:t>🔍 </a:t>
            </a:r>
            <a:r>
              <a:rPr lang="en-US" sz="2000" b="1" dirty="0">
                <a:solidFill>
                  <a:srgbClr val="58595B"/>
                </a:solidFill>
                <a:latin typeface="HelveticaNeueLT Std Med"/>
              </a:rPr>
              <a:t>Horizon Europe audit requirements</a:t>
            </a:r>
            <a:r>
              <a:rPr lang="en-US" sz="2000" dirty="0">
                <a:solidFill>
                  <a:srgbClr val="58595B"/>
                </a:solidFill>
                <a:latin typeface="HelveticaNeueLT Std Med"/>
              </a:rPr>
              <a:t> </a:t>
            </a:r>
            <a:r>
              <a:rPr lang="en-US" sz="2000" i="1" dirty="0">
                <a:solidFill>
                  <a:srgbClr val="58595B"/>
                </a:solidFill>
                <a:latin typeface="HelveticaNeueLT Std Med"/>
              </a:rPr>
              <a:t>(highlighting differences from Horizon 2020)</a:t>
            </a:r>
            <a:r>
              <a:rPr lang="en-US" sz="2000" dirty="0">
                <a:solidFill>
                  <a:srgbClr val="58595B"/>
                </a:solidFill>
                <a:latin typeface="HelveticaNeueLT Std Med"/>
              </a:rPr>
              <a:t> </a:t>
            </a:r>
          </a:p>
          <a:p>
            <a:pPr algn="l"/>
            <a:endParaRPr lang="en-US" sz="2000" dirty="0">
              <a:solidFill>
                <a:srgbClr val="58595B"/>
              </a:solidFill>
              <a:latin typeface="HelveticaNeueLT Std Med"/>
            </a:endParaRPr>
          </a:p>
          <a:p>
            <a:pPr algn="l">
              <a:spcBef>
                <a:spcPts val="219"/>
              </a:spcBef>
              <a:buFont typeface="Arial" panose="020B0604020202020204" pitchFamily="34" charset="0"/>
              <a:buChar char="•"/>
            </a:pPr>
            <a:r>
              <a:rPr lang="en-US" sz="2000" dirty="0">
                <a:solidFill>
                  <a:srgbClr val="58595B"/>
                </a:solidFill>
                <a:latin typeface="HelveticaNeueLT Std Med"/>
              </a:rPr>
              <a:t>⚠️ </a:t>
            </a:r>
            <a:r>
              <a:rPr lang="en-US" sz="2000" b="1" dirty="0">
                <a:solidFill>
                  <a:srgbClr val="58595B"/>
                </a:solidFill>
                <a:latin typeface="HelveticaNeueLT Std Med"/>
              </a:rPr>
              <a:t>Common pitfalls for non-compliance &amp; best practice</a:t>
            </a:r>
            <a:r>
              <a:rPr lang="en-US" sz="2000" dirty="0">
                <a:solidFill>
                  <a:srgbClr val="58595B"/>
                </a:solidFill>
                <a:latin typeface="HelveticaNeueLT Std Med"/>
              </a:rPr>
              <a:t> </a:t>
            </a:r>
          </a:p>
          <a:p>
            <a:pPr algn="l">
              <a:spcBef>
                <a:spcPts val="219"/>
              </a:spcBef>
            </a:pPr>
            <a:endParaRPr lang="en-US" sz="2000" dirty="0">
              <a:solidFill>
                <a:srgbClr val="58595B"/>
              </a:solidFill>
              <a:latin typeface="HelveticaNeueLT Std Med"/>
            </a:endParaRPr>
          </a:p>
          <a:p>
            <a:pPr algn="l">
              <a:spcBef>
                <a:spcPts val="219"/>
              </a:spcBef>
              <a:buFont typeface="Arial" panose="020B0604020202020204" pitchFamily="34" charset="0"/>
              <a:buChar char="•"/>
            </a:pPr>
            <a:r>
              <a:rPr lang="en-US" sz="2000" dirty="0">
                <a:solidFill>
                  <a:srgbClr val="58595B"/>
                </a:solidFill>
                <a:latin typeface="HelveticaNeueLT Std Med"/>
              </a:rPr>
              <a:t>🤝 </a:t>
            </a:r>
            <a:r>
              <a:rPr lang="en-US" sz="2000" b="1" dirty="0">
                <a:solidFill>
                  <a:srgbClr val="58595B"/>
                </a:solidFill>
                <a:latin typeface="HelveticaNeueLT Std Med"/>
              </a:rPr>
              <a:t>Challenges working across support functions</a:t>
            </a:r>
            <a:r>
              <a:rPr lang="en-US" sz="2000" dirty="0">
                <a:solidFill>
                  <a:srgbClr val="58595B"/>
                </a:solidFill>
                <a:latin typeface="HelveticaNeueLT Std Med"/>
              </a:rPr>
              <a:t> </a:t>
            </a:r>
          </a:p>
          <a:p>
            <a:pPr algn="l">
              <a:spcBef>
                <a:spcPts val="219"/>
              </a:spcBef>
            </a:pPr>
            <a:endParaRPr lang="en-US" sz="2000" dirty="0">
              <a:solidFill>
                <a:srgbClr val="58595B"/>
              </a:solidFill>
              <a:latin typeface="HelveticaNeueLT Std Med"/>
            </a:endParaRPr>
          </a:p>
          <a:p>
            <a:pPr algn="l">
              <a:spcBef>
                <a:spcPts val="219"/>
              </a:spcBef>
              <a:buFont typeface="Arial" panose="020B0604020202020204" pitchFamily="34" charset="0"/>
              <a:buChar char="•"/>
            </a:pPr>
            <a:r>
              <a:rPr lang="en-US" sz="2000" dirty="0">
                <a:solidFill>
                  <a:srgbClr val="58595B"/>
                </a:solidFill>
                <a:latin typeface="HelveticaNeueLT Std Med"/>
              </a:rPr>
              <a:t>🛠️ </a:t>
            </a:r>
            <a:r>
              <a:rPr lang="en-US" sz="2000" b="1" dirty="0">
                <a:solidFill>
                  <a:srgbClr val="58595B"/>
                </a:solidFill>
                <a:latin typeface="HelveticaNeueLT Std Med"/>
              </a:rPr>
              <a:t>Institutional tools and strategies in preparation for audit</a:t>
            </a:r>
            <a:r>
              <a:rPr lang="en-US" sz="2000" dirty="0">
                <a:solidFill>
                  <a:srgbClr val="58595B"/>
                </a:solidFill>
                <a:latin typeface="HelveticaNeueLT Std Med"/>
              </a:rPr>
              <a:t> </a:t>
            </a:r>
          </a:p>
          <a:p>
            <a:pPr algn="l">
              <a:spcBef>
                <a:spcPts val="219"/>
              </a:spcBef>
            </a:pPr>
            <a:endParaRPr lang="en-US" sz="2000" dirty="0">
              <a:solidFill>
                <a:srgbClr val="58595B"/>
              </a:solidFill>
              <a:latin typeface="HelveticaNeueLT Std Med"/>
            </a:endParaRPr>
          </a:p>
          <a:p>
            <a:pPr algn="l">
              <a:spcBef>
                <a:spcPts val="219"/>
              </a:spcBef>
              <a:buFont typeface="Arial" panose="020B0604020202020204" pitchFamily="34" charset="0"/>
              <a:buChar char="•"/>
            </a:pPr>
            <a:r>
              <a:rPr lang="en-US" sz="2000" dirty="0">
                <a:solidFill>
                  <a:srgbClr val="58595B"/>
                </a:solidFill>
                <a:latin typeface="HelveticaNeueLT Std Med"/>
              </a:rPr>
              <a:t>💬 </a:t>
            </a:r>
            <a:r>
              <a:rPr lang="en-US" sz="2000" b="1" dirty="0">
                <a:solidFill>
                  <a:srgbClr val="58595B"/>
                </a:solidFill>
                <a:latin typeface="HelveticaNeueLT Std Med"/>
              </a:rPr>
              <a:t>Q&amp;A session</a:t>
            </a:r>
            <a:r>
              <a:rPr lang="en-US" sz="2000" dirty="0">
                <a:solidFill>
                  <a:srgbClr val="58595B"/>
                </a:solidFill>
                <a:latin typeface="HelveticaNeueLT Std Med"/>
              </a:rPr>
              <a:t> </a:t>
            </a:r>
          </a:p>
          <a:p>
            <a:pPr algn="l">
              <a:spcBef>
                <a:spcPts val="219"/>
              </a:spcBef>
            </a:pPr>
            <a:endParaRPr lang="en-US" sz="2000" dirty="0">
              <a:solidFill>
                <a:srgbClr val="58595B"/>
              </a:solidFill>
              <a:latin typeface="HelveticaNeueLT Std Med"/>
            </a:endParaRPr>
          </a:p>
          <a:p>
            <a:pPr algn="l">
              <a:spcBef>
                <a:spcPts val="219"/>
              </a:spcBef>
              <a:buFont typeface="Arial" panose="020B0604020202020204" pitchFamily="34" charset="0"/>
              <a:buChar char="•"/>
            </a:pPr>
            <a:r>
              <a:rPr lang="en-US" sz="2000" dirty="0">
                <a:solidFill>
                  <a:srgbClr val="58595B"/>
                </a:solidFill>
                <a:latin typeface="HelveticaNeueLT Std Med"/>
              </a:rPr>
              <a:t>📊 </a:t>
            </a:r>
            <a:r>
              <a:rPr lang="en-US" sz="2000" b="1" dirty="0">
                <a:solidFill>
                  <a:srgbClr val="58595B"/>
                </a:solidFill>
                <a:latin typeface="HelveticaNeueLT Std Med"/>
              </a:rPr>
              <a:t>SIG survey – ideas for future SIG activitie</a:t>
            </a:r>
            <a:r>
              <a:rPr lang="en-US" sz="2400" b="1" dirty="0">
                <a:solidFill>
                  <a:srgbClr val="58595B"/>
                </a:solidFill>
                <a:latin typeface="HelveticaNeueLT Std Med"/>
              </a:rPr>
              <a:t>s</a:t>
            </a:r>
            <a:endParaRPr lang="en-US" sz="2400" b="1" dirty="0">
              <a:latin typeface="HelveticaNeueLT Std Med"/>
            </a:endParaRPr>
          </a:p>
          <a:p>
            <a:pPr marL="355600" marR="5080" indent="-342900">
              <a:lnSpc>
                <a:spcPts val="2600"/>
              </a:lnSpc>
              <a:spcBef>
                <a:spcPts val="219"/>
              </a:spcBef>
              <a:buFont typeface="Arial" panose="020B0604020202020204" pitchFamily="34" charset="0"/>
              <a:buChar char="•"/>
            </a:pPr>
            <a:endParaRPr lang="en-US" sz="2000" dirty="0">
              <a:solidFill>
                <a:srgbClr val="58595B"/>
              </a:solidFill>
              <a:latin typeface="HelveticaNeueLT Std Med"/>
              <a:cs typeface="HelveticaNeueLT Std Lt"/>
            </a:endParaRPr>
          </a:p>
        </p:txBody>
      </p:sp>
      <p:sp>
        <p:nvSpPr>
          <p:cNvPr id="11" name="object 11"/>
          <p:cNvSpPr txBox="1">
            <a:spLocks noGrp="1"/>
          </p:cNvSpPr>
          <p:nvPr>
            <p:ph type="title"/>
          </p:nvPr>
        </p:nvSpPr>
        <p:spPr>
          <a:xfrm>
            <a:off x="785554" y="444973"/>
            <a:ext cx="3983990" cy="604519"/>
          </a:xfrm>
          <a:prstGeom prst="rect">
            <a:avLst/>
          </a:prstGeom>
        </p:spPr>
        <p:txBody>
          <a:bodyPr vert="horz" wrap="square" lIns="0" tIns="12700" rIns="0" bIns="0" rtlCol="0">
            <a:spAutoFit/>
          </a:bodyPr>
          <a:lstStyle/>
          <a:p>
            <a:pPr marL="12700">
              <a:lnSpc>
                <a:spcPct val="100000"/>
              </a:lnSpc>
              <a:spcBef>
                <a:spcPts val="100"/>
              </a:spcBef>
            </a:pPr>
            <a:r>
              <a:rPr lang="en-US" spc="-10" dirty="0"/>
              <a:t>Agenda </a:t>
            </a:r>
            <a:endParaRPr spc="-1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07CAB-345C-207C-6961-320381207445}"/>
              </a:ext>
            </a:extLst>
          </p:cNvPr>
          <p:cNvSpPr>
            <a:spLocks noGrp="1"/>
          </p:cNvSpPr>
          <p:nvPr>
            <p:ph type="title"/>
          </p:nvPr>
        </p:nvSpPr>
        <p:spPr/>
        <p:txBody>
          <a:bodyPr wrap="square" lIns="0" tIns="0" rIns="0" bIns="0" anchor="t">
            <a:spAutoFit/>
          </a:bodyPr>
          <a:lstStyle/>
          <a:p>
            <a:r>
              <a:rPr lang="en-GB"/>
              <a:t>ARMA App</a:t>
            </a:r>
          </a:p>
        </p:txBody>
      </p:sp>
      <p:sp>
        <p:nvSpPr>
          <p:cNvPr id="3" name="Text Placeholder 2">
            <a:extLst>
              <a:ext uri="{FF2B5EF4-FFF2-40B4-BE49-F238E27FC236}">
                <a16:creationId xmlns:a16="http://schemas.microsoft.com/office/drawing/2014/main" id="{07BB3A6B-86DB-2A42-B897-A5CA959C5068}"/>
              </a:ext>
            </a:extLst>
          </p:cNvPr>
          <p:cNvSpPr>
            <a:spLocks noGrp="1"/>
          </p:cNvSpPr>
          <p:nvPr>
            <p:ph type="body" idx="1"/>
          </p:nvPr>
        </p:nvSpPr>
        <p:spPr>
          <a:xfrm>
            <a:off x="1067300" y="1690256"/>
            <a:ext cx="7414895" cy="2954655"/>
          </a:xfrm>
        </p:spPr>
        <p:txBody>
          <a:bodyPr wrap="square" lIns="0" tIns="0" rIns="0" bIns="0" anchor="t">
            <a:spAutoFit/>
          </a:bodyPr>
          <a:lstStyle/>
          <a:p>
            <a:pPr marL="285750" indent="-285750">
              <a:buFont typeface="Arial"/>
              <a:buChar char="•"/>
            </a:pPr>
            <a:r>
              <a:rPr lang="en-GB" sz="3200" dirty="0"/>
              <a:t>Answer our poll question!</a:t>
            </a:r>
          </a:p>
          <a:p>
            <a:pPr marL="285750" indent="-285750">
              <a:buFont typeface="Arial"/>
              <a:buChar char="•"/>
            </a:pPr>
            <a:endParaRPr lang="en-GB" sz="2400" dirty="0"/>
          </a:p>
          <a:p>
            <a:pPr marL="742950" lvl="1" indent="-285750">
              <a:buFont typeface="Courier New"/>
              <a:buChar char="o"/>
            </a:pPr>
            <a:r>
              <a:rPr lang="en-GB" sz="2000" dirty="0">
                <a:solidFill>
                  <a:srgbClr val="58595B"/>
                </a:solidFill>
                <a:latin typeface="HelveticaNeueLT Std Med"/>
                <a:cs typeface="Arial"/>
              </a:rPr>
              <a:t>What’s your biggest financial compliance concern in EC-funded Horizon Europe?</a:t>
            </a:r>
          </a:p>
          <a:p>
            <a:pPr marL="742950" lvl="1" indent="-285750">
              <a:buFont typeface="Courier New"/>
              <a:buChar char="o"/>
            </a:pPr>
            <a:endParaRPr lang="en-GB" sz="1600" dirty="0">
              <a:solidFill>
                <a:srgbClr val="58595B"/>
              </a:solidFill>
              <a:latin typeface="HelveticaNeueLT Std Med"/>
              <a:cs typeface="Arial"/>
            </a:endParaRPr>
          </a:p>
          <a:p>
            <a:pPr marL="742950" lvl="1" indent="-285750">
              <a:buFont typeface="Courier New"/>
              <a:buChar char="o"/>
            </a:pPr>
            <a:endParaRPr lang="en-GB" sz="1600" dirty="0">
              <a:solidFill>
                <a:srgbClr val="58595B"/>
              </a:solidFill>
              <a:latin typeface="HelveticaNeueLT Std Med"/>
              <a:cs typeface="Arial"/>
            </a:endParaRPr>
          </a:p>
          <a:p>
            <a:pPr marL="285750" indent="-285750">
              <a:buFont typeface="Arial"/>
              <a:buChar char="•"/>
            </a:pPr>
            <a:r>
              <a:rPr lang="en-GB" sz="3200" dirty="0">
                <a:cs typeface="Arial"/>
              </a:rPr>
              <a:t>Use the Q&amp;A Function to add your own question</a:t>
            </a:r>
            <a:endParaRPr lang="en-GB" sz="3200" dirty="0">
              <a:solidFill>
                <a:srgbClr val="58595B"/>
              </a:solidFill>
              <a:latin typeface="HelveticaNeueLT Std Med"/>
              <a:cs typeface="Arial"/>
            </a:endParaRPr>
          </a:p>
        </p:txBody>
      </p:sp>
      <p:pic>
        <p:nvPicPr>
          <p:cNvPr id="5" name="Picture 4" descr="A yellow and black logo&#10;&#10;Description automatically generated">
            <a:extLst>
              <a:ext uri="{FF2B5EF4-FFF2-40B4-BE49-F238E27FC236}">
                <a16:creationId xmlns:a16="http://schemas.microsoft.com/office/drawing/2014/main" id="{706B406B-8547-7740-F7DB-96FF2C44EDA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500" y="5553137"/>
            <a:ext cx="1934532" cy="776165"/>
          </a:xfrm>
          <a:prstGeom prst="rect">
            <a:avLst/>
          </a:prstGeom>
        </p:spPr>
      </p:pic>
      <p:grpSp>
        <p:nvGrpSpPr>
          <p:cNvPr id="11" name="object 9">
            <a:extLst>
              <a:ext uri="{FF2B5EF4-FFF2-40B4-BE49-F238E27FC236}">
                <a16:creationId xmlns:a16="http://schemas.microsoft.com/office/drawing/2014/main" id="{25081626-F0DD-9334-1568-A299ECAF5263}"/>
              </a:ext>
            </a:extLst>
          </p:cNvPr>
          <p:cNvGrpSpPr/>
          <p:nvPr/>
        </p:nvGrpSpPr>
        <p:grpSpPr>
          <a:xfrm>
            <a:off x="9373573" y="4556107"/>
            <a:ext cx="2795016" cy="2284095"/>
            <a:chOff x="9373573" y="4556107"/>
            <a:chExt cx="2795016" cy="2284095"/>
          </a:xfrm>
        </p:grpSpPr>
        <p:sp>
          <p:nvSpPr>
            <p:cNvPr id="7" name="object 10">
              <a:extLst>
                <a:ext uri="{FF2B5EF4-FFF2-40B4-BE49-F238E27FC236}">
                  <a16:creationId xmlns:a16="http://schemas.microsoft.com/office/drawing/2014/main" id="{5FECE8DC-3E81-7B1C-B0FD-AA9D95043C55}"/>
                </a:ext>
              </a:extLst>
            </p:cNvPr>
            <p:cNvSpPr/>
            <p:nvPr/>
          </p:nvSpPr>
          <p:spPr>
            <a:xfrm>
              <a:off x="10505707" y="5901022"/>
              <a:ext cx="1662430" cy="939165"/>
            </a:xfrm>
            <a:custGeom>
              <a:avLst/>
              <a:gdLst/>
              <a:ahLst/>
              <a:cxnLst/>
              <a:rect l="l" t="t" r="r" b="b"/>
              <a:pathLst>
                <a:path w="1662429" h="939165">
                  <a:moveTo>
                    <a:pt x="0" y="938982"/>
                  </a:moveTo>
                  <a:lnTo>
                    <a:pt x="11748" y="873971"/>
                  </a:lnTo>
                  <a:lnTo>
                    <a:pt x="22462" y="828906"/>
                  </a:lnTo>
                  <a:lnTo>
                    <a:pt x="34989" y="784572"/>
                  </a:lnTo>
                  <a:lnTo>
                    <a:pt x="49288" y="741011"/>
                  </a:lnTo>
                  <a:lnTo>
                    <a:pt x="65316" y="698265"/>
                  </a:lnTo>
                  <a:lnTo>
                    <a:pt x="83033" y="656376"/>
                  </a:lnTo>
                  <a:lnTo>
                    <a:pt x="102397" y="615384"/>
                  </a:lnTo>
                  <a:lnTo>
                    <a:pt x="123365" y="575331"/>
                  </a:lnTo>
                  <a:lnTo>
                    <a:pt x="145897" y="536260"/>
                  </a:lnTo>
                  <a:lnTo>
                    <a:pt x="169951" y="498211"/>
                  </a:lnTo>
                  <a:lnTo>
                    <a:pt x="195485" y="461226"/>
                  </a:lnTo>
                  <a:lnTo>
                    <a:pt x="222458" y="425347"/>
                  </a:lnTo>
                  <a:lnTo>
                    <a:pt x="250828" y="390616"/>
                  </a:lnTo>
                  <a:lnTo>
                    <a:pt x="280553" y="357074"/>
                  </a:lnTo>
                  <a:lnTo>
                    <a:pt x="311592" y="324762"/>
                  </a:lnTo>
                  <a:lnTo>
                    <a:pt x="343903" y="293723"/>
                  </a:lnTo>
                  <a:lnTo>
                    <a:pt x="377445" y="263997"/>
                  </a:lnTo>
                  <a:lnTo>
                    <a:pt x="412176" y="235627"/>
                  </a:lnTo>
                  <a:lnTo>
                    <a:pt x="448055" y="208655"/>
                  </a:lnTo>
                  <a:lnTo>
                    <a:pt x="485039" y="183120"/>
                  </a:lnTo>
                  <a:lnTo>
                    <a:pt x="523087" y="159066"/>
                  </a:lnTo>
                  <a:lnTo>
                    <a:pt x="562159" y="136534"/>
                  </a:lnTo>
                  <a:lnTo>
                    <a:pt x="602211" y="115566"/>
                  </a:lnTo>
                  <a:lnTo>
                    <a:pt x="643202" y="96202"/>
                  </a:lnTo>
                  <a:lnTo>
                    <a:pt x="685091" y="78485"/>
                  </a:lnTo>
                  <a:lnTo>
                    <a:pt x="727837" y="62457"/>
                  </a:lnTo>
                  <a:lnTo>
                    <a:pt x="771397" y="48158"/>
                  </a:lnTo>
                  <a:lnTo>
                    <a:pt x="815730" y="35631"/>
                  </a:lnTo>
                  <a:lnTo>
                    <a:pt x="860794" y="24917"/>
                  </a:lnTo>
                  <a:lnTo>
                    <a:pt x="906548" y="16058"/>
                  </a:lnTo>
                  <a:lnTo>
                    <a:pt x="952950" y="9095"/>
                  </a:lnTo>
                  <a:lnTo>
                    <a:pt x="999959" y="4069"/>
                  </a:lnTo>
                  <a:lnTo>
                    <a:pt x="1047533" y="1024"/>
                  </a:lnTo>
                  <a:lnTo>
                    <a:pt x="1095630" y="0"/>
                  </a:lnTo>
                  <a:lnTo>
                    <a:pt x="1662288" y="0"/>
                  </a:lnTo>
                </a:path>
              </a:pathLst>
            </a:custGeom>
            <a:ln w="19050">
              <a:solidFill>
                <a:srgbClr val="B4BB2E"/>
              </a:solidFill>
            </a:ln>
          </p:spPr>
          <p:txBody>
            <a:bodyPr wrap="square" lIns="0" tIns="0" rIns="0" bIns="0" rtlCol="0"/>
            <a:lstStyle/>
            <a:p>
              <a:endParaRPr/>
            </a:p>
          </p:txBody>
        </p:sp>
        <p:sp>
          <p:nvSpPr>
            <p:cNvPr id="8" name="object 11">
              <a:extLst>
                <a:ext uri="{FF2B5EF4-FFF2-40B4-BE49-F238E27FC236}">
                  <a16:creationId xmlns:a16="http://schemas.microsoft.com/office/drawing/2014/main" id="{0325DE1D-C4AC-C300-5333-9C68D187EAF0}"/>
                </a:ext>
              </a:extLst>
            </p:cNvPr>
            <p:cNvSpPr/>
            <p:nvPr/>
          </p:nvSpPr>
          <p:spPr>
            <a:xfrm>
              <a:off x="10118175" y="5447538"/>
              <a:ext cx="2050414" cy="1392555"/>
            </a:xfrm>
            <a:custGeom>
              <a:avLst/>
              <a:gdLst/>
              <a:ahLst/>
              <a:cxnLst/>
              <a:rect l="l" t="t" r="r" b="b"/>
              <a:pathLst>
                <a:path w="2050415" h="1392554">
                  <a:moveTo>
                    <a:pt x="0" y="1392466"/>
                  </a:moveTo>
                  <a:lnTo>
                    <a:pt x="3867" y="1342981"/>
                  </a:lnTo>
                  <a:lnTo>
                    <a:pt x="9097" y="1296099"/>
                  </a:lnTo>
                  <a:lnTo>
                    <a:pt x="15769" y="1249667"/>
                  </a:lnTo>
                  <a:lnTo>
                    <a:pt x="23861" y="1203709"/>
                  </a:lnTo>
                  <a:lnTo>
                    <a:pt x="33349" y="1158248"/>
                  </a:lnTo>
                  <a:lnTo>
                    <a:pt x="44211" y="1113307"/>
                  </a:lnTo>
                  <a:lnTo>
                    <a:pt x="56423" y="1068908"/>
                  </a:lnTo>
                  <a:lnTo>
                    <a:pt x="69962" y="1025076"/>
                  </a:lnTo>
                  <a:lnTo>
                    <a:pt x="84805" y="981833"/>
                  </a:lnTo>
                  <a:lnTo>
                    <a:pt x="100930" y="939203"/>
                  </a:lnTo>
                  <a:lnTo>
                    <a:pt x="118312" y="897207"/>
                  </a:lnTo>
                  <a:lnTo>
                    <a:pt x="136930" y="855870"/>
                  </a:lnTo>
                  <a:lnTo>
                    <a:pt x="156759" y="815214"/>
                  </a:lnTo>
                  <a:lnTo>
                    <a:pt x="177777" y="775263"/>
                  </a:lnTo>
                  <a:lnTo>
                    <a:pt x="199961" y="736039"/>
                  </a:lnTo>
                  <a:lnTo>
                    <a:pt x="223288" y="697566"/>
                  </a:lnTo>
                  <a:lnTo>
                    <a:pt x="247734" y="659866"/>
                  </a:lnTo>
                  <a:lnTo>
                    <a:pt x="273277" y="622963"/>
                  </a:lnTo>
                  <a:lnTo>
                    <a:pt x="299894" y="586880"/>
                  </a:lnTo>
                  <a:lnTo>
                    <a:pt x="327561" y="551640"/>
                  </a:lnTo>
                  <a:lnTo>
                    <a:pt x="356255" y="517266"/>
                  </a:lnTo>
                  <a:lnTo>
                    <a:pt x="385954" y="483780"/>
                  </a:lnTo>
                  <a:lnTo>
                    <a:pt x="416634" y="451207"/>
                  </a:lnTo>
                  <a:lnTo>
                    <a:pt x="448272" y="419569"/>
                  </a:lnTo>
                  <a:lnTo>
                    <a:pt x="480845" y="388889"/>
                  </a:lnTo>
                  <a:lnTo>
                    <a:pt x="514330" y="359190"/>
                  </a:lnTo>
                  <a:lnTo>
                    <a:pt x="548705" y="330496"/>
                  </a:lnTo>
                  <a:lnTo>
                    <a:pt x="583945" y="302829"/>
                  </a:lnTo>
                  <a:lnTo>
                    <a:pt x="620028" y="276213"/>
                  </a:lnTo>
                  <a:lnTo>
                    <a:pt x="656931" y="250670"/>
                  </a:lnTo>
                  <a:lnTo>
                    <a:pt x="694630" y="226223"/>
                  </a:lnTo>
                  <a:lnTo>
                    <a:pt x="733104" y="202897"/>
                  </a:lnTo>
                  <a:lnTo>
                    <a:pt x="772327" y="180713"/>
                  </a:lnTo>
                  <a:lnTo>
                    <a:pt x="812279" y="159694"/>
                  </a:lnTo>
                  <a:lnTo>
                    <a:pt x="852935" y="139865"/>
                  </a:lnTo>
                  <a:lnTo>
                    <a:pt x="894272" y="121247"/>
                  </a:lnTo>
                  <a:lnTo>
                    <a:pt x="936267" y="103865"/>
                  </a:lnTo>
                  <a:lnTo>
                    <a:pt x="978898" y="87740"/>
                  </a:lnTo>
                  <a:lnTo>
                    <a:pt x="1022141" y="72897"/>
                  </a:lnTo>
                  <a:lnTo>
                    <a:pt x="1065973" y="59358"/>
                  </a:lnTo>
                  <a:lnTo>
                    <a:pt x="1110371" y="47146"/>
                  </a:lnTo>
                  <a:lnTo>
                    <a:pt x="1155313" y="36284"/>
                  </a:lnTo>
                  <a:lnTo>
                    <a:pt x="1200774" y="26796"/>
                  </a:lnTo>
                  <a:lnTo>
                    <a:pt x="1246732" y="18704"/>
                  </a:lnTo>
                  <a:lnTo>
                    <a:pt x="1293164" y="12032"/>
                  </a:lnTo>
                  <a:lnTo>
                    <a:pt x="1340046" y="6802"/>
                  </a:lnTo>
                  <a:lnTo>
                    <a:pt x="1387356" y="3038"/>
                  </a:lnTo>
                  <a:lnTo>
                    <a:pt x="1435071" y="763"/>
                  </a:lnTo>
                  <a:lnTo>
                    <a:pt x="1483167" y="0"/>
                  </a:lnTo>
                  <a:lnTo>
                    <a:pt x="2049821" y="0"/>
                  </a:lnTo>
                </a:path>
              </a:pathLst>
            </a:custGeom>
            <a:ln w="19050">
              <a:solidFill>
                <a:srgbClr val="01646C"/>
              </a:solidFill>
            </a:ln>
          </p:spPr>
          <p:txBody>
            <a:bodyPr wrap="square" lIns="0" tIns="0" rIns="0" bIns="0" rtlCol="0"/>
            <a:lstStyle/>
            <a:p>
              <a:endParaRPr/>
            </a:p>
          </p:txBody>
        </p:sp>
        <p:sp>
          <p:nvSpPr>
            <p:cNvPr id="9" name="object 12">
              <a:extLst>
                <a:ext uri="{FF2B5EF4-FFF2-40B4-BE49-F238E27FC236}">
                  <a16:creationId xmlns:a16="http://schemas.microsoft.com/office/drawing/2014/main" id="{E455201B-4A6B-09EE-344B-0E1D77CAC6D3}"/>
                </a:ext>
              </a:extLst>
            </p:cNvPr>
            <p:cNvSpPr/>
            <p:nvPr/>
          </p:nvSpPr>
          <p:spPr>
            <a:xfrm>
              <a:off x="9745106" y="5002380"/>
              <a:ext cx="2423160" cy="1837689"/>
            </a:xfrm>
            <a:custGeom>
              <a:avLst/>
              <a:gdLst/>
              <a:ahLst/>
              <a:cxnLst/>
              <a:rect l="l" t="t" r="r" b="b"/>
              <a:pathLst>
                <a:path w="2423159" h="1837690">
                  <a:moveTo>
                    <a:pt x="0" y="1837623"/>
                  </a:moveTo>
                  <a:lnTo>
                    <a:pt x="2177" y="1760938"/>
                  </a:lnTo>
                  <a:lnTo>
                    <a:pt x="5174" y="1713634"/>
                  </a:lnTo>
                  <a:lnTo>
                    <a:pt x="9346" y="1666658"/>
                  </a:lnTo>
                  <a:lnTo>
                    <a:pt x="14677" y="1620025"/>
                  </a:lnTo>
                  <a:lnTo>
                    <a:pt x="21152" y="1573749"/>
                  </a:lnTo>
                  <a:lnTo>
                    <a:pt x="28757" y="1527844"/>
                  </a:lnTo>
                  <a:lnTo>
                    <a:pt x="37478" y="1482327"/>
                  </a:lnTo>
                  <a:lnTo>
                    <a:pt x="47300" y="1437210"/>
                  </a:lnTo>
                  <a:lnTo>
                    <a:pt x="58208" y="1392509"/>
                  </a:lnTo>
                  <a:lnTo>
                    <a:pt x="70188" y="1348238"/>
                  </a:lnTo>
                  <a:lnTo>
                    <a:pt x="83225" y="1304412"/>
                  </a:lnTo>
                  <a:lnTo>
                    <a:pt x="97304" y="1261045"/>
                  </a:lnTo>
                  <a:lnTo>
                    <a:pt x="112412" y="1218152"/>
                  </a:lnTo>
                  <a:lnTo>
                    <a:pt x="128533" y="1175748"/>
                  </a:lnTo>
                  <a:lnTo>
                    <a:pt x="145653" y="1133847"/>
                  </a:lnTo>
                  <a:lnTo>
                    <a:pt x="163757" y="1092463"/>
                  </a:lnTo>
                  <a:lnTo>
                    <a:pt x="182830" y="1051612"/>
                  </a:lnTo>
                  <a:lnTo>
                    <a:pt x="202859" y="1011307"/>
                  </a:lnTo>
                  <a:lnTo>
                    <a:pt x="223828" y="971564"/>
                  </a:lnTo>
                  <a:lnTo>
                    <a:pt x="245724" y="932397"/>
                  </a:lnTo>
                  <a:lnTo>
                    <a:pt x="268530" y="893821"/>
                  </a:lnTo>
                  <a:lnTo>
                    <a:pt x="292233" y="855849"/>
                  </a:lnTo>
                  <a:lnTo>
                    <a:pt x="316819" y="818498"/>
                  </a:lnTo>
                  <a:lnTo>
                    <a:pt x="342272" y="781780"/>
                  </a:lnTo>
                  <a:lnTo>
                    <a:pt x="368578" y="745712"/>
                  </a:lnTo>
                  <a:lnTo>
                    <a:pt x="395723" y="710307"/>
                  </a:lnTo>
                  <a:lnTo>
                    <a:pt x="423691" y="675580"/>
                  </a:lnTo>
                  <a:lnTo>
                    <a:pt x="452469" y="641546"/>
                  </a:lnTo>
                  <a:lnTo>
                    <a:pt x="482041" y="608219"/>
                  </a:lnTo>
                  <a:lnTo>
                    <a:pt x="512393" y="575614"/>
                  </a:lnTo>
                  <a:lnTo>
                    <a:pt x="543511" y="543745"/>
                  </a:lnTo>
                  <a:lnTo>
                    <a:pt x="575380" y="512627"/>
                  </a:lnTo>
                  <a:lnTo>
                    <a:pt x="607986" y="482275"/>
                  </a:lnTo>
                  <a:lnTo>
                    <a:pt x="641313" y="452703"/>
                  </a:lnTo>
                  <a:lnTo>
                    <a:pt x="675347" y="423925"/>
                  </a:lnTo>
                  <a:lnTo>
                    <a:pt x="710074" y="395957"/>
                  </a:lnTo>
                  <a:lnTo>
                    <a:pt x="745479" y="368813"/>
                  </a:lnTo>
                  <a:lnTo>
                    <a:pt x="781547" y="342507"/>
                  </a:lnTo>
                  <a:lnTo>
                    <a:pt x="818265" y="317054"/>
                  </a:lnTo>
                  <a:lnTo>
                    <a:pt x="855616" y="292469"/>
                  </a:lnTo>
                  <a:lnTo>
                    <a:pt x="893588" y="268766"/>
                  </a:lnTo>
                  <a:lnTo>
                    <a:pt x="932164" y="245959"/>
                  </a:lnTo>
                  <a:lnTo>
                    <a:pt x="971331" y="224064"/>
                  </a:lnTo>
                  <a:lnTo>
                    <a:pt x="1011074" y="203095"/>
                  </a:lnTo>
                  <a:lnTo>
                    <a:pt x="1051379" y="183067"/>
                  </a:lnTo>
                  <a:lnTo>
                    <a:pt x="1092230" y="163993"/>
                  </a:lnTo>
                  <a:lnTo>
                    <a:pt x="1133613" y="145889"/>
                  </a:lnTo>
                  <a:lnTo>
                    <a:pt x="1175515" y="128770"/>
                  </a:lnTo>
                  <a:lnTo>
                    <a:pt x="1217919" y="112649"/>
                  </a:lnTo>
                  <a:lnTo>
                    <a:pt x="1260811" y="97542"/>
                  </a:lnTo>
                  <a:lnTo>
                    <a:pt x="1304178" y="83462"/>
                  </a:lnTo>
                  <a:lnTo>
                    <a:pt x="1348004" y="70425"/>
                  </a:lnTo>
                  <a:lnTo>
                    <a:pt x="1392275" y="58446"/>
                  </a:lnTo>
                  <a:lnTo>
                    <a:pt x="1436975" y="47538"/>
                  </a:lnTo>
                  <a:lnTo>
                    <a:pt x="1482092" y="37716"/>
                  </a:lnTo>
                  <a:lnTo>
                    <a:pt x="1527609" y="28995"/>
                  </a:lnTo>
                  <a:lnTo>
                    <a:pt x="1573513" y="21390"/>
                  </a:lnTo>
                  <a:lnTo>
                    <a:pt x="1619789" y="14915"/>
                  </a:lnTo>
                  <a:lnTo>
                    <a:pt x="1666422" y="9584"/>
                  </a:lnTo>
                  <a:lnTo>
                    <a:pt x="1713397" y="5413"/>
                  </a:lnTo>
                  <a:lnTo>
                    <a:pt x="1760701" y="2415"/>
                  </a:lnTo>
                  <a:lnTo>
                    <a:pt x="1808318" y="606"/>
                  </a:lnTo>
                  <a:lnTo>
                    <a:pt x="1856234" y="0"/>
                  </a:lnTo>
                  <a:lnTo>
                    <a:pt x="2422890" y="0"/>
                  </a:lnTo>
                </a:path>
              </a:pathLst>
            </a:custGeom>
            <a:ln w="19049">
              <a:solidFill>
                <a:srgbClr val="B4BB2E"/>
              </a:solidFill>
            </a:ln>
          </p:spPr>
          <p:txBody>
            <a:bodyPr wrap="square" lIns="0" tIns="0" rIns="0" bIns="0" rtlCol="0"/>
            <a:lstStyle/>
            <a:p>
              <a:endParaRPr dirty="0"/>
            </a:p>
          </p:txBody>
        </p:sp>
        <p:sp>
          <p:nvSpPr>
            <p:cNvPr id="10" name="object 13">
              <a:extLst>
                <a:ext uri="{FF2B5EF4-FFF2-40B4-BE49-F238E27FC236}">
                  <a16:creationId xmlns:a16="http://schemas.microsoft.com/office/drawing/2014/main" id="{F26AC16A-2B01-B7B2-9411-5FB20BE7CDCA}"/>
                </a:ext>
              </a:extLst>
            </p:cNvPr>
            <p:cNvSpPr/>
            <p:nvPr/>
          </p:nvSpPr>
          <p:spPr>
            <a:xfrm>
              <a:off x="9373573" y="4556107"/>
              <a:ext cx="2794635" cy="2284095"/>
            </a:xfrm>
            <a:custGeom>
              <a:avLst/>
              <a:gdLst/>
              <a:ahLst/>
              <a:cxnLst/>
              <a:rect l="l" t="t" r="r" b="b"/>
              <a:pathLst>
                <a:path w="2794634" h="2284095">
                  <a:moveTo>
                    <a:pt x="0" y="2283896"/>
                  </a:moveTo>
                  <a:lnTo>
                    <a:pt x="0" y="2227770"/>
                  </a:lnTo>
                  <a:lnTo>
                    <a:pt x="516" y="2179326"/>
                  </a:lnTo>
                  <a:lnTo>
                    <a:pt x="2058" y="2131134"/>
                  </a:lnTo>
                  <a:lnTo>
                    <a:pt x="4615" y="2083205"/>
                  </a:lnTo>
                  <a:lnTo>
                    <a:pt x="8177" y="2035549"/>
                  </a:lnTo>
                  <a:lnTo>
                    <a:pt x="12733" y="1988178"/>
                  </a:lnTo>
                  <a:lnTo>
                    <a:pt x="18273" y="1941100"/>
                  </a:lnTo>
                  <a:lnTo>
                    <a:pt x="24786" y="1894327"/>
                  </a:lnTo>
                  <a:lnTo>
                    <a:pt x="32263" y="1847870"/>
                  </a:lnTo>
                  <a:lnTo>
                    <a:pt x="40692" y="1801737"/>
                  </a:lnTo>
                  <a:lnTo>
                    <a:pt x="50062" y="1755941"/>
                  </a:lnTo>
                  <a:lnTo>
                    <a:pt x="60365" y="1710492"/>
                  </a:lnTo>
                  <a:lnTo>
                    <a:pt x="71589" y="1665399"/>
                  </a:lnTo>
                  <a:lnTo>
                    <a:pt x="83723" y="1620673"/>
                  </a:lnTo>
                  <a:lnTo>
                    <a:pt x="96758" y="1576326"/>
                  </a:lnTo>
                  <a:lnTo>
                    <a:pt x="110682" y="1532367"/>
                  </a:lnTo>
                  <a:lnTo>
                    <a:pt x="125486" y="1488806"/>
                  </a:lnTo>
                  <a:lnTo>
                    <a:pt x="141158" y="1445655"/>
                  </a:lnTo>
                  <a:lnTo>
                    <a:pt x="157690" y="1402923"/>
                  </a:lnTo>
                  <a:lnTo>
                    <a:pt x="175069" y="1360621"/>
                  </a:lnTo>
                  <a:lnTo>
                    <a:pt x="193286" y="1318760"/>
                  </a:lnTo>
                  <a:lnTo>
                    <a:pt x="212329" y="1277350"/>
                  </a:lnTo>
                  <a:lnTo>
                    <a:pt x="232190" y="1236401"/>
                  </a:lnTo>
                  <a:lnTo>
                    <a:pt x="252857" y="1195924"/>
                  </a:lnTo>
                  <a:lnTo>
                    <a:pt x="274319" y="1155930"/>
                  </a:lnTo>
                  <a:lnTo>
                    <a:pt x="296567" y="1116428"/>
                  </a:lnTo>
                  <a:lnTo>
                    <a:pt x="319590" y="1077429"/>
                  </a:lnTo>
                  <a:lnTo>
                    <a:pt x="343377" y="1038944"/>
                  </a:lnTo>
                  <a:lnTo>
                    <a:pt x="367918" y="1000983"/>
                  </a:lnTo>
                  <a:lnTo>
                    <a:pt x="393202" y="963557"/>
                  </a:lnTo>
                  <a:lnTo>
                    <a:pt x="419220" y="926675"/>
                  </a:lnTo>
                  <a:lnTo>
                    <a:pt x="445960" y="890350"/>
                  </a:lnTo>
                  <a:lnTo>
                    <a:pt x="473413" y="854590"/>
                  </a:lnTo>
                  <a:lnTo>
                    <a:pt x="501567" y="819406"/>
                  </a:lnTo>
                  <a:lnTo>
                    <a:pt x="530413" y="784809"/>
                  </a:lnTo>
                  <a:lnTo>
                    <a:pt x="559939" y="750809"/>
                  </a:lnTo>
                  <a:lnTo>
                    <a:pt x="590136" y="717417"/>
                  </a:lnTo>
                  <a:lnTo>
                    <a:pt x="620992" y="684644"/>
                  </a:lnTo>
                  <a:lnTo>
                    <a:pt x="652499" y="652499"/>
                  </a:lnTo>
                  <a:lnTo>
                    <a:pt x="684644" y="620992"/>
                  </a:lnTo>
                  <a:lnTo>
                    <a:pt x="717417" y="590136"/>
                  </a:lnTo>
                  <a:lnTo>
                    <a:pt x="750809" y="559939"/>
                  </a:lnTo>
                  <a:lnTo>
                    <a:pt x="784809" y="530413"/>
                  </a:lnTo>
                  <a:lnTo>
                    <a:pt x="819406" y="501567"/>
                  </a:lnTo>
                  <a:lnTo>
                    <a:pt x="854590" y="473413"/>
                  </a:lnTo>
                  <a:lnTo>
                    <a:pt x="890350" y="445960"/>
                  </a:lnTo>
                  <a:lnTo>
                    <a:pt x="926675" y="419220"/>
                  </a:lnTo>
                  <a:lnTo>
                    <a:pt x="963557" y="393202"/>
                  </a:lnTo>
                  <a:lnTo>
                    <a:pt x="1000983" y="367918"/>
                  </a:lnTo>
                  <a:lnTo>
                    <a:pt x="1038944" y="343377"/>
                  </a:lnTo>
                  <a:lnTo>
                    <a:pt x="1077429" y="319590"/>
                  </a:lnTo>
                  <a:lnTo>
                    <a:pt x="1116428" y="296567"/>
                  </a:lnTo>
                  <a:lnTo>
                    <a:pt x="1155930" y="274319"/>
                  </a:lnTo>
                  <a:lnTo>
                    <a:pt x="1195924" y="252857"/>
                  </a:lnTo>
                  <a:lnTo>
                    <a:pt x="1236401" y="232190"/>
                  </a:lnTo>
                  <a:lnTo>
                    <a:pt x="1277350" y="212329"/>
                  </a:lnTo>
                  <a:lnTo>
                    <a:pt x="1318760" y="193286"/>
                  </a:lnTo>
                  <a:lnTo>
                    <a:pt x="1360621" y="175069"/>
                  </a:lnTo>
                  <a:lnTo>
                    <a:pt x="1402923" y="157690"/>
                  </a:lnTo>
                  <a:lnTo>
                    <a:pt x="1445655" y="141158"/>
                  </a:lnTo>
                  <a:lnTo>
                    <a:pt x="1488806" y="125486"/>
                  </a:lnTo>
                  <a:lnTo>
                    <a:pt x="1532367" y="110682"/>
                  </a:lnTo>
                  <a:lnTo>
                    <a:pt x="1576326" y="96758"/>
                  </a:lnTo>
                  <a:lnTo>
                    <a:pt x="1620673" y="83723"/>
                  </a:lnTo>
                  <a:lnTo>
                    <a:pt x="1665399" y="71589"/>
                  </a:lnTo>
                  <a:lnTo>
                    <a:pt x="1710492" y="60365"/>
                  </a:lnTo>
                  <a:lnTo>
                    <a:pt x="1755941" y="50062"/>
                  </a:lnTo>
                  <a:lnTo>
                    <a:pt x="1801737" y="40692"/>
                  </a:lnTo>
                  <a:lnTo>
                    <a:pt x="1847870" y="32263"/>
                  </a:lnTo>
                  <a:lnTo>
                    <a:pt x="1894327" y="24786"/>
                  </a:lnTo>
                  <a:lnTo>
                    <a:pt x="1941100" y="18273"/>
                  </a:lnTo>
                  <a:lnTo>
                    <a:pt x="1988178" y="12733"/>
                  </a:lnTo>
                  <a:lnTo>
                    <a:pt x="2035549" y="8177"/>
                  </a:lnTo>
                  <a:lnTo>
                    <a:pt x="2083205" y="4615"/>
                  </a:lnTo>
                  <a:lnTo>
                    <a:pt x="2131134" y="2058"/>
                  </a:lnTo>
                  <a:lnTo>
                    <a:pt x="2179326" y="516"/>
                  </a:lnTo>
                  <a:lnTo>
                    <a:pt x="2227770" y="0"/>
                  </a:lnTo>
                  <a:lnTo>
                    <a:pt x="2794422" y="0"/>
                  </a:lnTo>
                </a:path>
              </a:pathLst>
            </a:custGeom>
            <a:ln w="19050">
              <a:solidFill>
                <a:srgbClr val="01646C"/>
              </a:solidFill>
            </a:ln>
          </p:spPr>
          <p:txBody>
            <a:bodyPr wrap="square" lIns="0" tIns="0" rIns="0" bIns="0" rtlCol="0"/>
            <a:lstStyle/>
            <a:p>
              <a:endParaRPr/>
            </a:p>
          </p:txBody>
        </p:sp>
      </p:grpSp>
    </p:spTree>
    <p:extLst>
      <p:ext uri="{BB962C8B-B14F-4D97-AF65-F5344CB8AC3E}">
        <p14:creationId xmlns:p14="http://schemas.microsoft.com/office/powerpoint/2010/main" val="3404207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58298" y="383810"/>
            <a:ext cx="8993007" cy="597599"/>
          </a:xfrm>
          <a:prstGeom prst="rect">
            <a:avLst/>
          </a:prstGeom>
        </p:spPr>
        <p:txBody>
          <a:bodyPr vert="horz" wrap="square" lIns="0" tIns="12700" rIns="0" bIns="0" rtlCol="0">
            <a:spAutoFit/>
          </a:bodyPr>
          <a:lstStyle/>
          <a:p>
            <a:pPr marL="12700">
              <a:lnSpc>
                <a:spcPct val="100000"/>
              </a:lnSpc>
              <a:spcBef>
                <a:spcPts val="100"/>
              </a:spcBef>
              <a:tabLst>
                <a:tab pos="2085339" algn="l"/>
              </a:tabLst>
            </a:pPr>
            <a:r>
              <a:rPr lang="en-GB" dirty="0"/>
              <a:t>Key differences H2020 to Horizon Europe</a:t>
            </a:r>
            <a:endParaRPr spc="-10" dirty="0"/>
          </a:p>
        </p:txBody>
      </p:sp>
      <p:sp>
        <p:nvSpPr>
          <p:cNvPr id="16" name="Content Placeholder 2">
            <a:extLst>
              <a:ext uri="{FF2B5EF4-FFF2-40B4-BE49-F238E27FC236}">
                <a16:creationId xmlns:a16="http://schemas.microsoft.com/office/drawing/2014/main" id="{C0BEC5F9-6617-0899-4DD6-9A1E9F5324E8}"/>
              </a:ext>
            </a:extLst>
          </p:cNvPr>
          <p:cNvSpPr txBox="1">
            <a:spLocks/>
          </p:cNvSpPr>
          <p:nvPr/>
        </p:nvSpPr>
        <p:spPr>
          <a:xfrm>
            <a:off x="1058298" y="1018917"/>
            <a:ext cx="9673202" cy="3880773"/>
          </a:xfrm>
          <a:prstGeom prst="rect">
            <a:avLst/>
          </a:prstGeom>
        </p:spPr>
        <p:txBody>
          <a:bodyPr vert="horz" lIns="91440" tIns="45720" rIns="91440" bIns="45720" rtlCol="0" anchor="t">
            <a:noAutofit/>
          </a:bodyPr>
          <a:lstStyle>
            <a:lvl1pPr marL="342900" indent="-342900" algn="l" defTabSz="457200" rtl="0" eaLnBrk="1" latinLnBrk="0" hangingPunct="1">
              <a:spcBef>
                <a:spcPts val="1000"/>
              </a:spcBef>
              <a:spcAft>
                <a:spcPts val="0"/>
              </a:spcAft>
              <a:buClr>
                <a:srgbClr val="BEBF3B"/>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rgbClr val="BEBF3B"/>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rgbClr val="BEBF3B"/>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rgbClr val="BEBF3B"/>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rgbClr val="BEBF3B"/>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lvl="0" indent="0">
              <a:lnSpc>
                <a:spcPct val="90000"/>
              </a:lnSpc>
              <a:buNone/>
            </a:pPr>
            <a:r>
              <a:rPr lang="en-GB" sz="2000" b="1" dirty="0">
                <a:latin typeface="HelveticaNeueLT Std Med"/>
              </a:rPr>
              <a:t>Audit thresholds:</a:t>
            </a:r>
          </a:p>
          <a:p>
            <a:pPr lvl="0">
              <a:lnSpc>
                <a:spcPct val="90000"/>
              </a:lnSpc>
            </a:pPr>
            <a:r>
              <a:rPr lang="en-GB" sz="2000" dirty="0">
                <a:latin typeface="HelveticaNeueLT Std Med"/>
              </a:rPr>
              <a:t>Horizon Europe</a:t>
            </a:r>
          </a:p>
          <a:p>
            <a:pPr lvl="1">
              <a:lnSpc>
                <a:spcPct val="90000"/>
              </a:lnSpc>
            </a:pPr>
            <a:r>
              <a:rPr lang="en-GB" sz="2000" dirty="0">
                <a:latin typeface="HelveticaNeueLT Std Med"/>
              </a:rPr>
              <a:t>End of grant – when </a:t>
            </a:r>
            <a:r>
              <a:rPr lang="en-GB" sz="2000" b="1" dirty="0">
                <a:latin typeface="HelveticaNeueLT Std Med"/>
              </a:rPr>
              <a:t>all costs </a:t>
            </a:r>
            <a:r>
              <a:rPr lang="en-GB" sz="2000" dirty="0">
                <a:latin typeface="HelveticaNeueLT Std Med"/>
              </a:rPr>
              <a:t>(including indirect costs) exceed €430,000.00</a:t>
            </a:r>
          </a:p>
          <a:p>
            <a:pPr lvl="1">
              <a:lnSpc>
                <a:spcPct val="90000"/>
              </a:lnSpc>
            </a:pPr>
            <a:r>
              <a:rPr lang="en-GB" sz="2000" dirty="0">
                <a:latin typeface="HelveticaNeueLT Std Med"/>
              </a:rPr>
              <a:t>Systems and Processes audit by EC threshold raised to €725 000.00 – invited by EC</a:t>
            </a:r>
          </a:p>
          <a:p>
            <a:pPr marL="342900" marR="0" lvl="0" indent="-342900" algn="l" defTabSz="457200" rtl="0" eaLnBrk="1" fontAlgn="auto" latinLnBrk="0" hangingPunct="1">
              <a:lnSpc>
                <a:spcPct val="100000"/>
              </a:lnSpc>
              <a:spcBef>
                <a:spcPts val="1000"/>
              </a:spcBef>
              <a:spcAft>
                <a:spcPts val="0"/>
              </a:spcAft>
              <a:buClr>
                <a:srgbClr val="BEBF3B"/>
              </a:buClr>
              <a:buSzPct val="80000"/>
              <a:buFont typeface="Wingdings 3" charset="2"/>
              <a:buChar char=""/>
              <a:tabLst/>
              <a:defRPr/>
            </a:pPr>
            <a:r>
              <a:rPr kumimoji="0" lang="en-GB" sz="2000" b="0" i="0" u="none" strike="noStrike" kern="1200" cap="none" spc="0" normalizeH="0" baseline="0" noProof="0" dirty="0">
                <a:ln>
                  <a:noFill/>
                </a:ln>
                <a:solidFill>
                  <a:sysClr val="windowText" lastClr="000000">
                    <a:lumMod val="75000"/>
                    <a:lumOff val="25000"/>
                  </a:sysClr>
                </a:solidFill>
                <a:effectLst/>
                <a:uLnTx/>
                <a:uFillTx/>
                <a:latin typeface="HelveticaNeueLT Std Med"/>
              </a:rPr>
              <a:t>Horizon:2020</a:t>
            </a:r>
            <a:endParaRPr lang="en-GB" sz="2000" b="0" i="0" u="none" strike="noStrike" kern="1200" cap="none" spc="0" normalizeH="0" baseline="0" noProof="0" dirty="0">
              <a:ln>
                <a:noFill/>
              </a:ln>
              <a:solidFill>
                <a:sysClr val="windowText" lastClr="000000">
                  <a:lumMod val="75000"/>
                  <a:lumOff val="25000"/>
                </a:sysClr>
              </a:solidFill>
              <a:effectLst/>
              <a:uLnTx/>
              <a:uFillTx/>
              <a:latin typeface="HelveticaNeueLT Std Med"/>
            </a:endParaRPr>
          </a:p>
          <a:p>
            <a:pPr marL="742950" marR="0" lvl="1" indent="-285750" algn="l" defTabSz="457200" rtl="0" eaLnBrk="1" fontAlgn="auto" latinLnBrk="0" hangingPunct="1">
              <a:lnSpc>
                <a:spcPct val="100000"/>
              </a:lnSpc>
              <a:spcBef>
                <a:spcPts val="1000"/>
              </a:spcBef>
              <a:spcAft>
                <a:spcPts val="0"/>
              </a:spcAft>
              <a:buClr>
                <a:srgbClr val="BEBF3B"/>
              </a:buClr>
              <a:buSzPct val="80000"/>
              <a:buFont typeface="Wingdings 3" charset="2"/>
              <a:buChar char=""/>
              <a:tabLst/>
              <a:defRPr/>
            </a:pPr>
            <a:r>
              <a:rPr kumimoji="0" lang="en-GB" sz="2000" b="0" i="0" u="none" strike="noStrike" kern="1200" cap="none" spc="0" normalizeH="0" baseline="0" noProof="0" dirty="0">
                <a:ln>
                  <a:noFill/>
                </a:ln>
                <a:solidFill>
                  <a:sysClr val="windowText" lastClr="000000">
                    <a:lumMod val="75000"/>
                    <a:lumOff val="25000"/>
                  </a:sysClr>
                </a:solidFill>
                <a:effectLst/>
                <a:uLnTx/>
                <a:uFillTx/>
                <a:latin typeface="HelveticaNeueLT Std Med"/>
              </a:rPr>
              <a:t>End of grant – when </a:t>
            </a:r>
            <a:r>
              <a:rPr kumimoji="0" lang="en-GB" sz="2000" b="1" i="0" u="none" strike="noStrike" kern="1200" cap="none" spc="0" normalizeH="0" baseline="0" noProof="0" dirty="0">
                <a:ln>
                  <a:noFill/>
                </a:ln>
                <a:solidFill>
                  <a:sysClr val="windowText" lastClr="000000">
                    <a:lumMod val="75000"/>
                    <a:lumOff val="25000"/>
                  </a:sysClr>
                </a:solidFill>
                <a:effectLst/>
                <a:uLnTx/>
                <a:uFillTx/>
                <a:latin typeface="HelveticaNeueLT Std Med"/>
              </a:rPr>
              <a:t>direct </a:t>
            </a:r>
            <a:r>
              <a:rPr kumimoji="0" lang="en-GB" sz="2000" b="0" i="0" u="none" strike="noStrike" kern="1200" cap="none" spc="0" normalizeH="0" baseline="0" noProof="0" dirty="0">
                <a:ln>
                  <a:noFill/>
                </a:ln>
                <a:solidFill>
                  <a:sysClr val="windowText" lastClr="000000">
                    <a:lumMod val="75000"/>
                    <a:lumOff val="25000"/>
                  </a:sysClr>
                </a:solidFill>
                <a:effectLst/>
                <a:uLnTx/>
                <a:uFillTx/>
                <a:latin typeface="HelveticaNeueLT Std Med"/>
              </a:rPr>
              <a:t>costs EC exceed €325,000.00</a:t>
            </a:r>
            <a:endParaRPr lang="en-GB" sz="2000" b="0" i="0" u="none" strike="noStrike" kern="1200" cap="none" spc="0" normalizeH="0" baseline="0" noProof="0" dirty="0">
              <a:ln>
                <a:noFill/>
              </a:ln>
              <a:solidFill>
                <a:sysClr val="windowText" lastClr="000000">
                  <a:lumMod val="75000"/>
                  <a:lumOff val="25000"/>
                </a:sysClr>
              </a:solidFill>
              <a:effectLst/>
              <a:uLnTx/>
              <a:uFillTx/>
              <a:latin typeface="HelveticaNeueLT Std Med"/>
            </a:endParaRPr>
          </a:p>
          <a:p>
            <a:pPr marL="742950" marR="0" lvl="1" indent="-285750" algn="l" defTabSz="457200" rtl="0" eaLnBrk="1" fontAlgn="auto" latinLnBrk="0" hangingPunct="1">
              <a:lnSpc>
                <a:spcPct val="100000"/>
              </a:lnSpc>
              <a:spcBef>
                <a:spcPts val="1000"/>
              </a:spcBef>
              <a:spcAft>
                <a:spcPts val="0"/>
              </a:spcAft>
              <a:buClr>
                <a:srgbClr val="BEBF3B"/>
              </a:buClr>
              <a:buSzPct val="80000"/>
              <a:buFont typeface="Wingdings 3" charset="2"/>
              <a:buChar char=""/>
              <a:tabLst/>
              <a:defRPr/>
            </a:pPr>
            <a:endParaRPr lang="en-GB" sz="2000" b="0" i="0" u="none" strike="noStrike" kern="1200" cap="none" spc="0" normalizeH="0" baseline="0" noProof="0" dirty="0">
              <a:ln>
                <a:noFill/>
              </a:ln>
              <a:solidFill>
                <a:sysClr val="windowText" lastClr="000000">
                  <a:lumMod val="75000"/>
                  <a:lumOff val="25000"/>
                </a:sysClr>
              </a:solidFill>
              <a:effectLst/>
              <a:uLnTx/>
              <a:uFillTx/>
              <a:latin typeface="HelveticaNeueLT Std Med"/>
            </a:endParaRPr>
          </a:p>
          <a:p>
            <a:pPr marL="342900" marR="0" lvl="0" indent="-342900" algn="l" defTabSz="457200" rtl="0" eaLnBrk="1" fontAlgn="auto" latinLnBrk="0" hangingPunct="1">
              <a:lnSpc>
                <a:spcPct val="100000"/>
              </a:lnSpc>
              <a:spcBef>
                <a:spcPts val="1000"/>
              </a:spcBef>
              <a:spcAft>
                <a:spcPts val="0"/>
              </a:spcAft>
              <a:buClr>
                <a:srgbClr val="BEBF3B"/>
              </a:buClr>
              <a:buSzPct val="80000"/>
              <a:buFont typeface="Wingdings 3" charset="2"/>
              <a:buChar char=""/>
              <a:tabLst/>
              <a:defRPr/>
            </a:pPr>
            <a:r>
              <a:rPr kumimoji="0" lang="en-GB" sz="2000" i="0" u="none" strike="noStrike" kern="1200" cap="none" spc="0" normalizeH="0" baseline="0" noProof="0" dirty="0">
                <a:ln>
                  <a:noFill/>
                </a:ln>
                <a:solidFill>
                  <a:sysClr val="windowText" lastClr="000000">
                    <a:lumMod val="75000"/>
                    <a:lumOff val="25000"/>
                  </a:sysClr>
                </a:solidFill>
                <a:effectLst/>
                <a:uLnTx/>
                <a:uFillTx/>
                <a:latin typeface="HelveticaNeueLT Std Med"/>
              </a:rPr>
              <a:t>Additionally, European </a:t>
            </a:r>
            <a:r>
              <a:rPr kumimoji="0" lang="en-GB" sz="2000" i="0" u="none" strike="noStrike" kern="1200" cap="none" spc="0" normalizeH="0" baseline="0" noProof="0" dirty="0" err="1">
                <a:ln>
                  <a:noFill/>
                </a:ln>
                <a:solidFill>
                  <a:sysClr val="windowText" lastClr="000000">
                    <a:lumMod val="75000"/>
                    <a:lumOff val="25000"/>
                  </a:sysClr>
                </a:solidFill>
                <a:effectLst/>
                <a:uLnTx/>
                <a:uFillTx/>
                <a:latin typeface="HelveticaNeueLT Std Med"/>
              </a:rPr>
              <a:t>Commissio</a:t>
            </a:r>
            <a:r>
              <a:rPr lang="en-GB" sz="2000" dirty="0">
                <a:solidFill>
                  <a:sysClr val="windowText" lastClr="000000">
                    <a:lumMod val="75000"/>
                    <a:lumOff val="25000"/>
                  </a:sysClr>
                </a:solidFill>
                <a:latin typeface="HelveticaNeueLT Std Med"/>
              </a:rPr>
              <a:t>n can audit a project at any time during the project and up to 2 years after the final payment is released</a:t>
            </a:r>
          </a:p>
          <a:p>
            <a:pPr marL="342900" marR="0" lvl="0" indent="-342900" algn="l" defTabSz="457200" rtl="0" eaLnBrk="1" fontAlgn="auto" latinLnBrk="0" hangingPunct="1">
              <a:lnSpc>
                <a:spcPct val="100000"/>
              </a:lnSpc>
              <a:spcBef>
                <a:spcPts val="1000"/>
              </a:spcBef>
              <a:spcAft>
                <a:spcPts val="0"/>
              </a:spcAft>
              <a:buClr>
                <a:srgbClr val="BEBF3B"/>
              </a:buClr>
              <a:buSzPct val="80000"/>
              <a:buFont typeface="Wingdings 3" charset="2"/>
              <a:buChar char=""/>
              <a:tabLst/>
              <a:defRPr/>
            </a:pPr>
            <a:r>
              <a:rPr lang="en-GB" sz="2000" dirty="0">
                <a:solidFill>
                  <a:sysClr val="windowText" lastClr="000000">
                    <a:lumMod val="75000"/>
                    <a:lumOff val="25000"/>
                  </a:sysClr>
                </a:solidFill>
                <a:latin typeface="HelveticaNeueLT Std Med"/>
              </a:rPr>
              <a:t>European Court of Auditors can also audit the European Commission, via funding recipients, at any point up to 5 years  after the final payment is released. </a:t>
            </a:r>
            <a:endParaRPr lang="en-GB" sz="2000" i="0" u="none" strike="noStrike" kern="1200" cap="none" spc="0" normalizeH="0" baseline="0" noProof="0" dirty="0">
              <a:ln>
                <a:noFill/>
              </a:ln>
              <a:solidFill>
                <a:sysClr val="windowText" lastClr="000000">
                  <a:lumMod val="75000"/>
                  <a:lumOff val="25000"/>
                </a:sysClr>
              </a:solidFill>
              <a:effectLst/>
              <a:uLnTx/>
              <a:uFillTx/>
              <a:latin typeface="HelveticaNeueLT Std Med"/>
            </a:endParaRPr>
          </a:p>
        </p:txBody>
      </p:sp>
      <p:pic>
        <p:nvPicPr>
          <p:cNvPr id="2" name="Picture 1" descr="A yellow and black logo&#10;&#10;Description automatically generated">
            <a:extLst>
              <a:ext uri="{FF2B5EF4-FFF2-40B4-BE49-F238E27FC236}">
                <a16:creationId xmlns:a16="http://schemas.microsoft.com/office/drawing/2014/main" id="{3B0C48EC-A6F8-E493-85DA-883A442888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500" y="5553137"/>
            <a:ext cx="1934532" cy="776165"/>
          </a:xfrm>
          <a:prstGeom prst="rect">
            <a:avLst/>
          </a:prstGeom>
        </p:spPr>
      </p:pic>
      <p:grpSp>
        <p:nvGrpSpPr>
          <p:cNvPr id="4" name="object 9">
            <a:extLst>
              <a:ext uri="{FF2B5EF4-FFF2-40B4-BE49-F238E27FC236}">
                <a16:creationId xmlns:a16="http://schemas.microsoft.com/office/drawing/2014/main" id="{E1F03504-81A1-0508-A27E-B37F9050DD6E}"/>
              </a:ext>
            </a:extLst>
          </p:cNvPr>
          <p:cNvGrpSpPr/>
          <p:nvPr/>
        </p:nvGrpSpPr>
        <p:grpSpPr>
          <a:xfrm>
            <a:off x="9364048" y="4546582"/>
            <a:ext cx="2813685" cy="2303145"/>
            <a:chOff x="9364048" y="4546582"/>
            <a:chExt cx="2813685" cy="2303145"/>
          </a:xfrm>
        </p:grpSpPr>
        <p:sp>
          <p:nvSpPr>
            <p:cNvPr id="5" name="object 10">
              <a:extLst>
                <a:ext uri="{FF2B5EF4-FFF2-40B4-BE49-F238E27FC236}">
                  <a16:creationId xmlns:a16="http://schemas.microsoft.com/office/drawing/2014/main" id="{983B32C7-3752-5BB7-8870-2CA9C1471E4C}"/>
                </a:ext>
              </a:extLst>
            </p:cNvPr>
            <p:cNvSpPr/>
            <p:nvPr/>
          </p:nvSpPr>
          <p:spPr>
            <a:xfrm>
              <a:off x="10505707" y="5901022"/>
              <a:ext cx="1662430" cy="939165"/>
            </a:xfrm>
            <a:custGeom>
              <a:avLst/>
              <a:gdLst/>
              <a:ahLst/>
              <a:cxnLst/>
              <a:rect l="l" t="t" r="r" b="b"/>
              <a:pathLst>
                <a:path w="1662429" h="939165">
                  <a:moveTo>
                    <a:pt x="0" y="938982"/>
                  </a:moveTo>
                  <a:lnTo>
                    <a:pt x="11748" y="873971"/>
                  </a:lnTo>
                  <a:lnTo>
                    <a:pt x="22462" y="828906"/>
                  </a:lnTo>
                  <a:lnTo>
                    <a:pt x="34989" y="784572"/>
                  </a:lnTo>
                  <a:lnTo>
                    <a:pt x="49288" y="741011"/>
                  </a:lnTo>
                  <a:lnTo>
                    <a:pt x="65316" y="698265"/>
                  </a:lnTo>
                  <a:lnTo>
                    <a:pt x="83033" y="656376"/>
                  </a:lnTo>
                  <a:lnTo>
                    <a:pt x="102397" y="615384"/>
                  </a:lnTo>
                  <a:lnTo>
                    <a:pt x="123365" y="575331"/>
                  </a:lnTo>
                  <a:lnTo>
                    <a:pt x="145897" y="536260"/>
                  </a:lnTo>
                  <a:lnTo>
                    <a:pt x="169951" y="498211"/>
                  </a:lnTo>
                  <a:lnTo>
                    <a:pt x="195485" y="461226"/>
                  </a:lnTo>
                  <a:lnTo>
                    <a:pt x="222458" y="425347"/>
                  </a:lnTo>
                  <a:lnTo>
                    <a:pt x="250828" y="390616"/>
                  </a:lnTo>
                  <a:lnTo>
                    <a:pt x="280553" y="357074"/>
                  </a:lnTo>
                  <a:lnTo>
                    <a:pt x="311592" y="324762"/>
                  </a:lnTo>
                  <a:lnTo>
                    <a:pt x="343903" y="293723"/>
                  </a:lnTo>
                  <a:lnTo>
                    <a:pt x="377445" y="263997"/>
                  </a:lnTo>
                  <a:lnTo>
                    <a:pt x="412176" y="235627"/>
                  </a:lnTo>
                  <a:lnTo>
                    <a:pt x="448055" y="208655"/>
                  </a:lnTo>
                  <a:lnTo>
                    <a:pt x="485039" y="183120"/>
                  </a:lnTo>
                  <a:lnTo>
                    <a:pt x="523087" y="159066"/>
                  </a:lnTo>
                  <a:lnTo>
                    <a:pt x="562159" y="136534"/>
                  </a:lnTo>
                  <a:lnTo>
                    <a:pt x="602211" y="115566"/>
                  </a:lnTo>
                  <a:lnTo>
                    <a:pt x="643202" y="96202"/>
                  </a:lnTo>
                  <a:lnTo>
                    <a:pt x="685091" y="78485"/>
                  </a:lnTo>
                  <a:lnTo>
                    <a:pt x="727837" y="62457"/>
                  </a:lnTo>
                  <a:lnTo>
                    <a:pt x="771397" y="48158"/>
                  </a:lnTo>
                  <a:lnTo>
                    <a:pt x="815730" y="35631"/>
                  </a:lnTo>
                  <a:lnTo>
                    <a:pt x="860794" y="24917"/>
                  </a:lnTo>
                  <a:lnTo>
                    <a:pt x="906548" y="16058"/>
                  </a:lnTo>
                  <a:lnTo>
                    <a:pt x="952950" y="9095"/>
                  </a:lnTo>
                  <a:lnTo>
                    <a:pt x="999959" y="4069"/>
                  </a:lnTo>
                  <a:lnTo>
                    <a:pt x="1047533" y="1024"/>
                  </a:lnTo>
                  <a:lnTo>
                    <a:pt x="1095630" y="0"/>
                  </a:lnTo>
                  <a:lnTo>
                    <a:pt x="1662288" y="0"/>
                  </a:lnTo>
                </a:path>
              </a:pathLst>
            </a:custGeom>
            <a:ln w="19050">
              <a:solidFill>
                <a:srgbClr val="B4BB2E"/>
              </a:solidFill>
            </a:ln>
          </p:spPr>
          <p:txBody>
            <a:bodyPr wrap="square" lIns="0" tIns="0" rIns="0" bIns="0" rtlCol="0"/>
            <a:lstStyle/>
            <a:p>
              <a:endParaRPr/>
            </a:p>
          </p:txBody>
        </p:sp>
        <p:sp>
          <p:nvSpPr>
            <p:cNvPr id="6" name="object 11">
              <a:extLst>
                <a:ext uri="{FF2B5EF4-FFF2-40B4-BE49-F238E27FC236}">
                  <a16:creationId xmlns:a16="http://schemas.microsoft.com/office/drawing/2014/main" id="{8F80BE15-A1C7-74C5-29F9-50AA9ED90F26}"/>
                </a:ext>
              </a:extLst>
            </p:cNvPr>
            <p:cNvSpPr/>
            <p:nvPr/>
          </p:nvSpPr>
          <p:spPr>
            <a:xfrm>
              <a:off x="10118175" y="5447538"/>
              <a:ext cx="2050414" cy="1392555"/>
            </a:xfrm>
            <a:custGeom>
              <a:avLst/>
              <a:gdLst/>
              <a:ahLst/>
              <a:cxnLst/>
              <a:rect l="l" t="t" r="r" b="b"/>
              <a:pathLst>
                <a:path w="2050415" h="1392554">
                  <a:moveTo>
                    <a:pt x="0" y="1392466"/>
                  </a:moveTo>
                  <a:lnTo>
                    <a:pt x="3867" y="1342981"/>
                  </a:lnTo>
                  <a:lnTo>
                    <a:pt x="9097" y="1296099"/>
                  </a:lnTo>
                  <a:lnTo>
                    <a:pt x="15769" y="1249667"/>
                  </a:lnTo>
                  <a:lnTo>
                    <a:pt x="23861" y="1203709"/>
                  </a:lnTo>
                  <a:lnTo>
                    <a:pt x="33349" y="1158248"/>
                  </a:lnTo>
                  <a:lnTo>
                    <a:pt x="44211" y="1113307"/>
                  </a:lnTo>
                  <a:lnTo>
                    <a:pt x="56423" y="1068908"/>
                  </a:lnTo>
                  <a:lnTo>
                    <a:pt x="69962" y="1025076"/>
                  </a:lnTo>
                  <a:lnTo>
                    <a:pt x="84805" y="981833"/>
                  </a:lnTo>
                  <a:lnTo>
                    <a:pt x="100930" y="939203"/>
                  </a:lnTo>
                  <a:lnTo>
                    <a:pt x="118312" y="897207"/>
                  </a:lnTo>
                  <a:lnTo>
                    <a:pt x="136930" y="855870"/>
                  </a:lnTo>
                  <a:lnTo>
                    <a:pt x="156759" y="815214"/>
                  </a:lnTo>
                  <a:lnTo>
                    <a:pt x="177777" y="775263"/>
                  </a:lnTo>
                  <a:lnTo>
                    <a:pt x="199961" y="736039"/>
                  </a:lnTo>
                  <a:lnTo>
                    <a:pt x="223288" y="697566"/>
                  </a:lnTo>
                  <a:lnTo>
                    <a:pt x="247734" y="659866"/>
                  </a:lnTo>
                  <a:lnTo>
                    <a:pt x="273277" y="622963"/>
                  </a:lnTo>
                  <a:lnTo>
                    <a:pt x="299894" y="586880"/>
                  </a:lnTo>
                  <a:lnTo>
                    <a:pt x="327561" y="551640"/>
                  </a:lnTo>
                  <a:lnTo>
                    <a:pt x="356255" y="517266"/>
                  </a:lnTo>
                  <a:lnTo>
                    <a:pt x="385954" y="483780"/>
                  </a:lnTo>
                  <a:lnTo>
                    <a:pt x="416634" y="451207"/>
                  </a:lnTo>
                  <a:lnTo>
                    <a:pt x="448272" y="419569"/>
                  </a:lnTo>
                  <a:lnTo>
                    <a:pt x="480845" y="388889"/>
                  </a:lnTo>
                  <a:lnTo>
                    <a:pt x="514330" y="359190"/>
                  </a:lnTo>
                  <a:lnTo>
                    <a:pt x="548705" y="330496"/>
                  </a:lnTo>
                  <a:lnTo>
                    <a:pt x="583945" y="302829"/>
                  </a:lnTo>
                  <a:lnTo>
                    <a:pt x="620028" y="276213"/>
                  </a:lnTo>
                  <a:lnTo>
                    <a:pt x="656931" y="250670"/>
                  </a:lnTo>
                  <a:lnTo>
                    <a:pt x="694630" y="226223"/>
                  </a:lnTo>
                  <a:lnTo>
                    <a:pt x="733104" y="202897"/>
                  </a:lnTo>
                  <a:lnTo>
                    <a:pt x="772327" y="180713"/>
                  </a:lnTo>
                  <a:lnTo>
                    <a:pt x="812279" y="159694"/>
                  </a:lnTo>
                  <a:lnTo>
                    <a:pt x="852935" y="139865"/>
                  </a:lnTo>
                  <a:lnTo>
                    <a:pt x="894272" y="121247"/>
                  </a:lnTo>
                  <a:lnTo>
                    <a:pt x="936267" y="103865"/>
                  </a:lnTo>
                  <a:lnTo>
                    <a:pt x="978898" y="87740"/>
                  </a:lnTo>
                  <a:lnTo>
                    <a:pt x="1022141" y="72897"/>
                  </a:lnTo>
                  <a:lnTo>
                    <a:pt x="1065973" y="59358"/>
                  </a:lnTo>
                  <a:lnTo>
                    <a:pt x="1110371" y="47146"/>
                  </a:lnTo>
                  <a:lnTo>
                    <a:pt x="1155313" y="36284"/>
                  </a:lnTo>
                  <a:lnTo>
                    <a:pt x="1200774" y="26796"/>
                  </a:lnTo>
                  <a:lnTo>
                    <a:pt x="1246732" y="18704"/>
                  </a:lnTo>
                  <a:lnTo>
                    <a:pt x="1293164" y="12032"/>
                  </a:lnTo>
                  <a:lnTo>
                    <a:pt x="1340046" y="6802"/>
                  </a:lnTo>
                  <a:lnTo>
                    <a:pt x="1387356" y="3038"/>
                  </a:lnTo>
                  <a:lnTo>
                    <a:pt x="1435071" y="763"/>
                  </a:lnTo>
                  <a:lnTo>
                    <a:pt x="1483167" y="0"/>
                  </a:lnTo>
                  <a:lnTo>
                    <a:pt x="2049821" y="0"/>
                  </a:lnTo>
                </a:path>
              </a:pathLst>
            </a:custGeom>
            <a:ln w="19050">
              <a:solidFill>
                <a:srgbClr val="01646C"/>
              </a:solidFill>
            </a:ln>
          </p:spPr>
          <p:txBody>
            <a:bodyPr wrap="square" lIns="0" tIns="0" rIns="0" bIns="0" rtlCol="0"/>
            <a:lstStyle/>
            <a:p>
              <a:endParaRPr/>
            </a:p>
          </p:txBody>
        </p:sp>
        <p:sp>
          <p:nvSpPr>
            <p:cNvPr id="7" name="object 12">
              <a:extLst>
                <a:ext uri="{FF2B5EF4-FFF2-40B4-BE49-F238E27FC236}">
                  <a16:creationId xmlns:a16="http://schemas.microsoft.com/office/drawing/2014/main" id="{F4440568-ABC1-DE3E-5AB3-B02EEFFDFAA3}"/>
                </a:ext>
              </a:extLst>
            </p:cNvPr>
            <p:cNvSpPr/>
            <p:nvPr/>
          </p:nvSpPr>
          <p:spPr>
            <a:xfrm>
              <a:off x="9745106" y="5002380"/>
              <a:ext cx="2423160" cy="1837689"/>
            </a:xfrm>
            <a:custGeom>
              <a:avLst/>
              <a:gdLst/>
              <a:ahLst/>
              <a:cxnLst/>
              <a:rect l="l" t="t" r="r" b="b"/>
              <a:pathLst>
                <a:path w="2423159" h="1837690">
                  <a:moveTo>
                    <a:pt x="0" y="1837623"/>
                  </a:moveTo>
                  <a:lnTo>
                    <a:pt x="2177" y="1760938"/>
                  </a:lnTo>
                  <a:lnTo>
                    <a:pt x="5174" y="1713634"/>
                  </a:lnTo>
                  <a:lnTo>
                    <a:pt x="9346" y="1666658"/>
                  </a:lnTo>
                  <a:lnTo>
                    <a:pt x="14677" y="1620025"/>
                  </a:lnTo>
                  <a:lnTo>
                    <a:pt x="21152" y="1573749"/>
                  </a:lnTo>
                  <a:lnTo>
                    <a:pt x="28757" y="1527844"/>
                  </a:lnTo>
                  <a:lnTo>
                    <a:pt x="37478" y="1482327"/>
                  </a:lnTo>
                  <a:lnTo>
                    <a:pt x="47300" y="1437210"/>
                  </a:lnTo>
                  <a:lnTo>
                    <a:pt x="58208" y="1392509"/>
                  </a:lnTo>
                  <a:lnTo>
                    <a:pt x="70188" y="1348238"/>
                  </a:lnTo>
                  <a:lnTo>
                    <a:pt x="83225" y="1304412"/>
                  </a:lnTo>
                  <a:lnTo>
                    <a:pt x="97304" y="1261045"/>
                  </a:lnTo>
                  <a:lnTo>
                    <a:pt x="112412" y="1218152"/>
                  </a:lnTo>
                  <a:lnTo>
                    <a:pt x="128533" y="1175748"/>
                  </a:lnTo>
                  <a:lnTo>
                    <a:pt x="145653" y="1133847"/>
                  </a:lnTo>
                  <a:lnTo>
                    <a:pt x="163757" y="1092463"/>
                  </a:lnTo>
                  <a:lnTo>
                    <a:pt x="182830" y="1051612"/>
                  </a:lnTo>
                  <a:lnTo>
                    <a:pt x="202859" y="1011307"/>
                  </a:lnTo>
                  <a:lnTo>
                    <a:pt x="223828" y="971564"/>
                  </a:lnTo>
                  <a:lnTo>
                    <a:pt x="245724" y="932397"/>
                  </a:lnTo>
                  <a:lnTo>
                    <a:pt x="268530" y="893821"/>
                  </a:lnTo>
                  <a:lnTo>
                    <a:pt x="292233" y="855849"/>
                  </a:lnTo>
                  <a:lnTo>
                    <a:pt x="316819" y="818498"/>
                  </a:lnTo>
                  <a:lnTo>
                    <a:pt x="342272" y="781780"/>
                  </a:lnTo>
                  <a:lnTo>
                    <a:pt x="368578" y="745712"/>
                  </a:lnTo>
                  <a:lnTo>
                    <a:pt x="395723" y="710307"/>
                  </a:lnTo>
                  <a:lnTo>
                    <a:pt x="423691" y="675580"/>
                  </a:lnTo>
                  <a:lnTo>
                    <a:pt x="452469" y="641546"/>
                  </a:lnTo>
                  <a:lnTo>
                    <a:pt x="482041" y="608219"/>
                  </a:lnTo>
                  <a:lnTo>
                    <a:pt x="512393" y="575614"/>
                  </a:lnTo>
                  <a:lnTo>
                    <a:pt x="543511" y="543745"/>
                  </a:lnTo>
                  <a:lnTo>
                    <a:pt x="575380" y="512627"/>
                  </a:lnTo>
                  <a:lnTo>
                    <a:pt x="607986" y="482275"/>
                  </a:lnTo>
                  <a:lnTo>
                    <a:pt x="641313" y="452703"/>
                  </a:lnTo>
                  <a:lnTo>
                    <a:pt x="675347" y="423925"/>
                  </a:lnTo>
                  <a:lnTo>
                    <a:pt x="710074" y="395957"/>
                  </a:lnTo>
                  <a:lnTo>
                    <a:pt x="745479" y="368813"/>
                  </a:lnTo>
                  <a:lnTo>
                    <a:pt x="781547" y="342507"/>
                  </a:lnTo>
                  <a:lnTo>
                    <a:pt x="818265" y="317054"/>
                  </a:lnTo>
                  <a:lnTo>
                    <a:pt x="855616" y="292469"/>
                  </a:lnTo>
                  <a:lnTo>
                    <a:pt x="893588" y="268766"/>
                  </a:lnTo>
                  <a:lnTo>
                    <a:pt x="932164" y="245959"/>
                  </a:lnTo>
                  <a:lnTo>
                    <a:pt x="971331" y="224064"/>
                  </a:lnTo>
                  <a:lnTo>
                    <a:pt x="1011074" y="203095"/>
                  </a:lnTo>
                  <a:lnTo>
                    <a:pt x="1051379" y="183067"/>
                  </a:lnTo>
                  <a:lnTo>
                    <a:pt x="1092230" y="163993"/>
                  </a:lnTo>
                  <a:lnTo>
                    <a:pt x="1133613" y="145889"/>
                  </a:lnTo>
                  <a:lnTo>
                    <a:pt x="1175515" y="128770"/>
                  </a:lnTo>
                  <a:lnTo>
                    <a:pt x="1217919" y="112649"/>
                  </a:lnTo>
                  <a:lnTo>
                    <a:pt x="1260811" y="97542"/>
                  </a:lnTo>
                  <a:lnTo>
                    <a:pt x="1304178" y="83462"/>
                  </a:lnTo>
                  <a:lnTo>
                    <a:pt x="1348004" y="70425"/>
                  </a:lnTo>
                  <a:lnTo>
                    <a:pt x="1392275" y="58446"/>
                  </a:lnTo>
                  <a:lnTo>
                    <a:pt x="1436975" y="47538"/>
                  </a:lnTo>
                  <a:lnTo>
                    <a:pt x="1482092" y="37716"/>
                  </a:lnTo>
                  <a:lnTo>
                    <a:pt x="1527609" y="28995"/>
                  </a:lnTo>
                  <a:lnTo>
                    <a:pt x="1573513" y="21390"/>
                  </a:lnTo>
                  <a:lnTo>
                    <a:pt x="1619789" y="14915"/>
                  </a:lnTo>
                  <a:lnTo>
                    <a:pt x="1666422" y="9584"/>
                  </a:lnTo>
                  <a:lnTo>
                    <a:pt x="1713397" y="5413"/>
                  </a:lnTo>
                  <a:lnTo>
                    <a:pt x="1760701" y="2415"/>
                  </a:lnTo>
                  <a:lnTo>
                    <a:pt x="1808318" y="606"/>
                  </a:lnTo>
                  <a:lnTo>
                    <a:pt x="1856234" y="0"/>
                  </a:lnTo>
                  <a:lnTo>
                    <a:pt x="2422890" y="0"/>
                  </a:lnTo>
                </a:path>
              </a:pathLst>
            </a:custGeom>
            <a:ln w="19049">
              <a:solidFill>
                <a:srgbClr val="B4BB2E"/>
              </a:solidFill>
            </a:ln>
          </p:spPr>
          <p:txBody>
            <a:bodyPr wrap="square" lIns="0" tIns="0" rIns="0" bIns="0" rtlCol="0"/>
            <a:lstStyle/>
            <a:p>
              <a:endParaRPr dirty="0"/>
            </a:p>
          </p:txBody>
        </p:sp>
        <p:sp>
          <p:nvSpPr>
            <p:cNvPr id="8" name="object 13">
              <a:extLst>
                <a:ext uri="{FF2B5EF4-FFF2-40B4-BE49-F238E27FC236}">
                  <a16:creationId xmlns:a16="http://schemas.microsoft.com/office/drawing/2014/main" id="{AB9515DE-93FB-A0AC-8535-6635211EE041}"/>
                </a:ext>
              </a:extLst>
            </p:cNvPr>
            <p:cNvSpPr/>
            <p:nvPr/>
          </p:nvSpPr>
          <p:spPr>
            <a:xfrm>
              <a:off x="9373573" y="4556107"/>
              <a:ext cx="2794635" cy="2284095"/>
            </a:xfrm>
            <a:custGeom>
              <a:avLst/>
              <a:gdLst/>
              <a:ahLst/>
              <a:cxnLst/>
              <a:rect l="l" t="t" r="r" b="b"/>
              <a:pathLst>
                <a:path w="2794634" h="2284095">
                  <a:moveTo>
                    <a:pt x="0" y="2283896"/>
                  </a:moveTo>
                  <a:lnTo>
                    <a:pt x="0" y="2227770"/>
                  </a:lnTo>
                  <a:lnTo>
                    <a:pt x="516" y="2179326"/>
                  </a:lnTo>
                  <a:lnTo>
                    <a:pt x="2058" y="2131134"/>
                  </a:lnTo>
                  <a:lnTo>
                    <a:pt x="4615" y="2083205"/>
                  </a:lnTo>
                  <a:lnTo>
                    <a:pt x="8177" y="2035549"/>
                  </a:lnTo>
                  <a:lnTo>
                    <a:pt x="12733" y="1988178"/>
                  </a:lnTo>
                  <a:lnTo>
                    <a:pt x="18273" y="1941100"/>
                  </a:lnTo>
                  <a:lnTo>
                    <a:pt x="24786" y="1894327"/>
                  </a:lnTo>
                  <a:lnTo>
                    <a:pt x="32263" y="1847870"/>
                  </a:lnTo>
                  <a:lnTo>
                    <a:pt x="40692" y="1801737"/>
                  </a:lnTo>
                  <a:lnTo>
                    <a:pt x="50062" y="1755941"/>
                  </a:lnTo>
                  <a:lnTo>
                    <a:pt x="60365" y="1710492"/>
                  </a:lnTo>
                  <a:lnTo>
                    <a:pt x="71589" y="1665399"/>
                  </a:lnTo>
                  <a:lnTo>
                    <a:pt x="83723" y="1620673"/>
                  </a:lnTo>
                  <a:lnTo>
                    <a:pt x="96758" y="1576326"/>
                  </a:lnTo>
                  <a:lnTo>
                    <a:pt x="110682" y="1532367"/>
                  </a:lnTo>
                  <a:lnTo>
                    <a:pt x="125486" y="1488806"/>
                  </a:lnTo>
                  <a:lnTo>
                    <a:pt x="141158" y="1445655"/>
                  </a:lnTo>
                  <a:lnTo>
                    <a:pt x="157690" y="1402923"/>
                  </a:lnTo>
                  <a:lnTo>
                    <a:pt x="175069" y="1360621"/>
                  </a:lnTo>
                  <a:lnTo>
                    <a:pt x="193286" y="1318760"/>
                  </a:lnTo>
                  <a:lnTo>
                    <a:pt x="212329" y="1277350"/>
                  </a:lnTo>
                  <a:lnTo>
                    <a:pt x="232190" y="1236401"/>
                  </a:lnTo>
                  <a:lnTo>
                    <a:pt x="252857" y="1195924"/>
                  </a:lnTo>
                  <a:lnTo>
                    <a:pt x="274319" y="1155930"/>
                  </a:lnTo>
                  <a:lnTo>
                    <a:pt x="296567" y="1116428"/>
                  </a:lnTo>
                  <a:lnTo>
                    <a:pt x="319590" y="1077429"/>
                  </a:lnTo>
                  <a:lnTo>
                    <a:pt x="343377" y="1038944"/>
                  </a:lnTo>
                  <a:lnTo>
                    <a:pt x="367918" y="1000983"/>
                  </a:lnTo>
                  <a:lnTo>
                    <a:pt x="393202" y="963557"/>
                  </a:lnTo>
                  <a:lnTo>
                    <a:pt x="419220" y="926675"/>
                  </a:lnTo>
                  <a:lnTo>
                    <a:pt x="445960" y="890350"/>
                  </a:lnTo>
                  <a:lnTo>
                    <a:pt x="473413" y="854590"/>
                  </a:lnTo>
                  <a:lnTo>
                    <a:pt x="501567" y="819406"/>
                  </a:lnTo>
                  <a:lnTo>
                    <a:pt x="530413" y="784809"/>
                  </a:lnTo>
                  <a:lnTo>
                    <a:pt x="559939" y="750809"/>
                  </a:lnTo>
                  <a:lnTo>
                    <a:pt x="590136" y="717417"/>
                  </a:lnTo>
                  <a:lnTo>
                    <a:pt x="620992" y="684644"/>
                  </a:lnTo>
                  <a:lnTo>
                    <a:pt x="652499" y="652499"/>
                  </a:lnTo>
                  <a:lnTo>
                    <a:pt x="684644" y="620992"/>
                  </a:lnTo>
                  <a:lnTo>
                    <a:pt x="717417" y="590136"/>
                  </a:lnTo>
                  <a:lnTo>
                    <a:pt x="750809" y="559939"/>
                  </a:lnTo>
                  <a:lnTo>
                    <a:pt x="784809" y="530413"/>
                  </a:lnTo>
                  <a:lnTo>
                    <a:pt x="819406" y="501567"/>
                  </a:lnTo>
                  <a:lnTo>
                    <a:pt x="854590" y="473413"/>
                  </a:lnTo>
                  <a:lnTo>
                    <a:pt x="890350" y="445960"/>
                  </a:lnTo>
                  <a:lnTo>
                    <a:pt x="926675" y="419220"/>
                  </a:lnTo>
                  <a:lnTo>
                    <a:pt x="963557" y="393202"/>
                  </a:lnTo>
                  <a:lnTo>
                    <a:pt x="1000983" y="367918"/>
                  </a:lnTo>
                  <a:lnTo>
                    <a:pt x="1038944" y="343377"/>
                  </a:lnTo>
                  <a:lnTo>
                    <a:pt x="1077429" y="319590"/>
                  </a:lnTo>
                  <a:lnTo>
                    <a:pt x="1116428" y="296567"/>
                  </a:lnTo>
                  <a:lnTo>
                    <a:pt x="1155930" y="274319"/>
                  </a:lnTo>
                  <a:lnTo>
                    <a:pt x="1195924" y="252857"/>
                  </a:lnTo>
                  <a:lnTo>
                    <a:pt x="1236401" y="232190"/>
                  </a:lnTo>
                  <a:lnTo>
                    <a:pt x="1277350" y="212329"/>
                  </a:lnTo>
                  <a:lnTo>
                    <a:pt x="1318760" y="193286"/>
                  </a:lnTo>
                  <a:lnTo>
                    <a:pt x="1360621" y="175069"/>
                  </a:lnTo>
                  <a:lnTo>
                    <a:pt x="1402923" y="157690"/>
                  </a:lnTo>
                  <a:lnTo>
                    <a:pt x="1445655" y="141158"/>
                  </a:lnTo>
                  <a:lnTo>
                    <a:pt x="1488806" y="125486"/>
                  </a:lnTo>
                  <a:lnTo>
                    <a:pt x="1532367" y="110682"/>
                  </a:lnTo>
                  <a:lnTo>
                    <a:pt x="1576326" y="96758"/>
                  </a:lnTo>
                  <a:lnTo>
                    <a:pt x="1620673" y="83723"/>
                  </a:lnTo>
                  <a:lnTo>
                    <a:pt x="1665399" y="71589"/>
                  </a:lnTo>
                  <a:lnTo>
                    <a:pt x="1710492" y="60365"/>
                  </a:lnTo>
                  <a:lnTo>
                    <a:pt x="1755941" y="50062"/>
                  </a:lnTo>
                  <a:lnTo>
                    <a:pt x="1801737" y="40692"/>
                  </a:lnTo>
                  <a:lnTo>
                    <a:pt x="1847870" y="32263"/>
                  </a:lnTo>
                  <a:lnTo>
                    <a:pt x="1894327" y="24786"/>
                  </a:lnTo>
                  <a:lnTo>
                    <a:pt x="1941100" y="18273"/>
                  </a:lnTo>
                  <a:lnTo>
                    <a:pt x="1988178" y="12733"/>
                  </a:lnTo>
                  <a:lnTo>
                    <a:pt x="2035549" y="8177"/>
                  </a:lnTo>
                  <a:lnTo>
                    <a:pt x="2083205" y="4615"/>
                  </a:lnTo>
                  <a:lnTo>
                    <a:pt x="2131134" y="2058"/>
                  </a:lnTo>
                  <a:lnTo>
                    <a:pt x="2179326" y="516"/>
                  </a:lnTo>
                  <a:lnTo>
                    <a:pt x="2227770" y="0"/>
                  </a:lnTo>
                  <a:lnTo>
                    <a:pt x="2794422" y="0"/>
                  </a:lnTo>
                </a:path>
              </a:pathLst>
            </a:custGeom>
            <a:ln w="19050">
              <a:solidFill>
                <a:srgbClr val="01646C"/>
              </a:solidFill>
            </a:ln>
          </p:spPr>
          <p:txBody>
            <a:bodyPr wrap="square" lIns="0" tIns="0" rIns="0" bIns="0" rtlCol="0"/>
            <a:lstStyle/>
            <a:p>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BB85D3C-C088-C0CC-7906-756FE7C9F20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6A3B862-10D3-4154-14CA-8BAC702B07D2}"/>
              </a:ext>
            </a:extLst>
          </p:cNvPr>
          <p:cNvSpPr txBox="1">
            <a:spLocks noGrp="1"/>
          </p:cNvSpPr>
          <p:nvPr>
            <p:ph type="title"/>
          </p:nvPr>
        </p:nvSpPr>
        <p:spPr>
          <a:xfrm>
            <a:off x="901700" y="232692"/>
            <a:ext cx="8993007" cy="597599"/>
          </a:xfrm>
          <a:prstGeom prst="rect">
            <a:avLst/>
          </a:prstGeom>
        </p:spPr>
        <p:txBody>
          <a:bodyPr vert="horz" wrap="square" lIns="0" tIns="12700" rIns="0" bIns="0" rtlCol="0">
            <a:spAutoFit/>
          </a:bodyPr>
          <a:lstStyle/>
          <a:p>
            <a:pPr marL="12700">
              <a:lnSpc>
                <a:spcPct val="100000"/>
              </a:lnSpc>
              <a:spcBef>
                <a:spcPts val="100"/>
              </a:spcBef>
              <a:tabLst>
                <a:tab pos="2085339" algn="l"/>
              </a:tabLst>
            </a:pPr>
            <a:r>
              <a:rPr lang="en-GB" dirty="0"/>
              <a:t>Key differences H2020 to Horizon Europe</a:t>
            </a:r>
            <a:endParaRPr spc="-10" dirty="0"/>
          </a:p>
        </p:txBody>
      </p:sp>
      <p:sp>
        <p:nvSpPr>
          <p:cNvPr id="16" name="Content Placeholder 2">
            <a:extLst>
              <a:ext uri="{FF2B5EF4-FFF2-40B4-BE49-F238E27FC236}">
                <a16:creationId xmlns:a16="http://schemas.microsoft.com/office/drawing/2014/main" id="{08E3F3C1-1758-D926-D400-035F232A6491}"/>
              </a:ext>
            </a:extLst>
          </p:cNvPr>
          <p:cNvSpPr txBox="1">
            <a:spLocks/>
          </p:cNvSpPr>
          <p:nvPr/>
        </p:nvSpPr>
        <p:spPr>
          <a:xfrm>
            <a:off x="1054100" y="1006471"/>
            <a:ext cx="9673202" cy="3880773"/>
          </a:xfrm>
          <a:prstGeom prst="rect">
            <a:avLst/>
          </a:prstGeom>
        </p:spPr>
        <p:txBody>
          <a:bodyPr vert="horz" lIns="91440" tIns="45720" rIns="91440" bIns="45720" rtlCol="0" anchor="t">
            <a:noAutofit/>
          </a:bodyPr>
          <a:lstStyle>
            <a:lvl1pPr marL="342900" indent="-342900" algn="l" defTabSz="457200" rtl="0" eaLnBrk="1" latinLnBrk="0" hangingPunct="1">
              <a:spcBef>
                <a:spcPts val="1000"/>
              </a:spcBef>
              <a:spcAft>
                <a:spcPts val="0"/>
              </a:spcAft>
              <a:buClr>
                <a:srgbClr val="BEBF3B"/>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rgbClr val="BEBF3B"/>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rgbClr val="BEBF3B"/>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rgbClr val="BEBF3B"/>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rgbClr val="BEBF3B"/>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lvl="0">
              <a:lnSpc>
                <a:spcPct val="90000"/>
              </a:lnSpc>
            </a:pPr>
            <a:r>
              <a:rPr lang="en-GB" sz="2000" b="1" dirty="0">
                <a:latin typeface="HelveticaNeueLT Std Lt"/>
              </a:rPr>
              <a:t>Personnel calculations</a:t>
            </a:r>
          </a:p>
          <a:p>
            <a:pPr lvl="1">
              <a:lnSpc>
                <a:spcPct val="90000"/>
              </a:lnSpc>
            </a:pPr>
            <a:r>
              <a:rPr lang="en-GB" sz="2000" dirty="0">
                <a:latin typeface="HelveticaNeueLT Std Lt"/>
              </a:rPr>
              <a:t>Audited based on one </a:t>
            </a:r>
            <a:r>
              <a:rPr lang="en-GB" sz="2000" u="sng" dirty="0">
                <a:latin typeface="HelveticaNeueLT Std Lt"/>
              </a:rPr>
              <a:t>daily rate</a:t>
            </a:r>
            <a:r>
              <a:rPr lang="en-GB" sz="2000" dirty="0">
                <a:latin typeface="HelveticaNeueLT Std Lt"/>
              </a:rPr>
              <a:t> used </a:t>
            </a:r>
            <a:r>
              <a:rPr lang="en-GB" sz="2000" u="sng" dirty="0">
                <a:latin typeface="HelveticaNeueLT Std Lt"/>
              </a:rPr>
              <a:t>per reporting period </a:t>
            </a:r>
          </a:p>
          <a:p>
            <a:pPr lvl="1">
              <a:lnSpc>
                <a:spcPct val="90000"/>
              </a:lnSpc>
            </a:pPr>
            <a:r>
              <a:rPr lang="en-GB" sz="2000" dirty="0">
                <a:latin typeface="HelveticaNeueLT Std Lt"/>
              </a:rPr>
              <a:t>Calculation must be done for </a:t>
            </a:r>
            <a:r>
              <a:rPr lang="en-GB" sz="2000" u="sng" dirty="0">
                <a:latin typeface="HelveticaNeueLT Std Lt"/>
              </a:rPr>
              <a:t>all</a:t>
            </a:r>
            <a:r>
              <a:rPr lang="en-GB" sz="2000" dirty="0">
                <a:latin typeface="HelveticaNeueLT Std Lt"/>
              </a:rPr>
              <a:t> staff regardless of % FTE – possibility that you may not be able to recover full cost for someone working 100% (due to how reporting period falls vs annual leave etc)</a:t>
            </a:r>
          </a:p>
          <a:p>
            <a:pPr lvl="1">
              <a:lnSpc>
                <a:spcPct val="90000"/>
              </a:lnSpc>
            </a:pPr>
            <a:r>
              <a:rPr lang="en-GB" sz="2000" dirty="0">
                <a:latin typeface="HelveticaNeueLT Std Lt"/>
              </a:rPr>
              <a:t>Maximum declarable days = 215 days per year. Pro-rata for part time staff. Ensure you round up or down to nearest half day, for example 18 months reporting would total 322.5 days, 3 months reporting would total 54 days (53.75 rounded up) </a:t>
            </a:r>
          </a:p>
          <a:p>
            <a:pPr lvl="1">
              <a:lnSpc>
                <a:spcPct val="90000"/>
              </a:lnSpc>
            </a:pPr>
            <a:r>
              <a:rPr lang="en-GB" sz="2000" dirty="0">
                <a:latin typeface="HelveticaNeueLT Std Lt"/>
              </a:rPr>
              <a:t>To calculate the day rate per person you use the following formula:</a:t>
            </a:r>
          </a:p>
          <a:p>
            <a:pPr lvl="3">
              <a:spcAft>
                <a:spcPts val="1200"/>
              </a:spcAft>
            </a:pPr>
            <a:r>
              <a:rPr lang="en-GB" sz="2000" dirty="0">
                <a:latin typeface="HelveticaNeueLT Std Lt"/>
              </a:rPr>
              <a:t>[actual personnel costs during the months of the reporting period]</a:t>
            </a:r>
          </a:p>
          <a:p>
            <a:pPr lvl="3">
              <a:spcAft>
                <a:spcPts val="1200"/>
              </a:spcAft>
            </a:pPr>
            <a:r>
              <a:rPr lang="en-GB" sz="2000" i="1" dirty="0">
                <a:latin typeface="HelveticaNeueLT Std Lt"/>
              </a:rPr>
              <a:t>Divided by</a:t>
            </a:r>
          </a:p>
          <a:p>
            <a:pPr lvl="3">
              <a:spcAft>
                <a:spcPts val="1200"/>
              </a:spcAft>
            </a:pPr>
            <a:r>
              <a:rPr lang="en-GB" sz="2000" dirty="0">
                <a:latin typeface="HelveticaNeueLT Std Lt"/>
              </a:rPr>
              <a:t>[maximum declarable day equivalents]</a:t>
            </a:r>
          </a:p>
          <a:p>
            <a:pPr lvl="1">
              <a:lnSpc>
                <a:spcPct val="90000"/>
              </a:lnSpc>
            </a:pPr>
            <a:endParaRPr lang="en-GB" b="1" dirty="0"/>
          </a:p>
          <a:p>
            <a:pPr lvl="0">
              <a:lnSpc>
                <a:spcPct val="90000"/>
              </a:lnSpc>
            </a:pPr>
            <a:endParaRPr lang="en-GB" sz="1600" dirty="0">
              <a:latin typeface="HelveticaNeueLT Std Med"/>
            </a:endParaRPr>
          </a:p>
        </p:txBody>
      </p:sp>
      <p:pic>
        <p:nvPicPr>
          <p:cNvPr id="5" name="Picture 4" descr="A yellow and black logo&#10;&#10;Description automatically generated">
            <a:extLst>
              <a:ext uri="{FF2B5EF4-FFF2-40B4-BE49-F238E27FC236}">
                <a16:creationId xmlns:a16="http://schemas.microsoft.com/office/drawing/2014/main" id="{3B0C48EC-A6F8-E493-85DA-883A442888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3100" y="5537643"/>
            <a:ext cx="1934532" cy="776165"/>
          </a:xfrm>
          <a:prstGeom prst="rect">
            <a:avLst/>
          </a:prstGeom>
        </p:spPr>
      </p:pic>
      <p:grpSp>
        <p:nvGrpSpPr>
          <p:cNvPr id="6" name="object 9">
            <a:extLst>
              <a:ext uri="{FF2B5EF4-FFF2-40B4-BE49-F238E27FC236}">
                <a16:creationId xmlns:a16="http://schemas.microsoft.com/office/drawing/2014/main" id="{96C53BA2-ECC1-98A8-45E2-F45CF6C44CE9}"/>
              </a:ext>
            </a:extLst>
          </p:cNvPr>
          <p:cNvGrpSpPr/>
          <p:nvPr/>
        </p:nvGrpSpPr>
        <p:grpSpPr>
          <a:xfrm>
            <a:off x="9364048" y="4546582"/>
            <a:ext cx="2813685" cy="2303145"/>
            <a:chOff x="9364048" y="4546582"/>
            <a:chExt cx="2813685" cy="2303145"/>
          </a:xfrm>
        </p:grpSpPr>
        <p:sp>
          <p:nvSpPr>
            <p:cNvPr id="7" name="object 10">
              <a:extLst>
                <a:ext uri="{FF2B5EF4-FFF2-40B4-BE49-F238E27FC236}">
                  <a16:creationId xmlns:a16="http://schemas.microsoft.com/office/drawing/2014/main" id="{EA9C52B4-E824-7843-349F-E15EE1C2897B}"/>
                </a:ext>
              </a:extLst>
            </p:cNvPr>
            <p:cNvSpPr/>
            <p:nvPr/>
          </p:nvSpPr>
          <p:spPr>
            <a:xfrm>
              <a:off x="10505707" y="5901022"/>
              <a:ext cx="1662430" cy="939165"/>
            </a:xfrm>
            <a:custGeom>
              <a:avLst/>
              <a:gdLst/>
              <a:ahLst/>
              <a:cxnLst/>
              <a:rect l="l" t="t" r="r" b="b"/>
              <a:pathLst>
                <a:path w="1662429" h="939165">
                  <a:moveTo>
                    <a:pt x="0" y="938982"/>
                  </a:moveTo>
                  <a:lnTo>
                    <a:pt x="11748" y="873971"/>
                  </a:lnTo>
                  <a:lnTo>
                    <a:pt x="22462" y="828906"/>
                  </a:lnTo>
                  <a:lnTo>
                    <a:pt x="34989" y="784572"/>
                  </a:lnTo>
                  <a:lnTo>
                    <a:pt x="49288" y="741011"/>
                  </a:lnTo>
                  <a:lnTo>
                    <a:pt x="65316" y="698265"/>
                  </a:lnTo>
                  <a:lnTo>
                    <a:pt x="83033" y="656376"/>
                  </a:lnTo>
                  <a:lnTo>
                    <a:pt x="102397" y="615384"/>
                  </a:lnTo>
                  <a:lnTo>
                    <a:pt x="123365" y="575331"/>
                  </a:lnTo>
                  <a:lnTo>
                    <a:pt x="145897" y="536260"/>
                  </a:lnTo>
                  <a:lnTo>
                    <a:pt x="169951" y="498211"/>
                  </a:lnTo>
                  <a:lnTo>
                    <a:pt x="195485" y="461226"/>
                  </a:lnTo>
                  <a:lnTo>
                    <a:pt x="222458" y="425347"/>
                  </a:lnTo>
                  <a:lnTo>
                    <a:pt x="250828" y="390616"/>
                  </a:lnTo>
                  <a:lnTo>
                    <a:pt x="280553" y="357074"/>
                  </a:lnTo>
                  <a:lnTo>
                    <a:pt x="311592" y="324762"/>
                  </a:lnTo>
                  <a:lnTo>
                    <a:pt x="343903" y="293723"/>
                  </a:lnTo>
                  <a:lnTo>
                    <a:pt x="377445" y="263997"/>
                  </a:lnTo>
                  <a:lnTo>
                    <a:pt x="412176" y="235627"/>
                  </a:lnTo>
                  <a:lnTo>
                    <a:pt x="448055" y="208655"/>
                  </a:lnTo>
                  <a:lnTo>
                    <a:pt x="485039" y="183120"/>
                  </a:lnTo>
                  <a:lnTo>
                    <a:pt x="523087" y="159066"/>
                  </a:lnTo>
                  <a:lnTo>
                    <a:pt x="562159" y="136534"/>
                  </a:lnTo>
                  <a:lnTo>
                    <a:pt x="602211" y="115566"/>
                  </a:lnTo>
                  <a:lnTo>
                    <a:pt x="643202" y="96202"/>
                  </a:lnTo>
                  <a:lnTo>
                    <a:pt x="685091" y="78485"/>
                  </a:lnTo>
                  <a:lnTo>
                    <a:pt x="727837" y="62457"/>
                  </a:lnTo>
                  <a:lnTo>
                    <a:pt x="771397" y="48158"/>
                  </a:lnTo>
                  <a:lnTo>
                    <a:pt x="815730" y="35631"/>
                  </a:lnTo>
                  <a:lnTo>
                    <a:pt x="860794" y="24917"/>
                  </a:lnTo>
                  <a:lnTo>
                    <a:pt x="906548" y="16058"/>
                  </a:lnTo>
                  <a:lnTo>
                    <a:pt x="952950" y="9095"/>
                  </a:lnTo>
                  <a:lnTo>
                    <a:pt x="999959" y="4069"/>
                  </a:lnTo>
                  <a:lnTo>
                    <a:pt x="1047533" y="1024"/>
                  </a:lnTo>
                  <a:lnTo>
                    <a:pt x="1095630" y="0"/>
                  </a:lnTo>
                  <a:lnTo>
                    <a:pt x="1662288" y="0"/>
                  </a:lnTo>
                </a:path>
              </a:pathLst>
            </a:custGeom>
            <a:ln w="19050">
              <a:solidFill>
                <a:srgbClr val="B4BB2E"/>
              </a:solidFill>
            </a:ln>
          </p:spPr>
          <p:txBody>
            <a:bodyPr wrap="square" lIns="0" tIns="0" rIns="0" bIns="0" rtlCol="0"/>
            <a:lstStyle/>
            <a:p>
              <a:endParaRPr/>
            </a:p>
          </p:txBody>
        </p:sp>
        <p:sp>
          <p:nvSpPr>
            <p:cNvPr id="8" name="object 11">
              <a:extLst>
                <a:ext uri="{FF2B5EF4-FFF2-40B4-BE49-F238E27FC236}">
                  <a16:creationId xmlns:a16="http://schemas.microsoft.com/office/drawing/2014/main" id="{C177EF1D-734B-3606-4AFF-A83B2AF4491B}"/>
                </a:ext>
              </a:extLst>
            </p:cNvPr>
            <p:cNvSpPr/>
            <p:nvPr/>
          </p:nvSpPr>
          <p:spPr>
            <a:xfrm>
              <a:off x="10118175" y="5447538"/>
              <a:ext cx="2050414" cy="1392555"/>
            </a:xfrm>
            <a:custGeom>
              <a:avLst/>
              <a:gdLst/>
              <a:ahLst/>
              <a:cxnLst/>
              <a:rect l="l" t="t" r="r" b="b"/>
              <a:pathLst>
                <a:path w="2050415" h="1392554">
                  <a:moveTo>
                    <a:pt x="0" y="1392466"/>
                  </a:moveTo>
                  <a:lnTo>
                    <a:pt x="3867" y="1342981"/>
                  </a:lnTo>
                  <a:lnTo>
                    <a:pt x="9097" y="1296099"/>
                  </a:lnTo>
                  <a:lnTo>
                    <a:pt x="15769" y="1249667"/>
                  </a:lnTo>
                  <a:lnTo>
                    <a:pt x="23861" y="1203709"/>
                  </a:lnTo>
                  <a:lnTo>
                    <a:pt x="33349" y="1158248"/>
                  </a:lnTo>
                  <a:lnTo>
                    <a:pt x="44211" y="1113307"/>
                  </a:lnTo>
                  <a:lnTo>
                    <a:pt x="56423" y="1068908"/>
                  </a:lnTo>
                  <a:lnTo>
                    <a:pt x="69962" y="1025076"/>
                  </a:lnTo>
                  <a:lnTo>
                    <a:pt x="84805" y="981833"/>
                  </a:lnTo>
                  <a:lnTo>
                    <a:pt x="100930" y="939203"/>
                  </a:lnTo>
                  <a:lnTo>
                    <a:pt x="118312" y="897207"/>
                  </a:lnTo>
                  <a:lnTo>
                    <a:pt x="136930" y="855870"/>
                  </a:lnTo>
                  <a:lnTo>
                    <a:pt x="156759" y="815214"/>
                  </a:lnTo>
                  <a:lnTo>
                    <a:pt x="177777" y="775263"/>
                  </a:lnTo>
                  <a:lnTo>
                    <a:pt x="199961" y="736039"/>
                  </a:lnTo>
                  <a:lnTo>
                    <a:pt x="223288" y="697566"/>
                  </a:lnTo>
                  <a:lnTo>
                    <a:pt x="247734" y="659866"/>
                  </a:lnTo>
                  <a:lnTo>
                    <a:pt x="273277" y="622963"/>
                  </a:lnTo>
                  <a:lnTo>
                    <a:pt x="299894" y="586880"/>
                  </a:lnTo>
                  <a:lnTo>
                    <a:pt x="327561" y="551640"/>
                  </a:lnTo>
                  <a:lnTo>
                    <a:pt x="356255" y="517266"/>
                  </a:lnTo>
                  <a:lnTo>
                    <a:pt x="385954" y="483780"/>
                  </a:lnTo>
                  <a:lnTo>
                    <a:pt x="416634" y="451207"/>
                  </a:lnTo>
                  <a:lnTo>
                    <a:pt x="448272" y="419569"/>
                  </a:lnTo>
                  <a:lnTo>
                    <a:pt x="480845" y="388889"/>
                  </a:lnTo>
                  <a:lnTo>
                    <a:pt x="514330" y="359190"/>
                  </a:lnTo>
                  <a:lnTo>
                    <a:pt x="548705" y="330496"/>
                  </a:lnTo>
                  <a:lnTo>
                    <a:pt x="583945" y="302829"/>
                  </a:lnTo>
                  <a:lnTo>
                    <a:pt x="620028" y="276213"/>
                  </a:lnTo>
                  <a:lnTo>
                    <a:pt x="656931" y="250670"/>
                  </a:lnTo>
                  <a:lnTo>
                    <a:pt x="694630" y="226223"/>
                  </a:lnTo>
                  <a:lnTo>
                    <a:pt x="733104" y="202897"/>
                  </a:lnTo>
                  <a:lnTo>
                    <a:pt x="772327" y="180713"/>
                  </a:lnTo>
                  <a:lnTo>
                    <a:pt x="812279" y="159694"/>
                  </a:lnTo>
                  <a:lnTo>
                    <a:pt x="852935" y="139865"/>
                  </a:lnTo>
                  <a:lnTo>
                    <a:pt x="894272" y="121247"/>
                  </a:lnTo>
                  <a:lnTo>
                    <a:pt x="936267" y="103865"/>
                  </a:lnTo>
                  <a:lnTo>
                    <a:pt x="978898" y="87740"/>
                  </a:lnTo>
                  <a:lnTo>
                    <a:pt x="1022141" y="72897"/>
                  </a:lnTo>
                  <a:lnTo>
                    <a:pt x="1065973" y="59358"/>
                  </a:lnTo>
                  <a:lnTo>
                    <a:pt x="1110371" y="47146"/>
                  </a:lnTo>
                  <a:lnTo>
                    <a:pt x="1155313" y="36284"/>
                  </a:lnTo>
                  <a:lnTo>
                    <a:pt x="1200774" y="26796"/>
                  </a:lnTo>
                  <a:lnTo>
                    <a:pt x="1246732" y="18704"/>
                  </a:lnTo>
                  <a:lnTo>
                    <a:pt x="1293164" y="12032"/>
                  </a:lnTo>
                  <a:lnTo>
                    <a:pt x="1340046" y="6802"/>
                  </a:lnTo>
                  <a:lnTo>
                    <a:pt x="1387356" y="3038"/>
                  </a:lnTo>
                  <a:lnTo>
                    <a:pt x="1435071" y="763"/>
                  </a:lnTo>
                  <a:lnTo>
                    <a:pt x="1483167" y="0"/>
                  </a:lnTo>
                  <a:lnTo>
                    <a:pt x="2049821" y="0"/>
                  </a:lnTo>
                </a:path>
              </a:pathLst>
            </a:custGeom>
            <a:ln w="19050">
              <a:solidFill>
                <a:srgbClr val="01646C"/>
              </a:solidFill>
            </a:ln>
          </p:spPr>
          <p:txBody>
            <a:bodyPr wrap="square" lIns="0" tIns="0" rIns="0" bIns="0" rtlCol="0"/>
            <a:lstStyle/>
            <a:p>
              <a:endParaRPr/>
            </a:p>
          </p:txBody>
        </p:sp>
        <p:sp>
          <p:nvSpPr>
            <p:cNvPr id="9" name="object 12">
              <a:extLst>
                <a:ext uri="{FF2B5EF4-FFF2-40B4-BE49-F238E27FC236}">
                  <a16:creationId xmlns:a16="http://schemas.microsoft.com/office/drawing/2014/main" id="{732A105E-08E5-B17D-FEB5-2886CB3A55A1}"/>
                </a:ext>
              </a:extLst>
            </p:cNvPr>
            <p:cNvSpPr/>
            <p:nvPr/>
          </p:nvSpPr>
          <p:spPr>
            <a:xfrm>
              <a:off x="9745106" y="5002380"/>
              <a:ext cx="2423160" cy="1837689"/>
            </a:xfrm>
            <a:custGeom>
              <a:avLst/>
              <a:gdLst/>
              <a:ahLst/>
              <a:cxnLst/>
              <a:rect l="l" t="t" r="r" b="b"/>
              <a:pathLst>
                <a:path w="2423159" h="1837690">
                  <a:moveTo>
                    <a:pt x="0" y="1837623"/>
                  </a:moveTo>
                  <a:lnTo>
                    <a:pt x="2177" y="1760938"/>
                  </a:lnTo>
                  <a:lnTo>
                    <a:pt x="5174" y="1713634"/>
                  </a:lnTo>
                  <a:lnTo>
                    <a:pt x="9346" y="1666658"/>
                  </a:lnTo>
                  <a:lnTo>
                    <a:pt x="14677" y="1620025"/>
                  </a:lnTo>
                  <a:lnTo>
                    <a:pt x="21152" y="1573749"/>
                  </a:lnTo>
                  <a:lnTo>
                    <a:pt x="28757" y="1527844"/>
                  </a:lnTo>
                  <a:lnTo>
                    <a:pt x="37478" y="1482327"/>
                  </a:lnTo>
                  <a:lnTo>
                    <a:pt x="47300" y="1437210"/>
                  </a:lnTo>
                  <a:lnTo>
                    <a:pt x="58208" y="1392509"/>
                  </a:lnTo>
                  <a:lnTo>
                    <a:pt x="70188" y="1348238"/>
                  </a:lnTo>
                  <a:lnTo>
                    <a:pt x="83225" y="1304412"/>
                  </a:lnTo>
                  <a:lnTo>
                    <a:pt x="97304" y="1261045"/>
                  </a:lnTo>
                  <a:lnTo>
                    <a:pt x="112412" y="1218152"/>
                  </a:lnTo>
                  <a:lnTo>
                    <a:pt x="128533" y="1175748"/>
                  </a:lnTo>
                  <a:lnTo>
                    <a:pt x="145653" y="1133847"/>
                  </a:lnTo>
                  <a:lnTo>
                    <a:pt x="163757" y="1092463"/>
                  </a:lnTo>
                  <a:lnTo>
                    <a:pt x="182830" y="1051612"/>
                  </a:lnTo>
                  <a:lnTo>
                    <a:pt x="202859" y="1011307"/>
                  </a:lnTo>
                  <a:lnTo>
                    <a:pt x="223828" y="971564"/>
                  </a:lnTo>
                  <a:lnTo>
                    <a:pt x="245724" y="932397"/>
                  </a:lnTo>
                  <a:lnTo>
                    <a:pt x="268530" y="893821"/>
                  </a:lnTo>
                  <a:lnTo>
                    <a:pt x="292233" y="855849"/>
                  </a:lnTo>
                  <a:lnTo>
                    <a:pt x="316819" y="818498"/>
                  </a:lnTo>
                  <a:lnTo>
                    <a:pt x="342272" y="781780"/>
                  </a:lnTo>
                  <a:lnTo>
                    <a:pt x="368578" y="745712"/>
                  </a:lnTo>
                  <a:lnTo>
                    <a:pt x="395723" y="710307"/>
                  </a:lnTo>
                  <a:lnTo>
                    <a:pt x="423691" y="675580"/>
                  </a:lnTo>
                  <a:lnTo>
                    <a:pt x="452469" y="641546"/>
                  </a:lnTo>
                  <a:lnTo>
                    <a:pt x="482041" y="608219"/>
                  </a:lnTo>
                  <a:lnTo>
                    <a:pt x="512393" y="575614"/>
                  </a:lnTo>
                  <a:lnTo>
                    <a:pt x="543511" y="543745"/>
                  </a:lnTo>
                  <a:lnTo>
                    <a:pt x="575380" y="512627"/>
                  </a:lnTo>
                  <a:lnTo>
                    <a:pt x="607986" y="482275"/>
                  </a:lnTo>
                  <a:lnTo>
                    <a:pt x="641313" y="452703"/>
                  </a:lnTo>
                  <a:lnTo>
                    <a:pt x="675347" y="423925"/>
                  </a:lnTo>
                  <a:lnTo>
                    <a:pt x="710074" y="395957"/>
                  </a:lnTo>
                  <a:lnTo>
                    <a:pt x="745479" y="368813"/>
                  </a:lnTo>
                  <a:lnTo>
                    <a:pt x="781547" y="342507"/>
                  </a:lnTo>
                  <a:lnTo>
                    <a:pt x="818265" y="317054"/>
                  </a:lnTo>
                  <a:lnTo>
                    <a:pt x="855616" y="292469"/>
                  </a:lnTo>
                  <a:lnTo>
                    <a:pt x="893588" y="268766"/>
                  </a:lnTo>
                  <a:lnTo>
                    <a:pt x="932164" y="245959"/>
                  </a:lnTo>
                  <a:lnTo>
                    <a:pt x="971331" y="224064"/>
                  </a:lnTo>
                  <a:lnTo>
                    <a:pt x="1011074" y="203095"/>
                  </a:lnTo>
                  <a:lnTo>
                    <a:pt x="1051379" y="183067"/>
                  </a:lnTo>
                  <a:lnTo>
                    <a:pt x="1092230" y="163993"/>
                  </a:lnTo>
                  <a:lnTo>
                    <a:pt x="1133613" y="145889"/>
                  </a:lnTo>
                  <a:lnTo>
                    <a:pt x="1175515" y="128770"/>
                  </a:lnTo>
                  <a:lnTo>
                    <a:pt x="1217919" y="112649"/>
                  </a:lnTo>
                  <a:lnTo>
                    <a:pt x="1260811" y="97542"/>
                  </a:lnTo>
                  <a:lnTo>
                    <a:pt x="1304178" y="83462"/>
                  </a:lnTo>
                  <a:lnTo>
                    <a:pt x="1348004" y="70425"/>
                  </a:lnTo>
                  <a:lnTo>
                    <a:pt x="1392275" y="58446"/>
                  </a:lnTo>
                  <a:lnTo>
                    <a:pt x="1436975" y="47538"/>
                  </a:lnTo>
                  <a:lnTo>
                    <a:pt x="1482092" y="37716"/>
                  </a:lnTo>
                  <a:lnTo>
                    <a:pt x="1527609" y="28995"/>
                  </a:lnTo>
                  <a:lnTo>
                    <a:pt x="1573513" y="21390"/>
                  </a:lnTo>
                  <a:lnTo>
                    <a:pt x="1619789" y="14915"/>
                  </a:lnTo>
                  <a:lnTo>
                    <a:pt x="1666422" y="9584"/>
                  </a:lnTo>
                  <a:lnTo>
                    <a:pt x="1713397" y="5413"/>
                  </a:lnTo>
                  <a:lnTo>
                    <a:pt x="1760701" y="2415"/>
                  </a:lnTo>
                  <a:lnTo>
                    <a:pt x="1808318" y="606"/>
                  </a:lnTo>
                  <a:lnTo>
                    <a:pt x="1856234" y="0"/>
                  </a:lnTo>
                  <a:lnTo>
                    <a:pt x="2422890" y="0"/>
                  </a:lnTo>
                </a:path>
              </a:pathLst>
            </a:custGeom>
            <a:ln w="19049">
              <a:solidFill>
                <a:srgbClr val="B4BB2E"/>
              </a:solidFill>
            </a:ln>
          </p:spPr>
          <p:txBody>
            <a:bodyPr wrap="square" lIns="0" tIns="0" rIns="0" bIns="0" rtlCol="0"/>
            <a:lstStyle/>
            <a:p>
              <a:endParaRPr dirty="0"/>
            </a:p>
          </p:txBody>
        </p:sp>
        <p:sp>
          <p:nvSpPr>
            <p:cNvPr id="10" name="object 13">
              <a:extLst>
                <a:ext uri="{FF2B5EF4-FFF2-40B4-BE49-F238E27FC236}">
                  <a16:creationId xmlns:a16="http://schemas.microsoft.com/office/drawing/2014/main" id="{26D29256-C7F6-A4D2-4A65-C22A86C49311}"/>
                </a:ext>
              </a:extLst>
            </p:cNvPr>
            <p:cNvSpPr/>
            <p:nvPr/>
          </p:nvSpPr>
          <p:spPr>
            <a:xfrm>
              <a:off x="9373573" y="4556107"/>
              <a:ext cx="2794635" cy="2284095"/>
            </a:xfrm>
            <a:custGeom>
              <a:avLst/>
              <a:gdLst/>
              <a:ahLst/>
              <a:cxnLst/>
              <a:rect l="l" t="t" r="r" b="b"/>
              <a:pathLst>
                <a:path w="2794634" h="2284095">
                  <a:moveTo>
                    <a:pt x="0" y="2283896"/>
                  </a:moveTo>
                  <a:lnTo>
                    <a:pt x="0" y="2227770"/>
                  </a:lnTo>
                  <a:lnTo>
                    <a:pt x="516" y="2179326"/>
                  </a:lnTo>
                  <a:lnTo>
                    <a:pt x="2058" y="2131134"/>
                  </a:lnTo>
                  <a:lnTo>
                    <a:pt x="4615" y="2083205"/>
                  </a:lnTo>
                  <a:lnTo>
                    <a:pt x="8177" y="2035549"/>
                  </a:lnTo>
                  <a:lnTo>
                    <a:pt x="12733" y="1988178"/>
                  </a:lnTo>
                  <a:lnTo>
                    <a:pt x="18273" y="1941100"/>
                  </a:lnTo>
                  <a:lnTo>
                    <a:pt x="24786" y="1894327"/>
                  </a:lnTo>
                  <a:lnTo>
                    <a:pt x="32263" y="1847870"/>
                  </a:lnTo>
                  <a:lnTo>
                    <a:pt x="40692" y="1801737"/>
                  </a:lnTo>
                  <a:lnTo>
                    <a:pt x="50062" y="1755941"/>
                  </a:lnTo>
                  <a:lnTo>
                    <a:pt x="60365" y="1710492"/>
                  </a:lnTo>
                  <a:lnTo>
                    <a:pt x="71589" y="1665399"/>
                  </a:lnTo>
                  <a:lnTo>
                    <a:pt x="83723" y="1620673"/>
                  </a:lnTo>
                  <a:lnTo>
                    <a:pt x="96758" y="1576326"/>
                  </a:lnTo>
                  <a:lnTo>
                    <a:pt x="110682" y="1532367"/>
                  </a:lnTo>
                  <a:lnTo>
                    <a:pt x="125486" y="1488806"/>
                  </a:lnTo>
                  <a:lnTo>
                    <a:pt x="141158" y="1445655"/>
                  </a:lnTo>
                  <a:lnTo>
                    <a:pt x="157690" y="1402923"/>
                  </a:lnTo>
                  <a:lnTo>
                    <a:pt x="175069" y="1360621"/>
                  </a:lnTo>
                  <a:lnTo>
                    <a:pt x="193286" y="1318760"/>
                  </a:lnTo>
                  <a:lnTo>
                    <a:pt x="212329" y="1277350"/>
                  </a:lnTo>
                  <a:lnTo>
                    <a:pt x="232190" y="1236401"/>
                  </a:lnTo>
                  <a:lnTo>
                    <a:pt x="252857" y="1195924"/>
                  </a:lnTo>
                  <a:lnTo>
                    <a:pt x="274319" y="1155930"/>
                  </a:lnTo>
                  <a:lnTo>
                    <a:pt x="296567" y="1116428"/>
                  </a:lnTo>
                  <a:lnTo>
                    <a:pt x="319590" y="1077429"/>
                  </a:lnTo>
                  <a:lnTo>
                    <a:pt x="343377" y="1038944"/>
                  </a:lnTo>
                  <a:lnTo>
                    <a:pt x="367918" y="1000983"/>
                  </a:lnTo>
                  <a:lnTo>
                    <a:pt x="393202" y="963557"/>
                  </a:lnTo>
                  <a:lnTo>
                    <a:pt x="419220" y="926675"/>
                  </a:lnTo>
                  <a:lnTo>
                    <a:pt x="445960" y="890350"/>
                  </a:lnTo>
                  <a:lnTo>
                    <a:pt x="473413" y="854590"/>
                  </a:lnTo>
                  <a:lnTo>
                    <a:pt x="501567" y="819406"/>
                  </a:lnTo>
                  <a:lnTo>
                    <a:pt x="530413" y="784809"/>
                  </a:lnTo>
                  <a:lnTo>
                    <a:pt x="559939" y="750809"/>
                  </a:lnTo>
                  <a:lnTo>
                    <a:pt x="590136" y="717417"/>
                  </a:lnTo>
                  <a:lnTo>
                    <a:pt x="620992" y="684644"/>
                  </a:lnTo>
                  <a:lnTo>
                    <a:pt x="652499" y="652499"/>
                  </a:lnTo>
                  <a:lnTo>
                    <a:pt x="684644" y="620992"/>
                  </a:lnTo>
                  <a:lnTo>
                    <a:pt x="717417" y="590136"/>
                  </a:lnTo>
                  <a:lnTo>
                    <a:pt x="750809" y="559939"/>
                  </a:lnTo>
                  <a:lnTo>
                    <a:pt x="784809" y="530413"/>
                  </a:lnTo>
                  <a:lnTo>
                    <a:pt x="819406" y="501567"/>
                  </a:lnTo>
                  <a:lnTo>
                    <a:pt x="854590" y="473413"/>
                  </a:lnTo>
                  <a:lnTo>
                    <a:pt x="890350" y="445960"/>
                  </a:lnTo>
                  <a:lnTo>
                    <a:pt x="926675" y="419220"/>
                  </a:lnTo>
                  <a:lnTo>
                    <a:pt x="963557" y="393202"/>
                  </a:lnTo>
                  <a:lnTo>
                    <a:pt x="1000983" y="367918"/>
                  </a:lnTo>
                  <a:lnTo>
                    <a:pt x="1038944" y="343377"/>
                  </a:lnTo>
                  <a:lnTo>
                    <a:pt x="1077429" y="319590"/>
                  </a:lnTo>
                  <a:lnTo>
                    <a:pt x="1116428" y="296567"/>
                  </a:lnTo>
                  <a:lnTo>
                    <a:pt x="1155930" y="274319"/>
                  </a:lnTo>
                  <a:lnTo>
                    <a:pt x="1195924" y="252857"/>
                  </a:lnTo>
                  <a:lnTo>
                    <a:pt x="1236401" y="232190"/>
                  </a:lnTo>
                  <a:lnTo>
                    <a:pt x="1277350" y="212329"/>
                  </a:lnTo>
                  <a:lnTo>
                    <a:pt x="1318760" y="193286"/>
                  </a:lnTo>
                  <a:lnTo>
                    <a:pt x="1360621" y="175069"/>
                  </a:lnTo>
                  <a:lnTo>
                    <a:pt x="1402923" y="157690"/>
                  </a:lnTo>
                  <a:lnTo>
                    <a:pt x="1445655" y="141158"/>
                  </a:lnTo>
                  <a:lnTo>
                    <a:pt x="1488806" y="125486"/>
                  </a:lnTo>
                  <a:lnTo>
                    <a:pt x="1532367" y="110682"/>
                  </a:lnTo>
                  <a:lnTo>
                    <a:pt x="1576326" y="96758"/>
                  </a:lnTo>
                  <a:lnTo>
                    <a:pt x="1620673" y="83723"/>
                  </a:lnTo>
                  <a:lnTo>
                    <a:pt x="1665399" y="71589"/>
                  </a:lnTo>
                  <a:lnTo>
                    <a:pt x="1710492" y="60365"/>
                  </a:lnTo>
                  <a:lnTo>
                    <a:pt x="1755941" y="50062"/>
                  </a:lnTo>
                  <a:lnTo>
                    <a:pt x="1801737" y="40692"/>
                  </a:lnTo>
                  <a:lnTo>
                    <a:pt x="1847870" y="32263"/>
                  </a:lnTo>
                  <a:lnTo>
                    <a:pt x="1894327" y="24786"/>
                  </a:lnTo>
                  <a:lnTo>
                    <a:pt x="1941100" y="18273"/>
                  </a:lnTo>
                  <a:lnTo>
                    <a:pt x="1988178" y="12733"/>
                  </a:lnTo>
                  <a:lnTo>
                    <a:pt x="2035549" y="8177"/>
                  </a:lnTo>
                  <a:lnTo>
                    <a:pt x="2083205" y="4615"/>
                  </a:lnTo>
                  <a:lnTo>
                    <a:pt x="2131134" y="2058"/>
                  </a:lnTo>
                  <a:lnTo>
                    <a:pt x="2179326" y="516"/>
                  </a:lnTo>
                  <a:lnTo>
                    <a:pt x="2227770" y="0"/>
                  </a:lnTo>
                  <a:lnTo>
                    <a:pt x="2794422" y="0"/>
                  </a:lnTo>
                </a:path>
              </a:pathLst>
            </a:custGeom>
            <a:ln w="19050">
              <a:solidFill>
                <a:srgbClr val="01646C"/>
              </a:solidFill>
            </a:ln>
          </p:spPr>
          <p:txBody>
            <a:bodyPr wrap="square" lIns="0" tIns="0" rIns="0" bIns="0" rtlCol="0"/>
            <a:lstStyle/>
            <a:p>
              <a:endParaRPr/>
            </a:p>
          </p:txBody>
        </p:sp>
      </p:grpSp>
    </p:spTree>
    <p:extLst>
      <p:ext uri="{BB962C8B-B14F-4D97-AF65-F5344CB8AC3E}">
        <p14:creationId xmlns:p14="http://schemas.microsoft.com/office/powerpoint/2010/main" val="2591351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6F92441-B561-612D-7479-273DC344A11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235249E9-7E51-50C3-C114-DE56555BE11F}"/>
              </a:ext>
            </a:extLst>
          </p:cNvPr>
          <p:cNvSpPr txBox="1">
            <a:spLocks noGrp="1"/>
          </p:cNvSpPr>
          <p:nvPr>
            <p:ph type="title"/>
          </p:nvPr>
        </p:nvSpPr>
        <p:spPr>
          <a:xfrm>
            <a:off x="1052693" y="694563"/>
            <a:ext cx="8993007" cy="597599"/>
          </a:xfrm>
          <a:prstGeom prst="rect">
            <a:avLst/>
          </a:prstGeom>
        </p:spPr>
        <p:txBody>
          <a:bodyPr vert="horz" wrap="square" lIns="0" tIns="12700" rIns="0" bIns="0" rtlCol="0">
            <a:spAutoFit/>
          </a:bodyPr>
          <a:lstStyle/>
          <a:p>
            <a:pPr marL="12700">
              <a:lnSpc>
                <a:spcPct val="100000"/>
              </a:lnSpc>
              <a:spcBef>
                <a:spcPts val="100"/>
              </a:spcBef>
              <a:tabLst>
                <a:tab pos="2085339" algn="l"/>
              </a:tabLst>
            </a:pPr>
            <a:r>
              <a:rPr lang="en-GB" dirty="0"/>
              <a:t>Key differences H2020 to Horizon Europe</a:t>
            </a:r>
            <a:endParaRPr spc="-10" dirty="0"/>
          </a:p>
        </p:txBody>
      </p:sp>
      <p:sp>
        <p:nvSpPr>
          <p:cNvPr id="16" name="Content Placeholder 2">
            <a:extLst>
              <a:ext uri="{FF2B5EF4-FFF2-40B4-BE49-F238E27FC236}">
                <a16:creationId xmlns:a16="http://schemas.microsoft.com/office/drawing/2014/main" id="{B0E99B76-8D39-0187-5773-D0E35F8655D0}"/>
              </a:ext>
            </a:extLst>
          </p:cNvPr>
          <p:cNvSpPr txBox="1">
            <a:spLocks/>
          </p:cNvSpPr>
          <p:nvPr/>
        </p:nvSpPr>
        <p:spPr>
          <a:xfrm>
            <a:off x="1058298" y="1482263"/>
            <a:ext cx="9673202" cy="3880773"/>
          </a:xfrm>
          <a:prstGeom prst="rect">
            <a:avLst/>
          </a:prstGeom>
        </p:spPr>
        <p:txBody>
          <a:bodyPr vert="horz" lIns="91440" tIns="45720" rIns="91440" bIns="45720" rtlCol="0" anchor="t">
            <a:noAutofit/>
          </a:bodyPr>
          <a:lstStyle>
            <a:lvl1pPr marL="342900" indent="-342900" algn="l" defTabSz="457200" rtl="0" eaLnBrk="1" latinLnBrk="0" hangingPunct="1">
              <a:spcBef>
                <a:spcPts val="1000"/>
              </a:spcBef>
              <a:spcAft>
                <a:spcPts val="0"/>
              </a:spcAft>
              <a:buClr>
                <a:srgbClr val="BEBF3B"/>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rgbClr val="BEBF3B"/>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rgbClr val="BEBF3B"/>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rgbClr val="BEBF3B"/>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rgbClr val="BEBF3B"/>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lvl="0">
              <a:lnSpc>
                <a:spcPct val="90000"/>
              </a:lnSpc>
            </a:pPr>
            <a:r>
              <a:rPr lang="en-GB" sz="2000" b="1" dirty="0">
                <a:latin typeface="HelveticaNeueLT Std Lt"/>
              </a:rPr>
              <a:t>Personnel calculations</a:t>
            </a:r>
          </a:p>
          <a:p>
            <a:pPr lvl="1">
              <a:lnSpc>
                <a:spcPct val="90000"/>
              </a:lnSpc>
            </a:pPr>
            <a:r>
              <a:rPr lang="en-GB" sz="2000" dirty="0">
                <a:latin typeface="HelveticaNeueLT Std Lt"/>
              </a:rPr>
              <a:t>You then use this daily rate and the days recorded on the staff member’s timesheet/day declaration to calculate the cost to claim from the EC:</a:t>
            </a:r>
          </a:p>
          <a:p>
            <a:pPr lvl="1">
              <a:lnSpc>
                <a:spcPct val="90000"/>
              </a:lnSpc>
            </a:pPr>
            <a:endParaRPr lang="en-GB" b="1" dirty="0"/>
          </a:p>
          <a:p>
            <a:pPr lvl="0">
              <a:lnSpc>
                <a:spcPct val="90000"/>
              </a:lnSpc>
            </a:pPr>
            <a:endParaRPr lang="en-GB" sz="1400" dirty="0">
              <a:latin typeface="HelveticaNeueLT Std Med"/>
            </a:endParaRPr>
          </a:p>
        </p:txBody>
      </p:sp>
      <p:pic>
        <p:nvPicPr>
          <p:cNvPr id="4" name="Picture 3">
            <a:extLst>
              <a:ext uri="{FF2B5EF4-FFF2-40B4-BE49-F238E27FC236}">
                <a16:creationId xmlns:a16="http://schemas.microsoft.com/office/drawing/2014/main" id="{F5E92F3D-F077-5751-9FB9-4C1E8B999943}"/>
              </a:ext>
            </a:extLst>
          </p:cNvPr>
          <p:cNvPicPr>
            <a:picLocks noChangeAspect="1"/>
          </p:cNvPicPr>
          <p:nvPr/>
        </p:nvPicPr>
        <p:blipFill>
          <a:blip r:embed="rId2"/>
          <a:stretch>
            <a:fillRect/>
          </a:stretch>
        </p:blipFill>
        <p:spPr>
          <a:xfrm>
            <a:off x="2407414" y="2701200"/>
            <a:ext cx="5900984" cy="3449537"/>
          </a:xfrm>
          <a:prstGeom prst="rect">
            <a:avLst/>
          </a:prstGeom>
        </p:spPr>
      </p:pic>
      <p:grpSp>
        <p:nvGrpSpPr>
          <p:cNvPr id="6" name="object 9">
            <a:extLst>
              <a:ext uri="{FF2B5EF4-FFF2-40B4-BE49-F238E27FC236}">
                <a16:creationId xmlns:a16="http://schemas.microsoft.com/office/drawing/2014/main" id="{D564B55B-9A32-2679-998E-9746D7D57F73}"/>
              </a:ext>
            </a:extLst>
          </p:cNvPr>
          <p:cNvGrpSpPr/>
          <p:nvPr/>
        </p:nvGrpSpPr>
        <p:grpSpPr>
          <a:xfrm>
            <a:off x="9364048" y="4546582"/>
            <a:ext cx="2813685" cy="2303145"/>
            <a:chOff x="9364048" y="4546582"/>
            <a:chExt cx="2813685" cy="2303145"/>
          </a:xfrm>
        </p:grpSpPr>
        <p:sp>
          <p:nvSpPr>
            <p:cNvPr id="7" name="object 10">
              <a:extLst>
                <a:ext uri="{FF2B5EF4-FFF2-40B4-BE49-F238E27FC236}">
                  <a16:creationId xmlns:a16="http://schemas.microsoft.com/office/drawing/2014/main" id="{A7785722-3536-9A18-35E6-CAB78C3948A8}"/>
                </a:ext>
              </a:extLst>
            </p:cNvPr>
            <p:cNvSpPr/>
            <p:nvPr/>
          </p:nvSpPr>
          <p:spPr>
            <a:xfrm>
              <a:off x="10505707" y="5901022"/>
              <a:ext cx="1662430" cy="939165"/>
            </a:xfrm>
            <a:custGeom>
              <a:avLst/>
              <a:gdLst/>
              <a:ahLst/>
              <a:cxnLst/>
              <a:rect l="l" t="t" r="r" b="b"/>
              <a:pathLst>
                <a:path w="1662429" h="939165">
                  <a:moveTo>
                    <a:pt x="0" y="938982"/>
                  </a:moveTo>
                  <a:lnTo>
                    <a:pt x="11748" y="873971"/>
                  </a:lnTo>
                  <a:lnTo>
                    <a:pt x="22462" y="828906"/>
                  </a:lnTo>
                  <a:lnTo>
                    <a:pt x="34989" y="784572"/>
                  </a:lnTo>
                  <a:lnTo>
                    <a:pt x="49288" y="741011"/>
                  </a:lnTo>
                  <a:lnTo>
                    <a:pt x="65316" y="698265"/>
                  </a:lnTo>
                  <a:lnTo>
                    <a:pt x="83033" y="656376"/>
                  </a:lnTo>
                  <a:lnTo>
                    <a:pt x="102397" y="615384"/>
                  </a:lnTo>
                  <a:lnTo>
                    <a:pt x="123365" y="575331"/>
                  </a:lnTo>
                  <a:lnTo>
                    <a:pt x="145897" y="536260"/>
                  </a:lnTo>
                  <a:lnTo>
                    <a:pt x="169951" y="498211"/>
                  </a:lnTo>
                  <a:lnTo>
                    <a:pt x="195485" y="461226"/>
                  </a:lnTo>
                  <a:lnTo>
                    <a:pt x="222458" y="425347"/>
                  </a:lnTo>
                  <a:lnTo>
                    <a:pt x="250828" y="390616"/>
                  </a:lnTo>
                  <a:lnTo>
                    <a:pt x="280553" y="357074"/>
                  </a:lnTo>
                  <a:lnTo>
                    <a:pt x="311592" y="324762"/>
                  </a:lnTo>
                  <a:lnTo>
                    <a:pt x="343903" y="293723"/>
                  </a:lnTo>
                  <a:lnTo>
                    <a:pt x="377445" y="263997"/>
                  </a:lnTo>
                  <a:lnTo>
                    <a:pt x="412176" y="235627"/>
                  </a:lnTo>
                  <a:lnTo>
                    <a:pt x="448055" y="208655"/>
                  </a:lnTo>
                  <a:lnTo>
                    <a:pt x="485039" y="183120"/>
                  </a:lnTo>
                  <a:lnTo>
                    <a:pt x="523087" y="159066"/>
                  </a:lnTo>
                  <a:lnTo>
                    <a:pt x="562159" y="136534"/>
                  </a:lnTo>
                  <a:lnTo>
                    <a:pt x="602211" y="115566"/>
                  </a:lnTo>
                  <a:lnTo>
                    <a:pt x="643202" y="96202"/>
                  </a:lnTo>
                  <a:lnTo>
                    <a:pt x="685091" y="78485"/>
                  </a:lnTo>
                  <a:lnTo>
                    <a:pt x="727837" y="62457"/>
                  </a:lnTo>
                  <a:lnTo>
                    <a:pt x="771397" y="48158"/>
                  </a:lnTo>
                  <a:lnTo>
                    <a:pt x="815730" y="35631"/>
                  </a:lnTo>
                  <a:lnTo>
                    <a:pt x="860794" y="24917"/>
                  </a:lnTo>
                  <a:lnTo>
                    <a:pt x="906548" y="16058"/>
                  </a:lnTo>
                  <a:lnTo>
                    <a:pt x="952950" y="9095"/>
                  </a:lnTo>
                  <a:lnTo>
                    <a:pt x="999959" y="4069"/>
                  </a:lnTo>
                  <a:lnTo>
                    <a:pt x="1047533" y="1024"/>
                  </a:lnTo>
                  <a:lnTo>
                    <a:pt x="1095630" y="0"/>
                  </a:lnTo>
                  <a:lnTo>
                    <a:pt x="1662288" y="0"/>
                  </a:lnTo>
                </a:path>
              </a:pathLst>
            </a:custGeom>
            <a:ln w="19050">
              <a:solidFill>
                <a:srgbClr val="B4BB2E"/>
              </a:solidFill>
            </a:ln>
          </p:spPr>
          <p:txBody>
            <a:bodyPr wrap="square" lIns="0" tIns="0" rIns="0" bIns="0" rtlCol="0"/>
            <a:lstStyle/>
            <a:p>
              <a:endParaRPr/>
            </a:p>
          </p:txBody>
        </p:sp>
        <p:sp>
          <p:nvSpPr>
            <p:cNvPr id="8" name="object 11">
              <a:extLst>
                <a:ext uri="{FF2B5EF4-FFF2-40B4-BE49-F238E27FC236}">
                  <a16:creationId xmlns:a16="http://schemas.microsoft.com/office/drawing/2014/main" id="{21B7AFE0-D9B0-355F-63F7-40AE01C1E14D}"/>
                </a:ext>
              </a:extLst>
            </p:cNvPr>
            <p:cNvSpPr/>
            <p:nvPr/>
          </p:nvSpPr>
          <p:spPr>
            <a:xfrm>
              <a:off x="10118175" y="5447538"/>
              <a:ext cx="2050414" cy="1392555"/>
            </a:xfrm>
            <a:custGeom>
              <a:avLst/>
              <a:gdLst/>
              <a:ahLst/>
              <a:cxnLst/>
              <a:rect l="l" t="t" r="r" b="b"/>
              <a:pathLst>
                <a:path w="2050415" h="1392554">
                  <a:moveTo>
                    <a:pt x="0" y="1392466"/>
                  </a:moveTo>
                  <a:lnTo>
                    <a:pt x="3867" y="1342981"/>
                  </a:lnTo>
                  <a:lnTo>
                    <a:pt x="9097" y="1296099"/>
                  </a:lnTo>
                  <a:lnTo>
                    <a:pt x="15769" y="1249667"/>
                  </a:lnTo>
                  <a:lnTo>
                    <a:pt x="23861" y="1203709"/>
                  </a:lnTo>
                  <a:lnTo>
                    <a:pt x="33349" y="1158248"/>
                  </a:lnTo>
                  <a:lnTo>
                    <a:pt x="44211" y="1113307"/>
                  </a:lnTo>
                  <a:lnTo>
                    <a:pt x="56423" y="1068908"/>
                  </a:lnTo>
                  <a:lnTo>
                    <a:pt x="69962" y="1025076"/>
                  </a:lnTo>
                  <a:lnTo>
                    <a:pt x="84805" y="981833"/>
                  </a:lnTo>
                  <a:lnTo>
                    <a:pt x="100930" y="939203"/>
                  </a:lnTo>
                  <a:lnTo>
                    <a:pt x="118312" y="897207"/>
                  </a:lnTo>
                  <a:lnTo>
                    <a:pt x="136930" y="855870"/>
                  </a:lnTo>
                  <a:lnTo>
                    <a:pt x="156759" y="815214"/>
                  </a:lnTo>
                  <a:lnTo>
                    <a:pt x="177777" y="775263"/>
                  </a:lnTo>
                  <a:lnTo>
                    <a:pt x="199961" y="736039"/>
                  </a:lnTo>
                  <a:lnTo>
                    <a:pt x="223288" y="697566"/>
                  </a:lnTo>
                  <a:lnTo>
                    <a:pt x="247734" y="659866"/>
                  </a:lnTo>
                  <a:lnTo>
                    <a:pt x="273277" y="622963"/>
                  </a:lnTo>
                  <a:lnTo>
                    <a:pt x="299894" y="586880"/>
                  </a:lnTo>
                  <a:lnTo>
                    <a:pt x="327561" y="551640"/>
                  </a:lnTo>
                  <a:lnTo>
                    <a:pt x="356255" y="517266"/>
                  </a:lnTo>
                  <a:lnTo>
                    <a:pt x="385954" y="483780"/>
                  </a:lnTo>
                  <a:lnTo>
                    <a:pt x="416634" y="451207"/>
                  </a:lnTo>
                  <a:lnTo>
                    <a:pt x="448272" y="419569"/>
                  </a:lnTo>
                  <a:lnTo>
                    <a:pt x="480845" y="388889"/>
                  </a:lnTo>
                  <a:lnTo>
                    <a:pt x="514330" y="359190"/>
                  </a:lnTo>
                  <a:lnTo>
                    <a:pt x="548705" y="330496"/>
                  </a:lnTo>
                  <a:lnTo>
                    <a:pt x="583945" y="302829"/>
                  </a:lnTo>
                  <a:lnTo>
                    <a:pt x="620028" y="276213"/>
                  </a:lnTo>
                  <a:lnTo>
                    <a:pt x="656931" y="250670"/>
                  </a:lnTo>
                  <a:lnTo>
                    <a:pt x="694630" y="226223"/>
                  </a:lnTo>
                  <a:lnTo>
                    <a:pt x="733104" y="202897"/>
                  </a:lnTo>
                  <a:lnTo>
                    <a:pt x="772327" y="180713"/>
                  </a:lnTo>
                  <a:lnTo>
                    <a:pt x="812279" y="159694"/>
                  </a:lnTo>
                  <a:lnTo>
                    <a:pt x="852935" y="139865"/>
                  </a:lnTo>
                  <a:lnTo>
                    <a:pt x="894272" y="121247"/>
                  </a:lnTo>
                  <a:lnTo>
                    <a:pt x="936267" y="103865"/>
                  </a:lnTo>
                  <a:lnTo>
                    <a:pt x="978898" y="87740"/>
                  </a:lnTo>
                  <a:lnTo>
                    <a:pt x="1022141" y="72897"/>
                  </a:lnTo>
                  <a:lnTo>
                    <a:pt x="1065973" y="59358"/>
                  </a:lnTo>
                  <a:lnTo>
                    <a:pt x="1110371" y="47146"/>
                  </a:lnTo>
                  <a:lnTo>
                    <a:pt x="1155313" y="36284"/>
                  </a:lnTo>
                  <a:lnTo>
                    <a:pt x="1200774" y="26796"/>
                  </a:lnTo>
                  <a:lnTo>
                    <a:pt x="1246732" y="18704"/>
                  </a:lnTo>
                  <a:lnTo>
                    <a:pt x="1293164" y="12032"/>
                  </a:lnTo>
                  <a:lnTo>
                    <a:pt x="1340046" y="6802"/>
                  </a:lnTo>
                  <a:lnTo>
                    <a:pt x="1387356" y="3038"/>
                  </a:lnTo>
                  <a:lnTo>
                    <a:pt x="1435071" y="763"/>
                  </a:lnTo>
                  <a:lnTo>
                    <a:pt x="1483167" y="0"/>
                  </a:lnTo>
                  <a:lnTo>
                    <a:pt x="2049821" y="0"/>
                  </a:lnTo>
                </a:path>
              </a:pathLst>
            </a:custGeom>
            <a:ln w="19050">
              <a:solidFill>
                <a:srgbClr val="01646C"/>
              </a:solidFill>
            </a:ln>
          </p:spPr>
          <p:txBody>
            <a:bodyPr wrap="square" lIns="0" tIns="0" rIns="0" bIns="0" rtlCol="0"/>
            <a:lstStyle/>
            <a:p>
              <a:endParaRPr/>
            </a:p>
          </p:txBody>
        </p:sp>
        <p:sp>
          <p:nvSpPr>
            <p:cNvPr id="9" name="object 12">
              <a:extLst>
                <a:ext uri="{FF2B5EF4-FFF2-40B4-BE49-F238E27FC236}">
                  <a16:creationId xmlns:a16="http://schemas.microsoft.com/office/drawing/2014/main" id="{17124601-EE15-2A6F-B42E-F24FC4DCEB09}"/>
                </a:ext>
              </a:extLst>
            </p:cNvPr>
            <p:cNvSpPr/>
            <p:nvPr/>
          </p:nvSpPr>
          <p:spPr>
            <a:xfrm>
              <a:off x="9745106" y="5002380"/>
              <a:ext cx="2423160" cy="1837689"/>
            </a:xfrm>
            <a:custGeom>
              <a:avLst/>
              <a:gdLst/>
              <a:ahLst/>
              <a:cxnLst/>
              <a:rect l="l" t="t" r="r" b="b"/>
              <a:pathLst>
                <a:path w="2423159" h="1837690">
                  <a:moveTo>
                    <a:pt x="0" y="1837623"/>
                  </a:moveTo>
                  <a:lnTo>
                    <a:pt x="2177" y="1760938"/>
                  </a:lnTo>
                  <a:lnTo>
                    <a:pt x="5174" y="1713634"/>
                  </a:lnTo>
                  <a:lnTo>
                    <a:pt x="9346" y="1666658"/>
                  </a:lnTo>
                  <a:lnTo>
                    <a:pt x="14677" y="1620025"/>
                  </a:lnTo>
                  <a:lnTo>
                    <a:pt x="21152" y="1573749"/>
                  </a:lnTo>
                  <a:lnTo>
                    <a:pt x="28757" y="1527844"/>
                  </a:lnTo>
                  <a:lnTo>
                    <a:pt x="37478" y="1482327"/>
                  </a:lnTo>
                  <a:lnTo>
                    <a:pt x="47300" y="1437210"/>
                  </a:lnTo>
                  <a:lnTo>
                    <a:pt x="58208" y="1392509"/>
                  </a:lnTo>
                  <a:lnTo>
                    <a:pt x="70188" y="1348238"/>
                  </a:lnTo>
                  <a:lnTo>
                    <a:pt x="83225" y="1304412"/>
                  </a:lnTo>
                  <a:lnTo>
                    <a:pt x="97304" y="1261045"/>
                  </a:lnTo>
                  <a:lnTo>
                    <a:pt x="112412" y="1218152"/>
                  </a:lnTo>
                  <a:lnTo>
                    <a:pt x="128533" y="1175748"/>
                  </a:lnTo>
                  <a:lnTo>
                    <a:pt x="145653" y="1133847"/>
                  </a:lnTo>
                  <a:lnTo>
                    <a:pt x="163757" y="1092463"/>
                  </a:lnTo>
                  <a:lnTo>
                    <a:pt x="182830" y="1051612"/>
                  </a:lnTo>
                  <a:lnTo>
                    <a:pt x="202859" y="1011307"/>
                  </a:lnTo>
                  <a:lnTo>
                    <a:pt x="223828" y="971564"/>
                  </a:lnTo>
                  <a:lnTo>
                    <a:pt x="245724" y="932397"/>
                  </a:lnTo>
                  <a:lnTo>
                    <a:pt x="268530" y="893821"/>
                  </a:lnTo>
                  <a:lnTo>
                    <a:pt x="292233" y="855849"/>
                  </a:lnTo>
                  <a:lnTo>
                    <a:pt x="316819" y="818498"/>
                  </a:lnTo>
                  <a:lnTo>
                    <a:pt x="342272" y="781780"/>
                  </a:lnTo>
                  <a:lnTo>
                    <a:pt x="368578" y="745712"/>
                  </a:lnTo>
                  <a:lnTo>
                    <a:pt x="395723" y="710307"/>
                  </a:lnTo>
                  <a:lnTo>
                    <a:pt x="423691" y="675580"/>
                  </a:lnTo>
                  <a:lnTo>
                    <a:pt x="452469" y="641546"/>
                  </a:lnTo>
                  <a:lnTo>
                    <a:pt x="482041" y="608219"/>
                  </a:lnTo>
                  <a:lnTo>
                    <a:pt x="512393" y="575614"/>
                  </a:lnTo>
                  <a:lnTo>
                    <a:pt x="543511" y="543745"/>
                  </a:lnTo>
                  <a:lnTo>
                    <a:pt x="575380" y="512627"/>
                  </a:lnTo>
                  <a:lnTo>
                    <a:pt x="607986" y="482275"/>
                  </a:lnTo>
                  <a:lnTo>
                    <a:pt x="641313" y="452703"/>
                  </a:lnTo>
                  <a:lnTo>
                    <a:pt x="675347" y="423925"/>
                  </a:lnTo>
                  <a:lnTo>
                    <a:pt x="710074" y="395957"/>
                  </a:lnTo>
                  <a:lnTo>
                    <a:pt x="745479" y="368813"/>
                  </a:lnTo>
                  <a:lnTo>
                    <a:pt x="781547" y="342507"/>
                  </a:lnTo>
                  <a:lnTo>
                    <a:pt x="818265" y="317054"/>
                  </a:lnTo>
                  <a:lnTo>
                    <a:pt x="855616" y="292469"/>
                  </a:lnTo>
                  <a:lnTo>
                    <a:pt x="893588" y="268766"/>
                  </a:lnTo>
                  <a:lnTo>
                    <a:pt x="932164" y="245959"/>
                  </a:lnTo>
                  <a:lnTo>
                    <a:pt x="971331" y="224064"/>
                  </a:lnTo>
                  <a:lnTo>
                    <a:pt x="1011074" y="203095"/>
                  </a:lnTo>
                  <a:lnTo>
                    <a:pt x="1051379" y="183067"/>
                  </a:lnTo>
                  <a:lnTo>
                    <a:pt x="1092230" y="163993"/>
                  </a:lnTo>
                  <a:lnTo>
                    <a:pt x="1133613" y="145889"/>
                  </a:lnTo>
                  <a:lnTo>
                    <a:pt x="1175515" y="128770"/>
                  </a:lnTo>
                  <a:lnTo>
                    <a:pt x="1217919" y="112649"/>
                  </a:lnTo>
                  <a:lnTo>
                    <a:pt x="1260811" y="97542"/>
                  </a:lnTo>
                  <a:lnTo>
                    <a:pt x="1304178" y="83462"/>
                  </a:lnTo>
                  <a:lnTo>
                    <a:pt x="1348004" y="70425"/>
                  </a:lnTo>
                  <a:lnTo>
                    <a:pt x="1392275" y="58446"/>
                  </a:lnTo>
                  <a:lnTo>
                    <a:pt x="1436975" y="47538"/>
                  </a:lnTo>
                  <a:lnTo>
                    <a:pt x="1482092" y="37716"/>
                  </a:lnTo>
                  <a:lnTo>
                    <a:pt x="1527609" y="28995"/>
                  </a:lnTo>
                  <a:lnTo>
                    <a:pt x="1573513" y="21390"/>
                  </a:lnTo>
                  <a:lnTo>
                    <a:pt x="1619789" y="14915"/>
                  </a:lnTo>
                  <a:lnTo>
                    <a:pt x="1666422" y="9584"/>
                  </a:lnTo>
                  <a:lnTo>
                    <a:pt x="1713397" y="5413"/>
                  </a:lnTo>
                  <a:lnTo>
                    <a:pt x="1760701" y="2415"/>
                  </a:lnTo>
                  <a:lnTo>
                    <a:pt x="1808318" y="606"/>
                  </a:lnTo>
                  <a:lnTo>
                    <a:pt x="1856234" y="0"/>
                  </a:lnTo>
                  <a:lnTo>
                    <a:pt x="2422890" y="0"/>
                  </a:lnTo>
                </a:path>
              </a:pathLst>
            </a:custGeom>
            <a:ln w="19049">
              <a:solidFill>
                <a:srgbClr val="B4BB2E"/>
              </a:solidFill>
            </a:ln>
          </p:spPr>
          <p:txBody>
            <a:bodyPr wrap="square" lIns="0" tIns="0" rIns="0" bIns="0" rtlCol="0"/>
            <a:lstStyle/>
            <a:p>
              <a:endParaRPr dirty="0"/>
            </a:p>
          </p:txBody>
        </p:sp>
        <p:sp>
          <p:nvSpPr>
            <p:cNvPr id="10" name="object 13">
              <a:extLst>
                <a:ext uri="{FF2B5EF4-FFF2-40B4-BE49-F238E27FC236}">
                  <a16:creationId xmlns:a16="http://schemas.microsoft.com/office/drawing/2014/main" id="{77D203CF-04E8-EE7F-17FE-647FFE663AA5}"/>
                </a:ext>
              </a:extLst>
            </p:cNvPr>
            <p:cNvSpPr/>
            <p:nvPr/>
          </p:nvSpPr>
          <p:spPr>
            <a:xfrm>
              <a:off x="9373573" y="4556107"/>
              <a:ext cx="2794635" cy="2284095"/>
            </a:xfrm>
            <a:custGeom>
              <a:avLst/>
              <a:gdLst/>
              <a:ahLst/>
              <a:cxnLst/>
              <a:rect l="l" t="t" r="r" b="b"/>
              <a:pathLst>
                <a:path w="2794634" h="2284095">
                  <a:moveTo>
                    <a:pt x="0" y="2283896"/>
                  </a:moveTo>
                  <a:lnTo>
                    <a:pt x="0" y="2227770"/>
                  </a:lnTo>
                  <a:lnTo>
                    <a:pt x="516" y="2179326"/>
                  </a:lnTo>
                  <a:lnTo>
                    <a:pt x="2058" y="2131134"/>
                  </a:lnTo>
                  <a:lnTo>
                    <a:pt x="4615" y="2083205"/>
                  </a:lnTo>
                  <a:lnTo>
                    <a:pt x="8177" y="2035549"/>
                  </a:lnTo>
                  <a:lnTo>
                    <a:pt x="12733" y="1988178"/>
                  </a:lnTo>
                  <a:lnTo>
                    <a:pt x="18273" y="1941100"/>
                  </a:lnTo>
                  <a:lnTo>
                    <a:pt x="24786" y="1894327"/>
                  </a:lnTo>
                  <a:lnTo>
                    <a:pt x="32263" y="1847870"/>
                  </a:lnTo>
                  <a:lnTo>
                    <a:pt x="40692" y="1801737"/>
                  </a:lnTo>
                  <a:lnTo>
                    <a:pt x="50062" y="1755941"/>
                  </a:lnTo>
                  <a:lnTo>
                    <a:pt x="60365" y="1710492"/>
                  </a:lnTo>
                  <a:lnTo>
                    <a:pt x="71589" y="1665399"/>
                  </a:lnTo>
                  <a:lnTo>
                    <a:pt x="83723" y="1620673"/>
                  </a:lnTo>
                  <a:lnTo>
                    <a:pt x="96758" y="1576326"/>
                  </a:lnTo>
                  <a:lnTo>
                    <a:pt x="110682" y="1532367"/>
                  </a:lnTo>
                  <a:lnTo>
                    <a:pt x="125486" y="1488806"/>
                  </a:lnTo>
                  <a:lnTo>
                    <a:pt x="141158" y="1445655"/>
                  </a:lnTo>
                  <a:lnTo>
                    <a:pt x="157690" y="1402923"/>
                  </a:lnTo>
                  <a:lnTo>
                    <a:pt x="175069" y="1360621"/>
                  </a:lnTo>
                  <a:lnTo>
                    <a:pt x="193286" y="1318760"/>
                  </a:lnTo>
                  <a:lnTo>
                    <a:pt x="212329" y="1277350"/>
                  </a:lnTo>
                  <a:lnTo>
                    <a:pt x="232190" y="1236401"/>
                  </a:lnTo>
                  <a:lnTo>
                    <a:pt x="252857" y="1195924"/>
                  </a:lnTo>
                  <a:lnTo>
                    <a:pt x="274319" y="1155930"/>
                  </a:lnTo>
                  <a:lnTo>
                    <a:pt x="296567" y="1116428"/>
                  </a:lnTo>
                  <a:lnTo>
                    <a:pt x="319590" y="1077429"/>
                  </a:lnTo>
                  <a:lnTo>
                    <a:pt x="343377" y="1038944"/>
                  </a:lnTo>
                  <a:lnTo>
                    <a:pt x="367918" y="1000983"/>
                  </a:lnTo>
                  <a:lnTo>
                    <a:pt x="393202" y="963557"/>
                  </a:lnTo>
                  <a:lnTo>
                    <a:pt x="419220" y="926675"/>
                  </a:lnTo>
                  <a:lnTo>
                    <a:pt x="445960" y="890350"/>
                  </a:lnTo>
                  <a:lnTo>
                    <a:pt x="473413" y="854590"/>
                  </a:lnTo>
                  <a:lnTo>
                    <a:pt x="501567" y="819406"/>
                  </a:lnTo>
                  <a:lnTo>
                    <a:pt x="530413" y="784809"/>
                  </a:lnTo>
                  <a:lnTo>
                    <a:pt x="559939" y="750809"/>
                  </a:lnTo>
                  <a:lnTo>
                    <a:pt x="590136" y="717417"/>
                  </a:lnTo>
                  <a:lnTo>
                    <a:pt x="620992" y="684644"/>
                  </a:lnTo>
                  <a:lnTo>
                    <a:pt x="652499" y="652499"/>
                  </a:lnTo>
                  <a:lnTo>
                    <a:pt x="684644" y="620992"/>
                  </a:lnTo>
                  <a:lnTo>
                    <a:pt x="717417" y="590136"/>
                  </a:lnTo>
                  <a:lnTo>
                    <a:pt x="750809" y="559939"/>
                  </a:lnTo>
                  <a:lnTo>
                    <a:pt x="784809" y="530413"/>
                  </a:lnTo>
                  <a:lnTo>
                    <a:pt x="819406" y="501567"/>
                  </a:lnTo>
                  <a:lnTo>
                    <a:pt x="854590" y="473413"/>
                  </a:lnTo>
                  <a:lnTo>
                    <a:pt x="890350" y="445960"/>
                  </a:lnTo>
                  <a:lnTo>
                    <a:pt x="926675" y="419220"/>
                  </a:lnTo>
                  <a:lnTo>
                    <a:pt x="963557" y="393202"/>
                  </a:lnTo>
                  <a:lnTo>
                    <a:pt x="1000983" y="367918"/>
                  </a:lnTo>
                  <a:lnTo>
                    <a:pt x="1038944" y="343377"/>
                  </a:lnTo>
                  <a:lnTo>
                    <a:pt x="1077429" y="319590"/>
                  </a:lnTo>
                  <a:lnTo>
                    <a:pt x="1116428" y="296567"/>
                  </a:lnTo>
                  <a:lnTo>
                    <a:pt x="1155930" y="274319"/>
                  </a:lnTo>
                  <a:lnTo>
                    <a:pt x="1195924" y="252857"/>
                  </a:lnTo>
                  <a:lnTo>
                    <a:pt x="1236401" y="232190"/>
                  </a:lnTo>
                  <a:lnTo>
                    <a:pt x="1277350" y="212329"/>
                  </a:lnTo>
                  <a:lnTo>
                    <a:pt x="1318760" y="193286"/>
                  </a:lnTo>
                  <a:lnTo>
                    <a:pt x="1360621" y="175069"/>
                  </a:lnTo>
                  <a:lnTo>
                    <a:pt x="1402923" y="157690"/>
                  </a:lnTo>
                  <a:lnTo>
                    <a:pt x="1445655" y="141158"/>
                  </a:lnTo>
                  <a:lnTo>
                    <a:pt x="1488806" y="125486"/>
                  </a:lnTo>
                  <a:lnTo>
                    <a:pt x="1532367" y="110682"/>
                  </a:lnTo>
                  <a:lnTo>
                    <a:pt x="1576326" y="96758"/>
                  </a:lnTo>
                  <a:lnTo>
                    <a:pt x="1620673" y="83723"/>
                  </a:lnTo>
                  <a:lnTo>
                    <a:pt x="1665399" y="71589"/>
                  </a:lnTo>
                  <a:lnTo>
                    <a:pt x="1710492" y="60365"/>
                  </a:lnTo>
                  <a:lnTo>
                    <a:pt x="1755941" y="50062"/>
                  </a:lnTo>
                  <a:lnTo>
                    <a:pt x="1801737" y="40692"/>
                  </a:lnTo>
                  <a:lnTo>
                    <a:pt x="1847870" y="32263"/>
                  </a:lnTo>
                  <a:lnTo>
                    <a:pt x="1894327" y="24786"/>
                  </a:lnTo>
                  <a:lnTo>
                    <a:pt x="1941100" y="18273"/>
                  </a:lnTo>
                  <a:lnTo>
                    <a:pt x="1988178" y="12733"/>
                  </a:lnTo>
                  <a:lnTo>
                    <a:pt x="2035549" y="8177"/>
                  </a:lnTo>
                  <a:lnTo>
                    <a:pt x="2083205" y="4615"/>
                  </a:lnTo>
                  <a:lnTo>
                    <a:pt x="2131134" y="2058"/>
                  </a:lnTo>
                  <a:lnTo>
                    <a:pt x="2179326" y="516"/>
                  </a:lnTo>
                  <a:lnTo>
                    <a:pt x="2227770" y="0"/>
                  </a:lnTo>
                  <a:lnTo>
                    <a:pt x="2794422" y="0"/>
                  </a:lnTo>
                </a:path>
              </a:pathLst>
            </a:custGeom>
            <a:ln w="19050">
              <a:solidFill>
                <a:srgbClr val="01646C"/>
              </a:solidFill>
            </a:ln>
          </p:spPr>
          <p:txBody>
            <a:bodyPr wrap="square" lIns="0" tIns="0" rIns="0" bIns="0" rtlCol="0"/>
            <a:lstStyle/>
            <a:p>
              <a:endParaRPr/>
            </a:p>
          </p:txBody>
        </p:sp>
      </p:grpSp>
    </p:spTree>
    <p:extLst>
      <p:ext uri="{BB962C8B-B14F-4D97-AF65-F5344CB8AC3E}">
        <p14:creationId xmlns:p14="http://schemas.microsoft.com/office/powerpoint/2010/main" val="2046279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0EDD937-6AE4-642C-B4B9-446924D4DD2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6A6ADBA-922C-EC44-B909-E6941D85EBBF}"/>
              </a:ext>
            </a:extLst>
          </p:cNvPr>
          <p:cNvSpPr txBox="1">
            <a:spLocks noGrp="1"/>
          </p:cNvSpPr>
          <p:nvPr>
            <p:ph type="title"/>
          </p:nvPr>
        </p:nvSpPr>
        <p:spPr>
          <a:xfrm>
            <a:off x="1052693" y="694563"/>
            <a:ext cx="8993007" cy="597599"/>
          </a:xfrm>
          <a:prstGeom prst="rect">
            <a:avLst/>
          </a:prstGeom>
        </p:spPr>
        <p:txBody>
          <a:bodyPr vert="horz" wrap="square" lIns="0" tIns="12700" rIns="0" bIns="0" rtlCol="0">
            <a:spAutoFit/>
          </a:bodyPr>
          <a:lstStyle/>
          <a:p>
            <a:pPr marL="12700">
              <a:lnSpc>
                <a:spcPct val="100000"/>
              </a:lnSpc>
              <a:spcBef>
                <a:spcPts val="100"/>
              </a:spcBef>
              <a:tabLst>
                <a:tab pos="2085339" algn="l"/>
              </a:tabLst>
            </a:pPr>
            <a:r>
              <a:rPr lang="en-GB" dirty="0"/>
              <a:t>Key differences H2020 to Horizon Europe</a:t>
            </a:r>
            <a:endParaRPr spc="-10" dirty="0"/>
          </a:p>
        </p:txBody>
      </p:sp>
      <p:sp>
        <p:nvSpPr>
          <p:cNvPr id="16" name="Content Placeholder 2">
            <a:extLst>
              <a:ext uri="{FF2B5EF4-FFF2-40B4-BE49-F238E27FC236}">
                <a16:creationId xmlns:a16="http://schemas.microsoft.com/office/drawing/2014/main" id="{996EEF1A-03BC-045E-C7F3-9D8514576506}"/>
              </a:ext>
            </a:extLst>
          </p:cNvPr>
          <p:cNvSpPr txBox="1">
            <a:spLocks/>
          </p:cNvSpPr>
          <p:nvPr/>
        </p:nvSpPr>
        <p:spPr>
          <a:xfrm>
            <a:off x="1058298" y="1482263"/>
            <a:ext cx="9673202" cy="3880773"/>
          </a:xfrm>
          <a:prstGeom prst="rect">
            <a:avLst/>
          </a:prstGeom>
        </p:spPr>
        <p:txBody>
          <a:bodyPr vert="horz" lIns="91440" tIns="45720" rIns="91440" bIns="45720" rtlCol="0" anchor="t">
            <a:noAutofit/>
          </a:bodyPr>
          <a:lstStyle>
            <a:lvl1pPr marL="342900" indent="-342900" algn="l" defTabSz="457200" rtl="0" eaLnBrk="1" latinLnBrk="0" hangingPunct="1">
              <a:spcBef>
                <a:spcPts val="1000"/>
              </a:spcBef>
              <a:spcAft>
                <a:spcPts val="0"/>
              </a:spcAft>
              <a:buClr>
                <a:srgbClr val="BEBF3B"/>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rgbClr val="BEBF3B"/>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rgbClr val="BEBF3B"/>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rgbClr val="BEBF3B"/>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rgbClr val="BEBF3B"/>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lvl="0">
              <a:lnSpc>
                <a:spcPct val="90000"/>
              </a:lnSpc>
            </a:pPr>
            <a:r>
              <a:rPr lang="en-GB" sz="2000" b="1" dirty="0">
                <a:latin typeface="HelveticaNeueLT Std Lt"/>
              </a:rPr>
              <a:t>Timesheets</a:t>
            </a:r>
          </a:p>
          <a:p>
            <a:pPr lvl="1">
              <a:lnSpc>
                <a:spcPct val="90000"/>
              </a:lnSpc>
            </a:pPr>
            <a:r>
              <a:rPr lang="en-GB" sz="2000" dirty="0">
                <a:latin typeface="HelveticaNeueLT Std Lt"/>
              </a:rPr>
              <a:t>Can use a timesheet recording hours per day then converted into days for the purpose of the salary reconciliation</a:t>
            </a:r>
          </a:p>
          <a:p>
            <a:pPr lvl="1">
              <a:lnSpc>
                <a:spcPct val="90000"/>
              </a:lnSpc>
            </a:pPr>
            <a:r>
              <a:rPr lang="en-GB" sz="2000" dirty="0">
                <a:latin typeface="HelveticaNeueLT Std Lt"/>
              </a:rPr>
              <a:t>[Or] can use a day declaration recording number of days worked per mont</a:t>
            </a:r>
            <a:r>
              <a:rPr lang="en-GB" sz="2000" dirty="0"/>
              <a:t>h </a:t>
            </a:r>
          </a:p>
          <a:p>
            <a:pPr lvl="1">
              <a:lnSpc>
                <a:spcPct val="90000"/>
              </a:lnSpc>
            </a:pPr>
            <a:endParaRPr lang="en-GB" sz="2000" dirty="0"/>
          </a:p>
          <a:p>
            <a:pPr lvl="0">
              <a:lnSpc>
                <a:spcPct val="90000"/>
              </a:lnSpc>
            </a:pPr>
            <a:endParaRPr lang="en-GB" sz="1400" dirty="0">
              <a:latin typeface="HelveticaNeueLT Std Med"/>
            </a:endParaRPr>
          </a:p>
        </p:txBody>
      </p:sp>
      <p:pic>
        <p:nvPicPr>
          <p:cNvPr id="2" name="Picture 1">
            <a:extLst>
              <a:ext uri="{FF2B5EF4-FFF2-40B4-BE49-F238E27FC236}">
                <a16:creationId xmlns:a16="http://schemas.microsoft.com/office/drawing/2014/main" id="{9D4555D6-CE96-9963-0A16-D75CC9759E5D}"/>
              </a:ext>
            </a:extLst>
          </p:cNvPr>
          <p:cNvPicPr>
            <a:picLocks noChangeAspect="1"/>
          </p:cNvPicPr>
          <p:nvPr/>
        </p:nvPicPr>
        <p:blipFill>
          <a:blip r:embed="rId2"/>
          <a:stretch>
            <a:fillRect/>
          </a:stretch>
        </p:blipFill>
        <p:spPr>
          <a:xfrm>
            <a:off x="1052693" y="3346450"/>
            <a:ext cx="6285732" cy="2667000"/>
          </a:xfrm>
          <a:prstGeom prst="rect">
            <a:avLst/>
          </a:prstGeom>
        </p:spPr>
      </p:pic>
      <p:pic>
        <p:nvPicPr>
          <p:cNvPr id="5" name="Picture 4">
            <a:extLst>
              <a:ext uri="{FF2B5EF4-FFF2-40B4-BE49-F238E27FC236}">
                <a16:creationId xmlns:a16="http://schemas.microsoft.com/office/drawing/2014/main" id="{26AA0F97-C0D5-FAA7-9C97-C65AA6F67BA0}"/>
              </a:ext>
            </a:extLst>
          </p:cNvPr>
          <p:cNvPicPr>
            <a:picLocks noChangeAspect="1"/>
          </p:cNvPicPr>
          <p:nvPr/>
        </p:nvPicPr>
        <p:blipFill>
          <a:blip r:embed="rId3"/>
          <a:stretch>
            <a:fillRect/>
          </a:stretch>
        </p:blipFill>
        <p:spPr>
          <a:xfrm>
            <a:off x="7612054" y="2965450"/>
            <a:ext cx="2845816" cy="3604439"/>
          </a:xfrm>
          <a:prstGeom prst="rect">
            <a:avLst/>
          </a:prstGeom>
        </p:spPr>
      </p:pic>
    </p:spTree>
    <p:extLst>
      <p:ext uri="{BB962C8B-B14F-4D97-AF65-F5344CB8AC3E}">
        <p14:creationId xmlns:p14="http://schemas.microsoft.com/office/powerpoint/2010/main" val="3097990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F3508-8974-E899-F6DC-BB1C283FFE57}"/>
              </a:ext>
            </a:extLst>
          </p:cNvPr>
          <p:cNvSpPr>
            <a:spLocks noGrp="1"/>
          </p:cNvSpPr>
          <p:nvPr>
            <p:ph type="title"/>
          </p:nvPr>
        </p:nvSpPr>
        <p:spPr>
          <a:xfrm>
            <a:off x="1054100" y="603250"/>
            <a:ext cx="7268867" cy="584775"/>
          </a:xfrm>
        </p:spPr>
        <p:txBody>
          <a:bodyPr wrap="square" lIns="0" tIns="0" rIns="0" bIns="0" anchor="t">
            <a:spAutoFit/>
          </a:bodyPr>
          <a:lstStyle/>
          <a:p>
            <a:r>
              <a:rPr lang="en-GB" dirty="0"/>
              <a:t>Converting hours into days</a:t>
            </a:r>
          </a:p>
        </p:txBody>
      </p:sp>
      <p:graphicFrame>
        <p:nvGraphicFramePr>
          <p:cNvPr id="5" name="Table 4">
            <a:extLst>
              <a:ext uri="{FF2B5EF4-FFF2-40B4-BE49-F238E27FC236}">
                <a16:creationId xmlns:a16="http://schemas.microsoft.com/office/drawing/2014/main" id="{7EEE1E46-DAC6-329A-BB0E-8374EF2FEF77}"/>
              </a:ext>
            </a:extLst>
          </p:cNvPr>
          <p:cNvGraphicFramePr>
            <a:graphicFrameLocks noGrp="1"/>
          </p:cNvGraphicFramePr>
          <p:nvPr>
            <p:extLst>
              <p:ext uri="{D42A27DB-BD31-4B8C-83A1-F6EECF244321}">
                <p14:modId xmlns:p14="http://schemas.microsoft.com/office/powerpoint/2010/main" val="1597324520"/>
              </p:ext>
            </p:extLst>
          </p:nvPr>
        </p:nvGraphicFramePr>
        <p:xfrm>
          <a:off x="481806" y="2260570"/>
          <a:ext cx="11058105" cy="3779520"/>
        </p:xfrm>
        <a:graphic>
          <a:graphicData uri="http://schemas.openxmlformats.org/drawingml/2006/table">
            <a:tbl>
              <a:tblPr bandRow="1">
                <a:tableStyleId>{5C22544A-7EE6-4342-B048-85BDC9FD1C3A}</a:tableStyleId>
              </a:tblPr>
              <a:tblGrid>
                <a:gridCol w="2593363">
                  <a:extLst>
                    <a:ext uri="{9D8B030D-6E8A-4147-A177-3AD203B41FA5}">
                      <a16:colId xmlns:a16="http://schemas.microsoft.com/office/drawing/2014/main" val="4083768033"/>
                    </a:ext>
                  </a:extLst>
                </a:gridCol>
                <a:gridCol w="3461303">
                  <a:extLst>
                    <a:ext uri="{9D8B030D-6E8A-4147-A177-3AD203B41FA5}">
                      <a16:colId xmlns:a16="http://schemas.microsoft.com/office/drawing/2014/main" val="2870639209"/>
                    </a:ext>
                  </a:extLst>
                </a:gridCol>
                <a:gridCol w="5003439">
                  <a:extLst>
                    <a:ext uri="{9D8B030D-6E8A-4147-A177-3AD203B41FA5}">
                      <a16:colId xmlns:a16="http://schemas.microsoft.com/office/drawing/2014/main" val="664018154"/>
                    </a:ext>
                  </a:extLst>
                </a:gridCol>
              </a:tblGrid>
              <a:tr h="0">
                <a:tc>
                  <a:txBody>
                    <a:bodyPr/>
                    <a:lstStyle/>
                    <a:p>
                      <a:pPr>
                        <a:buNone/>
                      </a:pPr>
                      <a:r>
                        <a:rPr lang="en-GB" sz="1400" b="1">
                          <a:latin typeface="HelveticaNeueLT Std Med"/>
                        </a:rPr>
                        <a:t>Method</a:t>
                      </a:r>
                      <a:endParaRPr lang="en-GB" sz="1400">
                        <a:latin typeface="HelveticaNeueLT Std Med"/>
                      </a:endParaRP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GB" sz="1400" b="1">
                          <a:latin typeface="HelveticaNeueLT Std Med"/>
                        </a:rPr>
                        <a:t>How to calculate</a:t>
                      </a:r>
                      <a:endParaRPr lang="en-GB" sz="1400">
                        <a:latin typeface="HelveticaNeueLT Std Med"/>
                      </a:endParaRP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GB" sz="1400" b="1">
                          <a:latin typeface="HelveticaNeueLT Std Med"/>
                        </a:rPr>
                        <a:t>When to use / Conditions</a:t>
                      </a:r>
                      <a:endParaRPr lang="en-GB" sz="1400">
                        <a:latin typeface="HelveticaNeueLT Std Med"/>
                      </a:endParaRPr>
                    </a:p>
                  </a:txBody>
                  <a:tcPr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493740727"/>
                  </a:ext>
                </a:extLst>
              </a:tr>
              <a:tr h="0">
                <a:tc>
                  <a:txBody>
                    <a:bodyPr/>
                    <a:lstStyle/>
                    <a:p>
                      <a:pPr>
                        <a:buNone/>
                      </a:pPr>
                      <a:r>
                        <a:rPr lang="en-GB" sz="1400" b="1">
                          <a:latin typeface="HelveticaNeueLT Std Med"/>
                        </a:rPr>
                        <a:t>① Fixed conversion</a:t>
                      </a:r>
                      <a:endParaRPr lang="en-GB" sz="1400">
                        <a:latin typeface="HelveticaNeueLT Std Med"/>
                      </a:endParaRP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GB" sz="1400" b="1" dirty="0">
                          <a:latin typeface="HelveticaNeueLT Std Med"/>
                        </a:rPr>
                        <a:t>1 day = 8 hours</a:t>
                      </a:r>
                      <a:endParaRPr lang="en-GB" sz="1400" dirty="0">
                        <a:latin typeface="HelveticaNeueLT Std Med"/>
                      </a:endParaRP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indent="0">
                        <a:buNone/>
                      </a:pPr>
                      <a:r>
                        <a:rPr lang="en-GB" sz="1400" dirty="0">
                          <a:latin typeface="HelveticaNeueLT Std Med"/>
                        </a:rPr>
                        <a:t>✅ Suitable where there is no contractual daily reference or no standard annual productive hours.</a:t>
                      </a:r>
                      <a:br>
                        <a:rPr lang="en-GB" sz="1400" dirty="0">
                          <a:latin typeface="HelveticaNeueLT Std Med"/>
                        </a:rPr>
                      </a:br>
                      <a:r>
                        <a:rPr lang="en-GB" sz="1400" dirty="0">
                          <a:latin typeface="HelveticaNeueLT Std Med"/>
                        </a:rPr>
                        <a:t>✅ Simple default option.</a:t>
                      </a:r>
                      <a:br>
                        <a:rPr lang="en-GB" sz="1400" dirty="0">
                          <a:latin typeface="HelveticaNeueLT Std Med"/>
                        </a:rPr>
                      </a:br>
                      <a:r>
                        <a:rPr lang="en-GB" sz="1400" dirty="0">
                          <a:latin typeface="HelveticaNeueLT Std Med"/>
                        </a:rPr>
                        <a:t>✅ Must be applied consistently for the relevant staff category.</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2961416734"/>
                  </a:ext>
                </a:extLst>
              </a:tr>
              <a:tr h="0">
                <a:tc>
                  <a:txBody>
                    <a:bodyPr/>
                    <a:lstStyle/>
                    <a:p>
                      <a:pPr>
                        <a:buNone/>
                      </a:pPr>
                      <a:r>
                        <a:rPr lang="en-GB" sz="1400" b="1">
                          <a:latin typeface="HelveticaNeueLT Std Med"/>
                        </a:rPr>
                        <a:t>② Contract-based conversion</a:t>
                      </a:r>
                      <a:endParaRPr lang="en-GB" sz="1400">
                        <a:latin typeface="HelveticaNeueLT Std Med"/>
                      </a:endParaRP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GB" sz="1400">
                          <a:latin typeface="HelveticaNeueLT Std Med"/>
                        </a:rPr>
                        <a:t>Average contractual hours per working day (e.g. 37.5 hrs/week ÷ 5 days = </a:t>
                      </a:r>
                      <a:r>
                        <a:rPr lang="en-GB" sz="1400" b="1">
                          <a:latin typeface="HelveticaNeueLT Std Med"/>
                        </a:rPr>
                        <a:t>7.5 hrs/day</a:t>
                      </a:r>
                      <a:r>
                        <a:rPr lang="en-GB" sz="1400">
                          <a:latin typeface="HelveticaNeueLT Std Med"/>
                        </a:rPr>
                        <a:t>)</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indent="0">
                        <a:buNone/>
                      </a:pPr>
                      <a:r>
                        <a:rPr lang="en-GB" sz="1400">
                          <a:latin typeface="HelveticaNeueLT Std Med"/>
                        </a:rPr>
                        <a:t>✅ Based on the person's employment contract.</a:t>
                      </a:r>
                      <a:br>
                        <a:rPr lang="en-GB" sz="1400" dirty="0">
                          <a:latin typeface="HelveticaNeueLT Std Med"/>
                        </a:rPr>
                      </a:br>
                      <a:r>
                        <a:rPr lang="en-GB" sz="1400">
                          <a:latin typeface="HelveticaNeueLT Std Med"/>
                        </a:rPr>
                        <a:t>✅ Must be applied consistently.</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2984770202"/>
                  </a:ext>
                </a:extLst>
              </a:tr>
              <a:tr h="0">
                <a:tc>
                  <a:txBody>
                    <a:bodyPr/>
                    <a:lstStyle/>
                    <a:p>
                      <a:pPr>
                        <a:buNone/>
                      </a:pPr>
                      <a:r>
                        <a:rPr lang="en-GB" sz="1400" b="1">
                          <a:latin typeface="HelveticaNeueLT Std Med"/>
                        </a:rPr>
                        <a:t>③ Standard annual productive hours</a:t>
                      </a:r>
                      <a:endParaRPr lang="en-GB" sz="1400" dirty="0">
                        <a:latin typeface="HelveticaNeueLT Std Med"/>
                      </a:endParaRP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GB" sz="1400">
                          <a:latin typeface="HelveticaNeueLT Std Med"/>
                        </a:rPr>
                        <a:t>Standard annual productive hours ÷ </a:t>
                      </a:r>
                      <a:r>
                        <a:rPr lang="en-GB" sz="1400" b="1">
                          <a:latin typeface="HelveticaNeueLT Std Med"/>
                        </a:rPr>
                        <a:t>215</a:t>
                      </a:r>
                      <a:r>
                        <a:rPr lang="en-GB" sz="1400" dirty="0">
                          <a:latin typeface="HelveticaNeueLT Std Med"/>
                        </a:rPr>
                        <a:t> </a:t>
                      </a:r>
                      <a:r>
                        <a:rPr lang="en-GB" sz="1400">
                          <a:latin typeface="HelveticaNeueLT Std Med"/>
                        </a:rPr>
                        <a:t>(e.g. 1,600 ÷ 215 = 7.44 hrs/day)</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indent="0">
                        <a:buNone/>
                      </a:pPr>
                      <a:r>
                        <a:rPr lang="en-GB" sz="1400" dirty="0">
                          <a:latin typeface="HelveticaNeueLT Std Med"/>
                        </a:rPr>
                        <a:t>✅ Uses the organisation's usual standard annual productive hours.</a:t>
                      </a:r>
                      <a:br>
                        <a:rPr lang="en-GB" sz="1400" dirty="0">
                          <a:latin typeface="HelveticaNeueLT Std Med"/>
                        </a:rPr>
                      </a:br>
                      <a:r>
                        <a:rPr lang="en-GB" sz="1400" dirty="0">
                          <a:latin typeface="HelveticaNeueLT Std Med"/>
                        </a:rPr>
                        <a:t>✅ Standard productive hours must be </a:t>
                      </a:r>
                      <a:r>
                        <a:rPr lang="en-GB" sz="1400" b="1" dirty="0">
                          <a:latin typeface="HelveticaNeueLT Std Med"/>
                        </a:rPr>
                        <a:t>at least 90% of the standard annual workable hours</a:t>
                      </a:r>
                      <a:r>
                        <a:rPr lang="en-GB" sz="1400" dirty="0">
                          <a:latin typeface="HelveticaNeueLT Std Med"/>
                        </a:rPr>
                        <a:t>.</a:t>
                      </a:r>
                      <a:br>
                        <a:rPr lang="en-GB" sz="1400" dirty="0">
                          <a:latin typeface="HelveticaNeueLT Std Med"/>
                        </a:rPr>
                      </a:br>
                      <a:r>
                        <a:rPr lang="en-GB" sz="1400" dirty="0">
                          <a:latin typeface="HelveticaNeueLT Std Med"/>
                        </a:rPr>
                        <a:t>✅ Must be documented in the institution's normal practice and applied consistently.</a:t>
                      </a:r>
                    </a:p>
                    <a:p>
                      <a:pPr marL="0" lvl="0" indent="0">
                        <a:buNone/>
                      </a:pPr>
                      <a:r>
                        <a:rPr lang="en-GB" sz="1400" b="0" i="0" u="none" strike="noStrike" noProof="0" dirty="0">
                          <a:latin typeface="HelveticaNeueLT Std Med"/>
                          <a:ea typeface="Calibri"/>
                          <a:cs typeface="Calibri"/>
                        </a:rPr>
                        <a:t>❔</a:t>
                      </a:r>
                      <a:r>
                        <a:rPr lang="en-GB" sz="1400" b="1" dirty="0">
                          <a:latin typeface="HelveticaNeueLT Std Med"/>
                        </a:rPr>
                        <a:t>Employment contract?</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1681180972"/>
                  </a:ext>
                </a:extLst>
              </a:tr>
            </a:tbl>
          </a:graphicData>
        </a:graphic>
      </p:graphicFrame>
      <p:sp>
        <p:nvSpPr>
          <p:cNvPr id="6" name="TextBox 5">
            <a:extLst>
              <a:ext uri="{FF2B5EF4-FFF2-40B4-BE49-F238E27FC236}">
                <a16:creationId xmlns:a16="http://schemas.microsoft.com/office/drawing/2014/main" id="{8FF6C6EF-2A8B-73EA-8B50-F2580F28D86B}"/>
              </a:ext>
            </a:extLst>
          </p:cNvPr>
          <p:cNvSpPr txBox="1"/>
          <p:nvPr/>
        </p:nvSpPr>
        <p:spPr>
          <a:xfrm>
            <a:off x="292100" y="1593850"/>
            <a:ext cx="5894995"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t>⏱️</a:t>
            </a:r>
            <a:r>
              <a:rPr lang="en-US" b="1" dirty="0">
                <a:latin typeface="HelveticaNeueLT Std Lt"/>
              </a:rPr>
              <a:t> Three permitted conversion methods</a:t>
            </a:r>
          </a:p>
          <a:p>
            <a:endParaRPr lang="en-US" dirty="0"/>
          </a:p>
          <a:p>
            <a:pPr algn="ctr"/>
            <a:endParaRPr lang="en-GB" dirty="0"/>
          </a:p>
        </p:txBody>
      </p:sp>
    </p:spTree>
    <p:extLst>
      <p:ext uri="{BB962C8B-B14F-4D97-AF65-F5344CB8AC3E}">
        <p14:creationId xmlns:p14="http://schemas.microsoft.com/office/powerpoint/2010/main" val="3130371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7CF1B0C9C636E4EA94F218172D03DB0" ma:contentTypeVersion="12" ma:contentTypeDescription="Create a new document." ma:contentTypeScope="" ma:versionID="c44823ca8b6a96d2d363dbecf4c2d54c">
  <xsd:schema xmlns:xsd="http://www.w3.org/2001/XMLSchema" xmlns:xs="http://www.w3.org/2001/XMLSchema" xmlns:p="http://schemas.microsoft.com/office/2006/metadata/properties" xmlns:ns2="834191b7-a0e5-42a6-b518-c6ee651ebedd" xmlns:ns3="7c4c8410-6e0c-45bb-a6bc-c15269075243" targetNamespace="http://schemas.microsoft.com/office/2006/metadata/properties" ma:root="true" ma:fieldsID="1ab5c980c17b3d6f3624da72f1944461" ns2:_="" ns3:_="">
    <xsd:import namespace="834191b7-a0e5-42a6-b518-c6ee651ebedd"/>
    <xsd:import namespace="7c4c8410-6e0c-45bb-a6bc-c1526907524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4191b7-a0e5-42a6-b518-c6ee651eb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cdd3cc6-868b-416e-907c-92b3c0bed41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4c8410-6e0c-45bb-a6bc-c1526907524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714ade2-450f-4735-a21a-fe067a8d1ded}" ma:internalName="TaxCatchAll" ma:showField="CatchAllData" ma:web="7c4c8410-6e0c-45bb-a6bc-c15269075243">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7c4c8410-6e0c-45bb-a6bc-c15269075243" xsi:nil="true"/>
    <lcf76f155ced4ddcb4097134ff3c332f xmlns="834191b7-a0e5-42a6-b518-c6ee651ebed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D4D59B8-B807-4BB1-8C1E-86162F76A4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4191b7-a0e5-42a6-b518-c6ee651ebedd"/>
    <ds:schemaRef ds:uri="7c4c8410-6e0c-45bb-a6bc-c152690752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B63C990-991C-4E0C-B941-263E6EA33ECB}">
  <ds:schemaRefs>
    <ds:schemaRef ds:uri="http://schemas.openxmlformats.org/package/2006/metadata/core-properties"/>
    <ds:schemaRef ds:uri="http://schemas.microsoft.com/office/2006/documentManagement/types"/>
    <ds:schemaRef ds:uri="http://schemas.microsoft.com/office/infopath/2007/PartnerControls"/>
    <ds:schemaRef ds:uri="http://purl.org/dc/terms/"/>
    <ds:schemaRef ds:uri="834191b7-a0e5-42a6-b518-c6ee651ebedd"/>
    <ds:schemaRef ds:uri="http://schemas.microsoft.com/office/2006/metadata/properties"/>
    <ds:schemaRef ds:uri="http://purl.org/dc/dcmitype/"/>
    <ds:schemaRef ds:uri="7c4c8410-6e0c-45bb-a6bc-c15269075243"/>
    <ds:schemaRef ds:uri="http://purl.org/dc/elements/1.1/"/>
    <ds:schemaRef ds:uri="http://www.w3.org/XML/1998/namespace"/>
  </ds:schemaRefs>
</ds:datastoreItem>
</file>

<file path=customXml/itemProps3.xml><?xml version="1.0" encoding="utf-8"?>
<ds:datastoreItem xmlns:ds="http://schemas.openxmlformats.org/officeDocument/2006/customXml" ds:itemID="{0AF70FD5-1D4B-43EB-A5F4-47B1B5E9701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1850</TotalTime>
  <Words>1900</Words>
  <Application>Microsoft Office PowerPoint</Application>
  <PresentationFormat>Custom</PresentationFormat>
  <Paragraphs>344</Paragraphs>
  <Slides>29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Arial</vt:lpstr>
      <vt:lpstr>Courier New</vt:lpstr>
      <vt:lpstr>HelveticaNeueLT Std</vt:lpstr>
      <vt:lpstr>HelveticaNeueLT Std Lt</vt:lpstr>
      <vt:lpstr>HelveticaNeueLT Std Med</vt:lpstr>
      <vt:lpstr>Wingdings</vt:lpstr>
      <vt:lpstr>Wingdings 3</vt:lpstr>
      <vt:lpstr>Office Theme</vt:lpstr>
      <vt:lpstr>From Horizon2020 to Horizon Europe: Lessons learnt so far in Financial Compliance and Audit</vt:lpstr>
      <vt:lpstr>Introduction  </vt:lpstr>
      <vt:lpstr>Agenda </vt:lpstr>
      <vt:lpstr>ARMA App</vt:lpstr>
      <vt:lpstr>Key differences H2020 to Horizon Europe</vt:lpstr>
      <vt:lpstr>Key differences H2020 to Horizon Europe</vt:lpstr>
      <vt:lpstr>Key differences H2020 to Horizon Europe</vt:lpstr>
      <vt:lpstr>Key differences H2020 to Horizon Europe</vt:lpstr>
      <vt:lpstr>Converting hours into days</vt:lpstr>
      <vt:lpstr>Personnel Costs - Rounding</vt:lpstr>
      <vt:lpstr>Key differences H2020 to Horizon Europe</vt:lpstr>
      <vt:lpstr>Key differences H2020 to Horizon Europe</vt:lpstr>
      <vt:lpstr>Key differences H2020 to Horizon Europe</vt:lpstr>
      <vt:lpstr>Key differences H2020 to Horizon Europe</vt:lpstr>
      <vt:lpstr>Key differences H2020 to Horizon Europe</vt:lpstr>
      <vt:lpstr>Common pitfalls for non-compliance</vt:lpstr>
      <vt:lpstr>Common pitfalls for non-compliance</vt:lpstr>
      <vt:lpstr>Common pitfalls for non-compliance</vt:lpstr>
      <vt:lpstr>Common pitfalls for non-compliance</vt:lpstr>
      <vt:lpstr>Challenges working across support functions</vt:lpstr>
      <vt:lpstr>Challenges working across support functions</vt:lpstr>
      <vt:lpstr>Institutional tools and strategies:  How do we reduce errors at audit?</vt:lpstr>
      <vt:lpstr>Institutional tools and strategies:  How do we reduce errors at audit?</vt:lpstr>
      <vt:lpstr>Institutional tools and strategies:  How do we reduce errors at audit?</vt:lpstr>
      <vt:lpstr>Institutional tools and strategies:  How do we reduce errors at audit?</vt:lpstr>
      <vt:lpstr>Institutional tools and strategies:  How do we reduce errors at audit?</vt:lpstr>
      <vt:lpstr>Audit and Compliance Special Interest Group</vt:lpstr>
      <vt:lpstr>Any questions? </vt:lpstr>
      <vt:lpstr>Thank you!  Jonathan Gray j.gray@leesaccountants.co.uk  Keri Dunning k.l.dunning@leeds.ac.uk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Jonathan Gray</dc:creator>
  <cp:lastModifiedBy>Technician Harrogate</cp:lastModifiedBy>
  <cp:revision>172</cp:revision>
  <dcterms:created xsi:type="dcterms:W3CDTF">2024-10-17T15:01:06Z</dcterms:created>
  <dcterms:modified xsi:type="dcterms:W3CDTF">2026-06-18T07:37:51Z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2024-10-17T00:00:00Z</vt:filetime>
  </property>
  <property fmtid="{D5CDD505-2E9C-101B-9397-08002B2CF9AE}" pid="3" name="Creator">
    <vt:lpwstr>Adobe InDesign 19.5 (Macintosh)</vt:lpwstr>
  </property>
  <property fmtid="{D5CDD505-2E9C-101B-9397-08002B2CF9AE}" pid="4" name="LastSaved">
    <vt:filetime>2024-10-17T00:00:00Z</vt:filetime>
  </property>
  <property fmtid="{D5CDD505-2E9C-101B-9397-08002B2CF9AE}" pid="5" name="Producer">
    <vt:lpwstr>Adobe PDF Library 17.0</vt:lpwstr>
  </property>
  <property fmtid="{D5CDD505-2E9C-101B-9397-08002B2CF9AE}" pid="6" name="ContentTypeId">
    <vt:lpwstr>0x010100D7CF1B0C9C636E4EA94F218172D03DB0</vt:lpwstr>
  </property>
  <property fmtid="{D5CDD505-2E9C-101B-9397-08002B2CF9AE}" pid="7" name="MediaServiceImageTags">
    <vt:lpwstr/>
  </property>
</Properties>
</file>