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73" r:id="rId5"/>
    <p:sldId id="257" r:id="rId6"/>
    <p:sldId id="260" r:id="rId7"/>
    <p:sldId id="340" r:id="rId8"/>
    <p:sldId id="263" r:id="rId9"/>
    <p:sldId id="342" r:id="rId10"/>
    <p:sldId id="274" r:id="rId11"/>
    <p:sldId id="360" r:id="rId12"/>
    <p:sldId id="277" r:id="rId13"/>
    <p:sldId id="351" r:id="rId14"/>
    <p:sldId id="344" r:id="rId15"/>
    <p:sldId id="352" r:id="rId16"/>
    <p:sldId id="282" r:id="rId17"/>
    <p:sldId id="341" r:id="rId18"/>
    <p:sldId id="2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50A8C4-D9D6-79DE-99AB-85FB2FB3089F}" name="Tao, Yingnian" initials="TY" userId="S::taoy4@lancaster.ac.uk::1d03646b-454f-47c2-9d11-56eddbccbf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CB17"/>
    <a:srgbClr val="F7F2CC"/>
    <a:srgbClr val="093A53"/>
    <a:srgbClr val="16ACB7"/>
    <a:srgbClr val="EB52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6831C5-7FC1-CC8A-D4EA-C5DDB778CA36}" v="300" dt="2026-06-16T09:37:38.912"/>
    <p1510:client id="{776845A5-67DB-316C-2381-2CBDD3196A46}" v="4" dt="2026-06-16T09:06:53.722"/>
    <p1510:client id="{C52DF7B5-9A08-EE15-456D-B85EB0D7BC7B}" v="22" dt="2026-06-17T13:35:55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79" d="100"/>
          <a:sy n="79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92091-840A-5F45-B544-AF90C5AF2F8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B4239-1D0A-8E4A-BEC3-8C89F8C12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75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34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10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D9134-5473-38B2-7437-350D51366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6C0042-D83E-D953-EEAD-3744E00B7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C1693A-C497-257B-5393-1A67B158E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990C8-C242-C13C-1A83-A6EC1B11B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49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0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B0760-7F3A-36F6-C87D-464086D9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16A5F0-7617-65EE-CFBD-B0E3FD49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FBBC09-5388-9771-861B-607277D06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AC481-BBDA-2319-00B7-50987A832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96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B37E2-6778-90A3-771E-6601AFE83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6E899-7150-31FE-CD39-FA37258E5F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841FBC-3332-70B6-58D8-836FBA792C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14DAA-482C-2F04-D622-2D55FE646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91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EF29D-FB0E-8E7D-118B-31857B64C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0420CF-FBF2-4C2A-EC6E-8A1429177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E524B0-0DB4-F816-36F9-0B6967880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DEFC2-B636-7D93-55E4-63175D8D53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16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AB0DA-06D8-C397-CF67-F46A23CB9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954091-CA1A-B6D9-FC81-0D6095BFA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47712E-20CD-3ABD-CD47-29DED83BCC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F2C42-6074-D1CB-9725-A465A75E0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B4239-1D0A-8E4A-BEC3-8C89F8C12C1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26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E5A3C-BD4B-51ED-B845-A3F167489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 i="0">
                <a:latin typeface="Museo Sans 700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331C25-9BD3-538E-339D-A0CDD33297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0474"/>
            <a:ext cx="9144000" cy="1457325"/>
          </a:xfrm>
        </p:spPr>
        <p:txBody>
          <a:bodyPr/>
          <a:lstStyle>
            <a:lvl1pPr marL="0" indent="0" algn="ctr">
              <a:buNone/>
              <a:defRPr sz="2400" b="0" i="0">
                <a:latin typeface="Museo Sans 5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9D7DB-3BC7-0CF9-A861-9C34B340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810BD-A93B-D668-B06B-B80C3AB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EF763-181E-5A4E-57F8-C6379FCA7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18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64E75-9526-A278-6ED3-2BDC7DC9D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 i="0">
                <a:latin typeface="Museo Sans 700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B0BE1-5BB8-C50E-BCDF-5B8805169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25000"/>
              </a:lnSpc>
              <a:defRPr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lnSpc>
                <a:spcPct val="125000"/>
              </a:lnSpc>
              <a:defRPr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lnSpc>
                <a:spcPct val="125000"/>
              </a:lnSpc>
              <a:defRPr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lnSpc>
                <a:spcPct val="125000"/>
              </a:lnSpc>
              <a:defRPr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lnSpc>
                <a:spcPct val="125000"/>
              </a:lnSpc>
              <a:defRPr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16247-BBD2-157D-E75F-1A124A934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A55FA-C1E7-F247-F6DB-662097443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16926-46EC-F276-2889-CBF5996F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1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3DED1-852E-5C36-7658-100FFD124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0" i="0">
                <a:latin typeface="Museo Sans 500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B4C03-80A9-071E-F807-4B70B0098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F48F1-A6E3-82D2-91FF-DFF04E6BB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6A81C-DDC1-C010-3C81-26A35D85C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5A374-EB3B-3CB9-0F8D-C48C87CD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3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4B518-8A05-6131-ECA9-20B28F804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Museo Sans 500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4236E-124D-8BC2-C419-410FF1DE7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6B95BB-A4B1-4C74-1C1E-E1F6AA113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82EC1-4B33-85DD-6E04-B27114E7A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60643-FE71-0E8E-219D-AAB69DF5B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59603-71D2-9981-C275-3F4656BD1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3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0ACB6-78EE-1F09-315D-B105A65B6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Museo Sans 500" panose="02000000000000000000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BC4E2-2B0F-584C-2665-47561D6BD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E7A63-7BB1-3A1D-D87B-418B9E28B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657BA-2247-1FF1-1030-1193A8C6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3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CEF68C-2083-8972-F20B-2DAA8A2F9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C3D77-A506-3E2B-1800-D540FE345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8969A-650B-2B03-9FDF-81EFDBBA7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2B649B-51D6-6C4E-9713-B68DA2FCFEDC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84051-395D-15B8-5D30-D25A4EF38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66B70-AFB7-5ADD-83B7-9301F537E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A2FDEE-EA83-5841-9A01-07A97EC805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blue and yellow lizards&#10;&#10;Description automatically generated">
            <a:extLst>
              <a:ext uri="{FF2B5EF4-FFF2-40B4-BE49-F238E27FC236}">
                <a16:creationId xmlns:a16="http://schemas.microsoft.com/office/drawing/2014/main" id="{6835590C-BFEB-EE80-9728-3F33EDED9A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</a:blip>
          <a:srcRect l="8367" t="11011" r="5782" b="3139"/>
          <a:stretch/>
        </p:blipFill>
        <p:spPr>
          <a:xfrm>
            <a:off x="0" y="2219"/>
            <a:ext cx="12195950" cy="6855781"/>
          </a:xfrm>
          <a:prstGeom prst="rect">
            <a:avLst/>
          </a:prstGeom>
          <a:solidFill>
            <a:srgbClr val="093A53"/>
          </a:solidFill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56A1860-5DD3-9304-0C21-3834550EC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347040"/>
          </a:xfrm>
          <a:effectLst/>
        </p:spPr>
        <p:txBody>
          <a:bodyPr>
            <a:norm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Museo Sans 700" panose="02000000000000000000" pitchFamily="2" charset="77"/>
              </a:rPr>
              <a:t>Reimagining research practices: towards a sustainable, ethical and inclusive future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41C1452-DDE3-9A40-DC8D-215075CDF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Museo Sans 500"/>
              </a:rPr>
              <a:t>Catriona Gold, Project Manager</a:t>
            </a:r>
            <a:endParaRPr lang="en-US">
              <a:solidFill>
                <a:srgbClr val="000000"/>
              </a:solidFill>
            </a:endParaRPr>
          </a:p>
          <a:p>
            <a:r>
              <a:rPr lang="en-US">
                <a:solidFill>
                  <a:schemeClr val="bg1"/>
                </a:solidFill>
                <a:latin typeface="Museo Sans 500"/>
              </a:rPr>
              <a:t>Becky Gordon, Head of Research Quality and Policy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D4F02D-A3BD-4C7C-60CA-379835DBC227}"/>
              </a:ext>
            </a:extLst>
          </p:cNvPr>
          <p:cNvGrpSpPr/>
          <p:nvPr/>
        </p:nvGrpSpPr>
        <p:grpSpPr>
          <a:xfrm>
            <a:off x="4155546" y="5882962"/>
            <a:ext cx="3880908" cy="446826"/>
            <a:chOff x="4367634" y="5882962"/>
            <a:chExt cx="3880908" cy="446826"/>
          </a:xfrm>
        </p:grpSpPr>
        <p:pic>
          <p:nvPicPr>
            <p:cNvPr id="18" name="Picture 17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3B5F899B-98FB-EE19-D1B6-A47AF9D8C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7634" y="5956664"/>
              <a:ext cx="1758845" cy="299422"/>
            </a:xfrm>
            <a:prstGeom prst="rect">
              <a:avLst/>
            </a:prstGeom>
          </p:spPr>
        </p:pic>
        <p:pic>
          <p:nvPicPr>
            <p:cNvPr id="1026" name="Picture 2" descr="Lancaster University | University Foundation Programme | UFP">
              <a:extLst>
                <a:ext uri="{FF2B5EF4-FFF2-40B4-BE49-F238E27FC236}">
                  <a16:creationId xmlns:a16="http://schemas.microsoft.com/office/drawing/2014/main" id="{6D335E4A-1E05-4CF7-23B0-DF36F28213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9837" y="5911973"/>
              <a:ext cx="1328705" cy="417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CBB5D77-BFC0-BB7C-4F22-02C673DA5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9745" y="5882962"/>
              <a:ext cx="446826" cy="446826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EB62F2E-E4B2-B66E-B743-F9543CD18D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7839" y="6461088"/>
            <a:ext cx="106375" cy="10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81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419F1-BC42-ACD4-CEBA-941D5E0B1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817318F-BB09-41FA-D4DA-72838FDB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Inclusion - findings</a:t>
            </a:r>
          </a:p>
        </p:txBody>
      </p:sp>
      <p:pic>
        <p:nvPicPr>
          <p:cNvPr id="18" name="Picture 1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AA71192D-7C7D-4043-7993-2722AB9FCB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22" name="Picture 21" descr="A hand in a spiral&#10;&#10;Description automatically generated">
            <a:extLst>
              <a:ext uri="{FF2B5EF4-FFF2-40B4-BE49-F238E27FC236}">
                <a16:creationId xmlns:a16="http://schemas.microsoft.com/office/drawing/2014/main" id="{4DE9477B-58B4-DDF7-0AD9-A63C186DDC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t="1" b="22647"/>
          <a:stretch/>
        </p:blipFill>
        <p:spPr>
          <a:xfrm rot="5400000">
            <a:off x="10271337" y="-956384"/>
            <a:ext cx="3138320" cy="2909270"/>
          </a:xfrm>
          <a:prstGeom prst="rect">
            <a:avLst/>
          </a:prstGeom>
        </p:spPr>
      </p:pic>
      <p:pic>
        <p:nvPicPr>
          <p:cNvPr id="24" name="Picture 23" descr="A spiral with a hand&#10;&#10;Description automatically generated">
            <a:extLst>
              <a:ext uri="{FF2B5EF4-FFF2-40B4-BE49-F238E27FC236}">
                <a16:creationId xmlns:a16="http://schemas.microsoft.com/office/drawing/2014/main" id="{3154894D-ABC9-BE8E-AC0E-155C2B46659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16200000">
            <a:off x="-797012" y="5405804"/>
            <a:ext cx="2297028" cy="2174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35212-67E6-3CD0-78D0-74D8C50BF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60100FC-D424-6BCD-EEF8-9ABAB4BE0351}"/>
              </a:ext>
            </a:extLst>
          </p:cNvPr>
          <p:cNvSpPr txBox="1">
            <a:spLocks/>
          </p:cNvSpPr>
          <p:nvPr/>
        </p:nvSpPr>
        <p:spPr>
          <a:xfrm>
            <a:off x="1015584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b="1">
                <a:solidFill>
                  <a:srgbClr val="0E101A"/>
                </a:solidFill>
                <a:latin typeface="Helvetica Neue"/>
              </a:rPr>
              <a:t>Importance of inclusive research practices</a:t>
            </a:r>
            <a:endParaRPr lang="en-US"/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solidFill>
                  <a:srgbClr val="0E101A"/>
                </a:solidFill>
                <a:latin typeface="Helvetica Neue"/>
              </a:rPr>
              <a:t>Highlighting the need for inclusive research approaches</a:t>
            </a:r>
            <a:endParaRPr lang="en-GB">
              <a:solidFill>
                <a:srgbClr val="000000"/>
              </a:solidFill>
            </a:endParaRP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solidFill>
                  <a:srgbClr val="0E101A"/>
                </a:solidFill>
                <a:latin typeface="Helvetica Neue"/>
              </a:rPr>
              <a:t>Ensuring representation and diversity in research</a:t>
            </a:r>
            <a:endParaRPr lang="en-GB"/>
          </a:p>
          <a:p>
            <a:pPr indent="0">
              <a:buNone/>
            </a:pPr>
            <a:r>
              <a:rPr lang="en-GB" b="1">
                <a:solidFill>
                  <a:srgbClr val="0E101A"/>
                </a:solidFill>
                <a:latin typeface="Helvetica Neue"/>
              </a:rPr>
              <a:t>Interdisciplinary and participatory approaches</a:t>
            </a:r>
            <a:endParaRPr lang="en-US"/>
          </a:p>
          <a:p>
            <a:pPr marL="285750" indent="-285750">
              <a:buFont typeface="Wingdings,Sans-Serif" pitchFamily="2" charset="2"/>
              <a:buChar char="ü"/>
            </a:pPr>
            <a:r>
              <a:rPr lang="en-GB">
                <a:solidFill>
                  <a:srgbClr val="0E101A"/>
                </a:solidFill>
                <a:latin typeface="Helvetica Neue"/>
              </a:rPr>
              <a:t>Holistic understanding of wicked problems</a:t>
            </a:r>
            <a:endParaRPr lang="en-GB">
              <a:solidFill>
                <a:srgbClr val="000000"/>
              </a:solidFill>
            </a:endParaRPr>
          </a:p>
          <a:p>
            <a:pPr marL="285750" indent="-285750">
              <a:buFont typeface="Wingdings,Sans-Serif" pitchFamily="2" charset="2"/>
              <a:buChar char="ü"/>
            </a:pPr>
            <a:r>
              <a:rPr lang="en-GB">
                <a:solidFill>
                  <a:srgbClr val="0E101A"/>
                </a:solidFill>
                <a:latin typeface="Helvetica Neue"/>
              </a:rPr>
              <a:t>Collaborative, cross-disciplinary methods to address complex challenges</a:t>
            </a:r>
          </a:p>
          <a:p>
            <a:pPr marL="285750" indent="-285750">
              <a:buFont typeface="Wingdings,Sans-Serif" pitchFamily="2" charset="2"/>
              <a:buChar char="ü"/>
            </a:pPr>
            <a:r>
              <a:rPr lang="en-GB">
                <a:solidFill>
                  <a:srgbClr val="0E101A"/>
                </a:solidFill>
                <a:latin typeface="Helvetica Neue"/>
              </a:rPr>
              <a:t>Engaging with creative and participatory methods (challenges: resource limitations and time constraints)</a:t>
            </a:r>
            <a:endParaRPr lang="en-GB">
              <a:latin typeface="Helvetica Neue"/>
            </a:endParaRP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endParaRPr lang="en-GB">
              <a:latin typeface="Aptos"/>
            </a:endParaRP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indent="0">
              <a:buClr>
                <a:srgbClr val="2BB6AD"/>
              </a:buClr>
              <a:buNone/>
            </a:pPr>
            <a:endParaRPr lang="en-GB" sz="2000" b="1"/>
          </a:p>
        </p:txBody>
      </p:sp>
    </p:spTree>
    <p:extLst>
      <p:ext uri="{BB962C8B-B14F-4D97-AF65-F5344CB8AC3E}">
        <p14:creationId xmlns:p14="http://schemas.microsoft.com/office/powerpoint/2010/main" val="3730583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F4959-00A3-A0C5-CC10-A99D82565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587E40B1-8CE5-DCA7-BC69-632CF021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Inclusion - findings</a:t>
            </a:r>
          </a:p>
        </p:txBody>
      </p:sp>
      <p:pic>
        <p:nvPicPr>
          <p:cNvPr id="18" name="Picture 1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526947D5-319B-292B-A71D-3021A814DA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22" name="Picture 21" descr="A hand in a spiral&#10;&#10;Description automatically generated">
            <a:extLst>
              <a:ext uri="{FF2B5EF4-FFF2-40B4-BE49-F238E27FC236}">
                <a16:creationId xmlns:a16="http://schemas.microsoft.com/office/drawing/2014/main" id="{072C1452-2420-3690-1959-710D3B9D97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t="1" b="22647"/>
          <a:stretch/>
        </p:blipFill>
        <p:spPr>
          <a:xfrm rot="5400000">
            <a:off x="10271337" y="-956384"/>
            <a:ext cx="3138320" cy="2909270"/>
          </a:xfrm>
          <a:prstGeom prst="rect">
            <a:avLst/>
          </a:prstGeom>
        </p:spPr>
      </p:pic>
      <p:pic>
        <p:nvPicPr>
          <p:cNvPr id="24" name="Picture 23" descr="A spiral with a hand&#10;&#10;Description automatically generated">
            <a:extLst>
              <a:ext uri="{FF2B5EF4-FFF2-40B4-BE49-F238E27FC236}">
                <a16:creationId xmlns:a16="http://schemas.microsoft.com/office/drawing/2014/main" id="{3C6FF6DC-35D2-B6A3-27ED-D26F7D13A9A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16200000">
            <a:off x="-797012" y="5405804"/>
            <a:ext cx="2297028" cy="2174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DE8C-4EC7-1F98-A815-2098D8853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739AF-53E6-B17F-5E04-3E6C5EC05BE6}"/>
              </a:ext>
            </a:extLst>
          </p:cNvPr>
          <p:cNvSpPr txBox="1">
            <a:spLocks/>
          </p:cNvSpPr>
          <p:nvPr/>
        </p:nvSpPr>
        <p:spPr>
          <a:xfrm>
            <a:off x="835970" y="1798411"/>
            <a:ext cx="4781060" cy="45146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b="1">
                <a:solidFill>
                  <a:srgbClr val="0E101A"/>
                </a:solidFill>
                <a:latin typeface="Helvetica Neue"/>
              </a:rPr>
              <a:t>Challenges Working with Communities</a:t>
            </a:r>
            <a:endParaRPr lang="en-US"/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Institutional and systemic barriers (e.g., lack of understanding from funders and institutions on co-design and co-production process)</a:t>
            </a:r>
            <a:endParaRPr lang="en-GB"/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Building trust (e.g., time and effort required to establish trust, manage network, communicate with community members)</a:t>
            </a:r>
            <a:endParaRPr lang="en-GB"/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Identifying the right partner organisations </a:t>
            </a:r>
            <a:endParaRPr lang="en-GB"/>
          </a:p>
          <a:p>
            <a:pPr>
              <a:buFont typeface="Arial"/>
              <a:buChar char="•"/>
            </a:pPr>
            <a:endParaRPr lang="en-GB">
              <a:solidFill>
                <a:srgbClr val="0E101A"/>
              </a:solidFill>
            </a:endParaRPr>
          </a:p>
          <a:p>
            <a:pPr marL="285750" indent="-285750">
              <a:buFont typeface="Wingdings,Sans-Serif"/>
              <a:buChar char="ü"/>
            </a:pPr>
            <a:endParaRPr lang="en-GB">
              <a:solidFill>
                <a:srgbClr val="0E101A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B6B234-0F2C-D3F2-6F1A-DBF22069905B}"/>
              </a:ext>
            </a:extLst>
          </p:cNvPr>
          <p:cNvSpPr txBox="1">
            <a:spLocks/>
          </p:cNvSpPr>
          <p:nvPr/>
        </p:nvSpPr>
        <p:spPr>
          <a:xfrm>
            <a:off x="6094885" y="1825625"/>
            <a:ext cx="4781060" cy="385948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GB" b="1">
                <a:solidFill>
                  <a:srgbClr val="0E101A"/>
                </a:solidFill>
                <a:latin typeface="Helvetica Neue"/>
              </a:rPr>
              <a:t>Opportunities in Community Research</a:t>
            </a:r>
            <a:endParaRPr lang="en-GB">
              <a:solidFill>
                <a:srgbClr val="0E101A"/>
              </a:solidFill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Identifying appropriate research questions for meaningful engagement with communities</a:t>
            </a:r>
            <a:endParaRPr lang="en-GB"/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Creating spaces for dialogue; helping communities unpack and express their issues</a:t>
            </a:r>
            <a:endParaRPr lang="en-GB"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Bringing lived experiences and insights from communities</a:t>
            </a:r>
          </a:p>
          <a:p>
            <a:pPr>
              <a:buFont typeface="Arial"/>
              <a:buChar char="•"/>
            </a:pPr>
            <a:r>
              <a:rPr lang="en-GB">
                <a:solidFill>
                  <a:srgbClr val="0E101A"/>
                </a:solidFill>
                <a:latin typeface="Helvetica Neue"/>
              </a:rPr>
              <a:t>Impacting current systems and policies </a:t>
            </a:r>
            <a:endParaRPr lang="en-GB">
              <a:latin typeface="Helvetica Neue"/>
            </a:endParaRPr>
          </a:p>
          <a:p>
            <a:pPr>
              <a:buFont typeface="Arial"/>
              <a:buChar char="•"/>
            </a:pPr>
            <a:endParaRPr lang="en-GB">
              <a:solidFill>
                <a:srgbClr val="0E101A"/>
              </a:solidFill>
            </a:endParaRPr>
          </a:p>
          <a:p>
            <a:pPr marL="285750" indent="-285750">
              <a:buFont typeface="Wingdings,Sans-Serif"/>
              <a:buChar char="ü"/>
            </a:pPr>
            <a:endParaRPr lang="en-GB">
              <a:solidFill>
                <a:srgbClr val="0E10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24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1164C-2AF1-EECB-C5D9-59A12B34E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DF5F026-E40E-E69A-8F29-974A9A23F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Inclusion - findings</a:t>
            </a:r>
          </a:p>
        </p:txBody>
      </p:sp>
      <p:pic>
        <p:nvPicPr>
          <p:cNvPr id="18" name="Picture 1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E3E4DCF-F2E2-151D-EC84-2F318C58EF8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22" name="Picture 21" descr="A hand in a spiral&#10;&#10;Description automatically generated">
            <a:extLst>
              <a:ext uri="{FF2B5EF4-FFF2-40B4-BE49-F238E27FC236}">
                <a16:creationId xmlns:a16="http://schemas.microsoft.com/office/drawing/2014/main" id="{6D361471-345C-08B5-C878-D2DAD385BC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t="1" b="22647"/>
          <a:stretch/>
        </p:blipFill>
        <p:spPr>
          <a:xfrm rot="5400000">
            <a:off x="10271337" y="-956384"/>
            <a:ext cx="3138320" cy="2909270"/>
          </a:xfrm>
          <a:prstGeom prst="rect">
            <a:avLst/>
          </a:prstGeom>
        </p:spPr>
      </p:pic>
      <p:pic>
        <p:nvPicPr>
          <p:cNvPr id="24" name="Picture 23" descr="A spiral with a hand&#10;&#10;Description automatically generated">
            <a:extLst>
              <a:ext uri="{FF2B5EF4-FFF2-40B4-BE49-F238E27FC236}">
                <a16:creationId xmlns:a16="http://schemas.microsoft.com/office/drawing/2014/main" id="{8841E195-5F8A-8FE2-0B2B-8C082CC34DE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16200000">
            <a:off x="-797012" y="5405804"/>
            <a:ext cx="2297028" cy="21741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7BE1D-7F46-F3CE-BFB5-39B6AC3F2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499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5F6C2A-09B8-60C1-74E9-27B0C339A01A}"/>
              </a:ext>
            </a:extLst>
          </p:cNvPr>
          <p:cNvSpPr txBox="1">
            <a:spLocks/>
          </p:cNvSpPr>
          <p:nvPr/>
        </p:nvSpPr>
        <p:spPr>
          <a:xfrm>
            <a:off x="838200" y="22649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b="1">
                <a:solidFill>
                  <a:srgbClr val="0E101A"/>
                </a:solidFill>
                <a:latin typeface="Helvetica Neue"/>
              </a:rPr>
              <a:t>Engaging with communities after the research project:</a:t>
            </a:r>
            <a:endParaRPr lang="en-GB">
              <a:latin typeface="Helvetica Neue"/>
            </a:endParaRP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Developing further funding applications or training resources and organising sessions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Keeping communication channels with partners who might need advice or support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Connecting with other researchers and communities 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Creating modules that allow students to work with communities on a smaller scale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indent="0">
              <a:buClr>
                <a:srgbClr val="2BB6AD"/>
              </a:buClr>
              <a:buNone/>
            </a:pPr>
            <a:endParaRPr lang="en-GB" sz="2000" b="1"/>
          </a:p>
        </p:txBody>
      </p:sp>
    </p:spTree>
    <p:extLst>
      <p:ext uri="{BB962C8B-B14F-4D97-AF65-F5344CB8AC3E}">
        <p14:creationId xmlns:p14="http://schemas.microsoft.com/office/powerpoint/2010/main" val="2756352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96ED-822A-AA76-2E08-D250717C4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5E78B-1E0D-AF35-FBBF-F58375CED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Reinvigorate and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33998-D580-0CBE-83D6-39A5180A5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Micro:bit device prototypes for community research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Policy language review – contributing to policy revision at LU</a:t>
            </a:r>
            <a:endParaRPr lang="en-GB" kern="100"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sz="1800" kern="100">
                <a:effectLst/>
                <a:latin typeface="Helvetica Neue"/>
                <a:ea typeface="Malgun Gothic"/>
                <a:cs typeface="Times New Roman"/>
              </a:rPr>
              <a:t>Revised sustainability</a:t>
            </a:r>
            <a:r>
              <a:rPr lang="en-GB" kern="100">
                <a:latin typeface="Helvetica Neue"/>
                <a:ea typeface="Malgun Gothic"/>
                <a:cs typeface="Times New Roman"/>
              </a:rPr>
              <a:t> strategy</a:t>
            </a:r>
            <a:r>
              <a:rPr lang="en-GB" sz="1800" kern="100">
                <a:effectLst/>
                <a:latin typeface="Helvetica Neue"/>
                <a:ea typeface="Malgun Gothic"/>
                <a:cs typeface="Times New Roman"/>
              </a:rPr>
              <a:t> addressing research activities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Revised LU ethics policy</a:t>
            </a:r>
            <a:endParaRPr lang="en-GB" sz="1800" kern="100">
              <a:effectLst/>
              <a:latin typeface="Helvetica Neue"/>
              <a:ea typeface="Malgun Gothic"/>
              <a:cs typeface="Times New Roman"/>
            </a:endParaRPr>
          </a:p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sz="1800" kern="100">
                <a:effectLst/>
                <a:latin typeface="Helvetica Neue" panose="02000503000000020004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Ongoing cuppa conundrums</a:t>
            </a:r>
          </a:p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ea typeface="Malgun Gothic" panose="020B0503020000020004" pitchFamily="34" charset="-127"/>
                <a:cs typeface="Times New Roman" panose="02020603050405020304" pitchFamily="18" charset="0"/>
              </a:rPr>
              <a:t>Training package for sustainability in research </a:t>
            </a:r>
          </a:p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sz="1800" kern="100">
                <a:effectLst/>
                <a:latin typeface="Helvetica Neue" panose="02000503000000020004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Citizen science toolkit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Community research graphic novel</a:t>
            </a:r>
            <a:endParaRPr lang="en-GB" sz="1800" kern="100">
              <a:effectLst/>
              <a:latin typeface="Helvetica Neue" panose="02000503000000020004" pitchFamily="2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indent="0">
              <a:buClr>
                <a:srgbClr val="159DA7"/>
              </a:buClr>
              <a:buSzPct val="150000"/>
              <a:buNone/>
            </a:pPr>
            <a:endParaRPr lang="en-US"/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EDD65F7-09EF-16CA-50F8-5986F2FD8B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6" name="Picture 5" descr="A blue and black swirly line&#10;&#10;Description automatically generated">
            <a:extLst>
              <a:ext uri="{FF2B5EF4-FFF2-40B4-BE49-F238E27FC236}">
                <a16:creationId xmlns:a16="http://schemas.microsoft.com/office/drawing/2014/main" id="{457E5150-F6D9-E69E-8CB4-94D5BC7436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flipH="1">
            <a:off x="0" y="5233198"/>
            <a:ext cx="2759766" cy="1383130"/>
          </a:xfrm>
          <a:prstGeom prst="rect">
            <a:avLst/>
          </a:prstGeom>
        </p:spPr>
      </p:pic>
      <p:pic>
        <p:nvPicPr>
          <p:cNvPr id="7" name="Picture 6" descr="A person wearing glasses and smiling at camera&#10;&#10;AI-generated content may be incorrect.">
            <a:extLst>
              <a:ext uri="{FF2B5EF4-FFF2-40B4-BE49-F238E27FC236}">
                <a16:creationId xmlns:a16="http://schemas.microsoft.com/office/drawing/2014/main" id="{DC2454C9-D400-2BC7-5697-34FDEFDF5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2230" y="1235115"/>
            <a:ext cx="1660719" cy="2070363"/>
          </a:xfrm>
          <a:prstGeom prst="rect">
            <a:avLst/>
          </a:prstGeom>
        </p:spPr>
      </p:pic>
      <p:pic>
        <p:nvPicPr>
          <p:cNvPr id="9" name="Picture 8" descr="A person taking a selfie&#10;&#10;AI-generated content may be incorrect.">
            <a:extLst>
              <a:ext uri="{FF2B5EF4-FFF2-40B4-BE49-F238E27FC236}">
                <a16:creationId xmlns:a16="http://schemas.microsoft.com/office/drawing/2014/main" id="{B1E899B9-6AC5-EA2B-E2F4-6621B6075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8322" y="1004594"/>
            <a:ext cx="1648623" cy="2069804"/>
          </a:xfrm>
          <a:prstGeom prst="rect">
            <a:avLst/>
          </a:prstGeom>
        </p:spPr>
      </p:pic>
      <p:pic>
        <p:nvPicPr>
          <p:cNvPr id="11" name="Picture 10" descr="A person with a beard wearing glasses&#10;&#10;AI-generated content may be incorrect.">
            <a:extLst>
              <a:ext uri="{FF2B5EF4-FFF2-40B4-BE49-F238E27FC236}">
                <a16:creationId xmlns:a16="http://schemas.microsoft.com/office/drawing/2014/main" id="{2282BA95-B413-C2FA-47A5-2614C340D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177" y="3229398"/>
            <a:ext cx="1648623" cy="2070363"/>
          </a:xfrm>
          <a:prstGeom prst="rect">
            <a:avLst/>
          </a:prstGeom>
        </p:spPr>
      </p:pic>
      <p:pic>
        <p:nvPicPr>
          <p:cNvPr id="13" name="Picture 12" descr="A person wearing glasses and a plaid shirt&#10;&#10;AI-generated content may be incorrect.">
            <a:extLst>
              <a:ext uri="{FF2B5EF4-FFF2-40B4-BE49-F238E27FC236}">
                <a16:creationId xmlns:a16="http://schemas.microsoft.com/office/drawing/2014/main" id="{B46C2C5C-19AE-928D-EF58-87EFB7F30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044" y="3479323"/>
            <a:ext cx="1648623" cy="206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407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96ED-822A-AA76-2E08-D250717C4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5E78B-1E0D-AF35-FBBF-F58375CED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useo Sans 700"/>
              </a:rPr>
              <a:t>Evaluation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33998-D580-0CBE-83D6-39A5180A5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674"/>
            <a:ext cx="6056956" cy="43387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Assessing ideals (policies/statements) against reality 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Survey to understand perceptions of research culture at LU</a:t>
            </a:r>
            <a:endParaRPr lang="en-GB" kern="100" dirty="0">
              <a:latin typeface="Helvetica Neue"/>
              <a:ea typeface="Malgun Gothic"/>
              <a:cs typeface="Times New Roman"/>
            </a:endParaRP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Wellcome evaluation &amp; final report – in progress (watch this space!)</a:t>
            </a:r>
            <a:endParaRPr lang="en-GB" kern="100" dirty="0">
              <a:ea typeface="Malgun Gothic"/>
              <a:cs typeface="Times New Roman"/>
            </a:endParaRPr>
          </a:p>
          <a:p>
            <a:pPr indent="0">
              <a:buClr>
                <a:srgbClr val="159DA7"/>
              </a:buClr>
              <a:buSzPct val="150000"/>
              <a:buNone/>
            </a:pPr>
            <a:endParaRPr lang="en-US">
              <a:ea typeface="Malgun Gothic"/>
              <a:cs typeface="Times New Roman"/>
            </a:endParaRP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EDD65F7-09EF-16CA-50F8-5986F2FD8B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6" name="Picture 5" descr="A blue and black swirly line&#10;&#10;Description automatically generated">
            <a:extLst>
              <a:ext uri="{FF2B5EF4-FFF2-40B4-BE49-F238E27FC236}">
                <a16:creationId xmlns:a16="http://schemas.microsoft.com/office/drawing/2014/main" id="{457E5150-F6D9-E69E-8CB4-94D5BC7436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flipH="1">
            <a:off x="0" y="5233198"/>
            <a:ext cx="2759766" cy="1383130"/>
          </a:xfrm>
          <a:prstGeom prst="rect">
            <a:avLst/>
          </a:prstGeom>
        </p:spPr>
      </p:pic>
      <p:pic>
        <p:nvPicPr>
          <p:cNvPr id="9" name="Picture 8" descr="A person with a mustache and beard&#10;&#10;AI-generated content may be incorrect.">
            <a:extLst>
              <a:ext uri="{FF2B5EF4-FFF2-40B4-BE49-F238E27FC236}">
                <a16:creationId xmlns:a16="http://schemas.microsoft.com/office/drawing/2014/main" id="{AEEBE17D-EAA5-5EAC-9583-A889847F3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034" y="1038794"/>
            <a:ext cx="1739900" cy="2184400"/>
          </a:xfrm>
          <a:prstGeom prst="rect">
            <a:avLst/>
          </a:prstGeom>
        </p:spPr>
      </p:pic>
      <p:pic>
        <p:nvPicPr>
          <p:cNvPr id="10" name="Picture 9" descr="A person smiling at camera&#10;&#10;AI-generated content may be incorrect.">
            <a:extLst>
              <a:ext uri="{FF2B5EF4-FFF2-40B4-BE49-F238E27FC236}">
                <a16:creationId xmlns:a16="http://schemas.microsoft.com/office/drawing/2014/main" id="{08F8FE9E-D4D8-D52F-5691-2884995FA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2380" y="553509"/>
            <a:ext cx="2430992" cy="21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23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F372F-FA80-E81E-9F35-3DB527904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004C-2AB7-D9E4-F001-18025E86F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Communicating outcomes</a:t>
            </a: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DA6C8FB-B124-3696-9ACF-E59049BD1A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9" name="Picture 8" descr="A white flower with a black background&#10;&#10;Description automatically generated">
            <a:extLst>
              <a:ext uri="{FF2B5EF4-FFF2-40B4-BE49-F238E27FC236}">
                <a16:creationId xmlns:a16="http://schemas.microsoft.com/office/drawing/2014/main" id="{1778636E-5C12-7EAB-C65F-C3B8B53A9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264448" y="4421773"/>
            <a:ext cx="1588461" cy="34827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9D3C8E0-703D-494B-40E2-2EFA5D0DB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Final project report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Launch events for deliverables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Intranet and website content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University/Faculty/Departmental meetings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Engagement with </a:t>
            </a:r>
            <a:r>
              <a:rPr lang="en-GB" kern="100" err="1">
                <a:latin typeface="Helvetica Neue"/>
                <a:ea typeface="Malgun Gothic"/>
                <a:cs typeface="Times New Roman"/>
              </a:rPr>
              <a:t>Wellcome</a:t>
            </a:r>
            <a:r>
              <a:rPr lang="en-GB" kern="100">
                <a:latin typeface="Helvetica Neue"/>
                <a:ea typeface="Malgun Gothic"/>
                <a:cs typeface="Times New Roman"/>
              </a:rPr>
              <a:t> community and N8+ group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Conferences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Academic publications</a:t>
            </a:r>
          </a:p>
        </p:txBody>
      </p:sp>
      <p:pic>
        <p:nvPicPr>
          <p:cNvPr id="5" name="Picture 4" descr="A person smiling in front of a bush of flowers&#10;&#10;AI-generated content may be incorrect.">
            <a:extLst>
              <a:ext uri="{FF2B5EF4-FFF2-40B4-BE49-F238E27FC236}">
                <a16:creationId xmlns:a16="http://schemas.microsoft.com/office/drawing/2014/main" id="{390C07AD-F844-E031-F3C6-5304B5ED7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202" y="3630617"/>
            <a:ext cx="1718028" cy="2155370"/>
          </a:xfrm>
          <a:prstGeom prst="rect">
            <a:avLst/>
          </a:prstGeom>
        </p:spPr>
      </p:pic>
      <p:pic>
        <p:nvPicPr>
          <p:cNvPr id="7" name="Picture 6" descr="A person smiling at camera&#10;&#10;AI-generated content may be incorrect.">
            <a:extLst>
              <a:ext uri="{FF2B5EF4-FFF2-40B4-BE49-F238E27FC236}">
                <a16:creationId xmlns:a16="http://schemas.microsoft.com/office/drawing/2014/main" id="{22A2807D-9B8F-A31B-8EBD-52EE0708C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0160" y="1311280"/>
            <a:ext cx="17399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3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09CA5-FD7E-C34E-77C9-A6FEE2B2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868" y="1056290"/>
            <a:ext cx="8416636" cy="1325563"/>
          </a:xfrm>
        </p:spPr>
        <p:txBody>
          <a:bodyPr/>
          <a:lstStyle/>
          <a:p>
            <a:r>
              <a:rPr lang="en-US"/>
              <a:t>Three interlinking pillars</a:t>
            </a:r>
          </a:p>
        </p:txBody>
      </p:sp>
      <p:pic>
        <p:nvPicPr>
          <p:cNvPr id="7" name="Picture 6" descr="A black background with blue and yellow lizards&#10;&#10;Description automatically generated">
            <a:extLst>
              <a:ext uri="{FF2B5EF4-FFF2-40B4-BE49-F238E27FC236}">
                <a16:creationId xmlns:a16="http://schemas.microsoft.com/office/drawing/2014/main" id="{A46C3772-AA68-D56F-89EA-FA54A9D5500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rcRect l="69970" t="31" r="1878" b="3272"/>
          <a:stretch/>
        </p:blipFill>
        <p:spPr>
          <a:xfrm rot="10800000">
            <a:off x="0" y="2219"/>
            <a:ext cx="3550714" cy="6855781"/>
          </a:xfrm>
          <a:prstGeom prst="rect">
            <a:avLst/>
          </a:prstGeom>
        </p:spPr>
      </p:pic>
      <p:pic>
        <p:nvPicPr>
          <p:cNvPr id="12" name="Picture 1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293A366-9148-C760-FDBE-D8E03A1680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660B3-85E8-698D-9789-A380674B8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292" y="2557759"/>
            <a:ext cx="7825701" cy="4351338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Sustainability</a:t>
            </a:r>
            <a:r>
              <a:rPr lang="en-GB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the sustainability of our evolving research practices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Ethics</a:t>
            </a:r>
            <a:r>
              <a:rPr lang="en-GB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the mitigations for ethical risks arising from reshaping research approaches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sz="1800" b="1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Inclusion</a:t>
            </a:r>
            <a:r>
              <a:rPr lang="en-GB" sz="18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the enhancement of inclusion in our research community and practices </a:t>
            </a:r>
            <a:endParaRPr lang="en-GB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</p:spTree>
    <p:extLst>
      <p:ext uri="{BB962C8B-B14F-4D97-AF65-F5344CB8AC3E}">
        <p14:creationId xmlns:p14="http://schemas.microsoft.com/office/powerpoint/2010/main" val="362903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3A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0A4F580-EEC9-A1E4-96DD-3AD7DD7FB6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814" y="6292340"/>
            <a:ext cx="1758845" cy="299422"/>
          </a:xfrm>
          <a:prstGeom prst="rect">
            <a:avLst/>
          </a:prstGeom>
        </p:spPr>
      </p:pic>
      <p:pic>
        <p:nvPicPr>
          <p:cNvPr id="7" name="Picture 6" descr="A black background with blue and yellow lizards&#10;&#10;Description automatically generated">
            <a:extLst>
              <a:ext uri="{FF2B5EF4-FFF2-40B4-BE49-F238E27FC236}">
                <a16:creationId xmlns:a16="http://schemas.microsoft.com/office/drawing/2014/main" id="{31E366C6-8F7F-ABEE-5846-E432CE066F2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rcRect l="69970" t="31" r="1878" b="3272"/>
          <a:stretch/>
        </p:blipFill>
        <p:spPr>
          <a:xfrm rot="10800000">
            <a:off x="0" y="2219"/>
            <a:ext cx="3550714" cy="685578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2B983F8-6506-A4D9-FB1F-0DD1194ACCAC}"/>
              </a:ext>
            </a:extLst>
          </p:cNvPr>
          <p:cNvSpPr txBox="1">
            <a:spLocks/>
          </p:cNvSpPr>
          <p:nvPr/>
        </p:nvSpPr>
        <p:spPr>
          <a:xfrm>
            <a:off x="2854868" y="1056290"/>
            <a:ext cx="84166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Museo Sans 700" panose="02000000000000000000" pitchFamily="2" charset="77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Three driving actions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3CDBBE-C319-8192-6E86-2FAF5CC64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292" y="2557759"/>
            <a:ext cx="7825701" cy="4351338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sz="1800" b="1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Investigate</a:t>
            </a:r>
            <a:r>
              <a:rPr lang="en-GB" sz="1800" b="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 internal and external current practices and innovative ideas 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Reinvigorate and change</a:t>
            </a:r>
            <a:r>
              <a:rPr lang="en-GB" b="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 our research culture by developing support mechanisms, new resources, university strategies and policies 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Evaluate and communicate </a:t>
            </a:r>
            <a:r>
              <a:rPr lang="en-GB" b="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our activities, identifying best practice for sharing across the sector and optimising further development opportunities</a:t>
            </a:r>
            <a:endParaRPr lang="en-GB">
              <a:solidFill>
                <a:schemeClr val="bg1"/>
              </a:solidFill>
            </a:endParaRPr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</p:spTree>
    <p:extLst>
      <p:ext uri="{BB962C8B-B14F-4D97-AF65-F5344CB8AC3E}">
        <p14:creationId xmlns:p14="http://schemas.microsoft.com/office/powerpoint/2010/main" val="218525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4C8E3-4941-38D0-0FD5-89AB479C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CFCE9-1EF1-0D84-0F3A-4691FEEFC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8292" y="58748"/>
            <a:ext cx="8416636" cy="1325563"/>
          </a:xfrm>
        </p:spPr>
        <p:txBody>
          <a:bodyPr/>
          <a:lstStyle/>
          <a:p>
            <a:r>
              <a:rPr lang="en-US"/>
              <a:t>Team</a:t>
            </a:r>
          </a:p>
        </p:txBody>
      </p:sp>
      <p:pic>
        <p:nvPicPr>
          <p:cNvPr id="7" name="Picture 6" descr="A black background with blue and yellow lizards&#10;&#10;Description automatically generated">
            <a:extLst>
              <a:ext uri="{FF2B5EF4-FFF2-40B4-BE49-F238E27FC236}">
                <a16:creationId xmlns:a16="http://schemas.microsoft.com/office/drawing/2014/main" id="{6D29A3CE-99E1-A320-F58A-AE55A4969F3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/>
          <a:srcRect l="69970" t="31" r="1878" b="3272"/>
          <a:stretch/>
        </p:blipFill>
        <p:spPr>
          <a:xfrm rot="10800000">
            <a:off x="0" y="2219"/>
            <a:ext cx="3550714" cy="6855781"/>
          </a:xfrm>
          <a:prstGeom prst="rect">
            <a:avLst/>
          </a:prstGeom>
        </p:spPr>
      </p:pic>
      <p:pic>
        <p:nvPicPr>
          <p:cNvPr id="12" name="Picture 11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EACECC00-6F72-2950-BEBB-B5E6245DD8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7F123-CDD9-DB74-A38B-D67D182BC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292" y="1124431"/>
            <a:ext cx="807302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>
                <a:solidFill>
                  <a:srgbClr val="000000"/>
                </a:solidFill>
                <a:latin typeface="Aptos"/>
              </a:rPr>
              <a:t>PI: </a:t>
            </a:r>
            <a:r>
              <a:rPr lang="en-GB">
                <a:solidFill>
                  <a:srgbClr val="000000"/>
                </a:solidFill>
                <a:latin typeface="Aptos"/>
              </a:rPr>
              <a:t>Rebecca Lingwood (Deputy Vice-Chancellor)</a:t>
            </a:r>
            <a:endParaRPr lang="en-GB" b="1">
              <a:solidFill>
                <a:srgbClr val="000000"/>
              </a:solidFill>
              <a:latin typeface="Aptos"/>
            </a:endParaRP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dirty="0">
                <a:solidFill>
                  <a:srgbClr val="000000"/>
                </a:solidFill>
                <a:latin typeface="Aptos"/>
              </a:rPr>
              <a:t>Co-Investigators</a:t>
            </a:r>
            <a:r>
              <a:rPr lang="en-GB" b="0" i="0" dirty="0">
                <a:solidFill>
                  <a:srgbClr val="000000"/>
                </a:solidFill>
                <a:effectLst/>
                <a:latin typeface="Aptos"/>
              </a:rPr>
              <a:t>: Professor Phil Barker (Lancaster Environment Centre), Professor Mark Levine, Drs Heather Shaw and Richard Philpot (Psychology), Dr Carlos Lopez-</a:t>
            </a:r>
            <a:r>
              <a:rPr lang="en-GB" b="0" i="0" dirty="0" err="1">
                <a:solidFill>
                  <a:srgbClr val="000000"/>
                </a:solidFill>
                <a:effectLst/>
                <a:latin typeface="Aptos"/>
              </a:rPr>
              <a:t>Galviz</a:t>
            </a:r>
            <a:r>
              <a:rPr lang="en-GB" b="0" i="0" dirty="0">
                <a:solidFill>
                  <a:srgbClr val="000000"/>
                </a:solidFill>
                <a:effectLst/>
                <a:latin typeface="Aptos"/>
              </a:rPr>
              <a:t> (LICA), 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Louise Zambianchi</a:t>
            </a:r>
            <a:r>
              <a:rPr lang="en-GB" b="0" i="0" dirty="0">
                <a:solidFill>
                  <a:srgbClr val="000000"/>
                </a:solidFill>
                <a:effectLst/>
                <a:latin typeface="Aptos"/>
              </a:rPr>
              <a:t> (Library), Becky Gordon (Research Services)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b="1" i="0" dirty="0">
                <a:solidFill>
                  <a:srgbClr val="000000"/>
                </a:solidFill>
                <a:effectLst/>
                <a:latin typeface="Aptos"/>
              </a:rPr>
              <a:t>Researchers</a:t>
            </a:r>
            <a:r>
              <a:rPr lang="en-GB" b="0" i="0" dirty="0">
                <a:solidFill>
                  <a:srgbClr val="000000"/>
                </a:solidFill>
                <a:effectLst/>
                <a:latin typeface="Aptos"/>
              </a:rPr>
              <a:t>: 4 x PDRAs for sustainability, ethics, inclusivity and evaluation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 sz="1800" b="1" i="0" dirty="0">
                <a:solidFill>
                  <a:srgbClr val="000000"/>
                </a:solidFill>
                <a:effectLst/>
                <a:latin typeface="Aptos"/>
              </a:rPr>
              <a:t>Additional roles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Aptos"/>
              </a:rPr>
              <a:t>: Project Manager, 2 x Education Fellows, Senior Developer and Embedded </a:t>
            </a:r>
            <a:r>
              <a:rPr lang="en-GB" dirty="0">
                <a:solidFill>
                  <a:srgbClr val="000000"/>
                </a:solidFill>
                <a:latin typeface="Aptos"/>
              </a:rPr>
              <a:t>Software Engineer</a:t>
            </a:r>
            <a:endParaRPr lang="en-GB" b="0" i="0" dirty="0">
              <a:solidFill>
                <a:srgbClr val="000000"/>
              </a:solidFill>
              <a:effectLst/>
              <a:latin typeface="Aptos"/>
            </a:endParaRP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pic>
        <p:nvPicPr>
          <p:cNvPr id="18" name="Picture 17" descr="A group of people posing for a photo&#10;&#10;AI-generated content may be incorrect.z">
            <a:extLst>
              <a:ext uri="{FF2B5EF4-FFF2-40B4-BE49-F238E27FC236}">
                <a16:creationId xmlns:a16="http://schemas.microsoft.com/office/drawing/2014/main" id="{E1277232-B563-1785-8930-F625BF329B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958" t="35140" r="1436" b="12025"/>
          <a:stretch>
            <a:fillRect/>
          </a:stretch>
        </p:blipFill>
        <p:spPr>
          <a:xfrm>
            <a:off x="3866195" y="4455436"/>
            <a:ext cx="5985561" cy="234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17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00BF-A61C-508A-C338-C9FCCD631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Sustainability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A1AB8-AA8B-A96B-38DF-28FD9C1E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0" indent="0">
              <a:buClr>
                <a:srgbClr val="2BB6AD"/>
              </a:buClr>
              <a:buNone/>
            </a:pPr>
            <a:r>
              <a:rPr lang="en-GB" b="1">
                <a:latin typeface="Helvetica Neue"/>
              </a:rPr>
              <a:t>Exploring best practice in embedding sustainable research practices</a:t>
            </a:r>
          </a:p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ea typeface="Malgun Gothic" panose="020B0503020000020004" pitchFamily="34" charset="-127"/>
                <a:cs typeface="Times New Roman" panose="02020603050405020304" pitchFamily="18" charset="0"/>
              </a:rPr>
              <a:t>International climate action symposium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sz="1800" kern="100">
                <a:effectLst/>
                <a:latin typeface="Helvetica Neue"/>
                <a:ea typeface="Malgun Gothic"/>
                <a:cs typeface="Times New Roman"/>
              </a:rPr>
              <a:t>Sustainability forums</a:t>
            </a:r>
            <a:r>
              <a:rPr lang="en-GB" kern="100">
                <a:latin typeface="Helvetica Neue"/>
                <a:ea typeface="Malgun Gothic"/>
                <a:cs typeface="Times New Roman"/>
              </a:rPr>
              <a:t> with researchers, technicans and PS</a:t>
            </a:r>
            <a:endParaRPr lang="en-GB" sz="1800" kern="100">
              <a:effectLst/>
              <a:latin typeface="Helvetica Neue" panose="02000503000000020004" pitchFamily="2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2BB6AD"/>
              </a:buClr>
              <a:buFont typeface="Symbol,sans-serif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Interviews with university leadership re: sustainability goals</a:t>
            </a:r>
            <a:endParaRPr lang="en-GB">
              <a:ea typeface="Malgun Gothic"/>
              <a:cs typeface="Times New Roman"/>
            </a:endParaRPr>
          </a:p>
          <a:p>
            <a:pPr marL="342900" indent="-342900">
              <a:buClr>
                <a:srgbClr val="2BB6AD"/>
              </a:buClr>
              <a:buFont typeface="Symbol,sans-serif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Corpus analysis of 91 UK HEI sustainability reports</a:t>
            </a:r>
            <a:endParaRPr lang="en-GB"/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kern="100">
                <a:latin typeface="Helvetica Neue"/>
                <a:ea typeface="Malgun Gothic"/>
                <a:cs typeface="Times New Roman"/>
              </a:rPr>
              <a:t>Engagement at PS and academic conferences</a:t>
            </a:r>
          </a:p>
          <a:p>
            <a:pPr marL="342900" lvl="0" indent="-342900">
              <a:buClr>
                <a:srgbClr val="2BB6AD"/>
              </a:buClr>
              <a:buFont typeface="Symbol" pitchFamily="2" charset="2"/>
              <a:buChar char=""/>
            </a:pPr>
            <a:r>
              <a:rPr lang="en-GB" sz="1800" kern="100">
                <a:effectLst/>
                <a:latin typeface="Helvetica Neue" panose="02000503000000020004" pitchFamily="2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Engagement with other HEIs</a:t>
            </a:r>
          </a:p>
          <a:p>
            <a:pPr marL="342900" indent="-342900">
              <a:buClr>
                <a:srgbClr val="2BB6AD"/>
              </a:buClr>
              <a:buFont typeface="Symbol" pitchFamily="2" charset="2"/>
              <a:buChar char=""/>
            </a:pPr>
            <a:endParaRPr lang="en-GB" kern="100" dirty="0">
              <a:latin typeface="Helvetica Neue"/>
              <a:ea typeface="Malgun Gothic"/>
              <a:cs typeface="Times New Roman"/>
            </a:endParaRPr>
          </a:p>
          <a:p>
            <a:pPr indent="0">
              <a:buClr>
                <a:srgbClr val="159DA7"/>
              </a:buClr>
              <a:buSzPct val="150000"/>
              <a:buNone/>
            </a:pPr>
            <a:endParaRPr lang="en-US">
              <a:ea typeface="Malgun Gothic"/>
              <a:cs typeface="Times New Roman"/>
            </a:endParaRP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2A6C4FE-0C2A-7EA5-E5B7-C4B3F28E97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6" name="Picture 5" descr="A blue and black swirly line&#10;&#10;Description automatically generated">
            <a:extLst>
              <a:ext uri="{FF2B5EF4-FFF2-40B4-BE49-F238E27FC236}">
                <a16:creationId xmlns:a16="http://schemas.microsoft.com/office/drawing/2014/main" id="{656BABBC-26DA-9DD1-D605-23A2DA9064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 flipH="1">
            <a:off x="0" y="5233198"/>
            <a:ext cx="2759766" cy="1383130"/>
          </a:xfrm>
          <a:prstGeom prst="rect">
            <a:avLst/>
          </a:prstGeom>
        </p:spPr>
      </p:pic>
      <p:pic>
        <p:nvPicPr>
          <p:cNvPr id="7" name="Picture 6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C70C28FD-65E7-8EAC-A90A-1FC23CF7C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961"/>
          <a:stretch/>
        </p:blipFill>
        <p:spPr>
          <a:xfrm>
            <a:off x="7128922" y="3649460"/>
            <a:ext cx="1832779" cy="2527503"/>
          </a:xfrm>
          <a:prstGeom prst="rect">
            <a:avLst/>
          </a:prstGeom>
          <a:ln w="9525">
            <a:noFill/>
          </a:ln>
        </p:spPr>
      </p:pic>
      <p:pic>
        <p:nvPicPr>
          <p:cNvPr id="9" name="Picture 8" descr="A person with a beard and glasses&#10;&#10;AI-generated content may be incorrect.">
            <a:extLst>
              <a:ext uri="{FF2B5EF4-FFF2-40B4-BE49-F238E27FC236}">
                <a16:creationId xmlns:a16="http://schemas.microsoft.com/office/drawing/2014/main" id="{517B0FE3-DA78-EF8D-73F0-F1582CD81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0488" y="2959165"/>
            <a:ext cx="2027409" cy="252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73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7AC48-9CF0-F175-8836-C45726DD7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FE1C-7B0D-83EC-3FF6-88336E457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Sustainability -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BE581-0F92-0848-CA9B-26B3FC3C6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lr>
                <a:srgbClr val="159DA7"/>
              </a:buClr>
              <a:buSzPct val="150000"/>
            </a:pPr>
            <a:r>
              <a:rPr lang="en-GB"/>
              <a:t>In the UK, the </a:t>
            </a:r>
            <a:r>
              <a:rPr lang="en-GB" b="1"/>
              <a:t>Concordat for the Environmental Sustainability of Research and Innovation Practice </a:t>
            </a:r>
            <a:r>
              <a:rPr lang="en-GB"/>
              <a:t>provides a framework to identify needs of the university and researchers &amp; centralise initiatives.</a:t>
            </a:r>
          </a:p>
          <a:p>
            <a:pPr indent="0">
              <a:buClr>
                <a:srgbClr val="159DA7"/>
              </a:buClr>
              <a:buSzPct val="150000"/>
              <a:buNone/>
            </a:pPr>
            <a:endParaRPr lang="en-GB"/>
          </a:p>
          <a:p>
            <a:pPr marL="285750" indent="-285750">
              <a:buClr>
                <a:srgbClr val="159DA7"/>
              </a:buClr>
              <a:buSzPct val="150000"/>
            </a:pPr>
            <a:r>
              <a:rPr lang="en-GB">
                <a:latin typeface="Helvetica Neue"/>
              </a:rPr>
              <a:t>Digital infrastructure – especially </a:t>
            </a:r>
            <a:r>
              <a:rPr lang="en-GB" b="1">
                <a:latin typeface="Helvetica Neue"/>
              </a:rPr>
              <a:t>AI </a:t>
            </a:r>
            <a:r>
              <a:rPr lang="en-GB">
                <a:latin typeface="Helvetica Neue"/>
              </a:rPr>
              <a:t>- is often absent from sustainability conversations. When it is included, the emphasis is on it as a solution and not its environmental impacts.</a:t>
            </a:r>
          </a:p>
          <a:p>
            <a:pPr marL="285750" indent="-285750">
              <a:buClr>
                <a:srgbClr val="159DA7"/>
              </a:buClr>
              <a:buSzPct val="150000"/>
            </a:pPr>
            <a:endParaRPr lang="en-GB"/>
          </a:p>
          <a:p>
            <a:pPr marL="285750" indent="-285750">
              <a:buClr>
                <a:srgbClr val="159DA7"/>
              </a:buClr>
              <a:buSzPct val="150000"/>
            </a:pPr>
            <a:r>
              <a:rPr lang="en-GB"/>
              <a:t>We already have great efforts and ideas around sustainability; the barrier we encountered is how to connect and effectively </a:t>
            </a:r>
            <a:r>
              <a:rPr lang="en-GB" b="1"/>
              <a:t>communicate ideas</a:t>
            </a:r>
            <a:r>
              <a:rPr lang="en-GB"/>
              <a:t> that are spread throughout our institution. </a:t>
            </a: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138BD5E-A5DF-D0BA-80C2-266E167E6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6" name="Picture 5" descr="A blue and black swirly line&#10;&#10;Description automatically generated">
            <a:extLst>
              <a:ext uri="{FF2B5EF4-FFF2-40B4-BE49-F238E27FC236}">
                <a16:creationId xmlns:a16="http://schemas.microsoft.com/office/drawing/2014/main" id="{7348CA38-CB19-AD21-99C5-9EDE291930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 flipH="1">
            <a:off x="0" y="5233198"/>
            <a:ext cx="2759766" cy="138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0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00BF-A61C-508A-C338-C9FCCD631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Ethics</a:t>
            </a: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2A6C4FE-0C2A-7EA5-E5B7-C4B3F28E97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9" name="Picture 8" descr="A white flower with a black background&#10;&#10;Description automatically generated">
            <a:extLst>
              <a:ext uri="{FF2B5EF4-FFF2-40B4-BE49-F238E27FC236}">
                <a16:creationId xmlns:a16="http://schemas.microsoft.com/office/drawing/2014/main" id="{0386099D-06C5-851E-7773-D75F181D4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264448" y="4421773"/>
            <a:ext cx="1588461" cy="34827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6C2ED84-2A99-3E44-A823-D82F398DA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GB" b="1"/>
              <a:t>Researching barriers to ethical research in the digital age </a:t>
            </a:r>
            <a:endParaRPr lang="en-GB"/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US" err="1"/>
              <a:t>Cuppa</a:t>
            </a:r>
            <a:r>
              <a:rPr lang="en-US"/>
              <a:t> Conundrums – safe space to discuss ethics issues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/>
              <a:t>‘Dataveillance’ workshops exploring digital surveillance issues </a:t>
            </a:r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r>
              <a:rPr lang="en-GB"/>
              <a:t>Podcast, guides and training for researchers on specific topics (including how to run sessions)</a:t>
            </a:r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pic>
        <p:nvPicPr>
          <p:cNvPr id="5" name="Picture 4" descr="A person with long blonde hair smiling&#10;&#10;AI-generated content may be incorrect.">
            <a:extLst>
              <a:ext uri="{FF2B5EF4-FFF2-40B4-BE49-F238E27FC236}">
                <a16:creationId xmlns:a16="http://schemas.microsoft.com/office/drawing/2014/main" id="{45BA8087-6479-BE83-EF64-29396B50C7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08" y="3879104"/>
            <a:ext cx="1739900" cy="2184400"/>
          </a:xfrm>
          <a:prstGeom prst="rect">
            <a:avLst/>
          </a:prstGeom>
        </p:spPr>
      </p:pic>
      <p:pic>
        <p:nvPicPr>
          <p:cNvPr id="7" name="Picture 6" descr="A person wearing a hat and glasses&#10;&#10;AI-generated content may be incorrect.">
            <a:extLst>
              <a:ext uri="{FF2B5EF4-FFF2-40B4-BE49-F238E27FC236}">
                <a16:creationId xmlns:a16="http://schemas.microsoft.com/office/drawing/2014/main" id="{D595E60D-2753-3300-758E-D842274F2B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235" y="3879104"/>
            <a:ext cx="1739900" cy="2184400"/>
          </a:xfrm>
          <a:prstGeom prst="rect">
            <a:avLst/>
          </a:prstGeom>
        </p:spPr>
      </p:pic>
      <p:pic>
        <p:nvPicPr>
          <p:cNvPr id="13" name="Picture 12" descr="A person smiling for a picture&#10;&#10;AI-generated content may be incorrect.">
            <a:extLst>
              <a:ext uri="{FF2B5EF4-FFF2-40B4-BE49-F238E27FC236}">
                <a16:creationId xmlns:a16="http://schemas.microsoft.com/office/drawing/2014/main" id="{C264E69D-C4C4-DA76-C0ED-835B669DD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9662" y="3879104"/>
            <a:ext cx="173990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04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B0D4A-7678-1663-F2D0-C95F882B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DDDAE-95D7-4A29-D24D-5E393CC2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Ethics - findings</a:t>
            </a:r>
          </a:p>
        </p:txBody>
      </p:sp>
      <p:pic>
        <p:nvPicPr>
          <p:cNvPr id="4" name="Picture 3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10A4837-139B-B963-5FC7-0071AA7AA1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9" name="Picture 8" descr="A white flower with a black background&#10;&#10;Description automatically generated">
            <a:extLst>
              <a:ext uri="{FF2B5EF4-FFF2-40B4-BE49-F238E27FC236}">
                <a16:creationId xmlns:a16="http://schemas.microsoft.com/office/drawing/2014/main" id="{36DA3301-2599-C65E-741B-BC3F2FB30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264448" y="4421773"/>
            <a:ext cx="1588461" cy="34827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DEB71FE-5391-8F03-798B-1687D731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67880" cy="423989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5000"/>
              </a:lnSpc>
              <a:buClr>
                <a:srgbClr val="2BB6AD"/>
              </a:buClr>
            </a:pPr>
            <a:r>
              <a:rPr lang="en-GB">
                <a:latin typeface="Helvetica Neue"/>
              </a:rPr>
              <a:t>The cuppa conundrum structure allows for a safe and open space across various research practices</a:t>
            </a:r>
            <a:endParaRPr lang="en-GB"/>
          </a:p>
          <a:p>
            <a:pPr marL="342900" indent="-342900">
              <a:lnSpc>
                <a:spcPct val="115000"/>
              </a:lnSpc>
              <a:buClr>
                <a:srgbClr val="2BB6AD"/>
              </a:buClr>
            </a:pPr>
            <a:endParaRPr lang="en-GB">
              <a:latin typeface="Helvetica Neue"/>
            </a:endParaRPr>
          </a:p>
          <a:p>
            <a:pPr marL="342900" indent="-342900">
              <a:lnSpc>
                <a:spcPct val="115000"/>
              </a:lnSpc>
              <a:buClr>
                <a:srgbClr val="2BB6AD"/>
              </a:buClr>
            </a:pPr>
            <a:r>
              <a:rPr lang="en-GB">
                <a:latin typeface="Helvetica Neue"/>
              </a:rPr>
              <a:t>Discussion reduces binary thinking</a:t>
            </a:r>
          </a:p>
          <a:p>
            <a:pPr marL="342900" indent="-342900">
              <a:lnSpc>
                <a:spcPct val="115000"/>
              </a:lnSpc>
              <a:buClr>
                <a:srgbClr val="2BB6AD"/>
              </a:buClr>
            </a:pPr>
            <a:endParaRPr lang="en-GB"/>
          </a:p>
          <a:p>
            <a:pPr marL="342900" indent="-342900">
              <a:lnSpc>
                <a:spcPct val="115000"/>
              </a:lnSpc>
              <a:buClr>
                <a:srgbClr val="2BB6AD"/>
              </a:buClr>
            </a:pPr>
            <a:r>
              <a:rPr lang="en-GB">
                <a:latin typeface="Helvetica Neue"/>
              </a:rPr>
              <a:t>Potential to engender a spirit of community in tackling ethical conundrums across disciplines and PS/academic staff</a:t>
            </a:r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3BD10385-FE9B-8D6E-E375-68C301A30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002" y="1388290"/>
            <a:ext cx="3681502" cy="36889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601330C-EBAA-23B1-EDBA-582BCAF8FC89}"/>
              </a:ext>
            </a:extLst>
          </p:cNvPr>
          <p:cNvSpPr txBox="1">
            <a:spLocks/>
          </p:cNvSpPr>
          <p:nvPr/>
        </p:nvSpPr>
        <p:spPr>
          <a:xfrm>
            <a:off x="8439979" y="4741002"/>
            <a:ext cx="3022704" cy="985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15000"/>
              </a:lnSpc>
              <a:buClr>
                <a:srgbClr val="2BB6AD"/>
              </a:buClr>
              <a:buNone/>
            </a:pPr>
            <a:r>
              <a:rPr lang="en-GB" sz="1400" b="1">
                <a:latin typeface="Helvetica Neue"/>
              </a:rPr>
              <a:t>Scan QR to listen to our 'Cuppa Conundrums' podcast series!</a:t>
            </a:r>
            <a:endParaRPr lang="en-GB" sz="1400" b="1"/>
          </a:p>
          <a:p>
            <a:pPr indent="0">
              <a:lnSpc>
                <a:spcPct val="115000"/>
              </a:lnSpc>
              <a:buFont typeface="Arial" panose="020B0604020202020204" pitchFamily="34" charset="0"/>
              <a:buNone/>
            </a:pPr>
            <a:endParaRPr lang="en-GB" sz="1400" b="1"/>
          </a:p>
        </p:txBody>
      </p:sp>
    </p:spTree>
    <p:extLst>
      <p:ext uri="{BB962C8B-B14F-4D97-AF65-F5344CB8AC3E}">
        <p14:creationId xmlns:p14="http://schemas.microsoft.com/office/powerpoint/2010/main" val="15825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E271CDEF-0E23-453C-0AD0-46D95ACF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Inclusion</a:t>
            </a:r>
          </a:p>
        </p:txBody>
      </p:sp>
      <p:pic>
        <p:nvPicPr>
          <p:cNvPr id="18" name="Picture 17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FE769DA6-A8D8-6530-0ED4-5D33460C7E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562" y="6316906"/>
            <a:ext cx="1760935" cy="299422"/>
          </a:xfrm>
          <a:prstGeom prst="rect">
            <a:avLst/>
          </a:prstGeom>
        </p:spPr>
      </p:pic>
      <p:pic>
        <p:nvPicPr>
          <p:cNvPr id="22" name="Picture 21" descr="A hand in a spiral&#10;&#10;Description automatically generated">
            <a:extLst>
              <a:ext uri="{FF2B5EF4-FFF2-40B4-BE49-F238E27FC236}">
                <a16:creationId xmlns:a16="http://schemas.microsoft.com/office/drawing/2014/main" id="{C473E5D7-376B-3F1F-B9FD-08B9716E0B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rcRect t="1" b="22647"/>
          <a:stretch/>
        </p:blipFill>
        <p:spPr>
          <a:xfrm rot="5400000">
            <a:off x="10271337" y="-956384"/>
            <a:ext cx="3138320" cy="2909270"/>
          </a:xfrm>
          <a:prstGeom prst="rect">
            <a:avLst/>
          </a:prstGeom>
        </p:spPr>
      </p:pic>
      <p:pic>
        <p:nvPicPr>
          <p:cNvPr id="24" name="Picture 23" descr="A spiral with a hand&#10;&#10;Description automatically generated">
            <a:extLst>
              <a:ext uri="{FF2B5EF4-FFF2-40B4-BE49-F238E27FC236}">
                <a16:creationId xmlns:a16="http://schemas.microsoft.com/office/drawing/2014/main" id="{692DC50A-F358-2135-947F-18BFBDFE033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16200000">
            <a:off x="-797012" y="5405804"/>
            <a:ext cx="2297028" cy="217414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17A6A6-F4A3-0227-8D63-A18EF21B32BF}"/>
              </a:ext>
            </a:extLst>
          </p:cNvPr>
          <p:cNvSpPr txBox="1">
            <a:spLocks/>
          </p:cNvSpPr>
          <p:nvPr/>
        </p:nvSpPr>
        <p:spPr>
          <a:xfrm>
            <a:off x="838200" y="2926699"/>
            <a:ext cx="10515600" cy="1603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3CE9C-D8B7-D82E-9E33-667643DBA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>
              <a:buNone/>
            </a:pPr>
            <a:r>
              <a:rPr lang="en-GB" b="1">
                <a:latin typeface="Helvetica Neue"/>
              </a:rPr>
              <a:t>Understanding how to enhance inclusion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Focus groups and interviews with scholars doing community-based research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latin typeface="Helvetica Neue"/>
              </a:rPr>
              <a:t>Exploring approaches to citizen science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 sz="1800" b="0" i="0">
                <a:solidFill>
                  <a:srgbClr val="000000"/>
                </a:solidFill>
                <a:effectLst/>
                <a:latin typeface="Aptos"/>
              </a:rPr>
              <a:t>Graphic novel about inclusion in community-based research </a:t>
            </a:r>
          </a:p>
          <a:p>
            <a:pPr marL="285750" indent="-285750">
              <a:buClr>
                <a:srgbClr val="EB5254"/>
              </a:buClr>
              <a:buFont typeface="Wingdings" pitchFamily="2" charset="2"/>
              <a:buChar char="ü"/>
            </a:pPr>
            <a:r>
              <a:rPr lang="en-GB">
                <a:solidFill>
                  <a:srgbClr val="000000"/>
                </a:solidFill>
                <a:latin typeface="Aptos"/>
              </a:rPr>
              <a:t>Community research</a:t>
            </a:r>
            <a:r>
              <a:rPr lang="en-GB" sz="1800" b="0" i="0">
                <a:solidFill>
                  <a:srgbClr val="000000"/>
                </a:solidFill>
                <a:effectLst/>
                <a:latin typeface="Aptos"/>
              </a:rPr>
              <a:t> toolkit</a:t>
            </a:r>
            <a:endParaRPr lang="en-GB"/>
          </a:p>
          <a:p>
            <a:pPr marL="285750" indent="-285750">
              <a:buClr>
                <a:srgbClr val="F4CB17"/>
              </a:buClr>
              <a:buFont typeface="Wingdings" pitchFamily="2" charset="2"/>
              <a:buChar char="§"/>
            </a:pPr>
            <a:endParaRPr lang="en-GB"/>
          </a:p>
          <a:p>
            <a:pPr lvl="0" indent="0">
              <a:buClr>
                <a:srgbClr val="2BB6AD"/>
              </a:buClr>
              <a:buNone/>
            </a:pPr>
            <a:endParaRPr lang="en-GB" sz="2000" b="1"/>
          </a:p>
        </p:txBody>
      </p:sp>
      <p:pic>
        <p:nvPicPr>
          <p:cNvPr id="5" name="Picture 4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7F8835E0-D22A-8A49-AEEE-3F37ECA52D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750" t="2035" r="25000" b="16279"/>
          <a:stretch>
            <a:fillRect/>
          </a:stretch>
        </p:blipFill>
        <p:spPr>
          <a:xfrm>
            <a:off x="9426151" y="3429537"/>
            <a:ext cx="1906636" cy="2306756"/>
          </a:xfrm>
          <a:prstGeom prst="rect">
            <a:avLst/>
          </a:prstGeom>
        </p:spPr>
      </p:pic>
      <p:pic>
        <p:nvPicPr>
          <p:cNvPr id="7" name="Picture 6" descr="A person smiling in front of a brick wall&#10;&#10;AI-generated content may be incorrect.">
            <a:extLst>
              <a:ext uri="{FF2B5EF4-FFF2-40B4-BE49-F238E27FC236}">
                <a16:creationId xmlns:a16="http://schemas.microsoft.com/office/drawing/2014/main" id="{929BD0B9-0055-B114-7023-2651F680F9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501" y="3666652"/>
            <a:ext cx="1905000" cy="2386060"/>
          </a:xfrm>
          <a:prstGeom prst="rect">
            <a:avLst/>
          </a:prstGeom>
        </p:spPr>
      </p:pic>
      <p:pic>
        <p:nvPicPr>
          <p:cNvPr id="9" name="Picture 8" descr="A person with dark hair wearing a brown shirt&#10;&#10;AI-generated content may be incorrect.">
            <a:extLst>
              <a:ext uri="{FF2B5EF4-FFF2-40B4-BE49-F238E27FC236}">
                <a16:creationId xmlns:a16="http://schemas.microsoft.com/office/drawing/2014/main" id="{4074540C-A507-ADB5-E8D6-F91A59F3519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0351" t="14" r="6417" b="386"/>
          <a:stretch/>
        </p:blipFill>
        <p:spPr>
          <a:xfrm>
            <a:off x="5459251" y="4041680"/>
            <a:ext cx="2009502" cy="243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7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8DEE0B842D5C47A1C83A0D5F38B7B3" ma:contentTypeVersion="13" ma:contentTypeDescription="Create a new document." ma:contentTypeScope="" ma:versionID="7e627c3db6cd54de29c0d28246c8d66c">
  <xsd:schema xmlns:xsd="http://www.w3.org/2001/XMLSchema" xmlns:xs="http://www.w3.org/2001/XMLSchema" xmlns:p="http://schemas.microsoft.com/office/2006/metadata/properties" xmlns:ns2="843fc7be-c5a6-4eb6-81a7-5e2522ca36c0" xmlns:ns3="233ceea3-e8db-4d2f-afae-ca7a1bcce6bd" targetNamespace="http://schemas.microsoft.com/office/2006/metadata/properties" ma:root="true" ma:fieldsID="4fd5a69cc13a8da381e3e114281c7d20" ns2:_="" ns3:_="">
    <xsd:import namespace="843fc7be-c5a6-4eb6-81a7-5e2522ca36c0"/>
    <xsd:import namespace="233ceea3-e8db-4d2f-afae-ca7a1bcce6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fc7be-c5a6-4eb6-81a7-5e2522ca3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bb35676-0bdf-4ed4-88f9-e2f8379240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ceea3-e8db-4d2f-afae-ca7a1bcce6b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f03698d-affa-45e3-b306-0031ffa407c5}" ma:internalName="TaxCatchAll" ma:showField="CatchAllData" ma:web="233ceea3-e8db-4d2f-afae-ca7a1bcce6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3ceea3-e8db-4d2f-afae-ca7a1bcce6bd" xsi:nil="true"/>
    <lcf76f155ced4ddcb4097134ff3c332f xmlns="843fc7be-c5a6-4eb6-81a7-5e2522ca36c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2A13625-019B-4A65-9CB7-939B6A2657E5}">
  <ds:schemaRefs>
    <ds:schemaRef ds:uri="233ceea3-e8db-4d2f-afae-ca7a1bcce6bd"/>
    <ds:schemaRef ds:uri="843fc7be-c5a6-4eb6-81a7-5e2522ca36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EB580B-6828-4835-A0BC-EA99B4AF20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226C9A-8421-49FB-AB4E-A4DBAC72E6B3}">
  <ds:schemaRefs>
    <ds:schemaRef ds:uri="http://schemas.microsoft.com/office/2006/metadata/properties"/>
    <ds:schemaRef ds:uri="843fc7be-c5a6-4eb6-81a7-5e2522ca36c0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233ceea3-e8db-4d2f-afae-ca7a1bcce6bd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772</Words>
  <Application>Microsoft Office PowerPoint</Application>
  <PresentationFormat>Widescreen</PresentationFormat>
  <Paragraphs>102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Malgun Gothic</vt:lpstr>
      <vt:lpstr>Aptos</vt:lpstr>
      <vt:lpstr>Aptos Display</vt:lpstr>
      <vt:lpstr>Arial</vt:lpstr>
      <vt:lpstr>Helvetica Neue</vt:lpstr>
      <vt:lpstr>Museo Sans 500</vt:lpstr>
      <vt:lpstr>Museo Sans 700</vt:lpstr>
      <vt:lpstr>Symbol</vt:lpstr>
      <vt:lpstr>Symbol,sans-serif</vt:lpstr>
      <vt:lpstr>Wingdings</vt:lpstr>
      <vt:lpstr>Wingdings,Sans-Serif</vt:lpstr>
      <vt:lpstr>Office Theme</vt:lpstr>
      <vt:lpstr>Reimagining research practices: towards a sustainable, ethical and inclusive future</vt:lpstr>
      <vt:lpstr>Three interlinking pillars</vt:lpstr>
      <vt:lpstr>PowerPoint Presentation</vt:lpstr>
      <vt:lpstr>Team</vt:lpstr>
      <vt:lpstr>Sustainability</vt:lpstr>
      <vt:lpstr>Sustainability - findings</vt:lpstr>
      <vt:lpstr>Ethics</vt:lpstr>
      <vt:lpstr>Ethics - findings</vt:lpstr>
      <vt:lpstr>Inclusion</vt:lpstr>
      <vt:lpstr>Inclusion - findings</vt:lpstr>
      <vt:lpstr>Inclusion - findings</vt:lpstr>
      <vt:lpstr>Inclusion - findings</vt:lpstr>
      <vt:lpstr>Reinvigorate and change</vt:lpstr>
      <vt:lpstr>Evaluation</vt:lpstr>
      <vt:lpstr>Communicating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Reimagining research practices: towards a sustainable, ethical and inclusive future</dc:title>
  <dc:creator>Kwon, Nuri</dc:creator>
  <cp:lastModifiedBy>Technician Harrogate</cp:lastModifiedBy>
  <cp:revision>83</cp:revision>
  <dcterms:created xsi:type="dcterms:W3CDTF">2024-09-03T16:03:33Z</dcterms:created>
  <dcterms:modified xsi:type="dcterms:W3CDTF">2026-06-17T14:28:21Z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0x0101005C8DEE0B842D5C47A1C83A0D5F38B7B3</vt:lpwstr>
  </property>
  <property fmtid="{D5CDD505-2E9C-101B-9397-08002B2CF9AE}" pid="3" name="MediaServiceImageTags">
    <vt:lpwstr/>
  </property>
</Properties>
</file>