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368" r:id="rId5"/>
    <p:sldId id="4938" r:id="rId6"/>
    <p:sldId id="4914" r:id="rId7"/>
    <p:sldId id="4948" r:id="rId8"/>
    <p:sldId id="4945" r:id="rId9"/>
    <p:sldId id="4924" r:id="rId10"/>
    <p:sldId id="4922" r:id="rId11"/>
    <p:sldId id="4925" r:id="rId12"/>
    <p:sldId id="4946" r:id="rId13"/>
    <p:sldId id="4947" r:id="rId14"/>
    <p:sldId id="4949" r:id="rId15"/>
    <p:sldId id="491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154F124-8990-4981-BAAA-FDE37A849769}">
          <p14:sldIdLst>
            <p14:sldId id="368"/>
          </p14:sldIdLst>
        </p14:section>
        <p14:section name="Lizzie's Section" id="{FC355AED-D221-4BC8-9B57-150CC372FC8D}">
          <p14:sldIdLst>
            <p14:sldId id="4938"/>
          </p14:sldIdLst>
        </p14:section>
        <p14:section name="James's Section" id="{A8CD179D-358E-4A9C-9AC4-886A5C418EA5}">
          <p14:sldIdLst>
            <p14:sldId id="4914"/>
            <p14:sldId id="4948"/>
            <p14:sldId id="4945"/>
            <p14:sldId id="4924"/>
            <p14:sldId id="4922"/>
            <p14:sldId id="4925"/>
            <p14:sldId id="4946"/>
            <p14:sldId id="4947"/>
            <p14:sldId id="4949"/>
            <p14:sldId id="491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9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88DF7D-E4F9-7499-B1D7-EF9349CDE752}" v="593" dt="2026-06-16T09:05:05.536"/>
    <p1510:client id="{90AFD05B-1CC8-4036-C1B9-A4BE01A31B75}" v="350" dt="2026-06-16T10:06:22.6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47721" autoAdjust="0"/>
  </p:normalViewPr>
  <p:slideViewPr>
    <p:cSldViewPr snapToGrid="0">
      <p:cViewPr varScale="1">
        <p:scale>
          <a:sx n="46" d="100"/>
          <a:sy n="46" d="100"/>
        </p:scale>
        <p:origin x="134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ACE77-5FB7-4FFF-A968-1002AD74603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D6100-E6AF-4E90-A1D6-07B708F181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292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D6100-E6AF-4E90-A1D6-07B708F1812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481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D6100-E6AF-4E90-A1D6-07B708F1812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997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18008-3BCF-6C11-0154-F56FE8500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2275B0-2558-83D9-018D-E37ABEC54B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38DFBE-C6D7-FB72-5F1A-B8E3D72F1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767051-93FA-44C1-6CD1-959FB3F0FD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D6100-E6AF-4E90-A1D6-07B708F1812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07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21A80-CFC5-18E6-1F72-E5628FD46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D18957-EE31-2D50-7E3C-BD936C2058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73F36B-8A93-5024-B5C8-27E6847804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ED072-3099-0F14-E0D8-22299A5F58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D6100-E6AF-4E90-A1D6-07B708F1812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532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5244562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143035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6096000" y="-203633"/>
            <a:ext cx="5458437" cy="727791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4889500" cy="7175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736112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2266950"/>
            <a:ext cx="10985502" cy="2324100"/>
          </a:xfrm>
          <a:prstGeom prst="rect">
            <a:avLst/>
          </a:prstGeom>
        </p:spPr>
        <p:txBody>
          <a:bodyPr anchor="ctr"/>
          <a:lstStyle>
            <a:lvl1pPr>
              <a:defRPr sz="5800" b="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8825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065679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55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1pPr>
            <a:lvl2pPr marL="0" indent="2286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2pPr>
            <a:lvl3pPr marL="0" indent="4572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3pPr>
            <a:lvl4pPr marL="0" indent="6858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4pPr>
            <a:lvl5pPr marL="0" indent="9144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367737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460422"/>
            <a:ext cx="10985500" cy="19371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591757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537964"/>
            <a:ext cx="10985500" cy="362079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4131090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542808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5012" y="5337727"/>
            <a:ext cx="10100026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76962" y="2469930"/>
            <a:ext cx="10438077" cy="1918140"/>
          </a:xfrm>
          <a:prstGeom prst="rect">
            <a:avLst/>
          </a:prstGeom>
        </p:spPr>
        <p:txBody>
          <a:bodyPr/>
          <a:lstStyle>
            <a:lvl1pPr marL="319462" indent="-2349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319462" indent="-63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319462" indent="2222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319462" indent="4508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319462" indent="6794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371640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21"/>
          </p:nvPr>
        </p:nvSpPr>
        <p:spPr>
          <a:xfrm>
            <a:off x="7880350" y="508000"/>
            <a:ext cx="3719550" cy="29748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half" idx="22"/>
          </p:nvPr>
        </p:nvSpPr>
        <p:spPr>
          <a:xfrm>
            <a:off x="6750050" y="1989138"/>
            <a:ext cx="5219700" cy="60750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126" name="Image"/>
          <p:cNvSpPr>
            <a:spLocks noGrp="1"/>
          </p:cNvSpPr>
          <p:nvPr>
            <p:ph type="pic" idx="23"/>
          </p:nvPr>
        </p:nvSpPr>
        <p:spPr>
          <a:xfrm>
            <a:off x="-69850" y="247650"/>
            <a:ext cx="8305800" cy="62293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7340298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666750" y="-2762250"/>
            <a:ext cx="13525500" cy="10820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026311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292100">
              <a:defRPr sz="9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7572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ransition spd="med"/>
  <p:txStyles>
    <p:titleStyle>
      <a:lvl1pPr marL="0" marR="0" indent="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8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6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4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2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40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8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6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4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2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634A38-B56F-EE2D-0FDA-9FFD84BA6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E6FB41-9174-9035-B691-A4A29D87CE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2"/>
            <a:ext cx="6858001" cy="12191998"/>
          </a:xfrm>
          <a:prstGeom prst="rect">
            <a:avLst/>
          </a:prstGeom>
        </p:spPr>
      </p:pic>
      <p:sp>
        <p:nvSpPr>
          <p:cNvPr id="5" name="Strategy…">
            <a:extLst>
              <a:ext uri="{FF2B5EF4-FFF2-40B4-BE49-F238E27FC236}">
                <a16:creationId xmlns:a16="http://schemas.microsoft.com/office/drawing/2014/main" id="{599301FA-1505-2280-9B13-24831C102666}"/>
              </a:ext>
            </a:extLst>
          </p:cNvPr>
          <p:cNvSpPr txBox="1">
            <a:spLocks/>
          </p:cNvSpPr>
          <p:nvPr/>
        </p:nvSpPr>
        <p:spPr>
          <a:xfrm>
            <a:off x="474132" y="2715136"/>
            <a:ext cx="11256337" cy="33811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t">
            <a:normAutofit/>
          </a:bodyPr>
          <a:lstStyle>
            <a:lvl1pPr marL="0" marR="0" indent="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lnSpc>
                <a:spcPct val="12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2400" kern="0" spc="-50">
                <a:solidFill>
                  <a:srgbClr val="FFFFFF"/>
                </a:solidFill>
                <a:latin typeface="Helvetica"/>
                <a:ea typeface="Helvetica Neue Thin" panose="020B0403020202020204" pitchFamily="34" charset="0"/>
                <a:cs typeface="Helvetica"/>
              </a:rPr>
              <a:t>RESEARCH EVALUATION</a:t>
            </a:r>
          </a:p>
          <a:p>
            <a:pPr>
              <a:lnSpc>
                <a:spcPct val="12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en-GB" sz="4000" i="0" u="none" strike="noStrike" kern="0" cap="none" spc="-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Helvetica Neue Thin" panose="020B0403020202020204" pitchFamily="34" charset="0"/>
                <a:cs typeface="Helvetica"/>
                <a:sym typeface="Helvetica"/>
              </a:rPr>
              <a:t>How rankings drive university research strategies</a:t>
            </a:r>
            <a:r>
              <a:rPr lang="en-GB" sz="4000" kern="0" spc="-50">
                <a:solidFill>
                  <a:srgbClr val="FFFFFF"/>
                </a:solidFill>
                <a:latin typeface="Helvetica"/>
                <a:ea typeface="Helvetica Neue Thin" panose="020B0403020202020204" pitchFamily="34" charset="0"/>
                <a:cs typeface="Helvetica"/>
                <a:sym typeface="Helvetica"/>
              </a:rPr>
              <a:t> </a:t>
            </a:r>
            <a:r>
              <a:rPr kumimoji="0" lang="en-GB" sz="4000" i="0" u="none" strike="noStrike" kern="0" cap="none" spc="-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Helvetica Neue Thin" panose="020B0403020202020204" pitchFamily="34" charset="0"/>
                <a:cs typeface="Helvetica"/>
                <a:sym typeface="Helvetica"/>
              </a:rPr>
              <a:t>and what research managers can do about it</a:t>
            </a:r>
            <a:endParaRPr lang="en-US" sz="4000" i="0" u="none" strike="noStrike" cap="none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Thin"/>
              <a:ea typeface="Helvetica Neue Thin" panose="020B0403020202020204" pitchFamily="34" charset="0"/>
              <a:cs typeface="Helvetica"/>
            </a:endParaRPr>
          </a:p>
          <a:p>
            <a:pPr marL="0" marR="0" lvl="0" indent="0" algn="l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kumimoji="0" lang="en-GB" sz="4400" i="0" u="none" strike="noStrike" kern="0" cap="none" spc="-5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itchFamily="2" charset="0"/>
              <a:ea typeface="Helvetica Neue Thin" panose="020B0403020202020204" pitchFamily="34" charset="0"/>
              <a:cs typeface="Helvetica"/>
              <a:sym typeface="Helvetica"/>
            </a:endParaRPr>
          </a:p>
          <a:p>
            <a:pPr>
              <a:lnSpc>
                <a:spcPct val="12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2800" b="0" kern="0" spc="-50">
                <a:solidFill>
                  <a:srgbClr val="FFFFFF"/>
                </a:solidFill>
                <a:latin typeface="Helvetica"/>
                <a:ea typeface="Helvetica Neue Thin" panose="020B0403020202020204" pitchFamily="34" charset="0"/>
                <a:cs typeface="Helvetica"/>
              </a:rPr>
              <a:t>With Lizzie Gadd and James Wilson</a:t>
            </a:r>
            <a:endParaRPr lang="en-GB" sz="2800" b="0" kern="0" spc="-50" dirty="0">
              <a:solidFill>
                <a:srgbClr val="FFFFFF"/>
              </a:solidFill>
              <a:latin typeface="Helvetica"/>
              <a:ea typeface="Helvetica Neue Thin" panose="020B0403020202020204" pitchFamily="34" charset="0"/>
              <a:cs typeface="Helvetic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A4710C-822E-8A77-26C8-4BF06C391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2" y="407671"/>
            <a:ext cx="4749478" cy="189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6784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82A704A-F9C7-0FCB-F960-84F1C5725C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87" b="324"/>
          <a:stretch>
            <a:fillRect/>
          </a:stretch>
        </p:blipFill>
        <p:spPr>
          <a:xfrm>
            <a:off x="585787" y="242887"/>
            <a:ext cx="10999808" cy="635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1446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61207-C028-93F9-A2D4-F010DCFFB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B3ED73E-5D5A-5132-7224-96945C098BA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E5CC6E-534F-1A53-2079-3FB8953E353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3250" y="1457081"/>
            <a:ext cx="10985500" cy="667172"/>
          </a:xfrm>
        </p:spPr>
        <p:txBody>
          <a:bodyPr lIns="45719" tIns="45719" rIns="45719" bIns="45719" anchor="t">
            <a:normAutofit/>
          </a:bodyPr>
          <a:lstStyle/>
          <a:p>
            <a:r>
              <a:rPr lang="en-GB" sz="2500"/>
              <a:t>Open and Transparent approaches to university rankings</a:t>
            </a:r>
            <a:endParaRPr lang="en-US"/>
          </a:p>
          <a:p>
            <a:endParaRPr lang="en-IE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A6F44B4-6373-8A5C-2B43-84DB64725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10352896" cy="717550"/>
          </a:xfrm>
        </p:spPr>
        <p:txBody>
          <a:bodyPr lIns="50800" tIns="50800" rIns="50800" bIns="50800" anchor="t">
            <a:normAutofit/>
          </a:bodyPr>
          <a:lstStyle/>
          <a:p>
            <a:r>
              <a:rPr lang="en-GB" sz="4300">
                <a:solidFill>
                  <a:srgbClr val="7292CC"/>
                </a:solidFill>
              </a:rPr>
              <a:t>Recent Thoughts / Future Developments</a:t>
            </a:r>
            <a:endParaRPr lang="en-US"/>
          </a:p>
          <a:p>
            <a:endParaRPr lang="en-IE" dirty="0">
              <a:solidFill>
                <a:srgbClr val="7292CC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CEB85B-CE4C-746C-E613-73510B127FF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2946920-CB81-BBD3-F528-B3E429498AA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66291F-5D86-DC5D-FA32-E5BC345395DA}"/>
              </a:ext>
            </a:extLst>
          </p:cNvPr>
          <p:cNvSpPr>
            <a:spLocks noGrp="1"/>
          </p:cNvSpPr>
          <p:nvPr/>
        </p:nvSpPr>
        <p:spPr>
          <a:xfrm>
            <a:off x="603250" y="2124252"/>
            <a:ext cx="5713283" cy="4128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xmlns:lc="http://schemas.openxmlformats.org/drawingml/2006/lockedCanvas" val="1"/>
            </a:ext>
          </a:extLst>
        </p:spPr>
        <p:txBody>
          <a:bodyPr lIns="50800" tIns="50800" rIns="50800" bIns="50800" anchor="t">
            <a:normAutofit/>
          </a:bodyPr>
          <a:lstStyle>
            <a:lvl1pPr marL="304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40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GB" dirty="0"/>
              <a:t>University rankings are notor</a:t>
            </a:r>
            <a:r>
              <a:rPr lang="en-GB"/>
              <a:t>iously </a:t>
            </a:r>
            <a:r>
              <a:rPr lang="en-GB" b="1"/>
              <a:t>closed </a:t>
            </a:r>
            <a:r>
              <a:rPr lang="en-GB"/>
              <a:t>and </a:t>
            </a:r>
            <a:r>
              <a:rPr lang="en-GB" b="1"/>
              <a:t>opaque </a:t>
            </a:r>
            <a:r>
              <a:rPr lang="en-GB"/>
              <a:t>systems.</a:t>
            </a:r>
            <a:endParaRPr lang="en-US"/>
          </a:p>
          <a:p>
            <a:r>
              <a:rPr lang="en-US" b="1" dirty="0" err="1"/>
              <a:t>OpenAlex</a:t>
            </a:r>
            <a:r>
              <a:rPr lang="en-US" dirty="0"/>
              <a:t> as a open source of bibliometric data.</a:t>
            </a:r>
          </a:p>
          <a:p>
            <a:r>
              <a:rPr lang="en-US"/>
              <a:t>CWTS </a:t>
            </a:r>
            <a:r>
              <a:rPr lang="en-US" b="1"/>
              <a:t>Leiden </a:t>
            </a:r>
            <a:r>
              <a:rPr lang="en-US"/>
              <a:t>Ranking Open Edition.</a:t>
            </a:r>
            <a:endParaRPr lang="en-US" dirty="0"/>
          </a:p>
        </p:txBody>
      </p:sp>
      <p:pic>
        <p:nvPicPr>
          <p:cNvPr id="3" name="Picture 2" descr="A screenshot of a website&#10;&#10;AI-generated content may be incorrect.">
            <a:extLst>
              <a:ext uri="{FF2B5EF4-FFF2-40B4-BE49-F238E27FC236}">
                <a16:creationId xmlns:a16="http://schemas.microsoft.com/office/drawing/2014/main" id="{20724C3F-EC0D-867C-95EE-865C4E999E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8216" y="2120470"/>
            <a:ext cx="5359486" cy="328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43152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A26B57-55A3-1FC2-B6AC-DC374D0E0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E12D95-C1D5-BA06-AD40-7BC0C75629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3593" y="-2623592"/>
            <a:ext cx="6944813" cy="12191998"/>
          </a:xfrm>
          <a:prstGeom prst="rect">
            <a:avLst/>
          </a:prstGeom>
        </p:spPr>
      </p:pic>
      <p:sp>
        <p:nvSpPr>
          <p:cNvPr id="2" name="Line">
            <a:extLst>
              <a:ext uri="{FF2B5EF4-FFF2-40B4-BE49-F238E27FC236}">
                <a16:creationId xmlns:a16="http://schemas.microsoft.com/office/drawing/2014/main" id="{F0EF28A7-085E-AB0A-6268-1ED6B0D04ED1}"/>
              </a:ext>
            </a:extLst>
          </p:cNvPr>
          <p:cNvSpPr/>
          <p:nvPr/>
        </p:nvSpPr>
        <p:spPr>
          <a:xfrm flipV="1">
            <a:off x="348402" y="3349286"/>
            <a:ext cx="11515938" cy="63434"/>
          </a:xfrm>
          <a:prstGeom prst="line">
            <a:avLst/>
          </a:prstGeom>
          <a:ln w="34925">
            <a:solidFill>
              <a:schemeClr val="bg1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" name="Strategy…">
            <a:extLst>
              <a:ext uri="{FF2B5EF4-FFF2-40B4-BE49-F238E27FC236}">
                <a16:creationId xmlns:a16="http://schemas.microsoft.com/office/drawing/2014/main" id="{CDCCEB43-B850-D5E4-9236-CBF74AC52DD2}"/>
              </a:ext>
            </a:extLst>
          </p:cNvPr>
          <p:cNvSpPr txBox="1">
            <a:spLocks/>
          </p:cNvSpPr>
          <p:nvPr/>
        </p:nvSpPr>
        <p:spPr>
          <a:xfrm>
            <a:off x="474132" y="3707425"/>
            <a:ext cx="11287338" cy="267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t">
            <a:normAutofit/>
          </a:bodyPr>
          <a:lstStyle>
            <a:lvl1pPr marL="0" marR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4800" b="0" kern="0" spc="-50">
                <a:solidFill>
                  <a:schemeClr val="bg1"/>
                </a:solidFill>
                <a:latin typeface="Helvetica"/>
                <a:ea typeface="Helvetica Neue Thin" panose="020B0403020202020204" pitchFamily="34" charset="0"/>
                <a:cs typeface="Helvetica"/>
                <a:sym typeface="Helvetica"/>
              </a:rPr>
              <a:t>Thank you for listening.</a:t>
            </a:r>
            <a:endParaRPr lang="en-GB" sz="4800" b="0" kern="0" spc="-50">
              <a:solidFill>
                <a:schemeClr val="bg1"/>
              </a:solidFill>
              <a:latin typeface="Helvetica Light" panose="020B0403020202020204" pitchFamily="34" charset="0"/>
              <a:ea typeface="Helvetica Neue Thin" panose="020B0403020202020204" pitchFamily="34" charset="0"/>
              <a:cs typeface="Helvetica"/>
              <a:sym typeface="Helvetic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438530-232C-B5B5-B6F5-2A09835EC5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79" y="920234"/>
            <a:ext cx="5349240" cy="213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2320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ADE38-EBAB-D33F-FC22-D0ADD734A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6">
            <a:extLst>
              <a:ext uri="{FF2B5EF4-FFF2-40B4-BE49-F238E27FC236}">
                <a16:creationId xmlns:a16="http://schemas.microsoft.com/office/drawing/2014/main" id="{72981384-AF84-2A7D-C4ED-18ECB5E00E2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2365A0-A428-0850-1FDE-9E702BB403E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79729" y="2108185"/>
            <a:ext cx="11832542" cy="297816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7292CC"/>
                </a:solidFill>
              </a:rPr>
              <a:t>EARLY INDICATIVE RESULTS </a:t>
            </a:r>
          </a:p>
          <a:p>
            <a:endParaRPr lang="en-US" b="1" dirty="0">
              <a:solidFill>
                <a:srgbClr val="7292CC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DO NOT RE-POST OR REPORT</a:t>
            </a:r>
            <a:endParaRPr lang="en-IE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F51E2C-0CDE-3BD0-AC09-2B83913C1B7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4491FE-87C0-5619-EEC3-26DA54E7AAE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93405FE-086D-4D29-B3A9-AF6CF24A1C10}"/>
              </a:ext>
            </a:extLst>
          </p:cNvPr>
          <p:cNvSpPr/>
          <p:nvPr/>
        </p:nvSpPr>
        <p:spPr>
          <a:xfrm>
            <a:off x="0" y="-4"/>
            <a:ext cx="12192000" cy="6858003"/>
          </a:xfrm>
          <a:prstGeom prst="rect">
            <a:avLst/>
          </a:prstGeom>
          <a:solidFill>
            <a:schemeClr val="bg2">
              <a:alpha val="58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9FF67A-4A2C-44ED-A47B-4D05DD9EDE9B}"/>
              </a:ext>
            </a:extLst>
          </p:cNvPr>
          <p:cNvSpPr txBox="1"/>
          <p:nvPr/>
        </p:nvSpPr>
        <p:spPr>
          <a:xfrm>
            <a:off x="2355272" y="2823703"/>
            <a:ext cx="7481455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highlight>
                  <a:srgbClr val="FFFF00"/>
                </a:highlight>
                <a:uFillTx/>
                <a:latin typeface="+mn-lt"/>
                <a:ea typeface="+mn-ea"/>
                <a:cs typeface="+mn-cs"/>
                <a:sym typeface="Helvetica Neue"/>
              </a:rPr>
              <a:t>Redaction: Lizzie Gadd’s slides have been removed from the ARMA 2026 slide decks, by th</a:t>
            </a:r>
            <a:r>
              <a:rPr lang="en-GB" sz="2400" dirty="0">
                <a:solidFill>
                  <a:srgbClr val="5E5E5E"/>
                </a:solidFill>
                <a:highlight>
                  <a:srgbClr val="FFFF00"/>
                </a:highlight>
                <a:sym typeface="Helvetica Neue"/>
              </a:rPr>
              <a:t>e author’s request,</a:t>
            </a:r>
            <a:r>
              <a:rPr kumimoji="0" lang="en-GB" sz="24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highlight>
                  <a:srgbClr val="FFFF00"/>
                </a:highlight>
                <a:uFillTx/>
                <a:latin typeface="+mn-lt"/>
                <a:ea typeface="+mn-ea"/>
                <a:cs typeface="+mn-cs"/>
                <a:sym typeface="Helvetica Neue"/>
              </a:rPr>
              <a:t> as they contain unfinished work.</a:t>
            </a:r>
          </a:p>
        </p:txBody>
      </p:sp>
    </p:spTree>
    <p:extLst>
      <p:ext uri="{BB962C8B-B14F-4D97-AF65-F5344CB8AC3E}">
        <p14:creationId xmlns:p14="http://schemas.microsoft.com/office/powerpoint/2010/main" val="400219119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96135AB-F1B6-DCDA-CBCE-D595BF1D27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9E8BA0-01BF-56AB-EDD1-58F8A8CB5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3250" y="1457081"/>
            <a:ext cx="10985500" cy="667172"/>
          </a:xfrm>
        </p:spPr>
        <p:txBody>
          <a:bodyPr lIns="45719" tIns="45719" rIns="45719" bIns="45719" anchor="t">
            <a:normAutofit/>
          </a:bodyPr>
          <a:lstStyle/>
          <a:p>
            <a:r>
              <a:rPr lang="en-IE"/>
              <a:t>A Research Evaluation Perspective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848F1F-10F3-AC05-A285-ACEBF517785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2138630"/>
            <a:ext cx="6315710" cy="3523904"/>
          </a:xfrm>
        </p:spPr>
        <p:txBody>
          <a:bodyPr lIns="50800" tIns="50800" rIns="50800" bIns="50800" anchor="t">
            <a:normAutofit/>
          </a:bodyPr>
          <a:lstStyle/>
          <a:p>
            <a:r>
              <a:rPr lang="en-IE"/>
              <a:t>Observations and insights from the University of Bristol's </a:t>
            </a:r>
            <a:r>
              <a:rPr lang="en-IE" b="1"/>
              <a:t>Top 50 Strategy</a:t>
            </a:r>
            <a:r>
              <a:rPr lang="en-IE" dirty="0"/>
              <a:t>.</a:t>
            </a:r>
            <a:endParaRPr lang="en-US" dirty="0"/>
          </a:p>
          <a:p>
            <a:r>
              <a:rPr lang="en-IE"/>
              <a:t>How university rankings differ from the </a:t>
            </a:r>
            <a:r>
              <a:rPr lang="en-IE" b="1"/>
              <a:t>Research Excellence Framework</a:t>
            </a:r>
            <a:r>
              <a:rPr lang="en-IE"/>
              <a:t> (REF).</a:t>
            </a:r>
            <a:endParaRPr lang="en-IE" dirty="0"/>
          </a:p>
          <a:p>
            <a:r>
              <a:rPr lang="en-IE"/>
              <a:t>The role (and limitations) of </a:t>
            </a:r>
            <a:r>
              <a:rPr lang="en-IE" b="1"/>
              <a:t>bibliometric data</a:t>
            </a:r>
            <a:r>
              <a:rPr lang="en-IE"/>
              <a:t> in university rankings.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1730EFD-ACEC-C0E9-4686-37C20FF42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10352896" cy="717550"/>
          </a:xfrm>
        </p:spPr>
        <p:txBody>
          <a:bodyPr lIns="50800" tIns="50800" rIns="50800" bIns="50800" anchor="t">
            <a:normAutofit fontScale="90000"/>
          </a:bodyPr>
          <a:lstStyle/>
          <a:p>
            <a:r>
              <a:rPr lang="en-IE">
                <a:solidFill>
                  <a:srgbClr val="7292CC"/>
                </a:solidFill>
              </a:rPr>
              <a:t>How university rankings measure research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C7219D-9A57-2843-EFEF-E4B354E84FF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DDBCC0-D63E-00C8-EBF6-BD9728023B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351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42380-79A5-B4EA-0668-3DC936E96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D0BB4FE-1B85-2350-C5B8-710EC78A2B7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79F04E2-7B45-8620-9B33-3F3FEF394A8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3250" y="1457081"/>
            <a:ext cx="10985500" cy="667172"/>
          </a:xfrm>
        </p:spPr>
        <p:txBody>
          <a:bodyPr lIns="45719" tIns="45719" rIns="45719" bIns="45719" anchor="t">
            <a:normAutofit/>
          </a:bodyPr>
          <a:lstStyle/>
          <a:p>
            <a:r>
              <a:rPr lang="en-GB" sz="2500"/>
              <a:t>Two approaches to evaluating research institutions</a:t>
            </a:r>
            <a:endParaRPr lang="en-US" sz="2500" b="0"/>
          </a:p>
          <a:p>
            <a:endParaRPr lang="en-IE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547F531-C8D0-0E42-8FFB-A15A37A12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10352896" cy="717550"/>
          </a:xfrm>
        </p:spPr>
        <p:txBody>
          <a:bodyPr lIns="50800" tIns="50800" rIns="50800" bIns="50800" anchor="t">
            <a:normAutofit/>
          </a:bodyPr>
          <a:lstStyle/>
          <a:p>
            <a:r>
              <a:rPr lang="en-GB" sz="4300">
                <a:solidFill>
                  <a:srgbClr val="7292CC"/>
                </a:solidFill>
              </a:rPr>
              <a:t>REF vs Rankings</a:t>
            </a:r>
            <a:endParaRPr lang="en-US" sz="4300" b="0">
              <a:solidFill>
                <a:srgbClr val="7292CC"/>
              </a:solidFill>
            </a:endParaRPr>
          </a:p>
          <a:p>
            <a:endParaRPr lang="en-IE" dirty="0">
              <a:solidFill>
                <a:srgbClr val="7292CC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8C776E-B1EF-07C1-9D71-D803BED2863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A75EA3-6988-5CC6-CAA5-22A1DEA7BE3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ABC6E62-DF1B-6BAD-2AB6-02520ED48F30}"/>
              </a:ext>
            </a:extLst>
          </p:cNvPr>
          <p:cNvSpPr>
            <a:spLocks noGrp="1"/>
          </p:cNvSpPr>
          <p:nvPr/>
        </p:nvSpPr>
        <p:spPr>
          <a:xfrm>
            <a:off x="603250" y="2113955"/>
            <a:ext cx="5095445" cy="4128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t">
            <a:normAutofit/>
          </a:bodyPr>
          <a:lstStyle>
            <a:lvl1pPr marL="304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40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GB"/>
              <a:t>Periodic research assessment system, grounded in </a:t>
            </a:r>
            <a:r>
              <a:rPr lang="en-GB" b="1"/>
              <a:t>peer review</a:t>
            </a:r>
            <a:r>
              <a:rPr lang="en-GB" dirty="0"/>
              <a:t>.</a:t>
            </a:r>
          </a:p>
          <a:p>
            <a:r>
              <a:rPr lang="en-GB"/>
              <a:t>UK-based exercise, with ties to </a:t>
            </a:r>
            <a:r>
              <a:rPr lang="en-GB" b="1"/>
              <a:t>governmental funding</a:t>
            </a:r>
            <a:r>
              <a:rPr lang="en-GB" dirty="0"/>
              <a:t>.</a:t>
            </a:r>
          </a:p>
          <a:p>
            <a:r>
              <a:rPr lang="en-GB"/>
              <a:t>Evaluates institutions across </a:t>
            </a:r>
            <a:r>
              <a:rPr lang="en-GB" b="1"/>
              <a:t>Outputs</a:t>
            </a:r>
            <a:r>
              <a:rPr lang="en-GB"/>
              <a:t>, </a:t>
            </a:r>
            <a:r>
              <a:rPr lang="en-GB" b="1"/>
              <a:t>Impact</a:t>
            </a:r>
            <a:r>
              <a:rPr lang="en-GB"/>
              <a:t>, and </a:t>
            </a:r>
            <a:r>
              <a:rPr lang="en-GB" b="1"/>
              <a:t>Environment</a:t>
            </a:r>
            <a:r>
              <a:rPr lang="en-GB"/>
              <a:t> profiles</a:t>
            </a:r>
            <a:r>
              <a:rPr lang="en-GB" dirty="0"/>
              <a:t>.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91CD896-7776-8756-84E2-FD03D785DD0F}"/>
              </a:ext>
            </a:extLst>
          </p:cNvPr>
          <p:cNvSpPr txBox="1">
            <a:spLocks/>
          </p:cNvSpPr>
          <p:nvPr/>
        </p:nvSpPr>
        <p:spPr>
          <a:xfrm>
            <a:off x="6693499" y="2118501"/>
            <a:ext cx="4889500" cy="4128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t">
            <a:normAutofit/>
          </a:bodyPr>
          <a:lstStyle>
            <a:defPPr>
              <a:defRPr lang="en-US"/>
            </a:defPPr>
            <a:lvl1pPr marL="304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kern="1200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kern="1200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kern="1200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kern="1200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40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kern="1200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kern="1200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kern="1200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kern="1200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kern="1200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GB" kern="0"/>
              <a:t>Annual league tables built on </a:t>
            </a:r>
            <a:r>
              <a:rPr lang="en-GB" b="1" kern="0"/>
              <a:t>quantitative indicators</a:t>
            </a:r>
            <a:r>
              <a:rPr lang="en-GB" kern="0"/>
              <a:t>.</a:t>
            </a:r>
          </a:p>
          <a:p>
            <a:r>
              <a:rPr lang="en-GB" kern="0"/>
              <a:t>International comparison, with ties to </a:t>
            </a:r>
            <a:r>
              <a:rPr lang="en-GB" b="1" kern="0"/>
              <a:t>student recruitment</a:t>
            </a:r>
            <a:r>
              <a:rPr lang="en-GB" kern="0"/>
              <a:t>.</a:t>
            </a:r>
          </a:p>
          <a:p>
            <a:r>
              <a:rPr lang="en-GB" kern="0"/>
              <a:t>Evaluates across </a:t>
            </a:r>
            <a:r>
              <a:rPr lang="en-GB" b="1" kern="0"/>
              <a:t>Reputational</a:t>
            </a:r>
            <a:r>
              <a:rPr lang="en-GB" kern="0"/>
              <a:t>, </a:t>
            </a:r>
            <a:r>
              <a:rPr lang="en-GB" b="1" kern="0"/>
              <a:t>Institutional</a:t>
            </a:r>
            <a:r>
              <a:rPr lang="en-GB" kern="0"/>
              <a:t>, and </a:t>
            </a:r>
            <a:r>
              <a:rPr lang="en-GB" b="1" kern="0"/>
              <a:t>Bibliometric </a:t>
            </a:r>
            <a:r>
              <a:rPr lang="en-GB" kern="0"/>
              <a:t>indicators.</a:t>
            </a:r>
          </a:p>
        </p:txBody>
      </p:sp>
    </p:spTree>
    <p:extLst>
      <p:ext uri="{BB962C8B-B14F-4D97-AF65-F5344CB8AC3E}">
        <p14:creationId xmlns:p14="http://schemas.microsoft.com/office/powerpoint/2010/main" val="4365950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B59F0F-7712-D9F5-F5B1-783F111697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3416" b="-359"/>
          <a:stretch>
            <a:fillRect/>
          </a:stretch>
        </p:blipFill>
        <p:spPr>
          <a:xfrm>
            <a:off x="6285940" y="962190"/>
            <a:ext cx="4913068" cy="49233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C5CC7FA-6535-B6DD-9352-7DE370BCE0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6" r="14501" b="-529"/>
          <a:stretch>
            <a:fillRect/>
          </a:stretch>
        </p:blipFill>
        <p:spPr>
          <a:xfrm>
            <a:off x="712187" y="962668"/>
            <a:ext cx="5494396" cy="493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1247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E8B03A-90F1-3389-3B30-BD4F64AC74C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10000"/>
          </a:bodyPr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4F16DD-B206-14B8-A19D-8C18FFD9EEF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2124252"/>
            <a:ext cx="5266809" cy="4099561"/>
          </a:xfrm>
        </p:spPr>
        <p:txBody>
          <a:bodyPr lIns="50800" tIns="50800" rIns="50800" bIns="50800" anchor="t">
            <a:normAutofit/>
          </a:bodyPr>
          <a:lstStyle/>
          <a:p>
            <a:r>
              <a:rPr lang="en-GB" dirty="0">
                <a:latin typeface="Arial"/>
                <a:cs typeface="Arial"/>
              </a:rPr>
              <a:t>Content coverage in Scopus – as with most </a:t>
            </a:r>
            <a:r>
              <a:rPr lang="en-GB" b="1" dirty="0">
                <a:latin typeface="Arial"/>
                <a:cs typeface="Arial"/>
              </a:rPr>
              <a:t>citation databases</a:t>
            </a:r>
            <a:r>
              <a:rPr lang="en-GB" dirty="0">
                <a:latin typeface="Arial"/>
                <a:cs typeface="Arial"/>
              </a:rPr>
              <a:t> – is skewed towards </a:t>
            </a:r>
            <a:r>
              <a:rPr lang="en-GB">
                <a:latin typeface="Arial"/>
                <a:cs typeface="Arial"/>
              </a:rPr>
              <a:t>the hard </a:t>
            </a:r>
            <a:r>
              <a:rPr lang="en-GB" dirty="0">
                <a:latin typeface="Arial"/>
                <a:cs typeface="Arial"/>
              </a:rPr>
              <a:t>sciences.</a:t>
            </a:r>
            <a:endParaRPr lang="en-US" dirty="0">
              <a:latin typeface="Arial"/>
              <a:cs typeface="Arial"/>
            </a:endParaRPr>
          </a:p>
          <a:p>
            <a:r>
              <a:rPr lang="en-GB">
                <a:latin typeface="Arial"/>
                <a:cs typeface="Arial"/>
              </a:rPr>
              <a:t>The </a:t>
            </a:r>
            <a:r>
              <a:rPr lang="en-GB" b="1" dirty="0">
                <a:latin typeface="Arial"/>
                <a:cs typeface="Arial"/>
              </a:rPr>
              <a:t>REF 2021 Outputs</a:t>
            </a:r>
            <a:r>
              <a:rPr lang="en-GB" dirty="0">
                <a:latin typeface="Arial"/>
                <a:cs typeface="Arial"/>
              </a:rPr>
              <a:t> dataset, which is </a:t>
            </a:r>
            <a:r>
              <a:rPr lang="en-GB">
                <a:latin typeface="Arial"/>
                <a:cs typeface="Arial"/>
              </a:rPr>
              <a:t>publicly available, represents </a:t>
            </a:r>
            <a:r>
              <a:rPr lang="en-GB" dirty="0">
                <a:latin typeface="Arial"/>
                <a:cs typeface="Arial"/>
              </a:rPr>
              <a:t>a benchmark for </a:t>
            </a:r>
            <a:r>
              <a:rPr lang="en-GB">
                <a:latin typeface="Arial"/>
                <a:cs typeface="Arial"/>
              </a:rPr>
              <a:t>database accuracy.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46FBE59-E6A1-4C6D-5786-18B73E203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50800" tIns="50800" rIns="50800" bIns="50800" anchor="t">
            <a:normAutofit/>
          </a:bodyPr>
          <a:lstStyle/>
          <a:p>
            <a:r>
              <a:rPr lang="en-GB">
                <a:solidFill>
                  <a:srgbClr val="7292CC"/>
                </a:solidFill>
              </a:rPr>
              <a:t>Content Coverage</a:t>
            </a:r>
          </a:p>
        </p:txBody>
      </p:sp>
      <p:pic>
        <p:nvPicPr>
          <p:cNvPr id="6" name="Picture 5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985C8900-88A1-BC11-D084-85051FE74B24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rcRect l="1386" t="2782" r="11612" b="2946"/>
          <a:stretch>
            <a:fillRect/>
          </a:stretch>
        </p:blipFill>
        <p:spPr>
          <a:xfrm>
            <a:off x="6237377" y="0"/>
            <a:ext cx="5969610" cy="68610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xmlns:lc="http://schemas.openxmlformats.org/drawingml/2006/lockedCanvas" val="1"/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87F1A15-BADC-8B7C-5DB9-008295CA5DB9}"/>
              </a:ext>
            </a:extLst>
          </p:cNvPr>
          <p:cNvSpPr/>
          <p:nvPr/>
        </p:nvSpPr>
        <p:spPr>
          <a:xfrm>
            <a:off x="6250961" y="4355844"/>
            <a:ext cx="2319336" cy="1866898"/>
          </a:xfrm>
          <a:prstGeom prst="rect">
            <a:avLst/>
          </a:prstGeom>
          <a:solidFill>
            <a:schemeClr val="bg1"/>
          </a:solidFill>
          <a:ln w="12700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78580643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69A6A-B98B-1452-F34D-FFDA4E0D8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AEC8ED-EF53-9AAB-8178-2B6ACD74169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lIns="45719" tIns="45719" rIns="45719" bIns="45719" anchor="t">
            <a:normAutofit/>
          </a:bodyPr>
          <a:lstStyle/>
          <a:p>
            <a:endParaRPr lang="en-GB" sz="1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740DFA-94D3-ADE4-AB54-1D4110643CB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1712361"/>
            <a:ext cx="7132795" cy="1492207"/>
          </a:xfrm>
        </p:spPr>
        <p:txBody>
          <a:bodyPr lIns="50800" tIns="50800" rIns="50800" bIns="50800" anchor="t">
            <a:normAutofit/>
          </a:bodyPr>
          <a:lstStyle/>
          <a:p>
            <a:r>
              <a:rPr lang="en-GB"/>
              <a:t>The two main international university rankings – QS and THE – both score research outputs over a rolling </a:t>
            </a:r>
            <a:r>
              <a:rPr lang="en-GB" b="1"/>
              <a:t>five-year period</a:t>
            </a:r>
            <a:r>
              <a:rPr lang="en-GB"/>
              <a:t>.</a:t>
            </a:r>
          </a:p>
          <a:p>
            <a:pPr marL="0" indent="0">
              <a:buNone/>
            </a:pPr>
            <a:endParaRPr lang="en-GB" dirty="0">
              <a:latin typeface="Arial"/>
              <a:cs typeface="Arial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DDD1A99-D8A4-9C63-C495-5F137F5BA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50800" tIns="50800" rIns="50800" bIns="50800" anchor="t">
            <a:normAutofit/>
          </a:bodyPr>
          <a:lstStyle/>
          <a:p>
            <a:r>
              <a:rPr lang="en-GB" sz="3600">
                <a:solidFill>
                  <a:srgbClr val="7292CC"/>
                </a:solidFill>
              </a:rPr>
              <a:t>Ranking Lifecycles</a:t>
            </a:r>
            <a:endParaRPr lang="en-US">
              <a:solidFill>
                <a:srgbClr val="7292CC"/>
              </a:solidFill>
            </a:endParaRPr>
          </a:p>
        </p:txBody>
      </p:sp>
      <p:pic>
        <p:nvPicPr>
          <p:cNvPr id="16" name="Picture 15" descr="A graph with numbers and text&#10;&#10;AI-generated content may be incorrect.">
            <a:extLst>
              <a:ext uri="{FF2B5EF4-FFF2-40B4-BE49-F238E27FC236}">
                <a16:creationId xmlns:a16="http://schemas.microsoft.com/office/drawing/2014/main" id="{8C68F5D8-E973-30BC-A52F-9932BE67B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125" y="3106952"/>
            <a:ext cx="9429750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03134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E6268-D52B-5750-B5CB-C1A8127C7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075C7F-8BEB-387E-4209-F9008BD3455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lIns="45719" tIns="45719" rIns="45719" bIns="45719" anchor="t">
            <a:normAutofit/>
          </a:bodyPr>
          <a:lstStyle/>
          <a:p>
            <a:r>
              <a:rPr lang="en-GB" sz="1800">
                <a:ea typeface="+mn-lt"/>
                <a:cs typeface="+mn-lt"/>
              </a:rPr>
              <a:t>GENERAL CLAIM</a:t>
            </a:r>
            <a:endParaRPr lang="en-US" sz="1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1275CA-6F18-8C12-2AC6-3656257F72C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2124252"/>
            <a:ext cx="5124823" cy="4128315"/>
          </a:xfrm>
        </p:spPr>
        <p:txBody>
          <a:bodyPr lIns="50800" tIns="50800" rIns="50800" bIns="50800" anchor="t">
            <a:normAutofit/>
          </a:bodyPr>
          <a:lstStyle/>
          <a:p>
            <a:r>
              <a:rPr lang="en-GB"/>
              <a:t>University rankings cannot see your </a:t>
            </a:r>
            <a:r>
              <a:rPr lang="en-GB" b="1"/>
              <a:t>organisational structure</a:t>
            </a:r>
            <a:r>
              <a:rPr lang="en-GB"/>
              <a:t>, e.g., Faculties or Schools.</a:t>
            </a:r>
            <a:endParaRPr lang="en-GB" dirty="0"/>
          </a:p>
          <a:p>
            <a:r>
              <a:rPr lang="en-GB" dirty="0"/>
              <a:t>Subject areas are formed out of the </a:t>
            </a:r>
            <a:r>
              <a:rPr lang="en-GB" b="1" dirty="0"/>
              <a:t>All Science Journal Classification (ASJC)</a:t>
            </a:r>
            <a:r>
              <a:rPr lang="en-GB" dirty="0"/>
              <a:t> schema within Scopus.</a:t>
            </a:r>
          </a:p>
          <a:p>
            <a:r>
              <a:rPr lang="en-GB"/>
              <a:t>Rankings score your institution's </a:t>
            </a:r>
            <a:r>
              <a:rPr lang="en-GB" b="1"/>
              <a:t>whole contribution</a:t>
            </a:r>
            <a:r>
              <a:rPr lang="en-GB"/>
              <a:t> to an ASJC subject area. 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358A5C8-C379-E336-14EA-4B055D638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50800" tIns="50800" rIns="50800" bIns="50800" anchor="t">
            <a:normAutofit/>
          </a:bodyPr>
          <a:lstStyle/>
          <a:p>
            <a:r>
              <a:rPr lang="en-GB" sz="3600">
                <a:solidFill>
                  <a:srgbClr val="7292CC"/>
                </a:solidFill>
              </a:rPr>
              <a:t>Subject Areas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22385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B72A29C-5CD6-CB54-9AB8-E9CC851D5F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47" r="91" b="162"/>
          <a:stretch>
            <a:fillRect/>
          </a:stretch>
        </p:blipFill>
        <p:spPr>
          <a:xfrm>
            <a:off x="448189" y="295919"/>
            <a:ext cx="11285330" cy="630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57707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Presentation3" id="{DDCF1FC6-CC23-4236-9119-C0E996F5D25C}" vid="{5F23C322-6768-4972-BFFF-925FAA99B26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6522d93-ccde-437d-a793-b289ee708a2f" xsi:nil="true"/>
    <lcf76f155ced4ddcb4097134ff3c332f xmlns="563d7928-de39-40eb-aaef-3504eb7eef2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F3A9E8D51AC34D88BEBDC6697AB1BA" ma:contentTypeVersion="16" ma:contentTypeDescription="Create a new document." ma:contentTypeScope="" ma:versionID="e4e28ada7636b28b3066611c1c3d0049">
  <xsd:schema xmlns:xsd="http://www.w3.org/2001/XMLSchema" xmlns:xs="http://www.w3.org/2001/XMLSchema" xmlns:p="http://schemas.microsoft.com/office/2006/metadata/properties" xmlns:ns2="563d7928-de39-40eb-aaef-3504eb7eef23" xmlns:ns3="a6522d93-ccde-437d-a793-b289ee708a2f" targetNamespace="http://schemas.microsoft.com/office/2006/metadata/properties" ma:root="true" ma:fieldsID="0a0ece2ae2306a210f4ea951b969c994" ns2:_="" ns3:_="">
    <xsd:import namespace="563d7928-de39-40eb-aaef-3504eb7eef23"/>
    <xsd:import namespace="a6522d93-ccde-437d-a793-b289ee708a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3d7928-de39-40eb-aaef-3504eb7eef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2090d37-0cf0-4191-99ae-e11c03e71b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522d93-ccde-437d-a793-b289ee708a2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58787e5-1a83-4099-8018-dcd51ec2f4c3}" ma:internalName="TaxCatchAll" ma:showField="CatchAllData" ma:web="a6522d93-ccde-437d-a793-b289ee708a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A11FF0-472B-4CE3-BB30-FA1E15D96E41}">
  <ds:schemaRefs>
    <ds:schemaRef ds:uri="http://purl.org/dc/elements/1.1/"/>
    <ds:schemaRef ds:uri="563d7928-de39-40eb-aaef-3504eb7eef23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a6522d93-ccde-437d-a793-b289ee708a2f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27D693C-1E40-4631-85F4-C2571B0E977A}">
  <ds:schemaRefs>
    <ds:schemaRef ds:uri="563d7928-de39-40eb-aaef-3504eb7eef23"/>
    <ds:schemaRef ds:uri="a6522d93-ccde-437d-a793-b289ee708a2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329B384-E28A-4CDF-AC8A-16E19B09960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ARMA 2026 Presentation Template</Template>
  <TotalTime>2859</TotalTime>
  <Words>332</Words>
  <Application>Microsoft Office PowerPoint</Application>
  <PresentationFormat>Widescreen</PresentationFormat>
  <Paragraphs>45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Aptos</vt:lpstr>
      <vt:lpstr>Arial</vt:lpstr>
      <vt:lpstr>Helvetica</vt:lpstr>
      <vt:lpstr>Helvetica Light</vt:lpstr>
      <vt:lpstr>Helvetica Neue</vt:lpstr>
      <vt:lpstr>Helvetica Neue Medium</vt:lpstr>
      <vt:lpstr>Helvetica Neue Thin</vt:lpstr>
      <vt:lpstr>21_BasicWhite</vt:lpstr>
      <vt:lpstr>PowerPoint Presentation</vt:lpstr>
      <vt:lpstr>PowerPoint Presentation</vt:lpstr>
      <vt:lpstr>How university rankings measure research</vt:lpstr>
      <vt:lpstr>REF vs Rankings </vt:lpstr>
      <vt:lpstr>PowerPoint Presentation</vt:lpstr>
      <vt:lpstr>Content Coverage</vt:lpstr>
      <vt:lpstr>Ranking Lifecycles</vt:lpstr>
      <vt:lpstr>Subject Areas</vt:lpstr>
      <vt:lpstr>PowerPoint Presentation</vt:lpstr>
      <vt:lpstr>PowerPoint Presentation</vt:lpstr>
      <vt:lpstr>Recent Thoughts / Future Developments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Wilson</dc:creator>
  <cp:lastModifiedBy>James Wilson</cp:lastModifiedBy>
  <cp:revision>351</cp:revision>
  <dcterms:created xsi:type="dcterms:W3CDTF">2026-05-05T15:10:35Z</dcterms:created>
  <dcterms:modified xsi:type="dcterms:W3CDTF">2026-07-06T10:09:12Z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0x01010050F3A9E8D51AC34D88BEBDC6697AB1BA</vt:lpwstr>
  </property>
  <property fmtid="{D5CDD505-2E9C-101B-9397-08002B2CF9AE}" pid="3" name="MediaServiceImageTags">
    <vt:lpwstr/>
  </property>
</Properties>
</file>