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68" r:id="rId5"/>
    <p:sldId id="4921" r:id="rId6"/>
    <p:sldId id="4914" r:id="rId7"/>
    <p:sldId id="4918" r:id="rId8"/>
    <p:sldId id="4919" r:id="rId9"/>
    <p:sldId id="4920" r:id="rId10"/>
    <p:sldId id="4916" r:id="rId11"/>
    <p:sldId id="4913" r:id="rId12"/>
    <p:sldId id="492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2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1E9685-F4FF-48F7-8352-2CA69F9E15D1}" v="10" dt="2026-06-15T20:24:28.3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4660"/>
  </p:normalViewPr>
  <p:slideViewPr>
    <p:cSldViewPr snapToGrid="0">
      <p:cViewPr varScale="1">
        <p:scale>
          <a:sx n="79" d="100"/>
          <a:sy n="79" d="100"/>
        </p:scale>
        <p:origin x="605" y="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US"/>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46026311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303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US"/>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6567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9367737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2591757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US"/>
              <a:t>Click icon to add picture</a:t>
            </a:r>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US"/>
              <a:t>Click icon to add picture</a:t>
            </a:r>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US"/>
              <a:t>Click icon to add picture</a:t>
            </a: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473402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hyperlink" Target="https://gunshowcomic.com/648"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gunshowcomic.com/index.php" TargetMode="External"/><Relationship Id="rId5" Type="http://schemas.openxmlformats.org/officeDocument/2006/relationships/image" Target="../media/image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5"/>
            <a:ext cx="11169228" cy="28305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fontScale="92500" lnSpcReduction="1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i="0" u="none" strike="noStrike" kern="0" cap="none" spc="-50" normalizeH="0" baseline="0" noProof="0" dirty="0">
                <a:ln>
                  <a:noFill/>
                </a:ln>
                <a:solidFill>
                  <a:srgbClr val="FFFFFF"/>
                </a:solidFill>
                <a:effectLst/>
                <a:uLnTx/>
                <a:uFillTx/>
                <a:latin typeface="Helvetica" pitchFamily="2" charset="0"/>
                <a:ea typeface="Helvetica Neue Thin" panose="020B0403020202020204" pitchFamily="34" charset="0"/>
                <a:cs typeface="Helvetica"/>
                <a:sym typeface="Helvetica"/>
              </a:rPr>
              <a:t>Session 2.3 - Research Development SIG</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i="0" u="none" strike="noStrike" kern="0" cap="none" spc="-50" normalizeH="0" baseline="0" noProof="0" dirty="0">
              <a:ln>
                <a:noFill/>
              </a:ln>
              <a:solidFill>
                <a:srgbClr val="FFFFFF"/>
              </a:solidFill>
              <a:effectLst/>
              <a:uLnTx/>
              <a:uFillTx/>
              <a:latin typeface="Helvetica" pitchFamily="2"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Dr Ying </a:t>
            </a:r>
            <a:r>
              <a:rPr lang="en-GB" sz="4400" b="0" kern="0" spc="-50" dirty="0">
                <a:solidFill>
                  <a:srgbClr val="FFFFFF"/>
                </a:solidFill>
                <a:latin typeface="Helvetica Light" panose="020B0403020202020204" pitchFamily="34" charset="0"/>
                <a:ea typeface="Helvetica Neue Thin" panose="020B0403020202020204" pitchFamily="34" charset="0"/>
                <a:cs typeface="Helvetica"/>
                <a:sym typeface="Helvetica"/>
              </a:rPr>
              <a:t>Chen (University of Southampton)</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Dr </a:t>
            </a:r>
            <a:r>
              <a:rPr kumimoji="0" lang="en-GB" sz="4400" b="0" i="0" u="none" strike="noStrike" kern="0" cap="none" spc="-50" normalizeH="0" baseline="0" noProof="0" dirty="0" err="1">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Aygen</a:t>
            </a:r>
            <a:r>
              <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 Kurt Dickson (LSE)</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rPr>
              <a:t>Mr Adam Golberg (University of Nottingham)</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lang="en-GB" sz="4400" b="0" kern="0" spc="-50" dirty="0">
              <a:solidFill>
                <a:srgbClr val="FFFFFF"/>
              </a:solidFill>
              <a:latin typeface="Helvetica Light" panose="020B0403020202020204" pitchFamily="34" charset="0"/>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b="0" i="0" u="none" strike="noStrike" kern="0" cap="none" spc="-50" normalizeH="0" baseline="0" noProof="0" dirty="0">
              <a:ln>
                <a:noFill/>
              </a:ln>
              <a:solidFill>
                <a:srgbClr val="FFFFFF"/>
              </a:solidFill>
              <a:effectLst/>
              <a:uLnTx/>
              <a:uFillTx/>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3F739-BDC6-FAC6-952C-9E7E50C782AD}"/>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00AE8102-B515-1836-94C8-18D4D654B216}"/>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54063977-40BF-AB1B-AD3D-07BD38049513}"/>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B5F3FD07-1B1B-C26F-5EBE-358E9C5E911D}"/>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118679BF-C8E8-A640-5468-D0D8B7EED575}"/>
              </a:ext>
            </a:extLst>
          </p:cNvPr>
          <p:cNvSpPr>
            <a:spLocks noGrp="1"/>
          </p:cNvSpPr>
          <p:nvPr>
            <p:ph type="body" sz="half" idx="1"/>
          </p:nvPr>
        </p:nvSpPr>
        <p:spPr>
          <a:xfrm>
            <a:off x="603250" y="1257300"/>
            <a:ext cx="4889500" cy="4405235"/>
          </a:xfrm>
        </p:spPr>
        <p:txBody>
          <a:bodyPr>
            <a:normAutofit/>
          </a:bodyPr>
          <a:lstStyle/>
          <a:p>
            <a:pPr marL="0" indent="0">
              <a:buNone/>
            </a:pPr>
            <a:r>
              <a:rPr lang="en-IE" dirty="0"/>
              <a:t>What is a SIG?</a:t>
            </a:r>
          </a:p>
          <a:p>
            <a:pPr marL="0" indent="0">
              <a:buNone/>
            </a:pPr>
            <a:r>
              <a:rPr lang="en-IE" dirty="0"/>
              <a:t>An ARMA Special Interest Group</a:t>
            </a:r>
          </a:p>
        </p:txBody>
      </p:sp>
      <p:sp>
        <p:nvSpPr>
          <p:cNvPr id="5" name="Title 4">
            <a:extLst>
              <a:ext uri="{FF2B5EF4-FFF2-40B4-BE49-F238E27FC236}">
                <a16:creationId xmlns:a16="http://schemas.microsoft.com/office/drawing/2014/main" id="{0A87EED9-FBA1-39E9-A142-D1C592A164E9}"/>
              </a:ext>
            </a:extLst>
          </p:cNvPr>
          <p:cNvSpPr>
            <a:spLocks noGrp="1"/>
          </p:cNvSpPr>
          <p:nvPr>
            <p:ph type="title"/>
          </p:nvPr>
        </p:nvSpPr>
        <p:spPr>
          <a:xfrm>
            <a:off x="603249" y="539750"/>
            <a:ext cx="9539817" cy="717550"/>
          </a:xfrm>
        </p:spPr>
        <p:txBody>
          <a:bodyPr>
            <a:normAutofit fontScale="90000"/>
          </a:bodyPr>
          <a:lstStyle/>
          <a:p>
            <a:r>
              <a:rPr lang="en-IE" dirty="0">
                <a:solidFill>
                  <a:srgbClr val="7292CC"/>
                </a:solidFill>
              </a:rPr>
              <a:t>What’s going on? Who </a:t>
            </a:r>
            <a:r>
              <a:rPr lang="en-IE" i="1" dirty="0">
                <a:solidFill>
                  <a:srgbClr val="7292CC"/>
                </a:solidFill>
              </a:rPr>
              <a:t>are</a:t>
            </a:r>
            <a:r>
              <a:rPr lang="en-IE" dirty="0">
                <a:solidFill>
                  <a:srgbClr val="7292CC"/>
                </a:solidFill>
              </a:rPr>
              <a:t> you people?</a:t>
            </a:r>
          </a:p>
        </p:txBody>
      </p:sp>
      <p:sp>
        <p:nvSpPr>
          <p:cNvPr id="14" name="Text Placeholder 2">
            <a:extLst>
              <a:ext uri="{FF2B5EF4-FFF2-40B4-BE49-F238E27FC236}">
                <a16:creationId xmlns:a16="http://schemas.microsoft.com/office/drawing/2014/main" id="{269E12D1-EB19-906C-9FEA-BCF341EA7FC8}"/>
              </a:ext>
            </a:extLst>
          </p:cNvPr>
          <p:cNvSpPr txBox="1">
            <a:spLocks/>
          </p:cNvSpPr>
          <p:nvPr/>
        </p:nvSpPr>
        <p:spPr>
          <a:xfrm>
            <a:off x="5837162" y="1257300"/>
            <a:ext cx="4889500" cy="39378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fontScale="92500"/>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buNone/>
            </a:pPr>
            <a:r>
              <a:rPr lang="en-IE" kern="0" dirty="0"/>
              <a:t>What is a Research Development?</a:t>
            </a:r>
          </a:p>
          <a:p>
            <a:pPr marL="0" indent="0">
              <a:buFontTx/>
              <a:buNone/>
            </a:pPr>
            <a:r>
              <a:rPr lang="en-GB" kern="0" dirty="0"/>
              <a:t>“Research development is a set of strategic, proactive, catalytic, and capacity-building activities designed to facilitate individual faculty members, teams of researchers, and central research administrations in attracting external research funding, creating relationships, and developing and implementing strategies that increase institutional competitiveness.”</a:t>
            </a:r>
            <a:endParaRPr lang="en-IE" kern="0" dirty="0"/>
          </a:p>
        </p:txBody>
      </p:sp>
      <p:pic>
        <p:nvPicPr>
          <p:cNvPr id="18" name="Picture 17">
            <a:extLst>
              <a:ext uri="{FF2B5EF4-FFF2-40B4-BE49-F238E27FC236}">
                <a16:creationId xmlns:a16="http://schemas.microsoft.com/office/drawing/2014/main" id="{7D825FA7-9D59-D56D-4181-324FC7899565}"/>
              </a:ext>
            </a:extLst>
          </p:cNvPr>
          <p:cNvPicPr>
            <a:picLocks noChangeAspect="1"/>
          </p:cNvPicPr>
          <p:nvPr/>
        </p:nvPicPr>
        <p:blipFill>
          <a:blip r:embed="rId5"/>
          <a:stretch>
            <a:fillRect/>
          </a:stretch>
        </p:blipFill>
        <p:spPr>
          <a:xfrm>
            <a:off x="179728" y="2413647"/>
            <a:ext cx="5478409" cy="3081220"/>
          </a:xfrm>
          <a:prstGeom prst="rect">
            <a:avLst/>
          </a:prstGeom>
        </p:spPr>
      </p:pic>
    </p:spTree>
    <p:extLst>
      <p:ext uri="{BB962C8B-B14F-4D97-AF65-F5344CB8AC3E}">
        <p14:creationId xmlns:p14="http://schemas.microsoft.com/office/powerpoint/2010/main" val="100914617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03249" y="539750"/>
            <a:ext cx="6339417" cy="717550"/>
          </a:xfrm>
        </p:spPr>
        <p:txBody>
          <a:bodyPr>
            <a:normAutofit/>
          </a:bodyPr>
          <a:lstStyle/>
          <a:p>
            <a:r>
              <a:rPr lang="en-IE" dirty="0">
                <a:solidFill>
                  <a:srgbClr val="7292CC"/>
                </a:solidFill>
              </a:rPr>
              <a:t>The sector right now….</a:t>
            </a: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17E02F69-FF5E-1E1C-4D84-A36993E512D5}"/>
              </a:ext>
            </a:extLst>
          </p:cNvPr>
          <p:cNvPicPr>
            <a:picLocks noChangeAspect="1"/>
          </p:cNvPicPr>
          <p:nvPr/>
        </p:nvPicPr>
        <p:blipFill>
          <a:blip r:embed="rId5"/>
          <a:stretch>
            <a:fillRect/>
          </a:stretch>
        </p:blipFill>
        <p:spPr>
          <a:xfrm>
            <a:off x="1868057" y="1371421"/>
            <a:ext cx="8455885" cy="4115157"/>
          </a:xfrm>
          <a:prstGeom prst="rect">
            <a:avLst/>
          </a:prstGeom>
        </p:spPr>
      </p:pic>
      <p:sp>
        <p:nvSpPr>
          <p:cNvPr id="9" name="Text Placeholder 3">
            <a:extLst>
              <a:ext uri="{FF2B5EF4-FFF2-40B4-BE49-F238E27FC236}">
                <a16:creationId xmlns:a16="http://schemas.microsoft.com/office/drawing/2014/main" id="{B47F2DCD-A552-B82D-6BCD-0454C4E8B6B6}"/>
              </a:ext>
            </a:extLst>
          </p:cNvPr>
          <p:cNvSpPr txBox="1">
            <a:spLocks/>
          </p:cNvSpPr>
          <p:nvPr/>
        </p:nvSpPr>
        <p:spPr>
          <a:xfrm>
            <a:off x="3893764" y="5419694"/>
            <a:ext cx="5486400" cy="376382"/>
          </a:xfrm>
          <a:prstGeom prst="rect">
            <a:avLst/>
          </a:prstGeom>
          <a:ln w="12700">
            <a:miter lim="400000"/>
          </a:ln>
        </p:spPr>
        <p:txBody>
          <a:bodyPr wrap="none" lIns="50800" tIns="50800" rIns="50800" bIns="50800" anchor="b">
            <a:spAutoFit/>
          </a:bodyPr>
          <a:lstStyle>
            <a:defPPr>
              <a:defRPr lang="en-US"/>
            </a:defPPr>
            <a:lvl1pPr marL="0" algn="l" defTabSz="292100" rtl="0" eaLnBrk="1" latinLnBrk="0" hangingPunct="1">
              <a:defRPr sz="900" kern="1200">
                <a:solidFill>
                  <a:srgbClr val="00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a:t>Two panels from KC Green’s webcomic, </a:t>
            </a:r>
            <a:r>
              <a:rPr lang="en-GB" sz="1000">
                <a:hlinkClick r:id="rId6"/>
              </a:rPr>
              <a:t>Gunshow</a:t>
            </a:r>
            <a:r>
              <a:rPr lang="en-GB" sz="1000"/>
              <a:t>. ‘</a:t>
            </a:r>
            <a:r>
              <a:rPr lang="en-GB" sz="1000">
                <a:hlinkClick r:id="rId7"/>
              </a:rPr>
              <a:t>On Fire</a:t>
            </a:r>
            <a:r>
              <a:rPr lang="en-GB" sz="1000"/>
              <a:t>’ (2013)</a:t>
            </a:r>
            <a:endParaRPr lang="en-GB" sz="1000" dirty="0"/>
          </a:p>
        </p:txBody>
      </p:sp>
    </p:spTree>
    <p:extLst>
      <p:ext uri="{BB962C8B-B14F-4D97-AF65-F5344CB8AC3E}">
        <p14:creationId xmlns:p14="http://schemas.microsoft.com/office/powerpoint/2010/main" val="16542351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DA3D0B3E-2C05-965A-0CBC-2D12A04FF13B}"/>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609857E9-8E0A-FAC9-8965-474F65C27C57}"/>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10CB196A-2808-C2D0-1398-AB131BE6F655}"/>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C121E2C0-4C07-C4CF-B827-338A8674402E}"/>
              </a:ext>
            </a:extLst>
          </p:cNvPr>
          <p:cNvSpPr>
            <a:spLocks noGrp="1"/>
          </p:cNvSpPr>
          <p:nvPr>
            <p:ph type="body" sz="half" idx="1"/>
          </p:nvPr>
        </p:nvSpPr>
        <p:spPr>
          <a:xfrm>
            <a:off x="603250" y="1724690"/>
            <a:ext cx="4889500" cy="3937845"/>
          </a:xfrm>
        </p:spPr>
        <p:txBody>
          <a:bodyPr/>
          <a:lstStyle/>
          <a:p>
            <a:pPr marL="0" indent="0">
              <a:buNone/>
            </a:pPr>
            <a:endParaRPr lang="en-US" i="1" kern="1200" dirty="0">
              <a:solidFill>
                <a:prstClr val="black"/>
              </a:solidFill>
              <a:latin typeface="Calibri" panose="020F0502020204030204"/>
            </a:endParaRPr>
          </a:p>
          <a:p>
            <a:pPr marL="0" indent="0">
              <a:buNone/>
            </a:pPr>
            <a:r>
              <a:rPr lang="en-US" i="1" kern="1200" dirty="0">
                <a:solidFill>
                  <a:prstClr val="black"/>
                </a:solidFill>
                <a:latin typeface="Calibri" panose="020F0502020204030204"/>
              </a:rPr>
              <a:t>….“</a:t>
            </a:r>
            <a:r>
              <a:rPr lang="en-US" kern="1200" dirty="0">
                <a:solidFill>
                  <a:prstClr val="black"/>
                </a:solidFill>
                <a:latin typeface="Calibri" panose="020F0502020204030204"/>
              </a:rPr>
              <a:t>participants are free to use the information received, but neither the identity nor the affiliation of the speaker(s), nor that of any other participant, may be revealed”.</a:t>
            </a:r>
          </a:p>
          <a:p>
            <a:endParaRPr lang="en-IE" dirty="0"/>
          </a:p>
        </p:txBody>
      </p:sp>
      <p:pic>
        <p:nvPicPr>
          <p:cNvPr id="10" name="Picture Placeholder 9">
            <a:extLst>
              <a:ext uri="{FF2B5EF4-FFF2-40B4-BE49-F238E27FC236}">
                <a16:creationId xmlns:a16="http://schemas.microsoft.com/office/drawing/2014/main" id="{9F9874C9-D9C6-26A9-D558-7D5486521D5F}"/>
              </a:ext>
            </a:extLst>
          </p:cNvPr>
          <p:cNvPicPr>
            <a:picLocks noGrp="1" noChangeAspect="1"/>
          </p:cNvPicPr>
          <p:nvPr>
            <p:ph type="pic" idx="22"/>
          </p:nvPr>
        </p:nvPicPr>
        <p:blipFill>
          <a:blip r:embed="rId5"/>
          <a:srcRect t="11533" b="11533"/>
          <a:stretch/>
        </p:blipFill>
        <p:spPr>
          <a:xfrm>
            <a:off x="6096000" y="0"/>
            <a:ext cx="6096000" cy="625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4AF25002-6D6A-F129-C667-7AFDC917BECF}"/>
              </a:ext>
            </a:extLst>
          </p:cNvPr>
          <p:cNvSpPr>
            <a:spLocks noGrp="1"/>
          </p:cNvSpPr>
          <p:nvPr>
            <p:ph type="title"/>
          </p:nvPr>
        </p:nvSpPr>
        <p:spPr>
          <a:xfrm>
            <a:off x="179729" y="803954"/>
            <a:ext cx="5797551" cy="717550"/>
          </a:xfrm>
        </p:spPr>
        <p:txBody>
          <a:bodyPr>
            <a:normAutofit fontScale="90000"/>
          </a:bodyPr>
          <a:lstStyle/>
          <a:p>
            <a:r>
              <a:rPr lang="en-IE" dirty="0">
                <a:solidFill>
                  <a:srgbClr val="7292CC"/>
                </a:solidFill>
              </a:rPr>
              <a:t>The Chatham House Rule</a:t>
            </a:r>
          </a:p>
        </p:txBody>
      </p:sp>
    </p:spTree>
    <p:extLst>
      <p:ext uri="{BB962C8B-B14F-4D97-AF65-F5344CB8AC3E}">
        <p14:creationId xmlns:p14="http://schemas.microsoft.com/office/powerpoint/2010/main" val="239165006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FFBED-2B48-2A1B-CD0B-1F7AD7E4519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1A87517-8633-D7CB-F4B3-2729AB28AE30}"/>
              </a:ext>
            </a:extLst>
          </p:cNvPr>
          <p:cNvSpPr>
            <a:spLocks noGrp="1"/>
          </p:cNvSpPr>
          <p:nvPr>
            <p:ph type="body" sz="half" idx="1"/>
          </p:nvPr>
        </p:nvSpPr>
        <p:spPr>
          <a:xfrm>
            <a:off x="603250" y="1346201"/>
            <a:ext cx="8032750" cy="4316334"/>
          </a:xfrm>
        </p:spPr>
        <p:txBody>
          <a:bodyPr>
            <a:normAutofit lnSpcReduction="10000"/>
          </a:bodyPr>
          <a:lstStyle/>
          <a:p>
            <a:pPr>
              <a:spcBef>
                <a:spcPts val="0"/>
              </a:spcBef>
            </a:pPr>
            <a:r>
              <a:rPr lang="en-IE" dirty="0"/>
              <a:t>Crowdsourced research development topics</a:t>
            </a:r>
          </a:p>
          <a:p>
            <a:pPr lvl="1">
              <a:spcBef>
                <a:spcPts val="0"/>
              </a:spcBef>
            </a:pPr>
            <a:r>
              <a:rPr lang="en-IE" dirty="0"/>
              <a:t>Long term strategic research development</a:t>
            </a:r>
          </a:p>
          <a:p>
            <a:pPr lvl="1">
              <a:spcBef>
                <a:spcPts val="0"/>
              </a:spcBef>
            </a:pPr>
            <a:r>
              <a:rPr lang="en-IE" dirty="0"/>
              <a:t>UKRI Buckets 2 and 3, Business Engagement</a:t>
            </a:r>
          </a:p>
          <a:p>
            <a:pPr lvl="1">
              <a:spcBef>
                <a:spcPts val="0"/>
              </a:spcBef>
            </a:pPr>
            <a:r>
              <a:rPr lang="en-IE" dirty="0"/>
              <a:t>Working with philanthropy and fundraising teams</a:t>
            </a:r>
          </a:p>
          <a:p>
            <a:pPr lvl="1">
              <a:spcBef>
                <a:spcPts val="0"/>
              </a:spcBef>
            </a:pPr>
            <a:r>
              <a:rPr lang="en-IE" dirty="0"/>
              <a:t>Demand management</a:t>
            </a:r>
          </a:p>
          <a:p>
            <a:pPr lvl="1">
              <a:spcBef>
                <a:spcPts val="0"/>
              </a:spcBef>
            </a:pPr>
            <a:r>
              <a:rPr lang="en-IE" dirty="0"/>
              <a:t>“Any other business”</a:t>
            </a:r>
          </a:p>
          <a:p>
            <a:pPr lvl="1">
              <a:spcBef>
                <a:spcPts val="0"/>
              </a:spcBef>
            </a:pPr>
            <a:r>
              <a:rPr lang="en-IE" dirty="0"/>
              <a:t>??</a:t>
            </a:r>
          </a:p>
          <a:p>
            <a:pPr lvl="1">
              <a:spcBef>
                <a:spcPts val="0"/>
              </a:spcBef>
            </a:pPr>
            <a:endParaRPr lang="en-IE" dirty="0"/>
          </a:p>
          <a:p>
            <a:pPr>
              <a:lnSpc>
                <a:spcPct val="120000"/>
              </a:lnSpc>
              <a:spcBef>
                <a:spcPts val="0"/>
              </a:spcBef>
            </a:pPr>
            <a:r>
              <a:rPr lang="en-IE" dirty="0"/>
              <a:t>Small groups – intros and icebreakers</a:t>
            </a:r>
          </a:p>
          <a:p>
            <a:pPr lvl="1">
              <a:spcBef>
                <a:spcPts val="0"/>
              </a:spcBef>
            </a:pPr>
            <a:r>
              <a:rPr lang="en-IE" dirty="0"/>
              <a:t>Discussions</a:t>
            </a:r>
          </a:p>
          <a:p>
            <a:pPr>
              <a:spcBef>
                <a:spcPts val="0"/>
              </a:spcBef>
            </a:pPr>
            <a:r>
              <a:rPr lang="en-IE" dirty="0"/>
              <a:t>Discussions, part 2</a:t>
            </a:r>
          </a:p>
          <a:p>
            <a:pPr>
              <a:spcBef>
                <a:spcPts val="0"/>
              </a:spcBef>
            </a:pPr>
            <a:r>
              <a:rPr lang="en-IE" dirty="0"/>
              <a:t>Sharing lightbulb moments</a:t>
            </a:r>
          </a:p>
          <a:p>
            <a:pPr>
              <a:spcBef>
                <a:spcPts val="0"/>
              </a:spcBef>
            </a:pPr>
            <a:r>
              <a:rPr lang="en-IE" dirty="0"/>
              <a:t>Future SIG plans</a:t>
            </a:r>
          </a:p>
        </p:txBody>
      </p:sp>
      <p:sp>
        <p:nvSpPr>
          <p:cNvPr id="5" name="Title 4">
            <a:extLst>
              <a:ext uri="{FF2B5EF4-FFF2-40B4-BE49-F238E27FC236}">
                <a16:creationId xmlns:a16="http://schemas.microsoft.com/office/drawing/2014/main" id="{5F9D9B92-2F9D-9CF2-0086-05F35445C12D}"/>
              </a:ext>
            </a:extLst>
          </p:cNvPr>
          <p:cNvSpPr>
            <a:spLocks noGrp="1"/>
          </p:cNvSpPr>
          <p:nvPr>
            <p:ph type="title"/>
          </p:nvPr>
        </p:nvSpPr>
        <p:spPr/>
        <p:txBody>
          <a:bodyPr/>
          <a:lstStyle/>
          <a:p>
            <a:r>
              <a:rPr lang="en-IE" dirty="0">
                <a:solidFill>
                  <a:srgbClr val="7292CC"/>
                </a:solidFill>
              </a:rPr>
              <a:t>Session plan</a:t>
            </a:r>
          </a:p>
        </p:txBody>
      </p:sp>
      <p:sp>
        <p:nvSpPr>
          <p:cNvPr id="8" name="TextBox 7">
            <a:extLst>
              <a:ext uri="{FF2B5EF4-FFF2-40B4-BE49-F238E27FC236}">
                <a16:creationId xmlns:a16="http://schemas.microsoft.com/office/drawing/2014/main" id="{52CF1949-C656-CA59-C7CF-D38F01F90E9A}"/>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216AE6FC-35BA-CF68-3ABB-867B178738C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247636007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456C9-2D8B-9FB5-9F38-32D6DDBECFE3}"/>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8838ADE3-47DB-7C71-BD01-32FFEC32D505}"/>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921C3C03-53C7-7AFA-5ABE-0425D251DF5A}"/>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213FC237-5B6E-0637-04B5-B7A9A477DB04}"/>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3" name="Text Placeholder 2">
            <a:extLst>
              <a:ext uri="{FF2B5EF4-FFF2-40B4-BE49-F238E27FC236}">
                <a16:creationId xmlns:a16="http://schemas.microsoft.com/office/drawing/2014/main" id="{60F53F2F-CCAC-D768-7766-CCC0F9BE9743}"/>
              </a:ext>
            </a:extLst>
          </p:cNvPr>
          <p:cNvSpPr>
            <a:spLocks noGrp="1"/>
          </p:cNvSpPr>
          <p:nvPr>
            <p:ph type="body" sz="half" idx="1"/>
          </p:nvPr>
        </p:nvSpPr>
        <p:spPr>
          <a:xfrm>
            <a:off x="603250" y="1257300"/>
            <a:ext cx="4889500" cy="4405235"/>
          </a:xfrm>
        </p:spPr>
        <p:txBody>
          <a:bodyPr>
            <a:normAutofit fontScale="92500" lnSpcReduction="20000"/>
          </a:bodyPr>
          <a:lstStyle/>
          <a:p>
            <a:pPr marL="0" indent="0">
              <a:buNone/>
            </a:pPr>
            <a:r>
              <a:rPr lang="en-IE" dirty="0"/>
              <a:t>You are very welcome to…</a:t>
            </a:r>
          </a:p>
          <a:p>
            <a:r>
              <a:rPr lang="en-IE" dirty="0"/>
              <a:t>add key thoughts/insights</a:t>
            </a:r>
          </a:p>
          <a:p>
            <a:r>
              <a:rPr lang="en-IE" dirty="0"/>
              <a:t>ignore the Padlet completely and focus on discussions</a:t>
            </a:r>
          </a:p>
          <a:p>
            <a:pPr marL="0" indent="0">
              <a:buNone/>
            </a:pPr>
            <a:r>
              <a:rPr lang="en-IE" dirty="0"/>
              <a:t>We will not…</a:t>
            </a:r>
          </a:p>
          <a:p>
            <a:r>
              <a:rPr lang="en-IE" dirty="0"/>
              <a:t>“Go around the tables” and ask for a discussion summary</a:t>
            </a:r>
          </a:p>
          <a:p>
            <a:pPr marL="0" indent="0">
              <a:buNone/>
            </a:pPr>
            <a:r>
              <a:rPr lang="en-IE" dirty="0"/>
              <a:t>We will…</a:t>
            </a:r>
          </a:p>
          <a:p>
            <a:r>
              <a:rPr lang="en-IE" dirty="0"/>
              <a:t>Offer the option of sharing one key insight</a:t>
            </a:r>
          </a:p>
        </p:txBody>
      </p:sp>
      <p:pic>
        <p:nvPicPr>
          <p:cNvPr id="10" name="Picture Placeholder 9">
            <a:extLst>
              <a:ext uri="{FF2B5EF4-FFF2-40B4-BE49-F238E27FC236}">
                <a16:creationId xmlns:a16="http://schemas.microsoft.com/office/drawing/2014/main" id="{9367FDF2-EC39-0197-091B-E8C08C9FFD7A}"/>
              </a:ext>
            </a:extLst>
          </p:cNvPr>
          <p:cNvPicPr>
            <a:picLocks noGrp="1" noChangeAspect="1"/>
          </p:cNvPicPr>
          <p:nvPr>
            <p:ph type="pic" idx="22"/>
          </p:nvPr>
        </p:nvPicPr>
        <p:blipFill>
          <a:blip r:embed="rId5">
            <a:extLst>
              <a:ext uri="{28A0092B-C50C-407E-A947-70E740481C1C}">
                <a14:useLocalDpi xmlns:a14="http://schemas.microsoft.com/office/drawing/2010/main" val="0"/>
              </a:ext>
            </a:extLst>
          </a:blip>
          <a:srcRect l="1257" r="1257"/>
          <a:stretch>
            <a:fillRect/>
          </a:stretch>
        </p:blipFill>
        <p:spPr>
          <a:xfrm>
            <a:off x="6096000" y="0"/>
            <a:ext cx="6096000" cy="625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788F7A6C-8D74-65AA-AD43-D2CF79B64111}"/>
              </a:ext>
            </a:extLst>
          </p:cNvPr>
          <p:cNvSpPr>
            <a:spLocks noGrp="1"/>
          </p:cNvSpPr>
          <p:nvPr>
            <p:ph type="title"/>
          </p:nvPr>
        </p:nvSpPr>
        <p:spPr/>
        <p:txBody>
          <a:bodyPr/>
          <a:lstStyle/>
          <a:p>
            <a:r>
              <a:rPr lang="en-IE" dirty="0">
                <a:solidFill>
                  <a:srgbClr val="7292CC"/>
                </a:solidFill>
              </a:rPr>
              <a:t>Padlet Link</a:t>
            </a:r>
          </a:p>
        </p:txBody>
      </p:sp>
    </p:spTree>
    <p:extLst>
      <p:ext uri="{BB962C8B-B14F-4D97-AF65-F5344CB8AC3E}">
        <p14:creationId xmlns:p14="http://schemas.microsoft.com/office/powerpoint/2010/main" val="36921442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9352AD0F-CF94-552F-F690-D95BC803ABE2}"/>
              </a:ext>
            </a:extLst>
          </p:cNvPr>
          <p:cNvPicPr>
            <a:picLocks noGrp="1" noRot="1" noMove="1" noResize="1" noEditPoints="1" noAdjustHandles="1" noChangeArrowheads="1" noChangeShapeType="1" noCrop="1"/>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0E67834E-8280-E1CC-E2EB-955C6AC01540}"/>
              </a:ext>
            </a:extLst>
          </p:cNvPr>
          <p:cNvSpPr>
            <a:spLocks noGrp="1"/>
          </p:cNvSpPr>
          <p:nvPr>
            <p:ph type="body" sz="half" idx="1"/>
          </p:nvPr>
        </p:nvSpPr>
        <p:spPr>
          <a:xfrm>
            <a:off x="179729" y="2108185"/>
            <a:ext cx="11832542" cy="1320813"/>
          </a:xfrm>
        </p:spPr>
        <p:txBody>
          <a:bodyPr>
            <a:normAutofit/>
          </a:bodyPr>
          <a:lstStyle/>
          <a:p>
            <a:r>
              <a:rPr lang="en-US" b="1" dirty="0">
                <a:solidFill>
                  <a:srgbClr val="7292CC"/>
                </a:solidFill>
              </a:rPr>
              <a:t>SIG Plans and Update</a:t>
            </a:r>
            <a:endParaRPr lang="en-IE" b="1" dirty="0">
              <a:solidFill>
                <a:srgbClr val="7292CC"/>
              </a:solidFill>
            </a:endParaRPr>
          </a:p>
        </p:txBody>
      </p:sp>
      <p:sp>
        <p:nvSpPr>
          <p:cNvPr id="4" name="TextBox 3">
            <a:extLst>
              <a:ext uri="{FF2B5EF4-FFF2-40B4-BE49-F238E27FC236}">
                <a16:creationId xmlns:a16="http://schemas.microsoft.com/office/drawing/2014/main" id="{4B6FDDC3-14A4-E229-D2E6-8736F7CFC11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B03FD421-8A10-EF16-4A0F-B0E3A0A99D14}"/>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361888420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dirty="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Thank you</a:t>
            </a:r>
          </a:p>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Any questions?</a:t>
            </a:r>
            <a:endParaRPr lang="en-GB" sz="4800" b="0" kern="0" spc="-50" dirty="0">
              <a:solidFill>
                <a:schemeClr val="bg1"/>
              </a:solidFill>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F991C6C-073F-82FE-CC50-BB6F40B9CF6D}"/>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3F1AEDE1-4286-5885-34B5-7900D0593D10}"/>
              </a:ext>
            </a:extLst>
          </p:cNvPr>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94EBAD48-1D3B-6267-3963-72772C10DB4F}"/>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096FBB4F-9730-4620-E2F0-6169165EAC30}"/>
              </a:ext>
            </a:extLst>
          </p:cNvPr>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915E2C7A-71CB-389D-52A3-B7C23AD15688}"/>
              </a:ext>
            </a:extLst>
          </p:cNvPr>
          <p:cNvSpPr>
            <a:spLocks noGrp="1"/>
          </p:cNvSpPr>
          <p:nvPr>
            <p:ph type="body" sz="quarter" idx="21"/>
          </p:nvPr>
        </p:nvSpPr>
        <p:spPr>
          <a:xfrm>
            <a:off x="603250" y="1257300"/>
            <a:ext cx="4889500" cy="467390"/>
          </a:xfrm>
        </p:spPr>
        <p:txBody>
          <a:bodyPr>
            <a:normAutofit fontScale="92500" lnSpcReduction="10000"/>
          </a:bodyPr>
          <a:lstStyle/>
          <a:p>
            <a:endParaRPr lang="en-IE" dirty="0"/>
          </a:p>
        </p:txBody>
      </p:sp>
      <p:sp>
        <p:nvSpPr>
          <p:cNvPr id="3" name="Text Placeholder 2">
            <a:extLst>
              <a:ext uri="{FF2B5EF4-FFF2-40B4-BE49-F238E27FC236}">
                <a16:creationId xmlns:a16="http://schemas.microsoft.com/office/drawing/2014/main" id="{3C3DC10C-1B29-D885-EB5D-E5A0B82607F1}"/>
              </a:ext>
            </a:extLst>
          </p:cNvPr>
          <p:cNvSpPr>
            <a:spLocks noGrp="1"/>
          </p:cNvSpPr>
          <p:nvPr>
            <p:ph type="body" sz="half" idx="1"/>
          </p:nvPr>
        </p:nvSpPr>
        <p:spPr>
          <a:xfrm>
            <a:off x="603250" y="1724690"/>
            <a:ext cx="4889500" cy="3937845"/>
          </a:xfrm>
        </p:spPr>
        <p:txBody>
          <a:bodyPr/>
          <a:lstStyle/>
          <a:p>
            <a:endParaRPr lang="en-IE" dirty="0"/>
          </a:p>
        </p:txBody>
      </p:sp>
      <p:sp>
        <p:nvSpPr>
          <p:cNvPr id="4" name="Picture Placeholder 3">
            <a:extLst>
              <a:ext uri="{FF2B5EF4-FFF2-40B4-BE49-F238E27FC236}">
                <a16:creationId xmlns:a16="http://schemas.microsoft.com/office/drawing/2014/main" id="{EC55D3B9-39FA-B657-D460-A82D1F7E5789}"/>
              </a:ext>
            </a:extLst>
          </p:cNvPr>
          <p:cNvSpPr>
            <a:spLocks noGrp="1"/>
          </p:cNvSpPr>
          <p:nvPr>
            <p:ph type="pic" idx="22"/>
          </p:nvPr>
        </p:nvSpPr>
        <p:spPr>
          <a:xfrm>
            <a:off x="6096001" y="-1"/>
            <a:ext cx="6096000" cy="6252567"/>
          </a:xfrm>
        </p:spPr>
        <p:txBody>
          <a:bodyPr/>
          <a:lstStyle/>
          <a:p>
            <a:endParaRPr lang="en-IE"/>
          </a:p>
        </p:txBody>
      </p:sp>
      <p:sp>
        <p:nvSpPr>
          <p:cNvPr id="5" name="Title 4">
            <a:extLst>
              <a:ext uri="{FF2B5EF4-FFF2-40B4-BE49-F238E27FC236}">
                <a16:creationId xmlns:a16="http://schemas.microsoft.com/office/drawing/2014/main" id="{BD41D11B-3AA1-7454-E6C2-0A956EA94C8C}"/>
              </a:ext>
            </a:extLst>
          </p:cNvPr>
          <p:cNvSpPr>
            <a:spLocks noGrp="1"/>
          </p:cNvSpPr>
          <p:nvPr>
            <p:ph type="title"/>
          </p:nvPr>
        </p:nvSpPr>
        <p:spPr/>
        <p:txBody>
          <a:bodyPr/>
          <a:lstStyle/>
          <a:p>
            <a:endParaRPr lang="en-IE" dirty="0">
              <a:solidFill>
                <a:srgbClr val="7292CC"/>
              </a:solidFill>
            </a:endParaRPr>
          </a:p>
        </p:txBody>
      </p:sp>
    </p:spTree>
    <p:extLst>
      <p:ext uri="{BB962C8B-B14F-4D97-AF65-F5344CB8AC3E}">
        <p14:creationId xmlns:p14="http://schemas.microsoft.com/office/powerpoint/2010/main" val="3975570808"/>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6522d93-ccde-437d-a793-b289ee708a2f" xsi:nil="true"/>
    <lcf76f155ced4ddcb4097134ff3c332f xmlns="563d7928-de39-40eb-aaef-3504eb7eef2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0F3A9E8D51AC34D88BEBDC6697AB1BA" ma:contentTypeVersion="16" ma:contentTypeDescription="Create a new document." ma:contentTypeScope="" ma:versionID="e4e28ada7636b28b3066611c1c3d0049">
  <xsd:schema xmlns:xsd="http://www.w3.org/2001/XMLSchema" xmlns:xs="http://www.w3.org/2001/XMLSchema" xmlns:p="http://schemas.microsoft.com/office/2006/metadata/properties" xmlns:ns2="563d7928-de39-40eb-aaef-3504eb7eef23" xmlns:ns3="a6522d93-ccde-437d-a793-b289ee708a2f" targetNamespace="http://schemas.microsoft.com/office/2006/metadata/properties" ma:root="true" ma:fieldsID="0a0ece2ae2306a210f4ea951b969c994" ns2:_="" ns3:_="">
    <xsd:import namespace="563d7928-de39-40eb-aaef-3504eb7eef23"/>
    <xsd:import namespace="a6522d93-ccde-437d-a793-b289ee708a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3d7928-de39-40eb-aaef-3504eb7ee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2090d37-0cf0-4191-99ae-e11c03e71b3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522d93-ccde-437d-a793-b289ee708a2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58787e5-1a83-4099-8018-dcd51ec2f4c3}" ma:internalName="TaxCatchAll" ma:showField="CatchAllData" ma:web="a6522d93-ccde-437d-a793-b289ee708a2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29B384-E28A-4CDF-AC8A-16E19B09960A}">
  <ds:schemaRefs>
    <ds:schemaRef ds:uri="http://schemas.microsoft.com/sharepoint/v3/contenttype/forms"/>
  </ds:schemaRefs>
</ds:datastoreItem>
</file>

<file path=customXml/itemProps2.xml><?xml version="1.0" encoding="utf-8"?>
<ds:datastoreItem xmlns:ds="http://schemas.openxmlformats.org/officeDocument/2006/customXml" ds:itemID="{4FA11FF0-472B-4CE3-BB30-FA1E15D96E41}">
  <ds:schemaRefs>
    <ds:schemaRef ds:uri="http://schemas.microsoft.com/office/2006/documentManagement/types"/>
    <ds:schemaRef ds:uri="http://purl.org/dc/elements/1.1/"/>
    <ds:schemaRef ds:uri="http://purl.org/dc/terms/"/>
    <ds:schemaRef ds:uri="a6522d93-ccde-437d-a793-b289ee708a2f"/>
    <ds:schemaRef ds:uri="http://www.w3.org/XML/1998/namespace"/>
    <ds:schemaRef ds:uri="http://purl.org/dc/dcmitype/"/>
    <ds:schemaRef ds:uri="http://schemas.microsoft.com/office/infopath/2007/PartnerControls"/>
    <ds:schemaRef ds:uri="http://schemas.openxmlformats.org/package/2006/metadata/core-properties"/>
    <ds:schemaRef ds:uri="563d7928-de39-40eb-aaef-3504eb7eef23"/>
    <ds:schemaRef ds:uri="http://schemas.microsoft.com/office/2006/metadata/properties"/>
  </ds:schemaRefs>
</ds:datastoreItem>
</file>

<file path=customXml/itemProps3.xml><?xml version="1.0" encoding="utf-8"?>
<ds:datastoreItem xmlns:ds="http://schemas.openxmlformats.org/officeDocument/2006/customXml" ds:itemID="{D27D693C-1E40-4631-85F4-C2571B0E97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3d7928-de39-40eb-aaef-3504eb7eef23"/>
    <ds:schemaRef ds:uri="a6522d93-ccde-437d-a793-b289ee708a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ARMA 2026 Presentation Template</Template>
  <TotalTime>1095</TotalTime>
  <Words>284</Words>
  <Application>Microsoft Office PowerPoint</Application>
  <PresentationFormat>Widescreen</PresentationFormat>
  <Paragraphs>47</Paragraphs>
  <Slides>9</Slides>
  <Notes>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Calibri</vt:lpstr>
      <vt:lpstr>Helvetica</vt:lpstr>
      <vt:lpstr>Helvetica Light</vt:lpstr>
      <vt:lpstr>Helvetica Neue</vt:lpstr>
      <vt:lpstr>Helvetica Neue Medium</vt:lpstr>
      <vt:lpstr>21_BasicWhite</vt:lpstr>
      <vt:lpstr>PowerPoint Presentation</vt:lpstr>
      <vt:lpstr>What’s going on? Who are you people?</vt:lpstr>
      <vt:lpstr>The sector right now….</vt:lpstr>
      <vt:lpstr>The Chatham House Rule</vt:lpstr>
      <vt:lpstr>Session plan</vt:lpstr>
      <vt:lpstr>Padlet Link</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Adam Golberg (staff)</dc:creator>
  <cp:lastModifiedBy>Technician Harrogate</cp:lastModifiedBy>
  <cp:revision>3</cp:revision>
  <dcterms:created xsi:type="dcterms:W3CDTF">2026-06-15T13:58:20Z</dcterms:created>
  <dcterms:modified xsi:type="dcterms:W3CDTF">2026-06-17T08:13:31Z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0x01010050F3A9E8D51AC34D88BEBDC6697AB1BA</vt:lpwstr>
  </property>
  <property fmtid="{D5CDD505-2E9C-101B-9397-08002B2CF9AE}" pid="3" name="MediaServiceImageTags">
    <vt:lpwstr/>
  </property>
</Properties>
</file>