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5"/>
  </p:notesMasterIdLst>
  <p:sldIdLst>
    <p:sldId id="368" r:id="rId5"/>
    <p:sldId id="4933" r:id="rId6"/>
    <p:sldId id="4935" r:id="rId7"/>
    <p:sldId id="4919" r:id="rId8"/>
    <p:sldId id="4924" r:id="rId9"/>
    <p:sldId id="4916" r:id="rId10"/>
    <p:sldId id="4927" r:id="rId11"/>
    <p:sldId id="4925" r:id="rId12"/>
    <p:sldId id="4926" r:id="rId13"/>
    <p:sldId id="4936" r:id="rId14"/>
    <p:sldId id="4923" r:id="rId15"/>
    <p:sldId id="4922" r:id="rId16"/>
    <p:sldId id="4921" r:id="rId17"/>
    <p:sldId id="4920" r:id="rId18"/>
    <p:sldId id="4930" r:id="rId19"/>
    <p:sldId id="4934" r:id="rId20"/>
    <p:sldId id="4931" r:id="rId21"/>
    <p:sldId id="4928" r:id="rId22"/>
    <p:sldId id="4913" r:id="rId23"/>
    <p:sldId id="491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B00"/>
    <a:srgbClr val="E3041F"/>
    <a:srgbClr val="CCCC00"/>
    <a:srgbClr val="000000"/>
    <a:srgbClr val="729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271C4E-B55D-B470-F5D0-8329650DDE73}" v="860" dt="2026-06-17T16:54:59.836"/>
    <p1510:client id="{3F9D42F8-04EE-D87F-085D-29799351A663}" v="491" dt="2026-06-17T14:40:00.824"/>
    <p1510:client id="{41BEA544-941C-8B5C-1879-F325E2383C3C}" v="10" dt="2026-06-18T06:45:00.608"/>
    <p1510:client id="{604DE841-7E64-AD21-B673-00B04B34274B}" v="1" dt="2026-06-18T06:43:33.230"/>
    <p1510:client id="{BD3AB3C9-7A62-D17D-6D21-9728034B4F0E}" v="20" dt="2026-06-18T07:08:52.758"/>
    <p1510:client id="{E36DDB8F-A230-9375-EACA-6922C8FB196F}" v="122" dt="2026-06-17T17:18:08.077"/>
    <p1510:client id="{ED2D9F87-7E4C-E8C2-3184-DF9C8DF66050}" v="83" dt="2026-06-18T07:13:19.184"/>
    <p1510:client id="{EF69BD0D-76C4-260F-805D-D70FFAF983A5}" v="53" dt="2026-06-17T10:01:24.6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06"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96B8F1-D0C2-4F0D-B9D9-3DF3FDB8C32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0166A888-2508-4DFB-9433-E1E337C2E06F}">
      <dgm:prSet phldrT="[Text]" phldr="0" custT="1"/>
      <dgm:spPr/>
      <dgm:t>
        <a:bodyPr/>
        <a:lstStyle/>
        <a:p>
          <a:r>
            <a:rPr lang="en-GB" sz="2000" b="1"/>
            <a:t>Responsible Practice</a:t>
          </a:r>
        </a:p>
      </dgm:t>
    </dgm:pt>
    <dgm:pt modelId="{96F82C02-E97A-40AB-8E3F-406AA2341756}" type="parTrans" cxnId="{699521DB-D403-4E0B-B4C1-F4A7C2EC7A2B}">
      <dgm:prSet/>
      <dgm:spPr/>
      <dgm:t>
        <a:bodyPr/>
        <a:lstStyle/>
        <a:p>
          <a:endParaRPr lang="en-GB"/>
        </a:p>
      </dgm:t>
    </dgm:pt>
    <dgm:pt modelId="{24DCBBA8-5192-4AB8-91E7-0D75A01AEBD4}" type="sibTrans" cxnId="{699521DB-D403-4E0B-B4C1-F4A7C2EC7A2B}">
      <dgm:prSet/>
      <dgm:spPr/>
      <dgm:t>
        <a:bodyPr/>
        <a:lstStyle/>
        <a:p>
          <a:endParaRPr lang="en-GB"/>
        </a:p>
      </dgm:t>
    </dgm:pt>
    <dgm:pt modelId="{30907B2D-E840-414B-BABD-BAF70CF4DA4B}">
      <dgm:prSet phldrT="[Text]"/>
      <dgm:spPr/>
      <dgm:t>
        <a:bodyPr/>
        <a:lstStyle/>
        <a:p>
          <a:pPr>
            <a:buNone/>
          </a:pPr>
          <a:r>
            <a:rPr lang="en-GB" b="0" i="0">
              <a:solidFill>
                <a:srgbClr val="000000"/>
              </a:solidFill>
            </a:rPr>
            <a:t>Ensuring our research and research community uphold the highest </a:t>
          </a:r>
          <a:r>
            <a:rPr lang="en-GB" b="1" i="0">
              <a:solidFill>
                <a:srgbClr val="000000"/>
              </a:solidFill>
            </a:rPr>
            <a:t>professional standards of rigour, integrity, ethical behaviour, transparency and collegiality </a:t>
          </a:r>
          <a:r>
            <a:rPr lang="en-GB" b="0" i="0">
              <a:solidFill>
                <a:srgbClr val="000000"/>
              </a:solidFill>
            </a:rPr>
            <a:t>to fully </a:t>
          </a:r>
          <a:r>
            <a:rPr lang="en-GB" b="1" i="0">
              <a:solidFill>
                <a:srgbClr val="000000"/>
              </a:solidFill>
            </a:rPr>
            <a:t>recognise and value the contributions that all roles play </a:t>
          </a:r>
          <a:r>
            <a:rPr lang="en-GB" b="0" i="0">
              <a:solidFill>
                <a:srgbClr val="000000"/>
              </a:solidFill>
            </a:rPr>
            <a:t>in generating high quality research.</a:t>
          </a:r>
          <a:endParaRPr lang="en-GB">
            <a:solidFill>
              <a:srgbClr val="000000"/>
            </a:solidFill>
          </a:endParaRPr>
        </a:p>
      </dgm:t>
    </dgm:pt>
    <dgm:pt modelId="{CCFC8C08-3A42-490E-B0D0-645D52BDA514}" type="parTrans" cxnId="{14B2A680-C7C0-4278-8B3E-7A1ED0872C08}">
      <dgm:prSet/>
      <dgm:spPr/>
      <dgm:t>
        <a:bodyPr/>
        <a:lstStyle/>
        <a:p>
          <a:endParaRPr lang="en-GB"/>
        </a:p>
      </dgm:t>
    </dgm:pt>
    <dgm:pt modelId="{1E6BA64D-8A20-47F5-9C4A-0ED954B7EE97}" type="sibTrans" cxnId="{14B2A680-C7C0-4278-8B3E-7A1ED0872C08}">
      <dgm:prSet/>
      <dgm:spPr/>
      <dgm:t>
        <a:bodyPr/>
        <a:lstStyle/>
        <a:p>
          <a:endParaRPr lang="en-GB"/>
        </a:p>
      </dgm:t>
    </dgm:pt>
    <dgm:pt modelId="{98A07247-ABCE-4DC5-BF12-CB162294A3AD}">
      <dgm:prSet phldrT="[Text]" phldr="0" custT="1"/>
      <dgm:spPr/>
      <dgm:t>
        <a:bodyPr/>
        <a:lstStyle/>
        <a:p>
          <a:r>
            <a:rPr lang="en-GB" sz="2000" b="1"/>
            <a:t>Supportive Environment</a:t>
          </a:r>
        </a:p>
      </dgm:t>
    </dgm:pt>
    <dgm:pt modelId="{1417845E-7C6F-4B3E-92A1-098DEEAB17A6}" type="parTrans" cxnId="{1D3B1D94-ABA0-4016-96EF-9E2DCCF8F3D8}">
      <dgm:prSet/>
      <dgm:spPr/>
      <dgm:t>
        <a:bodyPr/>
        <a:lstStyle/>
        <a:p>
          <a:endParaRPr lang="en-GB"/>
        </a:p>
      </dgm:t>
    </dgm:pt>
    <dgm:pt modelId="{FE6A1994-2DBF-4342-8F14-72CDACDD5957}" type="sibTrans" cxnId="{1D3B1D94-ABA0-4016-96EF-9E2DCCF8F3D8}">
      <dgm:prSet/>
      <dgm:spPr/>
      <dgm:t>
        <a:bodyPr/>
        <a:lstStyle/>
        <a:p>
          <a:endParaRPr lang="en-GB"/>
        </a:p>
      </dgm:t>
    </dgm:pt>
    <dgm:pt modelId="{E89344FD-6CA8-4314-8ACB-7F0985F83252}">
      <dgm:prSet phldrT="[Text]"/>
      <dgm:spPr/>
      <dgm:t>
        <a:bodyPr/>
        <a:lstStyle/>
        <a:p>
          <a:pPr>
            <a:buNone/>
          </a:pPr>
          <a:r>
            <a:rPr lang="en-GB" b="0" i="0">
              <a:solidFill>
                <a:srgbClr val="000000"/>
              </a:solidFill>
            </a:rPr>
            <a:t>Ensuring the environment in which our research community works allows them to flourish, </a:t>
          </a:r>
          <a:r>
            <a:rPr lang="en-GB" b="1" i="0">
              <a:solidFill>
                <a:srgbClr val="000000"/>
              </a:solidFill>
            </a:rPr>
            <a:t>maximising the potential of colleagues at all career stages</a:t>
          </a:r>
          <a:r>
            <a:rPr lang="en-GB" b="0" i="0">
              <a:solidFill>
                <a:srgbClr val="000000"/>
              </a:solidFill>
            </a:rPr>
            <a:t>, and </a:t>
          </a:r>
          <a:r>
            <a:rPr lang="en-GB" b="1" i="0">
              <a:solidFill>
                <a:srgbClr val="000000"/>
              </a:solidFill>
            </a:rPr>
            <a:t>equitably supporting them to achieve their aspirations</a:t>
          </a:r>
          <a:r>
            <a:rPr lang="en-GB" b="0" i="0">
              <a:solidFill>
                <a:srgbClr val="000000"/>
              </a:solidFill>
            </a:rPr>
            <a:t> to attract and retain diverse talent.</a:t>
          </a:r>
          <a:endParaRPr lang="en-GB">
            <a:solidFill>
              <a:srgbClr val="000000"/>
            </a:solidFill>
          </a:endParaRPr>
        </a:p>
      </dgm:t>
    </dgm:pt>
    <dgm:pt modelId="{EFD3E857-8C71-45D4-B6CA-71741CCD89D4}" type="parTrans" cxnId="{E5F8D8A6-0FB2-4F44-8756-5D8AC892CA87}">
      <dgm:prSet/>
      <dgm:spPr/>
      <dgm:t>
        <a:bodyPr/>
        <a:lstStyle/>
        <a:p>
          <a:endParaRPr lang="en-GB"/>
        </a:p>
      </dgm:t>
    </dgm:pt>
    <dgm:pt modelId="{495468D5-4A54-4E84-9CDA-6A5EC084D46C}" type="sibTrans" cxnId="{E5F8D8A6-0FB2-4F44-8756-5D8AC892CA87}">
      <dgm:prSet/>
      <dgm:spPr/>
      <dgm:t>
        <a:bodyPr/>
        <a:lstStyle/>
        <a:p>
          <a:endParaRPr lang="en-GB"/>
        </a:p>
      </dgm:t>
    </dgm:pt>
    <dgm:pt modelId="{F7F8EB56-B98D-4EB9-A8C9-A405C345BCE2}">
      <dgm:prSet phldrT="[Text]" phldr="0" custT="1"/>
      <dgm:spPr/>
      <dgm:t>
        <a:bodyPr/>
        <a:lstStyle/>
        <a:p>
          <a:r>
            <a:rPr lang="en-GB" sz="2400" b="1"/>
            <a:t>Stimulating Ecosystem</a:t>
          </a:r>
        </a:p>
      </dgm:t>
    </dgm:pt>
    <dgm:pt modelId="{EE8ED042-160E-430F-9EB8-A9DECEFE24F4}" type="parTrans" cxnId="{E58CAE1C-E1B0-4C53-A124-044F444631BE}">
      <dgm:prSet/>
      <dgm:spPr/>
      <dgm:t>
        <a:bodyPr/>
        <a:lstStyle/>
        <a:p>
          <a:endParaRPr lang="en-GB"/>
        </a:p>
      </dgm:t>
    </dgm:pt>
    <dgm:pt modelId="{225EF495-6C46-4BBE-B74F-7C65A72858F1}" type="sibTrans" cxnId="{E58CAE1C-E1B0-4C53-A124-044F444631BE}">
      <dgm:prSet/>
      <dgm:spPr/>
      <dgm:t>
        <a:bodyPr/>
        <a:lstStyle/>
        <a:p>
          <a:endParaRPr lang="en-GB"/>
        </a:p>
      </dgm:t>
    </dgm:pt>
    <dgm:pt modelId="{A48F1AFE-AABA-4D8A-8E00-47CC996B2AE3}">
      <dgm:prSet phldrT="[Text]"/>
      <dgm:spPr/>
      <dgm:t>
        <a:bodyPr/>
        <a:lstStyle/>
        <a:p>
          <a:pPr>
            <a:buNone/>
          </a:pPr>
          <a:r>
            <a:rPr lang="en-GB" b="0" i="0">
              <a:solidFill>
                <a:srgbClr val="000000"/>
              </a:solidFill>
            </a:rPr>
            <a:t>Ensuring the research ecosystem at </a:t>
          </a:r>
          <a:r>
            <a:rPr lang="en-GB" b="1" i="0">
              <a:solidFill>
                <a:srgbClr val="000000"/>
              </a:solidFill>
            </a:rPr>
            <a:t>LSE encourages and facilitates interdisciplinary collaboration, citizenship, community-building</a:t>
          </a:r>
          <a:r>
            <a:rPr lang="en-GB" b="0" i="0">
              <a:solidFill>
                <a:srgbClr val="000000"/>
              </a:solidFill>
            </a:rPr>
            <a:t>, and </a:t>
          </a:r>
          <a:r>
            <a:rPr lang="en-GB" b="1" i="0">
              <a:solidFill>
                <a:srgbClr val="000000"/>
              </a:solidFill>
            </a:rPr>
            <a:t>innovative and creative thought leadership</a:t>
          </a:r>
          <a:r>
            <a:rPr lang="en-GB" b="0" i="0">
              <a:solidFill>
                <a:srgbClr val="000000"/>
              </a:solidFill>
            </a:rPr>
            <a:t> to deliver meaningful research, impact and influence.</a:t>
          </a:r>
          <a:endParaRPr lang="en-GB">
            <a:solidFill>
              <a:srgbClr val="000000"/>
            </a:solidFill>
          </a:endParaRPr>
        </a:p>
      </dgm:t>
    </dgm:pt>
    <dgm:pt modelId="{D17DD720-5388-4A15-9796-DA0C31844E0B}" type="parTrans" cxnId="{663C8D27-BC17-4A10-9174-741ECC63E5AC}">
      <dgm:prSet/>
      <dgm:spPr/>
      <dgm:t>
        <a:bodyPr/>
        <a:lstStyle/>
        <a:p>
          <a:endParaRPr lang="en-GB"/>
        </a:p>
      </dgm:t>
    </dgm:pt>
    <dgm:pt modelId="{FFEDD30C-1251-4408-921B-96CB6117A3EB}" type="sibTrans" cxnId="{663C8D27-BC17-4A10-9174-741ECC63E5AC}">
      <dgm:prSet/>
      <dgm:spPr/>
      <dgm:t>
        <a:bodyPr/>
        <a:lstStyle/>
        <a:p>
          <a:endParaRPr lang="en-GB"/>
        </a:p>
      </dgm:t>
    </dgm:pt>
    <dgm:pt modelId="{82C527B4-9D0B-4E5C-96AD-3AD469A9F048}" type="pres">
      <dgm:prSet presAssocID="{4696B8F1-D0C2-4F0D-B9D9-3DF3FDB8C322}" presName="Name0" presStyleCnt="0">
        <dgm:presLayoutVars>
          <dgm:dir/>
          <dgm:animLvl val="lvl"/>
          <dgm:resizeHandles val="exact"/>
        </dgm:presLayoutVars>
      </dgm:prSet>
      <dgm:spPr/>
    </dgm:pt>
    <dgm:pt modelId="{678202BD-B27A-4F6A-8169-CE7E9B1E9331}" type="pres">
      <dgm:prSet presAssocID="{0166A888-2508-4DFB-9433-E1E337C2E06F}" presName="linNode" presStyleCnt="0"/>
      <dgm:spPr/>
    </dgm:pt>
    <dgm:pt modelId="{8707B6E6-024E-491D-B3B5-885C8A756455}" type="pres">
      <dgm:prSet presAssocID="{0166A888-2508-4DFB-9433-E1E337C2E06F}" presName="parentText" presStyleLbl="node1" presStyleIdx="0" presStyleCnt="3">
        <dgm:presLayoutVars>
          <dgm:chMax val="1"/>
          <dgm:bulletEnabled val="1"/>
        </dgm:presLayoutVars>
      </dgm:prSet>
      <dgm:spPr/>
    </dgm:pt>
    <dgm:pt modelId="{E2F8550D-E2C2-4849-9FE3-08EDAB2373FA}" type="pres">
      <dgm:prSet presAssocID="{0166A888-2508-4DFB-9433-E1E337C2E06F}" presName="descendantText" presStyleLbl="alignAccFollowNode1" presStyleIdx="0" presStyleCnt="3">
        <dgm:presLayoutVars>
          <dgm:bulletEnabled val="1"/>
        </dgm:presLayoutVars>
      </dgm:prSet>
      <dgm:spPr/>
    </dgm:pt>
    <dgm:pt modelId="{5E5C14C7-76A8-42F8-92C3-07B51F10D116}" type="pres">
      <dgm:prSet presAssocID="{24DCBBA8-5192-4AB8-91E7-0D75A01AEBD4}" presName="sp" presStyleCnt="0"/>
      <dgm:spPr/>
    </dgm:pt>
    <dgm:pt modelId="{C88865BC-06C4-443F-9673-FBF4143A6D07}" type="pres">
      <dgm:prSet presAssocID="{98A07247-ABCE-4DC5-BF12-CB162294A3AD}" presName="linNode" presStyleCnt="0"/>
      <dgm:spPr/>
    </dgm:pt>
    <dgm:pt modelId="{890986B2-7C75-41D6-BAD6-31C79C77A4A6}" type="pres">
      <dgm:prSet presAssocID="{98A07247-ABCE-4DC5-BF12-CB162294A3AD}" presName="parentText" presStyleLbl="node1" presStyleIdx="1" presStyleCnt="3">
        <dgm:presLayoutVars>
          <dgm:chMax val="1"/>
          <dgm:bulletEnabled val="1"/>
        </dgm:presLayoutVars>
      </dgm:prSet>
      <dgm:spPr/>
    </dgm:pt>
    <dgm:pt modelId="{276083BD-EC92-49E9-9935-987C5BC5F435}" type="pres">
      <dgm:prSet presAssocID="{98A07247-ABCE-4DC5-BF12-CB162294A3AD}" presName="descendantText" presStyleLbl="alignAccFollowNode1" presStyleIdx="1" presStyleCnt="3">
        <dgm:presLayoutVars>
          <dgm:bulletEnabled val="1"/>
        </dgm:presLayoutVars>
      </dgm:prSet>
      <dgm:spPr/>
    </dgm:pt>
    <dgm:pt modelId="{17F7F761-7643-483C-82B5-BDE6CEDF3734}" type="pres">
      <dgm:prSet presAssocID="{FE6A1994-2DBF-4342-8F14-72CDACDD5957}" presName="sp" presStyleCnt="0"/>
      <dgm:spPr/>
    </dgm:pt>
    <dgm:pt modelId="{60E46994-3FDC-4520-834C-A1BCC349B87D}" type="pres">
      <dgm:prSet presAssocID="{F7F8EB56-B98D-4EB9-A8C9-A405C345BCE2}" presName="linNode" presStyleCnt="0"/>
      <dgm:spPr/>
    </dgm:pt>
    <dgm:pt modelId="{CDE6584C-602C-426F-8D23-50AE289A4BA0}" type="pres">
      <dgm:prSet presAssocID="{F7F8EB56-B98D-4EB9-A8C9-A405C345BCE2}" presName="parentText" presStyleLbl="node1" presStyleIdx="2" presStyleCnt="3">
        <dgm:presLayoutVars>
          <dgm:chMax val="1"/>
          <dgm:bulletEnabled val="1"/>
        </dgm:presLayoutVars>
      </dgm:prSet>
      <dgm:spPr/>
    </dgm:pt>
    <dgm:pt modelId="{52A3CAF1-2973-4BF6-B34D-F42D83CC2282}" type="pres">
      <dgm:prSet presAssocID="{F7F8EB56-B98D-4EB9-A8C9-A405C345BCE2}" presName="descendantText" presStyleLbl="alignAccFollowNode1" presStyleIdx="2" presStyleCnt="3">
        <dgm:presLayoutVars>
          <dgm:bulletEnabled val="1"/>
        </dgm:presLayoutVars>
      </dgm:prSet>
      <dgm:spPr/>
    </dgm:pt>
  </dgm:ptLst>
  <dgm:cxnLst>
    <dgm:cxn modelId="{BA1D440A-7A52-4E90-9F7C-7F24C91FB985}" type="presOf" srcId="{F7F8EB56-B98D-4EB9-A8C9-A405C345BCE2}" destId="{CDE6584C-602C-426F-8D23-50AE289A4BA0}" srcOrd="0" destOrd="0" presId="urn:microsoft.com/office/officeart/2005/8/layout/vList5"/>
    <dgm:cxn modelId="{E58CAE1C-E1B0-4C53-A124-044F444631BE}" srcId="{4696B8F1-D0C2-4F0D-B9D9-3DF3FDB8C322}" destId="{F7F8EB56-B98D-4EB9-A8C9-A405C345BCE2}" srcOrd="2" destOrd="0" parTransId="{EE8ED042-160E-430F-9EB8-A9DECEFE24F4}" sibTransId="{225EF495-6C46-4BBE-B74F-7C65A72858F1}"/>
    <dgm:cxn modelId="{57245425-DBFE-40F5-A373-E294D39AC7D8}" type="presOf" srcId="{98A07247-ABCE-4DC5-BF12-CB162294A3AD}" destId="{890986B2-7C75-41D6-BAD6-31C79C77A4A6}" srcOrd="0" destOrd="0" presId="urn:microsoft.com/office/officeart/2005/8/layout/vList5"/>
    <dgm:cxn modelId="{663C8D27-BC17-4A10-9174-741ECC63E5AC}" srcId="{F7F8EB56-B98D-4EB9-A8C9-A405C345BCE2}" destId="{A48F1AFE-AABA-4D8A-8E00-47CC996B2AE3}" srcOrd="0" destOrd="0" parTransId="{D17DD720-5388-4A15-9796-DA0C31844E0B}" sibTransId="{FFEDD30C-1251-4408-921B-96CB6117A3EB}"/>
    <dgm:cxn modelId="{3DB95036-546B-45E4-A334-9C565EA73514}" type="presOf" srcId="{30907B2D-E840-414B-BABD-BAF70CF4DA4B}" destId="{E2F8550D-E2C2-4849-9FE3-08EDAB2373FA}" srcOrd="0" destOrd="0" presId="urn:microsoft.com/office/officeart/2005/8/layout/vList5"/>
    <dgm:cxn modelId="{3CB87D46-5C63-4087-AB66-7AAEA1070CA5}" type="presOf" srcId="{4696B8F1-D0C2-4F0D-B9D9-3DF3FDB8C322}" destId="{82C527B4-9D0B-4E5C-96AD-3AD469A9F048}" srcOrd="0" destOrd="0" presId="urn:microsoft.com/office/officeart/2005/8/layout/vList5"/>
    <dgm:cxn modelId="{14B2A680-C7C0-4278-8B3E-7A1ED0872C08}" srcId="{0166A888-2508-4DFB-9433-E1E337C2E06F}" destId="{30907B2D-E840-414B-BABD-BAF70CF4DA4B}" srcOrd="0" destOrd="0" parTransId="{CCFC8C08-3A42-490E-B0D0-645D52BDA514}" sibTransId="{1E6BA64D-8A20-47F5-9C4A-0ED954B7EE97}"/>
    <dgm:cxn modelId="{1D3B1D94-ABA0-4016-96EF-9E2DCCF8F3D8}" srcId="{4696B8F1-D0C2-4F0D-B9D9-3DF3FDB8C322}" destId="{98A07247-ABCE-4DC5-BF12-CB162294A3AD}" srcOrd="1" destOrd="0" parTransId="{1417845E-7C6F-4B3E-92A1-098DEEAB17A6}" sibTransId="{FE6A1994-2DBF-4342-8F14-72CDACDD5957}"/>
    <dgm:cxn modelId="{E5F8D8A6-0FB2-4F44-8756-5D8AC892CA87}" srcId="{98A07247-ABCE-4DC5-BF12-CB162294A3AD}" destId="{E89344FD-6CA8-4314-8ACB-7F0985F83252}" srcOrd="0" destOrd="0" parTransId="{EFD3E857-8C71-45D4-B6CA-71741CCD89D4}" sibTransId="{495468D5-4A54-4E84-9CDA-6A5EC084D46C}"/>
    <dgm:cxn modelId="{BFF8B7B6-97F5-41BF-9E39-02110B635413}" type="presOf" srcId="{0166A888-2508-4DFB-9433-E1E337C2E06F}" destId="{8707B6E6-024E-491D-B3B5-885C8A756455}" srcOrd="0" destOrd="0" presId="urn:microsoft.com/office/officeart/2005/8/layout/vList5"/>
    <dgm:cxn modelId="{5DA48FD5-308D-4A9E-985B-8A0C33D9C227}" type="presOf" srcId="{E89344FD-6CA8-4314-8ACB-7F0985F83252}" destId="{276083BD-EC92-49E9-9935-987C5BC5F435}" srcOrd="0" destOrd="0" presId="urn:microsoft.com/office/officeart/2005/8/layout/vList5"/>
    <dgm:cxn modelId="{699521DB-D403-4E0B-B4C1-F4A7C2EC7A2B}" srcId="{4696B8F1-D0C2-4F0D-B9D9-3DF3FDB8C322}" destId="{0166A888-2508-4DFB-9433-E1E337C2E06F}" srcOrd="0" destOrd="0" parTransId="{96F82C02-E97A-40AB-8E3F-406AA2341756}" sibTransId="{24DCBBA8-5192-4AB8-91E7-0D75A01AEBD4}"/>
    <dgm:cxn modelId="{9981E0ED-E413-4329-882D-4BEACAB1C27A}" type="presOf" srcId="{A48F1AFE-AABA-4D8A-8E00-47CC996B2AE3}" destId="{52A3CAF1-2973-4BF6-B34D-F42D83CC2282}" srcOrd="0" destOrd="0" presId="urn:microsoft.com/office/officeart/2005/8/layout/vList5"/>
    <dgm:cxn modelId="{A80CCDC8-F549-4AAC-B22A-6C3D9F972CB6}" type="presParOf" srcId="{82C527B4-9D0B-4E5C-96AD-3AD469A9F048}" destId="{678202BD-B27A-4F6A-8169-CE7E9B1E9331}" srcOrd="0" destOrd="0" presId="urn:microsoft.com/office/officeart/2005/8/layout/vList5"/>
    <dgm:cxn modelId="{772B4F74-B24A-4F13-93FA-5C97FF692214}" type="presParOf" srcId="{678202BD-B27A-4F6A-8169-CE7E9B1E9331}" destId="{8707B6E6-024E-491D-B3B5-885C8A756455}" srcOrd="0" destOrd="0" presId="urn:microsoft.com/office/officeart/2005/8/layout/vList5"/>
    <dgm:cxn modelId="{6BB933CF-6F32-4E01-A321-481B28020E29}" type="presParOf" srcId="{678202BD-B27A-4F6A-8169-CE7E9B1E9331}" destId="{E2F8550D-E2C2-4849-9FE3-08EDAB2373FA}" srcOrd="1" destOrd="0" presId="urn:microsoft.com/office/officeart/2005/8/layout/vList5"/>
    <dgm:cxn modelId="{FF3DB426-56D3-4829-9840-4286BF6E8E2D}" type="presParOf" srcId="{82C527B4-9D0B-4E5C-96AD-3AD469A9F048}" destId="{5E5C14C7-76A8-42F8-92C3-07B51F10D116}" srcOrd="1" destOrd="0" presId="urn:microsoft.com/office/officeart/2005/8/layout/vList5"/>
    <dgm:cxn modelId="{0C01F152-9E1E-4FB4-B7CA-4330373CA199}" type="presParOf" srcId="{82C527B4-9D0B-4E5C-96AD-3AD469A9F048}" destId="{C88865BC-06C4-443F-9673-FBF4143A6D07}" srcOrd="2" destOrd="0" presId="urn:microsoft.com/office/officeart/2005/8/layout/vList5"/>
    <dgm:cxn modelId="{7072D451-4A5E-44F2-BD14-1F420732DA53}" type="presParOf" srcId="{C88865BC-06C4-443F-9673-FBF4143A6D07}" destId="{890986B2-7C75-41D6-BAD6-31C79C77A4A6}" srcOrd="0" destOrd="0" presId="urn:microsoft.com/office/officeart/2005/8/layout/vList5"/>
    <dgm:cxn modelId="{8458630E-6316-48B8-BA4D-3D4832FA038A}" type="presParOf" srcId="{C88865BC-06C4-443F-9673-FBF4143A6D07}" destId="{276083BD-EC92-49E9-9935-987C5BC5F435}" srcOrd="1" destOrd="0" presId="urn:microsoft.com/office/officeart/2005/8/layout/vList5"/>
    <dgm:cxn modelId="{7ACCC2C2-AB39-41C5-8286-C97EBE2011C6}" type="presParOf" srcId="{82C527B4-9D0B-4E5C-96AD-3AD469A9F048}" destId="{17F7F761-7643-483C-82B5-BDE6CEDF3734}" srcOrd="3" destOrd="0" presId="urn:microsoft.com/office/officeart/2005/8/layout/vList5"/>
    <dgm:cxn modelId="{870479BF-A475-4517-82C6-774834653DCC}" type="presParOf" srcId="{82C527B4-9D0B-4E5C-96AD-3AD469A9F048}" destId="{60E46994-3FDC-4520-834C-A1BCC349B87D}" srcOrd="4" destOrd="0" presId="urn:microsoft.com/office/officeart/2005/8/layout/vList5"/>
    <dgm:cxn modelId="{C09C5B4B-CCF1-48D5-A8AD-8B78C062B51A}" type="presParOf" srcId="{60E46994-3FDC-4520-834C-A1BCC349B87D}" destId="{CDE6584C-602C-426F-8D23-50AE289A4BA0}" srcOrd="0" destOrd="0" presId="urn:microsoft.com/office/officeart/2005/8/layout/vList5"/>
    <dgm:cxn modelId="{90147A9C-4B9E-40F7-8B64-F8FC617E1F02}" type="presParOf" srcId="{60E46994-3FDC-4520-834C-A1BCC349B87D}" destId="{52A3CAF1-2973-4BF6-B34D-F42D83CC2282}"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5DAB15-11BA-4E2E-B3B2-F0F2D7EE8B8A}"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n-GB"/>
        </a:p>
      </dgm:t>
    </dgm:pt>
    <dgm:pt modelId="{4CBE3157-76EB-48EE-A063-3C3C21D4707B}">
      <dgm:prSet phldrT="[Text]" phldr="0" custT="1"/>
      <dgm:spPr/>
      <dgm:t>
        <a:bodyPr/>
        <a:lstStyle/>
        <a:p>
          <a:pPr algn="l" rtl="0">
            <a:lnSpc>
              <a:spcPct val="90000"/>
            </a:lnSpc>
          </a:pPr>
          <a:r>
            <a:rPr lang="en-GB" sz="1800">
              <a:solidFill>
                <a:srgbClr val="5E5E5E"/>
              </a:solidFill>
              <a:latin typeface="Arial"/>
              <a:ea typeface="+mn-ea"/>
              <a:cs typeface="Arial"/>
            </a:rPr>
            <a:t>Research grant development support </a:t>
          </a:r>
          <a:endParaRPr lang="en-US" sz="1800">
            <a:solidFill>
              <a:srgbClr val="5E5E5E"/>
            </a:solidFill>
            <a:latin typeface="Arial"/>
            <a:ea typeface="+mn-ea"/>
            <a:cs typeface="Arial"/>
          </a:endParaRPr>
        </a:p>
      </dgm:t>
    </dgm:pt>
    <dgm:pt modelId="{D6390146-6C80-4799-A66C-B7D42EB69C40}" type="parTrans" cxnId="{82C67947-B574-4DC8-9699-D23139CC65AF}">
      <dgm:prSet/>
      <dgm:spPr/>
    </dgm:pt>
    <dgm:pt modelId="{34E882BD-5937-4FA8-857A-CAFC1F676BFE}" type="sibTrans" cxnId="{82C67947-B574-4DC8-9699-D23139CC65AF}">
      <dgm:prSet/>
      <dgm:spPr/>
    </dgm:pt>
    <dgm:pt modelId="{5DB0238B-CF18-40E8-B53E-FAA30C5B5409}">
      <dgm:prSet phldrT="[Text]" phldr="0" custT="1"/>
      <dgm:spPr/>
      <dgm:t>
        <a:bodyPr/>
        <a:lstStyle/>
        <a:p>
          <a:pPr algn="l" rtl="0">
            <a:lnSpc>
              <a:spcPct val="90000"/>
            </a:lnSpc>
          </a:pPr>
          <a:r>
            <a:rPr lang="en-GB" sz="1800">
              <a:solidFill>
                <a:srgbClr val="5E5E5E"/>
              </a:solidFill>
              <a:latin typeface="Arial"/>
              <a:ea typeface="+mn-ea"/>
              <a:cs typeface="Arial"/>
            </a:rPr>
            <a:t>Due diligence processes </a:t>
          </a:r>
          <a:endParaRPr lang="en-US" sz="1800">
            <a:solidFill>
              <a:srgbClr val="5E5E5E"/>
            </a:solidFill>
            <a:latin typeface="Arial"/>
            <a:ea typeface="+mn-ea"/>
            <a:cs typeface="Arial"/>
          </a:endParaRPr>
        </a:p>
      </dgm:t>
    </dgm:pt>
    <dgm:pt modelId="{109DBB38-6D07-474A-B466-829848CE40EA}" type="parTrans" cxnId="{51899E5C-22A7-4964-B1A5-FFA7D35144E2}">
      <dgm:prSet/>
      <dgm:spPr/>
    </dgm:pt>
    <dgm:pt modelId="{F7965F7F-0E95-4389-A714-FF9F6A820EE3}" type="sibTrans" cxnId="{51899E5C-22A7-4964-B1A5-FFA7D35144E2}">
      <dgm:prSet/>
      <dgm:spPr/>
    </dgm:pt>
    <dgm:pt modelId="{ED301332-1582-4C95-AC83-416AE29C14B2}">
      <dgm:prSet phldrT="[Text]" phldr="0" custT="1"/>
      <dgm:spPr/>
      <dgm:t>
        <a:bodyPr/>
        <a:lstStyle/>
        <a:p>
          <a:pPr algn="l">
            <a:lnSpc>
              <a:spcPct val="90000"/>
            </a:lnSpc>
          </a:pPr>
          <a:r>
            <a:rPr lang="en-GB" sz="1800">
              <a:solidFill>
                <a:srgbClr val="5E5E5E"/>
              </a:solidFill>
              <a:latin typeface="Arial"/>
              <a:ea typeface="+mn-ea"/>
              <a:cs typeface="Arial"/>
            </a:rPr>
            <a:t>Facilitating equitable partnership agreements </a:t>
          </a:r>
          <a:endParaRPr lang="en-US" sz="1800">
            <a:solidFill>
              <a:srgbClr val="5E5E5E"/>
            </a:solidFill>
            <a:latin typeface="Arial"/>
            <a:ea typeface="+mn-ea"/>
            <a:cs typeface="Arial"/>
          </a:endParaRPr>
        </a:p>
      </dgm:t>
    </dgm:pt>
    <dgm:pt modelId="{045B2368-0292-4489-BFBA-A751938A43D3}" type="parTrans" cxnId="{213192A1-4B2F-4081-BA98-5A7DA99DB855}">
      <dgm:prSet/>
      <dgm:spPr/>
    </dgm:pt>
    <dgm:pt modelId="{6DD5A32A-8181-4A0D-BF55-1C572BA1A734}" type="sibTrans" cxnId="{213192A1-4B2F-4081-BA98-5A7DA99DB855}">
      <dgm:prSet/>
      <dgm:spPr/>
    </dgm:pt>
    <dgm:pt modelId="{449E4D09-FF8B-4B71-9A32-65D78567F74A}">
      <dgm:prSet phldrT="[Text]" phldr="0" custT="1"/>
      <dgm:spPr/>
      <dgm:t>
        <a:bodyPr/>
        <a:lstStyle/>
        <a:p>
          <a:pPr algn="l">
            <a:lnSpc>
              <a:spcPct val="90000"/>
            </a:lnSpc>
          </a:pPr>
          <a:r>
            <a:rPr lang="en-GB" sz="1800">
              <a:solidFill>
                <a:srgbClr val="5E5E5E"/>
              </a:solidFill>
              <a:latin typeface="Arial"/>
              <a:ea typeface="+mn-ea"/>
              <a:cs typeface="Arial"/>
            </a:rPr>
            <a:t>Research governance design and implementation support</a:t>
          </a:r>
          <a:endParaRPr lang="en-US" sz="1800">
            <a:solidFill>
              <a:srgbClr val="5E5E5E"/>
            </a:solidFill>
            <a:latin typeface="Arial"/>
            <a:ea typeface="+mn-ea"/>
            <a:cs typeface="Arial"/>
          </a:endParaRPr>
        </a:p>
      </dgm:t>
    </dgm:pt>
    <dgm:pt modelId="{5ED5C751-21F6-4E8C-8C59-854B10D4F746}" type="parTrans" cxnId="{A47F9722-675D-4A06-A73B-7E0616FFDDD6}">
      <dgm:prSet/>
      <dgm:spPr/>
    </dgm:pt>
    <dgm:pt modelId="{093C2826-06F6-4415-B79B-ED607A7CD280}" type="sibTrans" cxnId="{A47F9722-675D-4A06-A73B-7E0616FFDDD6}">
      <dgm:prSet/>
      <dgm:spPr/>
    </dgm:pt>
    <dgm:pt modelId="{E337B665-B80F-4F54-8C86-43F16B936A26}">
      <dgm:prSet phldrT="[Text]" phldr="0" custT="1"/>
      <dgm:spPr/>
      <dgm:t>
        <a:bodyPr/>
        <a:lstStyle/>
        <a:p>
          <a:pPr algn="l" rtl="0">
            <a:lnSpc>
              <a:spcPct val="90000"/>
            </a:lnSpc>
          </a:pPr>
          <a:r>
            <a:rPr lang="en-GB" sz="1800">
              <a:solidFill>
                <a:srgbClr val="5E5E5E"/>
              </a:solidFill>
              <a:latin typeface="Arial"/>
              <a:ea typeface="+mn-ea"/>
              <a:cs typeface="Arial"/>
            </a:rPr>
            <a:t>Partnership management and communications</a:t>
          </a:r>
          <a:endParaRPr lang="en-US" sz="1800">
            <a:solidFill>
              <a:srgbClr val="5E5E5E"/>
            </a:solidFill>
            <a:latin typeface="Arial"/>
            <a:ea typeface="+mn-ea"/>
            <a:cs typeface="Arial"/>
          </a:endParaRPr>
        </a:p>
      </dgm:t>
    </dgm:pt>
    <dgm:pt modelId="{D2AD926D-F1BE-4DB4-BB5C-3145E6985811}" type="parTrans" cxnId="{EDCFF8E1-B682-4DA8-ADE1-DB4F319DA29A}">
      <dgm:prSet/>
      <dgm:spPr/>
    </dgm:pt>
    <dgm:pt modelId="{36D455FA-FE0B-492B-AA38-AE6385F960E8}" type="sibTrans" cxnId="{EDCFF8E1-B682-4DA8-ADE1-DB4F319DA29A}">
      <dgm:prSet/>
      <dgm:spPr/>
    </dgm:pt>
    <dgm:pt modelId="{C8292C44-0D12-4E23-B48A-65634E30194E}">
      <dgm:prSet phldrT="[Text]" phldr="0" custT="1"/>
      <dgm:spPr/>
      <dgm:t>
        <a:bodyPr/>
        <a:lstStyle/>
        <a:p>
          <a:pPr algn="l">
            <a:lnSpc>
              <a:spcPct val="90000"/>
            </a:lnSpc>
          </a:pPr>
          <a:r>
            <a:rPr lang="en-GB" sz="1800">
              <a:solidFill>
                <a:srgbClr val="5E5E5E"/>
              </a:solidFill>
              <a:latin typeface="Arial"/>
              <a:ea typeface="+mn-ea"/>
              <a:cs typeface="Arial"/>
            </a:rPr>
            <a:t>Financial management</a:t>
          </a:r>
          <a:endParaRPr lang="en-US" sz="1800">
            <a:solidFill>
              <a:srgbClr val="5E5E5E"/>
            </a:solidFill>
            <a:latin typeface="Arial"/>
            <a:ea typeface="+mn-ea"/>
            <a:cs typeface="Arial"/>
          </a:endParaRPr>
        </a:p>
      </dgm:t>
    </dgm:pt>
    <dgm:pt modelId="{9D2FCD85-4E0F-40A8-B1D5-DF54E0B0B3EF}" type="parTrans" cxnId="{4F6BA803-541C-4E81-9DA9-7C1B18F403EB}">
      <dgm:prSet/>
      <dgm:spPr/>
    </dgm:pt>
    <dgm:pt modelId="{13090B4E-C043-47A4-8DB8-2B71E56CF310}" type="sibTrans" cxnId="{4F6BA803-541C-4E81-9DA9-7C1B18F403EB}">
      <dgm:prSet/>
      <dgm:spPr/>
    </dgm:pt>
    <dgm:pt modelId="{37A582B4-81EB-48E3-970E-36A9BC2E3CF7}">
      <dgm:prSet phldrT="[Text]" phldr="0" custT="1"/>
      <dgm:spPr/>
      <dgm:t>
        <a:bodyPr/>
        <a:lstStyle/>
        <a:p>
          <a:pPr algn="l">
            <a:lnSpc>
              <a:spcPct val="90000"/>
            </a:lnSpc>
          </a:pPr>
          <a:r>
            <a:rPr lang="en-GB" sz="1800">
              <a:solidFill>
                <a:srgbClr val="5E5E5E"/>
              </a:solidFill>
              <a:latin typeface="Arial"/>
              <a:ea typeface="+mn-ea"/>
              <a:cs typeface="Arial"/>
            </a:rPr>
            <a:t>Logistical implementation incl. travel arrangements, contracting and invoice payments, and reporting</a:t>
          </a:r>
          <a:endParaRPr lang="en-US" sz="1800">
            <a:solidFill>
              <a:srgbClr val="5E5E5E"/>
            </a:solidFill>
            <a:latin typeface="Arial"/>
            <a:ea typeface="+mn-ea"/>
            <a:cs typeface="Arial"/>
          </a:endParaRPr>
        </a:p>
      </dgm:t>
    </dgm:pt>
    <dgm:pt modelId="{ADEB5F44-B7A4-4160-84AF-911FD70FF7A0}" type="parTrans" cxnId="{852A68C8-23BB-4945-BF17-F4D9C1FEEFF7}">
      <dgm:prSet/>
      <dgm:spPr/>
    </dgm:pt>
    <dgm:pt modelId="{93739BB2-2B7F-4B54-B461-A95F1CD0CCA2}" type="sibTrans" cxnId="{852A68C8-23BB-4945-BF17-F4D9C1FEEFF7}">
      <dgm:prSet/>
      <dgm:spPr/>
    </dgm:pt>
    <dgm:pt modelId="{7FF0A0BE-BF0E-4908-8F96-60525225E49A}" type="pres">
      <dgm:prSet presAssocID="{C75DAB15-11BA-4E2E-B3B2-F0F2D7EE8B8A}" presName="linear" presStyleCnt="0">
        <dgm:presLayoutVars>
          <dgm:dir/>
          <dgm:animLvl val="lvl"/>
          <dgm:resizeHandles val="exact"/>
        </dgm:presLayoutVars>
      </dgm:prSet>
      <dgm:spPr/>
    </dgm:pt>
    <dgm:pt modelId="{AE793D24-F684-4540-A8B5-B552D4822165}" type="pres">
      <dgm:prSet presAssocID="{4CBE3157-76EB-48EE-A063-3C3C21D4707B}" presName="parentLin" presStyleCnt="0"/>
      <dgm:spPr/>
    </dgm:pt>
    <dgm:pt modelId="{A53F8F60-83EC-4F2F-A98C-75A2FA8C9F45}" type="pres">
      <dgm:prSet presAssocID="{4CBE3157-76EB-48EE-A063-3C3C21D4707B}" presName="parentLeftMargin" presStyleLbl="node1" presStyleIdx="0" presStyleCnt="7"/>
      <dgm:spPr/>
    </dgm:pt>
    <dgm:pt modelId="{DFB23AB2-35F4-4750-A859-75F6EA59C2AF}" type="pres">
      <dgm:prSet presAssocID="{4CBE3157-76EB-48EE-A063-3C3C21D4707B}" presName="parentText" presStyleLbl="node1" presStyleIdx="0" presStyleCnt="7">
        <dgm:presLayoutVars>
          <dgm:chMax val="0"/>
          <dgm:bulletEnabled val="1"/>
        </dgm:presLayoutVars>
      </dgm:prSet>
      <dgm:spPr/>
    </dgm:pt>
    <dgm:pt modelId="{63A0CD76-1184-498A-B89E-0CA1F909CD8A}" type="pres">
      <dgm:prSet presAssocID="{4CBE3157-76EB-48EE-A063-3C3C21D4707B}" presName="negativeSpace" presStyleCnt="0"/>
      <dgm:spPr/>
    </dgm:pt>
    <dgm:pt modelId="{943D6C18-B1FB-441E-85C8-0925B6FCF653}" type="pres">
      <dgm:prSet presAssocID="{4CBE3157-76EB-48EE-A063-3C3C21D4707B}" presName="childText" presStyleLbl="conFgAcc1" presStyleIdx="0" presStyleCnt="7">
        <dgm:presLayoutVars>
          <dgm:bulletEnabled val="1"/>
        </dgm:presLayoutVars>
      </dgm:prSet>
      <dgm:spPr/>
    </dgm:pt>
    <dgm:pt modelId="{0A8988F0-B9FF-4AA1-936E-1B898C849D93}" type="pres">
      <dgm:prSet presAssocID="{34E882BD-5937-4FA8-857A-CAFC1F676BFE}" presName="spaceBetweenRectangles" presStyleCnt="0"/>
      <dgm:spPr/>
    </dgm:pt>
    <dgm:pt modelId="{137DA99A-61E1-4D54-9FC7-7611829F4F78}" type="pres">
      <dgm:prSet presAssocID="{5DB0238B-CF18-40E8-B53E-FAA30C5B5409}" presName="parentLin" presStyleCnt="0"/>
      <dgm:spPr/>
    </dgm:pt>
    <dgm:pt modelId="{49FE9E27-6768-4F8E-864A-3241FD82FA48}" type="pres">
      <dgm:prSet presAssocID="{5DB0238B-CF18-40E8-B53E-FAA30C5B5409}" presName="parentLeftMargin" presStyleLbl="node1" presStyleIdx="0" presStyleCnt="7"/>
      <dgm:spPr/>
    </dgm:pt>
    <dgm:pt modelId="{B8EBD326-3375-4CB8-8A6D-135531EC0B29}" type="pres">
      <dgm:prSet presAssocID="{5DB0238B-CF18-40E8-B53E-FAA30C5B5409}" presName="parentText" presStyleLbl="node1" presStyleIdx="1" presStyleCnt="7">
        <dgm:presLayoutVars>
          <dgm:chMax val="0"/>
          <dgm:bulletEnabled val="1"/>
        </dgm:presLayoutVars>
      </dgm:prSet>
      <dgm:spPr/>
    </dgm:pt>
    <dgm:pt modelId="{94655F76-1FAD-4CC8-A604-1CD3532BDAA7}" type="pres">
      <dgm:prSet presAssocID="{5DB0238B-CF18-40E8-B53E-FAA30C5B5409}" presName="negativeSpace" presStyleCnt="0"/>
      <dgm:spPr/>
    </dgm:pt>
    <dgm:pt modelId="{9ACDF112-2F68-466C-81CB-57CD88E890C8}" type="pres">
      <dgm:prSet presAssocID="{5DB0238B-CF18-40E8-B53E-FAA30C5B5409}" presName="childText" presStyleLbl="conFgAcc1" presStyleIdx="1" presStyleCnt="7">
        <dgm:presLayoutVars>
          <dgm:bulletEnabled val="1"/>
        </dgm:presLayoutVars>
      </dgm:prSet>
      <dgm:spPr/>
    </dgm:pt>
    <dgm:pt modelId="{BEEF3BD1-F866-4FA6-AC9B-B19D2A2069F5}" type="pres">
      <dgm:prSet presAssocID="{F7965F7F-0E95-4389-A714-FF9F6A820EE3}" presName="spaceBetweenRectangles" presStyleCnt="0"/>
      <dgm:spPr/>
    </dgm:pt>
    <dgm:pt modelId="{9E6CD0F6-7D5F-474E-9CF8-6F0B629A1BD5}" type="pres">
      <dgm:prSet presAssocID="{ED301332-1582-4C95-AC83-416AE29C14B2}" presName="parentLin" presStyleCnt="0"/>
      <dgm:spPr/>
    </dgm:pt>
    <dgm:pt modelId="{B29A7933-EBE1-4DED-96E4-F617F6568D1B}" type="pres">
      <dgm:prSet presAssocID="{ED301332-1582-4C95-AC83-416AE29C14B2}" presName="parentLeftMargin" presStyleLbl="node1" presStyleIdx="1" presStyleCnt="7"/>
      <dgm:spPr/>
    </dgm:pt>
    <dgm:pt modelId="{BDDFA59C-4397-4F13-9CC5-A5D505456C44}" type="pres">
      <dgm:prSet presAssocID="{ED301332-1582-4C95-AC83-416AE29C14B2}" presName="parentText" presStyleLbl="node1" presStyleIdx="2" presStyleCnt="7">
        <dgm:presLayoutVars>
          <dgm:chMax val="0"/>
          <dgm:bulletEnabled val="1"/>
        </dgm:presLayoutVars>
      </dgm:prSet>
      <dgm:spPr/>
    </dgm:pt>
    <dgm:pt modelId="{5D463A71-E832-40BB-B899-55DAD072B6DB}" type="pres">
      <dgm:prSet presAssocID="{ED301332-1582-4C95-AC83-416AE29C14B2}" presName="negativeSpace" presStyleCnt="0"/>
      <dgm:spPr/>
    </dgm:pt>
    <dgm:pt modelId="{3B1F3FFC-5696-405D-8EB2-DA198D6400A9}" type="pres">
      <dgm:prSet presAssocID="{ED301332-1582-4C95-AC83-416AE29C14B2}" presName="childText" presStyleLbl="conFgAcc1" presStyleIdx="2" presStyleCnt="7">
        <dgm:presLayoutVars>
          <dgm:bulletEnabled val="1"/>
        </dgm:presLayoutVars>
      </dgm:prSet>
      <dgm:spPr/>
    </dgm:pt>
    <dgm:pt modelId="{1D294B5E-96CF-41E5-BE13-10975E99DB30}" type="pres">
      <dgm:prSet presAssocID="{6DD5A32A-8181-4A0D-BF55-1C572BA1A734}" presName="spaceBetweenRectangles" presStyleCnt="0"/>
      <dgm:spPr/>
    </dgm:pt>
    <dgm:pt modelId="{46940BDB-298B-4BAE-95D3-9A0BD5860F8A}" type="pres">
      <dgm:prSet presAssocID="{449E4D09-FF8B-4B71-9A32-65D78567F74A}" presName="parentLin" presStyleCnt="0"/>
      <dgm:spPr/>
    </dgm:pt>
    <dgm:pt modelId="{A5CBAE86-3FBE-4EBB-9101-D5F875C3E151}" type="pres">
      <dgm:prSet presAssocID="{449E4D09-FF8B-4B71-9A32-65D78567F74A}" presName="parentLeftMargin" presStyleLbl="node1" presStyleIdx="2" presStyleCnt="7"/>
      <dgm:spPr/>
    </dgm:pt>
    <dgm:pt modelId="{DAC10C8F-011B-4567-AD79-BA96F877A0DD}" type="pres">
      <dgm:prSet presAssocID="{449E4D09-FF8B-4B71-9A32-65D78567F74A}" presName="parentText" presStyleLbl="node1" presStyleIdx="3" presStyleCnt="7">
        <dgm:presLayoutVars>
          <dgm:chMax val="0"/>
          <dgm:bulletEnabled val="1"/>
        </dgm:presLayoutVars>
      </dgm:prSet>
      <dgm:spPr/>
    </dgm:pt>
    <dgm:pt modelId="{6EF5C502-A14E-4456-BC20-9436F2DEB38B}" type="pres">
      <dgm:prSet presAssocID="{449E4D09-FF8B-4B71-9A32-65D78567F74A}" presName="negativeSpace" presStyleCnt="0"/>
      <dgm:spPr/>
    </dgm:pt>
    <dgm:pt modelId="{10364377-A87A-4085-B7F6-C15D81D9D6BA}" type="pres">
      <dgm:prSet presAssocID="{449E4D09-FF8B-4B71-9A32-65D78567F74A}" presName="childText" presStyleLbl="conFgAcc1" presStyleIdx="3" presStyleCnt="7">
        <dgm:presLayoutVars>
          <dgm:bulletEnabled val="1"/>
        </dgm:presLayoutVars>
      </dgm:prSet>
      <dgm:spPr/>
    </dgm:pt>
    <dgm:pt modelId="{C14CCDD1-5548-4A11-B7EA-0B81E38DF098}" type="pres">
      <dgm:prSet presAssocID="{093C2826-06F6-4415-B79B-ED607A7CD280}" presName="spaceBetweenRectangles" presStyleCnt="0"/>
      <dgm:spPr/>
    </dgm:pt>
    <dgm:pt modelId="{119C9A62-0098-46F2-8D5E-E7EB8482880B}" type="pres">
      <dgm:prSet presAssocID="{E337B665-B80F-4F54-8C86-43F16B936A26}" presName="parentLin" presStyleCnt="0"/>
      <dgm:spPr/>
    </dgm:pt>
    <dgm:pt modelId="{15F3F1C6-BC53-46B1-B2CD-21B7B6CA0AB9}" type="pres">
      <dgm:prSet presAssocID="{E337B665-B80F-4F54-8C86-43F16B936A26}" presName="parentLeftMargin" presStyleLbl="node1" presStyleIdx="3" presStyleCnt="7"/>
      <dgm:spPr/>
    </dgm:pt>
    <dgm:pt modelId="{51ED160B-79C8-44B7-A612-F7AE43FEFE34}" type="pres">
      <dgm:prSet presAssocID="{E337B665-B80F-4F54-8C86-43F16B936A26}" presName="parentText" presStyleLbl="node1" presStyleIdx="4" presStyleCnt="7">
        <dgm:presLayoutVars>
          <dgm:chMax val="0"/>
          <dgm:bulletEnabled val="1"/>
        </dgm:presLayoutVars>
      </dgm:prSet>
      <dgm:spPr/>
    </dgm:pt>
    <dgm:pt modelId="{B598EA0B-689F-4D23-A1C9-1EAE7603905C}" type="pres">
      <dgm:prSet presAssocID="{E337B665-B80F-4F54-8C86-43F16B936A26}" presName="negativeSpace" presStyleCnt="0"/>
      <dgm:spPr/>
    </dgm:pt>
    <dgm:pt modelId="{05259F59-4502-43A7-92F8-0E77D4049077}" type="pres">
      <dgm:prSet presAssocID="{E337B665-B80F-4F54-8C86-43F16B936A26}" presName="childText" presStyleLbl="conFgAcc1" presStyleIdx="4" presStyleCnt="7">
        <dgm:presLayoutVars>
          <dgm:bulletEnabled val="1"/>
        </dgm:presLayoutVars>
      </dgm:prSet>
      <dgm:spPr/>
    </dgm:pt>
    <dgm:pt modelId="{9DAF69A3-0312-4ECD-B599-15F89DF42125}" type="pres">
      <dgm:prSet presAssocID="{36D455FA-FE0B-492B-AA38-AE6385F960E8}" presName="spaceBetweenRectangles" presStyleCnt="0"/>
      <dgm:spPr/>
    </dgm:pt>
    <dgm:pt modelId="{39B46360-DFCA-4DE2-9255-019600BC91E7}" type="pres">
      <dgm:prSet presAssocID="{C8292C44-0D12-4E23-B48A-65634E30194E}" presName="parentLin" presStyleCnt="0"/>
      <dgm:spPr/>
    </dgm:pt>
    <dgm:pt modelId="{C9993D66-B884-46F0-8ABB-B1A367F0B38B}" type="pres">
      <dgm:prSet presAssocID="{C8292C44-0D12-4E23-B48A-65634E30194E}" presName="parentLeftMargin" presStyleLbl="node1" presStyleIdx="4" presStyleCnt="7"/>
      <dgm:spPr/>
    </dgm:pt>
    <dgm:pt modelId="{12E12C78-175E-4F30-A7DA-BB5EF3A19C4F}" type="pres">
      <dgm:prSet presAssocID="{C8292C44-0D12-4E23-B48A-65634E30194E}" presName="parentText" presStyleLbl="node1" presStyleIdx="5" presStyleCnt="7">
        <dgm:presLayoutVars>
          <dgm:chMax val="0"/>
          <dgm:bulletEnabled val="1"/>
        </dgm:presLayoutVars>
      </dgm:prSet>
      <dgm:spPr/>
    </dgm:pt>
    <dgm:pt modelId="{A9BA3320-F102-4EA8-B174-87525541FB55}" type="pres">
      <dgm:prSet presAssocID="{C8292C44-0D12-4E23-B48A-65634E30194E}" presName="negativeSpace" presStyleCnt="0"/>
      <dgm:spPr/>
    </dgm:pt>
    <dgm:pt modelId="{27145393-3BA4-4A41-B820-C3211A6DA186}" type="pres">
      <dgm:prSet presAssocID="{C8292C44-0D12-4E23-B48A-65634E30194E}" presName="childText" presStyleLbl="conFgAcc1" presStyleIdx="5" presStyleCnt="7">
        <dgm:presLayoutVars>
          <dgm:bulletEnabled val="1"/>
        </dgm:presLayoutVars>
      </dgm:prSet>
      <dgm:spPr/>
    </dgm:pt>
    <dgm:pt modelId="{767D7BE2-17EB-42D8-B415-AB32282D0C6D}" type="pres">
      <dgm:prSet presAssocID="{13090B4E-C043-47A4-8DB8-2B71E56CF310}" presName="spaceBetweenRectangles" presStyleCnt="0"/>
      <dgm:spPr/>
    </dgm:pt>
    <dgm:pt modelId="{94B79368-A220-4EC0-AC7A-478A87BB52DE}" type="pres">
      <dgm:prSet presAssocID="{37A582B4-81EB-48E3-970E-36A9BC2E3CF7}" presName="parentLin" presStyleCnt="0"/>
      <dgm:spPr/>
    </dgm:pt>
    <dgm:pt modelId="{B35DA726-B245-4AA1-97BE-EBBD38F6FB06}" type="pres">
      <dgm:prSet presAssocID="{37A582B4-81EB-48E3-970E-36A9BC2E3CF7}" presName="parentLeftMargin" presStyleLbl="node1" presStyleIdx="5" presStyleCnt="7"/>
      <dgm:spPr/>
    </dgm:pt>
    <dgm:pt modelId="{A4EBFBE1-9C92-4501-AAEB-6E1267A68DE3}" type="pres">
      <dgm:prSet presAssocID="{37A582B4-81EB-48E3-970E-36A9BC2E3CF7}" presName="parentText" presStyleLbl="node1" presStyleIdx="6" presStyleCnt="7">
        <dgm:presLayoutVars>
          <dgm:chMax val="0"/>
          <dgm:bulletEnabled val="1"/>
        </dgm:presLayoutVars>
      </dgm:prSet>
      <dgm:spPr/>
    </dgm:pt>
    <dgm:pt modelId="{DAFA8045-8224-4D6D-AF80-B63B907B7BF6}" type="pres">
      <dgm:prSet presAssocID="{37A582B4-81EB-48E3-970E-36A9BC2E3CF7}" presName="negativeSpace" presStyleCnt="0"/>
      <dgm:spPr/>
    </dgm:pt>
    <dgm:pt modelId="{3536FE22-ED1A-4837-B6C1-C3F1AFABBC42}" type="pres">
      <dgm:prSet presAssocID="{37A582B4-81EB-48E3-970E-36A9BC2E3CF7}" presName="childText" presStyleLbl="conFgAcc1" presStyleIdx="6" presStyleCnt="7">
        <dgm:presLayoutVars>
          <dgm:bulletEnabled val="1"/>
        </dgm:presLayoutVars>
      </dgm:prSet>
      <dgm:spPr/>
    </dgm:pt>
  </dgm:ptLst>
  <dgm:cxnLst>
    <dgm:cxn modelId="{4F6BA803-541C-4E81-9DA9-7C1B18F403EB}" srcId="{C75DAB15-11BA-4E2E-B3B2-F0F2D7EE8B8A}" destId="{C8292C44-0D12-4E23-B48A-65634E30194E}" srcOrd="5" destOrd="0" parTransId="{9D2FCD85-4E0F-40A8-B1D5-DF54E0B0B3EF}" sibTransId="{13090B4E-C043-47A4-8DB8-2B71E56CF310}"/>
    <dgm:cxn modelId="{51886B08-3A78-4247-B318-79A69D5EDBB1}" type="presOf" srcId="{449E4D09-FF8B-4B71-9A32-65D78567F74A}" destId="{A5CBAE86-3FBE-4EBB-9101-D5F875C3E151}" srcOrd="0" destOrd="0" presId="urn:microsoft.com/office/officeart/2005/8/layout/list1"/>
    <dgm:cxn modelId="{79905409-B5B8-4EA0-8EDB-59D6F4B4347C}" type="presOf" srcId="{37A582B4-81EB-48E3-970E-36A9BC2E3CF7}" destId="{B35DA726-B245-4AA1-97BE-EBBD38F6FB06}" srcOrd="0" destOrd="0" presId="urn:microsoft.com/office/officeart/2005/8/layout/list1"/>
    <dgm:cxn modelId="{0BE41815-B37B-4981-8FD6-D06EFBA0C832}" type="presOf" srcId="{4CBE3157-76EB-48EE-A063-3C3C21D4707B}" destId="{A53F8F60-83EC-4F2F-A98C-75A2FA8C9F45}" srcOrd="0" destOrd="0" presId="urn:microsoft.com/office/officeart/2005/8/layout/list1"/>
    <dgm:cxn modelId="{A47F9722-675D-4A06-A73B-7E0616FFDDD6}" srcId="{C75DAB15-11BA-4E2E-B3B2-F0F2D7EE8B8A}" destId="{449E4D09-FF8B-4B71-9A32-65D78567F74A}" srcOrd="3" destOrd="0" parTransId="{5ED5C751-21F6-4E8C-8C59-854B10D4F746}" sibTransId="{093C2826-06F6-4415-B79B-ED607A7CD280}"/>
    <dgm:cxn modelId="{AB0A353A-75D9-42AD-B314-335C4798A99A}" type="presOf" srcId="{4CBE3157-76EB-48EE-A063-3C3C21D4707B}" destId="{DFB23AB2-35F4-4750-A859-75F6EA59C2AF}" srcOrd="1" destOrd="0" presId="urn:microsoft.com/office/officeart/2005/8/layout/list1"/>
    <dgm:cxn modelId="{51899E5C-22A7-4964-B1A5-FFA7D35144E2}" srcId="{C75DAB15-11BA-4E2E-B3B2-F0F2D7EE8B8A}" destId="{5DB0238B-CF18-40E8-B53E-FAA30C5B5409}" srcOrd="1" destOrd="0" parTransId="{109DBB38-6D07-474A-B466-829848CE40EA}" sibTransId="{F7965F7F-0E95-4389-A714-FF9F6A820EE3}"/>
    <dgm:cxn modelId="{82C67947-B574-4DC8-9699-D23139CC65AF}" srcId="{C75DAB15-11BA-4E2E-B3B2-F0F2D7EE8B8A}" destId="{4CBE3157-76EB-48EE-A063-3C3C21D4707B}" srcOrd="0" destOrd="0" parTransId="{D6390146-6C80-4799-A66C-B7D42EB69C40}" sibTransId="{34E882BD-5937-4FA8-857A-CAFC1F676BFE}"/>
    <dgm:cxn modelId="{B9B3ED68-06D3-46D8-9906-27FD569F8BC2}" type="presOf" srcId="{E337B665-B80F-4F54-8C86-43F16B936A26}" destId="{15F3F1C6-BC53-46B1-B2CD-21B7B6CA0AB9}" srcOrd="0" destOrd="0" presId="urn:microsoft.com/office/officeart/2005/8/layout/list1"/>
    <dgm:cxn modelId="{E3F9424F-0C5A-4594-8026-42287D73F47E}" type="presOf" srcId="{5DB0238B-CF18-40E8-B53E-FAA30C5B5409}" destId="{49FE9E27-6768-4F8E-864A-3241FD82FA48}" srcOrd="0" destOrd="0" presId="urn:microsoft.com/office/officeart/2005/8/layout/list1"/>
    <dgm:cxn modelId="{22BB976F-63A5-490C-B387-915AFC1114BF}" type="presOf" srcId="{E337B665-B80F-4F54-8C86-43F16B936A26}" destId="{51ED160B-79C8-44B7-A612-F7AE43FEFE34}" srcOrd="1" destOrd="0" presId="urn:microsoft.com/office/officeart/2005/8/layout/list1"/>
    <dgm:cxn modelId="{22065C50-6EB8-4202-AB80-7F5AF770C2D3}" type="presOf" srcId="{C75DAB15-11BA-4E2E-B3B2-F0F2D7EE8B8A}" destId="{7FF0A0BE-BF0E-4908-8F96-60525225E49A}" srcOrd="0" destOrd="0" presId="urn:microsoft.com/office/officeart/2005/8/layout/list1"/>
    <dgm:cxn modelId="{95403F53-08C2-47C1-8AE0-37502620F405}" type="presOf" srcId="{ED301332-1582-4C95-AC83-416AE29C14B2}" destId="{BDDFA59C-4397-4F13-9CC5-A5D505456C44}" srcOrd="1" destOrd="0" presId="urn:microsoft.com/office/officeart/2005/8/layout/list1"/>
    <dgm:cxn modelId="{3A1AD980-AA2E-4E21-B19B-6B20A5671A74}" type="presOf" srcId="{449E4D09-FF8B-4B71-9A32-65D78567F74A}" destId="{DAC10C8F-011B-4567-AD79-BA96F877A0DD}" srcOrd="1" destOrd="0" presId="urn:microsoft.com/office/officeart/2005/8/layout/list1"/>
    <dgm:cxn modelId="{213192A1-4B2F-4081-BA98-5A7DA99DB855}" srcId="{C75DAB15-11BA-4E2E-B3B2-F0F2D7EE8B8A}" destId="{ED301332-1582-4C95-AC83-416AE29C14B2}" srcOrd="2" destOrd="0" parTransId="{045B2368-0292-4489-BFBA-A751938A43D3}" sibTransId="{6DD5A32A-8181-4A0D-BF55-1C572BA1A734}"/>
    <dgm:cxn modelId="{C7C167A9-B323-4403-B8F6-1A354DB3C9AD}" type="presOf" srcId="{C8292C44-0D12-4E23-B48A-65634E30194E}" destId="{C9993D66-B884-46F0-8ABB-B1A367F0B38B}" srcOrd="0" destOrd="0" presId="urn:microsoft.com/office/officeart/2005/8/layout/list1"/>
    <dgm:cxn modelId="{C59485B2-849C-45BB-81D3-2D3376186805}" type="presOf" srcId="{C8292C44-0D12-4E23-B48A-65634E30194E}" destId="{12E12C78-175E-4F30-A7DA-BB5EF3A19C4F}" srcOrd="1" destOrd="0" presId="urn:microsoft.com/office/officeart/2005/8/layout/list1"/>
    <dgm:cxn modelId="{852A68C8-23BB-4945-BF17-F4D9C1FEEFF7}" srcId="{C75DAB15-11BA-4E2E-B3B2-F0F2D7EE8B8A}" destId="{37A582B4-81EB-48E3-970E-36A9BC2E3CF7}" srcOrd="6" destOrd="0" parTransId="{ADEB5F44-B7A4-4160-84AF-911FD70FF7A0}" sibTransId="{93739BB2-2B7F-4B54-B461-A95F1CD0CCA2}"/>
    <dgm:cxn modelId="{EDCFF8E1-B682-4DA8-ADE1-DB4F319DA29A}" srcId="{C75DAB15-11BA-4E2E-B3B2-F0F2D7EE8B8A}" destId="{E337B665-B80F-4F54-8C86-43F16B936A26}" srcOrd="4" destOrd="0" parTransId="{D2AD926D-F1BE-4DB4-BB5C-3145E6985811}" sibTransId="{36D455FA-FE0B-492B-AA38-AE6385F960E8}"/>
    <dgm:cxn modelId="{7196F1F3-DD73-4ADE-8185-B5B4E4EA2AC9}" type="presOf" srcId="{37A582B4-81EB-48E3-970E-36A9BC2E3CF7}" destId="{A4EBFBE1-9C92-4501-AAEB-6E1267A68DE3}" srcOrd="1" destOrd="0" presId="urn:microsoft.com/office/officeart/2005/8/layout/list1"/>
    <dgm:cxn modelId="{9ED52FF6-6128-4DA6-BC37-6F8B8498479B}" type="presOf" srcId="{5DB0238B-CF18-40E8-B53E-FAA30C5B5409}" destId="{B8EBD326-3375-4CB8-8A6D-135531EC0B29}" srcOrd="1" destOrd="0" presId="urn:microsoft.com/office/officeart/2005/8/layout/list1"/>
    <dgm:cxn modelId="{1666BAF8-E18B-4E2E-9124-2DAA5BA96CFE}" type="presOf" srcId="{ED301332-1582-4C95-AC83-416AE29C14B2}" destId="{B29A7933-EBE1-4DED-96E4-F617F6568D1B}" srcOrd="0" destOrd="0" presId="urn:microsoft.com/office/officeart/2005/8/layout/list1"/>
    <dgm:cxn modelId="{5205BA81-381D-4FBE-B5E9-9BFF52D3D4F2}" type="presParOf" srcId="{7FF0A0BE-BF0E-4908-8F96-60525225E49A}" destId="{AE793D24-F684-4540-A8B5-B552D4822165}" srcOrd="0" destOrd="0" presId="urn:microsoft.com/office/officeart/2005/8/layout/list1"/>
    <dgm:cxn modelId="{A8EB36F1-0704-48FE-A15D-E3A1E2D6034C}" type="presParOf" srcId="{AE793D24-F684-4540-A8B5-B552D4822165}" destId="{A53F8F60-83EC-4F2F-A98C-75A2FA8C9F45}" srcOrd="0" destOrd="0" presId="urn:microsoft.com/office/officeart/2005/8/layout/list1"/>
    <dgm:cxn modelId="{A2DB6AFC-773F-4B1B-8191-5B11BBA7DE2B}" type="presParOf" srcId="{AE793D24-F684-4540-A8B5-B552D4822165}" destId="{DFB23AB2-35F4-4750-A859-75F6EA59C2AF}" srcOrd="1" destOrd="0" presId="urn:microsoft.com/office/officeart/2005/8/layout/list1"/>
    <dgm:cxn modelId="{AA447FAE-1328-4E40-80CF-B0F8A85BF496}" type="presParOf" srcId="{7FF0A0BE-BF0E-4908-8F96-60525225E49A}" destId="{63A0CD76-1184-498A-B89E-0CA1F909CD8A}" srcOrd="1" destOrd="0" presId="urn:microsoft.com/office/officeart/2005/8/layout/list1"/>
    <dgm:cxn modelId="{9131FCB9-E13F-49D0-A7EF-74B61174748A}" type="presParOf" srcId="{7FF0A0BE-BF0E-4908-8F96-60525225E49A}" destId="{943D6C18-B1FB-441E-85C8-0925B6FCF653}" srcOrd="2" destOrd="0" presId="urn:microsoft.com/office/officeart/2005/8/layout/list1"/>
    <dgm:cxn modelId="{168C2B57-3976-43A1-ADE2-04513F7C5640}" type="presParOf" srcId="{7FF0A0BE-BF0E-4908-8F96-60525225E49A}" destId="{0A8988F0-B9FF-4AA1-936E-1B898C849D93}" srcOrd="3" destOrd="0" presId="urn:microsoft.com/office/officeart/2005/8/layout/list1"/>
    <dgm:cxn modelId="{1B679228-EB52-49A9-9015-72842F31A38C}" type="presParOf" srcId="{7FF0A0BE-BF0E-4908-8F96-60525225E49A}" destId="{137DA99A-61E1-4D54-9FC7-7611829F4F78}" srcOrd="4" destOrd="0" presId="urn:microsoft.com/office/officeart/2005/8/layout/list1"/>
    <dgm:cxn modelId="{6570798F-E3DD-46F1-9D5C-102150B8E4D5}" type="presParOf" srcId="{137DA99A-61E1-4D54-9FC7-7611829F4F78}" destId="{49FE9E27-6768-4F8E-864A-3241FD82FA48}" srcOrd="0" destOrd="0" presId="urn:microsoft.com/office/officeart/2005/8/layout/list1"/>
    <dgm:cxn modelId="{AB14CE33-AB43-4D43-9323-40F6093EE71B}" type="presParOf" srcId="{137DA99A-61E1-4D54-9FC7-7611829F4F78}" destId="{B8EBD326-3375-4CB8-8A6D-135531EC0B29}" srcOrd="1" destOrd="0" presId="urn:microsoft.com/office/officeart/2005/8/layout/list1"/>
    <dgm:cxn modelId="{D3D9BAE5-BEEF-47D6-AF3D-332B48F5811B}" type="presParOf" srcId="{7FF0A0BE-BF0E-4908-8F96-60525225E49A}" destId="{94655F76-1FAD-4CC8-A604-1CD3532BDAA7}" srcOrd="5" destOrd="0" presId="urn:microsoft.com/office/officeart/2005/8/layout/list1"/>
    <dgm:cxn modelId="{E12966BA-146D-44A3-B3A0-BEAF92B76F15}" type="presParOf" srcId="{7FF0A0BE-BF0E-4908-8F96-60525225E49A}" destId="{9ACDF112-2F68-466C-81CB-57CD88E890C8}" srcOrd="6" destOrd="0" presId="urn:microsoft.com/office/officeart/2005/8/layout/list1"/>
    <dgm:cxn modelId="{91316F63-3A80-4295-9230-378363E91688}" type="presParOf" srcId="{7FF0A0BE-BF0E-4908-8F96-60525225E49A}" destId="{BEEF3BD1-F866-4FA6-AC9B-B19D2A2069F5}" srcOrd="7" destOrd="0" presId="urn:microsoft.com/office/officeart/2005/8/layout/list1"/>
    <dgm:cxn modelId="{50A4A1FE-CD7C-46A2-9029-A827E0FEC377}" type="presParOf" srcId="{7FF0A0BE-BF0E-4908-8F96-60525225E49A}" destId="{9E6CD0F6-7D5F-474E-9CF8-6F0B629A1BD5}" srcOrd="8" destOrd="0" presId="urn:microsoft.com/office/officeart/2005/8/layout/list1"/>
    <dgm:cxn modelId="{79D08AB1-2CF0-4773-99BA-3F7273FE0BB0}" type="presParOf" srcId="{9E6CD0F6-7D5F-474E-9CF8-6F0B629A1BD5}" destId="{B29A7933-EBE1-4DED-96E4-F617F6568D1B}" srcOrd="0" destOrd="0" presId="urn:microsoft.com/office/officeart/2005/8/layout/list1"/>
    <dgm:cxn modelId="{BA79E9CC-1981-4E9A-8D98-EE2951E78D98}" type="presParOf" srcId="{9E6CD0F6-7D5F-474E-9CF8-6F0B629A1BD5}" destId="{BDDFA59C-4397-4F13-9CC5-A5D505456C44}" srcOrd="1" destOrd="0" presId="urn:microsoft.com/office/officeart/2005/8/layout/list1"/>
    <dgm:cxn modelId="{B9A34D95-3393-45D1-BA2F-2F66F42C6411}" type="presParOf" srcId="{7FF0A0BE-BF0E-4908-8F96-60525225E49A}" destId="{5D463A71-E832-40BB-B899-55DAD072B6DB}" srcOrd="9" destOrd="0" presId="urn:microsoft.com/office/officeart/2005/8/layout/list1"/>
    <dgm:cxn modelId="{19DE456A-C016-4FE6-A1DA-61CB5AD86DDF}" type="presParOf" srcId="{7FF0A0BE-BF0E-4908-8F96-60525225E49A}" destId="{3B1F3FFC-5696-405D-8EB2-DA198D6400A9}" srcOrd="10" destOrd="0" presId="urn:microsoft.com/office/officeart/2005/8/layout/list1"/>
    <dgm:cxn modelId="{BAF0856B-AC2E-4CDF-94C2-A760E49B8249}" type="presParOf" srcId="{7FF0A0BE-BF0E-4908-8F96-60525225E49A}" destId="{1D294B5E-96CF-41E5-BE13-10975E99DB30}" srcOrd="11" destOrd="0" presId="urn:microsoft.com/office/officeart/2005/8/layout/list1"/>
    <dgm:cxn modelId="{CED8A9EC-58EB-4A9A-A96D-39CF461D6352}" type="presParOf" srcId="{7FF0A0BE-BF0E-4908-8F96-60525225E49A}" destId="{46940BDB-298B-4BAE-95D3-9A0BD5860F8A}" srcOrd="12" destOrd="0" presId="urn:microsoft.com/office/officeart/2005/8/layout/list1"/>
    <dgm:cxn modelId="{A05C8BA2-8EE8-48FE-BB02-660EE9442FEF}" type="presParOf" srcId="{46940BDB-298B-4BAE-95D3-9A0BD5860F8A}" destId="{A5CBAE86-3FBE-4EBB-9101-D5F875C3E151}" srcOrd="0" destOrd="0" presId="urn:microsoft.com/office/officeart/2005/8/layout/list1"/>
    <dgm:cxn modelId="{BDFC70FC-69F7-4F60-9395-215A99DC4C4C}" type="presParOf" srcId="{46940BDB-298B-4BAE-95D3-9A0BD5860F8A}" destId="{DAC10C8F-011B-4567-AD79-BA96F877A0DD}" srcOrd="1" destOrd="0" presId="urn:microsoft.com/office/officeart/2005/8/layout/list1"/>
    <dgm:cxn modelId="{42509794-4170-44E4-83A1-FB9AC823C145}" type="presParOf" srcId="{7FF0A0BE-BF0E-4908-8F96-60525225E49A}" destId="{6EF5C502-A14E-4456-BC20-9436F2DEB38B}" srcOrd="13" destOrd="0" presId="urn:microsoft.com/office/officeart/2005/8/layout/list1"/>
    <dgm:cxn modelId="{D7BAF4E0-9BA8-4942-92CB-B08F9B45796D}" type="presParOf" srcId="{7FF0A0BE-BF0E-4908-8F96-60525225E49A}" destId="{10364377-A87A-4085-B7F6-C15D81D9D6BA}" srcOrd="14" destOrd="0" presId="urn:microsoft.com/office/officeart/2005/8/layout/list1"/>
    <dgm:cxn modelId="{BA615F25-A693-4856-9D4A-B67C1A26DE22}" type="presParOf" srcId="{7FF0A0BE-BF0E-4908-8F96-60525225E49A}" destId="{C14CCDD1-5548-4A11-B7EA-0B81E38DF098}" srcOrd="15" destOrd="0" presId="urn:microsoft.com/office/officeart/2005/8/layout/list1"/>
    <dgm:cxn modelId="{7D5250A3-A32F-49CF-8A25-189E97ECDA18}" type="presParOf" srcId="{7FF0A0BE-BF0E-4908-8F96-60525225E49A}" destId="{119C9A62-0098-46F2-8D5E-E7EB8482880B}" srcOrd="16" destOrd="0" presId="urn:microsoft.com/office/officeart/2005/8/layout/list1"/>
    <dgm:cxn modelId="{4B2E530E-4455-4007-A8A6-87C342DF3F45}" type="presParOf" srcId="{119C9A62-0098-46F2-8D5E-E7EB8482880B}" destId="{15F3F1C6-BC53-46B1-B2CD-21B7B6CA0AB9}" srcOrd="0" destOrd="0" presId="urn:microsoft.com/office/officeart/2005/8/layout/list1"/>
    <dgm:cxn modelId="{6E1B2966-A063-4FC3-9CE0-D3D8926C728F}" type="presParOf" srcId="{119C9A62-0098-46F2-8D5E-E7EB8482880B}" destId="{51ED160B-79C8-44B7-A612-F7AE43FEFE34}" srcOrd="1" destOrd="0" presId="urn:microsoft.com/office/officeart/2005/8/layout/list1"/>
    <dgm:cxn modelId="{CBFC6D60-C9C3-4F61-8D93-4A636C8DCE86}" type="presParOf" srcId="{7FF0A0BE-BF0E-4908-8F96-60525225E49A}" destId="{B598EA0B-689F-4D23-A1C9-1EAE7603905C}" srcOrd="17" destOrd="0" presId="urn:microsoft.com/office/officeart/2005/8/layout/list1"/>
    <dgm:cxn modelId="{98475CC0-26A4-41FF-91C6-DC0BC40039B9}" type="presParOf" srcId="{7FF0A0BE-BF0E-4908-8F96-60525225E49A}" destId="{05259F59-4502-43A7-92F8-0E77D4049077}" srcOrd="18" destOrd="0" presId="urn:microsoft.com/office/officeart/2005/8/layout/list1"/>
    <dgm:cxn modelId="{E81F730C-4947-4D0C-AE01-7ABE29DF4EF9}" type="presParOf" srcId="{7FF0A0BE-BF0E-4908-8F96-60525225E49A}" destId="{9DAF69A3-0312-4ECD-B599-15F89DF42125}" srcOrd="19" destOrd="0" presId="urn:microsoft.com/office/officeart/2005/8/layout/list1"/>
    <dgm:cxn modelId="{A674D060-88FA-4571-96AE-83CF2C587436}" type="presParOf" srcId="{7FF0A0BE-BF0E-4908-8F96-60525225E49A}" destId="{39B46360-DFCA-4DE2-9255-019600BC91E7}" srcOrd="20" destOrd="0" presId="urn:microsoft.com/office/officeart/2005/8/layout/list1"/>
    <dgm:cxn modelId="{AD1E87B1-5068-4FDB-AFFF-099067D18066}" type="presParOf" srcId="{39B46360-DFCA-4DE2-9255-019600BC91E7}" destId="{C9993D66-B884-46F0-8ABB-B1A367F0B38B}" srcOrd="0" destOrd="0" presId="urn:microsoft.com/office/officeart/2005/8/layout/list1"/>
    <dgm:cxn modelId="{2FA40256-F5E8-4EF2-855B-D2B1E7B84339}" type="presParOf" srcId="{39B46360-DFCA-4DE2-9255-019600BC91E7}" destId="{12E12C78-175E-4F30-A7DA-BB5EF3A19C4F}" srcOrd="1" destOrd="0" presId="urn:microsoft.com/office/officeart/2005/8/layout/list1"/>
    <dgm:cxn modelId="{3524478A-BF19-423F-A29C-B56C353439C0}" type="presParOf" srcId="{7FF0A0BE-BF0E-4908-8F96-60525225E49A}" destId="{A9BA3320-F102-4EA8-B174-87525541FB55}" srcOrd="21" destOrd="0" presId="urn:microsoft.com/office/officeart/2005/8/layout/list1"/>
    <dgm:cxn modelId="{7461BBEA-8C93-47C8-A52C-5E543E8B8729}" type="presParOf" srcId="{7FF0A0BE-BF0E-4908-8F96-60525225E49A}" destId="{27145393-3BA4-4A41-B820-C3211A6DA186}" srcOrd="22" destOrd="0" presId="urn:microsoft.com/office/officeart/2005/8/layout/list1"/>
    <dgm:cxn modelId="{D50742AA-B477-4DC2-A6C4-134D649F2A02}" type="presParOf" srcId="{7FF0A0BE-BF0E-4908-8F96-60525225E49A}" destId="{767D7BE2-17EB-42D8-B415-AB32282D0C6D}" srcOrd="23" destOrd="0" presId="urn:microsoft.com/office/officeart/2005/8/layout/list1"/>
    <dgm:cxn modelId="{009DD971-4880-42BF-ACAB-5AE4313E5CEA}" type="presParOf" srcId="{7FF0A0BE-BF0E-4908-8F96-60525225E49A}" destId="{94B79368-A220-4EC0-AC7A-478A87BB52DE}" srcOrd="24" destOrd="0" presId="urn:microsoft.com/office/officeart/2005/8/layout/list1"/>
    <dgm:cxn modelId="{9BE09E23-2E81-40BC-ADC3-FCF2B808CFB0}" type="presParOf" srcId="{94B79368-A220-4EC0-AC7A-478A87BB52DE}" destId="{B35DA726-B245-4AA1-97BE-EBBD38F6FB06}" srcOrd="0" destOrd="0" presId="urn:microsoft.com/office/officeart/2005/8/layout/list1"/>
    <dgm:cxn modelId="{821A3161-7829-4D48-8BDA-2C93B837F4B9}" type="presParOf" srcId="{94B79368-A220-4EC0-AC7A-478A87BB52DE}" destId="{A4EBFBE1-9C92-4501-AAEB-6E1267A68DE3}" srcOrd="1" destOrd="0" presId="urn:microsoft.com/office/officeart/2005/8/layout/list1"/>
    <dgm:cxn modelId="{DF125C58-61C5-4BFB-A49B-240D9BB75A64}" type="presParOf" srcId="{7FF0A0BE-BF0E-4908-8F96-60525225E49A}" destId="{DAFA8045-8224-4D6D-AF80-B63B907B7BF6}" srcOrd="25" destOrd="0" presId="urn:microsoft.com/office/officeart/2005/8/layout/list1"/>
    <dgm:cxn modelId="{F4F8209F-549B-406F-A318-9E606F447FEE}" type="presParOf" srcId="{7FF0A0BE-BF0E-4908-8F96-60525225E49A}" destId="{3536FE22-ED1A-4837-B6C1-C3F1AFABBC42}" srcOrd="26"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9866D6-9133-422B-9758-09F124A31481}" type="doc">
      <dgm:prSet loTypeId="urn:microsoft.com/office/officeart/2005/8/layout/hList1" loCatId="list" qsTypeId="urn:microsoft.com/office/officeart/2005/8/quickstyle/simple2" qsCatId="simple" csTypeId="urn:microsoft.com/office/officeart/2005/8/colors/accent5_3" csCatId="accent5" phldr="1"/>
      <dgm:spPr/>
      <dgm:t>
        <a:bodyPr/>
        <a:lstStyle/>
        <a:p>
          <a:endParaRPr lang="en-GB"/>
        </a:p>
      </dgm:t>
    </dgm:pt>
    <dgm:pt modelId="{57F05464-1DB8-4108-A496-466409CBAF8B}">
      <dgm:prSet phldrT="[Text]" phldr="0"/>
      <dgm:spPr/>
      <dgm:t>
        <a:bodyPr/>
        <a:lstStyle/>
        <a:p>
          <a:r>
            <a:rPr lang="en-GB" b="1"/>
            <a:t>Policy and Strategy</a:t>
          </a:r>
        </a:p>
      </dgm:t>
    </dgm:pt>
    <dgm:pt modelId="{41CE419B-F6E6-4897-B997-AED0139EB1B4}" type="parTrans" cxnId="{B546626D-0A6F-464F-B9E7-C791F24C86D0}">
      <dgm:prSet/>
      <dgm:spPr/>
      <dgm:t>
        <a:bodyPr/>
        <a:lstStyle/>
        <a:p>
          <a:endParaRPr lang="en-GB"/>
        </a:p>
      </dgm:t>
    </dgm:pt>
    <dgm:pt modelId="{89B2EEA8-D6CD-47C7-BE39-9C13DCF22F5B}" type="sibTrans" cxnId="{B546626D-0A6F-464F-B9E7-C791F24C86D0}">
      <dgm:prSet/>
      <dgm:spPr/>
      <dgm:t>
        <a:bodyPr/>
        <a:lstStyle/>
        <a:p>
          <a:endParaRPr lang="en-GB"/>
        </a:p>
      </dgm:t>
    </dgm:pt>
    <dgm:pt modelId="{0E89C0F1-0080-442E-A799-DFEEB9AE0372}">
      <dgm:prSet phldrT="[Text]" phldr="0"/>
      <dgm:spPr/>
      <dgm:t>
        <a:bodyPr/>
        <a:lstStyle/>
        <a:p>
          <a:pPr rtl="0"/>
          <a:r>
            <a:rPr lang="en-GB"/>
            <a:t>Integrate </a:t>
          </a:r>
          <a:r>
            <a:rPr lang="en-GB" b="1"/>
            <a:t>equitable</a:t>
          </a:r>
          <a:r>
            <a:rPr lang="en-GB"/>
            <a:t> </a:t>
          </a:r>
          <a:r>
            <a:rPr lang="en-GB">
              <a:latin typeface="Helvetica Neue"/>
            </a:rPr>
            <a:t>international </a:t>
          </a:r>
          <a:r>
            <a:rPr lang="en-GB"/>
            <a:t>partnerships into research culture strategies</a:t>
          </a:r>
        </a:p>
      </dgm:t>
    </dgm:pt>
    <dgm:pt modelId="{1EDADBEE-6C6A-437A-8019-959EEA209F98}" type="parTrans" cxnId="{3FF26496-051E-4B41-B9D6-B96A59629944}">
      <dgm:prSet/>
      <dgm:spPr/>
      <dgm:t>
        <a:bodyPr/>
        <a:lstStyle/>
        <a:p>
          <a:endParaRPr lang="en-GB"/>
        </a:p>
      </dgm:t>
    </dgm:pt>
    <dgm:pt modelId="{37016645-C2C1-4944-BC23-04795DC54E89}" type="sibTrans" cxnId="{3FF26496-051E-4B41-B9D6-B96A59629944}">
      <dgm:prSet/>
      <dgm:spPr/>
      <dgm:t>
        <a:bodyPr/>
        <a:lstStyle/>
        <a:p>
          <a:endParaRPr lang="en-GB"/>
        </a:p>
      </dgm:t>
    </dgm:pt>
    <dgm:pt modelId="{97D984B2-6D63-4557-A49F-27E523036720}">
      <dgm:prSet phldrT="[Text]" phldr="0"/>
      <dgm:spPr/>
      <dgm:t>
        <a:bodyPr/>
        <a:lstStyle/>
        <a:p>
          <a:r>
            <a:rPr lang="en-GB"/>
            <a:t>Global engagement strategies, e.g. investing in mutual staff mobility</a:t>
          </a:r>
        </a:p>
      </dgm:t>
    </dgm:pt>
    <dgm:pt modelId="{68AF2503-A19C-4BD0-AF42-A9BEDD899D5D}" type="parTrans" cxnId="{55D4ABD7-04BC-4350-B8E9-C77B6F53A3B7}">
      <dgm:prSet/>
      <dgm:spPr/>
      <dgm:t>
        <a:bodyPr/>
        <a:lstStyle/>
        <a:p>
          <a:endParaRPr lang="en-GB"/>
        </a:p>
      </dgm:t>
    </dgm:pt>
    <dgm:pt modelId="{48E92C61-00BB-4E5F-B217-D731D004364C}" type="sibTrans" cxnId="{55D4ABD7-04BC-4350-B8E9-C77B6F53A3B7}">
      <dgm:prSet/>
      <dgm:spPr/>
      <dgm:t>
        <a:bodyPr/>
        <a:lstStyle/>
        <a:p>
          <a:endParaRPr lang="en-GB"/>
        </a:p>
      </dgm:t>
    </dgm:pt>
    <dgm:pt modelId="{349BECD3-DA57-4B7C-9C11-74654FC100F7}">
      <dgm:prSet phldrT="[Text]" phldr="0"/>
      <dgm:spPr/>
      <dgm:t>
        <a:bodyPr/>
        <a:lstStyle/>
        <a:p>
          <a:r>
            <a:rPr lang="en-GB" b="1"/>
            <a:t>Funding design</a:t>
          </a:r>
        </a:p>
      </dgm:t>
    </dgm:pt>
    <dgm:pt modelId="{B95902FD-D46F-4880-98D6-B12292DCEF4F}" type="parTrans" cxnId="{27BF9253-9DB5-439A-B864-059737761DBC}">
      <dgm:prSet/>
      <dgm:spPr/>
      <dgm:t>
        <a:bodyPr/>
        <a:lstStyle/>
        <a:p>
          <a:endParaRPr lang="en-GB"/>
        </a:p>
      </dgm:t>
    </dgm:pt>
    <dgm:pt modelId="{B35DDBD4-772B-4A4E-BE53-55AF1F09265A}" type="sibTrans" cxnId="{27BF9253-9DB5-439A-B864-059737761DBC}">
      <dgm:prSet/>
      <dgm:spPr/>
      <dgm:t>
        <a:bodyPr/>
        <a:lstStyle/>
        <a:p>
          <a:endParaRPr lang="en-GB"/>
        </a:p>
      </dgm:t>
    </dgm:pt>
    <dgm:pt modelId="{9C78652E-9521-4322-9C42-5692E9B3C829}">
      <dgm:prSet phldrT="[Text]" phldr="0"/>
      <dgm:spPr/>
      <dgm:t>
        <a:bodyPr/>
        <a:lstStyle/>
        <a:p>
          <a:r>
            <a:rPr lang="en-GB"/>
            <a:t>Establishing norms of co-creating research proposals</a:t>
          </a:r>
        </a:p>
      </dgm:t>
    </dgm:pt>
    <dgm:pt modelId="{66F9EBE1-8914-49ED-AB71-33A4E9F6DDF5}" type="parTrans" cxnId="{D8AE9AC6-F1B5-4CEE-BCD9-91191749D466}">
      <dgm:prSet/>
      <dgm:spPr/>
      <dgm:t>
        <a:bodyPr/>
        <a:lstStyle/>
        <a:p>
          <a:endParaRPr lang="en-GB"/>
        </a:p>
      </dgm:t>
    </dgm:pt>
    <dgm:pt modelId="{002C7CDC-AD82-4067-B4D7-14D4A1803788}" type="sibTrans" cxnId="{D8AE9AC6-F1B5-4CEE-BCD9-91191749D466}">
      <dgm:prSet/>
      <dgm:spPr/>
      <dgm:t>
        <a:bodyPr/>
        <a:lstStyle/>
        <a:p>
          <a:endParaRPr lang="en-GB"/>
        </a:p>
      </dgm:t>
    </dgm:pt>
    <dgm:pt modelId="{7204FCE9-3891-47FA-8E7A-AC378E814407}">
      <dgm:prSet phldrT="[Text]" phldr="0"/>
      <dgm:spPr/>
      <dgm:t>
        <a:bodyPr/>
        <a:lstStyle/>
        <a:p>
          <a:r>
            <a:rPr lang="en-GB"/>
            <a:t>Budget transparency at pre- and post-award</a:t>
          </a:r>
        </a:p>
      </dgm:t>
    </dgm:pt>
    <dgm:pt modelId="{46D24152-CC42-4203-B0B3-5C7379CC072F}" type="parTrans" cxnId="{F1779D91-FA4E-4FCE-9F5B-E748F81991D6}">
      <dgm:prSet/>
      <dgm:spPr/>
      <dgm:t>
        <a:bodyPr/>
        <a:lstStyle/>
        <a:p>
          <a:endParaRPr lang="en-GB"/>
        </a:p>
      </dgm:t>
    </dgm:pt>
    <dgm:pt modelId="{FE81FF47-96D1-4A57-B78C-68A532A5CBCA}" type="sibTrans" cxnId="{F1779D91-FA4E-4FCE-9F5B-E748F81991D6}">
      <dgm:prSet/>
      <dgm:spPr/>
      <dgm:t>
        <a:bodyPr/>
        <a:lstStyle/>
        <a:p>
          <a:endParaRPr lang="en-GB"/>
        </a:p>
      </dgm:t>
    </dgm:pt>
    <dgm:pt modelId="{56D2DC33-84AC-423A-AA3C-AD5634194631}">
      <dgm:prSet phldrT="[Text]" phldr="0"/>
      <dgm:spPr/>
      <dgm:t>
        <a:bodyPr/>
        <a:lstStyle/>
        <a:p>
          <a:r>
            <a:rPr lang="en-GB" b="1"/>
            <a:t>Research Support and Career Development</a:t>
          </a:r>
        </a:p>
      </dgm:t>
    </dgm:pt>
    <dgm:pt modelId="{8E33A51F-23BC-42BD-A0CC-290CB4DADA2B}" type="parTrans" cxnId="{391B7928-4B27-457A-AFC8-077D4F616CF6}">
      <dgm:prSet/>
      <dgm:spPr/>
      <dgm:t>
        <a:bodyPr/>
        <a:lstStyle/>
        <a:p>
          <a:endParaRPr lang="en-GB"/>
        </a:p>
      </dgm:t>
    </dgm:pt>
    <dgm:pt modelId="{CE9257C9-E9D1-4B11-B017-94170743E28F}" type="sibTrans" cxnId="{391B7928-4B27-457A-AFC8-077D4F616CF6}">
      <dgm:prSet/>
      <dgm:spPr/>
      <dgm:t>
        <a:bodyPr/>
        <a:lstStyle/>
        <a:p>
          <a:endParaRPr lang="en-GB"/>
        </a:p>
      </dgm:t>
    </dgm:pt>
    <dgm:pt modelId="{688F1B22-737B-4AC4-9843-E2CFE1E3156E}">
      <dgm:prSet phldrT="[Text]" phldr="0"/>
      <dgm:spPr/>
      <dgm:t>
        <a:bodyPr/>
        <a:lstStyle/>
        <a:p>
          <a:r>
            <a:rPr lang="en-GB"/>
            <a:t>Encouraging creative solutions to structural problems</a:t>
          </a:r>
        </a:p>
      </dgm:t>
    </dgm:pt>
    <dgm:pt modelId="{4578922D-1795-410B-9226-1E6FA31AE182}" type="parTrans" cxnId="{7D06F8D1-E60B-4431-B129-626A25A6A54D}">
      <dgm:prSet/>
      <dgm:spPr/>
      <dgm:t>
        <a:bodyPr/>
        <a:lstStyle/>
        <a:p>
          <a:endParaRPr lang="en-GB"/>
        </a:p>
      </dgm:t>
    </dgm:pt>
    <dgm:pt modelId="{C167525E-04D3-4A7B-AC1C-CFEFA0038776}" type="sibTrans" cxnId="{7D06F8D1-E60B-4431-B129-626A25A6A54D}">
      <dgm:prSet/>
      <dgm:spPr/>
      <dgm:t>
        <a:bodyPr/>
        <a:lstStyle/>
        <a:p>
          <a:endParaRPr lang="en-GB"/>
        </a:p>
      </dgm:t>
    </dgm:pt>
    <dgm:pt modelId="{24CA7A52-F4E9-4065-93DA-C183142B71DC}">
      <dgm:prSet phldrT="[Text]" phldr="0"/>
      <dgm:spPr/>
      <dgm:t>
        <a:bodyPr/>
        <a:lstStyle/>
        <a:p>
          <a:r>
            <a:rPr lang="en-GB"/>
            <a:t>Capacity-strengthening initiatives, incl. in PhD programmes</a:t>
          </a:r>
        </a:p>
      </dgm:t>
    </dgm:pt>
    <dgm:pt modelId="{870407EE-E46C-4C93-89FC-49C753E20924}" type="parTrans" cxnId="{7C210BB0-37A1-4DA2-971D-CD7F9846E80A}">
      <dgm:prSet/>
      <dgm:spPr/>
      <dgm:t>
        <a:bodyPr/>
        <a:lstStyle/>
        <a:p>
          <a:endParaRPr lang="en-GB"/>
        </a:p>
      </dgm:t>
    </dgm:pt>
    <dgm:pt modelId="{A20D8686-2CE0-4DB0-8A73-06CB52EBAE5E}" type="sibTrans" cxnId="{7C210BB0-37A1-4DA2-971D-CD7F9846E80A}">
      <dgm:prSet/>
      <dgm:spPr/>
      <dgm:t>
        <a:bodyPr/>
        <a:lstStyle/>
        <a:p>
          <a:endParaRPr lang="en-GB"/>
        </a:p>
      </dgm:t>
    </dgm:pt>
    <dgm:pt modelId="{708CDF80-CECA-49C3-A44A-422117230C4C}">
      <dgm:prSet phldrT="[Text]" phldr="0"/>
      <dgm:spPr/>
      <dgm:t>
        <a:bodyPr/>
        <a:lstStyle/>
        <a:p>
          <a:endParaRPr lang="en-GB"/>
        </a:p>
      </dgm:t>
    </dgm:pt>
    <dgm:pt modelId="{37D2A061-A410-424A-988E-F6AAEB3597CC}" type="parTrans" cxnId="{88407665-82DF-447E-AD54-A86AB1C2B348}">
      <dgm:prSet/>
      <dgm:spPr/>
      <dgm:t>
        <a:bodyPr/>
        <a:lstStyle/>
        <a:p>
          <a:endParaRPr lang="en-GB"/>
        </a:p>
      </dgm:t>
    </dgm:pt>
    <dgm:pt modelId="{CA9F477A-A256-4092-93B9-45B64DBBECE9}" type="sibTrans" cxnId="{88407665-82DF-447E-AD54-A86AB1C2B348}">
      <dgm:prSet/>
      <dgm:spPr/>
      <dgm:t>
        <a:bodyPr/>
        <a:lstStyle/>
        <a:p>
          <a:endParaRPr lang="en-GB"/>
        </a:p>
      </dgm:t>
    </dgm:pt>
    <dgm:pt modelId="{4CA8BEBC-03B1-48BF-97A4-94F15F5E6A28}">
      <dgm:prSet phldrT="[Text]" phldr="0"/>
      <dgm:spPr/>
      <dgm:t>
        <a:bodyPr/>
        <a:lstStyle/>
        <a:p>
          <a:r>
            <a:rPr lang="en-GB"/>
            <a:t>Incentivising equitable partnership engagement and contributions to research culture</a:t>
          </a:r>
        </a:p>
      </dgm:t>
    </dgm:pt>
    <dgm:pt modelId="{F6D3AEB1-F3C8-460A-9A87-29BCF32AB3A1}" type="parTrans" cxnId="{7BE0213E-4E5E-4561-AB9D-87C12E6495DE}">
      <dgm:prSet/>
      <dgm:spPr/>
      <dgm:t>
        <a:bodyPr/>
        <a:lstStyle/>
        <a:p>
          <a:endParaRPr lang="en-GB"/>
        </a:p>
      </dgm:t>
    </dgm:pt>
    <dgm:pt modelId="{8A444F3D-F849-4312-AAED-F93D02456E29}" type="sibTrans" cxnId="{7BE0213E-4E5E-4561-AB9D-87C12E6495DE}">
      <dgm:prSet/>
      <dgm:spPr/>
      <dgm:t>
        <a:bodyPr/>
        <a:lstStyle/>
        <a:p>
          <a:endParaRPr lang="en-GB"/>
        </a:p>
      </dgm:t>
    </dgm:pt>
    <dgm:pt modelId="{745CFC10-5A4D-4282-9362-05E4C6619AEA}">
      <dgm:prSet phldrT="[Text]" phldr="0"/>
      <dgm:spPr/>
      <dgm:t>
        <a:bodyPr/>
        <a:lstStyle/>
        <a:p>
          <a:r>
            <a:rPr lang="en-GB"/>
            <a:t>Partnership development funding</a:t>
          </a:r>
        </a:p>
      </dgm:t>
    </dgm:pt>
    <dgm:pt modelId="{5DF26A51-F837-4DF7-97D0-99F0C6AD517A}" type="parTrans" cxnId="{489E170E-6866-43F5-B345-4EB59E0AE63C}">
      <dgm:prSet/>
      <dgm:spPr/>
      <dgm:t>
        <a:bodyPr/>
        <a:lstStyle/>
        <a:p>
          <a:endParaRPr lang="en-GB"/>
        </a:p>
      </dgm:t>
    </dgm:pt>
    <dgm:pt modelId="{BAAD8052-1A4E-49FE-A592-89B75E9BC4E4}" type="sibTrans" cxnId="{489E170E-6866-43F5-B345-4EB59E0AE63C}">
      <dgm:prSet/>
      <dgm:spPr/>
      <dgm:t>
        <a:bodyPr/>
        <a:lstStyle/>
        <a:p>
          <a:endParaRPr lang="en-GB"/>
        </a:p>
      </dgm:t>
    </dgm:pt>
    <dgm:pt modelId="{6F020FD5-770D-4913-83EE-33ECDA7AEA71}">
      <dgm:prSet phldrT="[Text]" phldr="0"/>
      <dgm:spPr/>
      <dgm:t>
        <a:bodyPr/>
        <a:lstStyle/>
        <a:p>
          <a:r>
            <a:rPr lang="en-GB"/>
            <a:t>Invest in ‘professionalisation’ of research management as knowledgeable actors in ecosystems</a:t>
          </a:r>
        </a:p>
      </dgm:t>
    </dgm:pt>
    <dgm:pt modelId="{FE78ED4A-3B44-4175-AE38-583FBE542958}" type="parTrans" cxnId="{14672B34-5AE8-4022-80D7-340AC231E902}">
      <dgm:prSet/>
      <dgm:spPr/>
      <dgm:t>
        <a:bodyPr/>
        <a:lstStyle/>
        <a:p>
          <a:endParaRPr lang="en-GB"/>
        </a:p>
      </dgm:t>
    </dgm:pt>
    <dgm:pt modelId="{F981F727-09D6-47CE-9B81-29BEBE48417F}" type="sibTrans" cxnId="{14672B34-5AE8-4022-80D7-340AC231E902}">
      <dgm:prSet/>
      <dgm:spPr/>
      <dgm:t>
        <a:bodyPr/>
        <a:lstStyle/>
        <a:p>
          <a:endParaRPr lang="en-GB"/>
        </a:p>
      </dgm:t>
    </dgm:pt>
    <dgm:pt modelId="{1E46D5A9-91B4-418B-BB2F-DF1CFD24B695}" type="pres">
      <dgm:prSet presAssocID="{349866D6-9133-422B-9758-09F124A31481}" presName="Name0" presStyleCnt="0">
        <dgm:presLayoutVars>
          <dgm:dir/>
          <dgm:animLvl val="lvl"/>
          <dgm:resizeHandles val="exact"/>
        </dgm:presLayoutVars>
      </dgm:prSet>
      <dgm:spPr/>
    </dgm:pt>
    <dgm:pt modelId="{B1BD1734-76EC-429B-B289-BD989864117E}" type="pres">
      <dgm:prSet presAssocID="{57F05464-1DB8-4108-A496-466409CBAF8B}" presName="composite" presStyleCnt="0"/>
      <dgm:spPr/>
    </dgm:pt>
    <dgm:pt modelId="{ACF59642-9F20-4685-9D34-F3A21982B6F4}" type="pres">
      <dgm:prSet presAssocID="{57F05464-1DB8-4108-A496-466409CBAF8B}" presName="parTx" presStyleLbl="alignNode1" presStyleIdx="0" presStyleCnt="3">
        <dgm:presLayoutVars>
          <dgm:chMax val="0"/>
          <dgm:chPref val="0"/>
          <dgm:bulletEnabled val="1"/>
        </dgm:presLayoutVars>
      </dgm:prSet>
      <dgm:spPr>
        <a:solidFill>
          <a:srgbClr val="E3041F"/>
        </a:solidFill>
      </dgm:spPr>
    </dgm:pt>
    <dgm:pt modelId="{A35C46A3-9750-4403-8213-1494808CC1F5}" type="pres">
      <dgm:prSet presAssocID="{57F05464-1DB8-4108-A496-466409CBAF8B}" presName="desTx" presStyleLbl="alignAccFollowNode1" presStyleIdx="0" presStyleCnt="3">
        <dgm:presLayoutVars>
          <dgm:bulletEnabled val="1"/>
        </dgm:presLayoutVars>
      </dgm:prSet>
      <dgm:spPr>
        <a:solidFill>
          <a:schemeClr val="bg1"/>
        </a:solidFill>
      </dgm:spPr>
    </dgm:pt>
    <dgm:pt modelId="{D1D3966B-8F1D-4984-B6BB-CF83ED8F0C99}" type="pres">
      <dgm:prSet presAssocID="{89B2EEA8-D6CD-47C7-BE39-9C13DCF22F5B}" presName="space" presStyleCnt="0"/>
      <dgm:spPr/>
    </dgm:pt>
    <dgm:pt modelId="{509C86CB-AF20-4453-9E32-73F05DB5E65A}" type="pres">
      <dgm:prSet presAssocID="{349BECD3-DA57-4B7C-9C11-74654FC100F7}" presName="composite" presStyleCnt="0"/>
      <dgm:spPr/>
    </dgm:pt>
    <dgm:pt modelId="{119D5476-30CB-4480-8522-D78BB09D0717}" type="pres">
      <dgm:prSet presAssocID="{349BECD3-DA57-4B7C-9C11-74654FC100F7}" presName="parTx" presStyleLbl="alignNode1" presStyleIdx="1" presStyleCnt="3">
        <dgm:presLayoutVars>
          <dgm:chMax val="0"/>
          <dgm:chPref val="0"/>
          <dgm:bulletEnabled val="1"/>
        </dgm:presLayoutVars>
      </dgm:prSet>
      <dgm:spPr>
        <a:solidFill>
          <a:srgbClr val="E3041F"/>
        </a:solidFill>
      </dgm:spPr>
    </dgm:pt>
    <dgm:pt modelId="{E01D4039-C048-47BE-A4A4-BBDE5998CB91}" type="pres">
      <dgm:prSet presAssocID="{349BECD3-DA57-4B7C-9C11-74654FC100F7}" presName="desTx" presStyleLbl="alignAccFollowNode1" presStyleIdx="1" presStyleCnt="3">
        <dgm:presLayoutVars>
          <dgm:bulletEnabled val="1"/>
        </dgm:presLayoutVars>
      </dgm:prSet>
      <dgm:spPr>
        <a:solidFill>
          <a:schemeClr val="bg1"/>
        </a:solidFill>
      </dgm:spPr>
    </dgm:pt>
    <dgm:pt modelId="{01B0FDF0-23D6-4B86-B5BF-2398FC1A9BD5}" type="pres">
      <dgm:prSet presAssocID="{B35DDBD4-772B-4A4E-BE53-55AF1F09265A}" presName="space" presStyleCnt="0"/>
      <dgm:spPr/>
    </dgm:pt>
    <dgm:pt modelId="{E3E807BF-55D1-43F0-99DE-18FBD88ED6C8}" type="pres">
      <dgm:prSet presAssocID="{56D2DC33-84AC-423A-AA3C-AD5634194631}" presName="composite" presStyleCnt="0"/>
      <dgm:spPr/>
    </dgm:pt>
    <dgm:pt modelId="{D2C483D4-FF3E-455B-9B05-F73D3B0A7F73}" type="pres">
      <dgm:prSet presAssocID="{56D2DC33-84AC-423A-AA3C-AD5634194631}" presName="parTx" presStyleLbl="alignNode1" presStyleIdx="2" presStyleCnt="3">
        <dgm:presLayoutVars>
          <dgm:chMax val="0"/>
          <dgm:chPref val="0"/>
          <dgm:bulletEnabled val="1"/>
        </dgm:presLayoutVars>
      </dgm:prSet>
      <dgm:spPr>
        <a:solidFill>
          <a:srgbClr val="E3041F"/>
        </a:solidFill>
      </dgm:spPr>
    </dgm:pt>
    <dgm:pt modelId="{96F5E39D-61B6-42B1-A298-56EEE84DB022}" type="pres">
      <dgm:prSet presAssocID="{56D2DC33-84AC-423A-AA3C-AD5634194631}" presName="desTx" presStyleLbl="alignAccFollowNode1" presStyleIdx="2" presStyleCnt="3">
        <dgm:presLayoutVars>
          <dgm:bulletEnabled val="1"/>
        </dgm:presLayoutVars>
      </dgm:prSet>
      <dgm:spPr>
        <a:solidFill>
          <a:schemeClr val="bg1"/>
        </a:solidFill>
      </dgm:spPr>
    </dgm:pt>
  </dgm:ptLst>
  <dgm:cxnLst>
    <dgm:cxn modelId="{CFC89F04-DA35-406B-83E5-7908DAE9877A}" type="presOf" srcId="{6F020FD5-770D-4913-83EE-33ECDA7AEA71}" destId="{96F5E39D-61B6-42B1-A298-56EEE84DB022}" srcOrd="0" destOrd="2" presId="urn:microsoft.com/office/officeart/2005/8/layout/hList1"/>
    <dgm:cxn modelId="{6FF60C06-3745-42A2-948A-8BDD27142DDE}" type="presOf" srcId="{7204FCE9-3891-47FA-8E7A-AC378E814407}" destId="{E01D4039-C048-47BE-A4A4-BBDE5998CB91}" srcOrd="0" destOrd="1" presId="urn:microsoft.com/office/officeart/2005/8/layout/hList1"/>
    <dgm:cxn modelId="{489E170E-6866-43F5-B345-4EB59E0AE63C}" srcId="{349BECD3-DA57-4B7C-9C11-74654FC100F7}" destId="{745CFC10-5A4D-4282-9362-05E4C6619AEA}" srcOrd="2" destOrd="0" parTransId="{5DF26A51-F837-4DF7-97D0-99F0C6AD517A}" sibTransId="{BAAD8052-1A4E-49FE-A592-89B75E9BC4E4}"/>
    <dgm:cxn modelId="{391B7928-4B27-457A-AFC8-077D4F616CF6}" srcId="{349866D6-9133-422B-9758-09F124A31481}" destId="{56D2DC33-84AC-423A-AA3C-AD5634194631}" srcOrd="2" destOrd="0" parTransId="{8E33A51F-23BC-42BD-A0CC-290CB4DADA2B}" sibTransId="{CE9257C9-E9D1-4B11-B017-94170743E28F}"/>
    <dgm:cxn modelId="{6355F330-1371-4024-92DB-1FC51C817052}" type="presOf" srcId="{688F1B22-737B-4AC4-9843-E2CFE1E3156E}" destId="{96F5E39D-61B6-42B1-A298-56EEE84DB022}" srcOrd="0" destOrd="0" presId="urn:microsoft.com/office/officeart/2005/8/layout/hList1"/>
    <dgm:cxn modelId="{14672B34-5AE8-4022-80D7-340AC231E902}" srcId="{56D2DC33-84AC-423A-AA3C-AD5634194631}" destId="{6F020FD5-770D-4913-83EE-33ECDA7AEA71}" srcOrd="2" destOrd="0" parTransId="{FE78ED4A-3B44-4175-AE38-583FBE542958}" sibTransId="{F981F727-09D6-47CE-9B81-29BEBE48417F}"/>
    <dgm:cxn modelId="{894BB337-20E5-4B8B-AB12-970432B39D2C}" type="presOf" srcId="{97D984B2-6D63-4557-A49F-27E523036720}" destId="{A35C46A3-9750-4403-8213-1494808CC1F5}" srcOrd="0" destOrd="1" presId="urn:microsoft.com/office/officeart/2005/8/layout/hList1"/>
    <dgm:cxn modelId="{7BE0213E-4E5E-4561-AB9D-87C12E6495DE}" srcId="{57F05464-1DB8-4108-A496-466409CBAF8B}" destId="{4CA8BEBC-03B1-48BF-97A4-94F15F5E6A28}" srcOrd="2" destOrd="0" parTransId="{F6D3AEB1-F3C8-460A-9A87-29BCF32AB3A1}" sibTransId="{8A444F3D-F849-4312-AAED-F93D02456E29}"/>
    <dgm:cxn modelId="{989C6E40-E707-4414-B588-38FE733B36B3}" type="presOf" srcId="{349BECD3-DA57-4B7C-9C11-74654FC100F7}" destId="{119D5476-30CB-4480-8522-D78BB09D0717}" srcOrd="0" destOrd="0" presId="urn:microsoft.com/office/officeart/2005/8/layout/hList1"/>
    <dgm:cxn modelId="{88407665-82DF-447E-AD54-A86AB1C2B348}" srcId="{57F05464-1DB8-4108-A496-466409CBAF8B}" destId="{708CDF80-CECA-49C3-A44A-422117230C4C}" srcOrd="3" destOrd="0" parTransId="{37D2A061-A410-424A-988E-F6AAEB3597CC}" sibTransId="{CA9F477A-A256-4092-93B9-45B64DBBECE9}"/>
    <dgm:cxn modelId="{B546626D-0A6F-464F-B9E7-C791F24C86D0}" srcId="{349866D6-9133-422B-9758-09F124A31481}" destId="{57F05464-1DB8-4108-A496-466409CBAF8B}" srcOrd="0" destOrd="0" parTransId="{41CE419B-F6E6-4897-B997-AED0139EB1B4}" sibTransId="{89B2EEA8-D6CD-47C7-BE39-9C13DCF22F5B}"/>
    <dgm:cxn modelId="{27BF9253-9DB5-439A-B864-059737761DBC}" srcId="{349866D6-9133-422B-9758-09F124A31481}" destId="{349BECD3-DA57-4B7C-9C11-74654FC100F7}" srcOrd="1" destOrd="0" parTransId="{B95902FD-D46F-4880-98D6-B12292DCEF4F}" sibTransId="{B35DDBD4-772B-4A4E-BE53-55AF1F09265A}"/>
    <dgm:cxn modelId="{A34D137F-EE0B-43C1-91B7-4B344B4E6F48}" type="presOf" srcId="{0E89C0F1-0080-442E-A799-DFEEB9AE0372}" destId="{A35C46A3-9750-4403-8213-1494808CC1F5}" srcOrd="0" destOrd="0" presId="urn:microsoft.com/office/officeart/2005/8/layout/hList1"/>
    <dgm:cxn modelId="{A0940991-9CA1-4F32-AF9F-9591B87A3F55}" type="presOf" srcId="{56D2DC33-84AC-423A-AA3C-AD5634194631}" destId="{D2C483D4-FF3E-455B-9B05-F73D3B0A7F73}" srcOrd="0" destOrd="0" presId="urn:microsoft.com/office/officeart/2005/8/layout/hList1"/>
    <dgm:cxn modelId="{F1779D91-FA4E-4FCE-9F5B-E748F81991D6}" srcId="{349BECD3-DA57-4B7C-9C11-74654FC100F7}" destId="{7204FCE9-3891-47FA-8E7A-AC378E814407}" srcOrd="1" destOrd="0" parTransId="{46D24152-CC42-4203-B0B3-5C7379CC072F}" sibTransId="{FE81FF47-96D1-4A57-B78C-68A532A5CBCA}"/>
    <dgm:cxn modelId="{3FF26496-051E-4B41-B9D6-B96A59629944}" srcId="{57F05464-1DB8-4108-A496-466409CBAF8B}" destId="{0E89C0F1-0080-442E-A799-DFEEB9AE0372}" srcOrd="0" destOrd="0" parTransId="{1EDADBEE-6C6A-437A-8019-959EEA209F98}" sibTransId="{37016645-C2C1-4944-BC23-04795DC54E89}"/>
    <dgm:cxn modelId="{874E019C-0153-4394-867C-57D820EFE13A}" type="presOf" srcId="{4CA8BEBC-03B1-48BF-97A4-94F15F5E6A28}" destId="{A35C46A3-9750-4403-8213-1494808CC1F5}" srcOrd="0" destOrd="2" presId="urn:microsoft.com/office/officeart/2005/8/layout/hList1"/>
    <dgm:cxn modelId="{908917A1-0274-4D62-99C8-54614516C7D6}" type="presOf" srcId="{9C78652E-9521-4322-9C42-5692E9B3C829}" destId="{E01D4039-C048-47BE-A4A4-BBDE5998CB91}" srcOrd="0" destOrd="0" presId="urn:microsoft.com/office/officeart/2005/8/layout/hList1"/>
    <dgm:cxn modelId="{4E5192A3-22E9-4BFF-9FB3-C78D44B5CD2E}" type="presOf" srcId="{349866D6-9133-422B-9758-09F124A31481}" destId="{1E46D5A9-91B4-418B-BB2F-DF1CFD24B695}" srcOrd="0" destOrd="0" presId="urn:microsoft.com/office/officeart/2005/8/layout/hList1"/>
    <dgm:cxn modelId="{7C210BB0-37A1-4DA2-971D-CD7F9846E80A}" srcId="{56D2DC33-84AC-423A-AA3C-AD5634194631}" destId="{24CA7A52-F4E9-4065-93DA-C183142B71DC}" srcOrd="1" destOrd="0" parTransId="{870407EE-E46C-4C93-89FC-49C753E20924}" sibTransId="{A20D8686-2CE0-4DB0-8A73-06CB52EBAE5E}"/>
    <dgm:cxn modelId="{2F069ABC-2E7D-44FD-A9D5-DF72B439FD2F}" type="presOf" srcId="{24CA7A52-F4E9-4065-93DA-C183142B71DC}" destId="{96F5E39D-61B6-42B1-A298-56EEE84DB022}" srcOrd="0" destOrd="1" presId="urn:microsoft.com/office/officeart/2005/8/layout/hList1"/>
    <dgm:cxn modelId="{4A924BBD-B57C-4FCC-9420-8CD793BF8486}" type="presOf" srcId="{57F05464-1DB8-4108-A496-466409CBAF8B}" destId="{ACF59642-9F20-4685-9D34-F3A21982B6F4}" srcOrd="0" destOrd="0" presId="urn:microsoft.com/office/officeart/2005/8/layout/hList1"/>
    <dgm:cxn modelId="{D8AE9AC6-F1B5-4CEE-BCD9-91191749D466}" srcId="{349BECD3-DA57-4B7C-9C11-74654FC100F7}" destId="{9C78652E-9521-4322-9C42-5692E9B3C829}" srcOrd="0" destOrd="0" parTransId="{66F9EBE1-8914-49ED-AB71-33A4E9F6DDF5}" sibTransId="{002C7CDC-AD82-4067-B4D7-14D4A1803788}"/>
    <dgm:cxn modelId="{AEFE8FCC-7C8F-4CDE-A719-32B563EA6D41}" type="presOf" srcId="{708CDF80-CECA-49C3-A44A-422117230C4C}" destId="{A35C46A3-9750-4403-8213-1494808CC1F5}" srcOrd="0" destOrd="3" presId="urn:microsoft.com/office/officeart/2005/8/layout/hList1"/>
    <dgm:cxn modelId="{7D06F8D1-E60B-4431-B129-626A25A6A54D}" srcId="{56D2DC33-84AC-423A-AA3C-AD5634194631}" destId="{688F1B22-737B-4AC4-9843-E2CFE1E3156E}" srcOrd="0" destOrd="0" parTransId="{4578922D-1795-410B-9226-1E6FA31AE182}" sibTransId="{C167525E-04D3-4A7B-AC1C-CFEFA0038776}"/>
    <dgm:cxn modelId="{ECFE82D5-C69C-403D-A0AD-3509F6F421FB}" type="presOf" srcId="{745CFC10-5A4D-4282-9362-05E4C6619AEA}" destId="{E01D4039-C048-47BE-A4A4-BBDE5998CB91}" srcOrd="0" destOrd="2" presId="urn:microsoft.com/office/officeart/2005/8/layout/hList1"/>
    <dgm:cxn modelId="{55D4ABD7-04BC-4350-B8E9-C77B6F53A3B7}" srcId="{57F05464-1DB8-4108-A496-466409CBAF8B}" destId="{97D984B2-6D63-4557-A49F-27E523036720}" srcOrd="1" destOrd="0" parTransId="{68AF2503-A19C-4BD0-AF42-A9BEDD899D5D}" sibTransId="{48E92C61-00BB-4E5F-B217-D731D004364C}"/>
    <dgm:cxn modelId="{87DBC5BC-290F-4CDA-A402-E1AEFADC012E}" type="presParOf" srcId="{1E46D5A9-91B4-418B-BB2F-DF1CFD24B695}" destId="{B1BD1734-76EC-429B-B289-BD989864117E}" srcOrd="0" destOrd="0" presId="urn:microsoft.com/office/officeart/2005/8/layout/hList1"/>
    <dgm:cxn modelId="{EB2C35FA-1AE8-4BA1-BF1B-405D2D9F4783}" type="presParOf" srcId="{B1BD1734-76EC-429B-B289-BD989864117E}" destId="{ACF59642-9F20-4685-9D34-F3A21982B6F4}" srcOrd="0" destOrd="0" presId="urn:microsoft.com/office/officeart/2005/8/layout/hList1"/>
    <dgm:cxn modelId="{D6BBF056-2315-4C5F-8373-3DD7D21B2339}" type="presParOf" srcId="{B1BD1734-76EC-429B-B289-BD989864117E}" destId="{A35C46A3-9750-4403-8213-1494808CC1F5}" srcOrd="1" destOrd="0" presId="urn:microsoft.com/office/officeart/2005/8/layout/hList1"/>
    <dgm:cxn modelId="{56BDC6F5-1409-4D68-815A-A6CE22BF8AC3}" type="presParOf" srcId="{1E46D5A9-91B4-418B-BB2F-DF1CFD24B695}" destId="{D1D3966B-8F1D-4984-B6BB-CF83ED8F0C99}" srcOrd="1" destOrd="0" presId="urn:microsoft.com/office/officeart/2005/8/layout/hList1"/>
    <dgm:cxn modelId="{C09FC485-3DFC-4116-B8EB-CD9942FB9B5D}" type="presParOf" srcId="{1E46D5A9-91B4-418B-BB2F-DF1CFD24B695}" destId="{509C86CB-AF20-4453-9E32-73F05DB5E65A}" srcOrd="2" destOrd="0" presId="urn:microsoft.com/office/officeart/2005/8/layout/hList1"/>
    <dgm:cxn modelId="{469628B4-F545-48DA-8378-7DEAE63CCC16}" type="presParOf" srcId="{509C86CB-AF20-4453-9E32-73F05DB5E65A}" destId="{119D5476-30CB-4480-8522-D78BB09D0717}" srcOrd="0" destOrd="0" presId="urn:microsoft.com/office/officeart/2005/8/layout/hList1"/>
    <dgm:cxn modelId="{19552ABB-B80D-4D1B-8A48-7B04669C3E1C}" type="presParOf" srcId="{509C86CB-AF20-4453-9E32-73F05DB5E65A}" destId="{E01D4039-C048-47BE-A4A4-BBDE5998CB91}" srcOrd="1" destOrd="0" presId="urn:microsoft.com/office/officeart/2005/8/layout/hList1"/>
    <dgm:cxn modelId="{910E9DF7-777F-4079-8BA8-C7511461E79D}" type="presParOf" srcId="{1E46D5A9-91B4-418B-BB2F-DF1CFD24B695}" destId="{01B0FDF0-23D6-4B86-B5BF-2398FC1A9BD5}" srcOrd="3" destOrd="0" presId="urn:microsoft.com/office/officeart/2005/8/layout/hList1"/>
    <dgm:cxn modelId="{7B2FE98F-D688-426B-A8DB-C38A5C628BFD}" type="presParOf" srcId="{1E46D5A9-91B4-418B-BB2F-DF1CFD24B695}" destId="{E3E807BF-55D1-43F0-99DE-18FBD88ED6C8}" srcOrd="4" destOrd="0" presId="urn:microsoft.com/office/officeart/2005/8/layout/hList1"/>
    <dgm:cxn modelId="{3C16ED38-2FAE-464B-9F6F-DAC30A67B419}" type="presParOf" srcId="{E3E807BF-55D1-43F0-99DE-18FBD88ED6C8}" destId="{D2C483D4-FF3E-455B-9B05-F73D3B0A7F73}" srcOrd="0" destOrd="0" presId="urn:microsoft.com/office/officeart/2005/8/layout/hList1"/>
    <dgm:cxn modelId="{70049048-C709-4710-819E-4FE2A85A89BA}" type="presParOf" srcId="{E3E807BF-55D1-43F0-99DE-18FBD88ED6C8}" destId="{96F5E39D-61B6-42B1-A298-56EEE84DB022}"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582A5C-B27E-49F0-822B-A480A534800A}"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GB"/>
        </a:p>
      </dgm:t>
    </dgm:pt>
    <dgm:pt modelId="{C2E9A8CC-5CD8-4F1A-B8FC-028C12BF73DB}">
      <dgm:prSet phldrT="[Text]"/>
      <dgm:spPr/>
      <dgm:t>
        <a:bodyPr/>
        <a:lstStyle/>
        <a:p>
          <a:r>
            <a:rPr lang="en-GB" b="1"/>
            <a:t>Normative and cultural shifts in perceptions, attitudes and practice</a:t>
          </a:r>
        </a:p>
      </dgm:t>
    </dgm:pt>
    <dgm:pt modelId="{C2169561-F228-4354-ADBB-2C4478506274}" type="parTrans" cxnId="{ABC69519-0418-44A2-B8C6-C609A2566E89}">
      <dgm:prSet/>
      <dgm:spPr/>
      <dgm:t>
        <a:bodyPr/>
        <a:lstStyle/>
        <a:p>
          <a:endParaRPr lang="en-GB"/>
        </a:p>
      </dgm:t>
    </dgm:pt>
    <dgm:pt modelId="{87A77C0B-9CA1-4B74-9AE0-E8B31D2A6D59}" type="sibTrans" cxnId="{ABC69519-0418-44A2-B8C6-C609A2566E89}">
      <dgm:prSet/>
      <dgm:spPr/>
      <dgm:t>
        <a:bodyPr/>
        <a:lstStyle/>
        <a:p>
          <a:endParaRPr lang="en-GB"/>
        </a:p>
      </dgm:t>
    </dgm:pt>
    <dgm:pt modelId="{A0DAF9A4-1473-4B50-BFF8-E718ED94598B}">
      <dgm:prSet phldrT="[Text]"/>
      <dgm:spPr/>
      <dgm:t>
        <a:bodyPr/>
        <a:lstStyle/>
        <a:p>
          <a:r>
            <a:rPr lang="en-GB" b="1"/>
            <a:t>Institutional and personal commitment </a:t>
          </a:r>
        </a:p>
      </dgm:t>
    </dgm:pt>
    <dgm:pt modelId="{8C91FC9D-9FF3-45A5-87B4-15F9C91AB8AF}" type="parTrans" cxnId="{FBF23EC7-4905-48FC-8E5B-B151BDA522C0}">
      <dgm:prSet/>
      <dgm:spPr/>
      <dgm:t>
        <a:bodyPr/>
        <a:lstStyle/>
        <a:p>
          <a:endParaRPr lang="en-GB"/>
        </a:p>
      </dgm:t>
    </dgm:pt>
    <dgm:pt modelId="{AB4E9481-B2CF-4C24-9BE8-0B73930217FC}" type="sibTrans" cxnId="{FBF23EC7-4905-48FC-8E5B-B151BDA522C0}">
      <dgm:prSet/>
      <dgm:spPr/>
      <dgm:t>
        <a:bodyPr/>
        <a:lstStyle/>
        <a:p>
          <a:endParaRPr lang="en-GB"/>
        </a:p>
      </dgm:t>
    </dgm:pt>
    <dgm:pt modelId="{43327E32-7BDE-452E-9C1A-BD81D180BC92}">
      <dgm:prSet phldrT="[Text]"/>
      <dgm:spPr/>
      <dgm:t>
        <a:bodyPr/>
        <a:lstStyle/>
        <a:p>
          <a:r>
            <a:rPr lang="en-GB" b="1"/>
            <a:t>Changes to incentives and processes </a:t>
          </a:r>
        </a:p>
      </dgm:t>
    </dgm:pt>
    <dgm:pt modelId="{889C6205-8B07-42A3-AC74-82A8985C86D2}" type="parTrans" cxnId="{A3F85180-8448-4F60-B25D-32E14866E6DC}">
      <dgm:prSet/>
      <dgm:spPr/>
      <dgm:t>
        <a:bodyPr/>
        <a:lstStyle/>
        <a:p>
          <a:endParaRPr lang="en-GB"/>
        </a:p>
      </dgm:t>
    </dgm:pt>
    <dgm:pt modelId="{2F61E044-4E2D-4D9C-B130-975A0871A43D}" type="sibTrans" cxnId="{A3F85180-8448-4F60-B25D-32E14866E6DC}">
      <dgm:prSet/>
      <dgm:spPr/>
      <dgm:t>
        <a:bodyPr/>
        <a:lstStyle/>
        <a:p>
          <a:endParaRPr lang="en-GB"/>
        </a:p>
      </dgm:t>
    </dgm:pt>
    <dgm:pt modelId="{BC9CF2B0-5312-47AB-8FEC-3AB560FBD984}">
      <dgm:prSet phldrT="[Text]"/>
      <dgm:spPr/>
      <dgm:t>
        <a:bodyPr/>
        <a:lstStyle/>
        <a:p>
          <a:r>
            <a:rPr lang="en-GB" b="1"/>
            <a:t>Long-term relationship building and trust </a:t>
          </a:r>
        </a:p>
      </dgm:t>
    </dgm:pt>
    <dgm:pt modelId="{9EB016A6-B1C5-4570-8889-93150E5204CD}" type="parTrans" cxnId="{D08A172B-8B9E-48EE-A83E-85B49EFAC8A9}">
      <dgm:prSet/>
      <dgm:spPr/>
      <dgm:t>
        <a:bodyPr/>
        <a:lstStyle/>
        <a:p>
          <a:endParaRPr lang="en-GB"/>
        </a:p>
      </dgm:t>
    </dgm:pt>
    <dgm:pt modelId="{E106E995-4DB3-4D75-9FB4-052A2652380D}" type="sibTrans" cxnId="{D08A172B-8B9E-48EE-A83E-85B49EFAC8A9}">
      <dgm:prSet/>
      <dgm:spPr/>
      <dgm:t>
        <a:bodyPr/>
        <a:lstStyle/>
        <a:p>
          <a:endParaRPr lang="en-GB"/>
        </a:p>
      </dgm:t>
    </dgm:pt>
    <dgm:pt modelId="{6944CBB5-656C-4AFB-8C8E-EE42A4E37139}">
      <dgm:prSet phldrT="[Text]"/>
      <dgm:spPr/>
      <dgm:t>
        <a:bodyPr/>
        <a:lstStyle/>
        <a:p>
          <a:r>
            <a:rPr lang="en-GB" b="1"/>
            <a:t>Professionalisation of research management support </a:t>
          </a:r>
        </a:p>
      </dgm:t>
    </dgm:pt>
    <dgm:pt modelId="{D414A348-A24B-47E2-9A4F-4042FEB25C50}" type="parTrans" cxnId="{77B93804-8F9C-4049-8559-0447F9FC112A}">
      <dgm:prSet/>
      <dgm:spPr/>
      <dgm:t>
        <a:bodyPr/>
        <a:lstStyle/>
        <a:p>
          <a:endParaRPr lang="en-GB"/>
        </a:p>
      </dgm:t>
    </dgm:pt>
    <dgm:pt modelId="{42B7C979-8F28-4D37-853E-6959C65B93F8}" type="sibTrans" cxnId="{77B93804-8F9C-4049-8559-0447F9FC112A}">
      <dgm:prSet/>
      <dgm:spPr/>
      <dgm:t>
        <a:bodyPr/>
        <a:lstStyle/>
        <a:p>
          <a:endParaRPr lang="en-GB"/>
        </a:p>
      </dgm:t>
    </dgm:pt>
    <dgm:pt modelId="{87E09FCF-F4A3-4D2C-86B7-23B404583F0F}">
      <dgm:prSet phldrT="[Text]"/>
      <dgm:spPr/>
      <dgm:t>
        <a:bodyPr/>
        <a:lstStyle/>
        <a:p>
          <a:r>
            <a:rPr lang="en-GB" b="1"/>
            <a:t>Strong research management support </a:t>
          </a:r>
        </a:p>
      </dgm:t>
    </dgm:pt>
    <dgm:pt modelId="{617B6858-DA69-4C3D-A3DB-075FE6F971F1}" type="parTrans" cxnId="{63FC87D7-B5C3-4108-AB6F-11B17B9D09A8}">
      <dgm:prSet/>
      <dgm:spPr/>
      <dgm:t>
        <a:bodyPr/>
        <a:lstStyle/>
        <a:p>
          <a:endParaRPr lang="en-GB"/>
        </a:p>
      </dgm:t>
    </dgm:pt>
    <dgm:pt modelId="{99FF4C68-715C-4A0F-9CA7-BF0E940ACE3D}" type="sibTrans" cxnId="{63FC87D7-B5C3-4108-AB6F-11B17B9D09A8}">
      <dgm:prSet/>
      <dgm:spPr/>
      <dgm:t>
        <a:bodyPr/>
        <a:lstStyle/>
        <a:p>
          <a:endParaRPr lang="en-GB"/>
        </a:p>
      </dgm:t>
    </dgm:pt>
    <dgm:pt modelId="{B2E7E379-67FB-48C7-8B37-90E56801E7B1}">
      <dgm:prSet phldrT="[Text]"/>
      <dgm:spPr/>
      <dgm:t>
        <a:bodyPr/>
        <a:lstStyle/>
        <a:p>
          <a:r>
            <a:rPr lang="en-GB" b="1"/>
            <a:t>Knowledge exchange within and between UK institutions, and internationally</a:t>
          </a:r>
        </a:p>
      </dgm:t>
    </dgm:pt>
    <dgm:pt modelId="{8A74928B-AE12-4834-973C-97EFF39BA3D5}" type="parTrans" cxnId="{45431FE2-EE6B-42C2-AB74-E90B60F77A8E}">
      <dgm:prSet/>
      <dgm:spPr/>
      <dgm:t>
        <a:bodyPr/>
        <a:lstStyle/>
        <a:p>
          <a:endParaRPr lang="en-GB"/>
        </a:p>
      </dgm:t>
    </dgm:pt>
    <dgm:pt modelId="{9862231F-1FA8-4D25-B7AC-9EA6E65EBCD5}" type="sibTrans" cxnId="{45431FE2-EE6B-42C2-AB74-E90B60F77A8E}">
      <dgm:prSet/>
      <dgm:spPr/>
      <dgm:t>
        <a:bodyPr/>
        <a:lstStyle/>
        <a:p>
          <a:endParaRPr lang="en-GB"/>
        </a:p>
      </dgm:t>
    </dgm:pt>
    <dgm:pt modelId="{71411B19-7123-48B4-945E-9F879067F089}">
      <dgm:prSet phldrT="[Text]"/>
      <dgm:spPr/>
      <dgm:t>
        <a:bodyPr/>
        <a:lstStyle/>
        <a:p>
          <a:r>
            <a:rPr lang="en-GB" b="1"/>
            <a:t>Transparent communication </a:t>
          </a:r>
        </a:p>
      </dgm:t>
    </dgm:pt>
    <dgm:pt modelId="{389F2C22-CBA5-456F-81B0-6CA2F410C87D}" type="parTrans" cxnId="{F71963EC-14E5-405A-AB4C-20D0795613D0}">
      <dgm:prSet/>
      <dgm:spPr/>
      <dgm:t>
        <a:bodyPr/>
        <a:lstStyle/>
        <a:p>
          <a:endParaRPr lang="en-GB"/>
        </a:p>
      </dgm:t>
    </dgm:pt>
    <dgm:pt modelId="{1CE4D431-233B-4490-B5EC-8A5D490C4622}" type="sibTrans" cxnId="{F71963EC-14E5-405A-AB4C-20D0795613D0}">
      <dgm:prSet/>
      <dgm:spPr/>
      <dgm:t>
        <a:bodyPr/>
        <a:lstStyle/>
        <a:p>
          <a:endParaRPr lang="en-GB"/>
        </a:p>
      </dgm:t>
    </dgm:pt>
    <dgm:pt modelId="{263560CA-F1E2-4D89-9A14-3F0BAB1D4251}" type="pres">
      <dgm:prSet presAssocID="{3C582A5C-B27E-49F0-822B-A480A534800A}" presName="diagram" presStyleCnt="0">
        <dgm:presLayoutVars>
          <dgm:dir/>
          <dgm:resizeHandles val="exact"/>
        </dgm:presLayoutVars>
      </dgm:prSet>
      <dgm:spPr/>
    </dgm:pt>
    <dgm:pt modelId="{EFE16BEC-F26A-483E-9E34-8D6EDAEC62F2}" type="pres">
      <dgm:prSet presAssocID="{C2E9A8CC-5CD8-4F1A-B8FC-028C12BF73DB}" presName="node" presStyleLbl="node1" presStyleIdx="0" presStyleCnt="8">
        <dgm:presLayoutVars>
          <dgm:bulletEnabled val="1"/>
        </dgm:presLayoutVars>
      </dgm:prSet>
      <dgm:spPr/>
    </dgm:pt>
    <dgm:pt modelId="{907CB445-1796-455E-A2E3-59EF595B19A9}" type="pres">
      <dgm:prSet presAssocID="{87A77C0B-9CA1-4B74-9AE0-E8B31D2A6D59}" presName="sibTrans" presStyleCnt="0"/>
      <dgm:spPr/>
    </dgm:pt>
    <dgm:pt modelId="{73F2E1A0-D075-4AF1-B762-D1FD8F361479}" type="pres">
      <dgm:prSet presAssocID="{A0DAF9A4-1473-4B50-BFF8-E718ED94598B}" presName="node" presStyleLbl="node1" presStyleIdx="1" presStyleCnt="8">
        <dgm:presLayoutVars>
          <dgm:bulletEnabled val="1"/>
        </dgm:presLayoutVars>
      </dgm:prSet>
      <dgm:spPr/>
    </dgm:pt>
    <dgm:pt modelId="{5801E4FE-290A-4A94-A61C-D7BA3587B3CA}" type="pres">
      <dgm:prSet presAssocID="{AB4E9481-B2CF-4C24-9BE8-0B73930217FC}" presName="sibTrans" presStyleCnt="0"/>
      <dgm:spPr/>
    </dgm:pt>
    <dgm:pt modelId="{7228279A-D21E-4D97-A031-577ECF245F82}" type="pres">
      <dgm:prSet presAssocID="{43327E32-7BDE-452E-9C1A-BD81D180BC92}" presName="node" presStyleLbl="node1" presStyleIdx="2" presStyleCnt="8">
        <dgm:presLayoutVars>
          <dgm:bulletEnabled val="1"/>
        </dgm:presLayoutVars>
      </dgm:prSet>
      <dgm:spPr/>
    </dgm:pt>
    <dgm:pt modelId="{BD510373-42F9-44C7-A57A-67FA7D61A694}" type="pres">
      <dgm:prSet presAssocID="{2F61E044-4E2D-4D9C-B130-975A0871A43D}" presName="sibTrans" presStyleCnt="0"/>
      <dgm:spPr/>
    </dgm:pt>
    <dgm:pt modelId="{104E8A08-6F9D-4F36-A1B5-C8C57EAF8533}" type="pres">
      <dgm:prSet presAssocID="{BC9CF2B0-5312-47AB-8FEC-3AB560FBD984}" presName="node" presStyleLbl="node1" presStyleIdx="3" presStyleCnt="8">
        <dgm:presLayoutVars>
          <dgm:bulletEnabled val="1"/>
        </dgm:presLayoutVars>
      </dgm:prSet>
      <dgm:spPr/>
    </dgm:pt>
    <dgm:pt modelId="{E2195AAB-22C8-42C6-AD3C-B88236715DE2}" type="pres">
      <dgm:prSet presAssocID="{E106E995-4DB3-4D75-9FB4-052A2652380D}" presName="sibTrans" presStyleCnt="0"/>
      <dgm:spPr/>
    </dgm:pt>
    <dgm:pt modelId="{B3B12F87-C4F5-48D7-B465-492B708BD33A}" type="pres">
      <dgm:prSet presAssocID="{6944CBB5-656C-4AFB-8C8E-EE42A4E37139}" presName="node" presStyleLbl="node1" presStyleIdx="4" presStyleCnt="8">
        <dgm:presLayoutVars>
          <dgm:bulletEnabled val="1"/>
        </dgm:presLayoutVars>
      </dgm:prSet>
      <dgm:spPr/>
    </dgm:pt>
    <dgm:pt modelId="{CB3C5B9E-4F2F-40DF-A684-355A0E694188}" type="pres">
      <dgm:prSet presAssocID="{42B7C979-8F28-4D37-853E-6959C65B93F8}" presName="sibTrans" presStyleCnt="0"/>
      <dgm:spPr/>
    </dgm:pt>
    <dgm:pt modelId="{960D57DC-02AD-4FB5-8FB7-7BCE0EA381DE}" type="pres">
      <dgm:prSet presAssocID="{87E09FCF-F4A3-4D2C-86B7-23B404583F0F}" presName="node" presStyleLbl="node1" presStyleIdx="5" presStyleCnt="8">
        <dgm:presLayoutVars>
          <dgm:bulletEnabled val="1"/>
        </dgm:presLayoutVars>
      </dgm:prSet>
      <dgm:spPr/>
    </dgm:pt>
    <dgm:pt modelId="{C0123B25-5975-40BA-97A8-6AE6B2ACF27C}" type="pres">
      <dgm:prSet presAssocID="{99FF4C68-715C-4A0F-9CA7-BF0E940ACE3D}" presName="sibTrans" presStyleCnt="0"/>
      <dgm:spPr/>
    </dgm:pt>
    <dgm:pt modelId="{9428ACB3-5D3A-4EC3-A99B-15515985DB4D}" type="pres">
      <dgm:prSet presAssocID="{B2E7E379-67FB-48C7-8B37-90E56801E7B1}" presName="node" presStyleLbl="node1" presStyleIdx="6" presStyleCnt="8">
        <dgm:presLayoutVars>
          <dgm:bulletEnabled val="1"/>
        </dgm:presLayoutVars>
      </dgm:prSet>
      <dgm:spPr/>
    </dgm:pt>
    <dgm:pt modelId="{943FFB9C-1A1F-49EA-99E8-D1DF52415C87}" type="pres">
      <dgm:prSet presAssocID="{9862231F-1FA8-4D25-B7AC-9EA6E65EBCD5}" presName="sibTrans" presStyleCnt="0"/>
      <dgm:spPr/>
    </dgm:pt>
    <dgm:pt modelId="{EE42685D-0FE5-4861-98E8-FBCB46855C73}" type="pres">
      <dgm:prSet presAssocID="{71411B19-7123-48B4-945E-9F879067F089}" presName="node" presStyleLbl="node1" presStyleIdx="7" presStyleCnt="8">
        <dgm:presLayoutVars>
          <dgm:bulletEnabled val="1"/>
        </dgm:presLayoutVars>
      </dgm:prSet>
      <dgm:spPr/>
    </dgm:pt>
  </dgm:ptLst>
  <dgm:cxnLst>
    <dgm:cxn modelId="{87317101-0B25-4DFC-961C-B1B1195B6151}" type="presOf" srcId="{87E09FCF-F4A3-4D2C-86B7-23B404583F0F}" destId="{960D57DC-02AD-4FB5-8FB7-7BCE0EA381DE}" srcOrd="0" destOrd="0" presId="urn:microsoft.com/office/officeart/2005/8/layout/default"/>
    <dgm:cxn modelId="{77B93804-8F9C-4049-8559-0447F9FC112A}" srcId="{3C582A5C-B27E-49F0-822B-A480A534800A}" destId="{6944CBB5-656C-4AFB-8C8E-EE42A4E37139}" srcOrd="4" destOrd="0" parTransId="{D414A348-A24B-47E2-9A4F-4042FEB25C50}" sibTransId="{42B7C979-8F28-4D37-853E-6959C65B93F8}"/>
    <dgm:cxn modelId="{8D567F0A-4A10-4A9C-8720-697284882725}" type="presOf" srcId="{C2E9A8CC-5CD8-4F1A-B8FC-028C12BF73DB}" destId="{EFE16BEC-F26A-483E-9E34-8D6EDAEC62F2}" srcOrd="0" destOrd="0" presId="urn:microsoft.com/office/officeart/2005/8/layout/default"/>
    <dgm:cxn modelId="{ABC69519-0418-44A2-B8C6-C609A2566E89}" srcId="{3C582A5C-B27E-49F0-822B-A480A534800A}" destId="{C2E9A8CC-5CD8-4F1A-B8FC-028C12BF73DB}" srcOrd="0" destOrd="0" parTransId="{C2169561-F228-4354-ADBB-2C4478506274}" sibTransId="{87A77C0B-9CA1-4B74-9AE0-E8B31D2A6D59}"/>
    <dgm:cxn modelId="{D08A172B-8B9E-48EE-A83E-85B49EFAC8A9}" srcId="{3C582A5C-B27E-49F0-822B-A480A534800A}" destId="{BC9CF2B0-5312-47AB-8FEC-3AB560FBD984}" srcOrd="3" destOrd="0" parTransId="{9EB016A6-B1C5-4570-8889-93150E5204CD}" sibTransId="{E106E995-4DB3-4D75-9FB4-052A2652380D}"/>
    <dgm:cxn modelId="{9651E52B-72E4-4509-AC52-0C90F332BA97}" type="presOf" srcId="{43327E32-7BDE-452E-9C1A-BD81D180BC92}" destId="{7228279A-D21E-4D97-A031-577ECF245F82}" srcOrd="0" destOrd="0" presId="urn:microsoft.com/office/officeart/2005/8/layout/default"/>
    <dgm:cxn modelId="{10D94464-0006-44D1-A63F-B0BB4004A0B3}" type="presOf" srcId="{B2E7E379-67FB-48C7-8B37-90E56801E7B1}" destId="{9428ACB3-5D3A-4EC3-A99B-15515985DB4D}" srcOrd="0" destOrd="0" presId="urn:microsoft.com/office/officeart/2005/8/layout/default"/>
    <dgm:cxn modelId="{A3F85180-8448-4F60-B25D-32E14866E6DC}" srcId="{3C582A5C-B27E-49F0-822B-A480A534800A}" destId="{43327E32-7BDE-452E-9C1A-BD81D180BC92}" srcOrd="2" destOrd="0" parTransId="{889C6205-8B07-42A3-AC74-82A8985C86D2}" sibTransId="{2F61E044-4E2D-4D9C-B130-975A0871A43D}"/>
    <dgm:cxn modelId="{301B7A8B-4A59-4940-ACB1-D4F4AD436362}" type="presOf" srcId="{A0DAF9A4-1473-4B50-BFF8-E718ED94598B}" destId="{73F2E1A0-D075-4AF1-B762-D1FD8F361479}" srcOrd="0" destOrd="0" presId="urn:microsoft.com/office/officeart/2005/8/layout/default"/>
    <dgm:cxn modelId="{C85278A8-CB14-4334-9761-21DF11A1E695}" type="presOf" srcId="{BC9CF2B0-5312-47AB-8FEC-3AB560FBD984}" destId="{104E8A08-6F9D-4F36-A1B5-C8C57EAF8533}" srcOrd="0" destOrd="0" presId="urn:microsoft.com/office/officeart/2005/8/layout/default"/>
    <dgm:cxn modelId="{31FBDFB3-FD36-4B43-8B02-C0ADCCF3F526}" type="presOf" srcId="{6944CBB5-656C-4AFB-8C8E-EE42A4E37139}" destId="{B3B12F87-C4F5-48D7-B465-492B708BD33A}" srcOrd="0" destOrd="0" presId="urn:microsoft.com/office/officeart/2005/8/layout/default"/>
    <dgm:cxn modelId="{FBF23EC7-4905-48FC-8E5B-B151BDA522C0}" srcId="{3C582A5C-B27E-49F0-822B-A480A534800A}" destId="{A0DAF9A4-1473-4B50-BFF8-E718ED94598B}" srcOrd="1" destOrd="0" parTransId="{8C91FC9D-9FF3-45A5-87B4-15F9C91AB8AF}" sibTransId="{AB4E9481-B2CF-4C24-9BE8-0B73930217FC}"/>
    <dgm:cxn modelId="{36E3BACB-46FD-439B-BFDB-8744A8FE77A3}" type="presOf" srcId="{3C582A5C-B27E-49F0-822B-A480A534800A}" destId="{263560CA-F1E2-4D89-9A14-3F0BAB1D4251}" srcOrd="0" destOrd="0" presId="urn:microsoft.com/office/officeart/2005/8/layout/default"/>
    <dgm:cxn modelId="{63FC87D7-B5C3-4108-AB6F-11B17B9D09A8}" srcId="{3C582A5C-B27E-49F0-822B-A480A534800A}" destId="{87E09FCF-F4A3-4D2C-86B7-23B404583F0F}" srcOrd="5" destOrd="0" parTransId="{617B6858-DA69-4C3D-A3DB-075FE6F971F1}" sibTransId="{99FF4C68-715C-4A0F-9CA7-BF0E940ACE3D}"/>
    <dgm:cxn modelId="{45431FE2-EE6B-42C2-AB74-E90B60F77A8E}" srcId="{3C582A5C-B27E-49F0-822B-A480A534800A}" destId="{B2E7E379-67FB-48C7-8B37-90E56801E7B1}" srcOrd="6" destOrd="0" parTransId="{8A74928B-AE12-4834-973C-97EFF39BA3D5}" sibTransId="{9862231F-1FA8-4D25-B7AC-9EA6E65EBCD5}"/>
    <dgm:cxn modelId="{F71963EC-14E5-405A-AB4C-20D0795613D0}" srcId="{3C582A5C-B27E-49F0-822B-A480A534800A}" destId="{71411B19-7123-48B4-945E-9F879067F089}" srcOrd="7" destOrd="0" parTransId="{389F2C22-CBA5-456F-81B0-6CA2F410C87D}" sibTransId="{1CE4D431-233B-4490-B5EC-8A5D490C4622}"/>
    <dgm:cxn modelId="{383E0BFF-D9D2-4C1C-9275-5913FAEB580A}" type="presOf" srcId="{71411B19-7123-48B4-945E-9F879067F089}" destId="{EE42685D-0FE5-4861-98E8-FBCB46855C73}" srcOrd="0" destOrd="0" presId="urn:microsoft.com/office/officeart/2005/8/layout/default"/>
    <dgm:cxn modelId="{FFEEC5C8-7EAC-43E4-A14A-1D20B68FB899}" type="presParOf" srcId="{263560CA-F1E2-4D89-9A14-3F0BAB1D4251}" destId="{EFE16BEC-F26A-483E-9E34-8D6EDAEC62F2}" srcOrd="0" destOrd="0" presId="urn:microsoft.com/office/officeart/2005/8/layout/default"/>
    <dgm:cxn modelId="{4D883E2C-0CD7-4B50-B019-D94F0CC7DEB3}" type="presParOf" srcId="{263560CA-F1E2-4D89-9A14-3F0BAB1D4251}" destId="{907CB445-1796-455E-A2E3-59EF595B19A9}" srcOrd="1" destOrd="0" presId="urn:microsoft.com/office/officeart/2005/8/layout/default"/>
    <dgm:cxn modelId="{59FEB53D-1221-4D35-9A2B-A1696FE2E35F}" type="presParOf" srcId="{263560CA-F1E2-4D89-9A14-3F0BAB1D4251}" destId="{73F2E1A0-D075-4AF1-B762-D1FD8F361479}" srcOrd="2" destOrd="0" presId="urn:microsoft.com/office/officeart/2005/8/layout/default"/>
    <dgm:cxn modelId="{163BB15E-C14C-45F2-8B40-7D6CFE32B48A}" type="presParOf" srcId="{263560CA-F1E2-4D89-9A14-3F0BAB1D4251}" destId="{5801E4FE-290A-4A94-A61C-D7BA3587B3CA}" srcOrd="3" destOrd="0" presId="urn:microsoft.com/office/officeart/2005/8/layout/default"/>
    <dgm:cxn modelId="{A301A4C0-A7AA-48F6-9681-38072BC765AA}" type="presParOf" srcId="{263560CA-F1E2-4D89-9A14-3F0BAB1D4251}" destId="{7228279A-D21E-4D97-A031-577ECF245F82}" srcOrd="4" destOrd="0" presId="urn:microsoft.com/office/officeart/2005/8/layout/default"/>
    <dgm:cxn modelId="{7FC09D6D-488D-460A-BED9-8158C0565CA9}" type="presParOf" srcId="{263560CA-F1E2-4D89-9A14-3F0BAB1D4251}" destId="{BD510373-42F9-44C7-A57A-67FA7D61A694}" srcOrd="5" destOrd="0" presId="urn:microsoft.com/office/officeart/2005/8/layout/default"/>
    <dgm:cxn modelId="{9C2F07E4-FA86-41AF-8992-3DCDF147B988}" type="presParOf" srcId="{263560CA-F1E2-4D89-9A14-3F0BAB1D4251}" destId="{104E8A08-6F9D-4F36-A1B5-C8C57EAF8533}" srcOrd="6" destOrd="0" presId="urn:microsoft.com/office/officeart/2005/8/layout/default"/>
    <dgm:cxn modelId="{4F999B28-0D98-48FD-828B-22F0331C8320}" type="presParOf" srcId="{263560CA-F1E2-4D89-9A14-3F0BAB1D4251}" destId="{E2195AAB-22C8-42C6-AD3C-B88236715DE2}" srcOrd="7" destOrd="0" presId="urn:microsoft.com/office/officeart/2005/8/layout/default"/>
    <dgm:cxn modelId="{66405F4C-7677-42EA-8F5F-39FAE5F7BDB4}" type="presParOf" srcId="{263560CA-F1E2-4D89-9A14-3F0BAB1D4251}" destId="{B3B12F87-C4F5-48D7-B465-492B708BD33A}" srcOrd="8" destOrd="0" presId="urn:microsoft.com/office/officeart/2005/8/layout/default"/>
    <dgm:cxn modelId="{12C3FDDB-5160-44B3-AA53-3F60D8304E3C}" type="presParOf" srcId="{263560CA-F1E2-4D89-9A14-3F0BAB1D4251}" destId="{CB3C5B9E-4F2F-40DF-A684-355A0E694188}" srcOrd="9" destOrd="0" presId="urn:microsoft.com/office/officeart/2005/8/layout/default"/>
    <dgm:cxn modelId="{09F3A315-F566-4437-89C9-B765B630C23F}" type="presParOf" srcId="{263560CA-F1E2-4D89-9A14-3F0BAB1D4251}" destId="{960D57DC-02AD-4FB5-8FB7-7BCE0EA381DE}" srcOrd="10" destOrd="0" presId="urn:microsoft.com/office/officeart/2005/8/layout/default"/>
    <dgm:cxn modelId="{E2652DA4-4832-4856-963D-CDC78D560862}" type="presParOf" srcId="{263560CA-F1E2-4D89-9A14-3F0BAB1D4251}" destId="{C0123B25-5975-40BA-97A8-6AE6B2ACF27C}" srcOrd="11" destOrd="0" presId="urn:microsoft.com/office/officeart/2005/8/layout/default"/>
    <dgm:cxn modelId="{45D8ACC8-AD1F-4D4F-AC15-C5E94BFDA9D2}" type="presParOf" srcId="{263560CA-F1E2-4D89-9A14-3F0BAB1D4251}" destId="{9428ACB3-5D3A-4EC3-A99B-15515985DB4D}" srcOrd="12" destOrd="0" presId="urn:microsoft.com/office/officeart/2005/8/layout/default"/>
    <dgm:cxn modelId="{EA628A4E-5DF6-4A40-ADF9-9EAA52F1C755}" type="presParOf" srcId="{263560CA-F1E2-4D89-9A14-3F0BAB1D4251}" destId="{943FFB9C-1A1F-49EA-99E8-D1DF52415C87}" srcOrd="13" destOrd="0" presId="urn:microsoft.com/office/officeart/2005/8/layout/default"/>
    <dgm:cxn modelId="{46A5D423-3A11-45CA-93D4-2F0A95FA1EF9}" type="presParOf" srcId="{263560CA-F1E2-4D89-9A14-3F0BAB1D4251}" destId="{EE42685D-0FE5-4861-98E8-FBCB46855C73}" srcOrd="14"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F8550D-E2C2-4849-9FE3-08EDAB2373FA}">
      <dsp:nvSpPr>
        <dsp:cNvPr id="0" name=""/>
        <dsp:cNvSpPr/>
      </dsp:nvSpPr>
      <dsp:spPr>
        <a:xfrm rot="5400000">
          <a:off x="6516355" y="-2507243"/>
          <a:ext cx="1428184" cy="680512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None/>
          </a:pPr>
          <a:r>
            <a:rPr lang="en-GB" sz="1800" b="0" i="0" kern="1200">
              <a:solidFill>
                <a:srgbClr val="000000"/>
              </a:solidFill>
            </a:rPr>
            <a:t>Ensuring our research and research community uphold the highest </a:t>
          </a:r>
          <a:r>
            <a:rPr lang="en-GB" sz="1800" b="1" i="0" kern="1200">
              <a:solidFill>
                <a:srgbClr val="000000"/>
              </a:solidFill>
            </a:rPr>
            <a:t>professional standards of rigour, integrity, ethical behaviour, transparency and collegiality </a:t>
          </a:r>
          <a:r>
            <a:rPr lang="en-GB" sz="1800" b="0" i="0" kern="1200">
              <a:solidFill>
                <a:srgbClr val="000000"/>
              </a:solidFill>
            </a:rPr>
            <a:t>to fully </a:t>
          </a:r>
          <a:r>
            <a:rPr lang="en-GB" sz="1800" b="1" i="0" kern="1200">
              <a:solidFill>
                <a:srgbClr val="000000"/>
              </a:solidFill>
            </a:rPr>
            <a:t>recognise and value the contributions that all roles play </a:t>
          </a:r>
          <a:r>
            <a:rPr lang="en-GB" sz="1800" b="0" i="0" kern="1200">
              <a:solidFill>
                <a:srgbClr val="000000"/>
              </a:solidFill>
            </a:rPr>
            <a:t>in generating high quality research.</a:t>
          </a:r>
          <a:endParaRPr lang="en-GB" sz="1800" kern="1200">
            <a:solidFill>
              <a:srgbClr val="000000"/>
            </a:solidFill>
          </a:endParaRPr>
        </a:p>
      </dsp:txBody>
      <dsp:txXfrm rot="-5400000">
        <a:off x="3827884" y="250946"/>
        <a:ext cx="6735409" cy="1288748"/>
      </dsp:txXfrm>
    </dsp:sp>
    <dsp:sp modelId="{8707B6E6-024E-491D-B3B5-885C8A756455}">
      <dsp:nvSpPr>
        <dsp:cNvPr id="0" name=""/>
        <dsp:cNvSpPr/>
      </dsp:nvSpPr>
      <dsp:spPr>
        <a:xfrm>
          <a:off x="0" y="2704"/>
          <a:ext cx="3827883" cy="17852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a:t>Responsible Practice</a:t>
          </a:r>
        </a:p>
      </dsp:txBody>
      <dsp:txXfrm>
        <a:off x="87148" y="89852"/>
        <a:ext cx="3653587" cy="1610935"/>
      </dsp:txXfrm>
    </dsp:sp>
    <dsp:sp modelId="{276083BD-EC92-49E9-9935-987C5BC5F435}">
      <dsp:nvSpPr>
        <dsp:cNvPr id="0" name=""/>
        <dsp:cNvSpPr/>
      </dsp:nvSpPr>
      <dsp:spPr>
        <a:xfrm rot="5400000">
          <a:off x="6516355" y="-632750"/>
          <a:ext cx="1428184" cy="680512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None/>
          </a:pPr>
          <a:r>
            <a:rPr lang="en-GB" sz="1800" b="0" i="0" kern="1200">
              <a:solidFill>
                <a:srgbClr val="000000"/>
              </a:solidFill>
            </a:rPr>
            <a:t>Ensuring the environment in which our research community works allows them to flourish, </a:t>
          </a:r>
          <a:r>
            <a:rPr lang="en-GB" sz="1800" b="1" i="0" kern="1200">
              <a:solidFill>
                <a:srgbClr val="000000"/>
              </a:solidFill>
            </a:rPr>
            <a:t>maximising the potential of colleagues at all career stages</a:t>
          </a:r>
          <a:r>
            <a:rPr lang="en-GB" sz="1800" b="0" i="0" kern="1200">
              <a:solidFill>
                <a:srgbClr val="000000"/>
              </a:solidFill>
            </a:rPr>
            <a:t>, and </a:t>
          </a:r>
          <a:r>
            <a:rPr lang="en-GB" sz="1800" b="1" i="0" kern="1200">
              <a:solidFill>
                <a:srgbClr val="000000"/>
              </a:solidFill>
            </a:rPr>
            <a:t>equitably supporting them to achieve their aspirations</a:t>
          </a:r>
          <a:r>
            <a:rPr lang="en-GB" sz="1800" b="0" i="0" kern="1200">
              <a:solidFill>
                <a:srgbClr val="000000"/>
              </a:solidFill>
            </a:rPr>
            <a:t> to attract and retain diverse talent.</a:t>
          </a:r>
          <a:endParaRPr lang="en-GB" sz="1800" kern="1200">
            <a:solidFill>
              <a:srgbClr val="000000"/>
            </a:solidFill>
          </a:endParaRPr>
        </a:p>
      </dsp:txBody>
      <dsp:txXfrm rot="-5400000">
        <a:off x="3827884" y="2125439"/>
        <a:ext cx="6735409" cy="1288748"/>
      </dsp:txXfrm>
    </dsp:sp>
    <dsp:sp modelId="{890986B2-7C75-41D6-BAD6-31C79C77A4A6}">
      <dsp:nvSpPr>
        <dsp:cNvPr id="0" name=""/>
        <dsp:cNvSpPr/>
      </dsp:nvSpPr>
      <dsp:spPr>
        <a:xfrm>
          <a:off x="0" y="1877197"/>
          <a:ext cx="3827883" cy="17852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a:t>Supportive Environment</a:t>
          </a:r>
        </a:p>
      </dsp:txBody>
      <dsp:txXfrm>
        <a:off x="87148" y="1964345"/>
        <a:ext cx="3653587" cy="1610935"/>
      </dsp:txXfrm>
    </dsp:sp>
    <dsp:sp modelId="{52A3CAF1-2973-4BF6-B34D-F42D83CC2282}">
      <dsp:nvSpPr>
        <dsp:cNvPr id="0" name=""/>
        <dsp:cNvSpPr/>
      </dsp:nvSpPr>
      <dsp:spPr>
        <a:xfrm rot="5400000">
          <a:off x="6516355" y="1241742"/>
          <a:ext cx="1428184" cy="680512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None/>
          </a:pPr>
          <a:r>
            <a:rPr lang="en-GB" sz="1800" b="0" i="0" kern="1200">
              <a:solidFill>
                <a:srgbClr val="000000"/>
              </a:solidFill>
            </a:rPr>
            <a:t>Ensuring the research ecosystem at </a:t>
          </a:r>
          <a:r>
            <a:rPr lang="en-GB" sz="1800" b="1" i="0" kern="1200">
              <a:solidFill>
                <a:srgbClr val="000000"/>
              </a:solidFill>
            </a:rPr>
            <a:t>LSE encourages and facilitates interdisciplinary collaboration, citizenship, community-building</a:t>
          </a:r>
          <a:r>
            <a:rPr lang="en-GB" sz="1800" b="0" i="0" kern="1200">
              <a:solidFill>
                <a:srgbClr val="000000"/>
              </a:solidFill>
            </a:rPr>
            <a:t>, and </a:t>
          </a:r>
          <a:r>
            <a:rPr lang="en-GB" sz="1800" b="1" i="0" kern="1200">
              <a:solidFill>
                <a:srgbClr val="000000"/>
              </a:solidFill>
            </a:rPr>
            <a:t>innovative and creative thought leadership</a:t>
          </a:r>
          <a:r>
            <a:rPr lang="en-GB" sz="1800" b="0" i="0" kern="1200">
              <a:solidFill>
                <a:srgbClr val="000000"/>
              </a:solidFill>
            </a:rPr>
            <a:t> to deliver meaningful research, impact and influence.</a:t>
          </a:r>
          <a:endParaRPr lang="en-GB" sz="1800" kern="1200">
            <a:solidFill>
              <a:srgbClr val="000000"/>
            </a:solidFill>
          </a:endParaRPr>
        </a:p>
      </dsp:txBody>
      <dsp:txXfrm rot="-5400000">
        <a:off x="3827884" y="3999931"/>
        <a:ext cx="6735409" cy="1288748"/>
      </dsp:txXfrm>
    </dsp:sp>
    <dsp:sp modelId="{CDE6584C-602C-426F-8D23-50AE289A4BA0}">
      <dsp:nvSpPr>
        <dsp:cNvPr id="0" name=""/>
        <dsp:cNvSpPr/>
      </dsp:nvSpPr>
      <dsp:spPr>
        <a:xfrm>
          <a:off x="0" y="3751690"/>
          <a:ext cx="3827883" cy="17852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b="1" kern="1200"/>
            <a:t>Stimulating Ecosystem</a:t>
          </a:r>
        </a:p>
      </dsp:txBody>
      <dsp:txXfrm>
        <a:off x="87148" y="3838838"/>
        <a:ext cx="3653587" cy="1610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3D6C18-B1FB-441E-85C8-0925B6FCF653}">
      <dsp:nvSpPr>
        <dsp:cNvPr id="0" name=""/>
        <dsp:cNvSpPr/>
      </dsp:nvSpPr>
      <dsp:spPr>
        <a:xfrm>
          <a:off x="0" y="336584"/>
          <a:ext cx="10214917" cy="378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B23AB2-35F4-4750-A859-75F6EA59C2AF}">
      <dsp:nvSpPr>
        <dsp:cNvPr id="0" name=""/>
        <dsp:cNvSpPr/>
      </dsp:nvSpPr>
      <dsp:spPr>
        <a:xfrm>
          <a:off x="510745" y="115184"/>
          <a:ext cx="7150442" cy="4428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70" tIns="0" rIns="270270" bIns="0" numCol="1" spcCol="1270" anchor="ctr" anchorCtr="0">
          <a:noAutofit/>
        </a:bodyPr>
        <a:lstStyle/>
        <a:p>
          <a:pPr marL="0" lvl="0" indent="0" algn="l" defTabSz="800100" rtl="0">
            <a:lnSpc>
              <a:spcPct val="90000"/>
            </a:lnSpc>
            <a:spcBef>
              <a:spcPct val="0"/>
            </a:spcBef>
            <a:spcAft>
              <a:spcPct val="35000"/>
            </a:spcAft>
            <a:buNone/>
          </a:pPr>
          <a:r>
            <a:rPr lang="en-GB" sz="1800" kern="1200">
              <a:solidFill>
                <a:srgbClr val="5E5E5E"/>
              </a:solidFill>
              <a:latin typeface="Arial"/>
              <a:ea typeface="+mn-ea"/>
              <a:cs typeface="Arial"/>
            </a:rPr>
            <a:t>Research grant development support </a:t>
          </a:r>
          <a:endParaRPr lang="en-US" sz="1800" kern="1200">
            <a:solidFill>
              <a:srgbClr val="5E5E5E"/>
            </a:solidFill>
            <a:latin typeface="Arial"/>
            <a:ea typeface="+mn-ea"/>
            <a:cs typeface="Arial"/>
          </a:endParaRPr>
        </a:p>
      </dsp:txBody>
      <dsp:txXfrm>
        <a:off x="532361" y="136800"/>
        <a:ext cx="7107210" cy="399568"/>
      </dsp:txXfrm>
    </dsp:sp>
    <dsp:sp modelId="{9ACDF112-2F68-466C-81CB-57CD88E890C8}">
      <dsp:nvSpPr>
        <dsp:cNvPr id="0" name=""/>
        <dsp:cNvSpPr/>
      </dsp:nvSpPr>
      <dsp:spPr>
        <a:xfrm>
          <a:off x="0" y="1016984"/>
          <a:ext cx="10214917" cy="378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EBD326-3375-4CB8-8A6D-135531EC0B29}">
      <dsp:nvSpPr>
        <dsp:cNvPr id="0" name=""/>
        <dsp:cNvSpPr/>
      </dsp:nvSpPr>
      <dsp:spPr>
        <a:xfrm>
          <a:off x="510745" y="795584"/>
          <a:ext cx="7150442" cy="4428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70" tIns="0" rIns="270270" bIns="0" numCol="1" spcCol="1270" anchor="ctr" anchorCtr="0">
          <a:noAutofit/>
        </a:bodyPr>
        <a:lstStyle/>
        <a:p>
          <a:pPr marL="0" lvl="0" indent="0" algn="l" defTabSz="800100" rtl="0">
            <a:lnSpc>
              <a:spcPct val="90000"/>
            </a:lnSpc>
            <a:spcBef>
              <a:spcPct val="0"/>
            </a:spcBef>
            <a:spcAft>
              <a:spcPct val="35000"/>
            </a:spcAft>
            <a:buNone/>
          </a:pPr>
          <a:r>
            <a:rPr lang="en-GB" sz="1800" kern="1200">
              <a:solidFill>
                <a:srgbClr val="5E5E5E"/>
              </a:solidFill>
              <a:latin typeface="Arial"/>
              <a:ea typeface="+mn-ea"/>
              <a:cs typeface="Arial"/>
            </a:rPr>
            <a:t>Due diligence processes </a:t>
          </a:r>
          <a:endParaRPr lang="en-US" sz="1800" kern="1200">
            <a:solidFill>
              <a:srgbClr val="5E5E5E"/>
            </a:solidFill>
            <a:latin typeface="Arial"/>
            <a:ea typeface="+mn-ea"/>
            <a:cs typeface="Arial"/>
          </a:endParaRPr>
        </a:p>
      </dsp:txBody>
      <dsp:txXfrm>
        <a:off x="532361" y="817200"/>
        <a:ext cx="7107210" cy="399568"/>
      </dsp:txXfrm>
    </dsp:sp>
    <dsp:sp modelId="{3B1F3FFC-5696-405D-8EB2-DA198D6400A9}">
      <dsp:nvSpPr>
        <dsp:cNvPr id="0" name=""/>
        <dsp:cNvSpPr/>
      </dsp:nvSpPr>
      <dsp:spPr>
        <a:xfrm>
          <a:off x="0" y="1697384"/>
          <a:ext cx="10214917" cy="378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DFA59C-4397-4F13-9CC5-A5D505456C44}">
      <dsp:nvSpPr>
        <dsp:cNvPr id="0" name=""/>
        <dsp:cNvSpPr/>
      </dsp:nvSpPr>
      <dsp:spPr>
        <a:xfrm>
          <a:off x="510745" y="1475984"/>
          <a:ext cx="7150442" cy="4428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70" tIns="0" rIns="270270" bIns="0" numCol="1" spcCol="1270" anchor="ctr" anchorCtr="0">
          <a:noAutofit/>
        </a:bodyPr>
        <a:lstStyle/>
        <a:p>
          <a:pPr marL="0" lvl="0" indent="0" algn="l" defTabSz="800100">
            <a:lnSpc>
              <a:spcPct val="90000"/>
            </a:lnSpc>
            <a:spcBef>
              <a:spcPct val="0"/>
            </a:spcBef>
            <a:spcAft>
              <a:spcPct val="35000"/>
            </a:spcAft>
            <a:buNone/>
          </a:pPr>
          <a:r>
            <a:rPr lang="en-GB" sz="1800" kern="1200">
              <a:solidFill>
                <a:srgbClr val="5E5E5E"/>
              </a:solidFill>
              <a:latin typeface="Arial"/>
              <a:ea typeface="+mn-ea"/>
              <a:cs typeface="Arial"/>
            </a:rPr>
            <a:t>Facilitating equitable partnership agreements </a:t>
          </a:r>
          <a:endParaRPr lang="en-US" sz="1800" kern="1200">
            <a:solidFill>
              <a:srgbClr val="5E5E5E"/>
            </a:solidFill>
            <a:latin typeface="Arial"/>
            <a:ea typeface="+mn-ea"/>
            <a:cs typeface="Arial"/>
          </a:endParaRPr>
        </a:p>
      </dsp:txBody>
      <dsp:txXfrm>
        <a:off x="532361" y="1497600"/>
        <a:ext cx="7107210" cy="399568"/>
      </dsp:txXfrm>
    </dsp:sp>
    <dsp:sp modelId="{10364377-A87A-4085-B7F6-C15D81D9D6BA}">
      <dsp:nvSpPr>
        <dsp:cNvPr id="0" name=""/>
        <dsp:cNvSpPr/>
      </dsp:nvSpPr>
      <dsp:spPr>
        <a:xfrm>
          <a:off x="0" y="2377784"/>
          <a:ext cx="10214917" cy="378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C10C8F-011B-4567-AD79-BA96F877A0DD}">
      <dsp:nvSpPr>
        <dsp:cNvPr id="0" name=""/>
        <dsp:cNvSpPr/>
      </dsp:nvSpPr>
      <dsp:spPr>
        <a:xfrm>
          <a:off x="510745" y="2156384"/>
          <a:ext cx="7150442" cy="4428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70" tIns="0" rIns="270270" bIns="0" numCol="1" spcCol="1270" anchor="ctr" anchorCtr="0">
          <a:noAutofit/>
        </a:bodyPr>
        <a:lstStyle/>
        <a:p>
          <a:pPr marL="0" lvl="0" indent="0" algn="l" defTabSz="800100">
            <a:lnSpc>
              <a:spcPct val="90000"/>
            </a:lnSpc>
            <a:spcBef>
              <a:spcPct val="0"/>
            </a:spcBef>
            <a:spcAft>
              <a:spcPct val="35000"/>
            </a:spcAft>
            <a:buNone/>
          </a:pPr>
          <a:r>
            <a:rPr lang="en-GB" sz="1800" kern="1200">
              <a:solidFill>
                <a:srgbClr val="5E5E5E"/>
              </a:solidFill>
              <a:latin typeface="Arial"/>
              <a:ea typeface="+mn-ea"/>
              <a:cs typeface="Arial"/>
            </a:rPr>
            <a:t>Research governance design and implementation support</a:t>
          </a:r>
          <a:endParaRPr lang="en-US" sz="1800" kern="1200">
            <a:solidFill>
              <a:srgbClr val="5E5E5E"/>
            </a:solidFill>
            <a:latin typeface="Arial"/>
            <a:ea typeface="+mn-ea"/>
            <a:cs typeface="Arial"/>
          </a:endParaRPr>
        </a:p>
      </dsp:txBody>
      <dsp:txXfrm>
        <a:off x="532361" y="2178000"/>
        <a:ext cx="7107210" cy="399568"/>
      </dsp:txXfrm>
    </dsp:sp>
    <dsp:sp modelId="{05259F59-4502-43A7-92F8-0E77D4049077}">
      <dsp:nvSpPr>
        <dsp:cNvPr id="0" name=""/>
        <dsp:cNvSpPr/>
      </dsp:nvSpPr>
      <dsp:spPr>
        <a:xfrm>
          <a:off x="0" y="3058184"/>
          <a:ext cx="10214917" cy="378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ED160B-79C8-44B7-A612-F7AE43FEFE34}">
      <dsp:nvSpPr>
        <dsp:cNvPr id="0" name=""/>
        <dsp:cNvSpPr/>
      </dsp:nvSpPr>
      <dsp:spPr>
        <a:xfrm>
          <a:off x="510745" y="2836784"/>
          <a:ext cx="7150442" cy="4428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70" tIns="0" rIns="270270" bIns="0" numCol="1" spcCol="1270" anchor="ctr" anchorCtr="0">
          <a:noAutofit/>
        </a:bodyPr>
        <a:lstStyle/>
        <a:p>
          <a:pPr marL="0" lvl="0" indent="0" algn="l" defTabSz="800100" rtl="0">
            <a:lnSpc>
              <a:spcPct val="90000"/>
            </a:lnSpc>
            <a:spcBef>
              <a:spcPct val="0"/>
            </a:spcBef>
            <a:spcAft>
              <a:spcPct val="35000"/>
            </a:spcAft>
            <a:buNone/>
          </a:pPr>
          <a:r>
            <a:rPr lang="en-GB" sz="1800" kern="1200">
              <a:solidFill>
                <a:srgbClr val="5E5E5E"/>
              </a:solidFill>
              <a:latin typeface="Arial"/>
              <a:ea typeface="+mn-ea"/>
              <a:cs typeface="Arial"/>
            </a:rPr>
            <a:t>Partnership management and communications</a:t>
          </a:r>
          <a:endParaRPr lang="en-US" sz="1800" kern="1200">
            <a:solidFill>
              <a:srgbClr val="5E5E5E"/>
            </a:solidFill>
            <a:latin typeface="Arial"/>
            <a:ea typeface="+mn-ea"/>
            <a:cs typeface="Arial"/>
          </a:endParaRPr>
        </a:p>
      </dsp:txBody>
      <dsp:txXfrm>
        <a:off x="532361" y="2858400"/>
        <a:ext cx="7107210" cy="399568"/>
      </dsp:txXfrm>
    </dsp:sp>
    <dsp:sp modelId="{27145393-3BA4-4A41-B820-C3211A6DA186}">
      <dsp:nvSpPr>
        <dsp:cNvPr id="0" name=""/>
        <dsp:cNvSpPr/>
      </dsp:nvSpPr>
      <dsp:spPr>
        <a:xfrm>
          <a:off x="0" y="3738584"/>
          <a:ext cx="10214917" cy="378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E12C78-175E-4F30-A7DA-BB5EF3A19C4F}">
      <dsp:nvSpPr>
        <dsp:cNvPr id="0" name=""/>
        <dsp:cNvSpPr/>
      </dsp:nvSpPr>
      <dsp:spPr>
        <a:xfrm>
          <a:off x="510745" y="3517184"/>
          <a:ext cx="7150442" cy="4428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70" tIns="0" rIns="270270" bIns="0" numCol="1" spcCol="1270" anchor="ctr" anchorCtr="0">
          <a:noAutofit/>
        </a:bodyPr>
        <a:lstStyle/>
        <a:p>
          <a:pPr marL="0" lvl="0" indent="0" algn="l" defTabSz="800100">
            <a:lnSpc>
              <a:spcPct val="90000"/>
            </a:lnSpc>
            <a:spcBef>
              <a:spcPct val="0"/>
            </a:spcBef>
            <a:spcAft>
              <a:spcPct val="35000"/>
            </a:spcAft>
            <a:buNone/>
          </a:pPr>
          <a:r>
            <a:rPr lang="en-GB" sz="1800" kern="1200">
              <a:solidFill>
                <a:srgbClr val="5E5E5E"/>
              </a:solidFill>
              <a:latin typeface="Arial"/>
              <a:ea typeface="+mn-ea"/>
              <a:cs typeface="Arial"/>
            </a:rPr>
            <a:t>Financial management</a:t>
          </a:r>
          <a:endParaRPr lang="en-US" sz="1800" kern="1200">
            <a:solidFill>
              <a:srgbClr val="5E5E5E"/>
            </a:solidFill>
            <a:latin typeface="Arial"/>
            <a:ea typeface="+mn-ea"/>
            <a:cs typeface="Arial"/>
          </a:endParaRPr>
        </a:p>
      </dsp:txBody>
      <dsp:txXfrm>
        <a:off x="532361" y="3538800"/>
        <a:ext cx="7107210" cy="399568"/>
      </dsp:txXfrm>
    </dsp:sp>
    <dsp:sp modelId="{3536FE22-ED1A-4837-B6C1-C3F1AFABBC42}">
      <dsp:nvSpPr>
        <dsp:cNvPr id="0" name=""/>
        <dsp:cNvSpPr/>
      </dsp:nvSpPr>
      <dsp:spPr>
        <a:xfrm>
          <a:off x="0" y="4418984"/>
          <a:ext cx="10214917" cy="378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EBFBE1-9C92-4501-AAEB-6E1267A68DE3}">
      <dsp:nvSpPr>
        <dsp:cNvPr id="0" name=""/>
        <dsp:cNvSpPr/>
      </dsp:nvSpPr>
      <dsp:spPr>
        <a:xfrm>
          <a:off x="510745" y="4197584"/>
          <a:ext cx="7150442" cy="4428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70" tIns="0" rIns="270270" bIns="0" numCol="1" spcCol="1270" anchor="ctr" anchorCtr="0">
          <a:noAutofit/>
        </a:bodyPr>
        <a:lstStyle/>
        <a:p>
          <a:pPr marL="0" lvl="0" indent="0" algn="l" defTabSz="800100">
            <a:lnSpc>
              <a:spcPct val="90000"/>
            </a:lnSpc>
            <a:spcBef>
              <a:spcPct val="0"/>
            </a:spcBef>
            <a:spcAft>
              <a:spcPct val="35000"/>
            </a:spcAft>
            <a:buNone/>
          </a:pPr>
          <a:r>
            <a:rPr lang="en-GB" sz="1800" kern="1200">
              <a:solidFill>
                <a:srgbClr val="5E5E5E"/>
              </a:solidFill>
              <a:latin typeface="Arial"/>
              <a:ea typeface="+mn-ea"/>
              <a:cs typeface="Arial"/>
            </a:rPr>
            <a:t>Logistical implementation incl. travel arrangements, contracting and invoice payments, and reporting</a:t>
          </a:r>
          <a:endParaRPr lang="en-US" sz="1800" kern="1200">
            <a:solidFill>
              <a:srgbClr val="5E5E5E"/>
            </a:solidFill>
            <a:latin typeface="Arial"/>
            <a:ea typeface="+mn-ea"/>
            <a:cs typeface="Arial"/>
          </a:endParaRPr>
        </a:p>
      </dsp:txBody>
      <dsp:txXfrm>
        <a:off x="532361" y="4219200"/>
        <a:ext cx="7107210" cy="3995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F59642-9F20-4685-9D34-F3A21982B6F4}">
      <dsp:nvSpPr>
        <dsp:cNvPr id="0" name=""/>
        <dsp:cNvSpPr/>
      </dsp:nvSpPr>
      <dsp:spPr>
        <a:xfrm>
          <a:off x="3144" y="244730"/>
          <a:ext cx="3066351" cy="674576"/>
        </a:xfrm>
        <a:prstGeom prst="rect">
          <a:avLst/>
        </a:prstGeom>
        <a:solidFill>
          <a:srgbClr val="E3041F"/>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b="1" kern="1200"/>
            <a:t>Policy and Strategy</a:t>
          </a:r>
        </a:p>
      </dsp:txBody>
      <dsp:txXfrm>
        <a:off x="3144" y="244730"/>
        <a:ext cx="3066351" cy="674576"/>
      </dsp:txXfrm>
    </dsp:sp>
    <dsp:sp modelId="{A35C46A3-9750-4403-8213-1494808CC1F5}">
      <dsp:nvSpPr>
        <dsp:cNvPr id="0" name=""/>
        <dsp:cNvSpPr/>
      </dsp:nvSpPr>
      <dsp:spPr>
        <a:xfrm>
          <a:off x="3144" y="919306"/>
          <a:ext cx="3066351" cy="3650849"/>
        </a:xfrm>
        <a:prstGeom prst="rect">
          <a:avLst/>
        </a:prstGeom>
        <a:solidFill>
          <a:schemeClr val="bg1"/>
        </a:solidFill>
        <a:ln w="25400" cap="flat" cmpd="sng" algn="ctr">
          <a:solidFill>
            <a:schemeClr val="accent5">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rtl="0">
            <a:lnSpc>
              <a:spcPct val="90000"/>
            </a:lnSpc>
            <a:spcBef>
              <a:spcPct val="0"/>
            </a:spcBef>
            <a:spcAft>
              <a:spcPct val="15000"/>
            </a:spcAft>
            <a:buChar char="•"/>
          </a:pPr>
          <a:r>
            <a:rPr lang="en-GB" sz="1900" kern="1200"/>
            <a:t>Integrate </a:t>
          </a:r>
          <a:r>
            <a:rPr lang="en-GB" sz="1900" b="1" kern="1200"/>
            <a:t>equitable</a:t>
          </a:r>
          <a:r>
            <a:rPr lang="en-GB" sz="1900" kern="1200"/>
            <a:t> </a:t>
          </a:r>
          <a:r>
            <a:rPr lang="en-GB" sz="1900" kern="1200">
              <a:latin typeface="Helvetica Neue"/>
            </a:rPr>
            <a:t>international </a:t>
          </a:r>
          <a:r>
            <a:rPr lang="en-GB" sz="1900" kern="1200"/>
            <a:t>partnerships into research culture strategies</a:t>
          </a:r>
        </a:p>
        <a:p>
          <a:pPr marL="171450" lvl="1" indent="-171450" algn="l" defTabSz="844550">
            <a:lnSpc>
              <a:spcPct val="90000"/>
            </a:lnSpc>
            <a:spcBef>
              <a:spcPct val="0"/>
            </a:spcBef>
            <a:spcAft>
              <a:spcPct val="15000"/>
            </a:spcAft>
            <a:buChar char="•"/>
          </a:pPr>
          <a:r>
            <a:rPr lang="en-GB" sz="1900" kern="1200"/>
            <a:t>Global engagement strategies, e.g. investing in mutual staff mobility</a:t>
          </a:r>
        </a:p>
        <a:p>
          <a:pPr marL="171450" lvl="1" indent="-171450" algn="l" defTabSz="844550">
            <a:lnSpc>
              <a:spcPct val="90000"/>
            </a:lnSpc>
            <a:spcBef>
              <a:spcPct val="0"/>
            </a:spcBef>
            <a:spcAft>
              <a:spcPct val="15000"/>
            </a:spcAft>
            <a:buChar char="•"/>
          </a:pPr>
          <a:r>
            <a:rPr lang="en-GB" sz="1900" kern="1200"/>
            <a:t>Incentivising equitable partnership engagement and contributions to research culture</a:t>
          </a:r>
        </a:p>
        <a:p>
          <a:pPr marL="171450" lvl="1" indent="-171450" algn="l" defTabSz="844550">
            <a:lnSpc>
              <a:spcPct val="90000"/>
            </a:lnSpc>
            <a:spcBef>
              <a:spcPct val="0"/>
            </a:spcBef>
            <a:spcAft>
              <a:spcPct val="15000"/>
            </a:spcAft>
            <a:buChar char="•"/>
          </a:pPr>
          <a:endParaRPr lang="en-GB" sz="1900" kern="1200"/>
        </a:p>
      </dsp:txBody>
      <dsp:txXfrm>
        <a:off x="3144" y="919306"/>
        <a:ext cx="3066351" cy="3650849"/>
      </dsp:txXfrm>
    </dsp:sp>
    <dsp:sp modelId="{119D5476-30CB-4480-8522-D78BB09D0717}">
      <dsp:nvSpPr>
        <dsp:cNvPr id="0" name=""/>
        <dsp:cNvSpPr/>
      </dsp:nvSpPr>
      <dsp:spPr>
        <a:xfrm>
          <a:off x="3498786" y="244730"/>
          <a:ext cx="3066351" cy="674576"/>
        </a:xfrm>
        <a:prstGeom prst="rect">
          <a:avLst/>
        </a:prstGeom>
        <a:solidFill>
          <a:srgbClr val="E3041F"/>
        </a:solidFill>
        <a:ln w="25400" cap="flat" cmpd="sng" algn="ctr">
          <a:solidFill>
            <a:schemeClr val="accent5">
              <a:shade val="80000"/>
              <a:hueOff val="-87308"/>
              <a:satOff val="11426"/>
              <a:lumOff val="11218"/>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b="1" kern="1200"/>
            <a:t>Funding design</a:t>
          </a:r>
        </a:p>
      </dsp:txBody>
      <dsp:txXfrm>
        <a:off x="3498786" y="244730"/>
        <a:ext cx="3066351" cy="674576"/>
      </dsp:txXfrm>
    </dsp:sp>
    <dsp:sp modelId="{E01D4039-C048-47BE-A4A4-BBDE5998CB91}">
      <dsp:nvSpPr>
        <dsp:cNvPr id="0" name=""/>
        <dsp:cNvSpPr/>
      </dsp:nvSpPr>
      <dsp:spPr>
        <a:xfrm>
          <a:off x="3498786" y="919306"/>
          <a:ext cx="3066351" cy="3650849"/>
        </a:xfrm>
        <a:prstGeom prst="rect">
          <a:avLst/>
        </a:prstGeom>
        <a:solidFill>
          <a:schemeClr val="bg1"/>
        </a:solidFill>
        <a:ln w="25400" cap="flat" cmpd="sng" algn="ctr">
          <a:solidFill>
            <a:schemeClr val="accent5">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a:t>Establishing norms of co-creating research proposals</a:t>
          </a:r>
        </a:p>
        <a:p>
          <a:pPr marL="171450" lvl="1" indent="-171450" algn="l" defTabSz="844550">
            <a:lnSpc>
              <a:spcPct val="90000"/>
            </a:lnSpc>
            <a:spcBef>
              <a:spcPct val="0"/>
            </a:spcBef>
            <a:spcAft>
              <a:spcPct val="15000"/>
            </a:spcAft>
            <a:buChar char="•"/>
          </a:pPr>
          <a:r>
            <a:rPr lang="en-GB" sz="1900" kern="1200"/>
            <a:t>Budget transparency at pre- and post-award</a:t>
          </a:r>
        </a:p>
        <a:p>
          <a:pPr marL="171450" lvl="1" indent="-171450" algn="l" defTabSz="844550">
            <a:lnSpc>
              <a:spcPct val="90000"/>
            </a:lnSpc>
            <a:spcBef>
              <a:spcPct val="0"/>
            </a:spcBef>
            <a:spcAft>
              <a:spcPct val="15000"/>
            </a:spcAft>
            <a:buChar char="•"/>
          </a:pPr>
          <a:r>
            <a:rPr lang="en-GB" sz="1900" kern="1200"/>
            <a:t>Partnership development funding</a:t>
          </a:r>
        </a:p>
      </dsp:txBody>
      <dsp:txXfrm>
        <a:off x="3498786" y="919306"/>
        <a:ext cx="3066351" cy="3650849"/>
      </dsp:txXfrm>
    </dsp:sp>
    <dsp:sp modelId="{D2C483D4-FF3E-455B-9B05-F73D3B0A7F73}">
      <dsp:nvSpPr>
        <dsp:cNvPr id="0" name=""/>
        <dsp:cNvSpPr/>
      </dsp:nvSpPr>
      <dsp:spPr>
        <a:xfrm>
          <a:off x="6994427" y="244730"/>
          <a:ext cx="3066351" cy="674576"/>
        </a:xfrm>
        <a:prstGeom prst="rect">
          <a:avLst/>
        </a:prstGeom>
        <a:solidFill>
          <a:srgbClr val="E3041F"/>
        </a:solidFill>
        <a:ln w="25400" cap="flat" cmpd="sng" algn="ctr">
          <a:solidFill>
            <a:schemeClr val="accent5">
              <a:shade val="80000"/>
              <a:hueOff val="-174616"/>
              <a:satOff val="22851"/>
              <a:lumOff val="22436"/>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b="1" kern="1200"/>
            <a:t>Research Support and Career Development</a:t>
          </a:r>
        </a:p>
      </dsp:txBody>
      <dsp:txXfrm>
        <a:off x="6994427" y="244730"/>
        <a:ext cx="3066351" cy="674576"/>
      </dsp:txXfrm>
    </dsp:sp>
    <dsp:sp modelId="{96F5E39D-61B6-42B1-A298-56EEE84DB022}">
      <dsp:nvSpPr>
        <dsp:cNvPr id="0" name=""/>
        <dsp:cNvSpPr/>
      </dsp:nvSpPr>
      <dsp:spPr>
        <a:xfrm>
          <a:off x="6994427" y="919306"/>
          <a:ext cx="3066351" cy="3650849"/>
        </a:xfrm>
        <a:prstGeom prst="rect">
          <a:avLst/>
        </a:prstGeom>
        <a:solidFill>
          <a:schemeClr val="bg1"/>
        </a:solidFill>
        <a:ln w="25400" cap="flat" cmpd="sng" algn="ctr">
          <a:solidFill>
            <a:schemeClr val="accent5">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a:t>Encouraging creative solutions to structural problems</a:t>
          </a:r>
        </a:p>
        <a:p>
          <a:pPr marL="171450" lvl="1" indent="-171450" algn="l" defTabSz="844550">
            <a:lnSpc>
              <a:spcPct val="90000"/>
            </a:lnSpc>
            <a:spcBef>
              <a:spcPct val="0"/>
            </a:spcBef>
            <a:spcAft>
              <a:spcPct val="15000"/>
            </a:spcAft>
            <a:buChar char="•"/>
          </a:pPr>
          <a:r>
            <a:rPr lang="en-GB" sz="1900" kern="1200"/>
            <a:t>Capacity-strengthening initiatives, incl. in PhD programmes</a:t>
          </a:r>
        </a:p>
        <a:p>
          <a:pPr marL="171450" lvl="1" indent="-171450" algn="l" defTabSz="844550">
            <a:lnSpc>
              <a:spcPct val="90000"/>
            </a:lnSpc>
            <a:spcBef>
              <a:spcPct val="0"/>
            </a:spcBef>
            <a:spcAft>
              <a:spcPct val="15000"/>
            </a:spcAft>
            <a:buChar char="•"/>
          </a:pPr>
          <a:r>
            <a:rPr lang="en-GB" sz="1900" kern="1200"/>
            <a:t>Invest in ‘professionalisation’ of research management as knowledgeable actors in ecosystems</a:t>
          </a:r>
        </a:p>
      </dsp:txBody>
      <dsp:txXfrm>
        <a:off x="6994427" y="919306"/>
        <a:ext cx="3066351" cy="36508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E16BEC-F26A-483E-9E34-8D6EDAEC62F2}">
      <dsp:nvSpPr>
        <dsp:cNvPr id="0" name=""/>
        <dsp:cNvSpPr/>
      </dsp:nvSpPr>
      <dsp:spPr>
        <a:xfrm>
          <a:off x="994554" y="1708"/>
          <a:ext cx="2170135" cy="1302081"/>
        </a:xfrm>
        <a:prstGeom prst="rect">
          <a:avLst/>
        </a:prstGeom>
        <a:gradFill rotWithShape="0">
          <a:gsLst>
            <a:gs pos="0">
              <a:schemeClr val="accent1">
                <a:hueOff val="0"/>
                <a:satOff val="0"/>
                <a:lumOff val="0"/>
                <a:alphaOff val="0"/>
                <a:tint val="100000"/>
                <a:shade val="100000"/>
                <a:satMod val="129999"/>
              </a:schemeClr>
            </a:gs>
            <a:gs pos="100000">
              <a:schemeClr val="accent1">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t>Normative and cultural shifts in perceptions, attitudes and practice</a:t>
          </a:r>
        </a:p>
      </dsp:txBody>
      <dsp:txXfrm>
        <a:off x="994554" y="1708"/>
        <a:ext cx="2170135" cy="1302081"/>
      </dsp:txXfrm>
    </dsp:sp>
    <dsp:sp modelId="{73F2E1A0-D075-4AF1-B762-D1FD8F361479}">
      <dsp:nvSpPr>
        <dsp:cNvPr id="0" name=""/>
        <dsp:cNvSpPr/>
      </dsp:nvSpPr>
      <dsp:spPr>
        <a:xfrm>
          <a:off x="3381703" y="1708"/>
          <a:ext cx="2170135" cy="1302081"/>
        </a:xfrm>
        <a:prstGeom prst="rect">
          <a:avLst/>
        </a:prstGeom>
        <a:gradFill rotWithShape="0">
          <a:gsLst>
            <a:gs pos="0">
              <a:schemeClr val="accent1">
                <a:hueOff val="0"/>
                <a:satOff val="0"/>
                <a:lumOff val="0"/>
                <a:alphaOff val="0"/>
                <a:tint val="100000"/>
                <a:shade val="100000"/>
                <a:satMod val="129999"/>
              </a:schemeClr>
            </a:gs>
            <a:gs pos="100000">
              <a:schemeClr val="accent1">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t>Institutional and personal commitment </a:t>
          </a:r>
        </a:p>
      </dsp:txBody>
      <dsp:txXfrm>
        <a:off x="3381703" y="1708"/>
        <a:ext cx="2170135" cy="1302081"/>
      </dsp:txXfrm>
    </dsp:sp>
    <dsp:sp modelId="{7228279A-D21E-4D97-A031-577ECF245F82}">
      <dsp:nvSpPr>
        <dsp:cNvPr id="0" name=""/>
        <dsp:cNvSpPr/>
      </dsp:nvSpPr>
      <dsp:spPr>
        <a:xfrm>
          <a:off x="5768852" y="1708"/>
          <a:ext cx="2170135" cy="1302081"/>
        </a:xfrm>
        <a:prstGeom prst="rect">
          <a:avLst/>
        </a:prstGeom>
        <a:gradFill rotWithShape="0">
          <a:gsLst>
            <a:gs pos="0">
              <a:schemeClr val="accent1">
                <a:hueOff val="0"/>
                <a:satOff val="0"/>
                <a:lumOff val="0"/>
                <a:alphaOff val="0"/>
                <a:tint val="100000"/>
                <a:shade val="100000"/>
                <a:satMod val="129999"/>
              </a:schemeClr>
            </a:gs>
            <a:gs pos="100000">
              <a:schemeClr val="accent1">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t>Changes to incentives and processes </a:t>
          </a:r>
        </a:p>
      </dsp:txBody>
      <dsp:txXfrm>
        <a:off x="5768852" y="1708"/>
        <a:ext cx="2170135" cy="1302081"/>
      </dsp:txXfrm>
    </dsp:sp>
    <dsp:sp modelId="{104E8A08-6F9D-4F36-A1B5-C8C57EAF8533}">
      <dsp:nvSpPr>
        <dsp:cNvPr id="0" name=""/>
        <dsp:cNvSpPr/>
      </dsp:nvSpPr>
      <dsp:spPr>
        <a:xfrm>
          <a:off x="994554" y="1520803"/>
          <a:ext cx="2170135" cy="1302081"/>
        </a:xfrm>
        <a:prstGeom prst="rect">
          <a:avLst/>
        </a:prstGeom>
        <a:gradFill rotWithShape="0">
          <a:gsLst>
            <a:gs pos="0">
              <a:schemeClr val="accent1">
                <a:hueOff val="0"/>
                <a:satOff val="0"/>
                <a:lumOff val="0"/>
                <a:alphaOff val="0"/>
                <a:tint val="100000"/>
                <a:shade val="100000"/>
                <a:satMod val="129999"/>
              </a:schemeClr>
            </a:gs>
            <a:gs pos="100000">
              <a:schemeClr val="accent1">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t>Long-term relationship building and trust </a:t>
          </a:r>
        </a:p>
      </dsp:txBody>
      <dsp:txXfrm>
        <a:off x="994554" y="1520803"/>
        <a:ext cx="2170135" cy="1302081"/>
      </dsp:txXfrm>
    </dsp:sp>
    <dsp:sp modelId="{B3B12F87-C4F5-48D7-B465-492B708BD33A}">
      <dsp:nvSpPr>
        <dsp:cNvPr id="0" name=""/>
        <dsp:cNvSpPr/>
      </dsp:nvSpPr>
      <dsp:spPr>
        <a:xfrm>
          <a:off x="3381703" y="1520803"/>
          <a:ext cx="2170135" cy="1302081"/>
        </a:xfrm>
        <a:prstGeom prst="rect">
          <a:avLst/>
        </a:prstGeom>
        <a:gradFill rotWithShape="0">
          <a:gsLst>
            <a:gs pos="0">
              <a:schemeClr val="accent1">
                <a:hueOff val="0"/>
                <a:satOff val="0"/>
                <a:lumOff val="0"/>
                <a:alphaOff val="0"/>
                <a:tint val="100000"/>
                <a:shade val="100000"/>
                <a:satMod val="129999"/>
              </a:schemeClr>
            </a:gs>
            <a:gs pos="100000">
              <a:schemeClr val="accent1">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t>Professionalisation of research management support </a:t>
          </a:r>
        </a:p>
      </dsp:txBody>
      <dsp:txXfrm>
        <a:off x="3381703" y="1520803"/>
        <a:ext cx="2170135" cy="1302081"/>
      </dsp:txXfrm>
    </dsp:sp>
    <dsp:sp modelId="{960D57DC-02AD-4FB5-8FB7-7BCE0EA381DE}">
      <dsp:nvSpPr>
        <dsp:cNvPr id="0" name=""/>
        <dsp:cNvSpPr/>
      </dsp:nvSpPr>
      <dsp:spPr>
        <a:xfrm>
          <a:off x="5768852" y="1520803"/>
          <a:ext cx="2170135" cy="1302081"/>
        </a:xfrm>
        <a:prstGeom prst="rect">
          <a:avLst/>
        </a:prstGeom>
        <a:gradFill rotWithShape="0">
          <a:gsLst>
            <a:gs pos="0">
              <a:schemeClr val="accent1">
                <a:hueOff val="0"/>
                <a:satOff val="0"/>
                <a:lumOff val="0"/>
                <a:alphaOff val="0"/>
                <a:tint val="100000"/>
                <a:shade val="100000"/>
                <a:satMod val="129999"/>
              </a:schemeClr>
            </a:gs>
            <a:gs pos="100000">
              <a:schemeClr val="accent1">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t>Strong research management support </a:t>
          </a:r>
        </a:p>
      </dsp:txBody>
      <dsp:txXfrm>
        <a:off x="5768852" y="1520803"/>
        <a:ext cx="2170135" cy="1302081"/>
      </dsp:txXfrm>
    </dsp:sp>
    <dsp:sp modelId="{9428ACB3-5D3A-4EC3-A99B-15515985DB4D}">
      <dsp:nvSpPr>
        <dsp:cNvPr id="0" name=""/>
        <dsp:cNvSpPr/>
      </dsp:nvSpPr>
      <dsp:spPr>
        <a:xfrm>
          <a:off x="2188129" y="3039898"/>
          <a:ext cx="2170135" cy="1302081"/>
        </a:xfrm>
        <a:prstGeom prst="rect">
          <a:avLst/>
        </a:prstGeom>
        <a:gradFill rotWithShape="0">
          <a:gsLst>
            <a:gs pos="0">
              <a:schemeClr val="accent1">
                <a:hueOff val="0"/>
                <a:satOff val="0"/>
                <a:lumOff val="0"/>
                <a:alphaOff val="0"/>
                <a:tint val="100000"/>
                <a:shade val="100000"/>
                <a:satMod val="129999"/>
              </a:schemeClr>
            </a:gs>
            <a:gs pos="100000">
              <a:schemeClr val="accent1">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t>Knowledge exchange within and between UK institutions, and internationally</a:t>
          </a:r>
        </a:p>
      </dsp:txBody>
      <dsp:txXfrm>
        <a:off x="2188129" y="3039898"/>
        <a:ext cx="2170135" cy="1302081"/>
      </dsp:txXfrm>
    </dsp:sp>
    <dsp:sp modelId="{EE42685D-0FE5-4861-98E8-FBCB46855C73}">
      <dsp:nvSpPr>
        <dsp:cNvPr id="0" name=""/>
        <dsp:cNvSpPr/>
      </dsp:nvSpPr>
      <dsp:spPr>
        <a:xfrm>
          <a:off x="4575278" y="3039898"/>
          <a:ext cx="2170135" cy="1302081"/>
        </a:xfrm>
        <a:prstGeom prst="rect">
          <a:avLst/>
        </a:prstGeom>
        <a:gradFill rotWithShape="0">
          <a:gsLst>
            <a:gs pos="0">
              <a:schemeClr val="accent1">
                <a:hueOff val="0"/>
                <a:satOff val="0"/>
                <a:lumOff val="0"/>
                <a:alphaOff val="0"/>
                <a:tint val="100000"/>
                <a:shade val="100000"/>
                <a:satMod val="129999"/>
              </a:schemeClr>
            </a:gs>
            <a:gs pos="100000">
              <a:schemeClr val="accent1">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t>Transparent communication </a:t>
          </a:r>
        </a:p>
      </dsp:txBody>
      <dsp:txXfrm>
        <a:off x="4575278" y="3039898"/>
        <a:ext cx="2170135" cy="130208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97ED99-D84D-4526-B5AE-E175859A721E}" type="datetimeFigureOut">
              <a:rPr lang="en-GB" smtClean="0"/>
              <a:t>18/06/2026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3AB38F-D6D4-4B28-972E-B7115F07872B}" type="slidenum">
              <a:rPr lang="en-GB" smtClean="0"/>
              <a:t>‹#›</a:t>
            </a:fld>
            <a:endParaRPr lang="en-GB"/>
          </a:p>
        </p:txBody>
      </p:sp>
    </p:spTree>
    <p:extLst>
      <p:ext uri="{BB962C8B-B14F-4D97-AF65-F5344CB8AC3E}">
        <p14:creationId xmlns:p14="http://schemas.microsoft.com/office/powerpoint/2010/main" val="2735332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Provide some context about FLIA and our role within LSE (particularly the Research Programme)</a:t>
            </a:r>
          </a:p>
          <a:p>
            <a:pPr marL="171450" indent="-171450">
              <a:buFontTx/>
              <a:buChar char="-"/>
            </a:pPr>
            <a:r>
              <a:rPr lang="en-GB"/>
              <a:t>Advocacy across LSE regarding engagement with Africa?</a:t>
            </a:r>
          </a:p>
          <a:p>
            <a:pPr marL="171450" indent="-171450">
              <a:buFontTx/>
              <a:buChar char="-"/>
            </a:pPr>
            <a:r>
              <a:rPr lang="en-GB"/>
              <a:t>Advancing research which situates lived experience and African knowledge as the core focus?</a:t>
            </a:r>
          </a:p>
        </p:txBody>
      </p:sp>
      <p:sp>
        <p:nvSpPr>
          <p:cNvPr id="4" name="Slide Number Placeholder 3"/>
          <p:cNvSpPr>
            <a:spLocks noGrp="1"/>
          </p:cNvSpPr>
          <p:nvPr>
            <p:ph type="sldNum" sz="quarter" idx="5"/>
          </p:nvPr>
        </p:nvSpPr>
        <p:spPr/>
        <p:txBody>
          <a:bodyPr/>
          <a:lstStyle/>
          <a:p>
            <a:fld id="{473AB38F-D6D4-4B28-972E-B7115F07872B}" type="slidenum">
              <a:rPr lang="en-GB" smtClean="0"/>
              <a:t>2</a:t>
            </a:fld>
            <a:endParaRPr lang="en-GB"/>
          </a:p>
        </p:txBody>
      </p:sp>
    </p:spTree>
    <p:extLst>
      <p:ext uri="{BB962C8B-B14F-4D97-AF65-F5344CB8AC3E}">
        <p14:creationId xmlns:p14="http://schemas.microsoft.com/office/powerpoint/2010/main" val="1195537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a:t>Policy and strategy</a:t>
            </a:r>
          </a:p>
          <a:p>
            <a:pPr marL="171450" indent="-171450">
              <a:buFontTx/>
              <a:buChar char="-"/>
            </a:pPr>
            <a:r>
              <a:rPr lang="en-GB"/>
              <a:t>Integrate equitable partnerships into RC strategies – by integrating into institutional RC strategies, this can create more consistent approaches to equitable partnerships across universities and support trust-building and positive reputations for UK universities (not just individual teams or departments/units). Also includes co-authorship policies, which are often linked to RC (as it is at LSE), this same approach should be taken to co-authorship with international partners as well </a:t>
            </a:r>
          </a:p>
          <a:p>
            <a:pPr marL="171450" indent="-171450">
              <a:buFontTx/>
              <a:buChar char="-"/>
            </a:pPr>
            <a:r>
              <a:rPr lang="en-GB"/>
              <a:t>Global engagement strategies: staff mobility both ways, investment of funds in opportunities, including fundraising strategies – opportunity for mutual learning (academic and non-academic)</a:t>
            </a:r>
          </a:p>
          <a:p>
            <a:pPr marL="171450" indent="-171450">
              <a:buFontTx/>
              <a:buChar char="-"/>
            </a:pPr>
            <a:r>
              <a:rPr lang="en-GB"/>
              <a:t>Incentivising: integrating partnership-building into hiring practices (academic and non-academic), PhD prizes in equitable partnerships, building partnership-building work and research culture practice into promotion criteria</a:t>
            </a:r>
          </a:p>
          <a:p>
            <a:pPr marL="171450" indent="-171450">
              <a:buFontTx/>
              <a:buChar char="-"/>
            </a:pPr>
            <a:endParaRPr lang="en-GB"/>
          </a:p>
          <a:p>
            <a:pPr marL="0" indent="0">
              <a:buFontTx/>
              <a:buNone/>
            </a:pPr>
            <a:r>
              <a:rPr lang="en-GB"/>
              <a:t>2. Funding design</a:t>
            </a:r>
          </a:p>
          <a:p>
            <a:pPr marL="171450" indent="-171450">
              <a:buFontTx/>
              <a:buChar char="-"/>
            </a:pPr>
            <a:r>
              <a:rPr lang="en-GB"/>
              <a:t>Co-creation of proposals: Institutions should identify the best fit for partnerships (comes back to breaking siloes); </a:t>
            </a:r>
            <a:r>
              <a:rPr lang="en-GB" err="1"/>
              <a:t>DigiAfrica</a:t>
            </a:r>
            <a:r>
              <a:rPr lang="en-GB"/>
              <a:t> (anonymised) example, finding the best units for geographically-focused calls</a:t>
            </a:r>
          </a:p>
          <a:p>
            <a:pPr marL="171450" indent="-171450">
              <a:buFontTx/>
              <a:buChar char="-"/>
            </a:pPr>
            <a:endParaRPr lang="en-GB"/>
          </a:p>
          <a:p>
            <a:pPr marL="0" indent="0">
              <a:buFontTx/>
              <a:buNone/>
            </a:pPr>
            <a:r>
              <a:rPr lang="en-GB"/>
              <a:t>3. Research Support and Career Development</a:t>
            </a:r>
          </a:p>
          <a:p>
            <a:pPr marL="171450" indent="-171450">
              <a:buFontTx/>
              <a:buChar char="-"/>
            </a:pPr>
            <a:r>
              <a:rPr lang="en-GB"/>
              <a:t>Encouraging creative solutions – creating environments for academic and PSS to bring alternative solutions to structural issues which can be considered “immovable”. This can also be linked to knowledge sharing and identifying staff (academic or PSS) with experience engaging with particular regions/countries/localities, and finding out what precedents might exist. Maintaining institutional memory of ways to support or overcome barriers</a:t>
            </a:r>
          </a:p>
          <a:p>
            <a:pPr marL="171450" indent="-171450">
              <a:buFontTx/>
              <a:buChar char="-"/>
            </a:pPr>
            <a:r>
              <a:rPr lang="en-GB"/>
              <a:t>Capacity-strengthening initiatives – including widening access to organisational learning resources where needs might be identified; linked to global engagement strategies such as staff mobility. Starting at PhD level can ensure new generations of researchers are knowledgeable on equitable engagement principles, strategies for leading/contributing to international projects. Training and knowledge exchange on various solutions which have worked, cultural and contextual norms in various research locations. Creating networks of practice (e.g. ARC)</a:t>
            </a:r>
          </a:p>
          <a:p>
            <a:pPr marL="0" indent="0">
              <a:buFontTx/>
              <a:buNone/>
            </a:pPr>
            <a:r>
              <a:rPr lang="en-GB"/>
              <a:t>- Professionalisation of research management - e.g. build expertise in how to engage equitably with different locations and share knowledge within and between institutions</a:t>
            </a:r>
          </a:p>
          <a:p>
            <a:pPr marL="171450" indent="-171450">
              <a:buFontTx/>
              <a:buChar char="-"/>
            </a:pPr>
            <a:endParaRPr lang="en-GB"/>
          </a:p>
          <a:p>
            <a:pPr marL="171450" indent="-171450">
              <a:buFontTx/>
              <a:buChar char="-"/>
            </a:pPr>
            <a:endParaRPr lang="en-GB"/>
          </a:p>
          <a:p>
            <a:pPr marL="0" indent="0">
              <a:buFontTx/>
              <a:buNone/>
            </a:pPr>
            <a:endParaRPr lang="en-GB"/>
          </a:p>
        </p:txBody>
      </p:sp>
      <p:sp>
        <p:nvSpPr>
          <p:cNvPr id="4" name="Slide Number Placeholder 3"/>
          <p:cNvSpPr>
            <a:spLocks noGrp="1"/>
          </p:cNvSpPr>
          <p:nvPr>
            <p:ph type="sldNum" sz="quarter" idx="5"/>
          </p:nvPr>
        </p:nvSpPr>
        <p:spPr/>
        <p:txBody>
          <a:bodyPr/>
          <a:lstStyle/>
          <a:p>
            <a:fld id="{473AB38F-D6D4-4B28-972E-B7115F07872B}" type="slidenum">
              <a:rPr lang="en-GB" smtClean="0"/>
              <a:t>13</a:t>
            </a:fld>
            <a:endParaRPr lang="en-GB"/>
          </a:p>
        </p:txBody>
      </p:sp>
    </p:spTree>
    <p:extLst>
      <p:ext uri="{BB962C8B-B14F-4D97-AF65-F5344CB8AC3E}">
        <p14:creationId xmlns:p14="http://schemas.microsoft.com/office/powerpoint/2010/main" val="4103619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a:t>Post-award:</a:t>
            </a:r>
          </a:p>
          <a:p>
            <a:pPr marL="171450" indent="-171450">
              <a:buFontTx/>
              <a:buChar char="-"/>
            </a:pPr>
            <a:r>
              <a:rPr lang="en-GB"/>
              <a:t>TJ project - Project conceptualised from partnership, implemented with partnership in mind, creating opportunities for not only team members but for stakeholders, removed barriers for travel for members of the group, all events hosted in locations, every team member wrote blog piece by end of the project providing publication opportunities (including members who were PhD candidates or freelance researchers without PhDs). Project manager was embedded within research team and attended workshops to provide closer support, incl. financial oversight to ensure barriers removed in practice during the events</a:t>
            </a:r>
          </a:p>
          <a:p>
            <a:pPr marL="171450" indent="-171450">
              <a:buFontTx/>
              <a:buChar char="-"/>
            </a:pPr>
            <a:r>
              <a:rPr lang="en-GB"/>
              <a:t>Co-authorship (CPAID) and long-term career development support </a:t>
            </a:r>
          </a:p>
          <a:p>
            <a:pPr marL="171450" indent="-171450">
              <a:buFontTx/>
              <a:buChar char="-"/>
            </a:pPr>
            <a:r>
              <a:rPr lang="en-GB"/>
              <a:t>Pre-award: </a:t>
            </a:r>
          </a:p>
          <a:p>
            <a:pPr marL="171450" indent="-171450">
              <a:buFontTx/>
              <a:buChar char="-"/>
            </a:pPr>
            <a:r>
              <a:rPr lang="en-GB"/>
              <a:t>MH proposal (bad example), exclusion of African researchers in co-design stage, unsuccessful and feedback was reflective of unbalanced co-design approach</a:t>
            </a:r>
          </a:p>
          <a:p>
            <a:pPr marL="171450" indent="-171450">
              <a:buFontTx/>
              <a:buChar char="-"/>
            </a:pPr>
            <a:r>
              <a:rPr lang="en-GB" err="1"/>
              <a:t>Wellcome</a:t>
            </a:r>
            <a:r>
              <a:rPr lang="en-GB"/>
              <a:t> Trust proposal (good example)</a:t>
            </a:r>
          </a:p>
          <a:p>
            <a:pPr marL="171450" indent="-171450">
              <a:buFontTx/>
              <a:buChar char="-"/>
            </a:pPr>
            <a:endParaRPr lang="en-GB"/>
          </a:p>
          <a:p>
            <a:pPr marL="0" indent="0">
              <a:buFontTx/>
              <a:buNone/>
            </a:pPr>
            <a:r>
              <a:rPr lang="en-GB" b="1"/>
              <a:t>Possibly add GJS Hub?</a:t>
            </a:r>
          </a:p>
        </p:txBody>
      </p:sp>
      <p:sp>
        <p:nvSpPr>
          <p:cNvPr id="4" name="Slide Number Placeholder 3"/>
          <p:cNvSpPr>
            <a:spLocks noGrp="1"/>
          </p:cNvSpPr>
          <p:nvPr>
            <p:ph type="sldNum" sz="quarter" idx="5"/>
          </p:nvPr>
        </p:nvSpPr>
        <p:spPr/>
        <p:txBody>
          <a:bodyPr/>
          <a:lstStyle/>
          <a:p>
            <a:fld id="{473AB38F-D6D4-4B28-972E-B7115F07872B}" type="slidenum">
              <a:rPr lang="en-GB" smtClean="0"/>
              <a:t>14</a:t>
            </a:fld>
            <a:endParaRPr lang="en-GB"/>
          </a:p>
        </p:txBody>
      </p:sp>
    </p:spTree>
    <p:extLst>
      <p:ext uri="{BB962C8B-B14F-4D97-AF65-F5344CB8AC3E}">
        <p14:creationId xmlns:p14="http://schemas.microsoft.com/office/powerpoint/2010/main" val="2831296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Challenges to equitable partnerships can be linked to not only structural factors, but cultural and normative legacies which can impact perceptions/perspectives, (mis)trust, “hidden” inequities, and create barriers for transformative/ambitious/impactful research. Research culture strategies can be overlaid with equitable partnerships to create more consistently equitable engagements not only between academic institutions, but also others with roles in the research/knowledge ecosystems including NGOs, activists, government, and communities. </a:t>
            </a:r>
          </a:p>
        </p:txBody>
      </p:sp>
      <p:sp>
        <p:nvSpPr>
          <p:cNvPr id="4" name="Slide Number Placeholder 3"/>
          <p:cNvSpPr>
            <a:spLocks noGrp="1"/>
          </p:cNvSpPr>
          <p:nvPr>
            <p:ph type="sldNum" sz="quarter" idx="5"/>
          </p:nvPr>
        </p:nvSpPr>
        <p:spPr/>
        <p:txBody>
          <a:bodyPr/>
          <a:lstStyle/>
          <a:p>
            <a:fld id="{473AB38F-D6D4-4B28-972E-B7115F07872B}" type="slidenum">
              <a:rPr lang="en-GB" smtClean="0"/>
              <a:t>15</a:t>
            </a:fld>
            <a:endParaRPr lang="en-GB"/>
          </a:p>
        </p:txBody>
      </p:sp>
    </p:spTree>
    <p:extLst>
      <p:ext uri="{BB962C8B-B14F-4D97-AF65-F5344CB8AC3E}">
        <p14:creationId xmlns:p14="http://schemas.microsoft.com/office/powerpoint/2010/main" val="20454781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C9D06-BE58-F8EE-FA06-D7AA209C56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095549-9C8D-5D3C-7D75-331A28CE75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EB8B04-229C-B54F-4DE2-1A481075B039}"/>
              </a:ext>
            </a:extLst>
          </p:cNvPr>
          <p:cNvSpPr>
            <a:spLocks noGrp="1"/>
          </p:cNvSpPr>
          <p:nvPr>
            <p:ph type="body" idx="1"/>
          </p:nvPr>
        </p:nvSpPr>
        <p:spPr/>
        <p:txBody>
          <a:bodyPr/>
          <a:lstStyle/>
          <a:p>
            <a:r>
              <a:rPr lang="en-GB"/>
              <a:t>Challenges to equitable partnerships can be linked to not only structural factors, but cultural and normative legacies which can impact perceptions/perspectives, (mis)trust, “hidden” inequities, and create barriers for transformative/ambitious/impactful research. </a:t>
            </a:r>
            <a:endParaRPr lang="en-US"/>
          </a:p>
          <a:p>
            <a:endParaRPr lang="en-GB"/>
          </a:p>
          <a:p>
            <a:endParaRPr lang="en-GB"/>
          </a:p>
          <a:p>
            <a:r>
              <a:rPr lang="en-GB"/>
              <a:t>Research culture strategies can be overlaid with equitable partnerships to create more consistently equitable engagements not only between academic institutions, but also others with roles in the research/knowledge ecosystems including NGOs, activists, government, and communities. </a:t>
            </a:r>
          </a:p>
        </p:txBody>
      </p:sp>
      <p:sp>
        <p:nvSpPr>
          <p:cNvPr id="4" name="Slide Number Placeholder 3">
            <a:extLst>
              <a:ext uri="{FF2B5EF4-FFF2-40B4-BE49-F238E27FC236}">
                <a16:creationId xmlns:a16="http://schemas.microsoft.com/office/drawing/2014/main" id="{704C578D-EF9D-2D3B-CB61-B55E238C15CD}"/>
              </a:ext>
            </a:extLst>
          </p:cNvPr>
          <p:cNvSpPr>
            <a:spLocks noGrp="1"/>
          </p:cNvSpPr>
          <p:nvPr>
            <p:ph type="sldNum" sz="quarter" idx="5"/>
          </p:nvPr>
        </p:nvSpPr>
        <p:spPr/>
        <p:txBody>
          <a:bodyPr/>
          <a:lstStyle/>
          <a:p>
            <a:fld id="{473AB38F-D6D4-4B28-972E-B7115F07872B}" type="slidenum">
              <a:rPr lang="en-GB" smtClean="0"/>
              <a:t>16</a:t>
            </a:fld>
            <a:endParaRPr lang="en-GB"/>
          </a:p>
        </p:txBody>
      </p:sp>
    </p:spTree>
    <p:extLst>
      <p:ext uri="{BB962C8B-B14F-4D97-AF65-F5344CB8AC3E}">
        <p14:creationId xmlns:p14="http://schemas.microsoft.com/office/powerpoint/2010/main" val="3604859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73AB38F-D6D4-4B28-972E-B7115F07872B}" type="slidenum">
              <a:rPr lang="en-GB" smtClean="0"/>
              <a:t>18</a:t>
            </a:fld>
            <a:endParaRPr lang="en-GB"/>
          </a:p>
        </p:txBody>
      </p:sp>
    </p:spTree>
    <p:extLst>
      <p:ext uri="{BB962C8B-B14F-4D97-AF65-F5344CB8AC3E}">
        <p14:creationId xmlns:p14="http://schemas.microsoft.com/office/powerpoint/2010/main" val="2248760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Funding structure e.g. overheads. </a:t>
            </a:r>
          </a:p>
          <a:p>
            <a:endParaRPr lang="en-GB"/>
          </a:p>
          <a:p>
            <a:r>
              <a:rPr lang="en-GB"/>
              <a:t>Some of this comes from conversations we have had, others from various reports on equitable partnerships published by African universities. These challenges are all connected to the layers of inequality that can exist</a:t>
            </a:r>
          </a:p>
        </p:txBody>
      </p:sp>
      <p:sp>
        <p:nvSpPr>
          <p:cNvPr id="4" name="Slide Number Placeholder 3"/>
          <p:cNvSpPr>
            <a:spLocks noGrp="1"/>
          </p:cNvSpPr>
          <p:nvPr>
            <p:ph type="sldNum" sz="quarter" idx="5"/>
          </p:nvPr>
        </p:nvSpPr>
        <p:spPr/>
        <p:txBody>
          <a:bodyPr/>
          <a:lstStyle/>
          <a:p>
            <a:fld id="{473AB38F-D6D4-4B28-972E-B7115F07872B}" type="slidenum">
              <a:rPr lang="en-GB" smtClean="0"/>
              <a:t>5</a:t>
            </a:fld>
            <a:endParaRPr lang="en-GB"/>
          </a:p>
        </p:txBody>
      </p:sp>
    </p:spTree>
    <p:extLst>
      <p:ext uri="{BB962C8B-B14F-4D97-AF65-F5344CB8AC3E}">
        <p14:creationId xmlns:p14="http://schemas.microsoft.com/office/powerpoint/2010/main" val="1645823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Quote from researcher consulted for this presentation – informed by their experiences working in African organisations and UK HEI. Challenges with creating equitable research partnerships are linked to not only structural inequities (e.g. gaps in resources), but long-term colonial legacies which shape the norms and cultural legacies of academia. </a:t>
            </a:r>
          </a:p>
        </p:txBody>
      </p:sp>
      <p:sp>
        <p:nvSpPr>
          <p:cNvPr id="4" name="Slide Number Placeholder 3"/>
          <p:cNvSpPr>
            <a:spLocks noGrp="1"/>
          </p:cNvSpPr>
          <p:nvPr>
            <p:ph type="sldNum" sz="quarter" idx="5"/>
          </p:nvPr>
        </p:nvSpPr>
        <p:spPr/>
        <p:txBody>
          <a:bodyPr/>
          <a:lstStyle/>
          <a:p>
            <a:fld id="{473AB38F-D6D4-4B28-972E-B7115F07872B}" type="slidenum">
              <a:rPr lang="en-GB" smtClean="0"/>
              <a:t>6</a:t>
            </a:fld>
            <a:endParaRPr lang="en-GB"/>
          </a:p>
        </p:txBody>
      </p:sp>
    </p:spTree>
    <p:extLst>
      <p:ext uri="{BB962C8B-B14F-4D97-AF65-F5344CB8AC3E}">
        <p14:creationId xmlns:p14="http://schemas.microsoft.com/office/powerpoint/2010/main" val="3911867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Define research culture </a:t>
            </a:r>
          </a:p>
        </p:txBody>
      </p:sp>
      <p:sp>
        <p:nvSpPr>
          <p:cNvPr id="4" name="Slide Number Placeholder 3"/>
          <p:cNvSpPr>
            <a:spLocks noGrp="1"/>
          </p:cNvSpPr>
          <p:nvPr>
            <p:ph type="sldNum" sz="quarter" idx="5"/>
          </p:nvPr>
        </p:nvSpPr>
        <p:spPr/>
        <p:txBody>
          <a:bodyPr/>
          <a:lstStyle/>
          <a:p>
            <a:fld id="{473AB38F-D6D4-4B28-972E-B7115F07872B}" type="slidenum">
              <a:rPr lang="en-GB" smtClean="0"/>
              <a:t>7</a:t>
            </a:fld>
            <a:endParaRPr lang="en-GB"/>
          </a:p>
        </p:txBody>
      </p:sp>
    </p:spTree>
    <p:extLst>
      <p:ext uri="{BB962C8B-B14F-4D97-AF65-F5344CB8AC3E}">
        <p14:creationId xmlns:p14="http://schemas.microsoft.com/office/powerpoint/2010/main" val="2534811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Equitable partnerships require not just structural change, but shifts in norms, attitudes and values.</a:t>
            </a:r>
          </a:p>
        </p:txBody>
      </p:sp>
      <p:sp>
        <p:nvSpPr>
          <p:cNvPr id="4" name="Slide Number Placeholder 3"/>
          <p:cNvSpPr>
            <a:spLocks noGrp="1"/>
          </p:cNvSpPr>
          <p:nvPr>
            <p:ph type="sldNum" sz="quarter" idx="5"/>
          </p:nvPr>
        </p:nvSpPr>
        <p:spPr/>
        <p:txBody>
          <a:bodyPr/>
          <a:lstStyle/>
          <a:p>
            <a:fld id="{473AB38F-D6D4-4B28-972E-B7115F07872B}" type="slidenum">
              <a:rPr lang="en-GB" smtClean="0"/>
              <a:t>8</a:t>
            </a:fld>
            <a:endParaRPr lang="en-GB"/>
          </a:p>
        </p:txBody>
      </p:sp>
    </p:spTree>
    <p:extLst>
      <p:ext uri="{BB962C8B-B14F-4D97-AF65-F5344CB8AC3E}">
        <p14:creationId xmlns:p14="http://schemas.microsoft.com/office/powerpoint/2010/main" val="3467149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73AB38F-D6D4-4B28-972E-B7115F07872B}" type="slidenum">
              <a:rPr lang="en-GB" smtClean="0"/>
              <a:t>9</a:t>
            </a:fld>
            <a:endParaRPr lang="en-GB"/>
          </a:p>
        </p:txBody>
      </p:sp>
    </p:spTree>
    <p:extLst>
      <p:ext uri="{BB962C8B-B14F-4D97-AF65-F5344CB8AC3E}">
        <p14:creationId xmlns:p14="http://schemas.microsoft.com/office/powerpoint/2010/main" val="943098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70195-34CF-C6CA-C4C9-6E24093354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C7406B-6352-545C-262B-88CE378263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40B9F7-A817-128C-F15A-EAAB61296170}"/>
              </a:ext>
            </a:extLst>
          </p:cNvPr>
          <p:cNvSpPr>
            <a:spLocks noGrp="1"/>
          </p:cNvSpPr>
          <p:nvPr>
            <p:ph type="body" idx="1"/>
          </p:nvPr>
        </p:nvSpPr>
        <p:spPr/>
        <p:txBody>
          <a:bodyPr/>
          <a:lstStyle/>
          <a:p>
            <a:r>
              <a:rPr lang="en-GB"/>
              <a:t>Understandings of research culture should be extended beyond the walls of the institution itself – they should apply to the way all researchers engage with collaborators and partners (academic and non-academic), and this approach could potentially embed meaningful change institutionally, culturally, and operationally.</a:t>
            </a:r>
          </a:p>
          <a:p>
            <a:endParaRPr lang="en-GB"/>
          </a:p>
          <a:p>
            <a:r>
              <a:rPr lang="en-GB"/>
              <a:t>LSE’s RC approach is underpinned by EDI principles especially in hiring practices, open access research, career development/coaching/training, and “breaking silos” by facilitating collaboration across LSE. This approach could inform equitable partnerships as well – especially through professionalisation of research management and embedding RM roles into project teams as key actors to support equitable partnerships</a:t>
            </a:r>
          </a:p>
        </p:txBody>
      </p:sp>
      <p:sp>
        <p:nvSpPr>
          <p:cNvPr id="4" name="Slide Number Placeholder 3">
            <a:extLst>
              <a:ext uri="{FF2B5EF4-FFF2-40B4-BE49-F238E27FC236}">
                <a16:creationId xmlns:a16="http://schemas.microsoft.com/office/drawing/2014/main" id="{FC6AC406-C63A-5BA3-A091-7CC72731AE88}"/>
              </a:ext>
            </a:extLst>
          </p:cNvPr>
          <p:cNvSpPr>
            <a:spLocks noGrp="1"/>
          </p:cNvSpPr>
          <p:nvPr>
            <p:ph type="sldNum" sz="quarter" idx="5"/>
          </p:nvPr>
        </p:nvSpPr>
        <p:spPr/>
        <p:txBody>
          <a:bodyPr/>
          <a:lstStyle/>
          <a:p>
            <a:fld id="{473AB38F-D6D4-4B28-972E-B7115F07872B}" type="slidenum">
              <a:rPr lang="en-GB" smtClean="0"/>
              <a:t>10</a:t>
            </a:fld>
            <a:endParaRPr lang="en-GB"/>
          </a:p>
        </p:txBody>
      </p:sp>
    </p:spTree>
    <p:extLst>
      <p:ext uri="{BB962C8B-B14F-4D97-AF65-F5344CB8AC3E}">
        <p14:creationId xmlns:p14="http://schemas.microsoft.com/office/powerpoint/2010/main" val="2214153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Research grant development support – RMs are often closely involved in the grant development process, and teams can benefit from RMs acting as a convenor/coordinator impartial to the disciplinary or topic preferences across the team. The stage where the relationship is defined, to have a truly bilateral relationship in terms of discussing the proposal, designing work packages, distribution of responsibilities. UKRI new provisions for institutional overheads for international collaborators on OECD-DAC list – highlighting new reforms/rules on equitable partnerships for researchers</a:t>
            </a:r>
          </a:p>
        </p:txBody>
      </p:sp>
      <p:sp>
        <p:nvSpPr>
          <p:cNvPr id="4" name="Slide Number Placeholder 3"/>
          <p:cNvSpPr>
            <a:spLocks noGrp="1"/>
          </p:cNvSpPr>
          <p:nvPr>
            <p:ph type="sldNum" sz="quarter" idx="5"/>
          </p:nvPr>
        </p:nvSpPr>
        <p:spPr/>
        <p:txBody>
          <a:bodyPr/>
          <a:lstStyle/>
          <a:p>
            <a:fld id="{473AB38F-D6D4-4B28-972E-B7115F07872B}" type="slidenum">
              <a:rPr lang="en-GB" smtClean="0"/>
              <a:t>11</a:t>
            </a:fld>
            <a:endParaRPr lang="en-GB"/>
          </a:p>
        </p:txBody>
      </p:sp>
    </p:spTree>
    <p:extLst>
      <p:ext uri="{BB962C8B-B14F-4D97-AF65-F5344CB8AC3E}">
        <p14:creationId xmlns:p14="http://schemas.microsoft.com/office/powerpoint/2010/main" val="1334504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These suggestions come from a mixture of our personal experiences in our roles, speaking with our researcher networks and learning their perspectives (UK and international), and learning from successes of other LSE colleagues. We aren’t necessarily suggesting that Research Managers should become experts in everything and be responsible entirely for equitable partnerships. Research culture strategies should also encourage RMs in different units/departments/institutions to engage with and learn from each other, ranging from dropping an email to ask about how to navigate a particular administrative issue, up to larger conferences such as ARMA increasingly including a focus on equitable partnerships (which is a feature theme this year)</a:t>
            </a:r>
          </a:p>
          <a:p>
            <a:endParaRPr lang="en-GB"/>
          </a:p>
          <a:p>
            <a:r>
              <a:rPr lang="en-GB"/>
              <a:t>Establishing ‘ways of working’ documents for project – outlining communication channels/methods, points of contact, responsibilities of team members</a:t>
            </a:r>
          </a:p>
          <a:p>
            <a:endParaRPr lang="en-GB"/>
          </a:p>
          <a:p>
            <a:r>
              <a:rPr lang="en-GB"/>
              <a:t>Creative solutions – document all of these to set precedents for particular solutions, creating new institutional memory</a:t>
            </a:r>
          </a:p>
          <a:p>
            <a:endParaRPr lang="en-GB"/>
          </a:p>
          <a:p>
            <a:r>
              <a:rPr lang="en-GB"/>
              <a:t>Proactively learning point – e.g. passport barriers and effectively supporting visas, contextual/cultural norms in the research locations, preferred communication (Zoom vs Teams), </a:t>
            </a:r>
          </a:p>
          <a:p>
            <a:endParaRPr lang="en-GB"/>
          </a:p>
          <a:p>
            <a:r>
              <a:rPr lang="en-GB"/>
              <a:t>Engaging with long-term partnerships – identifying funding opportunities, mobility opportunities, partnership management, internal advocacy</a:t>
            </a:r>
          </a:p>
        </p:txBody>
      </p:sp>
      <p:sp>
        <p:nvSpPr>
          <p:cNvPr id="4" name="Slide Number Placeholder 3"/>
          <p:cNvSpPr>
            <a:spLocks noGrp="1"/>
          </p:cNvSpPr>
          <p:nvPr>
            <p:ph type="sldNum" sz="quarter" idx="5"/>
          </p:nvPr>
        </p:nvSpPr>
        <p:spPr/>
        <p:txBody>
          <a:bodyPr/>
          <a:lstStyle/>
          <a:p>
            <a:fld id="{473AB38F-D6D4-4B28-972E-B7115F07872B}" type="slidenum">
              <a:rPr lang="en-GB" smtClean="0"/>
              <a:t>12</a:t>
            </a:fld>
            <a:endParaRPr lang="en-GB"/>
          </a:p>
        </p:txBody>
      </p:sp>
    </p:spTree>
    <p:extLst>
      <p:ext uri="{BB962C8B-B14F-4D97-AF65-F5344CB8AC3E}">
        <p14:creationId xmlns:p14="http://schemas.microsoft.com/office/powerpoint/2010/main" val="770455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45244562"/>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666750" y="-2762250"/>
            <a:ext cx="13525500" cy="10820400"/>
          </a:xfrm>
          <a:prstGeom prst="rect">
            <a:avLst/>
          </a:prstGeom>
        </p:spPr>
        <p:txBody>
          <a:bodyPr lIns="91439" tIns="45719" rIns="91439" bIns="45719">
            <a:noAutofit/>
          </a:bodyPr>
          <a:lstStyle/>
          <a:p>
            <a:r>
              <a:rPr lang="en-US"/>
              <a:t>Click icon to add picture</a:t>
            </a:r>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246026311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8143035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603250" y="11864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61" name="Body Level One…"/>
          <p:cNvSpPr txBox="1">
            <a:spLocks noGrp="1"/>
          </p:cNvSpPr>
          <p:nvPr>
            <p:ph type="body" sz="half" idx="1" hasCustomPrompt="1"/>
          </p:nvPr>
        </p:nvSpPr>
        <p:spPr>
          <a:xfrm>
            <a:off x="603250" y="2124252"/>
            <a:ext cx="4889500" cy="4128315"/>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6096000" y="-203633"/>
            <a:ext cx="5458437" cy="7277916"/>
          </a:xfrm>
          <a:prstGeom prst="rect">
            <a:avLst/>
          </a:prstGeom>
        </p:spPr>
        <p:txBody>
          <a:bodyPr lIns="91439" tIns="45719" rIns="91439" bIns="45719">
            <a:noAutofit/>
          </a:bodyPr>
          <a:lstStyle/>
          <a:p>
            <a:r>
              <a:rPr lang="en-US"/>
              <a:t>Click icon to add picture</a:t>
            </a:r>
            <a:endParaRPr/>
          </a:p>
        </p:txBody>
      </p:sp>
      <p:sp>
        <p:nvSpPr>
          <p:cNvPr id="63" name="Slide Title"/>
          <p:cNvSpPr txBox="1">
            <a:spLocks noGrp="1"/>
          </p:cNvSpPr>
          <p:nvPr>
            <p:ph type="title" hasCustomPrompt="1"/>
          </p:nvPr>
        </p:nvSpPr>
        <p:spPr>
          <a:xfrm>
            <a:off x="603250" y="539750"/>
            <a:ext cx="4889500" cy="71755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7736112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603248" y="2266950"/>
            <a:ext cx="10985502" cy="2324100"/>
          </a:xfrm>
          <a:prstGeom prst="rect">
            <a:avLst/>
          </a:prstGeom>
        </p:spPr>
        <p:txBody>
          <a:bodyPr anchor="ctr"/>
          <a:lstStyle>
            <a:lvl1pPr>
              <a:defRPr sz="5800" b="0" spc="-116">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6000750" y="6488825"/>
            <a:ext cx="243656"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065679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603250" y="539750"/>
            <a:ext cx="10985500" cy="717475"/>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1060699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603250" y="539750"/>
            <a:ext cx="10985500" cy="71755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412750">
              <a:lnSpc>
                <a:spcPct val="100000"/>
              </a:lnSpc>
              <a:spcBef>
                <a:spcPts val="900"/>
              </a:spcBef>
              <a:buSzTx/>
              <a:buNone/>
              <a:defRPr sz="2750" spc="-28"/>
            </a:lvl1pPr>
            <a:lvl2pPr marL="0" indent="228600" defTabSz="412750">
              <a:lnSpc>
                <a:spcPct val="100000"/>
              </a:lnSpc>
              <a:spcBef>
                <a:spcPts val="900"/>
              </a:spcBef>
              <a:buSzTx/>
              <a:buNone/>
              <a:defRPr sz="2750" spc="-28"/>
            </a:lvl2pPr>
            <a:lvl3pPr marL="0" indent="457200" defTabSz="412750">
              <a:lnSpc>
                <a:spcPct val="100000"/>
              </a:lnSpc>
              <a:spcBef>
                <a:spcPts val="900"/>
              </a:spcBef>
              <a:buSzTx/>
              <a:buNone/>
              <a:defRPr sz="2750" spc="-28"/>
            </a:lvl3pPr>
            <a:lvl4pPr marL="0" indent="685800" defTabSz="412750">
              <a:lnSpc>
                <a:spcPct val="100000"/>
              </a:lnSpc>
              <a:spcBef>
                <a:spcPts val="900"/>
              </a:spcBef>
              <a:buSzTx/>
              <a:buNone/>
              <a:defRPr sz="2750" spc="-28"/>
            </a:lvl4pPr>
            <a:lvl5pPr marL="0" indent="914400" defTabSz="412750">
              <a:lnSpc>
                <a:spcPct val="100000"/>
              </a:lnSpc>
              <a:spcBef>
                <a:spcPts val="900"/>
              </a:spcBef>
              <a:buSzTx/>
              <a:buNone/>
              <a:defRPr sz="2750" spc="-28"/>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9367737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603250" y="2460422"/>
            <a:ext cx="10985500" cy="1937157"/>
          </a:xfrm>
          <a:prstGeom prst="rect">
            <a:avLst/>
          </a:prstGeom>
        </p:spPr>
        <p:txBody>
          <a:bodyPr anchor="ctr"/>
          <a:lstStyle>
            <a:lvl1pPr marL="0" indent="0" algn="ctr">
              <a:lnSpc>
                <a:spcPct val="80000"/>
              </a:lnSpc>
              <a:spcBef>
                <a:spcPts val="0"/>
              </a:spcBef>
              <a:buSzTx/>
              <a:buNone/>
              <a:defRPr sz="5800" spc="-116">
                <a:latin typeface="Helvetica Neue Medium"/>
                <a:ea typeface="Helvetica Neue Medium"/>
                <a:cs typeface="Helvetica Neue Medium"/>
                <a:sym typeface="Helvetica Neue Medium"/>
              </a:defRPr>
            </a:lvl1pPr>
            <a:lvl2pPr marL="0" indent="228600" algn="ctr">
              <a:lnSpc>
                <a:spcPct val="80000"/>
              </a:lnSpc>
              <a:spcBef>
                <a:spcPts val="0"/>
              </a:spcBef>
              <a:buSzTx/>
              <a:buNone/>
              <a:defRPr sz="5800" spc="-116">
                <a:latin typeface="Helvetica Neue Medium"/>
                <a:ea typeface="Helvetica Neue Medium"/>
                <a:cs typeface="Helvetica Neue Medium"/>
                <a:sym typeface="Helvetica Neue Medium"/>
              </a:defRPr>
            </a:lvl2pPr>
            <a:lvl3pPr marL="0" indent="457200" algn="ctr">
              <a:lnSpc>
                <a:spcPct val="80000"/>
              </a:lnSpc>
              <a:spcBef>
                <a:spcPts val="0"/>
              </a:spcBef>
              <a:buSzTx/>
              <a:buNone/>
              <a:defRPr sz="5800" spc="-116">
                <a:latin typeface="Helvetica Neue Medium"/>
                <a:ea typeface="Helvetica Neue Medium"/>
                <a:cs typeface="Helvetica Neue Medium"/>
                <a:sym typeface="Helvetica Neue Medium"/>
              </a:defRPr>
            </a:lvl3pPr>
            <a:lvl4pPr marL="0" indent="685800" algn="ctr">
              <a:lnSpc>
                <a:spcPct val="80000"/>
              </a:lnSpc>
              <a:spcBef>
                <a:spcPts val="0"/>
              </a:spcBef>
              <a:buSzTx/>
              <a:buNone/>
              <a:defRPr sz="5800" spc="-116">
                <a:latin typeface="Helvetica Neue Medium"/>
                <a:ea typeface="Helvetica Neue Medium"/>
                <a:cs typeface="Helvetica Neue Medium"/>
                <a:sym typeface="Helvetica Neue Medium"/>
              </a:defRPr>
            </a:lvl4pPr>
            <a:lvl5pPr marL="0" indent="914400" algn="ctr">
              <a:lnSpc>
                <a:spcPct val="80000"/>
              </a:lnSpc>
              <a:spcBef>
                <a:spcPts val="0"/>
              </a:spcBef>
              <a:buSzTx/>
              <a:buNone/>
              <a:defRPr sz="5800" spc="-116">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2591757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603250" y="537964"/>
            <a:ext cx="10985500" cy="3620792"/>
          </a:xfrm>
          <a:prstGeom prst="rect">
            <a:avLst/>
          </a:prstGeom>
        </p:spPr>
        <p:txBody>
          <a:bodyPr anchor="b"/>
          <a:lstStyle>
            <a:lvl1pPr marL="0" indent="0" algn="ctr">
              <a:lnSpc>
                <a:spcPct val="80000"/>
              </a:lnSpc>
              <a:spcBef>
                <a:spcPts val="0"/>
              </a:spcBef>
              <a:buSzTx/>
              <a:buNone/>
              <a:defRPr sz="12500" b="1" spc="-125"/>
            </a:lvl1pPr>
            <a:lvl2pPr marL="0" indent="228600" algn="ctr">
              <a:lnSpc>
                <a:spcPct val="80000"/>
              </a:lnSpc>
              <a:spcBef>
                <a:spcPts val="0"/>
              </a:spcBef>
              <a:buSzTx/>
              <a:buNone/>
              <a:defRPr sz="12500" b="1" spc="-125"/>
            </a:lvl2pPr>
            <a:lvl3pPr marL="0" indent="457200" algn="ctr">
              <a:lnSpc>
                <a:spcPct val="80000"/>
              </a:lnSpc>
              <a:spcBef>
                <a:spcPts val="0"/>
              </a:spcBef>
              <a:buSzTx/>
              <a:buNone/>
              <a:defRPr sz="12500" b="1" spc="-125"/>
            </a:lvl3pPr>
            <a:lvl4pPr marL="0" indent="685800" algn="ctr">
              <a:lnSpc>
                <a:spcPct val="80000"/>
              </a:lnSpc>
              <a:spcBef>
                <a:spcPts val="0"/>
              </a:spcBef>
              <a:buSzTx/>
              <a:buNone/>
              <a:defRPr sz="12500" b="1" spc="-125"/>
            </a:lvl4pPr>
            <a:lvl5pPr marL="0" indent="914400" algn="ctr">
              <a:lnSpc>
                <a:spcPct val="80000"/>
              </a:lnSpc>
              <a:spcBef>
                <a:spcPts val="0"/>
              </a:spcBef>
              <a:buSzTx/>
              <a:buNone/>
              <a:defRPr sz="12500" b="1" spc="-125"/>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603250" y="4131090"/>
            <a:ext cx="10985500" cy="467390"/>
          </a:xfrm>
          <a:prstGeom prst="rect">
            <a:avLst/>
          </a:prstGeom>
        </p:spPr>
        <p:txBody>
          <a:bodyPr lIns="45719" tIns="45719" rIns="45719" bIns="45719"/>
          <a:lstStyle>
            <a:lvl1pPr marL="0" indent="0" algn="ctr" defTabSz="412750">
              <a:lnSpc>
                <a:spcPct val="100000"/>
              </a:lnSpc>
              <a:spcBef>
                <a:spcPts val="0"/>
              </a:spcBef>
              <a:buSzTx/>
              <a:buNone/>
              <a:defRPr sz="275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1542808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1215012" y="5337727"/>
            <a:ext cx="10100026"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Attribution</a:t>
            </a:r>
          </a:p>
        </p:txBody>
      </p:sp>
      <p:sp>
        <p:nvSpPr>
          <p:cNvPr id="116" name="Body Level One…"/>
          <p:cNvSpPr txBox="1">
            <a:spLocks noGrp="1"/>
          </p:cNvSpPr>
          <p:nvPr>
            <p:ph type="body" sz="half" idx="1" hasCustomPrompt="1"/>
          </p:nvPr>
        </p:nvSpPr>
        <p:spPr>
          <a:xfrm>
            <a:off x="876962" y="2469930"/>
            <a:ext cx="10438077" cy="1918140"/>
          </a:xfrm>
          <a:prstGeom prst="rect">
            <a:avLst/>
          </a:prstGeom>
        </p:spPr>
        <p:txBody>
          <a:bodyPr/>
          <a:lstStyle>
            <a:lvl1pPr marL="319462" indent="-234950">
              <a:spcBef>
                <a:spcPts val="0"/>
              </a:spcBef>
              <a:buSzTx/>
              <a:buNone/>
              <a:defRPr sz="4250" spc="-85">
                <a:latin typeface="Helvetica Neue Medium"/>
                <a:ea typeface="Helvetica Neue Medium"/>
                <a:cs typeface="Helvetica Neue Medium"/>
                <a:sym typeface="Helvetica Neue Medium"/>
              </a:defRPr>
            </a:lvl1pPr>
            <a:lvl2pPr marL="319462" indent="-6350">
              <a:spcBef>
                <a:spcPts val="0"/>
              </a:spcBef>
              <a:buSzTx/>
              <a:buNone/>
              <a:defRPr sz="4250" spc="-85">
                <a:latin typeface="Helvetica Neue Medium"/>
                <a:ea typeface="Helvetica Neue Medium"/>
                <a:cs typeface="Helvetica Neue Medium"/>
                <a:sym typeface="Helvetica Neue Medium"/>
              </a:defRPr>
            </a:lvl2pPr>
            <a:lvl3pPr marL="319462" indent="222250">
              <a:spcBef>
                <a:spcPts val="0"/>
              </a:spcBef>
              <a:buSzTx/>
              <a:buNone/>
              <a:defRPr sz="4250" spc="-85">
                <a:latin typeface="Helvetica Neue Medium"/>
                <a:ea typeface="Helvetica Neue Medium"/>
                <a:cs typeface="Helvetica Neue Medium"/>
                <a:sym typeface="Helvetica Neue Medium"/>
              </a:defRPr>
            </a:lvl3pPr>
            <a:lvl4pPr marL="319462" indent="450850">
              <a:spcBef>
                <a:spcPts val="0"/>
              </a:spcBef>
              <a:buSzTx/>
              <a:buNone/>
              <a:defRPr sz="4250" spc="-85">
                <a:latin typeface="Helvetica Neue Medium"/>
                <a:ea typeface="Helvetica Neue Medium"/>
                <a:cs typeface="Helvetica Neue Medium"/>
                <a:sym typeface="Helvetica Neue Medium"/>
              </a:defRPr>
            </a:lvl4pPr>
            <a:lvl5pPr marL="319462" indent="679450">
              <a:spcBef>
                <a:spcPts val="0"/>
              </a:spcBef>
              <a:buSzTx/>
              <a:buNone/>
              <a:defRPr sz="4250" spc="-85">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0371640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7880350" y="508000"/>
            <a:ext cx="3719550" cy="2974839"/>
          </a:xfrm>
          <a:prstGeom prst="rect">
            <a:avLst/>
          </a:prstGeom>
        </p:spPr>
        <p:txBody>
          <a:bodyPr lIns="91439" tIns="45719" rIns="91439" bIns="45719">
            <a:noAutofit/>
          </a:bodyPr>
          <a:lstStyle/>
          <a:p>
            <a:r>
              <a:rPr lang="en-US"/>
              <a:t>Click icon to add picture</a:t>
            </a:r>
            <a:endParaRPr/>
          </a:p>
        </p:txBody>
      </p:sp>
      <p:sp>
        <p:nvSpPr>
          <p:cNvPr id="125" name="Image"/>
          <p:cNvSpPr>
            <a:spLocks noGrp="1"/>
          </p:cNvSpPr>
          <p:nvPr>
            <p:ph type="pic" sz="half" idx="22"/>
          </p:nvPr>
        </p:nvSpPr>
        <p:spPr>
          <a:xfrm>
            <a:off x="6750050" y="1989138"/>
            <a:ext cx="5219700" cy="6075091"/>
          </a:xfrm>
          <a:prstGeom prst="rect">
            <a:avLst/>
          </a:prstGeom>
        </p:spPr>
        <p:txBody>
          <a:bodyPr lIns="91439" tIns="45719" rIns="91439" bIns="45719">
            <a:noAutofit/>
          </a:bodyPr>
          <a:lstStyle/>
          <a:p>
            <a:r>
              <a:rPr lang="en-US"/>
              <a:t>Click icon to add picture</a:t>
            </a:r>
            <a:endParaRPr/>
          </a:p>
        </p:txBody>
      </p:sp>
      <p:sp>
        <p:nvSpPr>
          <p:cNvPr id="126" name="Image"/>
          <p:cNvSpPr>
            <a:spLocks noGrp="1"/>
          </p:cNvSpPr>
          <p:nvPr>
            <p:ph type="pic" idx="23"/>
          </p:nvPr>
        </p:nvSpPr>
        <p:spPr>
          <a:xfrm>
            <a:off x="-69850" y="247650"/>
            <a:ext cx="8305800" cy="6229350"/>
          </a:xfrm>
          <a:prstGeom prst="rect">
            <a:avLst/>
          </a:prstGeom>
        </p:spPr>
        <p:txBody>
          <a:bodyPr lIns="91439" tIns="45719" rIns="91439" bIns="45719">
            <a:noAutofit/>
          </a:bodyPr>
          <a:lstStyle/>
          <a:p>
            <a:r>
              <a:rPr lang="en-US"/>
              <a:t>Click icon to add picture</a:t>
            </a:r>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473402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0" y="539750"/>
            <a:ext cx="10985500" cy="7165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0" y="2124252"/>
            <a:ext cx="10985500" cy="41280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6000750" y="6486708"/>
            <a:ext cx="243656" cy="241092"/>
          </a:xfrm>
          <a:prstGeom prst="rect">
            <a:avLst/>
          </a:prstGeom>
          <a:ln w="12700">
            <a:miter lim="400000"/>
          </a:ln>
        </p:spPr>
        <p:txBody>
          <a:bodyPr wrap="none" lIns="50800" tIns="50800" rIns="50800" bIns="50800" anchor="b">
            <a:spAutoFit/>
          </a:bodyPr>
          <a:lstStyle>
            <a:lvl1pPr defTabSz="292100">
              <a:defRPr sz="9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8875722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txStyles>
    <p:titleStyle>
      <a:lvl1pPr marL="0" marR="0" indent="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p:titleStyle>
    <p:body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4.png"/><Relationship Id="rId7" Type="http://schemas.openxmlformats.org/officeDocument/2006/relationships/diagramData" Target="../diagrams/data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png"/><Relationship Id="rId11" Type="http://schemas.microsoft.com/office/2007/relationships/diagramDrawing" Target="../diagrams/drawing2.xml"/><Relationship Id="rId5" Type="http://schemas.openxmlformats.org/officeDocument/2006/relationships/image" Target="../media/image5.png"/><Relationship Id="rId10" Type="http://schemas.openxmlformats.org/officeDocument/2006/relationships/diagramColors" Target="../diagrams/colors2.xml"/><Relationship Id="rId4" Type="http://schemas.microsoft.com/office/2007/relationships/hdphoto" Target="../media/hdphoto1.wdp"/><Relationship Id="rId9"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image" Target="../media/image4.png"/><Relationship Id="rId7" Type="http://schemas.openxmlformats.org/officeDocument/2006/relationships/diagramData" Target="../diagrams/data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png"/><Relationship Id="rId11" Type="http://schemas.microsoft.com/office/2007/relationships/diagramDrawing" Target="../diagrams/drawing3.xml"/><Relationship Id="rId5" Type="http://schemas.openxmlformats.org/officeDocument/2006/relationships/image" Target="../media/image5.png"/><Relationship Id="rId10" Type="http://schemas.openxmlformats.org/officeDocument/2006/relationships/diagramColors" Target="../diagrams/colors3.xml"/><Relationship Id="rId4" Type="http://schemas.microsoft.com/office/2007/relationships/hdphoto" Target="../media/hdphoto1.wdp"/><Relationship Id="rId9"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image" Target="../media/image4.png"/><Relationship Id="rId7" Type="http://schemas.openxmlformats.org/officeDocument/2006/relationships/diagramData" Target="../diagrams/data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png"/><Relationship Id="rId11" Type="http://schemas.microsoft.com/office/2007/relationships/diagramDrawing" Target="../diagrams/drawing4.xml"/><Relationship Id="rId5" Type="http://schemas.openxmlformats.org/officeDocument/2006/relationships/image" Target="../media/image5.png"/><Relationship Id="rId10" Type="http://schemas.openxmlformats.org/officeDocument/2006/relationships/diagramColors" Target="../diagrams/colors4.xml"/><Relationship Id="rId4" Type="http://schemas.microsoft.com/office/2007/relationships/hdphoto" Target="../media/hdphoto1.wdp"/><Relationship Id="rId9"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4.png"/><Relationship Id="rId7"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4.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hyperlink" Target="https://info.lse.ac.uk/staff/divisions/research-and-innovation/research-culture/Research-Culture-at-LSE" TargetMode="External"/><Relationship Id="rId3" Type="http://schemas.microsoft.com/office/2007/relationships/hdphoto" Target="../media/hdphoto1.wdp"/><Relationship Id="rId7" Type="http://schemas.openxmlformats.org/officeDocument/2006/relationships/hyperlink" Target="https://royalsociety.org/news-resources/projects/research-culture/"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i.org/10.1332/27523349Y2023D000000002" TargetMode="External"/><Relationship Id="rId5" Type="http://schemas.openxmlformats.org/officeDocument/2006/relationships/hyperlink" Target="https://www.decolonising-education-for-peace-africa.org/sites/www.decolonising-education-for-peace-africa.org/files/Africa%20Report%20Building%20Equitable%20Partnerships%20V4%20WORD.pdf" TargetMode="External"/><Relationship Id="rId10" Type="http://schemas.openxmlformats.org/officeDocument/2006/relationships/hyperlink" Target="https://doi.org/10.12688/wellcomeopenres.15832.1" TargetMode="External"/><Relationship Id="rId4" Type="http://schemas.openxmlformats.org/officeDocument/2006/relationships/hyperlink" Target="https://bpb-eu-w2.wpmucdn.com/blogs.bristol.ac.uk/dist/1/627/files/2023/07/Africa-Charter-for-Transformative-Collaborations.pdf" TargetMode="External"/><Relationship Id="rId9" Type="http://schemas.openxmlformats.org/officeDocument/2006/relationships/hyperlink" Target="https://doi.org/10.1332/VQIL8302" TargetMode="Externa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3.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hyperlink" Target="https://parc.bristol.ac.uk/files/2024/05/Africa-Charter-web-new-cover-52e5a047925be9dc.pdf" TargetMode="External"/><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gla.ac.uk/media/Media_1214088_smxx.pdf" TargetMode="External"/><Relationship Id="rId5"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microsoft.com/office/2007/relationships/hdphoto" Target="../media/hdphoto1.wdp"/><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634A38-B56F-EE2D-0FDA-9FFD84BA63B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E6FB41-9174-9035-B691-A4A29D87CE6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599301FA-1505-2280-9B13-24831C102666}"/>
              </a:ext>
            </a:extLst>
          </p:cNvPr>
          <p:cNvSpPr txBox="1">
            <a:spLocks/>
          </p:cNvSpPr>
          <p:nvPr/>
        </p:nvSpPr>
        <p:spPr>
          <a:xfrm>
            <a:off x="474132" y="2715135"/>
            <a:ext cx="11169228" cy="34244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20000"/>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marR="0" lvl="0" indent="0" algn="ctr"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6500" i="0" u="none" strike="noStrike" kern="0" cap="none" spc="-50" normalizeH="0" baseline="0" noProof="0">
                <a:ln>
                  <a:noFill/>
                </a:ln>
                <a:solidFill>
                  <a:srgbClr val="FFFFFF"/>
                </a:solidFill>
                <a:effectLst/>
                <a:uLnTx/>
                <a:uFillTx/>
                <a:latin typeface="Helvetica" pitchFamily="2" charset="0"/>
                <a:ea typeface="Helvetica Neue Thin" panose="020B0403020202020204" pitchFamily="34" charset="0"/>
                <a:cs typeface="Helvetica"/>
                <a:sym typeface="Helvetica"/>
              </a:rPr>
              <a:t>Embedding Equitable International Partnerships in UK Research Culture </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kumimoji="0" lang="en-GB" sz="4400" i="0" u="none" strike="noStrike" kern="0" cap="none" spc="-50" normalizeH="0" baseline="0" noProof="0">
              <a:ln>
                <a:noFill/>
              </a:ln>
              <a:solidFill>
                <a:srgbClr val="FFFFFF"/>
              </a:solidFill>
              <a:effectLst/>
              <a:uLnTx/>
              <a:uFillTx/>
              <a:latin typeface="Helvetica" pitchFamily="2" charset="0"/>
              <a:ea typeface="Helvetica Neue Thin" panose="020B0403020202020204" pitchFamily="34" charset="0"/>
              <a:cs typeface="Helvetica"/>
              <a:sym typeface="Helvetica"/>
            </a:endParaRP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3800" b="0" i="0" u="none" strike="noStrike" kern="0" cap="none" spc="-50" normalizeH="0" baseline="0" noProof="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rPr>
              <a:t>Anna Williams and Eunice Hansen-Sackey</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lang="en-GB" sz="3800" b="0" kern="0" spc="-50">
                <a:solidFill>
                  <a:srgbClr val="FFFFFF"/>
                </a:solidFill>
                <a:latin typeface="Helvetica Light" panose="020B0403020202020204" pitchFamily="34" charset="0"/>
                <a:ea typeface="Helvetica Neue Thin" panose="020B0403020202020204" pitchFamily="34" charset="0"/>
                <a:cs typeface="Helvetica"/>
                <a:sym typeface="Helvetica"/>
              </a:rPr>
              <a:t>London School of Economics and Political Science (LSE)</a:t>
            </a:r>
          </a:p>
        </p:txBody>
      </p:sp>
      <p:pic>
        <p:nvPicPr>
          <p:cNvPr id="7" name="Picture 6">
            <a:extLst>
              <a:ext uri="{FF2B5EF4-FFF2-40B4-BE49-F238E27FC236}">
                <a16:creationId xmlns:a16="http://schemas.microsoft.com/office/drawing/2014/main" id="{1CA4710C-822E-8A77-26C8-4BF06C391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2" y="407671"/>
            <a:ext cx="4749478" cy="1899791"/>
          </a:xfrm>
          <a:prstGeom prst="rect">
            <a:avLst/>
          </a:prstGeom>
        </p:spPr>
      </p:pic>
      <p:pic>
        <p:nvPicPr>
          <p:cNvPr id="3" name="Picture 2">
            <a:extLst>
              <a:ext uri="{FF2B5EF4-FFF2-40B4-BE49-F238E27FC236}">
                <a16:creationId xmlns:a16="http://schemas.microsoft.com/office/drawing/2014/main" id="{F7F1D2D9-BF15-65EB-3371-AF7C7A119A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0416" y="0"/>
            <a:ext cx="4291584" cy="1033378"/>
          </a:xfrm>
          <a:prstGeom prst="rect">
            <a:avLst/>
          </a:prstGeom>
        </p:spPr>
      </p:pic>
    </p:spTree>
    <p:extLst>
      <p:ext uri="{BB962C8B-B14F-4D97-AF65-F5344CB8AC3E}">
        <p14:creationId xmlns:p14="http://schemas.microsoft.com/office/powerpoint/2010/main" val="68846784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9C482-AD81-4916-1523-3EB6D8BEC9AF}"/>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5414BC6E-AE3A-169B-66C0-09E7B5381432}"/>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7" name="TextBox 6">
            <a:extLst>
              <a:ext uri="{FF2B5EF4-FFF2-40B4-BE49-F238E27FC236}">
                <a16:creationId xmlns:a16="http://schemas.microsoft.com/office/drawing/2014/main" id="{26B40218-501B-B0B8-0086-AE10D638BE96}"/>
              </a:ext>
            </a:extLst>
          </p:cNvPr>
          <p:cNvSpPr txBox="1"/>
          <p:nvPr/>
        </p:nvSpPr>
        <p:spPr>
          <a:xfrm>
            <a:off x="10726661" y="6396121"/>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sp>
        <p:nvSpPr>
          <p:cNvPr id="5" name="Title 4">
            <a:extLst>
              <a:ext uri="{FF2B5EF4-FFF2-40B4-BE49-F238E27FC236}">
                <a16:creationId xmlns:a16="http://schemas.microsoft.com/office/drawing/2014/main" id="{46871240-7428-BFAF-95B8-6A924E2B26F4}"/>
              </a:ext>
            </a:extLst>
          </p:cNvPr>
          <p:cNvSpPr>
            <a:spLocks noGrp="1"/>
          </p:cNvSpPr>
          <p:nvPr>
            <p:ph type="title"/>
          </p:nvPr>
        </p:nvSpPr>
        <p:spPr>
          <a:xfrm>
            <a:off x="697117" y="105994"/>
            <a:ext cx="10194202" cy="511494"/>
          </a:xfrm>
        </p:spPr>
        <p:txBody>
          <a:bodyPr>
            <a:noAutofit/>
          </a:bodyPr>
          <a:lstStyle/>
          <a:p>
            <a:r>
              <a:rPr lang="en-IE" sz="4000">
                <a:solidFill>
                  <a:srgbClr val="7292CC"/>
                </a:solidFill>
              </a:rPr>
              <a:t>Example: LSE’s Research Culture Strategy and Implementation</a:t>
            </a:r>
          </a:p>
        </p:txBody>
      </p:sp>
      <p:sp>
        <p:nvSpPr>
          <p:cNvPr id="23" name="Text Placeholder 22">
            <a:extLst>
              <a:ext uri="{FF2B5EF4-FFF2-40B4-BE49-F238E27FC236}">
                <a16:creationId xmlns:a16="http://schemas.microsoft.com/office/drawing/2014/main" id="{D827B549-DBF8-17EF-2AEF-F2A2E14BC73C}"/>
              </a:ext>
            </a:extLst>
          </p:cNvPr>
          <p:cNvSpPr>
            <a:spLocks noGrp="1"/>
          </p:cNvSpPr>
          <p:nvPr>
            <p:ph type="body" sz="half" idx="1"/>
          </p:nvPr>
        </p:nvSpPr>
        <p:spPr>
          <a:xfrm>
            <a:off x="566828" y="1581621"/>
            <a:ext cx="5215270" cy="5012952"/>
          </a:xfrm>
          <a:solidFill>
            <a:schemeClr val="accent3">
              <a:lumMod val="20000"/>
              <a:lumOff val="80000"/>
            </a:schemeClr>
          </a:solidFill>
        </p:spPr>
        <p:txBody>
          <a:bodyPr lIns="50800" tIns="50800" rIns="50800" bIns="50800" anchor="t">
            <a:normAutofit/>
          </a:bodyPr>
          <a:lstStyle/>
          <a:p>
            <a:pPr marL="0" indent="0">
              <a:buNone/>
            </a:pPr>
            <a:r>
              <a:rPr lang="en-GB" b="1" i="1"/>
              <a:t>In practice</a:t>
            </a:r>
          </a:p>
          <a:p>
            <a:r>
              <a:rPr lang="en-GB"/>
              <a:t>EDI principles in administrative processes, e.g. hiring practices</a:t>
            </a:r>
          </a:p>
          <a:p>
            <a:r>
              <a:rPr lang="en-GB"/>
              <a:t>Breaking siloes by encouraging cross-departmental collaboration</a:t>
            </a:r>
          </a:p>
          <a:p>
            <a:r>
              <a:rPr lang="en-GB"/>
              <a:t>Career development, coaching and training</a:t>
            </a:r>
          </a:p>
          <a:p>
            <a:r>
              <a:rPr lang="en-GB"/>
              <a:t>Viewing professional support staff as key roles in the research culture ecosystem</a:t>
            </a:r>
          </a:p>
        </p:txBody>
      </p:sp>
      <p:sp>
        <p:nvSpPr>
          <p:cNvPr id="9" name="TextBox 8">
            <a:extLst>
              <a:ext uri="{FF2B5EF4-FFF2-40B4-BE49-F238E27FC236}">
                <a16:creationId xmlns:a16="http://schemas.microsoft.com/office/drawing/2014/main" id="{5E5E6B5C-60A6-D3AA-4B03-B3665F06DBBD}"/>
              </a:ext>
            </a:extLst>
          </p:cNvPr>
          <p:cNvSpPr txBox="1"/>
          <p:nvPr/>
        </p:nvSpPr>
        <p:spPr>
          <a:xfrm>
            <a:off x="5920946" y="1586253"/>
            <a:ext cx="6096000" cy="37959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GB" sz="2400" b="1" i="1" u="none" strike="noStrike" baseline="0">
                <a:solidFill>
                  <a:srgbClr val="000000"/>
                </a:solidFill>
                <a:latin typeface="Helvetica Neue"/>
                <a:ea typeface="Arial"/>
                <a:cs typeface="Arial"/>
              </a:rPr>
              <a:t>But improvements still needed</a:t>
            </a:r>
            <a:r>
              <a:rPr lang="en-GB" sz="2400" b="1" i="1">
                <a:solidFill>
                  <a:srgbClr val="000000"/>
                </a:solidFill>
                <a:latin typeface="Helvetica Neue"/>
                <a:ea typeface="Arial"/>
                <a:cs typeface="Arial"/>
              </a:rPr>
              <a:t> to</a:t>
            </a:r>
            <a:r>
              <a:rPr lang="en-GB" sz="2400" b="1" i="1" u="none" strike="noStrike" baseline="0">
                <a:solidFill>
                  <a:srgbClr val="000000"/>
                </a:solidFill>
                <a:latin typeface="Helvetica Neue"/>
                <a:ea typeface="Arial"/>
                <a:cs typeface="Arial"/>
              </a:rPr>
              <a:t>:</a:t>
            </a:r>
            <a:r>
              <a:rPr lang="en-US" sz="2400" b="0" i="0">
                <a:solidFill>
                  <a:srgbClr val="5E5E5E"/>
                </a:solidFill>
                <a:latin typeface="Helvetica Neue"/>
                <a:ea typeface="Arial"/>
                <a:cs typeface="Arial"/>
              </a:rPr>
              <a:t>​</a:t>
            </a:r>
          </a:p>
          <a:p>
            <a:endParaRPr lang="en-US" sz="2400">
              <a:solidFill>
                <a:srgbClr val="5E5E5E"/>
              </a:solidFill>
              <a:latin typeface="Helvetica Neue"/>
              <a:ea typeface="Arial"/>
              <a:cs typeface="Arial"/>
            </a:endParaRPr>
          </a:p>
          <a:p>
            <a:pPr marL="228600" lvl="0" indent="-228600" algn="l" rtl="0">
              <a:buFont typeface=""/>
              <a:buChar char="•"/>
            </a:pPr>
            <a:r>
              <a:rPr lang="en-GB" sz="2400" b="0" i="0" u="none" strike="noStrike" baseline="0">
                <a:solidFill>
                  <a:srgbClr val="000000"/>
                </a:solidFill>
                <a:latin typeface="Helvetica Neue"/>
                <a:ea typeface="Arial"/>
                <a:cs typeface="Arial"/>
              </a:rPr>
              <a:t>Incentivise and reward good research culture practice to encourage shifts in norms/attitudes</a:t>
            </a:r>
            <a:r>
              <a:rPr lang="en-US" sz="2400" b="0" i="0">
                <a:solidFill>
                  <a:srgbClr val="5E5E5E"/>
                </a:solidFill>
                <a:latin typeface="Helvetica Neue"/>
                <a:ea typeface="Arial"/>
                <a:cs typeface="Arial"/>
              </a:rPr>
              <a:t>​</a:t>
            </a:r>
          </a:p>
          <a:p>
            <a:pPr marL="228600" indent="-228600">
              <a:buFont typeface=""/>
              <a:buChar char="•"/>
            </a:pPr>
            <a:endParaRPr lang="en-US" sz="2400">
              <a:solidFill>
                <a:srgbClr val="5E5E5E"/>
              </a:solidFill>
              <a:latin typeface="Helvetica Neue"/>
              <a:ea typeface="Arial"/>
              <a:cs typeface="Arial"/>
            </a:endParaRPr>
          </a:p>
          <a:p>
            <a:pPr marL="228600" lvl="0" indent="-228600" algn="l" rtl="0">
              <a:buFont typeface=""/>
              <a:buChar char="•"/>
            </a:pPr>
            <a:r>
              <a:rPr lang="en-GB" sz="2400" b="0" i="0" u="none" strike="noStrike" baseline="0">
                <a:solidFill>
                  <a:srgbClr val="000000"/>
                </a:solidFill>
                <a:latin typeface="Helvetica Neue"/>
                <a:ea typeface="Arial"/>
                <a:cs typeface="Arial"/>
              </a:rPr>
              <a:t>Expand application of Research Culture Strategy beyond the institution; make international collaborations a core pillar</a:t>
            </a:r>
            <a:r>
              <a:rPr lang="en-US" sz="2400" b="0" i="0">
                <a:solidFill>
                  <a:srgbClr val="5E5E5E"/>
                </a:solidFill>
                <a:latin typeface="Helvetica Neue"/>
                <a:ea typeface="Arial"/>
                <a:cs typeface="Arial"/>
              </a:rPr>
              <a:t>​</a:t>
            </a:r>
          </a:p>
          <a:p>
            <a:pPr marL="0" marR="0" indent="0" algn="ctr" defTabSz="2438338" rtl="0" fontAlgn="auto" latinLnBrk="0" hangingPunct="0">
              <a:lnSpc>
                <a:spcPct val="100000"/>
              </a:lnSpc>
              <a:spcBef>
                <a:spcPts val="0"/>
              </a:spcBef>
              <a:spcAft>
                <a:spcPts val="0"/>
              </a:spcAft>
              <a:buClrTx/>
              <a:buSzTx/>
              <a:buFontTx/>
              <a:buNone/>
              <a:tabLst/>
            </a:pPr>
            <a:endParaRPr kumimoji="0" lang="en-GB" sz="2400" b="0" i="0" u="none" strike="noStrike" cap="none" spc="0" normalizeH="0" baseline="0">
              <a:ln>
                <a:noFill/>
              </a:ln>
              <a:solidFill>
                <a:srgbClr val="5E5E5E"/>
              </a:solidFill>
              <a:effectLst/>
              <a:uFillTx/>
              <a:latin typeface="+mn-lt"/>
              <a:ea typeface="+mn-ea"/>
              <a:cs typeface="+mn-cs"/>
              <a:sym typeface="Helvetica Neue"/>
            </a:endParaRPr>
          </a:p>
        </p:txBody>
      </p:sp>
    </p:spTree>
    <p:extLst>
      <p:ext uri="{BB962C8B-B14F-4D97-AF65-F5344CB8AC3E}">
        <p14:creationId xmlns:p14="http://schemas.microsoft.com/office/powerpoint/2010/main" val="338131699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DE5A1-4759-E92D-4236-83AA2D2B4D17}"/>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45F06DB-D5A8-A15A-57E6-BAF5512461AF}"/>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5" name="Title 4">
            <a:extLst>
              <a:ext uri="{FF2B5EF4-FFF2-40B4-BE49-F238E27FC236}">
                <a16:creationId xmlns:a16="http://schemas.microsoft.com/office/drawing/2014/main" id="{B1ECD0D0-A615-82AA-206E-DF506395A104}"/>
              </a:ext>
            </a:extLst>
          </p:cNvPr>
          <p:cNvSpPr>
            <a:spLocks noGrp="1"/>
          </p:cNvSpPr>
          <p:nvPr>
            <p:ph type="title"/>
          </p:nvPr>
        </p:nvSpPr>
        <p:spPr>
          <a:xfrm>
            <a:off x="603250" y="386449"/>
            <a:ext cx="8183058" cy="717550"/>
          </a:xfrm>
        </p:spPr>
        <p:txBody>
          <a:bodyPr lIns="50800" tIns="50800" rIns="50800" bIns="50800" anchor="t">
            <a:noAutofit/>
          </a:bodyPr>
          <a:lstStyle/>
          <a:p>
            <a:r>
              <a:rPr lang="en-GB" sz="3600">
                <a:solidFill>
                  <a:srgbClr val="7292CC"/>
                </a:solidFill>
              </a:rPr>
              <a:t>The Role of Research Professionals </a:t>
            </a:r>
            <a:br>
              <a:rPr lang="en-GB" sz="3600"/>
            </a:br>
            <a:endParaRPr lang="en-IE" sz="3600">
              <a:solidFill>
                <a:srgbClr val="7292CC"/>
              </a:solidFill>
            </a:endParaRPr>
          </a:p>
        </p:txBody>
      </p:sp>
      <p:sp>
        <p:nvSpPr>
          <p:cNvPr id="8" name="TextBox 7">
            <a:extLst>
              <a:ext uri="{FF2B5EF4-FFF2-40B4-BE49-F238E27FC236}">
                <a16:creationId xmlns:a16="http://schemas.microsoft.com/office/drawing/2014/main" id="{B6813E1C-A5A0-FC46-B4B7-6152DEC796E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D5B80A0C-DBDE-EA7A-08A9-AA4274633C3A}"/>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4" name="Picture 3">
            <a:extLst>
              <a:ext uri="{FF2B5EF4-FFF2-40B4-BE49-F238E27FC236}">
                <a16:creationId xmlns:a16="http://schemas.microsoft.com/office/drawing/2014/main" id="{E9B6968F-AE75-74CF-A622-DAF87CFBB5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32192" y="5789311"/>
            <a:ext cx="4291584" cy="1033378"/>
          </a:xfrm>
          <a:prstGeom prst="rect">
            <a:avLst/>
          </a:prstGeom>
        </p:spPr>
      </p:pic>
      <p:graphicFrame>
        <p:nvGraphicFramePr>
          <p:cNvPr id="17" name="Diagram 16">
            <a:extLst>
              <a:ext uri="{FF2B5EF4-FFF2-40B4-BE49-F238E27FC236}">
                <a16:creationId xmlns:a16="http://schemas.microsoft.com/office/drawing/2014/main" id="{6DAFBBF9-BFD9-D975-419C-67931B51E731}"/>
              </a:ext>
            </a:extLst>
          </p:cNvPr>
          <p:cNvGraphicFramePr/>
          <p:nvPr>
            <p:extLst>
              <p:ext uri="{D42A27DB-BD31-4B8C-83A1-F6EECF244321}">
                <p14:modId xmlns:p14="http://schemas.microsoft.com/office/powerpoint/2010/main" val="707407847"/>
              </p:ext>
            </p:extLst>
          </p:nvPr>
        </p:nvGraphicFramePr>
        <p:xfrm>
          <a:off x="741405" y="892015"/>
          <a:ext cx="10214918" cy="491216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0262790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EBDEE-CE7F-41EF-43A9-F081C4FB72A5}"/>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4766623-07F4-0B4D-DE72-6FBA67106ABA}"/>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2" name="Text Placeholder 1">
            <a:extLst>
              <a:ext uri="{FF2B5EF4-FFF2-40B4-BE49-F238E27FC236}">
                <a16:creationId xmlns:a16="http://schemas.microsoft.com/office/drawing/2014/main" id="{D438DC8D-5BC7-C4CD-CB7E-E157EF571FED}"/>
              </a:ext>
            </a:extLst>
          </p:cNvPr>
          <p:cNvSpPr>
            <a:spLocks noGrp="1"/>
          </p:cNvSpPr>
          <p:nvPr>
            <p:ph type="body" sz="quarter" idx="21"/>
          </p:nvPr>
        </p:nvSpPr>
        <p:spPr>
          <a:xfrm>
            <a:off x="554355" y="1000877"/>
            <a:ext cx="10985500" cy="540395"/>
          </a:xfrm>
        </p:spPr>
        <p:txBody>
          <a:bodyPr>
            <a:normAutofit fontScale="85000" lnSpcReduction="10000"/>
          </a:bodyPr>
          <a:lstStyle/>
          <a:p>
            <a:r>
              <a:rPr lang="en-IE"/>
              <a:t>Supporting equitable partnerships principles embedded in research culture</a:t>
            </a:r>
          </a:p>
          <a:p>
            <a:endParaRPr lang="en-IE"/>
          </a:p>
        </p:txBody>
      </p:sp>
      <p:sp>
        <p:nvSpPr>
          <p:cNvPr id="3" name="Text Placeholder 2">
            <a:extLst>
              <a:ext uri="{FF2B5EF4-FFF2-40B4-BE49-F238E27FC236}">
                <a16:creationId xmlns:a16="http://schemas.microsoft.com/office/drawing/2014/main" id="{16CD69F1-F186-E358-C536-0AA2B61C84C4}"/>
              </a:ext>
            </a:extLst>
          </p:cNvPr>
          <p:cNvSpPr>
            <a:spLocks noGrp="1"/>
          </p:cNvSpPr>
          <p:nvPr>
            <p:ph type="body" sz="half" idx="1"/>
          </p:nvPr>
        </p:nvSpPr>
        <p:spPr>
          <a:xfrm>
            <a:off x="554355" y="1553149"/>
            <a:ext cx="10887710" cy="4200852"/>
          </a:xfrm>
        </p:spPr>
        <p:txBody>
          <a:bodyPr lIns="50800" tIns="50800" rIns="50800" bIns="50800" anchor="t">
            <a:normAutofit fontScale="85000" lnSpcReduction="20000"/>
          </a:bodyPr>
          <a:lstStyle/>
          <a:p>
            <a:pPr>
              <a:buFont typeface="Wingdings" panose="020B0604020202020204" pitchFamily="34" charset="0"/>
              <a:buChar char="Ø"/>
            </a:pPr>
            <a:r>
              <a:rPr lang="en-GB"/>
              <a:t>Establishing ‘ways of working’ documents with project teams</a:t>
            </a:r>
            <a:endParaRPr lang="en-US"/>
          </a:p>
          <a:p>
            <a:pPr>
              <a:buFont typeface="Wingdings" panose="020B0604020202020204" pitchFamily="34" charset="0"/>
              <a:buChar char="Ø"/>
            </a:pPr>
            <a:r>
              <a:rPr lang="en-GB"/>
              <a:t>Supporting co-leadership models at design and implementation</a:t>
            </a:r>
          </a:p>
          <a:p>
            <a:pPr>
              <a:buFont typeface="Wingdings"/>
              <a:buChar char="Ø"/>
            </a:pPr>
            <a:r>
              <a:rPr lang="en-GB"/>
              <a:t>Finding creative solutions to some problems we can’t control </a:t>
            </a:r>
          </a:p>
          <a:p>
            <a:pPr>
              <a:buFont typeface="Wingdings"/>
              <a:buChar char="Ø"/>
            </a:pPr>
            <a:r>
              <a:rPr lang="en-GB"/>
              <a:t>Maintaining transparent and consistent communication across project teams and collaborators – building trust and creating environments focused on wellbeing and safety</a:t>
            </a:r>
          </a:p>
          <a:p>
            <a:pPr>
              <a:buFont typeface="Wingdings"/>
              <a:buChar char="Ø"/>
            </a:pPr>
            <a:r>
              <a:rPr lang="en-GB"/>
              <a:t>Proactively learning about common issues in the research locations and context-specific understandings of equitable partnerships </a:t>
            </a:r>
          </a:p>
          <a:p>
            <a:pPr>
              <a:buFont typeface="Wingdings"/>
              <a:buChar char="Ø"/>
            </a:pPr>
            <a:r>
              <a:rPr lang="en-GB"/>
              <a:t>Working reflexively – continuously reflecting on the equity of research collaborations and where they can be improved</a:t>
            </a:r>
          </a:p>
          <a:p>
            <a:pPr>
              <a:buFont typeface="Wingdings"/>
              <a:buChar char="Ø"/>
            </a:pPr>
            <a:r>
              <a:rPr lang="en-GB"/>
              <a:t>Engaging with long-term partnerships and networks</a:t>
            </a:r>
          </a:p>
        </p:txBody>
      </p:sp>
      <p:sp>
        <p:nvSpPr>
          <p:cNvPr id="5" name="Title 4">
            <a:extLst>
              <a:ext uri="{FF2B5EF4-FFF2-40B4-BE49-F238E27FC236}">
                <a16:creationId xmlns:a16="http://schemas.microsoft.com/office/drawing/2014/main" id="{ACFCC897-7FDE-692C-D18B-64DD2D5BDAB9}"/>
              </a:ext>
            </a:extLst>
          </p:cNvPr>
          <p:cNvSpPr>
            <a:spLocks noGrp="1"/>
          </p:cNvSpPr>
          <p:nvPr>
            <p:ph type="title"/>
          </p:nvPr>
        </p:nvSpPr>
        <p:spPr>
          <a:xfrm>
            <a:off x="603250" y="417798"/>
            <a:ext cx="10616130" cy="717550"/>
          </a:xfrm>
        </p:spPr>
        <p:txBody>
          <a:bodyPr>
            <a:normAutofit/>
          </a:bodyPr>
          <a:lstStyle/>
          <a:p>
            <a:r>
              <a:rPr lang="en-IE">
                <a:solidFill>
                  <a:srgbClr val="7292CC"/>
                </a:solidFill>
              </a:rPr>
              <a:t>Practical steps for Research Managers</a:t>
            </a:r>
          </a:p>
        </p:txBody>
      </p:sp>
      <p:sp>
        <p:nvSpPr>
          <p:cNvPr id="8" name="TextBox 7">
            <a:extLst>
              <a:ext uri="{FF2B5EF4-FFF2-40B4-BE49-F238E27FC236}">
                <a16:creationId xmlns:a16="http://schemas.microsoft.com/office/drawing/2014/main" id="{FFD95AF9-3626-45C6-41E6-0B9032A88301}"/>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F18941DD-3221-8940-2261-C5EB17DAC37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4" name="Picture 3">
            <a:extLst>
              <a:ext uri="{FF2B5EF4-FFF2-40B4-BE49-F238E27FC236}">
                <a16:creationId xmlns:a16="http://schemas.microsoft.com/office/drawing/2014/main" id="{C96F26E7-BEB5-B46D-2CF6-905DAD320C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32192" y="5789311"/>
            <a:ext cx="4291584" cy="1033378"/>
          </a:xfrm>
          <a:prstGeom prst="rect">
            <a:avLst/>
          </a:prstGeom>
        </p:spPr>
      </p:pic>
    </p:spTree>
    <p:extLst>
      <p:ext uri="{BB962C8B-B14F-4D97-AF65-F5344CB8AC3E}">
        <p14:creationId xmlns:p14="http://schemas.microsoft.com/office/powerpoint/2010/main" val="242032975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27F9C-6784-3DD7-A63F-52B094F625C0}"/>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1BD4C48-34B0-EC48-0B71-389BCF581ED5}"/>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2" name="Text Placeholder 1">
            <a:extLst>
              <a:ext uri="{FF2B5EF4-FFF2-40B4-BE49-F238E27FC236}">
                <a16:creationId xmlns:a16="http://schemas.microsoft.com/office/drawing/2014/main" id="{20AC42B1-86A5-074B-877C-7682CB4C570F}"/>
              </a:ext>
            </a:extLst>
          </p:cNvPr>
          <p:cNvSpPr>
            <a:spLocks noGrp="1"/>
          </p:cNvSpPr>
          <p:nvPr>
            <p:ph type="body" sz="quarter" idx="21"/>
          </p:nvPr>
        </p:nvSpPr>
        <p:spPr>
          <a:xfrm>
            <a:off x="603250" y="816334"/>
            <a:ext cx="10985500" cy="667172"/>
          </a:xfrm>
        </p:spPr>
        <p:txBody>
          <a:bodyPr>
            <a:normAutofit/>
          </a:bodyPr>
          <a:lstStyle/>
          <a:p>
            <a:r>
              <a:rPr lang="en-GB" sz="2400"/>
              <a:t>Embedding equitable partnerships into research culture</a:t>
            </a:r>
          </a:p>
          <a:p>
            <a:endParaRPr lang="en-IE"/>
          </a:p>
        </p:txBody>
      </p:sp>
      <p:sp>
        <p:nvSpPr>
          <p:cNvPr id="5" name="Title 4">
            <a:extLst>
              <a:ext uri="{FF2B5EF4-FFF2-40B4-BE49-F238E27FC236}">
                <a16:creationId xmlns:a16="http://schemas.microsoft.com/office/drawing/2014/main" id="{8A14790E-C7DC-FD43-E0E1-3888DE2DE89D}"/>
              </a:ext>
            </a:extLst>
          </p:cNvPr>
          <p:cNvSpPr>
            <a:spLocks noGrp="1"/>
          </p:cNvSpPr>
          <p:nvPr>
            <p:ph type="title"/>
          </p:nvPr>
        </p:nvSpPr>
        <p:spPr>
          <a:xfrm>
            <a:off x="603250" y="320068"/>
            <a:ext cx="7722144" cy="717550"/>
          </a:xfrm>
        </p:spPr>
        <p:txBody>
          <a:bodyPr>
            <a:normAutofit fontScale="90000"/>
          </a:bodyPr>
          <a:lstStyle/>
          <a:p>
            <a:r>
              <a:rPr lang="en-GB">
                <a:solidFill>
                  <a:srgbClr val="7292CC"/>
                </a:solidFill>
              </a:rPr>
              <a:t>Practical steps for HE Institutions</a:t>
            </a:r>
            <a:br>
              <a:rPr lang="en-GB">
                <a:solidFill>
                  <a:srgbClr val="7292CC"/>
                </a:solidFill>
              </a:rPr>
            </a:br>
            <a:endParaRPr lang="en-IE">
              <a:solidFill>
                <a:srgbClr val="7292CC"/>
              </a:solidFill>
            </a:endParaRPr>
          </a:p>
        </p:txBody>
      </p:sp>
      <p:sp>
        <p:nvSpPr>
          <p:cNvPr id="8" name="TextBox 7">
            <a:extLst>
              <a:ext uri="{FF2B5EF4-FFF2-40B4-BE49-F238E27FC236}">
                <a16:creationId xmlns:a16="http://schemas.microsoft.com/office/drawing/2014/main" id="{A5F7CBD5-AD12-899F-1830-49C69A233826}"/>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302196F5-9AFA-7675-F4DC-2452620F19F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4" name="Picture 3">
            <a:extLst>
              <a:ext uri="{FF2B5EF4-FFF2-40B4-BE49-F238E27FC236}">
                <a16:creationId xmlns:a16="http://schemas.microsoft.com/office/drawing/2014/main" id="{FDC79FA2-A734-86DA-E42F-C293B3FC0B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32192" y="5789311"/>
            <a:ext cx="4291584" cy="1033378"/>
          </a:xfrm>
          <a:prstGeom prst="rect">
            <a:avLst/>
          </a:prstGeom>
        </p:spPr>
      </p:pic>
      <p:graphicFrame>
        <p:nvGraphicFramePr>
          <p:cNvPr id="11" name="Diagram 10">
            <a:extLst>
              <a:ext uri="{FF2B5EF4-FFF2-40B4-BE49-F238E27FC236}">
                <a16:creationId xmlns:a16="http://schemas.microsoft.com/office/drawing/2014/main" id="{604359E4-CA67-0ED6-B851-A6149C0B352F}"/>
              </a:ext>
            </a:extLst>
          </p:cNvPr>
          <p:cNvGraphicFramePr/>
          <p:nvPr>
            <p:extLst>
              <p:ext uri="{D42A27DB-BD31-4B8C-83A1-F6EECF244321}">
                <p14:modId xmlns:p14="http://schemas.microsoft.com/office/powerpoint/2010/main" val="2368209674"/>
              </p:ext>
            </p:extLst>
          </p:nvPr>
        </p:nvGraphicFramePr>
        <p:xfrm>
          <a:off x="1064038" y="1149920"/>
          <a:ext cx="10063924" cy="481488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8613324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3F1CE-8AE8-4AD7-2A71-DA49AD6149D4}"/>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CBE15CD-EDA1-18DC-A0DE-78E80D80D547}"/>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5" name="Title 4">
            <a:extLst>
              <a:ext uri="{FF2B5EF4-FFF2-40B4-BE49-F238E27FC236}">
                <a16:creationId xmlns:a16="http://schemas.microsoft.com/office/drawing/2014/main" id="{952F77E9-2A80-9B9E-4531-1EF1782F0490}"/>
              </a:ext>
            </a:extLst>
          </p:cNvPr>
          <p:cNvSpPr>
            <a:spLocks noGrp="1"/>
          </p:cNvSpPr>
          <p:nvPr>
            <p:ph type="title"/>
          </p:nvPr>
        </p:nvSpPr>
        <p:spPr>
          <a:xfrm>
            <a:off x="603249" y="539750"/>
            <a:ext cx="5623379" cy="717550"/>
          </a:xfrm>
        </p:spPr>
        <p:txBody>
          <a:bodyPr>
            <a:normAutofit/>
          </a:bodyPr>
          <a:lstStyle/>
          <a:p>
            <a:r>
              <a:rPr lang="en-IE">
                <a:solidFill>
                  <a:srgbClr val="7292CC"/>
                </a:solidFill>
              </a:rPr>
              <a:t>Case Study Examples </a:t>
            </a:r>
          </a:p>
        </p:txBody>
      </p:sp>
      <p:sp>
        <p:nvSpPr>
          <p:cNvPr id="8" name="TextBox 7">
            <a:extLst>
              <a:ext uri="{FF2B5EF4-FFF2-40B4-BE49-F238E27FC236}">
                <a16:creationId xmlns:a16="http://schemas.microsoft.com/office/drawing/2014/main" id="{21DB1B6B-05D0-6207-B480-FAE2245A7143}"/>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57929EFF-F9A2-2453-764F-1E82C458E7D7}"/>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4" name="Picture 3">
            <a:extLst>
              <a:ext uri="{FF2B5EF4-FFF2-40B4-BE49-F238E27FC236}">
                <a16:creationId xmlns:a16="http://schemas.microsoft.com/office/drawing/2014/main" id="{A55831E8-D587-D0D6-E14B-CCB5AF40A2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32192" y="5789311"/>
            <a:ext cx="4291584" cy="1033378"/>
          </a:xfrm>
          <a:prstGeom prst="rect">
            <a:avLst/>
          </a:prstGeom>
        </p:spPr>
      </p:pic>
      <p:sp>
        <p:nvSpPr>
          <p:cNvPr id="23" name="Rectangle: Rounded Corners 22">
            <a:extLst>
              <a:ext uri="{FF2B5EF4-FFF2-40B4-BE49-F238E27FC236}">
                <a16:creationId xmlns:a16="http://schemas.microsoft.com/office/drawing/2014/main" id="{463FBBA4-4B6A-1237-7590-2C57C839A3FB}"/>
              </a:ext>
            </a:extLst>
          </p:cNvPr>
          <p:cNvSpPr/>
          <p:nvPr/>
        </p:nvSpPr>
        <p:spPr>
          <a:xfrm>
            <a:off x="7162800" y="2186600"/>
            <a:ext cx="4087091" cy="794544"/>
          </a:xfrm>
          <a:prstGeom prst="roundRect">
            <a:avLst/>
          </a:prstGeom>
          <a:solidFill>
            <a:srgbClr val="C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a:r>
              <a:rPr lang="en-GB" sz="2000">
                <a:solidFill>
                  <a:srgbClr val="FFFFFF"/>
                </a:solidFill>
                <a:latin typeface="Helvetica Neue Medium"/>
              </a:rPr>
              <a:t>Exclusion of international collaborators from design stage</a:t>
            </a:r>
            <a:endParaRPr lang="en-US" sz="2000"/>
          </a:p>
        </p:txBody>
      </p:sp>
      <p:sp>
        <p:nvSpPr>
          <p:cNvPr id="24" name="Rectangle: Rounded Corners 23">
            <a:extLst>
              <a:ext uri="{FF2B5EF4-FFF2-40B4-BE49-F238E27FC236}">
                <a16:creationId xmlns:a16="http://schemas.microsoft.com/office/drawing/2014/main" id="{5A260A37-0EE2-4D36-558C-16466A418F77}"/>
              </a:ext>
            </a:extLst>
          </p:cNvPr>
          <p:cNvSpPr/>
          <p:nvPr/>
        </p:nvSpPr>
        <p:spPr>
          <a:xfrm>
            <a:off x="600075" y="2064825"/>
            <a:ext cx="4267200" cy="1032907"/>
          </a:xfrm>
          <a:prstGeom prst="roundRect">
            <a:avLst/>
          </a:prstGeom>
          <a:solidFill>
            <a:srgbClr val="00B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a:r>
              <a:rPr lang="en-GB">
                <a:solidFill>
                  <a:srgbClr val="FFFFFF"/>
                </a:solidFill>
                <a:latin typeface="Helvetica Neue Medium"/>
              </a:rPr>
              <a:t>Research support staff embed themselves in projects as trusted point of contact</a:t>
            </a:r>
            <a:endParaRPr lang="en-US"/>
          </a:p>
        </p:txBody>
      </p:sp>
      <p:pic>
        <p:nvPicPr>
          <p:cNvPr id="6" name="Picture 5" descr="A red and white thumbs down sign&#10;&#10;AI-generated content may be incorrect.">
            <a:extLst>
              <a:ext uri="{FF2B5EF4-FFF2-40B4-BE49-F238E27FC236}">
                <a16:creationId xmlns:a16="http://schemas.microsoft.com/office/drawing/2014/main" id="{370FD910-0250-B07A-0981-4BEB1B2F275A}"/>
              </a:ext>
            </a:extLst>
          </p:cNvPr>
          <p:cNvPicPr>
            <a:picLocks noChangeAspect="1"/>
          </p:cNvPicPr>
          <p:nvPr/>
        </p:nvPicPr>
        <p:blipFill>
          <a:blip r:embed="rId7"/>
          <a:stretch>
            <a:fillRect/>
          </a:stretch>
        </p:blipFill>
        <p:spPr>
          <a:xfrm>
            <a:off x="8720546" y="976958"/>
            <a:ext cx="967853" cy="1100079"/>
          </a:xfrm>
          <a:prstGeom prst="rect">
            <a:avLst/>
          </a:prstGeom>
        </p:spPr>
      </p:pic>
      <p:pic>
        <p:nvPicPr>
          <p:cNvPr id="2" name="Picture 1">
            <a:extLst>
              <a:ext uri="{FF2B5EF4-FFF2-40B4-BE49-F238E27FC236}">
                <a16:creationId xmlns:a16="http://schemas.microsoft.com/office/drawing/2014/main" id="{21642895-1B61-BFA3-C069-BF6A53803F0D}"/>
              </a:ext>
            </a:extLst>
          </p:cNvPr>
          <p:cNvPicPr>
            <a:picLocks noChangeAspect="1"/>
          </p:cNvPicPr>
          <p:nvPr/>
        </p:nvPicPr>
        <p:blipFill>
          <a:blip r:embed="rId8"/>
          <a:stretch>
            <a:fillRect/>
          </a:stretch>
        </p:blipFill>
        <p:spPr>
          <a:xfrm>
            <a:off x="1881176" y="1079835"/>
            <a:ext cx="901389" cy="907614"/>
          </a:xfrm>
          <a:prstGeom prst="rect">
            <a:avLst/>
          </a:prstGeom>
        </p:spPr>
      </p:pic>
      <p:sp>
        <p:nvSpPr>
          <p:cNvPr id="25" name="Rectangle: Rounded Corners 24">
            <a:extLst>
              <a:ext uri="{FF2B5EF4-FFF2-40B4-BE49-F238E27FC236}">
                <a16:creationId xmlns:a16="http://schemas.microsoft.com/office/drawing/2014/main" id="{7C0B1CD0-FCC4-D6B4-7603-C69AE14DFB41}"/>
              </a:ext>
            </a:extLst>
          </p:cNvPr>
          <p:cNvSpPr/>
          <p:nvPr/>
        </p:nvSpPr>
        <p:spPr>
          <a:xfrm>
            <a:off x="604405" y="3295278"/>
            <a:ext cx="4267200" cy="1032907"/>
          </a:xfrm>
          <a:prstGeom prst="roundRect">
            <a:avLst/>
          </a:prstGeom>
          <a:solidFill>
            <a:srgbClr val="00B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hangingPunct="0"/>
            <a:r>
              <a:rPr lang="en-GB">
                <a:solidFill>
                  <a:srgbClr val="FFFFFF"/>
                </a:solidFill>
                <a:latin typeface="Helvetica Neue Medium"/>
                <a:ea typeface="Helvetica Neue Medium"/>
                <a:cs typeface="Helvetica Neue Medium"/>
              </a:rPr>
              <a:t>Emphasis on co-authorship and career development for international researchers (esp. freelance RAs)</a:t>
            </a:r>
            <a:endParaRPr lang="en-GB" b="0" i="0" u="none" strike="noStrike" cap="none" spc="0" normalizeH="0" baseline="0">
              <a:ln>
                <a:noFill/>
              </a:ln>
              <a:solidFill>
                <a:srgbClr val="FFFFFF"/>
              </a:solidFill>
              <a:effectLst/>
              <a:uFillTx/>
              <a:latin typeface="Helvetica Neue Medium"/>
              <a:ea typeface="Helvetica Neue Medium"/>
              <a:cs typeface="Helvetica Neue Medium"/>
            </a:endParaRPr>
          </a:p>
        </p:txBody>
      </p:sp>
      <p:sp>
        <p:nvSpPr>
          <p:cNvPr id="26" name="Rectangle: Rounded Corners 25">
            <a:extLst>
              <a:ext uri="{FF2B5EF4-FFF2-40B4-BE49-F238E27FC236}">
                <a16:creationId xmlns:a16="http://schemas.microsoft.com/office/drawing/2014/main" id="{1953FC53-C88A-65ED-993D-9A80FAE33A79}"/>
              </a:ext>
            </a:extLst>
          </p:cNvPr>
          <p:cNvSpPr/>
          <p:nvPr/>
        </p:nvSpPr>
        <p:spPr>
          <a:xfrm>
            <a:off x="600075" y="4587184"/>
            <a:ext cx="4267200" cy="726440"/>
          </a:xfrm>
          <a:prstGeom prst="roundRect">
            <a:avLst/>
          </a:prstGeom>
          <a:solidFill>
            <a:srgbClr val="00B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a:r>
              <a:rPr lang="en-GB">
                <a:solidFill>
                  <a:srgbClr val="FFFFFF"/>
                </a:solidFill>
                <a:latin typeface="Helvetica Neue Medium"/>
              </a:rPr>
              <a:t>Consistent, transparent, and reflexive communication with </a:t>
            </a:r>
            <a:r>
              <a:rPr lang="en-GB" b="1" i="1">
                <a:solidFill>
                  <a:srgbClr val="FFFFFF"/>
                </a:solidFill>
                <a:latin typeface="Helvetica Neue Medium"/>
              </a:rPr>
              <a:t>all </a:t>
            </a:r>
            <a:r>
              <a:rPr lang="en-GB">
                <a:solidFill>
                  <a:srgbClr val="FFFFFF"/>
                </a:solidFill>
                <a:latin typeface="Helvetica Neue Medium"/>
              </a:rPr>
              <a:t>collaborators</a:t>
            </a:r>
            <a:endParaRPr lang="en-US"/>
          </a:p>
        </p:txBody>
      </p:sp>
      <p:sp>
        <p:nvSpPr>
          <p:cNvPr id="27" name="Rectangle: Rounded Corners 26">
            <a:extLst>
              <a:ext uri="{FF2B5EF4-FFF2-40B4-BE49-F238E27FC236}">
                <a16:creationId xmlns:a16="http://schemas.microsoft.com/office/drawing/2014/main" id="{B3C69138-ACEE-1538-B233-76C6381A0D2B}"/>
              </a:ext>
            </a:extLst>
          </p:cNvPr>
          <p:cNvSpPr/>
          <p:nvPr/>
        </p:nvSpPr>
        <p:spPr>
          <a:xfrm>
            <a:off x="7162800" y="3419654"/>
            <a:ext cx="4087091" cy="794544"/>
          </a:xfrm>
          <a:prstGeom prst="roundRect">
            <a:avLst/>
          </a:prstGeom>
          <a:solidFill>
            <a:srgbClr val="C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a:r>
              <a:rPr lang="en-GB" sz="2000">
                <a:solidFill>
                  <a:srgbClr val="FFFFFF"/>
                </a:solidFill>
                <a:latin typeface="Helvetica Neue Medium"/>
              </a:rPr>
              <a:t>Setting rules and requirements for some collaborators and not others</a:t>
            </a:r>
            <a:endParaRPr lang="en-US"/>
          </a:p>
        </p:txBody>
      </p:sp>
    </p:spTree>
    <p:extLst>
      <p:ext uri="{BB962C8B-B14F-4D97-AF65-F5344CB8AC3E}">
        <p14:creationId xmlns:p14="http://schemas.microsoft.com/office/powerpoint/2010/main" val="248150999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A1345-CCA6-F21A-E897-023528AA8763}"/>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99F541E-6BA9-9452-A735-93CC289C1625}"/>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2" name="Text Placeholder 1">
            <a:extLst>
              <a:ext uri="{FF2B5EF4-FFF2-40B4-BE49-F238E27FC236}">
                <a16:creationId xmlns:a16="http://schemas.microsoft.com/office/drawing/2014/main" id="{881BD862-9420-285F-5DDF-4297DCD295D5}"/>
              </a:ext>
            </a:extLst>
          </p:cNvPr>
          <p:cNvSpPr>
            <a:spLocks noGrp="1"/>
          </p:cNvSpPr>
          <p:nvPr>
            <p:ph type="body" sz="quarter" idx="21"/>
          </p:nvPr>
        </p:nvSpPr>
        <p:spPr>
          <a:xfrm>
            <a:off x="603250" y="778451"/>
            <a:ext cx="10985500" cy="667172"/>
          </a:xfrm>
        </p:spPr>
        <p:txBody>
          <a:bodyPr>
            <a:normAutofit/>
          </a:bodyPr>
          <a:lstStyle/>
          <a:p>
            <a:r>
              <a:rPr lang="en-IE" sz="2000"/>
              <a:t>Embedding equitable international partnerships into effective research practice requires:</a:t>
            </a:r>
          </a:p>
        </p:txBody>
      </p:sp>
      <p:sp>
        <p:nvSpPr>
          <p:cNvPr id="5" name="Title 4">
            <a:extLst>
              <a:ext uri="{FF2B5EF4-FFF2-40B4-BE49-F238E27FC236}">
                <a16:creationId xmlns:a16="http://schemas.microsoft.com/office/drawing/2014/main" id="{85CCADF4-3E41-33A7-A9C2-9B7CC1563ADD}"/>
              </a:ext>
            </a:extLst>
          </p:cNvPr>
          <p:cNvSpPr>
            <a:spLocks noGrp="1"/>
          </p:cNvSpPr>
          <p:nvPr>
            <p:ph type="title"/>
          </p:nvPr>
        </p:nvSpPr>
        <p:spPr>
          <a:xfrm>
            <a:off x="603250" y="262661"/>
            <a:ext cx="4889500" cy="717550"/>
          </a:xfrm>
        </p:spPr>
        <p:txBody>
          <a:bodyPr lIns="50800" tIns="50800" rIns="50800" bIns="50800" anchor="t">
            <a:noAutofit/>
          </a:bodyPr>
          <a:lstStyle/>
          <a:p>
            <a:r>
              <a:rPr lang="en-IE" sz="4000">
                <a:solidFill>
                  <a:srgbClr val="7292CC"/>
                </a:solidFill>
              </a:rPr>
              <a:t>Key Takeaways </a:t>
            </a:r>
            <a:br>
              <a:rPr lang="en-IE" sz="4000"/>
            </a:br>
            <a:endParaRPr lang="en-IE" sz="4000">
              <a:solidFill>
                <a:srgbClr val="7292CC"/>
              </a:solidFill>
            </a:endParaRPr>
          </a:p>
        </p:txBody>
      </p:sp>
      <p:sp>
        <p:nvSpPr>
          <p:cNvPr id="8" name="TextBox 7">
            <a:extLst>
              <a:ext uri="{FF2B5EF4-FFF2-40B4-BE49-F238E27FC236}">
                <a16:creationId xmlns:a16="http://schemas.microsoft.com/office/drawing/2014/main" id="{493EE751-B00F-06D1-6A34-26ACDFDD91C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B570476-CC23-474F-3688-4E59456FD4AE}"/>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4" name="Picture 3">
            <a:extLst>
              <a:ext uri="{FF2B5EF4-FFF2-40B4-BE49-F238E27FC236}">
                <a16:creationId xmlns:a16="http://schemas.microsoft.com/office/drawing/2014/main" id="{0D1D0F36-00C1-A3C3-8BA9-25063CB03D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32192" y="5789311"/>
            <a:ext cx="4291584" cy="1033378"/>
          </a:xfrm>
          <a:prstGeom prst="rect">
            <a:avLst/>
          </a:prstGeom>
        </p:spPr>
      </p:pic>
      <p:graphicFrame>
        <p:nvGraphicFramePr>
          <p:cNvPr id="11" name="Diagram 10">
            <a:extLst>
              <a:ext uri="{FF2B5EF4-FFF2-40B4-BE49-F238E27FC236}">
                <a16:creationId xmlns:a16="http://schemas.microsoft.com/office/drawing/2014/main" id="{C1F88B75-F45D-614E-A2C5-E4EF186F8695}"/>
              </a:ext>
            </a:extLst>
          </p:cNvPr>
          <p:cNvGraphicFramePr/>
          <p:nvPr>
            <p:extLst>
              <p:ext uri="{D42A27DB-BD31-4B8C-83A1-F6EECF244321}">
                <p14:modId xmlns:p14="http://schemas.microsoft.com/office/powerpoint/2010/main" val="1338383883"/>
              </p:ext>
            </p:extLst>
          </p:nvPr>
        </p:nvGraphicFramePr>
        <p:xfrm>
          <a:off x="-329476" y="1256210"/>
          <a:ext cx="8933543" cy="43436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5" name="TextBox 14">
            <a:extLst>
              <a:ext uri="{FF2B5EF4-FFF2-40B4-BE49-F238E27FC236}">
                <a16:creationId xmlns:a16="http://schemas.microsoft.com/office/drawing/2014/main" id="{78D6FEB2-6ED5-012A-991E-8FE40D62705B}"/>
              </a:ext>
            </a:extLst>
          </p:cNvPr>
          <p:cNvSpPr txBox="1"/>
          <p:nvPr/>
        </p:nvSpPr>
        <p:spPr>
          <a:xfrm>
            <a:off x="8229038" y="2453428"/>
            <a:ext cx="2723485" cy="1949252"/>
          </a:xfrm>
          <a:prstGeom prst="rect">
            <a:avLst/>
          </a:prstGeom>
          <a:solidFill>
            <a:srgbClr val="CCCC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2400" b="1">
                <a:solidFill>
                  <a:srgbClr val="000000"/>
                </a:solidFill>
                <a:sym typeface="Helvetica Neue"/>
              </a:rPr>
              <a:t>Factors which are directly linked to the creation of positive research cultures</a:t>
            </a:r>
            <a:endParaRPr kumimoji="0" lang="en-GB" sz="2400" b="1" i="0" u="none" strike="noStrike" cap="none" spc="0" normalizeH="0" baseline="0">
              <a:ln>
                <a:noFill/>
              </a:ln>
              <a:solidFill>
                <a:srgbClr val="000000"/>
              </a:solidFill>
              <a:effectLst/>
              <a:uFillTx/>
              <a:latin typeface="+mn-lt"/>
              <a:ea typeface="+mn-ea"/>
              <a:cs typeface="+mn-cs"/>
              <a:sym typeface="Helvetica Neue"/>
            </a:endParaRPr>
          </a:p>
        </p:txBody>
      </p:sp>
      <p:sp>
        <p:nvSpPr>
          <p:cNvPr id="28" name="Arrow: Right 27">
            <a:extLst>
              <a:ext uri="{FF2B5EF4-FFF2-40B4-BE49-F238E27FC236}">
                <a16:creationId xmlns:a16="http://schemas.microsoft.com/office/drawing/2014/main" id="{58D90C18-F193-6F01-28AD-1CFA91458C08}"/>
              </a:ext>
            </a:extLst>
          </p:cNvPr>
          <p:cNvSpPr/>
          <p:nvPr/>
        </p:nvSpPr>
        <p:spPr>
          <a:xfrm>
            <a:off x="11098947" y="3186684"/>
            <a:ext cx="978408" cy="484632"/>
          </a:xfrm>
          <a:prstGeom prst="rightArrow">
            <a:avLst/>
          </a:prstGeom>
          <a:solidFill>
            <a:srgbClr val="CCCB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119983737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983C5-D177-3393-DF77-84EC1A05CE5C}"/>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294346F-34DE-7486-A0E8-A78D7EA3ACC3}"/>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5" name="Title 4">
            <a:extLst>
              <a:ext uri="{FF2B5EF4-FFF2-40B4-BE49-F238E27FC236}">
                <a16:creationId xmlns:a16="http://schemas.microsoft.com/office/drawing/2014/main" id="{82A2F1BA-AAC3-BAAB-4177-59F3C57152E4}"/>
              </a:ext>
            </a:extLst>
          </p:cNvPr>
          <p:cNvSpPr>
            <a:spLocks noGrp="1"/>
          </p:cNvSpPr>
          <p:nvPr>
            <p:ph type="title"/>
          </p:nvPr>
        </p:nvSpPr>
        <p:spPr>
          <a:xfrm>
            <a:off x="603250" y="262661"/>
            <a:ext cx="4889500" cy="717550"/>
          </a:xfrm>
        </p:spPr>
        <p:txBody>
          <a:bodyPr>
            <a:normAutofit fontScale="90000"/>
          </a:bodyPr>
          <a:lstStyle/>
          <a:p>
            <a:r>
              <a:rPr lang="en-IE">
                <a:solidFill>
                  <a:srgbClr val="7292CC"/>
                </a:solidFill>
              </a:rPr>
              <a:t>Key Takeaways </a:t>
            </a:r>
            <a:br>
              <a:rPr lang="en-IE">
                <a:solidFill>
                  <a:srgbClr val="7292CC"/>
                </a:solidFill>
              </a:rPr>
            </a:br>
            <a:endParaRPr lang="en-IE">
              <a:solidFill>
                <a:srgbClr val="7292CC"/>
              </a:solidFill>
            </a:endParaRPr>
          </a:p>
        </p:txBody>
      </p:sp>
      <p:sp>
        <p:nvSpPr>
          <p:cNvPr id="8" name="TextBox 7">
            <a:extLst>
              <a:ext uri="{FF2B5EF4-FFF2-40B4-BE49-F238E27FC236}">
                <a16:creationId xmlns:a16="http://schemas.microsoft.com/office/drawing/2014/main" id="{BDBA2900-6EC6-25E3-70B8-701306A7DCB2}"/>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2742EC42-E251-863A-24C5-EDB8B382348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4" name="Picture 3">
            <a:extLst>
              <a:ext uri="{FF2B5EF4-FFF2-40B4-BE49-F238E27FC236}">
                <a16:creationId xmlns:a16="http://schemas.microsoft.com/office/drawing/2014/main" id="{E99C8F1D-7BBE-8C35-C74D-E7FB76B1C1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32192" y="5789311"/>
            <a:ext cx="4291584" cy="1033378"/>
          </a:xfrm>
          <a:prstGeom prst="rect">
            <a:avLst/>
          </a:prstGeom>
        </p:spPr>
      </p:pic>
      <p:sp>
        <p:nvSpPr>
          <p:cNvPr id="29" name="Text Placeholder 28">
            <a:extLst>
              <a:ext uri="{FF2B5EF4-FFF2-40B4-BE49-F238E27FC236}">
                <a16:creationId xmlns:a16="http://schemas.microsoft.com/office/drawing/2014/main" id="{38808254-8E4B-AE07-D3EB-6B78ECA924F4}"/>
              </a:ext>
            </a:extLst>
          </p:cNvPr>
          <p:cNvSpPr>
            <a:spLocks noGrp="1"/>
          </p:cNvSpPr>
          <p:nvPr>
            <p:ph type="body" sz="quarter" idx="21"/>
          </p:nvPr>
        </p:nvSpPr>
        <p:spPr>
          <a:xfrm>
            <a:off x="315703" y="970821"/>
            <a:ext cx="11445574" cy="754936"/>
          </a:xfrm>
        </p:spPr>
        <p:txBody>
          <a:bodyPr lIns="45719" tIns="45719" rIns="45719" bIns="45719" anchor="t">
            <a:normAutofit fontScale="92500" lnSpcReduction="20000"/>
          </a:bodyPr>
          <a:lstStyle/>
          <a:p>
            <a:r>
              <a:rPr lang="en-GB"/>
              <a:t>How can research culture strategies support implementation of equitable international partnerships?</a:t>
            </a:r>
          </a:p>
        </p:txBody>
      </p:sp>
      <p:sp>
        <p:nvSpPr>
          <p:cNvPr id="9" name="Text Placeholder 2">
            <a:extLst>
              <a:ext uri="{FF2B5EF4-FFF2-40B4-BE49-F238E27FC236}">
                <a16:creationId xmlns:a16="http://schemas.microsoft.com/office/drawing/2014/main" id="{AED2083D-CDFF-D897-E014-73F504A409DC}"/>
              </a:ext>
            </a:extLst>
          </p:cNvPr>
          <p:cNvSpPr>
            <a:spLocks noGrp="1"/>
          </p:cNvSpPr>
          <p:nvPr>
            <p:ph type="body" sz="half" idx="1"/>
          </p:nvPr>
        </p:nvSpPr>
        <p:spPr>
          <a:xfrm>
            <a:off x="606838" y="1719422"/>
            <a:ext cx="8138332" cy="4316973"/>
          </a:xfrm>
        </p:spPr>
        <p:txBody>
          <a:bodyPr lIns="50800" tIns="50800" rIns="50800" bIns="50800" anchor="t">
            <a:normAutofit/>
          </a:bodyPr>
          <a:lstStyle/>
          <a:p>
            <a:pPr>
              <a:buFont typeface="Wingdings"/>
              <a:buChar char="q"/>
            </a:pPr>
            <a:r>
              <a:rPr lang="en-GB" sz="2200"/>
              <a:t>Recognising research professionals as advocates and implementors of equitable partnerships</a:t>
            </a:r>
            <a:endParaRPr lang="en-US" sz="2200"/>
          </a:p>
          <a:p>
            <a:pPr>
              <a:buFont typeface="Wingdings"/>
              <a:buChar char="q"/>
            </a:pPr>
            <a:r>
              <a:rPr lang="en-GB" sz="2200"/>
              <a:t>Shift institutional norms, cultures and attitudes towards equitable partnerships and build institutional knowledge for sustainable long-term collaboration</a:t>
            </a:r>
          </a:p>
          <a:p>
            <a:pPr>
              <a:buFont typeface="Wingdings"/>
              <a:buChar char="q"/>
            </a:pPr>
            <a:r>
              <a:rPr lang="en-GB" sz="2200"/>
              <a:t>Support "silo-breaking" knowledge exchange across academic and research professionals</a:t>
            </a:r>
          </a:p>
          <a:p>
            <a:pPr>
              <a:buFont typeface="Wingdings"/>
              <a:buChar char="q"/>
            </a:pPr>
            <a:r>
              <a:rPr lang="en-GB" sz="2200"/>
              <a:t>Enhance accountability for engaging in meaningful equitable international partnerships to be sustainable in the long-term</a:t>
            </a:r>
          </a:p>
        </p:txBody>
      </p:sp>
      <p:pic>
        <p:nvPicPr>
          <p:cNvPr id="2" name="Picture 1" descr="key takeaway icon, linear design ...">
            <a:extLst>
              <a:ext uri="{FF2B5EF4-FFF2-40B4-BE49-F238E27FC236}">
                <a16:creationId xmlns:a16="http://schemas.microsoft.com/office/drawing/2014/main" id="{2D6BD475-41FA-A42B-3A22-1D95DE15A5A3}"/>
              </a:ext>
            </a:extLst>
          </p:cNvPr>
          <p:cNvPicPr>
            <a:picLocks noChangeAspect="1"/>
          </p:cNvPicPr>
          <p:nvPr/>
        </p:nvPicPr>
        <p:blipFill>
          <a:blip r:embed="rId7"/>
          <a:stretch>
            <a:fillRect/>
          </a:stretch>
        </p:blipFill>
        <p:spPr>
          <a:xfrm>
            <a:off x="8762356" y="2100005"/>
            <a:ext cx="2997800" cy="2936016"/>
          </a:xfrm>
          <a:prstGeom prst="rect">
            <a:avLst/>
          </a:prstGeom>
        </p:spPr>
      </p:pic>
    </p:spTree>
    <p:extLst>
      <p:ext uri="{BB962C8B-B14F-4D97-AF65-F5344CB8AC3E}">
        <p14:creationId xmlns:p14="http://schemas.microsoft.com/office/powerpoint/2010/main" val="289407769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AB8AF-F6A6-A103-12B5-F49BF39A43F0}"/>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2D1FF530-0AD2-E669-A6D1-2B19800218D6}"/>
              </a:ext>
            </a:extLst>
          </p:cNvPr>
          <p:cNvPicPr>
            <a:picLocks noGrp="1" noRot="1" noMove="1" noResize="1" noEditPoints="1" noAdjustHandles="1" noChangeArrowheads="1" noChangeShapeType="1" noCrop="1"/>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2" name="Text Placeholder 1">
            <a:extLst>
              <a:ext uri="{FF2B5EF4-FFF2-40B4-BE49-F238E27FC236}">
                <a16:creationId xmlns:a16="http://schemas.microsoft.com/office/drawing/2014/main" id="{B43094F0-B452-6E80-2B5D-DA891058240D}"/>
              </a:ext>
            </a:extLst>
          </p:cNvPr>
          <p:cNvSpPr>
            <a:spLocks noGrp="1"/>
          </p:cNvSpPr>
          <p:nvPr>
            <p:ph type="body" sz="half" idx="1"/>
          </p:nvPr>
        </p:nvSpPr>
        <p:spPr>
          <a:xfrm>
            <a:off x="10395" y="2120280"/>
            <a:ext cx="7163782" cy="2591541"/>
          </a:xfrm>
        </p:spPr>
        <p:txBody>
          <a:bodyPr>
            <a:normAutofit fontScale="77500" lnSpcReduction="20000"/>
          </a:bodyPr>
          <a:lstStyle/>
          <a:p>
            <a:r>
              <a:rPr lang="en-US" b="1">
                <a:solidFill>
                  <a:srgbClr val="7292CC"/>
                </a:solidFill>
              </a:rPr>
              <a:t>“</a:t>
            </a:r>
            <a:r>
              <a:rPr lang="en-GB" b="1">
                <a:solidFill>
                  <a:srgbClr val="7292CC"/>
                </a:solidFill>
              </a:rPr>
              <a:t>What is one research culture practice that helps or hinders equitable international collaboration at your institution?</a:t>
            </a:r>
          </a:p>
          <a:p>
            <a:endParaRPr lang="en-IE" b="1">
              <a:solidFill>
                <a:srgbClr val="7292CC"/>
              </a:solidFill>
            </a:endParaRPr>
          </a:p>
        </p:txBody>
      </p:sp>
      <p:sp>
        <p:nvSpPr>
          <p:cNvPr id="4" name="TextBox 3">
            <a:extLst>
              <a:ext uri="{FF2B5EF4-FFF2-40B4-BE49-F238E27FC236}">
                <a16:creationId xmlns:a16="http://schemas.microsoft.com/office/drawing/2014/main" id="{AF2D796F-FBDC-040F-A2CC-8BB535DE0D70}"/>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4F2C9AAB-4346-E0A6-46C9-3A428F7EE21E}"/>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a:extLst>
              <a:ext uri="{FF2B5EF4-FFF2-40B4-BE49-F238E27FC236}">
                <a16:creationId xmlns:a16="http://schemas.microsoft.com/office/drawing/2014/main" id="{0E47EBAC-6F7E-558F-FEE9-8851B34FEA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32192" y="5789311"/>
            <a:ext cx="4291584" cy="1033378"/>
          </a:xfrm>
          <a:prstGeom prst="rect">
            <a:avLst/>
          </a:prstGeom>
        </p:spPr>
      </p:pic>
      <p:pic>
        <p:nvPicPr>
          <p:cNvPr id="7" name="Picture 6" descr="A qr code with a logo&#10;&#10;AI-generated content may be incorrect.">
            <a:extLst>
              <a:ext uri="{FF2B5EF4-FFF2-40B4-BE49-F238E27FC236}">
                <a16:creationId xmlns:a16="http://schemas.microsoft.com/office/drawing/2014/main" id="{F947206C-F81B-4EE1-D2DE-777607621D4E}"/>
              </a:ext>
            </a:extLst>
          </p:cNvPr>
          <p:cNvPicPr>
            <a:picLocks noChangeAspect="1"/>
          </p:cNvPicPr>
          <p:nvPr/>
        </p:nvPicPr>
        <p:blipFill>
          <a:blip r:embed="rId6"/>
          <a:stretch>
            <a:fillRect/>
          </a:stretch>
        </p:blipFill>
        <p:spPr>
          <a:xfrm>
            <a:off x="7710714" y="290285"/>
            <a:ext cx="4160763" cy="4172858"/>
          </a:xfrm>
          <a:prstGeom prst="rect">
            <a:avLst/>
          </a:prstGeom>
        </p:spPr>
      </p:pic>
      <p:sp>
        <p:nvSpPr>
          <p:cNvPr id="8" name="TextBox 7">
            <a:extLst>
              <a:ext uri="{FF2B5EF4-FFF2-40B4-BE49-F238E27FC236}">
                <a16:creationId xmlns:a16="http://schemas.microsoft.com/office/drawing/2014/main" id="{EA9E2C9D-E2F1-0E70-8770-B311AB23A863}"/>
              </a:ext>
            </a:extLst>
          </p:cNvPr>
          <p:cNvSpPr txBox="1"/>
          <p:nvPr/>
        </p:nvSpPr>
        <p:spPr>
          <a:xfrm>
            <a:off x="2152953" y="4726542"/>
            <a:ext cx="9340546"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r>
              <a:rPr lang="en-GB" sz="3200">
                <a:solidFill>
                  <a:srgbClr val="5E5E5E"/>
                </a:solidFill>
              </a:rPr>
              <a:t>Join at menti.com - use code </a:t>
            </a:r>
            <a:r>
              <a:rPr lang="en-GB" sz="3200" b="1">
                <a:solidFill>
                  <a:srgbClr val="5E5E5E"/>
                </a:solidFill>
              </a:rPr>
              <a:t>3769 8903</a:t>
            </a:r>
            <a:endParaRPr lang="en-GB" sz="3200" b="1" i="0" u="none" strike="noStrike" cap="none" spc="0" normalizeH="0" baseline="0">
              <a:ln>
                <a:noFill/>
              </a:ln>
              <a:solidFill>
                <a:srgbClr val="5E5E5E"/>
              </a:solidFill>
              <a:effectLst/>
              <a:uFillTx/>
              <a:latin typeface="+mn-lt"/>
              <a:ea typeface="+mn-ea"/>
              <a:cs typeface="+mn-cs"/>
            </a:endParaRPr>
          </a:p>
        </p:txBody>
      </p:sp>
    </p:spTree>
    <p:extLst>
      <p:ext uri="{BB962C8B-B14F-4D97-AF65-F5344CB8AC3E}">
        <p14:creationId xmlns:p14="http://schemas.microsoft.com/office/powerpoint/2010/main" val="3663209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0FDA9-3C9E-723B-55A5-5096A2DB4337}"/>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DAE56D6-9FD4-CCEA-0CE1-891F269963E2}"/>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3" name="Text Placeholder 2">
            <a:extLst>
              <a:ext uri="{FF2B5EF4-FFF2-40B4-BE49-F238E27FC236}">
                <a16:creationId xmlns:a16="http://schemas.microsoft.com/office/drawing/2014/main" id="{C28ADFD9-54A1-25ED-FA88-FB46367D20A1}"/>
              </a:ext>
            </a:extLst>
          </p:cNvPr>
          <p:cNvSpPr>
            <a:spLocks noGrp="1"/>
          </p:cNvSpPr>
          <p:nvPr>
            <p:ph type="body" sz="half" idx="1"/>
          </p:nvPr>
        </p:nvSpPr>
        <p:spPr>
          <a:xfrm>
            <a:off x="676092" y="1196626"/>
            <a:ext cx="4743813" cy="1949252"/>
          </a:xfrm>
          <a:solidFill>
            <a:srgbClr val="CCCC00"/>
          </a:solidFill>
        </p:spPr>
        <p:txBody>
          <a:bodyPr lIns="50800" tIns="50800" rIns="50800" bIns="50800" anchor="t">
            <a:normAutofit/>
          </a:bodyPr>
          <a:lstStyle/>
          <a:p>
            <a:pPr marL="0" indent="0" algn="ctr">
              <a:buNone/>
            </a:pPr>
            <a:r>
              <a:rPr lang="en-IE" b="1">
                <a:solidFill>
                  <a:schemeClr val="bg1"/>
                </a:solidFill>
              </a:rPr>
              <a:t>Anna Williams</a:t>
            </a:r>
            <a:endParaRPr lang="en-US"/>
          </a:p>
          <a:p>
            <a:pPr marL="0" indent="0" algn="ctr">
              <a:buNone/>
            </a:pPr>
            <a:r>
              <a:rPr lang="en-IE" sz="2000" b="1">
                <a:solidFill>
                  <a:schemeClr val="bg1"/>
                </a:solidFill>
              </a:rPr>
              <a:t>Research Programme Manager</a:t>
            </a:r>
          </a:p>
          <a:p>
            <a:pPr marL="0" indent="0" algn="ctr">
              <a:buNone/>
            </a:pPr>
            <a:r>
              <a:rPr lang="en-IE" sz="2000" b="1">
                <a:solidFill>
                  <a:schemeClr val="bg1"/>
                </a:solidFill>
              </a:rPr>
              <a:t>A.C.Williams1@lse.ac.uk</a:t>
            </a:r>
            <a:r>
              <a:rPr lang="en-IE" sz="2000">
                <a:solidFill>
                  <a:schemeClr val="bg1"/>
                </a:solidFill>
              </a:rPr>
              <a:t> </a:t>
            </a:r>
          </a:p>
        </p:txBody>
      </p:sp>
      <p:sp>
        <p:nvSpPr>
          <p:cNvPr id="5" name="Title 4">
            <a:extLst>
              <a:ext uri="{FF2B5EF4-FFF2-40B4-BE49-F238E27FC236}">
                <a16:creationId xmlns:a16="http://schemas.microsoft.com/office/drawing/2014/main" id="{47E336AD-D0FB-731E-E062-F574E98AEB61}"/>
              </a:ext>
            </a:extLst>
          </p:cNvPr>
          <p:cNvSpPr>
            <a:spLocks noGrp="1"/>
          </p:cNvSpPr>
          <p:nvPr>
            <p:ph type="title"/>
          </p:nvPr>
        </p:nvSpPr>
        <p:spPr/>
        <p:txBody>
          <a:bodyPr/>
          <a:lstStyle/>
          <a:p>
            <a:r>
              <a:rPr lang="en-IE">
                <a:solidFill>
                  <a:srgbClr val="7292CC"/>
                </a:solidFill>
              </a:rPr>
              <a:t>Let’s Connect</a:t>
            </a:r>
          </a:p>
        </p:txBody>
      </p:sp>
      <p:sp>
        <p:nvSpPr>
          <p:cNvPr id="8" name="TextBox 7">
            <a:extLst>
              <a:ext uri="{FF2B5EF4-FFF2-40B4-BE49-F238E27FC236}">
                <a16:creationId xmlns:a16="http://schemas.microsoft.com/office/drawing/2014/main" id="{43D21AA4-4973-6D67-4748-16C895104CDC}"/>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4B431923-57CE-C5B4-1E80-6D133ED5AFB0}"/>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a:extLst>
              <a:ext uri="{FF2B5EF4-FFF2-40B4-BE49-F238E27FC236}">
                <a16:creationId xmlns:a16="http://schemas.microsoft.com/office/drawing/2014/main" id="{449D32ED-EC4C-293D-A128-2EA6828202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32192" y="5789311"/>
            <a:ext cx="4291584" cy="1033378"/>
          </a:xfrm>
          <a:prstGeom prst="rect">
            <a:avLst/>
          </a:prstGeom>
        </p:spPr>
      </p:pic>
      <p:pic>
        <p:nvPicPr>
          <p:cNvPr id="11" name="Picture 10">
            <a:extLst>
              <a:ext uri="{FF2B5EF4-FFF2-40B4-BE49-F238E27FC236}">
                <a16:creationId xmlns:a16="http://schemas.microsoft.com/office/drawing/2014/main" id="{463A5314-CBE6-6B03-52AD-EF7CDC3267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2993" y="3189303"/>
            <a:ext cx="2910349" cy="2623109"/>
          </a:xfrm>
          <a:prstGeom prst="rect">
            <a:avLst/>
          </a:prstGeom>
        </p:spPr>
      </p:pic>
      <p:sp>
        <p:nvSpPr>
          <p:cNvPr id="12" name="Text Placeholder 2">
            <a:extLst>
              <a:ext uri="{FF2B5EF4-FFF2-40B4-BE49-F238E27FC236}">
                <a16:creationId xmlns:a16="http://schemas.microsoft.com/office/drawing/2014/main" id="{2D7AA39E-B35E-D574-117E-7624D1FE3CD1}"/>
              </a:ext>
            </a:extLst>
          </p:cNvPr>
          <p:cNvSpPr txBox="1">
            <a:spLocks/>
          </p:cNvSpPr>
          <p:nvPr/>
        </p:nvSpPr>
        <p:spPr>
          <a:xfrm>
            <a:off x="6623776" y="1196626"/>
            <a:ext cx="4743813" cy="1949252"/>
          </a:xfrm>
          <a:prstGeom prst="rect">
            <a:avLst/>
          </a:prstGeom>
          <a:solidFill>
            <a:srgbClr val="CCCC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normAutofit/>
          </a:bodyPr>
          <a:lst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algn="ctr">
              <a:buNone/>
            </a:pPr>
            <a:r>
              <a:rPr lang="en-IE" b="1" kern="0">
                <a:solidFill>
                  <a:schemeClr val="bg1"/>
                </a:solidFill>
              </a:rPr>
              <a:t>Eunice Hansen-Sackey</a:t>
            </a:r>
            <a:endParaRPr lang="en-US" b="1">
              <a:solidFill>
                <a:schemeClr val="bg1"/>
              </a:solidFill>
            </a:endParaRPr>
          </a:p>
          <a:p>
            <a:pPr marL="0" indent="0" algn="ctr">
              <a:buNone/>
            </a:pPr>
            <a:r>
              <a:rPr lang="en-IE" sz="2000" b="1" kern="0">
                <a:solidFill>
                  <a:schemeClr val="bg1"/>
                </a:solidFill>
              </a:rPr>
              <a:t>Research Grants Officer</a:t>
            </a:r>
          </a:p>
          <a:p>
            <a:pPr marL="0" indent="0" algn="ctr">
              <a:buNone/>
            </a:pPr>
            <a:r>
              <a:rPr lang="en-IE" sz="2000" b="1" kern="0">
                <a:solidFill>
                  <a:schemeClr val="bg1"/>
                </a:solidFill>
              </a:rPr>
              <a:t>E.Hansen-Sackey@lse.ac.uk</a:t>
            </a:r>
          </a:p>
        </p:txBody>
      </p:sp>
      <p:pic>
        <p:nvPicPr>
          <p:cNvPr id="2" name="Picture 1" descr="A screenshot of a qr code&#10;&#10;AI-generated content may be incorrect.">
            <a:extLst>
              <a:ext uri="{FF2B5EF4-FFF2-40B4-BE49-F238E27FC236}">
                <a16:creationId xmlns:a16="http://schemas.microsoft.com/office/drawing/2014/main" id="{ACD71C8C-6406-CCA5-D267-29303DFAA587}"/>
              </a:ext>
            </a:extLst>
          </p:cNvPr>
          <p:cNvPicPr>
            <a:picLocks noChangeAspect="1"/>
          </p:cNvPicPr>
          <p:nvPr/>
        </p:nvPicPr>
        <p:blipFill>
          <a:blip r:embed="rId8"/>
          <a:stretch>
            <a:fillRect/>
          </a:stretch>
        </p:blipFill>
        <p:spPr>
          <a:xfrm>
            <a:off x="7395775" y="3192162"/>
            <a:ext cx="3197827" cy="2811163"/>
          </a:xfrm>
          <a:prstGeom prst="rect">
            <a:avLst/>
          </a:prstGeom>
        </p:spPr>
      </p:pic>
    </p:spTree>
    <p:extLst>
      <p:ext uri="{BB962C8B-B14F-4D97-AF65-F5344CB8AC3E}">
        <p14:creationId xmlns:p14="http://schemas.microsoft.com/office/powerpoint/2010/main" val="231973202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A26B57-55A3-1FC2-B6AC-DC374D0E0D8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E12D95-C1D5-BA06-AD40-7BC0C756297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23593" y="-2623592"/>
            <a:ext cx="6944813" cy="12191998"/>
          </a:xfrm>
          <a:prstGeom prst="rect">
            <a:avLst/>
          </a:prstGeom>
        </p:spPr>
      </p:pic>
      <p:sp>
        <p:nvSpPr>
          <p:cNvPr id="2" name="Line">
            <a:extLst>
              <a:ext uri="{FF2B5EF4-FFF2-40B4-BE49-F238E27FC236}">
                <a16:creationId xmlns:a16="http://schemas.microsoft.com/office/drawing/2014/main" id="{F0EF28A7-085E-AB0A-6268-1ED6B0D04ED1}"/>
              </a:ext>
            </a:extLst>
          </p:cNvPr>
          <p:cNvSpPr/>
          <p:nvPr/>
        </p:nvSpPr>
        <p:spPr>
          <a:xfrm flipV="1">
            <a:off x="348402" y="3349286"/>
            <a:ext cx="11515938" cy="63434"/>
          </a:xfrm>
          <a:prstGeom prst="line">
            <a:avLst/>
          </a:prstGeom>
          <a:ln w="34925">
            <a:solidFill>
              <a:schemeClr val="bg1"/>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
        <p:nvSpPr>
          <p:cNvPr id="3" name="Strategy…">
            <a:extLst>
              <a:ext uri="{FF2B5EF4-FFF2-40B4-BE49-F238E27FC236}">
                <a16:creationId xmlns:a16="http://schemas.microsoft.com/office/drawing/2014/main" id="{CDCCEB43-B850-D5E4-9236-CBF74AC52DD2}"/>
              </a:ext>
            </a:extLst>
          </p:cNvPr>
          <p:cNvSpPr txBox="1">
            <a:spLocks/>
          </p:cNvSpPr>
          <p:nvPr/>
        </p:nvSpPr>
        <p:spPr>
          <a:xfrm>
            <a:off x="474132" y="3707425"/>
            <a:ext cx="11287338" cy="14228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0" marR="0" indent="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4800" b="0" kern="0" spc="-50">
                <a:solidFill>
                  <a:schemeClr val="bg1"/>
                </a:solidFill>
                <a:latin typeface="Helvetica" pitchFamily="2" charset="0"/>
                <a:ea typeface="Helvetica Neue Thin" panose="020B0403020202020204" pitchFamily="34" charset="0"/>
                <a:cs typeface="Helvetica"/>
                <a:sym typeface="Helvetica"/>
              </a:rPr>
              <a:t>Thank you</a:t>
            </a:r>
          </a:p>
          <a:p>
            <a:pPr algn="ctr">
              <a:lnSpc>
                <a:spcPct val="90000"/>
              </a:lnSpc>
              <a:defRPr sz="10600" b="0">
                <a:solidFill>
                  <a:srgbClr val="FFFFFF"/>
                </a:solidFill>
                <a:latin typeface="Helvetica"/>
                <a:ea typeface="Helvetica"/>
                <a:cs typeface="Helvetica"/>
                <a:sym typeface="Helvetica"/>
              </a:defRPr>
            </a:pPr>
            <a:r>
              <a:rPr lang="en-GB" sz="4800" b="0" kern="0" spc="-50">
                <a:solidFill>
                  <a:schemeClr val="bg1"/>
                </a:solidFill>
                <a:latin typeface="Helvetica" pitchFamily="2" charset="0"/>
                <a:ea typeface="Helvetica Neue Thin" panose="020B0403020202020204" pitchFamily="34" charset="0"/>
                <a:cs typeface="Helvetica"/>
                <a:sym typeface="Helvetica"/>
              </a:rPr>
              <a:t>Any questions?</a:t>
            </a:r>
            <a:endParaRPr lang="en-GB" sz="4800" b="0" kern="0" spc="-50">
              <a:solidFill>
                <a:schemeClr val="bg1"/>
              </a:solidFill>
              <a:latin typeface="Helvetica Light" panose="020B0403020202020204" pitchFamily="34" charset="0"/>
              <a:ea typeface="Helvetica Neue Thin" panose="020B0403020202020204" pitchFamily="34" charset="0"/>
              <a:cs typeface="Helvetica"/>
              <a:sym typeface="Helvetica"/>
            </a:endParaRPr>
          </a:p>
        </p:txBody>
      </p:sp>
      <p:pic>
        <p:nvPicPr>
          <p:cNvPr id="7" name="Picture 6">
            <a:extLst>
              <a:ext uri="{FF2B5EF4-FFF2-40B4-BE49-F238E27FC236}">
                <a16:creationId xmlns:a16="http://schemas.microsoft.com/office/drawing/2014/main" id="{70438530-232C-B5B5-B6F5-2A09835EC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1379" y="920234"/>
            <a:ext cx="5349240" cy="2134347"/>
          </a:xfrm>
          <a:prstGeom prst="rect">
            <a:avLst/>
          </a:prstGeom>
        </p:spPr>
      </p:pic>
    </p:spTree>
    <p:extLst>
      <p:ext uri="{BB962C8B-B14F-4D97-AF65-F5344CB8AC3E}">
        <p14:creationId xmlns:p14="http://schemas.microsoft.com/office/powerpoint/2010/main" val="275132320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E48EC-C038-C7FA-AEBB-66B5932BCC55}"/>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F830EF4-C6EA-0C80-590D-B6009995DE2E}"/>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3" name="Text Placeholder 2">
            <a:extLst>
              <a:ext uri="{FF2B5EF4-FFF2-40B4-BE49-F238E27FC236}">
                <a16:creationId xmlns:a16="http://schemas.microsoft.com/office/drawing/2014/main" id="{D1C8121D-F56E-26B2-5925-49AE024D110F}"/>
              </a:ext>
            </a:extLst>
          </p:cNvPr>
          <p:cNvSpPr>
            <a:spLocks noGrp="1"/>
          </p:cNvSpPr>
          <p:nvPr>
            <p:ph type="body" sz="half" idx="1"/>
          </p:nvPr>
        </p:nvSpPr>
        <p:spPr>
          <a:xfrm>
            <a:off x="603250" y="1048619"/>
            <a:ext cx="7228417" cy="4705382"/>
          </a:xfrm>
        </p:spPr>
        <p:txBody>
          <a:bodyPr>
            <a:normAutofit fontScale="92500" lnSpcReduction="10000"/>
          </a:bodyPr>
          <a:lstStyle/>
          <a:p>
            <a:r>
              <a:rPr lang="en-IE"/>
              <a:t>Core mission to “</a:t>
            </a:r>
            <a:r>
              <a:rPr lang="en-IE" i="1"/>
              <a:t>put Africa at the heart of LSE” </a:t>
            </a:r>
          </a:p>
          <a:p>
            <a:r>
              <a:rPr lang="en-IE"/>
              <a:t>Geographically-focused research institute</a:t>
            </a:r>
          </a:p>
          <a:p>
            <a:r>
              <a:rPr lang="en-IE"/>
              <a:t>Frequently partnering with academic researchers, local/national/international NGOs, UN agencies, governments, activists, artists, and freelance researchers.</a:t>
            </a:r>
          </a:p>
          <a:p>
            <a:r>
              <a:rPr lang="en-IE"/>
              <a:t>Who are we? </a:t>
            </a:r>
          </a:p>
          <a:p>
            <a:pPr lvl="1"/>
            <a:r>
              <a:rPr lang="en-IE" b="1" i="1"/>
              <a:t>Eunice</a:t>
            </a:r>
            <a:r>
              <a:rPr lang="en-IE"/>
              <a:t> – Research Grants Officer, focused on post-award management</a:t>
            </a:r>
          </a:p>
          <a:p>
            <a:pPr lvl="1"/>
            <a:r>
              <a:rPr lang="en-IE" b="1" i="1"/>
              <a:t>Anna</a:t>
            </a:r>
            <a:r>
              <a:rPr lang="en-IE"/>
              <a:t> – Research Programme Manager, focused on pre-award research development</a:t>
            </a:r>
          </a:p>
        </p:txBody>
      </p:sp>
      <p:sp>
        <p:nvSpPr>
          <p:cNvPr id="5" name="Title 4">
            <a:extLst>
              <a:ext uri="{FF2B5EF4-FFF2-40B4-BE49-F238E27FC236}">
                <a16:creationId xmlns:a16="http://schemas.microsoft.com/office/drawing/2014/main" id="{70DA0230-7354-CD60-27A6-E83AD069A854}"/>
              </a:ext>
            </a:extLst>
          </p:cNvPr>
          <p:cNvSpPr>
            <a:spLocks noGrp="1"/>
          </p:cNvSpPr>
          <p:nvPr>
            <p:ph type="title"/>
          </p:nvPr>
        </p:nvSpPr>
        <p:spPr>
          <a:xfrm>
            <a:off x="603250" y="334131"/>
            <a:ext cx="7569200" cy="717550"/>
          </a:xfrm>
        </p:spPr>
        <p:txBody>
          <a:bodyPr>
            <a:normAutofit fontScale="90000"/>
          </a:bodyPr>
          <a:lstStyle/>
          <a:p>
            <a:r>
              <a:rPr lang="en-IE">
                <a:solidFill>
                  <a:srgbClr val="7292CC"/>
                </a:solidFill>
              </a:rPr>
              <a:t> FLIA’s Context</a:t>
            </a:r>
            <a:br>
              <a:rPr lang="en-IE">
                <a:solidFill>
                  <a:srgbClr val="7292CC"/>
                </a:solidFill>
              </a:rPr>
            </a:br>
            <a:endParaRPr lang="en-IE">
              <a:solidFill>
                <a:srgbClr val="7292CC"/>
              </a:solidFill>
            </a:endParaRPr>
          </a:p>
        </p:txBody>
      </p:sp>
      <p:sp>
        <p:nvSpPr>
          <p:cNvPr id="8" name="TextBox 7">
            <a:extLst>
              <a:ext uri="{FF2B5EF4-FFF2-40B4-BE49-F238E27FC236}">
                <a16:creationId xmlns:a16="http://schemas.microsoft.com/office/drawing/2014/main" id="{0C200498-0BCD-2438-85B1-F2542E41EE9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D9FFD72A-E4A8-1FEA-C76F-0229662742C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4" name="Picture 3">
            <a:extLst>
              <a:ext uri="{FF2B5EF4-FFF2-40B4-BE49-F238E27FC236}">
                <a16:creationId xmlns:a16="http://schemas.microsoft.com/office/drawing/2014/main" id="{DCA86268-144A-70AA-22FA-771F4AE2D8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32192" y="5789311"/>
            <a:ext cx="4291584" cy="1033378"/>
          </a:xfrm>
          <a:prstGeom prst="rect">
            <a:avLst/>
          </a:prstGeom>
        </p:spPr>
      </p:pic>
      <p:pic>
        <p:nvPicPr>
          <p:cNvPr id="9" name="Picture 8">
            <a:extLst>
              <a:ext uri="{FF2B5EF4-FFF2-40B4-BE49-F238E27FC236}">
                <a16:creationId xmlns:a16="http://schemas.microsoft.com/office/drawing/2014/main" id="{DE21CC3C-D903-1766-501D-AB6856DE22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72895" y="370732"/>
            <a:ext cx="4564650" cy="2683825"/>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ABFE8423-ADAC-72CD-B49E-178C269D7038}"/>
              </a:ext>
            </a:extLst>
          </p:cNvPr>
          <p:cNvSpPr txBox="1"/>
          <p:nvPr/>
        </p:nvSpPr>
        <p:spPr>
          <a:xfrm>
            <a:off x="8680968" y="5650259"/>
            <a:ext cx="222199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algn="ctr" defTabSz="2438338" hangingPunct="0"/>
            <a:r>
              <a:rPr lang="en-GB" sz="2400">
                <a:solidFill>
                  <a:srgbClr val="5E5E5E"/>
                </a:solidFill>
              </a:rPr>
              <a:t>FLIA Website</a:t>
            </a:r>
            <a:endParaRPr lang="en-GB" sz="2400" b="0" i="0" u="none" strike="noStrike" cap="none" spc="0" normalizeH="0" baseline="0">
              <a:ln>
                <a:noFill/>
              </a:ln>
              <a:solidFill>
                <a:srgbClr val="5E5E5E"/>
              </a:solidFill>
              <a:effectLst/>
              <a:uFillTx/>
              <a:latin typeface="+mn-lt"/>
              <a:ea typeface="+mn-ea"/>
              <a:cs typeface="+mn-cs"/>
            </a:endParaRPr>
          </a:p>
        </p:txBody>
      </p:sp>
      <p:pic>
        <p:nvPicPr>
          <p:cNvPr id="11" name="Picture 10" descr="A qr code with a few black squares&#10;&#10;AI-generated content may be incorrect.">
            <a:extLst>
              <a:ext uri="{FF2B5EF4-FFF2-40B4-BE49-F238E27FC236}">
                <a16:creationId xmlns:a16="http://schemas.microsoft.com/office/drawing/2014/main" id="{CB7D43C9-2442-761A-0C04-89CD3D99F2EB}"/>
              </a:ext>
            </a:extLst>
          </p:cNvPr>
          <p:cNvPicPr>
            <a:picLocks noChangeAspect="1"/>
          </p:cNvPicPr>
          <p:nvPr/>
        </p:nvPicPr>
        <p:blipFill>
          <a:blip r:embed="rId8"/>
          <a:stretch>
            <a:fillRect/>
          </a:stretch>
        </p:blipFill>
        <p:spPr>
          <a:xfrm>
            <a:off x="8464826" y="3059043"/>
            <a:ext cx="2650435" cy="2672523"/>
          </a:xfrm>
          <a:prstGeom prst="rect">
            <a:avLst/>
          </a:prstGeom>
        </p:spPr>
      </p:pic>
    </p:spTree>
    <p:extLst>
      <p:ext uri="{BB962C8B-B14F-4D97-AF65-F5344CB8AC3E}">
        <p14:creationId xmlns:p14="http://schemas.microsoft.com/office/powerpoint/2010/main" val="260629365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DA3D0B3E-2C05-965A-0CBC-2D12A04FF13B}"/>
              </a:ext>
            </a:extLst>
          </p:cNvPr>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7" name="TextBox 6">
            <a:extLst>
              <a:ext uri="{FF2B5EF4-FFF2-40B4-BE49-F238E27FC236}">
                <a16:creationId xmlns:a16="http://schemas.microsoft.com/office/drawing/2014/main" id="{609857E9-8E0A-FAC9-8965-474F65C27C57}"/>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sp>
        <p:nvSpPr>
          <p:cNvPr id="3" name="Text Placeholder 2">
            <a:extLst>
              <a:ext uri="{FF2B5EF4-FFF2-40B4-BE49-F238E27FC236}">
                <a16:creationId xmlns:a16="http://schemas.microsoft.com/office/drawing/2014/main" id="{C121E2C0-4C07-C4CF-B827-338A8674402E}"/>
              </a:ext>
            </a:extLst>
          </p:cNvPr>
          <p:cNvSpPr>
            <a:spLocks noGrp="1"/>
          </p:cNvSpPr>
          <p:nvPr>
            <p:ph type="body" sz="half" idx="1"/>
          </p:nvPr>
        </p:nvSpPr>
        <p:spPr>
          <a:xfrm>
            <a:off x="179730" y="568712"/>
            <a:ext cx="11832541" cy="4569536"/>
          </a:xfrm>
        </p:spPr>
        <p:txBody>
          <a:bodyPr>
            <a:noAutofit/>
          </a:bodyPr>
          <a:lstStyle/>
          <a:p>
            <a:r>
              <a:rPr lang="en-GB" sz="1400"/>
              <a:t>Association of African Universities (AAU), African Research Universities Alliance (ARUA), African Academy of Sciences (AAS), Inter-University Council for Eastern Africa (IUCEA), Association of West African Universities (AWAU) , African Academy of Sciences (AAS), </a:t>
            </a:r>
            <a:r>
              <a:rPr lang="en-GB" sz="1400" err="1"/>
              <a:t>Perivoli</a:t>
            </a:r>
            <a:r>
              <a:rPr lang="en-GB" sz="1400"/>
              <a:t> Africa Research Centre (PARC) at University of Bristol, University of South Africa, University of Cape Town Institute for Humanities in Africa and CODESRIA (2023) </a:t>
            </a:r>
            <a:r>
              <a:rPr lang="en-GB" sz="1400" b="1" i="1"/>
              <a:t>Africa Charter for Transformative Research Collaborations</a:t>
            </a:r>
            <a:r>
              <a:rPr lang="en-GB" sz="1400"/>
              <a:t>. Available at: </a:t>
            </a:r>
            <a:r>
              <a:rPr lang="en-GB" sz="1400">
                <a:hlinkClick r:id="rId4"/>
              </a:rPr>
              <a:t>https://bpb-eu-w2.wpmucdn.com/blogs.bristol.ac.uk/dist/1/627/files/2023/07/Africa-Charter-for-Transformative-Collaborations.pdf</a:t>
            </a:r>
            <a:r>
              <a:rPr lang="en-GB" sz="1400"/>
              <a:t> </a:t>
            </a:r>
          </a:p>
          <a:p>
            <a:r>
              <a:rPr lang="en-GB" sz="1400"/>
              <a:t>Raghuram , P., Cin, M., Gunter, A., </a:t>
            </a:r>
            <a:r>
              <a:rPr lang="en-GB" sz="1400" err="1"/>
              <a:t>Lekunze</a:t>
            </a:r>
            <a:r>
              <a:rPr lang="en-GB" sz="1400"/>
              <a:t>, M., </a:t>
            </a:r>
            <a:r>
              <a:rPr lang="en-GB" sz="1400" err="1"/>
              <a:t>Ong’eta</a:t>
            </a:r>
            <a:r>
              <a:rPr lang="en-GB" sz="1400"/>
              <a:t>, W., Schoeman, R. and van Vuuren, L. (2025). </a:t>
            </a:r>
            <a:r>
              <a:rPr lang="en-GB" sz="1400" b="1" i="1"/>
              <a:t>Building Equitable Partnerships in Africa</a:t>
            </a:r>
            <a:r>
              <a:rPr lang="en-GB" sz="1400"/>
              <a:t>. Available at: </a:t>
            </a:r>
            <a:r>
              <a:rPr lang="en-GB" sz="1400">
                <a:hlinkClick r:id="rId5"/>
              </a:rPr>
              <a:t>https://www.decolonising-education-for-peace-africa.org/sites/www.decolonising-education-for-peace-africa.org/files/Africa%20Report%20Building%20Equitable%20Partnerships%20V4%20WORD.pdf</a:t>
            </a:r>
            <a:r>
              <a:rPr lang="en-GB" sz="1400"/>
              <a:t>. </a:t>
            </a:r>
          </a:p>
          <a:p>
            <a:r>
              <a:rPr lang="en-GB" sz="1400"/>
              <a:t>Aboderin, I., Fuh, D., Balcha Gebremariam, E., and </a:t>
            </a:r>
            <a:r>
              <a:rPr lang="en-GB" sz="1400" err="1"/>
              <a:t>Segalo</a:t>
            </a:r>
            <a:r>
              <a:rPr lang="en-GB" sz="1400"/>
              <a:t>, P. (2023). </a:t>
            </a:r>
            <a:r>
              <a:rPr lang="en-GB" sz="1400" b="1"/>
              <a:t>Beyond ‘equitable partnerships’: the imperative of transformative research collaborations with Africa.</a:t>
            </a:r>
            <a:r>
              <a:rPr lang="en-GB" sz="1400"/>
              <a:t> </a:t>
            </a:r>
            <a:r>
              <a:rPr lang="en-GB" sz="1400" i="1"/>
              <a:t>Global Social Challenges Journal</a:t>
            </a:r>
            <a:r>
              <a:rPr lang="en-GB" sz="1400"/>
              <a:t> 2, 2, 212-228, Available at:</a:t>
            </a:r>
            <a:r>
              <a:rPr lang="en-GB" sz="1400">
                <a:hlinkClick r:id="rId6"/>
              </a:rPr>
              <a:t> https://doi.org/10.1332/27523349Y2023D000000002</a:t>
            </a:r>
            <a:endParaRPr lang="en-GB" sz="1400"/>
          </a:p>
          <a:p>
            <a:r>
              <a:rPr lang="en-GB" sz="1400"/>
              <a:t>Royal Society. (2024). </a:t>
            </a:r>
            <a:r>
              <a:rPr lang="en-GB" sz="1400" b="1" i="1"/>
              <a:t>Research Culture | Royal Society</a:t>
            </a:r>
            <a:r>
              <a:rPr lang="en-GB" sz="1400"/>
              <a:t>. Available at: </a:t>
            </a:r>
            <a:r>
              <a:rPr lang="en-GB" sz="1400">
                <a:hlinkClick r:id="rId7"/>
              </a:rPr>
              <a:t>https://royalsociety.org/news-resources/projects/research-culture/</a:t>
            </a:r>
            <a:r>
              <a:rPr lang="en-GB" sz="1400"/>
              <a:t>. </a:t>
            </a:r>
          </a:p>
          <a:p>
            <a:r>
              <a:rPr lang="en-GB" sz="1400"/>
              <a:t>London School of Economics. (2024). </a:t>
            </a:r>
            <a:r>
              <a:rPr lang="en-GB" sz="1400" b="1" i="1"/>
              <a:t>Research Culture at LSE</a:t>
            </a:r>
            <a:r>
              <a:rPr lang="en-GB" sz="1400"/>
              <a:t>. Available at: </a:t>
            </a:r>
            <a:r>
              <a:rPr lang="en-GB" sz="1400">
                <a:hlinkClick r:id="rId8"/>
              </a:rPr>
              <a:t>https://info.lse.ac.uk/staff/divisions/research-and-innovation/research-culture/Research-Culture-at-LSE</a:t>
            </a:r>
            <a:r>
              <a:rPr lang="en-GB" sz="1400"/>
              <a:t>. </a:t>
            </a:r>
          </a:p>
          <a:p>
            <a:r>
              <a:rPr lang="en-GB" sz="1400"/>
              <a:t>Flint, A., Howard, G., Baidya, M., Wondim, T., Poudel, M., Nijhawan, A., Mulugeta, Y., and Sharma, S. (2022). </a:t>
            </a:r>
            <a:r>
              <a:rPr lang="en-GB" sz="1400" b="1"/>
              <a:t>Equity in Global North–South research partnerships: interrogating UK funding models</a:t>
            </a:r>
            <a:r>
              <a:rPr lang="en-GB" sz="1400"/>
              <a:t>. </a:t>
            </a:r>
            <a:r>
              <a:rPr lang="en-GB" sz="1400" i="1"/>
              <a:t>Global Social Challenges Journal</a:t>
            </a:r>
            <a:r>
              <a:rPr lang="en-GB" sz="1400"/>
              <a:t> 1, (1), pp. 76-93, Available at: </a:t>
            </a:r>
            <a:r>
              <a:rPr lang="en-GB" sz="1400">
                <a:hlinkClick r:id="rId9"/>
              </a:rPr>
              <a:t> https://doi.org/10.1332/VQIL8302</a:t>
            </a:r>
            <a:endParaRPr lang="en-GB" sz="1400"/>
          </a:p>
          <a:p>
            <a:r>
              <a:rPr lang="en-GB" sz="1400"/>
              <a:t>Moran, H., Karlin, L., Lauchlan, E., Rappaport, S.J., Bleasdale, B., Wild, L. and Dorr, J. (2020). </a:t>
            </a:r>
            <a:r>
              <a:rPr lang="en-GB" sz="1400" b="1"/>
              <a:t>Understanding Research Culture: What researchers think about the culture they work in</a:t>
            </a:r>
            <a:r>
              <a:rPr lang="en-GB" sz="1400"/>
              <a:t>. </a:t>
            </a:r>
            <a:r>
              <a:rPr lang="en-GB" sz="1400" i="1" err="1"/>
              <a:t>Wellcome</a:t>
            </a:r>
            <a:r>
              <a:rPr lang="en-GB" sz="1400" i="1"/>
              <a:t> Open Research</a:t>
            </a:r>
            <a:r>
              <a:rPr lang="en-GB" sz="1400"/>
              <a:t>, 5(1), pp.1–32. Available at: </a:t>
            </a:r>
            <a:r>
              <a:rPr lang="en-GB" sz="1400">
                <a:hlinkClick r:id="rId10"/>
              </a:rPr>
              <a:t>https://doi.org/10.12688/wellcomeopenres.15832.1</a:t>
            </a:r>
            <a:r>
              <a:rPr lang="en-GB" sz="1400"/>
              <a:t>  </a:t>
            </a:r>
            <a:endParaRPr lang="en-IE" sz="1400"/>
          </a:p>
        </p:txBody>
      </p:sp>
      <p:sp>
        <p:nvSpPr>
          <p:cNvPr id="5" name="Title 4">
            <a:extLst>
              <a:ext uri="{FF2B5EF4-FFF2-40B4-BE49-F238E27FC236}">
                <a16:creationId xmlns:a16="http://schemas.microsoft.com/office/drawing/2014/main" id="{4AF25002-6D6A-F129-C667-7AFDC917BECF}"/>
              </a:ext>
            </a:extLst>
          </p:cNvPr>
          <p:cNvSpPr>
            <a:spLocks noGrp="1"/>
          </p:cNvSpPr>
          <p:nvPr>
            <p:ph type="title"/>
          </p:nvPr>
        </p:nvSpPr>
        <p:spPr>
          <a:xfrm>
            <a:off x="491738" y="183234"/>
            <a:ext cx="4889500" cy="385477"/>
          </a:xfrm>
        </p:spPr>
        <p:txBody>
          <a:bodyPr lIns="50800" tIns="50800" rIns="50800" bIns="50800" anchor="t">
            <a:noAutofit/>
          </a:bodyPr>
          <a:lstStyle/>
          <a:p>
            <a:pPr algn="ctr"/>
            <a:r>
              <a:rPr lang="en-IE" sz="2800">
                <a:solidFill>
                  <a:srgbClr val="7292CC"/>
                </a:solidFill>
              </a:rPr>
              <a:t>Sources</a:t>
            </a:r>
          </a:p>
        </p:txBody>
      </p:sp>
    </p:spTree>
    <p:extLst>
      <p:ext uri="{BB962C8B-B14F-4D97-AF65-F5344CB8AC3E}">
        <p14:creationId xmlns:p14="http://schemas.microsoft.com/office/powerpoint/2010/main" val="239165006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A6DA4-27E8-D54C-4A6D-BF3CAC51F7B4}"/>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D06DC2B-C04E-FF81-12EE-2D498ADC8038}"/>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3" name="Text Placeholder 2">
            <a:extLst>
              <a:ext uri="{FF2B5EF4-FFF2-40B4-BE49-F238E27FC236}">
                <a16:creationId xmlns:a16="http://schemas.microsoft.com/office/drawing/2014/main" id="{9C764428-3ED3-2974-53DF-5F2DFF9F4A17}"/>
              </a:ext>
            </a:extLst>
          </p:cNvPr>
          <p:cNvSpPr>
            <a:spLocks noGrp="1"/>
          </p:cNvSpPr>
          <p:nvPr>
            <p:ph type="body" sz="half" idx="1"/>
          </p:nvPr>
        </p:nvSpPr>
        <p:spPr>
          <a:xfrm>
            <a:off x="603250" y="1713584"/>
            <a:ext cx="6480467" cy="3948950"/>
          </a:xfrm>
        </p:spPr>
        <p:txBody>
          <a:bodyPr lIns="50800" tIns="50800" rIns="50800" bIns="50800" anchor="t">
            <a:normAutofit/>
          </a:bodyPr>
          <a:lstStyle/>
          <a:p>
            <a:r>
              <a:rPr lang="en-IE"/>
              <a:t>Discuss links between research culture strategies and meaningful equitable international research partnerships</a:t>
            </a:r>
          </a:p>
          <a:p>
            <a:r>
              <a:rPr lang="en-IE"/>
              <a:t>Share experiences from our context</a:t>
            </a:r>
          </a:p>
          <a:p>
            <a:r>
              <a:rPr lang="en-IE"/>
              <a:t>Reframe equitable research partnerships to go beyond "tick-box" exercises</a:t>
            </a:r>
          </a:p>
          <a:p>
            <a:pPr marL="0" indent="0">
              <a:buNone/>
            </a:pPr>
            <a:endParaRPr lang="en-IE"/>
          </a:p>
        </p:txBody>
      </p:sp>
      <p:sp>
        <p:nvSpPr>
          <p:cNvPr id="5" name="Title 4">
            <a:extLst>
              <a:ext uri="{FF2B5EF4-FFF2-40B4-BE49-F238E27FC236}">
                <a16:creationId xmlns:a16="http://schemas.microsoft.com/office/drawing/2014/main" id="{A1C2658C-CAFC-D3D3-4DC7-97C9324DF67E}"/>
              </a:ext>
            </a:extLst>
          </p:cNvPr>
          <p:cNvSpPr>
            <a:spLocks noGrp="1"/>
          </p:cNvSpPr>
          <p:nvPr>
            <p:ph type="title"/>
          </p:nvPr>
        </p:nvSpPr>
        <p:spPr/>
        <p:txBody>
          <a:bodyPr lIns="50800" tIns="50800" rIns="50800" bIns="50800" anchor="t">
            <a:normAutofit/>
          </a:bodyPr>
          <a:lstStyle/>
          <a:p>
            <a:r>
              <a:rPr lang="en-IE" sz="4400">
                <a:solidFill>
                  <a:srgbClr val="7292CC"/>
                </a:solidFill>
              </a:rPr>
              <a:t>Goals</a:t>
            </a:r>
            <a:endParaRPr lang="en-US" sz="4400"/>
          </a:p>
        </p:txBody>
      </p:sp>
      <p:sp>
        <p:nvSpPr>
          <p:cNvPr id="8" name="TextBox 7">
            <a:extLst>
              <a:ext uri="{FF2B5EF4-FFF2-40B4-BE49-F238E27FC236}">
                <a16:creationId xmlns:a16="http://schemas.microsoft.com/office/drawing/2014/main" id="{584E0F56-21C1-4C39-811A-A897FB7565D8}"/>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4F46C9BF-20C8-AC01-FBB7-8E3A279BF48F}"/>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2" name="Picture 1" descr="A blue and black target with a dart&#10;&#10;AI-generated content may be incorrect.">
            <a:extLst>
              <a:ext uri="{FF2B5EF4-FFF2-40B4-BE49-F238E27FC236}">
                <a16:creationId xmlns:a16="http://schemas.microsoft.com/office/drawing/2014/main" id="{B31F6C76-FB38-679A-E032-2C4BCE413916}"/>
              </a:ext>
            </a:extLst>
          </p:cNvPr>
          <p:cNvPicPr>
            <a:picLocks noChangeAspect="1"/>
          </p:cNvPicPr>
          <p:nvPr/>
        </p:nvPicPr>
        <p:blipFill>
          <a:blip r:embed="rId5"/>
          <a:stretch>
            <a:fillRect/>
          </a:stretch>
        </p:blipFill>
        <p:spPr>
          <a:xfrm>
            <a:off x="7742925" y="1255626"/>
            <a:ext cx="4006935" cy="3965746"/>
          </a:xfrm>
          <a:prstGeom prst="rect">
            <a:avLst/>
          </a:prstGeom>
        </p:spPr>
      </p:pic>
      <p:pic>
        <p:nvPicPr>
          <p:cNvPr id="4" name="Picture 3">
            <a:extLst>
              <a:ext uri="{FF2B5EF4-FFF2-40B4-BE49-F238E27FC236}">
                <a16:creationId xmlns:a16="http://schemas.microsoft.com/office/drawing/2014/main" id="{6B62B57C-1677-05A7-FA58-2CD2F07A35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32192" y="5789311"/>
            <a:ext cx="4291584" cy="1033378"/>
          </a:xfrm>
          <a:prstGeom prst="rect">
            <a:avLst/>
          </a:prstGeom>
        </p:spPr>
      </p:pic>
    </p:spTree>
    <p:extLst>
      <p:ext uri="{BB962C8B-B14F-4D97-AF65-F5344CB8AC3E}">
        <p14:creationId xmlns:p14="http://schemas.microsoft.com/office/powerpoint/2010/main" val="286056554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F82E5-80F8-1FE7-259E-F34F842DEDDA}"/>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7882730-F050-62F7-DCFE-26B1F8869925}"/>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3" name="Text Placeholder 2">
            <a:extLst>
              <a:ext uri="{FF2B5EF4-FFF2-40B4-BE49-F238E27FC236}">
                <a16:creationId xmlns:a16="http://schemas.microsoft.com/office/drawing/2014/main" id="{FD05285A-C2B7-F45E-9DF8-EB3EEF3475C8}"/>
              </a:ext>
            </a:extLst>
          </p:cNvPr>
          <p:cNvSpPr>
            <a:spLocks noGrp="1"/>
          </p:cNvSpPr>
          <p:nvPr>
            <p:ph type="body" sz="half" idx="1"/>
          </p:nvPr>
        </p:nvSpPr>
        <p:spPr>
          <a:xfrm>
            <a:off x="340263" y="923512"/>
            <a:ext cx="7560833" cy="3686058"/>
          </a:xfrm>
          <a:ln w="28575">
            <a:noFill/>
          </a:ln>
        </p:spPr>
        <p:txBody>
          <a:bodyPr>
            <a:normAutofit fontScale="70000" lnSpcReduction="20000"/>
          </a:bodyPr>
          <a:lstStyle/>
          <a:p>
            <a:pPr marL="0" indent="0">
              <a:buNone/>
            </a:pPr>
            <a:r>
              <a:rPr lang="en-GB" sz="2800" b="1"/>
              <a:t>International research collaboration can:</a:t>
            </a:r>
          </a:p>
          <a:p>
            <a:r>
              <a:rPr lang="en-GB"/>
              <a:t>Expand knowledge and innovation </a:t>
            </a:r>
          </a:p>
          <a:p>
            <a:r>
              <a:rPr lang="en-GB"/>
              <a:t>Address global challenges </a:t>
            </a:r>
          </a:p>
          <a:p>
            <a:r>
              <a:rPr lang="en-GB"/>
              <a:t>Build mutual research capacity </a:t>
            </a:r>
          </a:p>
          <a:p>
            <a:r>
              <a:rPr lang="en-GB"/>
              <a:t>Strengthen diplomatic and academic relationships </a:t>
            </a:r>
          </a:p>
          <a:p>
            <a:r>
              <a:rPr lang="en-GB"/>
              <a:t>Advance practice of EDI principles in research both within UK institutions and internationally</a:t>
            </a:r>
          </a:p>
          <a:p>
            <a:r>
              <a:rPr lang="en-GB"/>
              <a:t>Transform and advance disciplines with new knowledge generation</a:t>
            </a:r>
          </a:p>
        </p:txBody>
      </p:sp>
      <p:sp>
        <p:nvSpPr>
          <p:cNvPr id="5" name="Title 4">
            <a:extLst>
              <a:ext uri="{FF2B5EF4-FFF2-40B4-BE49-F238E27FC236}">
                <a16:creationId xmlns:a16="http://schemas.microsoft.com/office/drawing/2014/main" id="{FF60187C-2F50-3FA8-4C4E-0B9321CED033}"/>
              </a:ext>
            </a:extLst>
          </p:cNvPr>
          <p:cNvSpPr>
            <a:spLocks noGrp="1"/>
          </p:cNvSpPr>
          <p:nvPr>
            <p:ph type="title"/>
          </p:nvPr>
        </p:nvSpPr>
        <p:spPr>
          <a:xfrm>
            <a:off x="481756" y="370132"/>
            <a:ext cx="10887710" cy="717550"/>
          </a:xfrm>
        </p:spPr>
        <p:txBody>
          <a:bodyPr>
            <a:noAutofit/>
          </a:bodyPr>
          <a:lstStyle/>
          <a:p>
            <a:r>
              <a:rPr lang="en-GB" sz="3600">
                <a:solidFill>
                  <a:srgbClr val="7292CC"/>
                </a:solidFill>
              </a:rPr>
              <a:t>Why Equitable Research Partnerships Matter</a:t>
            </a:r>
            <a:endParaRPr lang="en-IE" sz="3600">
              <a:solidFill>
                <a:srgbClr val="7292CC"/>
              </a:solidFill>
            </a:endParaRPr>
          </a:p>
        </p:txBody>
      </p:sp>
      <p:sp>
        <p:nvSpPr>
          <p:cNvPr id="8" name="TextBox 7">
            <a:extLst>
              <a:ext uri="{FF2B5EF4-FFF2-40B4-BE49-F238E27FC236}">
                <a16:creationId xmlns:a16="http://schemas.microsoft.com/office/drawing/2014/main" id="{2368BB5A-3747-AE5D-742A-F6C1DB52DE50}"/>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AF3A342C-33F9-2D77-DDE5-895447E7075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4" name="Picture 3">
            <a:extLst>
              <a:ext uri="{FF2B5EF4-FFF2-40B4-BE49-F238E27FC236}">
                <a16:creationId xmlns:a16="http://schemas.microsoft.com/office/drawing/2014/main" id="{60347FDE-B8CA-1270-2ACE-63519C7F1F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32192" y="5789311"/>
            <a:ext cx="4291584" cy="1033378"/>
          </a:xfrm>
          <a:prstGeom prst="rect">
            <a:avLst/>
          </a:prstGeom>
        </p:spPr>
      </p:pic>
      <p:sp>
        <p:nvSpPr>
          <p:cNvPr id="12" name="Text Placeholder 2">
            <a:extLst>
              <a:ext uri="{FF2B5EF4-FFF2-40B4-BE49-F238E27FC236}">
                <a16:creationId xmlns:a16="http://schemas.microsoft.com/office/drawing/2014/main" id="{852C8696-2F7D-A8C6-8102-581656D05C5A}"/>
              </a:ext>
            </a:extLst>
          </p:cNvPr>
          <p:cNvSpPr txBox="1">
            <a:spLocks/>
          </p:cNvSpPr>
          <p:nvPr/>
        </p:nvSpPr>
        <p:spPr>
          <a:xfrm>
            <a:off x="6194323" y="1561292"/>
            <a:ext cx="5542178" cy="21159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endParaRPr lang="en-GB" sz="2000" kern="0"/>
          </a:p>
        </p:txBody>
      </p:sp>
      <p:sp>
        <p:nvSpPr>
          <p:cNvPr id="16" name="Text Placeholder 2">
            <a:extLst>
              <a:ext uri="{FF2B5EF4-FFF2-40B4-BE49-F238E27FC236}">
                <a16:creationId xmlns:a16="http://schemas.microsoft.com/office/drawing/2014/main" id="{06F907A2-4AD7-771B-2010-50F368E5A4DB}"/>
              </a:ext>
            </a:extLst>
          </p:cNvPr>
          <p:cNvSpPr txBox="1">
            <a:spLocks/>
          </p:cNvSpPr>
          <p:nvPr/>
        </p:nvSpPr>
        <p:spPr>
          <a:xfrm>
            <a:off x="333486" y="4637612"/>
            <a:ext cx="7560833" cy="1033377"/>
          </a:xfrm>
          <a:prstGeom prst="rect">
            <a:avLst/>
          </a:prstGeom>
          <a:ln w="19050">
            <a:solidFill>
              <a:schemeClr val="accent1">
                <a:lumMod val="75000"/>
              </a:schemeClr>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algn="ctr">
              <a:buFontTx/>
              <a:buNone/>
            </a:pPr>
            <a:r>
              <a:rPr lang="en-GB" sz="1800" b="1" i="1" kern="0"/>
              <a:t>However, research partnerships are not always genuinely equitable. </a:t>
            </a:r>
            <a:br>
              <a:rPr lang="en-GB" sz="1800" b="1" i="1" kern="0"/>
            </a:br>
            <a:r>
              <a:rPr lang="en-GB" sz="1800" b="1" i="1" kern="0"/>
              <a:t>In practice, who really has the power to design and implement big ideas at pre- and post-award?</a:t>
            </a:r>
          </a:p>
        </p:txBody>
      </p:sp>
      <p:pic>
        <p:nvPicPr>
          <p:cNvPr id="17" name="Picture 16">
            <a:extLst>
              <a:ext uri="{FF2B5EF4-FFF2-40B4-BE49-F238E27FC236}">
                <a16:creationId xmlns:a16="http://schemas.microsoft.com/office/drawing/2014/main" id="{73F40FDC-8E5C-9919-017D-0B3123A905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41359" y="951554"/>
            <a:ext cx="3603601" cy="4789714"/>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050DBEFB-3A03-4CE5-0AF3-F69D3BAE1586}"/>
              </a:ext>
            </a:extLst>
          </p:cNvPr>
          <p:cNvSpPr txBox="1"/>
          <p:nvPr/>
        </p:nvSpPr>
        <p:spPr>
          <a:xfrm>
            <a:off x="7032900" y="5817527"/>
            <a:ext cx="4336566"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5E5E5E"/>
                </a:solidFill>
                <a:effectLst/>
                <a:uFillTx/>
                <a:latin typeface="+mn-lt"/>
                <a:ea typeface="+mn-ea"/>
                <a:cs typeface="+mn-cs"/>
                <a:sym typeface="Helvetica Neue"/>
              </a:rPr>
              <a:t>Image: FLIA (2019) – Social Sciences Writing Workshop: University of Sierra Leone, LSE, LSHTM</a:t>
            </a:r>
          </a:p>
        </p:txBody>
      </p:sp>
    </p:spTree>
    <p:extLst>
      <p:ext uri="{BB962C8B-B14F-4D97-AF65-F5344CB8AC3E}">
        <p14:creationId xmlns:p14="http://schemas.microsoft.com/office/powerpoint/2010/main" val="115006181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B9AAA-2867-C501-DF15-F7E5C2B40DCD}"/>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F0883FD-0E64-46D2-06B5-5446F332E607}"/>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3" name="Text Placeholder 2">
            <a:extLst>
              <a:ext uri="{FF2B5EF4-FFF2-40B4-BE49-F238E27FC236}">
                <a16:creationId xmlns:a16="http://schemas.microsoft.com/office/drawing/2014/main" id="{51363AFB-4564-E9F8-8339-B25A11C3A16A}"/>
              </a:ext>
            </a:extLst>
          </p:cNvPr>
          <p:cNvSpPr>
            <a:spLocks noGrp="1"/>
          </p:cNvSpPr>
          <p:nvPr>
            <p:ph type="body" sz="half" idx="1"/>
          </p:nvPr>
        </p:nvSpPr>
        <p:spPr>
          <a:xfrm>
            <a:off x="8697" y="995076"/>
            <a:ext cx="6643530" cy="4763844"/>
          </a:xfrm>
        </p:spPr>
        <p:txBody>
          <a:bodyPr lIns="50800" tIns="50800" rIns="50800" bIns="50800" anchor="t">
            <a:normAutofit/>
          </a:bodyPr>
          <a:lstStyle/>
          <a:p>
            <a:r>
              <a:rPr lang="en-GB"/>
              <a:t>Funding structures favouring UK leadership </a:t>
            </a:r>
          </a:p>
          <a:p>
            <a:r>
              <a:rPr lang="en-GB"/>
              <a:t>“Rubber stamping” equitable engagement to meet funder requirements</a:t>
            </a:r>
          </a:p>
          <a:p>
            <a:r>
              <a:rPr lang="en-GB"/>
              <a:t>Administrative complexity</a:t>
            </a:r>
          </a:p>
          <a:p>
            <a:r>
              <a:rPr lang="en-GB"/>
              <a:t>Power imbalances in resources and infrastructure, knowledge ownership, and colonial legacies</a:t>
            </a:r>
          </a:p>
          <a:p>
            <a:r>
              <a:rPr lang="en-GB"/>
              <a:t>Lack of meaningful inclusion of international collaborators at research design stages </a:t>
            </a:r>
            <a:endParaRPr lang="en-IE"/>
          </a:p>
        </p:txBody>
      </p:sp>
      <p:sp>
        <p:nvSpPr>
          <p:cNvPr id="5" name="Title 4">
            <a:extLst>
              <a:ext uri="{FF2B5EF4-FFF2-40B4-BE49-F238E27FC236}">
                <a16:creationId xmlns:a16="http://schemas.microsoft.com/office/drawing/2014/main" id="{4D7705DE-E2C3-B8F5-BCE0-D47B7EBE4B77}"/>
              </a:ext>
            </a:extLst>
          </p:cNvPr>
          <p:cNvSpPr>
            <a:spLocks noGrp="1"/>
          </p:cNvSpPr>
          <p:nvPr>
            <p:ph type="title"/>
          </p:nvPr>
        </p:nvSpPr>
        <p:spPr>
          <a:xfrm>
            <a:off x="326572" y="386449"/>
            <a:ext cx="11685699" cy="717550"/>
          </a:xfrm>
        </p:spPr>
        <p:txBody>
          <a:bodyPr>
            <a:normAutofit fontScale="90000"/>
          </a:bodyPr>
          <a:lstStyle/>
          <a:p>
            <a:r>
              <a:rPr lang="en-GB">
                <a:solidFill>
                  <a:srgbClr val="7292CC"/>
                </a:solidFill>
              </a:rPr>
              <a:t>Challenges for Implementing Equitable Partnerships</a:t>
            </a:r>
            <a:endParaRPr lang="en-IE">
              <a:solidFill>
                <a:srgbClr val="7292CC"/>
              </a:solidFill>
            </a:endParaRPr>
          </a:p>
        </p:txBody>
      </p:sp>
      <p:sp>
        <p:nvSpPr>
          <p:cNvPr id="8" name="TextBox 7">
            <a:extLst>
              <a:ext uri="{FF2B5EF4-FFF2-40B4-BE49-F238E27FC236}">
                <a16:creationId xmlns:a16="http://schemas.microsoft.com/office/drawing/2014/main" id="{BB0E05C9-62D0-3478-443C-8664FE99CA6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618727D6-73F9-3FD7-C12A-C1C53F4280ED}"/>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4" name="TextBox 3">
            <a:extLst>
              <a:ext uri="{FF2B5EF4-FFF2-40B4-BE49-F238E27FC236}">
                <a16:creationId xmlns:a16="http://schemas.microsoft.com/office/drawing/2014/main" id="{C6F51698-A83E-53B7-8B88-A91107CD994C}"/>
              </a:ext>
            </a:extLst>
          </p:cNvPr>
          <p:cNvSpPr txBox="1"/>
          <p:nvPr/>
        </p:nvSpPr>
        <p:spPr>
          <a:xfrm>
            <a:off x="32887" y="5295412"/>
            <a:ext cx="6444047"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8"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5E5E5E"/>
                </a:solidFill>
                <a:effectLst/>
                <a:uFillTx/>
                <a:latin typeface="+mn-lt"/>
                <a:ea typeface="+mn-ea"/>
                <a:cs typeface="+mn-cs"/>
                <a:sym typeface="Helvetica Neue"/>
              </a:rPr>
              <a:t>Sources: Presenter discussions with researchers and support staff; </a:t>
            </a:r>
            <a:r>
              <a:rPr kumimoji="0" lang="en-GB" sz="1200" b="0" i="1" u="none" strike="noStrike" cap="none" spc="0" normalizeH="0" baseline="0">
                <a:ln>
                  <a:noFill/>
                </a:ln>
                <a:solidFill>
                  <a:srgbClr val="5E5E5E"/>
                </a:solidFill>
                <a:effectLst/>
                <a:uFillTx/>
                <a:latin typeface="+mn-lt"/>
                <a:ea typeface="+mn-ea"/>
                <a:cs typeface="+mn-cs"/>
                <a:sym typeface="Helvetica Neue"/>
              </a:rPr>
              <a:t>Building Equitable Partnerships in Africa</a:t>
            </a:r>
            <a:r>
              <a:rPr kumimoji="0" lang="en-GB" sz="1200" b="0" u="none" strike="noStrike" cap="none" spc="0" normalizeH="0" baseline="0">
                <a:ln>
                  <a:noFill/>
                </a:ln>
                <a:solidFill>
                  <a:srgbClr val="5E5E5E"/>
                </a:solidFill>
                <a:effectLst/>
                <a:uFillTx/>
                <a:latin typeface="+mn-lt"/>
                <a:ea typeface="+mn-ea"/>
                <a:cs typeface="+mn-cs"/>
                <a:sym typeface="Helvetica Neue"/>
              </a:rPr>
              <a:t> (Raghuram et al </a:t>
            </a:r>
            <a:r>
              <a:rPr kumimoji="0" lang="en-GB" sz="1200" b="0" u="none" strike="noStrike" cap="none" spc="0" normalizeH="0" baseline="0">
                <a:ln>
                  <a:noFill/>
                </a:ln>
                <a:solidFill>
                  <a:srgbClr val="5E5E5E"/>
                </a:solidFill>
                <a:effectLst/>
                <a:uFillTx/>
                <a:latin typeface="+mn-lt"/>
                <a:ea typeface="+mn-ea"/>
                <a:cs typeface="+mn-cs"/>
                <a:sym typeface="Helvetica Neue"/>
                <a:hlinkClick r:id="rId6"/>
              </a:rPr>
              <a:t>2024</a:t>
            </a:r>
            <a:r>
              <a:rPr kumimoji="0" lang="en-GB" sz="1200" b="0" u="none" strike="noStrike" cap="none" spc="0" normalizeH="0" baseline="0">
                <a:ln>
                  <a:noFill/>
                </a:ln>
                <a:solidFill>
                  <a:srgbClr val="5E5E5E"/>
                </a:solidFill>
                <a:effectLst/>
                <a:uFillTx/>
                <a:latin typeface="+mn-lt"/>
                <a:ea typeface="+mn-ea"/>
                <a:cs typeface="+mn-cs"/>
                <a:sym typeface="Helvetica Neue"/>
              </a:rPr>
              <a:t>)</a:t>
            </a:r>
            <a:endParaRPr kumimoji="0" lang="en-GB" sz="1200" b="0" i="0" u="none" strike="noStrike" cap="none" spc="0" normalizeH="0" baseline="0">
              <a:ln>
                <a:noFill/>
              </a:ln>
              <a:solidFill>
                <a:srgbClr val="5E5E5E"/>
              </a:solidFill>
              <a:effectLst/>
              <a:uFillTx/>
              <a:latin typeface="+mn-lt"/>
              <a:ea typeface="+mn-ea"/>
              <a:cs typeface="+mn-cs"/>
              <a:sym typeface="Helvetica Neue"/>
            </a:endParaRPr>
          </a:p>
        </p:txBody>
      </p:sp>
      <p:pic>
        <p:nvPicPr>
          <p:cNvPr id="6" name="Picture 5">
            <a:extLst>
              <a:ext uri="{FF2B5EF4-FFF2-40B4-BE49-F238E27FC236}">
                <a16:creationId xmlns:a16="http://schemas.microsoft.com/office/drawing/2014/main" id="{1D19DB2E-E048-7C51-F126-ABCFB3CEBE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32192" y="5789311"/>
            <a:ext cx="4291584" cy="1033378"/>
          </a:xfrm>
          <a:prstGeom prst="rect">
            <a:avLst/>
          </a:prstGeom>
        </p:spPr>
      </p:pic>
      <p:sp>
        <p:nvSpPr>
          <p:cNvPr id="14" name="TextBox 13">
            <a:extLst>
              <a:ext uri="{FF2B5EF4-FFF2-40B4-BE49-F238E27FC236}">
                <a16:creationId xmlns:a16="http://schemas.microsoft.com/office/drawing/2014/main" id="{2C5E19A4-F7FC-39B0-D3FC-585B2A858AC7}"/>
              </a:ext>
            </a:extLst>
          </p:cNvPr>
          <p:cNvSpPr txBox="1"/>
          <p:nvPr/>
        </p:nvSpPr>
        <p:spPr>
          <a:xfrm>
            <a:off x="6666604" y="5133040"/>
            <a:ext cx="538849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8"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5E5E5E"/>
                </a:solidFill>
                <a:effectLst/>
                <a:uFillTx/>
                <a:latin typeface="+mn-lt"/>
                <a:ea typeface="+mn-ea"/>
                <a:cs typeface="+mn-cs"/>
                <a:sym typeface="Helvetica Neue"/>
              </a:rPr>
              <a:t>Image source: “Uneven playing field in Africa – global production of scientific knowledge: multilayered power imbalances”, </a:t>
            </a:r>
            <a:r>
              <a:rPr lang="en-GB" sz="1200">
                <a:solidFill>
                  <a:srgbClr val="5E5E5E"/>
                </a:solidFill>
                <a:sym typeface="Helvetica Neue"/>
              </a:rPr>
              <a:t>in: </a:t>
            </a:r>
            <a:r>
              <a:rPr lang="en-GB" sz="1200" i="1">
                <a:solidFill>
                  <a:srgbClr val="5E5E5E"/>
                </a:solidFill>
                <a:sym typeface="Helvetica Neue"/>
              </a:rPr>
              <a:t>Africa Charter for Transformative Research Collaborations</a:t>
            </a:r>
            <a:r>
              <a:rPr lang="en-GB" sz="1200">
                <a:solidFill>
                  <a:srgbClr val="5E5E5E"/>
                </a:solidFill>
                <a:sym typeface="Helvetica Neue"/>
              </a:rPr>
              <a:t> (pg. 5, </a:t>
            </a:r>
            <a:r>
              <a:rPr lang="en-GB" sz="1200">
                <a:solidFill>
                  <a:srgbClr val="5E5E5E"/>
                </a:solidFill>
                <a:sym typeface="Helvetica Neue"/>
                <a:hlinkClick r:id="rId8"/>
              </a:rPr>
              <a:t>2023</a:t>
            </a:r>
            <a:r>
              <a:rPr lang="en-GB" sz="1200">
                <a:solidFill>
                  <a:srgbClr val="5E5E5E"/>
                </a:solidFill>
                <a:sym typeface="Helvetica Neue"/>
              </a:rPr>
              <a:t>)</a:t>
            </a:r>
            <a:endParaRPr kumimoji="0" lang="en-GB" sz="1200" b="0" i="0" u="none" strike="noStrike" cap="none" spc="0" normalizeH="0" baseline="0">
              <a:ln>
                <a:noFill/>
              </a:ln>
              <a:solidFill>
                <a:srgbClr val="5E5E5E"/>
              </a:solidFill>
              <a:effectLst/>
              <a:uFillTx/>
              <a:latin typeface="+mn-lt"/>
              <a:ea typeface="+mn-ea"/>
              <a:cs typeface="+mn-cs"/>
              <a:sym typeface="Helvetica Neue"/>
            </a:endParaRPr>
          </a:p>
        </p:txBody>
      </p:sp>
      <p:pic>
        <p:nvPicPr>
          <p:cNvPr id="16" name="Picture 15">
            <a:extLst>
              <a:ext uri="{FF2B5EF4-FFF2-40B4-BE49-F238E27FC236}">
                <a16:creationId xmlns:a16="http://schemas.microsoft.com/office/drawing/2014/main" id="{0AE5B2A2-EE82-43BF-A70A-519BC0F8CB6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64897" y="1098412"/>
            <a:ext cx="5376763" cy="385761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2272201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67834E-8280-E1CC-E2EB-955C6AC01540}"/>
              </a:ext>
            </a:extLst>
          </p:cNvPr>
          <p:cNvSpPr>
            <a:spLocks noGrp="1"/>
          </p:cNvSpPr>
          <p:nvPr>
            <p:ph type="body" sz="half" idx="1"/>
          </p:nvPr>
        </p:nvSpPr>
        <p:spPr>
          <a:xfrm>
            <a:off x="179729" y="2108185"/>
            <a:ext cx="11832542" cy="2350693"/>
          </a:xfrm>
        </p:spPr>
        <p:txBody>
          <a:bodyPr>
            <a:normAutofit fontScale="92500" lnSpcReduction="20000"/>
          </a:bodyPr>
          <a:lstStyle/>
          <a:p>
            <a:r>
              <a:rPr lang="en-US" b="1">
                <a:solidFill>
                  <a:srgbClr val="7292CC"/>
                </a:solidFill>
              </a:rPr>
              <a:t>“Academic cultures can be very colonial on whose voice is acknowledged” – FLIA-affiliated researcher</a:t>
            </a:r>
            <a:endParaRPr lang="en-IE" b="1">
              <a:solidFill>
                <a:srgbClr val="7292CC"/>
              </a:solidFill>
            </a:endParaRPr>
          </a:p>
        </p:txBody>
      </p:sp>
      <p:sp>
        <p:nvSpPr>
          <p:cNvPr id="4" name="TextBox 3">
            <a:extLst>
              <a:ext uri="{FF2B5EF4-FFF2-40B4-BE49-F238E27FC236}">
                <a16:creationId xmlns:a16="http://schemas.microsoft.com/office/drawing/2014/main" id="{4B6FDDC3-14A4-E229-D2E6-8736F7CFC11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B03FD421-8A10-EF16-4A0F-B0E3A0A99D14}"/>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a:extLst>
              <a:ext uri="{FF2B5EF4-FFF2-40B4-BE49-F238E27FC236}">
                <a16:creationId xmlns:a16="http://schemas.microsoft.com/office/drawing/2014/main" id="{330F9744-06CD-C937-6504-977C87E1E9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2192" y="5789311"/>
            <a:ext cx="4291584" cy="1033378"/>
          </a:xfrm>
          <a:prstGeom prst="rect">
            <a:avLst/>
          </a:prstGeom>
        </p:spPr>
      </p:pic>
    </p:spTree>
    <p:extLst>
      <p:ext uri="{BB962C8B-B14F-4D97-AF65-F5344CB8AC3E}">
        <p14:creationId xmlns:p14="http://schemas.microsoft.com/office/powerpoint/2010/main" val="361888420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6B102-5FFF-40BF-8201-93726FE9E66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E775310-2FEF-6744-447B-4061E21794DE}"/>
              </a:ext>
            </a:extLst>
          </p:cNvPr>
          <p:cNvSpPr>
            <a:spLocks noGrp="1"/>
          </p:cNvSpPr>
          <p:nvPr>
            <p:ph type="body" sz="half" idx="1"/>
          </p:nvPr>
        </p:nvSpPr>
        <p:spPr>
          <a:xfrm>
            <a:off x="179729" y="1280161"/>
            <a:ext cx="11832542" cy="3352800"/>
          </a:xfrm>
        </p:spPr>
        <p:txBody>
          <a:bodyPr>
            <a:normAutofit fontScale="77500" lnSpcReduction="20000"/>
          </a:bodyPr>
          <a:lstStyle/>
          <a:p>
            <a:r>
              <a:rPr lang="en-US" b="1">
                <a:solidFill>
                  <a:srgbClr val="7292CC"/>
                </a:solidFill>
              </a:rPr>
              <a:t>“</a:t>
            </a:r>
            <a:r>
              <a:rPr lang="en-GB" b="1">
                <a:solidFill>
                  <a:srgbClr val="7292CC"/>
                </a:solidFill>
              </a:rPr>
              <a:t>Research culture encompasses the </a:t>
            </a:r>
            <a:r>
              <a:rPr lang="en-GB" b="1" i="1">
                <a:solidFill>
                  <a:srgbClr val="7292CC"/>
                </a:solidFill>
              </a:rPr>
              <a:t>behaviours,</a:t>
            </a:r>
            <a:r>
              <a:rPr lang="en-GB" b="1">
                <a:solidFill>
                  <a:srgbClr val="7292CC"/>
                </a:solidFill>
              </a:rPr>
              <a:t> </a:t>
            </a:r>
            <a:r>
              <a:rPr lang="en-GB" b="1" i="1">
                <a:solidFill>
                  <a:srgbClr val="7292CC"/>
                </a:solidFill>
              </a:rPr>
              <a:t>values, expectations, attitudes</a:t>
            </a:r>
            <a:r>
              <a:rPr lang="en-GB" b="1">
                <a:solidFill>
                  <a:srgbClr val="7292CC"/>
                </a:solidFill>
              </a:rPr>
              <a:t> and </a:t>
            </a:r>
            <a:r>
              <a:rPr lang="en-GB" b="1" i="1">
                <a:solidFill>
                  <a:srgbClr val="7292CC"/>
                </a:solidFill>
              </a:rPr>
              <a:t>norms</a:t>
            </a:r>
            <a:r>
              <a:rPr lang="en-GB" b="1">
                <a:solidFill>
                  <a:srgbClr val="7292CC"/>
                </a:solidFill>
              </a:rPr>
              <a:t> of our research communities. It influences researchers’ career paths and determines the way that research is conducted and communicated.</a:t>
            </a:r>
            <a:r>
              <a:rPr lang="en-US" b="1">
                <a:solidFill>
                  <a:srgbClr val="7292CC"/>
                </a:solidFill>
              </a:rPr>
              <a:t>” </a:t>
            </a:r>
          </a:p>
          <a:p>
            <a:pPr algn="r"/>
            <a:br>
              <a:rPr lang="en-US" sz="4000" b="1">
                <a:solidFill>
                  <a:srgbClr val="7292CC"/>
                </a:solidFill>
              </a:rPr>
            </a:br>
            <a:r>
              <a:rPr lang="en-US" sz="4000" b="1">
                <a:solidFill>
                  <a:srgbClr val="7292CC"/>
                </a:solidFill>
              </a:rPr>
              <a:t>- The Royal Society, 2026</a:t>
            </a:r>
            <a:endParaRPr lang="en-IE" sz="4000" b="1">
              <a:solidFill>
                <a:srgbClr val="7292CC"/>
              </a:solidFill>
            </a:endParaRPr>
          </a:p>
        </p:txBody>
      </p:sp>
      <p:sp>
        <p:nvSpPr>
          <p:cNvPr id="4" name="TextBox 3">
            <a:extLst>
              <a:ext uri="{FF2B5EF4-FFF2-40B4-BE49-F238E27FC236}">
                <a16:creationId xmlns:a16="http://schemas.microsoft.com/office/drawing/2014/main" id="{006BCA8F-C620-1C9B-967F-4DED09672246}"/>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D8481542-F43F-139A-485D-13E09BD9EB61}"/>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a:extLst>
              <a:ext uri="{FF2B5EF4-FFF2-40B4-BE49-F238E27FC236}">
                <a16:creationId xmlns:a16="http://schemas.microsoft.com/office/drawing/2014/main" id="{89307713-84BC-E3B7-AAEC-4AC06C0E05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2192" y="5789311"/>
            <a:ext cx="4291584" cy="1033378"/>
          </a:xfrm>
          <a:prstGeom prst="rect">
            <a:avLst/>
          </a:prstGeom>
        </p:spPr>
      </p:pic>
    </p:spTree>
    <p:extLst>
      <p:ext uri="{BB962C8B-B14F-4D97-AF65-F5344CB8AC3E}">
        <p14:creationId xmlns:p14="http://schemas.microsoft.com/office/powerpoint/2010/main" val="143274831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6F93B-2157-A32B-01B0-1C147C362137}"/>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61CD807-423C-D25D-F4AD-60E68F780202}"/>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3" name="Text Placeholder 2">
            <a:extLst>
              <a:ext uri="{FF2B5EF4-FFF2-40B4-BE49-F238E27FC236}">
                <a16:creationId xmlns:a16="http://schemas.microsoft.com/office/drawing/2014/main" id="{757A3BDE-FAB7-A809-7A64-009E2C8C8029}"/>
              </a:ext>
            </a:extLst>
          </p:cNvPr>
          <p:cNvSpPr>
            <a:spLocks noGrp="1"/>
          </p:cNvSpPr>
          <p:nvPr>
            <p:ph type="body" sz="half" idx="1"/>
          </p:nvPr>
        </p:nvSpPr>
        <p:spPr>
          <a:xfrm>
            <a:off x="179729" y="1375136"/>
            <a:ext cx="5161641" cy="3810024"/>
          </a:xfrm>
          <a:ln>
            <a:noFill/>
          </a:ln>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r>
              <a:rPr lang="en-GB">
                <a:solidFill>
                  <a:srgbClr val="000000"/>
                </a:solidFill>
              </a:rPr>
              <a:t>Shared decision-making and knowledge ownership</a:t>
            </a:r>
          </a:p>
          <a:p>
            <a:r>
              <a:rPr lang="en-GB">
                <a:solidFill>
                  <a:srgbClr val="000000"/>
                </a:solidFill>
              </a:rPr>
              <a:t>Fair distribution of resources </a:t>
            </a:r>
          </a:p>
          <a:p>
            <a:r>
              <a:rPr lang="en-GB">
                <a:solidFill>
                  <a:srgbClr val="000000"/>
                </a:solidFill>
              </a:rPr>
              <a:t>Recognition of all contributions </a:t>
            </a:r>
          </a:p>
          <a:p>
            <a:r>
              <a:rPr lang="en-GB">
                <a:solidFill>
                  <a:srgbClr val="000000"/>
                </a:solidFill>
              </a:rPr>
              <a:t>Mutual capacity strengthening </a:t>
            </a:r>
          </a:p>
          <a:p>
            <a:r>
              <a:rPr lang="en-GB">
                <a:solidFill>
                  <a:srgbClr val="000000"/>
                </a:solidFill>
              </a:rPr>
              <a:t>Respect for local knowledge and priorities </a:t>
            </a:r>
          </a:p>
          <a:p>
            <a:r>
              <a:rPr lang="en-GB">
                <a:solidFill>
                  <a:srgbClr val="000000"/>
                </a:solidFill>
              </a:rPr>
              <a:t>Equity doesn’t necessarily mean identical roles; it means fairness, transparency, and mutual benefit.</a:t>
            </a:r>
          </a:p>
          <a:p>
            <a:endParaRPr lang="en-IE"/>
          </a:p>
        </p:txBody>
      </p:sp>
      <p:sp>
        <p:nvSpPr>
          <p:cNvPr id="5" name="Title 4">
            <a:extLst>
              <a:ext uri="{FF2B5EF4-FFF2-40B4-BE49-F238E27FC236}">
                <a16:creationId xmlns:a16="http://schemas.microsoft.com/office/drawing/2014/main" id="{8ABE7E53-CB37-C59E-72F6-1A374D78C8B3}"/>
              </a:ext>
            </a:extLst>
          </p:cNvPr>
          <p:cNvSpPr>
            <a:spLocks noGrp="1"/>
          </p:cNvSpPr>
          <p:nvPr>
            <p:ph type="title"/>
          </p:nvPr>
        </p:nvSpPr>
        <p:spPr>
          <a:xfrm>
            <a:off x="147203" y="218762"/>
            <a:ext cx="11897594" cy="580079"/>
          </a:xfrm>
        </p:spPr>
        <p:txBody>
          <a:bodyPr>
            <a:noAutofit/>
          </a:bodyPr>
          <a:lstStyle/>
          <a:p>
            <a:r>
              <a:rPr lang="en-GB" sz="3200">
                <a:solidFill>
                  <a:srgbClr val="7292CC"/>
                </a:solidFill>
              </a:rPr>
              <a:t>What Does Research Culture Mean For Equitable Partnerships?</a:t>
            </a:r>
            <a:endParaRPr lang="en-IE" sz="3200">
              <a:solidFill>
                <a:srgbClr val="7292CC"/>
              </a:solidFill>
            </a:endParaRPr>
          </a:p>
        </p:txBody>
      </p:sp>
      <p:sp>
        <p:nvSpPr>
          <p:cNvPr id="8" name="TextBox 7">
            <a:extLst>
              <a:ext uri="{FF2B5EF4-FFF2-40B4-BE49-F238E27FC236}">
                <a16:creationId xmlns:a16="http://schemas.microsoft.com/office/drawing/2014/main" id="{115E5A55-7837-C2B7-63D6-3BEE97005B14}"/>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687F8179-9AA7-D330-C16B-319E2738FA1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4" name="Picture 3">
            <a:extLst>
              <a:ext uri="{FF2B5EF4-FFF2-40B4-BE49-F238E27FC236}">
                <a16:creationId xmlns:a16="http://schemas.microsoft.com/office/drawing/2014/main" id="{E58D6FEB-1661-4BAE-88D4-A025F3CE68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32192" y="5789311"/>
            <a:ext cx="4291584" cy="1033378"/>
          </a:xfrm>
          <a:prstGeom prst="rect">
            <a:avLst/>
          </a:prstGeom>
        </p:spPr>
      </p:pic>
      <p:sp>
        <p:nvSpPr>
          <p:cNvPr id="9" name="Text Placeholder 8">
            <a:extLst>
              <a:ext uri="{FF2B5EF4-FFF2-40B4-BE49-F238E27FC236}">
                <a16:creationId xmlns:a16="http://schemas.microsoft.com/office/drawing/2014/main" id="{E8496643-BADC-868B-AB03-706B1BB5D11F}"/>
              </a:ext>
            </a:extLst>
          </p:cNvPr>
          <p:cNvSpPr>
            <a:spLocks noGrp="1"/>
          </p:cNvSpPr>
          <p:nvPr>
            <p:ph type="body" sz="quarter" idx="21"/>
          </p:nvPr>
        </p:nvSpPr>
        <p:spPr>
          <a:xfrm>
            <a:off x="179729" y="840905"/>
            <a:ext cx="5161641" cy="467390"/>
          </a:xfrm>
          <a:solidFill>
            <a:schemeClr val="accent1">
              <a:lumMod val="20000"/>
              <a:lumOff val="80000"/>
            </a:schemeClr>
          </a:solidFill>
          <a:ln>
            <a:noFill/>
          </a:ln>
          <a:effectLst/>
          <a:scene3d>
            <a:camera prst="orthographicFront">
              <a:rot lat="0" lon="0" rev="0"/>
            </a:camera>
            <a:lightRig rig="contrasting" dir="t">
              <a:rot lat="0" lon="0" rev="7800000"/>
            </a:lightRig>
          </a:scene3d>
          <a:sp3d>
            <a:bevelT w="139700" h="139700"/>
          </a:sp3d>
        </p:spPr>
        <p:txBody>
          <a:bodyPr>
            <a:normAutofit fontScale="70000" lnSpcReduction="20000"/>
          </a:bodyPr>
          <a:lstStyle/>
          <a:p>
            <a:r>
              <a:rPr lang="en-GB"/>
              <a:t>Features of equitable partnerships include:</a:t>
            </a:r>
          </a:p>
        </p:txBody>
      </p:sp>
      <p:sp>
        <p:nvSpPr>
          <p:cNvPr id="14" name="Text Placeholder 2">
            <a:extLst>
              <a:ext uri="{FF2B5EF4-FFF2-40B4-BE49-F238E27FC236}">
                <a16:creationId xmlns:a16="http://schemas.microsoft.com/office/drawing/2014/main" id="{EAFA6EAD-BDBF-AE7E-E664-F84BD4785743}"/>
              </a:ext>
            </a:extLst>
          </p:cNvPr>
          <p:cNvSpPr txBox="1">
            <a:spLocks/>
          </p:cNvSpPr>
          <p:nvPr/>
        </p:nvSpPr>
        <p:spPr>
          <a:xfrm>
            <a:off x="6436359" y="1375136"/>
            <a:ext cx="5424534" cy="3810024"/>
          </a:xfrm>
          <a:prstGeom prst="rect">
            <a:avLst/>
          </a:prstGeom>
          <a:solidFill>
            <a:srgbClr val="CCCC00"/>
          </a:solidFill>
          <a:ln>
            <a:solidFill>
              <a:srgbClr val="CCCC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1">
            <a:schemeClr val="accent3"/>
          </a:lnRef>
          <a:fillRef idx="2">
            <a:schemeClr val="accent3"/>
          </a:fillRef>
          <a:effectRef idx="1">
            <a:schemeClr val="accent3"/>
          </a:effectRef>
          <a:fontRef idx="minor">
            <a:schemeClr val="dk1"/>
          </a:fontRef>
        </p:style>
        <p:txBody>
          <a:bodyPr lIns="50800" tIns="50800" rIns="50800" bIns="50800">
            <a:normAutofit fontScale="92500" lnSpcReduction="10000"/>
          </a:bodyPr>
          <a:lst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GB" kern="0"/>
              <a:t>Institutional norms, values and legacies</a:t>
            </a:r>
          </a:p>
          <a:p>
            <a:r>
              <a:rPr lang="en-GB" kern="0"/>
              <a:t>Incentive structures </a:t>
            </a:r>
          </a:p>
          <a:p>
            <a:r>
              <a:rPr lang="en-GB" kern="0"/>
              <a:t>Leadership behaviour </a:t>
            </a:r>
          </a:p>
          <a:p>
            <a:r>
              <a:rPr lang="en-GB" kern="0"/>
              <a:t>Funding practices </a:t>
            </a:r>
          </a:p>
          <a:p>
            <a:r>
              <a:rPr lang="en-GB" kern="0"/>
              <a:t>Administrative processes </a:t>
            </a:r>
          </a:p>
          <a:p>
            <a:r>
              <a:rPr lang="en-GB" kern="0"/>
              <a:t>Cultural norms </a:t>
            </a:r>
          </a:p>
          <a:p>
            <a:r>
              <a:rPr lang="en-GB" kern="0"/>
              <a:t>Informed research management</a:t>
            </a:r>
            <a:endParaRPr lang="en-IE" kern="0"/>
          </a:p>
        </p:txBody>
      </p:sp>
      <p:sp>
        <p:nvSpPr>
          <p:cNvPr id="17" name="Text Placeholder 8">
            <a:extLst>
              <a:ext uri="{FF2B5EF4-FFF2-40B4-BE49-F238E27FC236}">
                <a16:creationId xmlns:a16="http://schemas.microsoft.com/office/drawing/2014/main" id="{D4463169-AED8-8972-B885-5AEC17D4E5A9}"/>
              </a:ext>
            </a:extLst>
          </p:cNvPr>
          <p:cNvSpPr txBox="1">
            <a:spLocks/>
          </p:cNvSpPr>
          <p:nvPr/>
        </p:nvSpPr>
        <p:spPr>
          <a:xfrm>
            <a:off x="6436359" y="837322"/>
            <a:ext cx="5424534" cy="467390"/>
          </a:xfrm>
          <a:prstGeom prst="rect">
            <a:avLst/>
          </a:prstGeom>
          <a:solidFill>
            <a:srgbClr val="CCCC00"/>
          </a:solidFill>
          <a:ln>
            <a:solidFill>
              <a:srgbClr val="CCCC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1">
            <a:schemeClr val="accent3"/>
          </a:lnRef>
          <a:fillRef idx="2">
            <a:schemeClr val="accent3"/>
          </a:fillRef>
          <a:effectRef idx="1">
            <a:schemeClr val="accent3"/>
          </a:effectRef>
          <a:fontRef idx="minor">
            <a:schemeClr val="dk1"/>
          </a:fontRef>
        </p:style>
        <p:txBody>
          <a:bodyPr lIns="45719" tIns="45719" rIns="45719" bIns="45719">
            <a:normAutofit/>
          </a:bodyPr>
          <a:lstStyle>
            <a:lvl1pPr marL="0" marR="0" indent="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GB" sz="2000" kern="0"/>
              <a:t>And they are dependent on:</a:t>
            </a:r>
          </a:p>
        </p:txBody>
      </p:sp>
      <p:sp>
        <p:nvSpPr>
          <p:cNvPr id="18" name="Text Placeholder 2">
            <a:extLst>
              <a:ext uri="{FF2B5EF4-FFF2-40B4-BE49-F238E27FC236}">
                <a16:creationId xmlns:a16="http://schemas.microsoft.com/office/drawing/2014/main" id="{E139DA03-1C78-16F6-349D-237BA9101A76}"/>
              </a:ext>
            </a:extLst>
          </p:cNvPr>
          <p:cNvSpPr txBox="1">
            <a:spLocks/>
          </p:cNvSpPr>
          <p:nvPr/>
        </p:nvSpPr>
        <p:spPr>
          <a:xfrm>
            <a:off x="1621410" y="5252001"/>
            <a:ext cx="11337787" cy="7407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a:buNone/>
            </a:pPr>
            <a:r>
              <a:rPr lang="en-GB" sz="2000" b="1" i="1"/>
              <a:t>Equitable partnerships are fundamentally a research culture issue</a:t>
            </a:r>
          </a:p>
          <a:p>
            <a:endParaRPr lang="en-IE" kern="0"/>
          </a:p>
        </p:txBody>
      </p:sp>
      <p:cxnSp>
        <p:nvCxnSpPr>
          <p:cNvPr id="20" name="Straight Arrow Connector 19">
            <a:extLst>
              <a:ext uri="{FF2B5EF4-FFF2-40B4-BE49-F238E27FC236}">
                <a16:creationId xmlns:a16="http://schemas.microsoft.com/office/drawing/2014/main" id="{A9869F1D-38A3-793A-506C-AB9CF46E6675}"/>
              </a:ext>
            </a:extLst>
          </p:cNvPr>
          <p:cNvCxnSpPr/>
          <p:nvPr/>
        </p:nvCxnSpPr>
        <p:spPr>
          <a:xfrm flipH="1">
            <a:off x="5341370" y="2987644"/>
            <a:ext cx="1094989" cy="0"/>
          </a:xfrm>
          <a:prstGeom prst="straightConnector1">
            <a:avLst/>
          </a:prstGeom>
          <a:noFill/>
          <a:ln w="25400" cap="flat">
            <a:solidFill>
              <a:srgbClr val="000000"/>
            </a:solidFill>
            <a:prstDash val="solid"/>
            <a:miter lim="400000"/>
            <a:headEnd type="triangle"/>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60790510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8FD84-429E-0E9E-B20B-4B42A24C7D85}"/>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8AE9EE08-E870-46E7-C75A-B8256E1A0498}"/>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7" name="TextBox 6">
            <a:extLst>
              <a:ext uri="{FF2B5EF4-FFF2-40B4-BE49-F238E27FC236}">
                <a16:creationId xmlns:a16="http://schemas.microsoft.com/office/drawing/2014/main" id="{8C9BDA1B-10A9-C938-237F-5792E5CBBC6C}"/>
              </a:ext>
            </a:extLst>
          </p:cNvPr>
          <p:cNvSpPr txBox="1"/>
          <p:nvPr/>
        </p:nvSpPr>
        <p:spPr>
          <a:xfrm>
            <a:off x="10726661" y="6396121"/>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sp>
        <p:nvSpPr>
          <p:cNvPr id="5" name="Title 4">
            <a:extLst>
              <a:ext uri="{FF2B5EF4-FFF2-40B4-BE49-F238E27FC236}">
                <a16:creationId xmlns:a16="http://schemas.microsoft.com/office/drawing/2014/main" id="{3F92E9B0-8DEC-4E00-CCF5-B831C25C9509}"/>
              </a:ext>
            </a:extLst>
          </p:cNvPr>
          <p:cNvSpPr>
            <a:spLocks noGrp="1"/>
          </p:cNvSpPr>
          <p:nvPr>
            <p:ph type="title"/>
          </p:nvPr>
        </p:nvSpPr>
        <p:spPr>
          <a:xfrm>
            <a:off x="697117" y="105994"/>
            <a:ext cx="10194202" cy="511494"/>
          </a:xfrm>
        </p:spPr>
        <p:txBody>
          <a:bodyPr>
            <a:noAutofit/>
          </a:bodyPr>
          <a:lstStyle/>
          <a:p>
            <a:r>
              <a:rPr lang="en-IE" sz="4000">
                <a:solidFill>
                  <a:srgbClr val="7292CC"/>
                </a:solidFill>
              </a:rPr>
              <a:t>Example: LSE’s Research Culture Strategy and Implementation</a:t>
            </a:r>
          </a:p>
        </p:txBody>
      </p:sp>
      <p:sp>
        <p:nvSpPr>
          <p:cNvPr id="13" name="Text Placeholder 2">
            <a:extLst>
              <a:ext uri="{FF2B5EF4-FFF2-40B4-BE49-F238E27FC236}">
                <a16:creationId xmlns:a16="http://schemas.microsoft.com/office/drawing/2014/main" id="{5FC8B7AB-B9EA-4D32-97D6-06D65F96994D}"/>
              </a:ext>
            </a:extLst>
          </p:cNvPr>
          <p:cNvSpPr txBox="1">
            <a:spLocks/>
          </p:cNvSpPr>
          <p:nvPr/>
        </p:nvSpPr>
        <p:spPr>
          <a:xfrm>
            <a:off x="6176980" y="1889669"/>
            <a:ext cx="5192486" cy="40841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endParaRPr lang="en-IE" kern="0"/>
          </a:p>
        </p:txBody>
      </p:sp>
      <p:graphicFrame>
        <p:nvGraphicFramePr>
          <p:cNvPr id="19" name="Diagram 18">
            <a:extLst>
              <a:ext uri="{FF2B5EF4-FFF2-40B4-BE49-F238E27FC236}">
                <a16:creationId xmlns:a16="http://schemas.microsoft.com/office/drawing/2014/main" id="{D3D88E35-DD14-1EBD-E9EB-DEF3A982D74F}"/>
              </a:ext>
            </a:extLst>
          </p:cNvPr>
          <p:cNvGraphicFramePr/>
          <p:nvPr>
            <p:extLst>
              <p:ext uri="{D42A27DB-BD31-4B8C-83A1-F6EECF244321}">
                <p14:modId xmlns:p14="http://schemas.microsoft.com/office/powerpoint/2010/main" val="1148373245"/>
              </p:ext>
            </p:extLst>
          </p:nvPr>
        </p:nvGraphicFramePr>
        <p:xfrm>
          <a:off x="93649" y="1140431"/>
          <a:ext cx="10633011" cy="553962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020256465"/>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3" id="{DDCF1FC6-CC23-4236-9119-C0E996F5D25C}" vid="{5F23C322-6768-4972-BFFF-925FAA99B2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a35f604-e35a-44fe-94f9-157a20b9d2d0" xsi:nil="true"/>
    <lcf76f155ced4ddcb4097134ff3c332f xmlns="af6bc2f1-78a2-4dae-8d3b-3ad2f2e7dc3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06C5CBE4CC54A4FA6A8D440804D4B93" ma:contentTypeVersion="19" ma:contentTypeDescription="Create a new document." ma:contentTypeScope="" ma:versionID="3fb5c19bb3f8d8b333d1b87d85668604">
  <xsd:schema xmlns:xsd="http://www.w3.org/2001/XMLSchema" xmlns:xs="http://www.w3.org/2001/XMLSchema" xmlns:p="http://schemas.microsoft.com/office/2006/metadata/properties" xmlns:ns2="ba35f604-e35a-44fe-94f9-157a20b9d2d0" xmlns:ns3="af6bc2f1-78a2-4dae-8d3b-3ad2f2e7dc35" targetNamespace="http://schemas.microsoft.com/office/2006/metadata/properties" ma:root="true" ma:fieldsID="1f0057e6d48228be89d2d38a857a8ea0" ns2:_="" ns3:_="">
    <xsd:import namespace="ba35f604-e35a-44fe-94f9-157a20b9d2d0"/>
    <xsd:import namespace="af6bc2f1-78a2-4dae-8d3b-3ad2f2e7dc3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35f604-e35a-44fe-94f9-157a20b9d2d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db924eae-b0b2-408f-b9f5-5dc754998111}" ma:internalName="TaxCatchAll" ma:showField="CatchAllData" ma:web="ba35f604-e35a-44fe-94f9-157a20b9d2d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f6bc2f1-78a2-4dae-8d3b-3ad2f2e7dc3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2c64bf66-3ab6-4740-8ae4-bf44781f388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2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29B384-E28A-4CDF-AC8A-16E19B09960A}">
  <ds:schemaRefs>
    <ds:schemaRef ds:uri="http://schemas.microsoft.com/sharepoint/v3/contenttype/forms"/>
  </ds:schemaRefs>
</ds:datastoreItem>
</file>

<file path=customXml/itemProps2.xml><?xml version="1.0" encoding="utf-8"?>
<ds:datastoreItem xmlns:ds="http://schemas.openxmlformats.org/officeDocument/2006/customXml" ds:itemID="{4FA11FF0-472B-4CE3-BB30-FA1E15D96E41}">
  <ds:schemaRefs>
    <ds:schemaRef ds:uri="563d7928-de39-40eb-aaef-3504eb7eef23"/>
    <ds:schemaRef ds:uri="a6522d93-ccde-437d-a793-b289ee708a2f"/>
    <ds:schemaRef ds:uri="af6bc2f1-78a2-4dae-8d3b-3ad2f2e7dc35"/>
    <ds:schemaRef ds:uri="ba35f604-e35a-44fe-94f9-157a20b9d2d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D691590-0C31-4135-8C85-19F2B5A1E15E}">
  <ds:schemaRefs>
    <ds:schemaRef ds:uri="af6bc2f1-78a2-4dae-8d3b-3ad2f2e7dc35"/>
    <ds:schemaRef ds:uri="ba35f604-e35a-44fe-94f9-157a20b9d2d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ARMA 2026 Presentation Template</Template>
  <TotalTime>0</TotalTime>
  <Words>2922</Words>
  <Application>Microsoft Office PowerPoint</Application>
  <PresentationFormat>Widescreen</PresentationFormat>
  <Paragraphs>225</Paragraphs>
  <Slides>20</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Aptos</vt:lpstr>
      <vt:lpstr>Arial</vt:lpstr>
      <vt:lpstr>Helvetica</vt:lpstr>
      <vt:lpstr>Helvetica Light</vt:lpstr>
      <vt:lpstr>Helvetica Neue</vt:lpstr>
      <vt:lpstr>Helvetica Neue Medium</vt:lpstr>
      <vt:lpstr>Wingdings</vt:lpstr>
      <vt:lpstr>21_BasicWhite</vt:lpstr>
      <vt:lpstr>PowerPoint Presentation</vt:lpstr>
      <vt:lpstr> FLIA’s Context </vt:lpstr>
      <vt:lpstr>Goals</vt:lpstr>
      <vt:lpstr>Why Equitable Research Partnerships Matter</vt:lpstr>
      <vt:lpstr>Challenges for Implementing Equitable Partnerships</vt:lpstr>
      <vt:lpstr>PowerPoint Presentation</vt:lpstr>
      <vt:lpstr>PowerPoint Presentation</vt:lpstr>
      <vt:lpstr>What Does Research Culture Mean For Equitable Partnerships?</vt:lpstr>
      <vt:lpstr>Example: LSE’s Research Culture Strategy and Implementation</vt:lpstr>
      <vt:lpstr>Example: LSE’s Research Culture Strategy and Implementation</vt:lpstr>
      <vt:lpstr>The Role of Research Professionals  </vt:lpstr>
      <vt:lpstr>Practical steps for Research Managers</vt:lpstr>
      <vt:lpstr>Practical steps for HE Institutions </vt:lpstr>
      <vt:lpstr>Case Study Examples </vt:lpstr>
      <vt:lpstr>Key Takeaways  </vt:lpstr>
      <vt:lpstr>Key Takeaways  </vt:lpstr>
      <vt:lpstr>PowerPoint Presentation</vt:lpstr>
      <vt:lpstr>Let’s Connect</vt:lpstr>
      <vt:lpstr>PowerPoint Presentation</vt:lpstr>
      <vt:lpstr>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Eunice Hansen-Sackey</dc:creator>
  <cp:lastModifiedBy>Technician Harrogate</cp:lastModifiedBy>
  <cp:revision>4</cp:revision>
  <dcterms:created xsi:type="dcterms:W3CDTF">2026-05-29T08:40:55Z</dcterms:created>
  <dcterms:modified xsi:type="dcterms:W3CDTF">2026-06-18T07:26:38Z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0x010100506C5CBE4CC54A4FA6A8D440804D4B93</vt:lpwstr>
  </property>
  <property fmtid="{D5CDD505-2E9C-101B-9397-08002B2CF9AE}" pid="3" name="MediaServiceImageTags">
    <vt:lpwstr/>
  </property>
</Properties>
</file>