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7" r:id="rId5"/>
    <p:sldId id="273" r:id="rId6"/>
    <p:sldId id="270" r:id="rId7"/>
    <p:sldId id="287" r:id="rId8"/>
    <p:sldId id="288" r:id="rId9"/>
    <p:sldId id="275" r:id="rId10"/>
    <p:sldId id="294" r:id="rId11"/>
    <p:sldId id="276" r:id="rId12"/>
    <p:sldId id="289" r:id="rId13"/>
    <p:sldId id="291" r:id="rId14"/>
    <p:sldId id="282" r:id="rId15"/>
    <p:sldId id="292" r:id="rId16"/>
  </p:sldIdLst>
  <p:sldSz cx="18288000" cy="10287000"/>
  <p:notesSz cx="6858000" cy="9144000"/>
  <p:embeddedFontLst>
    <p:embeddedFont>
      <p:font typeface="Myriad Pro 2" panose="020B0604020202020204" charset="0"/>
      <p:regular r:id="rId17"/>
      <p:bold r:id="rId18"/>
    </p:embeddedFont>
    <p:embeddedFont>
      <p:font typeface="Myriad Pro 3"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558A94-2912-4669-9C7E-15A019939DBC}" v="4" dt="2025-10-08T13:38:52.9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24" autoAdjust="0"/>
  </p:normalViewPr>
  <p:slideViewPr>
    <p:cSldViewPr>
      <p:cViewPr varScale="1">
        <p:scale>
          <a:sx n="67" d="100"/>
          <a:sy n="67" d="100"/>
        </p:scale>
        <p:origin x="4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lie Huegler" userId="uG/3BYp1XPy4q/8cpIBNsYpJUdNyXIrdFRuFR93Eq3k=" providerId="None" clId="Web-{9F558A94-2912-4669-9C7E-15A019939DBC}"/>
    <pc:docChg chg="modSld">
      <pc:chgData name="Nathalie Huegler" userId="uG/3BYp1XPy4q/8cpIBNsYpJUdNyXIrdFRuFR93Eq3k=" providerId="None" clId="Web-{9F558A94-2912-4669-9C7E-15A019939DBC}" dt="2025-10-08T13:38:47.259" v="0" actId="20577"/>
      <pc:docMkLst>
        <pc:docMk/>
      </pc:docMkLst>
      <pc:sldChg chg="modSp">
        <pc:chgData name="Nathalie Huegler" userId="uG/3BYp1XPy4q/8cpIBNsYpJUdNyXIrdFRuFR93Eq3k=" providerId="None" clId="Web-{9F558A94-2912-4669-9C7E-15A019939DBC}" dt="2025-10-08T13:38:47.259" v="0" actId="20577"/>
        <pc:sldMkLst>
          <pc:docMk/>
          <pc:sldMk cId="2643781172" sldId="289"/>
        </pc:sldMkLst>
        <pc:spChg chg="mod">
          <ac:chgData name="Nathalie Huegler" userId="uG/3BYp1XPy4q/8cpIBNsYpJUdNyXIrdFRuFR93Eq3k=" providerId="None" clId="Web-{9F558A94-2912-4669-9C7E-15A019939DBC}" dt="2025-10-08T13:38:47.259" v="0" actId="20577"/>
          <ac:spMkLst>
            <pc:docMk/>
            <pc:sldMk cId="2643781172" sldId="289"/>
            <ac:spMk id="35" creationId="{47D7BF0C-59A1-07E6-1970-A31FC070278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hyperlink" Target="https://doi.org/10.48550/arXiv.2102.0262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gif"/><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68513">
            <a:off x="2498582" y="2083833"/>
            <a:ext cx="610666" cy="92810"/>
          </a:xfrm>
          <a:custGeom>
            <a:avLst/>
            <a:gdLst/>
            <a:ahLst/>
            <a:cxnLst/>
            <a:rect l="l" t="t" r="r" b="b"/>
            <a:pathLst>
              <a:path w="610666" h="92810">
                <a:moveTo>
                  <a:pt x="0" y="0"/>
                </a:moveTo>
                <a:lnTo>
                  <a:pt x="610665" y="0"/>
                </a:lnTo>
                <a:lnTo>
                  <a:pt x="610665" y="92811"/>
                </a:lnTo>
                <a:lnTo>
                  <a:pt x="0" y="92811"/>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3" name="Group 3"/>
          <p:cNvGrpSpPr/>
          <p:nvPr/>
        </p:nvGrpSpPr>
        <p:grpSpPr>
          <a:xfrm>
            <a:off x="1028700" y="657960"/>
            <a:ext cx="1745447" cy="1745447"/>
            <a:chOff x="0" y="0"/>
            <a:chExt cx="812800" cy="812800"/>
          </a:xfrm>
        </p:grpSpPr>
        <p:sp>
          <p:nvSpPr>
            <p:cNvPr id="4" name="Freeform 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5" name="TextBox 5"/>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6" name="TextBox 6"/>
          <p:cNvSpPr txBox="1"/>
          <p:nvPr/>
        </p:nvSpPr>
        <p:spPr>
          <a:xfrm>
            <a:off x="1215981" y="1102972"/>
            <a:ext cx="1370885" cy="1088648"/>
          </a:xfrm>
          <a:prstGeom prst="rect">
            <a:avLst/>
          </a:prstGeom>
        </p:spPr>
        <p:txBody>
          <a:bodyPr lIns="0" tIns="0" rIns="0" bIns="0" rtlCol="0" anchor="t">
            <a:spAutoFit/>
          </a:bodyPr>
          <a:lstStyle/>
          <a:p>
            <a:pPr algn="ctr">
              <a:lnSpc>
                <a:spcPts val="7107"/>
              </a:lnSpc>
            </a:pPr>
            <a:r>
              <a:rPr lang="en-US" sz="7107">
                <a:solidFill>
                  <a:srgbClr val="FFFFFF"/>
                </a:solidFill>
                <a:latin typeface="Myriad Pro 2"/>
              </a:rPr>
              <a:t>DH</a:t>
            </a:r>
          </a:p>
        </p:txBody>
      </p:sp>
      <p:sp>
        <p:nvSpPr>
          <p:cNvPr id="7" name="TextBox 7"/>
          <p:cNvSpPr txBox="1"/>
          <p:nvPr/>
        </p:nvSpPr>
        <p:spPr>
          <a:xfrm>
            <a:off x="3206489" y="2041695"/>
            <a:ext cx="766243" cy="859701"/>
          </a:xfrm>
          <a:prstGeom prst="rect">
            <a:avLst/>
          </a:prstGeom>
        </p:spPr>
        <p:txBody>
          <a:bodyPr lIns="0" tIns="0" rIns="0" bIns="0" rtlCol="0" anchor="t">
            <a:spAutoFit/>
          </a:bodyPr>
          <a:lstStyle/>
          <a:p>
            <a:pPr algn="ctr">
              <a:lnSpc>
                <a:spcPts val="2991"/>
              </a:lnSpc>
            </a:pPr>
            <a:r>
              <a:rPr lang="en-US" sz="3478">
                <a:solidFill>
                  <a:srgbClr val="2D4369"/>
                </a:solidFill>
                <a:latin typeface="Myriad Pro 3"/>
              </a:rPr>
              <a:t>IE</a:t>
            </a:r>
          </a:p>
          <a:p>
            <a:pPr algn="ctr">
              <a:lnSpc>
                <a:spcPts val="2991"/>
              </a:lnSpc>
            </a:pPr>
            <a:r>
              <a:rPr lang="en-US" sz="3478">
                <a:solidFill>
                  <a:srgbClr val="2D4369"/>
                </a:solidFill>
                <a:latin typeface="Myriad Pro 3"/>
              </a:rPr>
              <a:t>UK</a:t>
            </a:r>
          </a:p>
        </p:txBody>
      </p:sp>
      <p:grpSp>
        <p:nvGrpSpPr>
          <p:cNvPr id="8" name="Group 8"/>
          <p:cNvGrpSpPr/>
          <p:nvPr/>
        </p:nvGrpSpPr>
        <p:grpSpPr>
          <a:xfrm>
            <a:off x="3003645" y="1861767"/>
            <a:ext cx="1171932" cy="117193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114300">
              <a:solidFill>
                <a:srgbClr val="F1592B"/>
              </a:solidFill>
            </a:ln>
          </p:spPr>
          <p:txBody>
            <a:bodyPr/>
            <a:lstStyle/>
            <a:p>
              <a:endParaRPr lang="en-US"/>
            </a:p>
          </p:txBody>
        </p:sp>
        <p:sp>
          <p:nvSpPr>
            <p:cNvPr id="10" name="TextBox 1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11" name="TextBox 11"/>
          <p:cNvSpPr txBox="1"/>
          <p:nvPr/>
        </p:nvSpPr>
        <p:spPr>
          <a:xfrm>
            <a:off x="4542680" y="638910"/>
            <a:ext cx="12166085" cy="3630161"/>
          </a:xfrm>
          <a:prstGeom prst="rect">
            <a:avLst/>
          </a:prstGeom>
        </p:spPr>
        <p:txBody>
          <a:bodyPr wrap="square" lIns="0" tIns="0" rIns="0" bIns="0" rtlCol="0" anchor="t">
            <a:spAutoFit/>
          </a:bodyPr>
          <a:lstStyle/>
          <a:p>
            <a:pPr>
              <a:lnSpc>
                <a:spcPts val="7197"/>
              </a:lnSpc>
              <a:spcBef>
                <a:spcPct val="0"/>
              </a:spcBef>
            </a:pPr>
            <a:r>
              <a:rPr lang="en-GB" sz="7200" dirty="0">
                <a:solidFill>
                  <a:srgbClr val="2D4369"/>
                </a:solidFill>
                <a:latin typeface="Myriad Pro 2"/>
              </a:rPr>
              <a:t>The Digital Sustainability Card Game</a:t>
            </a:r>
          </a:p>
          <a:p>
            <a:pPr>
              <a:lnSpc>
                <a:spcPts val="7197"/>
              </a:lnSpc>
              <a:spcBef>
                <a:spcPct val="0"/>
              </a:spcBef>
            </a:pPr>
            <a:r>
              <a:rPr lang="en-GB" sz="5400" dirty="0">
                <a:solidFill>
                  <a:schemeClr val="tx2">
                    <a:lumMod val="60000"/>
                    <a:lumOff val="40000"/>
                  </a:schemeClr>
                </a:solidFill>
                <a:latin typeface="Myriad Pro 2"/>
              </a:rPr>
              <a:t>A Tool for RMAs to Encourage Digital Sustainability in Project Design</a:t>
            </a:r>
            <a:endParaRPr lang="en-US" sz="5400" dirty="0">
              <a:solidFill>
                <a:schemeClr val="tx2">
                  <a:lumMod val="60000"/>
                  <a:lumOff val="40000"/>
                </a:schemeClr>
              </a:solidFill>
              <a:latin typeface="Myriad Pro 2"/>
            </a:endParaRPr>
          </a:p>
        </p:txBody>
      </p:sp>
      <p:grpSp>
        <p:nvGrpSpPr>
          <p:cNvPr id="16" name="Group 16"/>
          <p:cNvGrpSpPr/>
          <p:nvPr/>
        </p:nvGrpSpPr>
        <p:grpSpPr>
          <a:xfrm>
            <a:off x="17049556" y="8876532"/>
            <a:ext cx="1745447" cy="1745447"/>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18" name="TextBox 18"/>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9" name="Group 19"/>
          <p:cNvGrpSpPr/>
          <p:nvPr/>
        </p:nvGrpSpPr>
        <p:grpSpPr>
          <a:xfrm>
            <a:off x="16147612" y="8567690"/>
            <a:ext cx="767852" cy="767852"/>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1" name="TextBox 21"/>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2" name="Group 22"/>
          <p:cNvGrpSpPr/>
          <p:nvPr/>
        </p:nvGrpSpPr>
        <p:grpSpPr>
          <a:xfrm>
            <a:off x="16531538" y="7471507"/>
            <a:ext cx="767852" cy="767852"/>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4" name="TextBox 24"/>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5" name="Group 25"/>
          <p:cNvGrpSpPr/>
          <p:nvPr/>
        </p:nvGrpSpPr>
        <p:grpSpPr>
          <a:xfrm>
            <a:off x="15881793" y="6028824"/>
            <a:ext cx="767852" cy="767852"/>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7" name="TextBox 27"/>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8" name="Group 28"/>
          <p:cNvGrpSpPr/>
          <p:nvPr/>
        </p:nvGrpSpPr>
        <p:grpSpPr>
          <a:xfrm>
            <a:off x="17290054" y="5125629"/>
            <a:ext cx="767852" cy="767852"/>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30" name="TextBox 3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1" name="Group 31"/>
          <p:cNvGrpSpPr/>
          <p:nvPr/>
        </p:nvGrpSpPr>
        <p:grpSpPr>
          <a:xfrm>
            <a:off x="16885973" y="6096753"/>
            <a:ext cx="1171932" cy="1171932"/>
            <a:chOff x="0" y="0"/>
            <a:chExt cx="812800" cy="812800"/>
          </a:xfrm>
        </p:grpSpPr>
        <p:sp>
          <p:nvSpPr>
            <p:cNvPr id="32" name="Freeform 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3" name="TextBox 33"/>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4" name="Group 34"/>
          <p:cNvGrpSpPr/>
          <p:nvPr/>
        </p:nvGrpSpPr>
        <p:grpSpPr>
          <a:xfrm>
            <a:off x="17732787" y="7395757"/>
            <a:ext cx="1171932" cy="1171932"/>
            <a:chOff x="0" y="0"/>
            <a:chExt cx="812800" cy="812800"/>
          </a:xfrm>
        </p:grpSpPr>
        <p:sp>
          <p:nvSpPr>
            <p:cNvPr id="35" name="Freeform 3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6" name="TextBox 36"/>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7" name="Group 37"/>
          <p:cNvGrpSpPr/>
          <p:nvPr/>
        </p:nvGrpSpPr>
        <p:grpSpPr>
          <a:xfrm>
            <a:off x="17732787" y="4075924"/>
            <a:ext cx="1171932" cy="1171932"/>
            <a:chOff x="0" y="0"/>
            <a:chExt cx="812800" cy="812800"/>
          </a:xfrm>
        </p:grpSpPr>
        <p:sp>
          <p:nvSpPr>
            <p:cNvPr id="38" name="Freeform 3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9" name="TextBox 39"/>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40" name="Group 40"/>
          <p:cNvGrpSpPr/>
          <p:nvPr/>
        </p:nvGrpSpPr>
        <p:grpSpPr>
          <a:xfrm>
            <a:off x="16875374" y="3694013"/>
            <a:ext cx="767852" cy="767852"/>
            <a:chOff x="0" y="0"/>
            <a:chExt cx="812800" cy="812800"/>
          </a:xfrm>
        </p:grpSpPr>
        <p:sp>
          <p:nvSpPr>
            <p:cNvPr id="41" name="Freeform 4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42" name="TextBox 42"/>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pic>
        <p:nvPicPr>
          <p:cNvPr id="43" name="Picture 42" descr="A yellow rectangle with black text&#10;&#10;Description automatically generated with medium confidence">
            <a:extLst>
              <a:ext uri="{FF2B5EF4-FFF2-40B4-BE49-F238E27FC236}">
                <a16:creationId xmlns:a16="http://schemas.microsoft.com/office/drawing/2014/main" id="{CD5439A9-36C7-854A-4CBE-4745C582EF54}"/>
              </a:ext>
            </a:extLst>
          </p:cNvPr>
          <p:cNvPicPr>
            <a:picLocks noChangeAspect="1"/>
          </p:cNvPicPr>
          <p:nvPr/>
        </p:nvPicPr>
        <p:blipFill rotWithShape="1">
          <a:blip r:embed="rId3">
            <a:extLst>
              <a:ext uri="{28A0092B-C50C-407E-A947-70E740481C1C}">
                <a14:useLocalDpi xmlns:a14="http://schemas.microsoft.com/office/drawing/2010/main" val="0"/>
              </a:ext>
            </a:extLst>
          </a:blip>
          <a:srcRect t="29825" r="6751" b="29488"/>
          <a:stretch/>
        </p:blipFill>
        <p:spPr>
          <a:xfrm>
            <a:off x="0" y="4488456"/>
            <a:ext cx="17053449" cy="1212037"/>
          </a:xfrm>
          <a:prstGeom prst="rect">
            <a:avLst/>
          </a:prstGeom>
        </p:spPr>
      </p:pic>
      <p:sp>
        <p:nvSpPr>
          <p:cNvPr id="15" name="TextBox 12">
            <a:extLst>
              <a:ext uri="{FF2B5EF4-FFF2-40B4-BE49-F238E27FC236}">
                <a16:creationId xmlns:a16="http://schemas.microsoft.com/office/drawing/2014/main" id="{E44B25AE-D866-43F7-9293-5E573FC22E49}"/>
              </a:ext>
            </a:extLst>
          </p:cNvPr>
          <p:cNvSpPr txBox="1"/>
          <p:nvPr/>
        </p:nvSpPr>
        <p:spPr>
          <a:xfrm>
            <a:off x="1028700" y="8760789"/>
            <a:ext cx="7276743" cy="753091"/>
          </a:xfrm>
          <a:prstGeom prst="rect">
            <a:avLst/>
          </a:prstGeom>
        </p:spPr>
        <p:txBody>
          <a:bodyPr wrap="square" lIns="0" tIns="0" rIns="0" bIns="0" rtlCol="0" anchor="t">
            <a:spAutoFit/>
          </a:bodyPr>
          <a:lstStyle/>
          <a:p>
            <a:pPr>
              <a:lnSpc>
                <a:spcPts val="6056"/>
              </a:lnSpc>
              <a:spcBef>
                <a:spcPct val="0"/>
              </a:spcBef>
            </a:pPr>
            <a:r>
              <a:rPr lang="en-US" sz="4325" dirty="0" err="1">
                <a:solidFill>
                  <a:srgbClr val="2D4369"/>
                </a:solidFill>
                <a:latin typeface="Myriad Pro 2"/>
              </a:rPr>
              <a:t>digitalhumanities</a:t>
            </a:r>
            <a:r>
              <a:rPr lang="en-US" sz="4325" dirty="0" err="1">
                <a:solidFill>
                  <a:srgbClr val="F1592B"/>
                </a:solidFill>
                <a:latin typeface="Myriad Pro 2"/>
              </a:rPr>
              <a:t>-</a:t>
            </a:r>
            <a:r>
              <a:rPr lang="en-US" sz="4325" dirty="0" err="1">
                <a:solidFill>
                  <a:srgbClr val="2D4369"/>
                </a:solidFill>
                <a:latin typeface="Myriad Pro 2"/>
              </a:rPr>
              <a:t>uk</a:t>
            </a:r>
            <a:r>
              <a:rPr lang="en-US" sz="4325" dirty="0" err="1">
                <a:solidFill>
                  <a:srgbClr val="F1592B"/>
                </a:solidFill>
                <a:latin typeface="Myriad Pro 2"/>
              </a:rPr>
              <a:t>-</a:t>
            </a:r>
            <a:r>
              <a:rPr lang="en-US" sz="4325" dirty="0" err="1">
                <a:solidFill>
                  <a:srgbClr val="2D4369"/>
                </a:solidFill>
                <a:latin typeface="Myriad Pro 2"/>
              </a:rPr>
              <a:t>ie</a:t>
            </a:r>
            <a:r>
              <a:rPr lang="en-US" sz="4325" dirty="0" err="1">
                <a:solidFill>
                  <a:srgbClr val="F1592B"/>
                </a:solidFill>
                <a:latin typeface="Myriad Pro 2"/>
              </a:rPr>
              <a:t>.</a:t>
            </a:r>
            <a:r>
              <a:rPr lang="en-US" sz="4325" dirty="0" err="1">
                <a:solidFill>
                  <a:srgbClr val="2D4369"/>
                </a:solidFill>
                <a:latin typeface="Myriad Pro 2"/>
              </a:rPr>
              <a:t>org</a:t>
            </a:r>
            <a:endParaRPr lang="en-US" sz="4325" dirty="0">
              <a:solidFill>
                <a:srgbClr val="2D4369"/>
              </a:solidFill>
              <a:latin typeface="Myriad Pro 2"/>
            </a:endParaRPr>
          </a:p>
        </p:txBody>
      </p:sp>
      <p:sp>
        <p:nvSpPr>
          <p:cNvPr id="12" name="TextBox 37">
            <a:extLst>
              <a:ext uri="{FF2B5EF4-FFF2-40B4-BE49-F238E27FC236}">
                <a16:creationId xmlns:a16="http://schemas.microsoft.com/office/drawing/2014/main" id="{6EAD27A1-2D2D-6B9E-9A15-4B6E30F80E17}"/>
              </a:ext>
            </a:extLst>
          </p:cNvPr>
          <p:cNvSpPr txBox="1"/>
          <p:nvPr/>
        </p:nvSpPr>
        <p:spPr>
          <a:xfrm>
            <a:off x="1192336" y="5961692"/>
            <a:ext cx="7113464" cy="1231106"/>
          </a:xfrm>
          <a:prstGeom prst="rect">
            <a:avLst/>
          </a:prstGeom>
        </p:spPr>
        <p:txBody>
          <a:bodyPr wrap="square" lIns="0" tIns="0" rIns="0" bIns="0" rtlCol="0" anchor="t">
            <a:spAutoFit/>
          </a:bodyPr>
          <a:lstStyle/>
          <a:p>
            <a:pPr marL="582930" lvl="1"/>
            <a:r>
              <a:rPr lang="en-US" sz="4000" dirty="0">
                <a:solidFill>
                  <a:srgbClr val="2D4369"/>
                </a:solidFill>
                <a:latin typeface="Myriad Pro 2"/>
              </a:rPr>
              <a:t>James Baker</a:t>
            </a:r>
          </a:p>
          <a:p>
            <a:pPr marL="582930" lvl="1"/>
            <a:r>
              <a:rPr lang="en-US" sz="4000" dirty="0">
                <a:solidFill>
                  <a:schemeClr val="tx2">
                    <a:lumMod val="60000"/>
                    <a:lumOff val="40000"/>
                  </a:schemeClr>
                </a:solidFill>
                <a:latin typeface="Myriad Pro 2"/>
              </a:rPr>
              <a:t>University of Southampton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AF061-AA11-FCBA-EAB1-E8BC05EE68A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5AB7CF4-B93B-E619-033C-534144E57369}"/>
              </a:ext>
            </a:extLst>
          </p:cNvPr>
          <p:cNvGrpSpPr/>
          <p:nvPr/>
        </p:nvGrpSpPr>
        <p:grpSpPr>
          <a:xfrm>
            <a:off x="15945572" y="4661890"/>
            <a:ext cx="1171932" cy="1171932"/>
            <a:chOff x="0" y="0"/>
            <a:chExt cx="812800" cy="812800"/>
          </a:xfrm>
        </p:grpSpPr>
        <p:sp>
          <p:nvSpPr>
            <p:cNvPr id="3" name="Freeform 3">
              <a:extLst>
                <a:ext uri="{FF2B5EF4-FFF2-40B4-BE49-F238E27FC236}">
                  <a16:creationId xmlns:a16="http://schemas.microsoft.com/office/drawing/2014/main" id="{20EF8813-97E5-6701-4EC9-FE99514FD15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a:extLst>
                <a:ext uri="{FF2B5EF4-FFF2-40B4-BE49-F238E27FC236}">
                  <a16:creationId xmlns:a16="http://schemas.microsoft.com/office/drawing/2014/main" id="{A3F1A12D-A9B1-010F-43C5-827182286328}"/>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a:extLst>
              <a:ext uri="{FF2B5EF4-FFF2-40B4-BE49-F238E27FC236}">
                <a16:creationId xmlns:a16="http://schemas.microsoft.com/office/drawing/2014/main" id="{E97BC089-20ED-ACEC-0A34-9892B596F5A9}"/>
              </a:ext>
            </a:extLst>
          </p:cNvPr>
          <p:cNvGrpSpPr/>
          <p:nvPr/>
        </p:nvGrpSpPr>
        <p:grpSpPr>
          <a:xfrm>
            <a:off x="16531538" y="7471507"/>
            <a:ext cx="767852" cy="767852"/>
            <a:chOff x="0" y="0"/>
            <a:chExt cx="812800" cy="812800"/>
          </a:xfrm>
        </p:grpSpPr>
        <p:sp>
          <p:nvSpPr>
            <p:cNvPr id="6" name="Freeform 6">
              <a:extLst>
                <a:ext uri="{FF2B5EF4-FFF2-40B4-BE49-F238E27FC236}">
                  <a16:creationId xmlns:a16="http://schemas.microsoft.com/office/drawing/2014/main" id="{6A2022A5-DC90-698F-2C72-3DC0C59FC9C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a:extLst>
                <a:ext uri="{FF2B5EF4-FFF2-40B4-BE49-F238E27FC236}">
                  <a16:creationId xmlns:a16="http://schemas.microsoft.com/office/drawing/2014/main" id="{A3A4A128-44B6-7527-6674-BABC33A2868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a:extLst>
              <a:ext uri="{FF2B5EF4-FFF2-40B4-BE49-F238E27FC236}">
                <a16:creationId xmlns:a16="http://schemas.microsoft.com/office/drawing/2014/main" id="{0FC46C7F-37F5-C351-4105-3B7725706D81}"/>
              </a:ext>
            </a:extLst>
          </p:cNvPr>
          <p:cNvGrpSpPr/>
          <p:nvPr/>
        </p:nvGrpSpPr>
        <p:grpSpPr>
          <a:xfrm>
            <a:off x="15881793" y="6028824"/>
            <a:ext cx="767852" cy="767852"/>
            <a:chOff x="0" y="0"/>
            <a:chExt cx="812800" cy="812800"/>
          </a:xfrm>
        </p:grpSpPr>
        <p:sp>
          <p:nvSpPr>
            <p:cNvPr id="9" name="Freeform 9">
              <a:extLst>
                <a:ext uri="{FF2B5EF4-FFF2-40B4-BE49-F238E27FC236}">
                  <a16:creationId xmlns:a16="http://schemas.microsoft.com/office/drawing/2014/main" id="{7493DE99-3CD8-119F-90AD-87AD856E3DE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a:extLst>
                <a:ext uri="{FF2B5EF4-FFF2-40B4-BE49-F238E27FC236}">
                  <a16:creationId xmlns:a16="http://schemas.microsoft.com/office/drawing/2014/main" id="{7D0F1E5C-E3F5-9D56-3B0C-C8D353B65658}"/>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a:extLst>
              <a:ext uri="{FF2B5EF4-FFF2-40B4-BE49-F238E27FC236}">
                <a16:creationId xmlns:a16="http://schemas.microsoft.com/office/drawing/2014/main" id="{E70FDF54-EBEA-91B4-117D-58C0C86F5D13}"/>
              </a:ext>
            </a:extLst>
          </p:cNvPr>
          <p:cNvGrpSpPr/>
          <p:nvPr/>
        </p:nvGrpSpPr>
        <p:grpSpPr>
          <a:xfrm>
            <a:off x="17290054" y="5125629"/>
            <a:ext cx="767852" cy="767852"/>
            <a:chOff x="0" y="0"/>
            <a:chExt cx="812800" cy="812800"/>
          </a:xfrm>
        </p:grpSpPr>
        <p:sp>
          <p:nvSpPr>
            <p:cNvPr id="12" name="Freeform 12">
              <a:extLst>
                <a:ext uri="{FF2B5EF4-FFF2-40B4-BE49-F238E27FC236}">
                  <a16:creationId xmlns:a16="http://schemas.microsoft.com/office/drawing/2014/main" id="{B87AA09E-27CB-C73A-97B1-6A58768D06E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a:extLst>
                <a:ext uri="{FF2B5EF4-FFF2-40B4-BE49-F238E27FC236}">
                  <a16:creationId xmlns:a16="http://schemas.microsoft.com/office/drawing/2014/main" id="{A3DEEFB5-2645-2F24-DA5B-C81304AB33C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a:extLst>
              <a:ext uri="{FF2B5EF4-FFF2-40B4-BE49-F238E27FC236}">
                <a16:creationId xmlns:a16="http://schemas.microsoft.com/office/drawing/2014/main" id="{566D5689-3C44-0E2E-1AF8-12C6344FBAF5}"/>
              </a:ext>
            </a:extLst>
          </p:cNvPr>
          <p:cNvGrpSpPr/>
          <p:nvPr/>
        </p:nvGrpSpPr>
        <p:grpSpPr>
          <a:xfrm>
            <a:off x="16885973" y="6096753"/>
            <a:ext cx="1171932" cy="1171932"/>
            <a:chOff x="0" y="0"/>
            <a:chExt cx="812800" cy="812800"/>
          </a:xfrm>
        </p:grpSpPr>
        <p:sp>
          <p:nvSpPr>
            <p:cNvPr id="15" name="Freeform 15">
              <a:extLst>
                <a:ext uri="{FF2B5EF4-FFF2-40B4-BE49-F238E27FC236}">
                  <a16:creationId xmlns:a16="http://schemas.microsoft.com/office/drawing/2014/main" id="{00862277-1E1E-B6CB-1AD9-A4C84DEAAE8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a:extLst>
                <a:ext uri="{FF2B5EF4-FFF2-40B4-BE49-F238E27FC236}">
                  <a16:creationId xmlns:a16="http://schemas.microsoft.com/office/drawing/2014/main" id="{08345935-B8C2-BFA2-BD31-609753BCFC9F}"/>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a:extLst>
              <a:ext uri="{FF2B5EF4-FFF2-40B4-BE49-F238E27FC236}">
                <a16:creationId xmlns:a16="http://schemas.microsoft.com/office/drawing/2014/main" id="{9BC05DF0-062C-12C1-B9F4-397E33DDFDB3}"/>
              </a:ext>
            </a:extLst>
          </p:cNvPr>
          <p:cNvGrpSpPr/>
          <p:nvPr/>
        </p:nvGrpSpPr>
        <p:grpSpPr>
          <a:xfrm>
            <a:off x="17732787" y="7395757"/>
            <a:ext cx="1171932" cy="1171932"/>
            <a:chOff x="0" y="0"/>
            <a:chExt cx="812800" cy="812800"/>
          </a:xfrm>
        </p:grpSpPr>
        <p:sp>
          <p:nvSpPr>
            <p:cNvPr id="18" name="Freeform 18">
              <a:extLst>
                <a:ext uri="{FF2B5EF4-FFF2-40B4-BE49-F238E27FC236}">
                  <a16:creationId xmlns:a16="http://schemas.microsoft.com/office/drawing/2014/main" id="{DAAB74F0-9D8A-F356-66A5-7A4E34D57A5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a:extLst>
                <a:ext uri="{FF2B5EF4-FFF2-40B4-BE49-F238E27FC236}">
                  <a16:creationId xmlns:a16="http://schemas.microsoft.com/office/drawing/2014/main" id="{A59948C7-711A-195E-9EA0-7F0B2647590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a:extLst>
              <a:ext uri="{FF2B5EF4-FFF2-40B4-BE49-F238E27FC236}">
                <a16:creationId xmlns:a16="http://schemas.microsoft.com/office/drawing/2014/main" id="{75CF3B19-7E1A-385A-0F8C-E640DD7AC3DE}"/>
              </a:ext>
            </a:extLst>
          </p:cNvPr>
          <p:cNvGrpSpPr/>
          <p:nvPr/>
        </p:nvGrpSpPr>
        <p:grpSpPr>
          <a:xfrm>
            <a:off x="17732787" y="4075924"/>
            <a:ext cx="1171932" cy="1171932"/>
            <a:chOff x="0" y="0"/>
            <a:chExt cx="812800" cy="812800"/>
          </a:xfrm>
        </p:grpSpPr>
        <p:sp>
          <p:nvSpPr>
            <p:cNvPr id="21" name="Freeform 21">
              <a:extLst>
                <a:ext uri="{FF2B5EF4-FFF2-40B4-BE49-F238E27FC236}">
                  <a16:creationId xmlns:a16="http://schemas.microsoft.com/office/drawing/2014/main" id="{6A55DBF8-8FB6-5D0E-4FA7-0A59829BB0A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a:extLst>
                <a:ext uri="{FF2B5EF4-FFF2-40B4-BE49-F238E27FC236}">
                  <a16:creationId xmlns:a16="http://schemas.microsoft.com/office/drawing/2014/main" id="{60C73CBB-ABCC-7925-8F75-7ADBDFBB3A20}"/>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a:extLst>
              <a:ext uri="{FF2B5EF4-FFF2-40B4-BE49-F238E27FC236}">
                <a16:creationId xmlns:a16="http://schemas.microsoft.com/office/drawing/2014/main" id="{1E0E0482-826C-E7D0-21D0-F671A9CAA4A3}"/>
              </a:ext>
            </a:extLst>
          </p:cNvPr>
          <p:cNvGrpSpPr/>
          <p:nvPr/>
        </p:nvGrpSpPr>
        <p:grpSpPr>
          <a:xfrm>
            <a:off x="16875374" y="3694013"/>
            <a:ext cx="767852" cy="767852"/>
            <a:chOff x="0" y="0"/>
            <a:chExt cx="812800" cy="812800"/>
          </a:xfrm>
        </p:grpSpPr>
        <p:sp>
          <p:nvSpPr>
            <p:cNvPr id="24" name="Freeform 24">
              <a:extLst>
                <a:ext uri="{FF2B5EF4-FFF2-40B4-BE49-F238E27FC236}">
                  <a16:creationId xmlns:a16="http://schemas.microsoft.com/office/drawing/2014/main" id="{D417FC6A-1168-AA87-D317-0A2F6940931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a:extLst>
                <a:ext uri="{FF2B5EF4-FFF2-40B4-BE49-F238E27FC236}">
                  <a16:creationId xmlns:a16="http://schemas.microsoft.com/office/drawing/2014/main" id="{D11CE8BB-90F1-561A-8128-5D21A2ED7D9D}"/>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a:extLst>
              <a:ext uri="{FF2B5EF4-FFF2-40B4-BE49-F238E27FC236}">
                <a16:creationId xmlns:a16="http://schemas.microsoft.com/office/drawing/2014/main" id="{BA1783EF-BBBB-7323-A514-EDC65F31E9A5}"/>
              </a:ext>
            </a:extLst>
          </p:cNvPr>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a:extLst>
              <a:ext uri="{FF2B5EF4-FFF2-40B4-BE49-F238E27FC236}">
                <a16:creationId xmlns:a16="http://schemas.microsoft.com/office/drawing/2014/main" id="{0DB123F2-DFDD-D20E-8A5F-05F9E7B1B223}"/>
              </a:ext>
            </a:extLst>
          </p:cNvPr>
          <p:cNvGrpSpPr/>
          <p:nvPr/>
        </p:nvGrpSpPr>
        <p:grpSpPr>
          <a:xfrm>
            <a:off x="17175834" y="9216277"/>
            <a:ext cx="920018" cy="920018"/>
            <a:chOff x="0" y="0"/>
            <a:chExt cx="812800" cy="812800"/>
          </a:xfrm>
        </p:grpSpPr>
        <p:sp>
          <p:nvSpPr>
            <p:cNvPr id="28" name="Freeform 28">
              <a:extLst>
                <a:ext uri="{FF2B5EF4-FFF2-40B4-BE49-F238E27FC236}">
                  <a16:creationId xmlns:a16="http://schemas.microsoft.com/office/drawing/2014/main" id="{F17C0506-AF21-7947-F297-878D02F768D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a:extLst>
                <a:ext uri="{FF2B5EF4-FFF2-40B4-BE49-F238E27FC236}">
                  <a16:creationId xmlns:a16="http://schemas.microsoft.com/office/drawing/2014/main" id="{6C3216D1-930A-F011-AAB6-BEE5E3C7BBAA}"/>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a:extLst>
              <a:ext uri="{FF2B5EF4-FFF2-40B4-BE49-F238E27FC236}">
                <a16:creationId xmlns:a16="http://schemas.microsoft.com/office/drawing/2014/main" id="{3A79EFE4-2915-F1F0-D4C4-E6E486F955BD}"/>
              </a:ext>
            </a:extLst>
          </p:cNvPr>
          <p:cNvGrpSpPr/>
          <p:nvPr/>
        </p:nvGrpSpPr>
        <p:grpSpPr>
          <a:xfrm>
            <a:off x="15616786" y="8306033"/>
            <a:ext cx="1370252" cy="1370252"/>
            <a:chOff x="0" y="0"/>
            <a:chExt cx="812800" cy="812800"/>
          </a:xfrm>
        </p:grpSpPr>
        <p:sp>
          <p:nvSpPr>
            <p:cNvPr id="31" name="Freeform 31">
              <a:extLst>
                <a:ext uri="{FF2B5EF4-FFF2-40B4-BE49-F238E27FC236}">
                  <a16:creationId xmlns:a16="http://schemas.microsoft.com/office/drawing/2014/main" id="{AD9EB9EF-DD78-E361-5526-6E5899EF88A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a:extLst>
                <a:ext uri="{FF2B5EF4-FFF2-40B4-BE49-F238E27FC236}">
                  <a16:creationId xmlns:a16="http://schemas.microsoft.com/office/drawing/2014/main" id="{9326B379-8209-D943-EE48-C2D51E4C3EEE}"/>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a:extLst>
              <a:ext uri="{FF2B5EF4-FFF2-40B4-BE49-F238E27FC236}">
                <a16:creationId xmlns:a16="http://schemas.microsoft.com/office/drawing/2014/main" id="{80FF767F-731A-98FB-77AF-84FFA29950F8}"/>
              </a:ext>
            </a:extLst>
          </p:cNvPr>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a:extLst>
              <a:ext uri="{FF2B5EF4-FFF2-40B4-BE49-F238E27FC236}">
                <a16:creationId xmlns:a16="http://schemas.microsoft.com/office/drawing/2014/main" id="{D68F244E-E062-A03E-F593-A9328C027326}"/>
              </a:ext>
            </a:extLst>
          </p:cNvPr>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6CBE042D-FDB9-987A-A9EF-03DE7FC2C7B0}"/>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8" name="TextBox 35">
            <a:extLst>
              <a:ext uri="{FF2B5EF4-FFF2-40B4-BE49-F238E27FC236}">
                <a16:creationId xmlns:a16="http://schemas.microsoft.com/office/drawing/2014/main" id="{42C5F320-3223-F9FC-39B0-401141D497CF}"/>
              </a:ext>
            </a:extLst>
          </p:cNvPr>
          <p:cNvSpPr txBox="1"/>
          <p:nvPr/>
        </p:nvSpPr>
        <p:spPr>
          <a:xfrm>
            <a:off x="1028700" y="354141"/>
            <a:ext cx="13906500" cy="1395767"/>
          </a:xfrm>
          <a:prstGeom prst="rect">
            <a:avLst/>
          </a:prstGeom>
        </p:spPr>
        <p:txBody>
          <a:bodyPr wrap="square" lIns="0" tIns="0" rIns="0" bIns="0" rtlCol="0" anchor="t">
            <a:spAutoFit/>
          </a:bodyPr>
          <a:lstStyle/>
          <a:p>
            <a:pPr>
              <a:lnSpc>
                <a:spcPts val="11760"/>
              </a:lnSpc>
              <a:spcBef>
                <a:spcPct val="0"/>
              </a:spcBef>
            </a:pPr>
            <a:r>
              <a:rPr lang="en-US" sz="8400" dirty="0">
                <a:solidFill>
                  <a:srgbClr val="2D4369"/>
                </a:solidFill>
                <a:latin typeface="Myriad Pro 2"/>
              </a:rPr>
              <a:t>The Rules for Today</a:t>
            </a:r>
          </a:p>
        </p:txBody>
      </p:sp>
      <p:sp>
        <p:nvSpPr>
          <p:cNvPr id="39" name="AutoShape 36">
            <a:extLst>
              <a:ext uri="{FF2B5EF4-FFF2-40B4-BE49-F238E27FC236}">
                <a16:creationId xmlns:a16="http://schemas.microsoft.com/office/drawing/2014/main" id="{C5BA5807-2245-6ABE-9FF1-C9DFB51D89C6}"/>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5" name="TextBox 37">
            <a:extLst>
              <a:ext uri="{FF2B5EF4-FFF2-40B4-BE49-F238E27FC236}">
                <a16:creationId xmlns:a16="http://schemas.microsoft.com/office/drawing/2014/main" id="{68F6ADCE-774C-B5E6-EA00-1C5847C1611C}"/>
              </a:ext>
            </a:extLst>
          </p:cNvPr>
          <p:cNvSpPr txBox="1"/>
          <p:nvPr/>
        </p:nvSpPr>
        <p:spPr>
          <a:xfrm>
            <a:off x="6024362" y="2463786"/>
            <a:ext cx="9303311" cy="6047809"/>
          </a:xfrm>
          <a:prstGeom prst="rect">
            <a:avLst/>
          </a:prstGeom>
        </p:spPr>
        <p:txBody>
          <a:bodyPr wrap="square" lIns="0" tIns="0" rIns="0" bIns="0" rtlCol="0" anchor="t">
            <a:spAutoFit/>
          </a:bodyPr>
          <a:lstStyle/>
          <a:p>
            <a:pPr marL="582930" lvl="1"/>
            <a:endParaRPr lang="en-US" sz="900" dirty="0">
              <a:solidFill>
                <a:srgbClr val="2D4369"/>
              </a:solidFill>
              <a:latin typeface="Myriad Pro 2"/>
            </a:endParaRPr>
          </a:p>
          <a:p>
            <a:pPr marL="1154430" lvl="1" indent="-571500">
              <a:buFont typeface="+mj-lt"/>
              <a:buAutoNum type="arabicPeriod"/>
            </a:pPr>
            <a:r>
              <a:rPr lang="en-GB" sz="3200" dirty="0">
                <a:solidFill>
                  <a:srgbClr val="2D4369"/>
                </a:solidFill>
                <a:latin typeface="Myriad Pro 2"/>
              </a:rPr>
              <a:t>Familiarise </a:t>
            </a:r>
            <a:r>
              <a:rPr lang="en-GB" sz="3200" dirty="0">
                <a:solidFill>
                  <a:schemeClr val="tx2">
                    <a:lumMod val="60000"/>
                    <a:lumOff val="40000"/>
                  </a:schemeClr>
                </a:solidFill>
                <a:latin typeface="Myriad Pro 2"/>
              </a:rPr>
              <a:t>— each table has 5 </a:t>
            </a:r>
            <a:r>
              <a:rPr lang="en-GB" sz="3200" i="1" dirty="0">
                <a:solidFill>
                  <a:schemeClr val="tx2">
                    <a:lumMod val="60000"/>
                    <a:lumOff val="40000"/>
                  </a:schemeClr>
                </a:solidFill>
                <a:latin typeface="Myriad Pro 2"/>
              </a:rPr>
              <a:t>Action</a:t>
            </a:r>
            <a:r>
              <a:rPr lang="en-GB" sz="3200" dirty="0">
                <a:solidFill>
                  <a:schemeClr val="tx2">
                    <a:lumMod val="60000"/>
                    <a:lumOff val="40000"/>
                  </a:schemeClr>
                </a:solidFill>
                <a:latin typeface="Myriad Pro 2"/>
              </a:rPr>
              <a:t> cards. Start by reading the title and top bullet point on each card.</a:t>
            </a:r>
          </a:p>
          <a:p>
            <a:pPr marL="1154430" lvl="1" indent="-571500">
              <a:buFont typeface="+mj-lt"/>
              <a:buAutoNum type="arabicPeriod"/>
            </a:pPr>
            <a:r>
              <a:rPr lang="en-GB" sz="3200" dirty="0">
                <a:solidFill>
                  <a:srgbClr val="2D4369"/>
                </a:solidFill>
                <a:latin typeface="Myriad Pro 2"/>
              </a:rPr>
              <a:t>Arrange </a:t>
            </a:r>
            <a:r>
              <a:rPr lang="en-GB" sz="3200" dirty="0">
                <a:solidFill>
                  <a:schemeClr val="tx2">
                    <a:lumMod val="60000"/>
                    <a:lumOff val="40000"/>
                  </a:schemeClr>
                </a:solidFill>
                <a:latin typeface="Myriad Pro 2"/>
              </a:rPr>
              <a:t>— place the cards on a matrix, one axis representing the imagined difficulty of implementing the action for a researcher or research team, and the other axis the imagined impact the action could have.</a:t>
            </a:r>
          </a:p>
          <a:p>
            <a:pPr marL="1154430" lvl="1" indent="-571500">
              <a:buFont typeface="+mj-lt"/>
              <a:buAutoNum type="arabicPeriod"/>
            </a:pPr>
            <a:r>
              <a:rPr lang="en-GB" sz="3200" dirty="0">
                <a:solidFill>
                  <a:srgbClr val="2D4369"/>
                </a:solidFill>
                <a:latin typeface="Myriad Pro 2"/>
              </a:rPr>
              <a:t>Choose </a:t>
            </a:r>
            <a:r>
              <a:rPr lang="en-GB" sz="3200" dirty="0">
                <a:solidFill>
                  <a:schemeClr val="tx2">
                    <a:lumMod val="60000"/>
                    <a:lumOff val="40000"/>
                  </a:schemeClr>
                </a:solidFill>
                <a:latin typeface="Myriad Pro 2"/>
              </a:rPr>
              <a:t>— once arranged, choose one or two cards and discuss what forms of advocacy would be needed to embed this action across your local context.</a:t>
            </a:r>
          </a:p>
        </p:txBody>
      </p:sp>
      <p:sp>
        <p:nvSpPr>
          <p:cNvPr id="36" name="AutoShape 36">
            <a:extLst>
              <a:ext uri="{FF2B5EF4-FFF2-40B4-BE49-F238E27FC236}">
                <a16:creationId xmlns:a16="http://schemas.microsoft.com/office/drawing/2014/main" id="{4B9028B5-83EF-C5AE-4888-E1107E3E0E09}"/>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pic>
        <p:nvPicPr>
          <p:cNvPr id="2050" name="Picture 2">
            <a:extLst>
              <a:ext uri="{FF2B5EF4-FFF2-40B4-BE49-F238E27FC236}">
                <a16:creationId xmlns:a16="http://schemas.microsoft.com/office/drawing/2014/main" id="{F3CC5E2B-A6E7-B9EF-CBB1-5E41BAB6D4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600" y="2311200"/>
            <a:ext cx="4552950" cy="653415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35">
            <a:extLst>
              <a:ext uri="{FF2B5EF4-FFF2-40B4-BE49-F238E27FC236}">
                <a16:creationId xmlns:a16="http://schemas.microsoft.com/office/drawing/2014/main" id="{8E7605FB-1390-1FAD-595D-3608E48F1775}"/>
              </a:ext>
            </a:extLst>
          </p:cNvPr>
          <p:cNvSpPr txBox="1"/>
          <p:nvPr/>
        </p:nvSpPr>
        <p:spPr>
          <a:xfrm>
            <a:off x="13872189" y="169395"/>
            <a:ext cx="4075848" cy="1395767"/>
          </a:xfrm>
          <a:prstGeom prst="rect">
            <a:avLst/>
          </a:prstGeom>
        </p:spPr>
        <p:txBody>
          <a:bodyPr wrap="square" lIns="0" tIns="0" rIns="0" bIns="0" rtlCol="0" anchor="t">
            <a:spAutoFit/>
          </a:bodyPr>
          <a:lstStyle/>
          <a:p>
            <a:pPr algn="r">
              <a:lnSpc>
                <a:spcPts val="11760"/>
              </a:lnSpc>
              <a:spcBef>
                <a:spcPct val="0"/>
              </a:spcBef>
            </a:pPr>
            <a:r>
              <a:rPr lang="en-US" sz="7200" dirty="0">
                <a:solidFill>
                  <a:schemeClr val="tx2">
                    <a:lumMod val="60000"/>
                    <a:lumOff val="40000"/>
                  </a:schemeClr>
                </a:solidFill>
                <a:latin typeface="Myriad Pro 2"/>
              </a:rPr>
              <a:t>15 mins</a:t>
            </a:r>
          </a:p>
        </p:txBody>
      </p:sp>
    </p:spTree>
    <p:extLst>
      <p:ext uri="{BB962C8B-B14F-4D97-AF65-F5344CB8AC3E}">
        <p14:creationId xmlns:p14="http://schemas.microsoft.com/office/powerpoint/2010/main" val="4073014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6F43F-2821-AE2A-CC81-C2AF1EA81B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D42E53-CFD9-8112-9892-E0BEBF958650}"/>
              </a:ext>
            </a:extLst>
          </p:cNvPr>
          <p:cNvSpPr/>
          <p:nvPr/>
        </p:nvSpPr>
        <p:spPr>
          <a:xfrm rot="1668513">
            <a:off x="2498582" y="2083833"/>
            <a:ext cx="610666" cy="92810"/>
          </a:xfrm>
          <a:custGeom>
            <a:avLst/>
            <a:gdLst/>
            <a:ahLst/>
            <a:cxnLst/>
            <a:rect l="l" t="t" r="r" b="b"/>
            <a:pathLst>
              <a:path w="610666" h="92810">
                <a:moveTo>
                  <a:pt x="0" y="0"/>
                </a:moveTo>
                <a:lnTo>
                  <a:pt x="610665" y="0"/>
                </a:lnTo>
                <a:lnTo>
                  <a:pt x="610665" y="92811"/>
                </a:lnTo>
                <a:lnTo>
                  <a:pt x="0" y="92811"/>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3" name="Group 3">
            <a:extLst>
              <a:ext uri="{FF2B5EF4-FFF2-40B4-BE49-F238E27FC236}">
                <a16:creationId xmlns:a16="http://schemas.microsoft.com/office/drawing/2014/main" id="{5BBE8F09-C01F-3624-E091-DD211CF84DF2}"/>
              </a:ext>
            </a:extLst>
          </p:cNvPr>
          <p:cNvGrpSpPr/>
          <p:nvPr/>
        </p:nvGrpSpPr>
        <p:grpSpPr>
          <a:xfrm>
            <a:off x="1028700" y="657960"/>
            <a:ext cx="1745447" cy="1745447"/>
            <a:chOff x="0" y="0"/>
            <a:chExt cx="812800" cy="812800"/>
          </a:xfrm>
        </p:grpSpPr>
        <p:sp>
          <p:nvSpPr>
            <p:cNvPr id="4" name="Freeform 4">
              <a:extLst>
                <a:ext uri="{FF2B5EF4-FFF2-40B4-BE49-F238E27FC236}">
                  <a16:creationId xmlns:a16="http://schemas.microsoft.com/office/drawing/2014/main" id="{CDE9FD01-56E9-2DB4-420A-CFCE5809554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5" name="TextBox 5">
              <a:extLst>
                <a:ext uri="{FF2B5EF4-FFF2-40B4-BE49-F238E27FC236}">
                  <a16:creationId xmlns:a16="http://schemas.microsoft.com/office/drawing/2014/main" id="{B3177D70-C9DE-987C-D223-DCBEF9CF1CB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6" name="TextBox 6">
            <a:extLst>
              <a:ext uri="{FF2B5EF4-FFF2-40B4-BE49-F238E27FC236}">
                <a16:creationId xmlns:a16="http://schemas.microsoft.com/office/drawing/2014/main" id="{383017B5-56CF-DEE1-15C7-69ADF2D69600}"/>
              </a:ext>
            </a:extLst>
          </p:cNvPr>
          <p:cNvSpPr txBox="1"/>
          <p:nvPr/>
        </p:nvSpPr>
        <p:spPr>
          <a:xfrm>
            <a:off x="1215981" y="1102972"/>
            <a:ext cx="1370885" cy="1088648"/>
          </a:xfrm>
          <a:prstGeom prst="rect">
            <a:avLst/>
          </a:prstGeom>
        </p:spPr>
        <p:txBody>
          <a:bodyPr lIns="0" tIns="0" rIns="0" bIns="0" rtlCol="0" anchor="t">
            <a:spAutoFit/>
          </a:bodyPr>
          <a:lstStyle/>
          <a:p>
            <a:pPr algn="ctr">
              <a:lnSpc>
                <a:spcPts val="7107"/>
              </a:lnSpc>
            </a:pPr>
            <a:r>
              <a:rPr lang="en-US" sz="7107">
                <a:solidFill>
                  <a:srgbClr val="FFFFFF"/>
                </a:solidFill>
                <a:latin typeface="Myriad Pro 2"/>
              </a:rPr>
              <a:t>DH</a:t>
            </a:r>
          </a:p>
        </p:txBody>
      </p:sp>
      <p:sp>
        <p:nvSpPr>
          <p:cNvPr id="7" name="TextBox 7">
            <a:extLst>
              <a:ext uri="{FF2B5EF4-FFF2-40B4-BE49-F238E27FC236}">
                <a16:creationId xmlns:a16="http://schemas.microsoft.com/office/drawing/2014/main" id="{91A868D9-278D-E379-92E5-51916C94F8A4}"/>
              </a:ext>
            </a:extLst>
          </p:cNvPr>
          <p:cNvSpPr txBox="1"/>
          <p:nvPr/>
        </p:nvSpPr>
        <p:spPr>
          <a:xfrm>
            <a:off x="3206489" y="2041695"/>
            <a:ext cx="766243" cy="859701"/>
          </a:xfrm>
          <a:prstGeom prst="rect">
            <a:avLst/>
          </a:prstGeom>
        </p:spPr>
        <p:txBody>
          <a:bodyPr lIns="0" tIns="0" rIns="0" bIns="0" rtlCol="0" anchor="t">
            <a:spAutoFit/>
          </a:bodyPr>
          <a:lstStyle/>
          <a:p>
            <a:pPr algn="ctr">
              <a:lnSpc>
                <a:spcPts val="2991"/>
              </a:lnSpc>
            </a:pPr>
            <a:r>
              <a:rPr lang="en-US" sz="3478">
                <a:solidFill>
                  <a:srgbClr val="2D4369"/>
                </a:solidFill>
                <a:latin typeface="Myriad Pro 3"/>
              </a:rPr>
              <a:t>IE</a:t>
            </a:r>
          </a:p>
          <a:p>
            <a:pPr algn="ctr">
              <a:lnSpc>
                <a:spcPts val="2991"/>
              </a:lnSpc>
            </a:pPr>
            <a:r>
              <a:rPr lang="en-US" sz="3478">
                <a:solidFill>
                  <a:srgbClr val="2D4369"/>
                </a:solidFill>
                <a:latin typeface="Myriad Pro 3"/>
              </a:rPr>
              <a:t>UK</a:t>
            </a:r>
          </a:p>
        </p:txBody>
      </p:sp>
      <p:grpSp>
        <p:nvGrpSpPr>
          <p:cNvPr id="8" name="Group 8">
            <a:extLst>
              <a:ext uri="{FF2B5EF4-FFF2-40B4-BE49-F238E27FC236}">
                <a16:creationId xmlns:a16="http://schemas.microsoft.com/office/drawing/2014/main" id="{E1B1D030-9A95-1988-65E0-F59499DC2FC2}"/>
              </a:ext>
            </a:extLst>
          </p:cNvPr>
          <p:cNvGrpSpPr/>
          <p:nvPr/>
        </p:nvGrpSpPr>
        <p:grpSpPr>
          <a:xfrm>
            <a:off x="3003645" y="1861767"/>
            <a:ext cx="1171932" cy="1171932"/>
            <a:chOff x="0" y="0"/>
            <a:chExt cx="812800" cy="812800"/>
          </a:xfrm>
        </p:grpSpPr>
        <p:sp>
          <p:nvSpPr>
            <p:cNvPr id="9" name="Freeform 9">
              <a:extLst>
                <a:ext uri="{FF2B5EF4-FFF2-40B4-BE49-F238E27FC236}">
                  <a16:creationId xmlns:a16="http://schemas.microsoft.com/office/drawing/2014/main" id="{F81BC84D-7D7A-9807-2672-8C7D630935A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114300">
              <a:solidFill>
                <a:srgbClr val="F1592B"/>
              </a:solidFill>
            </a:ln>
          </p:spPr>
          <p:txBody>
            <a:bodyPr/>
            <a:lstStyle/>
            <a:p>
              <a:endParaRPr lang="en-US"/>
            </a:p>
          </p:txBody>
        </p:sp>
        <p:sp>
          <p:nvSpPr>
            <p:cNvPr id="10" name="TextBox 10">
              <a:extLst>
                <a:ext uri="{FF2B5EF4-FFF2-40B4-BE49-F238E27FC236}">
                  <a16:creationId xmlns:a16="http://schemas.microsoft.com/office/drawing/2014/main" id="{EC8CA8D0-3DB9-8E9C-D141-F486DA02E4FB}"/>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6" name="Group 16">
            <a:extLst>
              <a:ext uri="{FF2B5EF4-FFF2-40B4-BE49-F238E27FC236}">
                <a16:creationId xmlns:a16="http://schemas.microsoft.com/office/drawing/2014/main" id="{E274FDD6-9F30-2E34-9BD5-FFFCDBCD57E7}"/>
              </a:ext>
            </a:extLst>
          </p:cNvPr>
          <p:cNvGrpSpPr/>
          <p:nvPr/>
        </p:nvGrpSpPr>
        <p:grpSpPr>
          <a:xfrm>
            <a:off x="17049556" y="8876532"/>
            <a:ext cx="1745447" cy="1745447"/>
            <a:chOff x="0" y="0"/>
            <a:chExt cx="812800" cy="812800"/>
          </a:xfrm>
        </p:grpSpPr>
        <p:sp>
          <p:nvSpPr>
            <p:cNvPr id="17" name="Freeform 17">
              <a:extLst>
                <a:ext uri="{FF2B5EF4-FFF2-40B4-BE49-F238E27FC236}">
                  <a16:creationId xmlns:a16="http://schemas.microsoft.com/office/drawing/2014/main" id="{8791C628-07D6-82B4-F065-20AD81C1432B}"/>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18" name="TextBox 18">
              <a:extLst>
                <a:ext uri="{FF2B5EF4-FFF2-40B4-BE49-F238E27FC236}">
                  <a16:creationId xmlns:a16="http://schemas.microsoft.com/office/drawing/2014/main" id="{BB8CD90F-C3FD-B406-C13E-A6A9B8F53A8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9" name="Group 19">
            <a:extLst>
              <a:ext uri="{FF2B5EF4-FFF2-40B4-BE49-F238E27FC236}">
                <a16:creationId xmlns:a16="http://schemas.microsoft.com/office/drawing/2014/main" id="{01550976-E27F-D0B2-BDA7-1FC6BBF9B00D}"/>
              </a:ext>
            </a:extLst>
          </p:cNvPr>
          <p:cNvGrpSpPr/>
          <p:nvPr/>
        </p:nvGrpSpPr>
        <p:grpSpPr>
          <a:xfrm>
            <a:off x="16147612" y="8567690"/>
            <a:ext cx="767852" cy="767852"/>
            <a:chOff x="0" y="0"/>
            <a:chExt cx="812800" cy="812800"/>
          </a:xfrm>
        </p:grpSpPr>
        <p:sp>
          <p:nvSpPr>
            <p:cNvPr id="20" name="Freeform 20">
              <a:extLst>
                <a:ext uri="{FF2B5EF4-FFF2-40B4-BE49-F238E27FC236}">
                  <a16:creationId xmlns:a16="http://schemas.microsoft.com/office/drawing/2014/main" id="{FE729727-23D0-EB32-4A01-8369202BF75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1" name="TextBox 21">
              <a:extLst>
                <a:ext uri="{FF2B5EF4-FFF2-40B4-BE49-F238E27FC236}">
                  <a16:creationId xmlns:a16="http://schemas.microsoft.com/office/drawing/2014/main" id="{1DA69534-41B0-95A0-50F0-A3A85E3DC8F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2" name="Group 22">
            <a:extLst>
              <a:ext uri="{FF2B5EF4-FFF2-40B4-BE49-F238E27FC236}">
                <a16:creationId xmlns:a16="http://schemas.microsoft.com/office/drawing/2014/main" id="{400CC9F2-8BB7-A9AE-4438-90B92BE0D02E}"/>
              </a:ext>
            </a:extLst>
          </p:cNvPr>
          <p:cNvGrpSpPr/>
          <p:nvPr/>
        </p:nvGrpSpPr>
        <p:grpSpPr>
          <a:xfrm>
            <a:off x="16531538" y="7471507"/>
            <a:ext cx="767852" cy="767852"/>
            <a:chOff x="0" y="0"/>
            <a:chExt cx="812800" cy="812800"/>
          </a:xfrm>
        </p:grpSpPr>
        <p:sp>
          <p:nvSpPr>
            <p:cNvPr id="23" name="Freeform 23">
              <a:extLst>
                <a:ext uri="{FF2B5EF4-FFF2-40B4-BE49-F238E27FC236}">
                  <a16:creationId xmlns:a16="http://schemas.microsoft.com/office/drawing/2014/main" id="{DBB5F2B4-2FD2-292F-52D4-D3E5F4BF0C3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4" name="TextBox 24">
              <a:extLst>
                <a:ext uri="{FF2B5EF4-FFF2-40B4-BE49-F238E27FC236}">
                  <a16:creationId xmlns:a16="http://schemas.microsoft.com/office/drawing/2014/main" id="{F6633836-6BB4-BDFC-49BB-417448BB672D}"/>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5" name="Group 25">
            <a:extLst>
              <a:ext uri="{FF2B5EF4-FFF2-40B4-BE49-F238E27FC236}">
                <a16:creationId xmlns:a16="http://schemas.microsoft.com/office/drawing/2014/main" id="{6AF05536-51E6-5EE9-6B2B-4A2361E198DC}"/>
              </a:ext>
            </a:extLst>
          </p:cNvPr>
          <p:cNvGrpSpPr/>
          <p:nvPr/>
        </p:nvGrpSpPr>
        <p:grpSpPr>
          <a:xfrm>
            <a:off x="15881793" y="6028824"/>
            <a:ext cx="767852" cy="767852"/>
            <a:chOff x="0" y="0"/>
            <a:chExt cx="812800" cy="812800"/>
          </a:xfrm>
        </p:grpSpPr>
        <p:sp>
          <p:nvSpPr>
            <p:cNvPr id="26" name="Freeform 26">
              <a:extLst>
                <a:ext uri="{FF2B5EF4-FFF2-40B4-BE49-F238E27FC236}">
                  <a16:creationId xmlns:a16="http://schemas.microsoft.com/office/drawing/2014/main" id="{08C13C35-745C-F0E6-D07B-B25FAED137F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7" name="TextBox 27">
              <a:extLst>
                <a:ext uri="{FF2B5EF4-FFF2-40B4-BE49-F238E27FC236}">
                  <a16:creationId xmlns:a16="http://schemas.microsoft.com/office/drawing/2014/main" id="{356BBE2E-3018-FA7A-CB4A-A01C9717FDAB}"/>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8" name="Group 28">
            <a:extLst>
              <a:ext uri="{FF2B5EF4-FFF2-40B4-BE49-F238E27FC236}">
                <a16:creationId xmlns:a16="http://schemas.microsoft.com/office/drawing/2014/main" id="{FD5B3A0E-D492-57E7-44AF-FBDEF51DEF66}"/>
              </a:ext>
            </a:extLst>
          </p:cNvPr>
          <p:cNvGrpSpPr/>
          <p:nvPr/>
        </p:nvGrpSpPr>
        <p:grpSpPr>
          <a:xfrm>
            <a:off x="17290054" y="5125629"/>
            <a:ext cx="767852" cy="767852"/>
            <a:chOff x="0" y="0"/>
            <a:chExt cx="812800" cy="812800"/>
          </a:xfrm>
        </p:grpSpPr>
        <p:sp>
          <p:nvSpPr>
            <p:cNvPr id="29" name="Freeform 29">
              <a:extLst>
                <a:ext uri="{FF2B5EF4-FFF2-40B4-BE49-F238E27FC236}">
                  <a16:creationId xmlns:a16="http://schemas.microsoft.com/office/drawing/2014/main" id="{B5421947-B67F-BB81-2E69-6FC0266CAD8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30" name="TextBox 30">
              <a:extLst>
                <a:ext uri="{FF2B5EF4-FFF2-40B4-BE49-F238E27FC236}">
                  <a16:creationId xmlns:a16="http://schemas.microsoft.com/office/drawing/2014/main" id="{9289A4CB-FAAB-7BFB-3118-4E83836F155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1" name="Group 31">
            <a:extLst>
              <a:ext uri="{FF2B5EF4-FFF2-40B4-BE49-F238E27FC236}">
                <a16:creationId xmlns:a16="http://schemas.microsoft.com/office/drawing/2014/main" id="{BAEECE2F-C78A-CCC6-05BC-D46A34F56F6C}"/>
              </a:ext>
            </a:extLst>
          </p:cNvPr>
          <p:cNvGrpSpPr/>
          <p:nvPr/>
        </p:nvGrpSpPr>
        <p:grpSpPr>
          <a:xfrm>
            <a:off x="16885973" y="6096753"/>
            <a:ext cx="1171932" cy="1171932"/>
            <a:chOff x="0" y="0"/>
            <a:chExt cx="812800" cy="812800"/>
          </a:xfrm>
        </p:grpSpPr>
        <p:sp>
          <p:nvSpPr>
            <p:cNvPr id="32" name="Freeform 32">
              <a:extLst>
                <a:ext uri="{FF2B5EF4-FFF2-40B4-BE49-F238E27FC236}">
                  <a16:creationId xmlns:a16="http://schemas.microsoft.com/office/drawing/2014/main" id="{7DCE22BC-4245-D3E9-D4DF-A9A3FA615B7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3" name="TextBox 33">
              <a:extLst>
                <a:ext uri="{FF2B5EF4-FFF2-40B4-BE49-F238E27FC236}">
                  <a16:creationId xmlns:a16="http://schemas.microsoft.com/office/drawing/2014/main" id="{9C14F0C7-039A-9606-F661-22057732308D}"/>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4" name="Group 34">
            <a:extLst>
              <a:ext uri="{FF2B5EF4-FFF2-40B4-BE49-F238E27FC236}">
                <a16:creationId xmlns:a16="http://schemas.microsoft.com/office/drawing/2014/main" id="{584210D8-F68D-023C-642B-171F04AAEBD9}"/>
              </a:ext>
            </a:extLst>
          </p:cNvPr>
          <p:cNvGrpSpPr/>
          <p:nvPr/>
        </p:nvGrpSpPr>
        <p:grpSpPr>
          <a:xfrm>
            <a:off x="17732787" y="7395757"/>
            <a:ext cx="1171932" cy="1171932"/>
            <a:chOff x="0" y="0"/>
            <a:chExt cx="812800" cy="812800"/>
          </a:xfrm>
        </p:grpSpPr>
        <p:sp>
          <p:nvSpPr>
            <p:cNvPr id="35" name="Freeform 35">
              <a:extLst>
                <a:ext uri="{FF2B5EF4-FFF2-40B4-BE49-F238E27FC236}">
                  <a16:creationId xmlns:a16="http://schemas.microsoft.com/office/drawing/2014/main" id="{FBA27C28-88F3-2CE0-8E7E-4CF83E59D07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6" name="TextBox 36">
              <a:extLst>
                <a:ext uri="{FF2B5EF4-FFF2-40B4-BE49-F238E27FC236}">
                  <a16:creationId xmlns:a16="http://schemas.microsoft.com/office/drawing/2014/main" id="{740A16A3-2C90-BABB-7620-2D9D261EA3D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7" name="Group 37">
            <a:extLst>
              <a:ext uri="{FF2B5EF4-FFF2-40B4-BE49-F238E27FC236}">
                <a16:creationId xmlns:a16="http://schemas.microsoft.com/office/drawing/2014/main" id="{52955DFB-8D20-BA1B-715B-DE84EFCEBF12}"/>
              </a:ext>
            </a:extLst>
          </p:cNvPr>
          <p:cNvGrpSpPr/>
          <p:nvPr/>
        </p:nvGrpSpPr>
        <p:grpSpPr>
          <a:xfrm>
            <a:off x="17732787" y="4075924"/>
            <a:ext cx="1171932" cy="1171932"/>
            <a:chOff x="0" y="0"/>
            <a:chExt cx="812800" cy="812800"/>
          </a:xfrm>
        </p:grpSpPr>
        <p:sp>
          <p:nvSpPr>
            <p:cNvPr id="38" name="Freeform 38">
              <a:extLst>
                <a:ext uri="{FF2B5EF4-FFF2-40B4-BE49-F238E27FC236}">
                  <a16:creationId xmlns:a16="http://schemas.microsoft.com/office/drawing/2014/main" id="{ECB7E4DB-DBAE-F438-27A5-730DE1192B8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9" name="TextBox 39">
              <a:extLst>
                <a:ext uri="{FF2B5EF4-FFF2-40B4-BE49-F238E27FC236}">
                  <a16:creationId xmlns:a16="http://schemas.microsoft.com/office/drawing/2014/main" id="{6E2BD706-B922-239A-12C4-A5CE72EA0133}"/>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40" name="Group 40">
            <a:extLst>
              <a:ext uri="{FF2B5EF4-FFF2-40B4-BE49-F238E27FC236}">
                <a16:creationId xmlns:a16="http://schemas.microsoft.com/office/drawing/2014/main" id="{D06309B3-0777-DFF3-B0B0-B4CC9EF1CE60}"/>
              </a:ext>
            </a:extLst>
          </p:cNvPr>
          <p:cNvGrpSpPr/>
          <p:nvPr/>
        </p:nvGrpSpPr>
        <p:grpSpPr>
          <a:xfrm>
            <a:off x="16875374" y="3694013"/>
            <a:ext cx="767852" cy="767852"/>
            <a:chOff x="0" y="0"/>
            <a:chExt cx="812800" cy="812800"/>
          </a:xfrm>
        </p:grpSpPr>
        <p:sp>
          <p:nvSpPr>
            <p:cNvPr id="41" name="Freeform 41">
              <a:extLst>
                <a:ext uri="{FF2B5EF4-FFF2-40B4-BE49-F238E27FC236}">
                  <a16:creationId xmlns:a16="http://schemas.microsoft.com/office/drawing/2014/main" id="{B86D2BEB-25C2-4579-5D4A-9C12EA51EF00}"/>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42" name="TextBox 42">
              <a:extLst>
                <a:ext uri="{FF2B5EF4-FFF2-40B4-BE49-F238E27FC236}">
                  <a16:creationId xmlns:a16="http://schemas.microsoft.com/office/drawing/2014/main" id="{6EB0FD7B-1FDA-C60A-5AB3-DD844ADFD66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13" name="TextBox 37">
            <a:extLst>
              <a:ext uri="{FF2B5EF4-FFF2-40B4-BE49-F238E27FC236}">
                <a16:creationId xmlns:a16="http://schemas.microsoft.com/office/drawing/2014/main" id="{F5F264D2-DC72-F96F-AEBC-2750137F5C05}"/>
              </a:ext>
            </a:extLst>
          </p:cNvPr>
          <p:cNvSpPr txBox="1"/>
          <p:nvPr/>
        </p:nvSpPr>
        <p:spPr>
          <a:xfrm>
            <a:off x="716760" y="4075924"/>
            <a:ext cx="12763500" cy="3015569"/>
          </a:xfrm>
          <a:prstGeom prst="rect">
            <a:avLst/>
          </a:prstGeom>
        </p:spPr>
        <p:txBody>
          <a:bodyPr wrap="square" lIns="0" tIns="0" rIns="0" bIns="0" rtlCol="0" anchor="t">
            <a:spAutoFit/>
          </a:bodyPr>
          <a:lstStyle/>
          <a:p>
            <a:pPr marL="582930" lvl="1">
              <a:lnSpc>
                <a:spcPts val="7559"/>
              </a:lnSpc>
            </a:pPr>
            <a:r>
              <a:rPr lang="en-US" sz="10800" dirty="0">
                <a:solidFill>
                  <a:srgbClr val="2D4369"/>
                </a:solidFill>
                <a:latin typeface="Myriad Pro 2"/>
              </a:rPr>
              <a:t>Reflections</a:t>
            </a:r>
          </a:p>
          <a:p>
            <a:pPr marL="582930" lvl="1">
              <a:lnSpc>
                <a:spcPts val="7559"/>
              </a:lnSpc>
            </a:pPr>
            <a:endParaRPr lang="en-US" sz="10800" dirty="0">
              <a:solidFill>
                <a:srgbClr val="2D4369"/>
              </a:solidFill>
              <a:latin typeface="Myriad Pro 2"/>
            </a:endParaRPr>
          </a:p>
          <a:p>
            <a:pPr marL="582930" lvl="1">
              <a:lnSpc>
                <a:spcPts val="7559"/>
              </a:lnSpc>
            </a:pPr>
            <a:r>
              <a:rPr lang="en-US" sz="10800" dirty="0">
                <a:solidFill>
                  <a:schemeClr val="tx2">
                    <a:lumMod val="60000"/>
                    <a:lumOff val="40000"/>
                  </a:schemeClr>
                </a:solidFill>
                <a:latin typeface="Myriad Pro 2"/>
              </a:rPr>
              <a:t>What did we learn?</a:t>
            </a:r>
          </a:p>
        </p:txBody>
      </p:sp>
      <p:sp>
        <p:nvSpPr>
          <p:cNvPr id="15" name="TextBox 35">
            <a:extLst>
              <a:ext uri="{FF2B5EF4-FFF2-40B4-BE49-F238E27FC236}">
                <a16:creationId xmlns:a16="http://schemas.microsoft.com/office/drawing/2014/main" id="{7DC5BBEB-B74C-9D80-C09E-4DA53A7C727C}"/>
              </a:ext>
            </a:extLst>
          </p:cNvPr>
          <p:cNvSpPr txBox="1"/>
          <p:nvPr/>
        </p:nvSpPr>
        <p:spPr>
          <a:xfrm>
            <a:off x="13872189" y="169395"/>
            <a:ext cx="4075848" cy="1395767"/>
          </a:xfrm>
          <a:prstGeom prst="rect">
            <a:avLst/>
          </a:prstGeom>
        </p:spPr>
        <p:txBody>
          <a:bodyPr wrap="square" lIns="0" tIns="0" rIns="0" bIns="0" rtlCol="0" anchor="t">
            <a:spAutoFit/>
          </a:bodyPr>
          <a:lstStyle/>
          <a:p>
            <a:pPr algn="r">
              <a:lnSpc>
                <a:spcPts val="11760"/>
              </a:lnSpc>
              <a:spcBef>
                <a:spcPct val="0"/>
              </a:spcBef>
            </a:pPr>
            <a:r>
              <a:rPr lang="en-US" sz="7200" dirty="0">
                <a:solidFill>
                  <a:schemeClr val="tx2">
                    <a:lumMod val="60000"/>
                    <a:lumOff val="40000"/>
                  </a:schemeClr>
                </a:solidFill>
                <a:latin typeface="Myriad Pro 2"/>
              </a:rPr>
              <a:t>5 mins</a:t>
            </a:r>
          </a:p>
        </p:txBody>
      </p:sp>
      <p:sp>
        <p:nvSpPr>
          <p:cNvPr id="11" name="TextBox 12">
            <a:extLst>
              <a:ext uri="{FF2B5EF4-FFF2-40B4-BE49-F238E27FC236}">
                <a16:creationId xmlns:a16="http://schemas.microsoft.com/office/drawing/2014/main" id="{72A74805-2207-D6BC-5018-CB79578527E4}"/>
              </a:ext>
            </a:extLst>
          </p:cNvPr>
          <p:cNvSpPr txBox="1"/>
          <p:nvPr/>
        </p:nvSpPr>
        <p:spPr>
          <a:xfrm>
            <a:off x="1028700" y="8760789"/>
            <a:ext cx="7276743" cy="753091"/>
          </a:xfrm>
          <a:prstGeom prst="rect">
            <a:avLst/>
          </a:prstGeom>
        </p:spPr>
        <p:txBody>
          <a:bodyPr wrap="square" lIns="0" tIns="0" rIns="0" bIns="0" rtlCol="0" anchor="t">
            <a:spAutoFit/>
          </a:bodyPr>
          <a:lstStyle/>
          <a:p>
            <a:pPr>
              <a:lnSpc>
                <a:spcPts val="6056"/>
              </a:lnSpc>
              <a:spcBef>
                <a:spcPct val="0"/>
              </a:spcBef>
            </a:pPr>
            <a:r>
              <a:rPr lang="en-US" sz="4325" dirty="0" err="1">
                <a:solidFill>
                  <a:srgbClr val="2D4369"/>
                </a:solidFill>
                <a:latin typeface="Myriad Pro 2"/>
              </a:rPr>
              <a:t>digitalhumanities</a:t>
            </a:r>
            <a:r>
              <a:rPr lang="en-US" sz="4325" dirty="0" err="1">
                <a:solidFill>
                  <a:srgbClr val="F1592B"/>
                </a:solidFill>
                <a:latin typeface="Myriad Pro 2"/>
              </a:rPr>
              <a:t>-</a:t>
            </a:r>
            <a:r>
              <a:rPr lang="en-US" sz="4325" dirty="0" err="1">
                <a:solidFill>
                  <a:srgbClr val="2D4369"/>
                </a:solidFill>
                <a:latin typeface="Myriad Pro 2"/>
              </a:rPr>
              <a:t>uk</a:t>
            </a:r>
            <a:r>
              <a:rPr lang="en-US" sz="4325" dirty="0" err="1">
                <a:solidFill>
                  <a:srgbClr val="F1592B"/>
                </a:solidFill>
                <a:latin typeface="Myriad Pro 2"/>
              </a:rPr>
              <a:t>-</a:t>
            </a:r>
            <a:r>
              <a:rPr lang="en-US" sz="4325" dirty="0" err="1">
                <a:solidFill>
                  <a:srgbClr val="2D4369"/>
                </a:solidFill>
                <a:latin typeface="Myriad Pro 2"/>
              </a:rPr>
              <a:t>ie</a:t>
            </a:r>
            <a:r>
              <a:rPr lang="en-US" sz="4325" dirty="0" err="1">
                <a:solidFill>
                  <a:srgbClr val="F1592B"/>
                </a:solidFill>
                <a:latin typeface="Myriad Pro 2"/>
              </a:rPr>
              <a:t>.</a:t>
            </a:r>
            <a:r>
              <a:rPr lang="en-US" sz="4325" dirty="0" err="1">
                <a:solidFill>
                  <a:srgbClr val="2D4369"/>
                </a:solidFill>
                <a:latin typeface="Myriad Pro 2"/>
              </a:rPr>
              <a:t>org</a:t>
            </a:r>
            <a:endParaRPr lang="en-US" sz="4325" dirty="0">
              <a:solidFill>
                <a:srgbClr val="2D4369"/>
              </a:solidFill>
              <a:latin typeface="Myriad Pro 2"/>
            </a:endParaRPr>
          </a:p>
        </p:txBody>
      </p:sp>
    </p:spTree>
    <p:extLst>
      <p:ext uri="{BB962C8B-B14F-4D97-AF65-F5344CB8AC3E}">
        <p14:creationId xmlns:p14="http://schemas.microsoft.com/office/powerpoint/2010/main" val="3390162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C9952-E0B2-2C23-1594-D0D2248448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9A9E5C9-CB4A-FC40-D6F1-A0159C9CB504}"/>
              </a:ext>
            </a:extLst>
          </p:cNvPr>
          <p:cNvSpPr/>
          <p:nvPr/>
        </p:nvSpPr>
        <p:spPr>
          <a:xfrm rot="1668513">
            <a:off x="2498582" y="2083833"/>
            <a:ext cx="610666" cy="92810"/>
          </a:xfrm>
          <a:custGeom>
            <a:avLst/>
            <a:gdLst/>
            <a:ahLst/>
            <a:cxnLst/>
            <a:rect l="l" t="t" r="r" b="b"/>
            <a:pathLst>
              <a:path w="610666" h="92810">
                <a:moveTo>
                  <a:pt x="0" y="0"/>
                </a:moveTo>
                <a:lnTo>
                  <a:pt x="610665" y="0"/>
                </a:lnTo>
                <a:lnTo>
                  <a:pt x="610665" y="92811"/>
                </a:lnTo>
                <a:lnTo>
                  <a:pt x="0" y="92811"/>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3" name="Group 3">
            <a:extLst>
              <a:ext uri="{FF2B5EF4-FFF2-40B4-BE49-F238E27FC236}">
                <a16:creationId xmlns:a16="http://schemas.microsoft.com/office/drawing/2014/main" id="{2C24F3E5-DCDE-BBFF-4EBC-DDE231DF9D46}"/>
              </a:ext>
            </a:extLst>
          </p:cNvPr>
          <p:cNvGrpSpPr/>
          <p:nvPr/>
        </p:nvGrpSpPr>
        <p:grpSpPr>
          <a:xfrm>
            <a:off x="1028700" y="657960"/>
            <a:ext cx="1745447" cy="1745447"/>
            <a:chOff x="0" y="0"/>
            <a:chExt cx="812800" cy="812800"/>
          </a:xfrm>
        </p:grpSpPr>
        <p:sp>
          <p:nvSpPr>
            <p:cNvPr id="4" name="Freeform 4">
              <a:extLst>
                <a:ext uri="{FF2B5EF4-FFF2-40B4-BE49-F238E27FC236}">
                  <a16:creationId xmlns:a16="http://schemas.microsoft.com/office/drawing/2014/main" id="{AC91BDCC-6B8C-281F-FEF1-F6A584FC219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5" name="TextBox 5">
              <a:extLst>
                <a:ext uri="{FF2B5EF4-FFF2-40B4-BE49-F238E27FC236}">
                  <a16:creationId xmlns:a16="http://schemas.microsoft.com/office/drawing/2014/main" id="{E587C26D-75AB-94ED-7354-527580326B6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6" name="TextBox 6">
            <a:extLst>
              <a:ext uri="{FF2B5EF4-FFF2-40B4-BE49-F238E27FC236}">
                <a16:creationId xmlns:a16="http://schemas.microsoft.com/office/drawing/2014/main" id="{C6CF91AF-099A-C45F-F78C-6946A5C7BDF5}"/>
              </a:ext>
            </a:extLst>
          </p:cNvPr>
          <p:cNvSpPr txBox="1"/>
          <p:nvPr/>
        </p:nvSpPr>
        <p:spPr>
          <a:xfrm>
            <a:off x="1215981" y="1102972"/>
            <a:ext cx="1370885" cy="1088648"/>
          </a:xfrm>
          <a:prstGeom prst="rect">
            <a:avLst/>
          </a:prstGeom>
        </p:spPr>
        <p:txBody>
          <a:bodyPr lIns="0" tIns="0" rIns="0" bIns="0" rtlCol="0" anchor="t">
            <a:spAutoFit/>
          </a:bodyPr>
          <a:lstStyle/>
          <a:p>
            <a:pPr algn="ctr">
              <a:lnSpc>
                <a:spcPts val="7107"/>
              </a:lnSpc>
            </a:pPr>
            <a:r>
              <a:rPr lang="en-US" sz="7107">
                <a:solidFill>
                  <a:srgbClr val="FFFFFF"/>
                </a:solidFill>
                <a:latin typeface="Myriad Pro 2"/>
              </a:rPr>
              <a:t>DH</a:t>
            </a:r>
          </a:p>
        </p:txBody>
      </p:sp>
      <p:sp>
        <p:nvSpPr>
          <p:cNvPr id="7" name="TextBox 7">
            <a:extLst>
              <a:ext uri="{FF2B5EF4-FFF2-40B4-BE49-F238E27FC236}">
                <a16:creationId xmlns:a16="http://schemas.microsoft.com/office/drawing/2014/main" id="{D748C32E-9C66-8F23-5371-62808EA0E894}"/>
              </a:ext>
            </a:extLst>
          </p:cNvPr>
          <p:cNvSpPr txBox="1"/>
          <p:nvPr/>
        </p:nvSpPr>
        <p:spPr>
          <a:xfrm>
            <a:off x="3206489" y="2041695"/>
            <a:ext cx="766243" cy="859701"/>
          </a:xfrm>
          <a:prstGeom prst="rect">
            <a:avLst/>
          </a:prstGeom>
        </p:spPr>
        <p:txBody>
          <a:bodyPr lIns="0" tIns="0" rIns="0" bIns="0" rtlCol="0" anchor="t">
            <a:spAutoFit/>
          </a:bodyPr>
          <a:lstStyle/>
          <a:p>
            <a:pPr algn="ctr">
              <a:lnSpc>
                <a:spcPts val="2991"/>
              </a:lnSpc>
            </a:pPr>
            <a:r>
              <a:rPr lang="en-US" sz="3478">
                <a:solidFill>
                  <a:srgbClr val="2D4369"/>
                </a:solidFill>
                <a:latin typeface="Myriad Pro 3"/>
              </a:rPr>
              <a:t>IE</a:t>
            </a:r>
          </a:p>
          <a:p>
            <a:pPr algn="ctr">
              <a:lnSpc>
                <a:spcPts val="2991"/>
              </a:lnSpc>
            </a:pPr>
            <a:r>
              <a:rPr lang="en-US" sz="3478">
                <a:solidFill>
                  <a:srgbClr val="2D4369"/>
                </a:solidFill>
                <a:latin typeface="Myriad Pro 3"/>
              </a:rPr>
              <a:t>UK</a:t>
            </a:r>
          </a:p>
        </p:txBody>
      </p:sp>
      <p:grpSp>
        <p:nvGrpSpPr>
          <p:cNvPr id="8" name="Group 8">
            <a:extLst>
              <a:ext uri="{FF2B5EF4-FFF2-40B4-BE49-F238E27FC236}">
                <a16:creationId xmlns:a16="http://schemas.microsoft.com/office/drawing/2014/main" id="{B65AED5A-7156-1988-6052-89915F40B417}"/>
              </a:ext>
            </a:extLst>
          </p:cNvPr>
          <p:cNvGrpSpPr/>
          <p:nvPr/>
        </p:nvGrpSpPr>
        <p:grpSpPr>
          <a:xfrm>
            <a:off x="3003645" y="1861767"/>
            <a:ext cx="1171932" cy="1171932"/>
            <a:chOff x="0" y="0"/>
            <a:chExt cx="812800" cy="812800"/>
          </a:xfrm>
        </p:grpSpPr>
        <p:sp>
          <p:nvSpPr>
            <p:cNvPr id="9" name="Freeform 9">
              <a:extLst>
                <a:ext uri="{FF2B5EF4-FFF2-40B4-BE49-F238E27FC236}">
                  <a16:creationId xmlns:a16="http://schemas.microsoft.com/office/drawing/2014/main" id="{A534C460-404D-0516-33D9-E5AE1E0D064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114300">
              <a:solidFill>
                <a:srgbClr val="F1592B"/>
              </a:solidFill>
            </a:ln>
          </p:spPr>
          <p:txBody>
            <a:bodyPr/>
            <a:lstStyle/>
            <a:p>
              <a:endParaRPr lang="en-US"/>
            </a:p>
          </p:txBody>
        </p:sp>
        <p:sp>
          <p:nvSpPr>
            <p:cNvPr id="10" name="TextBox 10">
              <a:extLst>
                <a:ext uri="{FF2B5EF4-FFF2-40B4-BE49-F238E27FC236}">
                  <a16:creationId xmlns:a16="http://schemas.microsoft.com/office/drawing/2014/main" id="{6549B9C8-6BB5-E8F9-1DD5-C8198002831B}"/>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11" name="TextBox 11">
            <a:extLst>
              <a:ext uri="{FF2B5EF4-FFF2-40B4-BE49-F238E27FC236}">
                <a16:creationId xmlns:a16="http://schemas.microsoft.com/office/drawing/2014/main" id="{67D659AF-FD96-4510-5D96-AEB536B41BF9}"/>
              </a:ext>
            </a:extLst>
          </p:cNvPr>
          <p:cNvSpPr txBox="1"/>
          <p:nvPr/>
        </p:nvSpPr>
        <p:spPr>
          <a:xfrm>
            <a:off x="1939605" y="3629761"/>
            <a:ext cx="9922570" cy="923330"/>
          </a:xfrm>
          <a:prstGeom prst="rect">
            <a:avLst/>
          </a:prstGeom>
        </p:spPr>
        <p:txBody>
          <a:bodyPr wrap="square" lIns="0" tIns="0" rIns="0" bIns="0" rtlCol="0" anchor="t">
            <a:spAutoFit/>
          </a:bodyPr>
          <a:lstStyle/>
          <a:p>
            <a:pPr>
              <a:lnSpc>
                <a:spcPts val="7197"/>
              </a:lnSpc>
              <a:spcBef>
                <a:spcPct val="0"/>
              </a:spcBef>
            </a:pPr>
            <a:r>
              <a:rPr lang="en-US" sz="7200" dirty="0">
                <a:solidFill>
                  <a:srgbClr val="2D4369"/>
                </a:solidFill>
                <a:latin typeface="Myriad Pro 2"/>
              </a:rPr>
              <a:t>Thank you!</a:t>
            </a:r>
          </a:p>
        </p:txBody>
      </p:sp>
      <p:sp>
        <p:nvSpPr>
          <p:cNvPr id="12" name="TextBox 12">
            <a:extLst>
              <a:ext uri="{FF2B5EF4-FFF2-40B4-BE49-F238E27FC236}">
                <a16:creationId xmlns:a16="http://schemas.microsoft.com/office/drawing/2014/main" id="{619F8FF8-B428-B582-0289-2A7E7764B5D5}"/>
              </a:ext>
            </a:extLst>
          </p:cNvPr>
          <p:cNvSpPr txBox="1"/>
          <p:nvPr/>
        </p:nvSpPr>
        <p:spPr>
          <a:xfrm>
            <a:off x="1028700" y="8760789"/>
            <a:ext cx="7276743" cy="753091"/>
          </a:xfrm>
          <a:prstGeom prst="rect">
            <a:avLst/>
          </a:prstGeom>
        </p:spPr>
        <p:txBody>
          <a:bodyPr wrap="square" lIns="0" tIns="0" rIns="0" bIns="0" rtlCol="0" anchor="t">
            <a:spAutoFit/>
          </a:bodyPr>
          <a:lstStyle/>
          <a:p>
            <a:pPr>
              <a:lnSpc>
                <a:spcPts val="6056"/>
              </a:lnSpc>
              <a:spcBef>
                <a:spcPct val="0"/>
              </a:spcBef>
            </a:pPr>
            <a:r>
              <a:rPr lang="en-US" sz="4325" dirty="0" err="1">
                <a:solidFill>
                  <a:srgbClr val="2D4369"/>
                </a:solidFill>
                <a:latin typeface="Myriad Pro 2"/>
              </a:rPr>
              <a:t>digitalhumanities</a:t>
            </a:r>
            <a:r>
              <a:rPr lang="en-US" sz="4325" dirty="0" err="1">
                <a:solidFill>
                  <a:srgbClr val="F1592B"/>
                </a:solidFill>
                <a:latin typeface="Myriad Pro 2"/>
              </a:rPr>
              <a:t>-</a:t>
            </a:r>
            <a:r>
              <a:rPr lang="en-US" sz="4325" dirty="0" err="1">
                <a:solidFill>
                  <a:srgbClr val="2D4369"/>
                </a:solidFill>
                <a:latin typeface="Myriad Pro 2"/>
              </a:rPr>
              <a:t>uk</a:t>
            </a:r>
            <a:r>
              <a:rPr lang="en-US" sz="4325" dirty="0" err="1">
                <a:solidFill>
                  <a:srgbClr val="F1592B"/>
                </a:solidFill>
                <a:latin typeface="Myriad Pro 2"/>
              </a:rPr>
              <a:t>-</a:t>
            </a:r>
            <a:r>
              <a:rPr lang="en-US" sz="4325" dirty="0" err="1">
                <a:solidFill>
                  <a:srgbClr val="2D4369"/>
                </a:solidFill>
                <a:latin typeface="Myriad Pro 2"/>
              </a:rPr>
              <a:t>ie</a:t>
            </a:r>
            <a:r>
              <a:rPr lang="en-US" sz="4325" dirty="0" err="1">
                <a:solidFill>
                  <a:srgbClr val="F1592B"/>
                </a:solidFill>
                <a:latin typeface="Myriad Pro 2"/>
              </a:rPr>
              <a:t>.</a:t>
            </a:r>
            <a:r>
              <a:rPr lang="en-US" sz="4325" dirty="0" err="1">
                <a:solidFill>
                  <a:srgbClr val="2D4369"/>
                </a:solidFill>
                <a:latin typeface="Myriad Pro 2"/>
              </a:rPr>
              <a:t>org</a:t>
            </a:r>
            <a:endParaRPr lang="en-US" sz="4325" dirty="0">
              <a:solidFill>
                <a:srgbClr val="2D4369"/>
              </a:solidFill>
              <a:latin typeface="Myriad Pro 2"/>
            </a:endParaRPr>
          </a:p>
        </p:txBody>
      </p:sp>
      <p:grpSp>
        <p:nvGrpSpPr>
          <p:cNvPr id="16" name="Group 16">
            <a:extLst>
              <a:ext uri="{FF2B5EF4-FFF2-40B4-BE49-F238E27FC236}">
                <a16:creationId xmlns:a16="http://schemas.microsoft.com/office/drawing/2014/main" id="{6B34DB54-6A88-EB12-3B07-10A5DB0505D0}"/>
              </a:ext>
            </a:extLst>
          </p:cNvPr>
          <p:cNvGrpSpPr/>
          <p:nvPr/>
        </p:nvGrpSpPr>
        <p:grpSpPr>
          <a:xfrm>
            <a:off x="17049556" y="8876532"/>
            <a:ext cx="1745447" cy="1745447"/>
            <a:chOff x="0" y="0"/>
            <a:chExt cx="812800" cy="812800"/>
          </a:xfrm>
        </p:grpSpPr>
        <p:sp>
          <p:nvSpPr>
            <p:cNvPr id="17" name="Freeform 17">
              <a:extLst>
                <a:ext uri="{FF2B5EF4-FFF2-40B4-BE49-F238E27FC236}">
                  <a16:creationId xmlns:a16="http://schemas.microsoft.com/office/drawing/2014/main" id="{1617DB23-62F8-8AE1-11D4-EC59BAA6BBF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18" name="TextBox 18">
              <a:extLst>
                <a:ext uri="{FF2B5EF4-FFF2-40B4-BE49-F238E27FC236}">
                  <a16:creationId xmlns:a16="http://schemas.microsoft.com/office/drawing/2014/main" id="{5EEFEB02-BAF6-EB3B-302B-2DDF291210C2}"/>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9" name="Group 19">
            <a:extLst>
              <a:ext uri="{FF2B5EF4-FFF2-40B4-BE49-F238E27FC236}">
                <a16:creationId xmlns:a16="http://schemas.microsoft.com/office/drawing/2014/main" id="{2098AE94-7271-5929-ACD7-6171EFE3754C}"/>
              </a:ext>
            </a:extLst>
          </p:cNvPr>
          <p:cNvGrpSpPr/>
          <p:nvPr/>
        </p:nvGrpSpPr>
        <p:grpSpPr>
          <a:xfrm>
            <a:off x="16147612" y="8567690"/>
            <a:ext cx="767852" cy="767852"/>
            <a:chOff x="0" y="0"/>
            <a:chExt cx="812800" cy="812800"/>
          </a:xfrm>
        </p:grpSpPr>
        <p:sp>
          <p:nvSpPr>
            <p:cNvPr id="20" name="Freeform 20">
              <a:extLst>
                <a:ext uri="{FF2B5EF4-FFF2-40B4-BE49-F238E27FC236}">
                  <a16:creationId xmlns:a16="http://schemas.microsoft.com/office/drawing/2014/main" id="{5044E2F1-1863-BBB8-C6B5-BE74368EAB6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1" name="TextBox 21">
              <a:extLst>
                <a:ext uri="{FF2B5EF4-FFF2-40B4-BE49-F238E27FC236}">
                  <a16:creationId xmlns:a16="http://schemas.microsoft.com/office/drawing/2014/main" id="{CE697A9C-B5B0-A0A1-4D5C-7DE1297624D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2" name="Group 22">
            <a:extLst>
              <a:ext uri="{FF2B5EF4-FFF2-40B4-BE49-F238E27FC236}">
                <a16:creationId xmlns:a16="http://schemas.microsoft.com/office/drawing/2014/main" id="{56C82FC1-831F-D290-066F-6DDB5AEDFDD2}"/>
              </a:ext>
            </a:extLst>
          </p:cNvPr>
          <p:cNvGrpSpPr/>
          <p:nvPr/>
        </p:nvGrpSpPr>
        <p:grpSpPr>
          <a:xfrm>
            <a:off x="16531538" y="7471507"/>
            <a:ext cx="767852" cy="767852"/>
            <a:chOff x="0" y="0"/>
            <a:chExt cx="812800" cy="812800"/>
          </a:xfrm>
        </p:grpSpPr>
        <p:sp>
          <p:nvSpPr>
            <p:cNvPr id="23" name="Freeform 23">
              <a:extLst>
                <a:ext uri="{FF2B5EF4-FFF2-40B4-BE49-F238E27FC236}">
                  <a16:creationId xmlns:a16="http://schemas.microsoft.com/office/drawing/2014/main" id="{3AB0B53A-BAE1-D16C-202D-70675C3BBFD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4" name="TextBox 24">
              <a:extLst>
                <a:ext uri="{FF2B5EF4-FFF2-40B4-BE49-F238E27FC236}">
                  <a16:creationId xmlns:a16="http://schemas.microsoft.com/office/drawing/2014/main" id="{AE7D1B54-1E83-E99D-9032-218249C86D0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5" name="Group 25">
            <a:extLst>
              <a:ext uri="{FF2B5EF4-FFF2-40B4-BE49-F238E27FC236}">
                <a16:creationId xmlns:a16="http://schemas.microsoft.com/office/drawing/2014/main" id="{ECE299CE-C3E5-4139-CCAE-6178BC0F8326}"/>
              </a:ext>
            </a:extLst>
          </p:cNvPr>
          <p:cNvGrpSpPr/>
          <p:nvPr/>
        </p:nvGrpSpPr>
        <p:grpSpPr>
          <a:xfrm>
            <a:off x="15881793" y="6028824"/>
            <a:ext cx="767852" cy="767852"/>
            <a:chOff x="0" y="0"/>
            <a:chExt cx="812800" cy="812800"/>
          </a:xfrm>
        </p:grpSpPr>
        <p:sp>
          <p:nvSpPr>
            <p:cNvPr id="26" name="Freeform 26">
              <a:extLst>
                <a:ext uri="{FF2B5EF4-FFF2-40B4-BE49-F238E27FC236}">
                  <a16:creationId xmlns:a16="http://schemas.microsoft.com/office/drawing/2014/main" id="{543A569B-7D1C-01DE-8F7C-8A171972A67B}"/>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7" name="TextBox 27">
              <a:extLst>
                <a:ext uri="{FF2B5EF4-FFF2-40B4-BE49-F238E27FC236}">
                  <a16:creationId xmlns:a16="http://schemas.microsoft.com/office/drawing/2014/main" id="{7046BF50-3D77-C116-96EE-D0803D74DEB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8" name="Group 28">
            <a:extLst>
              <a:ext uri="{FF2B5EF4-FFF2-40B4-BE49-F238E27FC236}">
                <a16:creationId xmlns:a16="http://schemas.microsoft.com/office/drawing/2014/main" id="{1C66307F-1A80-634C-C805-D6374E862972}"/>
              </a:ext>
            </a:extLst>
          </p:cNvPr>
          <p:cNvGrpSpPr/>
          <p:nvPr/>
        </p:nvGrpSpPr>
        <p:grpSpPr>
          <a:xfrm>
            <a:off x="17290054" y="5125629"/>
            <a:ext cx="767852" cy="767852"/>
            <a:chOff x="0" y="0"/>
            <a:chExt cx="812800" cy="812800"/>
          </a:xfrm>
        </p:grpSpPr>
        <p:sp>
          <p:nvSpPr>
            <p:cNvPr id="29" name="Freeform 29">
              <a:extLst>
                <a:ext uri="{FF2B5EF4-FFF2-40B4-BE49-F238E27FC236}">
                  <a16:creationId xmlns:a16="http://schemas.microsoft.com/office/drawing/2014/main" id="{7A3E2184-DF2C-D1C1-18F2-347CA0E52C4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30" name="TextBox 30">
              <a:extLst>
                <a:ext uri="{FF2B5EF4-FFF2-40B4-BE49-F238E27FC236}">
                  <a16:creationId xmlns:a16="http://schemas.microsoft.com/office/drawing/2014/main" id="{96FCD98A-CD78-6B39-B327-A23E6D5FCBB0}"/>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1" name="Group 31">
            <a:extLst>
              <a:ext uri="{FF2B5EF4-FFF2-40B4-BE49-F238E27FC236}">
                <a16:creationId xmlns:a16="http://schemas.microsoft.com/office/drawing/2014/main" id="{AB90FB52-A3C0-CC26-1116-62F53325CD29}"/>
              </a:ext>
            </a:extLst>
          </p:cNvPr>
          <p:cNvGrpSpPr/>
          <p:nvPr/>
        </p:nvGrpSpPr>
        <p:grpSpPr>
          <a:xfrm>
            <a:off x="16885973" y="6096753"/>
            <a:ext cx="1171932" cy="1171932"/>
            <a:chOff x="0" y="0"/>
            <a:chExt cx="812800" cy="812800"/>
          </a:xfrm>
        </p:grpSpPr>
        <p:sp>
          <p:nvSpPr>
            <p:cNvPr id="32" name="Freeform 32">
              <a:extLst>
                <a:ext uri="{FF2B5EF4-FFF2-40B4-BE49-F238E27FC236}">
                  <a16:creationId xmlns:a16="http://schemas.microsoft.com/office/drawing/2014/main" id="{F4A1DFF0-A4FC-445E-BF24-BF1D95E5AE0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3" name="TextBox 33">
              <a:extLst>
                <a:ext uri="{FF2B5EF4-FFF2-40B4-BE49-F238E27FC236}">
                  <a16:creationId xmlns:a16="http://schemas.microsoft.com/office/drawing/2014/main" id="{78686C12-4FA1-20EB-76EE-A6D867108AF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4" name="Group 34">
            <a:extLst>
              <a:ext uri="{FF2B5EF4-FFF2-40B4-BE49-F238E27FC236}">
                <a16:creationId xmlns:a16="http://schemas.microsoft.com/office/drawing/2014/main" id="{03180F66-3480-6DBE-B7DC-2BE59E62679A}"/>
              </a:ext>
            </a:extLst>
          </p:cNvPr>
          <p:cNvGrpSpPr/>
          <p:nvPr/>
        </p:nvGrpSpPr>
        <p:grpSpPr>
          <a:xfrm>
            <a:off x="17732787" y="7395757"/>
            <a:ext cx="1171932" cy="1171932"/>
            <a:chOff x="0" y="0"/>
            <a:chExt cx="812800" cy="812800"/>
          </a:xfrm>
        </p:grpSpPr>
        <p:sp>
          <p:nvSpPr>
            <p:cNvPr id="35" name="Freeform 35">
              <a:extLst>
                <a:ext uri="{FF2B5EF4-FFF2-40B4-BE49-F238E27FC236}">
                  <a16:creationId xmlns:a16="http://schemas.microsoft.com/office/drawing/2014/main" id="{57A88914-B11B-7C64-D68E-C9071C6720A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6" name="TextBox 36">
              <a:extLst>
                <a:ext uri="{FF2B5EF4-FFF2-40B4-BE49-F238E27FC236}">
                  <a16:creationId xmlns:a16="http://schemas.microsoft.com/office/drawing/2014/main" id="{31F29FC8-AE4B-7DC4-627E-6D4EC8C6B60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37" name="Group 37">
            <a:extLst>
              <a:ext uri="{FF2B5EF4-FFF2-40B4-BE49-F238E27FC236}">
                <a16:creationId xmlns:a16="http://schemas.microsoft.com/office/drawing/2014/main" id="{6909C42D-8D99-46F7-A1BB-E2F05398EED0}"/>
              </a:ext>
            </a:extLst>
          </p:cNvPr>
          <p:cNvGrpSpPr/>
          <p:nvPr/>
        </p:nvGrpSpPr>
        <p:grpSpPr>
          <a:xfrm>
            <a:off x="17732787" y="4075924"/>
            <a:ext cx="1171932" cy="1171932"/>
            <a:chOff x="0" y="0"/>
            <a:chExt cx="812800" cy="812800"/>
          </a:xfrm>
        </p:grpSpPr>
        <p:sp>
          <p:nvSpPr>
            <p:cNvPr id="38" name="Freeform 38">
              <a:extLst>
                <a:ext uri="{FF2B5EF4-FFF2-40B4-BE49-F238E27FC236}">
                  <a16:creationId xmlns:a16="http://schemas.microsoft.com/office/drawing/2014/main" id="{E99D72BB-187B-925A-1814-2E02DEC8E60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39" name="TextBox 39">
              <a:extLst>
                <a:ext uri="{FF2B5EF4-FFF2-40B4-BE49-F238E27FC236}">
                  <a16:creationId xmlns:a16="http://schemas.microsoft.com/office/drawing/2014/main" id="{FCFFF0D1-F088-CCED-E619-AEAF596C588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40" name="Group 40">
            <a:extLst>
              <a:ext uri="{FF2B5EF4-FFF2-40B4-BE49-F238E27FC236}">
                <a16:creationId xmlns:a16="http://schemas.microsoft.com/office/drawing/2014/main" id="{72792ECA-B7FD-0354-D574-5C2A54406F59}"/>
              </a:ext>
            </a:extLst>
          </p:cNvPr>
          <p:cNvGrpSpPr/>
          <p:nvPr/>
        </p:nvGrpSpPr>
        <p:grpSpPr>
          <a:xfrm>
            <a:off x="16875374" y="3694013"/>
            <a:ext cx="767852" cy="767852"/>
            <a:chOff x="0" y="0"/>
            <a:chExt cx="812800" cy="812800"/>
          </a:xfrm>
        </p:grpSpPr>
        <p:sp>
          <p:nvSpPr>
            <p:cNvPr id="41" name="Freeform 41">
              <a:extLst>
                <a:ext uri="{FF2B5EF4-FFF2-40B4-BE49-F238E27FC236}">
                  <a16:creationId xmlns:a16="http://schemas.microsoft.com/office/drawing/2014/main" id="{EA0F5DAC-0E52-8493-3540-3FF023976AC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42" name="TextBox 42">
              <a:extLst>
                <a:ext uri="{FF2B5EF4-FFF2-40B4-BE49-F238E27FC236}">
                  <a16:creationId xmlns:a16="http://schemas.microsoft.com/office/drawing/2014/main" id="{5DE3BCE0-4BC6-65C1-DD70-2B1CDC895D83}"/>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pic>
        <p:nvPicPr>
          <p:cNvPr id="43" name="Picture 42" descr="A yellow rectangle with black text&#10;&#10;Description automatically generated with medium confidence">
            <a:extLst>
              <a:ext uri="{FF2B5EF4-FFF2-40B4-BE49-F238E27FC236}">
                <a16:creationId xmlns:a16="http://schemas.microsoft.com/office/drawing/2014/main" id="{E85127E7-3C60-D50F-83E8-BFFC174BB5AA}"/>
              </a:ext>
            </a:extLst>
          </p:cNvPr>
          <p:cNvPicPr>
            <a:picLocks noChangeAspect="1"/>
          </p:cNvPicPr>
          <p:nvPr/>
        </p:nvPicPr>
        <p:blipFill rotWithShape="1">
          <a:blip r:embed="rId3">
            <a:extLst>
              <a:ext uri="{28A0092B-C50C-407E-A947-70E740481C1C}">
                <a14:useLocalDpi xmlns:a14="http://schemas.microsoft.com/office/drawing/2010/main" val="0"/>
              </a:ext>
            </a:extLst>
          </a:blip>
          <a:srcRect t="29825" r="6751" b="29488"/>
          <a:stretch/>
        </p:blipFill>
        <p:spPr>
          <a:xfrm>
            <a:off x="0" y="4488456"/>
            <a:ext cx="17053449" cy="1212037"/>
          </a:xfrm>
          <a:prstGeom prst="rect">
            <a:avLst/>
          </a:prstGeom>
        </p:spPr>
      </p:pic>
      <p:sp>
        <p:nvSpPr>
          <p:cNvPr id="13" name="TextBox 37">
            <a:extLst>
              <a:ext uri="{FF2B5EF4-FFF2-40B4-BE49-F238E27FC236}">
                <a16:creationId xmlns:a16="http://schemas.microsoft.com/office/drawing/2014/main" id="{4882C1E3-AA42-22A6-5357-3AA8F8177B9D}"/>
              </a:ext>
            </a:extLst>
          </p:cNvPr>
          <p:cNvSpPr txBox="1"/>
          <p:nvPr/>
        </p:nvSpPr>
        <p:spPr>
          <a:xfrm>
            <a:off x="1192336" y="5961692"/>
            <a:ext cx="7113464" cy="1231106"/>
          </a:xfrm>
          <a:prstGeom prst="rect">
            <a:avLst/>
          </a:prstGeom>
        </p:spPr>
        <p:txBody>
          <a:bodyPr wrap="square" lIns="0" tIns="0" rIns="0" bIns="0" rtlCol="0" anchor="t">
            <a:spAutoFit/>
          </a:bodyPr>
          <a:lstStyle/>
          <a:p>
            <a:pPr marL="582930" lvl="1"/>
            <a:r>
              <a:rPr lang="en-US" sz="4000" dirty="0">
                <a:solidFill>
                  <a:srgbClr val="2D4369"/>
                </a:solidFill>
                <a:latin typeface="Myriad Pro 2"/>
              </a:rPr>
              <a:t>James Baker</a:t>
            </a:r>
          </a:p>
          <a:p>
            <a:pPr marL="582930" lvl="1"/>
            <a:r>
              <a:rPr lang="en-US" sz="4000" dirty="0">
                <a:solidFill>
                  <a:schemeClr val="tx2">
                    <a:lumMod val="60000"/>
                    <a:lumOff val="40000"/>
                  </a:schemeClr>
                </a:solidFill>
                <a:latin typeface="Myriad Pro 2"/>
              </a:rPr>
              <a:t>University of Southampton</a:t>
            </a:r>
          </a:p>
        </p:txBody>
      </p:sp>
    </p:spTree>
    <p:extLst>
      <p:ext uri="{BB962C8B-B14F-4D97-AF65-F5344CB8AC3E}">
        <p14:creationId xmlns:p14="http://schemas.microsoft.com/office/powerpoint/2010/main" val="2117121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45572" y="4661890"/>
            <a:ext cx="1171932" cy="117193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p:cNvGrpSpPr/>
          <p:nvPr/>
        </p:nvGrpSpPr>
        <p:grpSpPr>
          <a:xfrm>
            <a:off x="16531538" y="7471507"/>
            <a:ext cx="767852" cy="76785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p:cNvGrpSpPr/>
          <p:nvPr/>
        </p:nvGrpSpPr>
        <p:grpSpPr>
          <a:xfrm>
            <a:off x="15881793" y="6028824"/>
            <a:ext cx="767852" cy="76785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p:cNvGrpSpPr/>
          <p:nvPr/>
        </p:nvGrpSpPr>
        <p:grpSpPr>
          <a:xfrm>
            <a:off x="17290054" y="5125629"/>
            <a:ext cx="767852" cy="76785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p:cNvGrpSpPr/>
          <p:nvPr/>
        </p:nvGrpSpPr>
        <p:grpSpPr>
          <a:xfrm>
            <a:off x="16885973" y="6096753"/>
            <a:ext cx="1171932" cy="117193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p:cNvGrpSpPr/>
          <p:nvPr/>
        </p:nvGrpSpPr>
        <p:grpSpPr>
          <a:xfrm>
            <a:off x="17732787" y="7395757"/>
            <a:ext cx="1171932" cy="117193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p:cNvGrpSpPr/>
          <p:nvPr/>
        </p:nvGrpSpPr>
        <p:grpSpPr>
          <a:xfrm>
            <a:off x="17732787" y="4075924"/>
            <a:ext cx="1171932" cy="1171932"/>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p:cNvGrpSpPr/>
          <p:nvPr/>
        </p:nvGrpSpPr>
        <p:grpSpPr>
          <a:xfrm>
            <a:off x="16875374" y="3694013"/>
            <a:ext cx="767852" cy="767852"/>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p:cNvGrpSpPr/>
          <p:nvPr/>
        </p:nvGrpSpPr>
        <p:grpSpPr>
          <a:xfrm>
            <a:off x="17175834" y="9216277"/>
            <a:ext cx="920018" cy="92001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p:cNvGrpSpPr/>
          <p:nvPr/>
        </p:nvGrpSpPr>
        <p:grpSpPr>
          <a:xfrm>
            <a:off x="15616786" y="8306033"/>
            <a:ext cx="1370252" cy="1370252"/>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46" name="Google Shape;136;p29">
            <a:extLst>
              <a:ext uri="{FF2B5EF4-FFF2-40B4-BE49-F238E27FC236}">
                <a16:creationId xmlns:a16="http://schemas.microsoft.com/office/drawing/2014/main" id="{2D99610B-1518-14D1-852A-76DC7293A831}"/>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t="13836" b="13836"/>
          <a:stretch/>
        </p:blipFill>
        <p:spPr>
          <a:xfrm>
            <a:off x="2941578" y="2955560"/>
            <a:ext cx="3412972" cy="2468564"/>
          </a:xfrm>
          <a:prstGeom prst="rect">
            <a:avLst/>
          </a:prstGeom>
          <a:noFill/>
          <a:ln>
            <a:noFill/>
          </a:ln>
        </p:spPr>
      </p:pic>
      <p:pic>
        <p:nvPicPr>
          <p:cNvPr id="47" name="Picture 46">
            <a:extLst>
              <a:ext uri="{FF2B5EF4-FFF2-40B4-BE49-F238E27FC236}">
                <a16:creationId xmlns:a16="http://schemas.microsoft.com/office/drawing/2014/main" id="{82C0EB13-2083-205C-C143-17E727C28332}"/>
              </a:ext>
            </a:extLst>
          </p:cNvPr>
          <p:cNvPicPr>
            <a:picLocks noChangeAspect="1"/>
          </p:cNvPicPr>
          <p:nvPr/>
        </p:nvPicPr>
        <p:blipFill>
          <a:blip r:embed="rId4">
            <a:extLst>
              <a:ext uri="{28A0092B-C50C-407E-A947-70E740481C1C}">
                <a14:useLocalDpi xmlns:a14="http://schemas.microsoft.com/office/drawing/2010/main" val="0"/>
              </a:ext>
            </a:extLst>
          </a:blip>
          <a:srcRect t="29423" b="29423"/>
          <a:stretch/>
        </p:blipFill>
        <p:spPr>
          <a:xfrm>
            <a:off x="6586616" y="5589110"/>
            <a:ext cx="3513240" cy="2570400"/>
          </a:xfrm>
          <a:prstGeom prst="rect">
            <a:avLst/>
          </a:prstGeom>
        </p:spPr>
      </p:pic>
      <p:pic>
        <p:nvPicPr>
          <p:cNvPr id="48" name="Picture 47">
            <a:extLst>
              <a:ext uri="{FF2B5EF4-FFF2-40B4-BE49-F238E27FC236}">
                <a16:creationId xmlns:a16="http://schemas.microsoft.com/office/drawing/2014/main" id="{8DA60CB3-A616-C6DE-5D59-6FA995E4E216}"/>
              </a:ext>
            </a:extLst>
          </p:cNvPr>
          <p:cNvPicPr>
            <a:picLocks noChangeAspect="1"/>
          </p:cNvPicPr>
          <p:nvPr/>
        </p:nvPicPr>
        <p:blipFill>
          <a:blip r:embed="rId5" cstate="print">
            <a:extLst>
              <a:ext uri="{28A0092B-C50C-407E-A947-70E740481C1C}">
                <a14:useLocalDpi xmlns:a14="http://schemas.microsoft.com/office/drawing/2010/main" val="0"/>
              </a:ext>
            </a:extLst>
          </a:blip>
          <a:srcRect t="14097" b="14097"/>
          <a:stretch/>
        </p:blipFill>
        <p:spPr>
          <a:xfrm>
            <a:off x="6570850" y="2954524"/>
            <a:ext cx="3529006" cy="2469600"/>
          </a:xfrm>
          <a:prstGeom prst="rect">
            <a:avLst/>
          </a:prstGeom>
        </p:spPr>
      </p:pic>
      <p:pic>
        <p:nvPicPr>
          <p:cNvPr id="49" name="Picture 48" descr="A person in a suit&#10;&#10;Description automatically generated with low confidence">
            <a:extLst>
              <a:ext uri="{FF2B5EF4-FFF2-40B4-BE49-F238E27FC236}">
                <a16:creationId xmlns:a16="http://schemas.microsoft.com/office/drawing/2014/main" id="{4EF888F5-894B-5D57-0FDD-9BAFB62BF7DB}"/>
              </a:ext>
            </a:extLst>
          </p:cNvPr>
          <p:cNvPicPr>
            <a:picLocks noChangeAspect="1"/>
          </p:cNvPicPr>
          <p:nvPr/>
        </p:nvPicPr>
        <p:blipFill rotWithShape="1">
          <a:blip r:embed="rId6">
            <a:extLst>
              <a:ext uri="{28A0092B-C50C-407E-A947-70E740481C1C}">
                <a14:useLocalDpi xmlns:a14="http://schemas.microsoft.com/office/drawing/2010/main" val="0"/>
              </a:ext>
            </a:extLst>
          </a:blip>
          <a:srcRect l="15196" r="10155"/>
          <a:stretch/>
        </p:blipFill>
        <p:spPr>
          <a:xfrm>
            <a:off x="2963778" y="5587760"/>
            <a:ext cx="3412972" cy="2571750"/>
          </a:xfrm>
          <a:prstGeom prst="rect">
            <a:avLst/>
          </a:prstGeom>
        </p:spPr>
      </p:pic>
      <p:sp>
        <p:nvSpPr>
          <p:cNvPr id="50" name="TextBox 35">
            <a:extLst>
              <a:ext uri="{FF2B5EF4-FFF2-40B4-BE49-F238E27FC236}">
                <a16:creationId xmlns:a16="http://schemas.microsoft.com/office/drawing/2014/main" id="{696CDE38-CBE6-6CCC-7873-ECA5E0C8D7E2}"/>
              </a:ext>
            </a:extLst>
          </p:cNvPr>
          <p:cNvSpPr txBox="1"/>
          <p:nvPr/>
        </p:nvSpPr>
        <p:spPr>
          <a:xfrm>
            <a:off x="799877" y="2466936"/>
            <a:ext cx="2728674" cy="1321259"/>
          </a:xfrm>
          <a:prstGeom prst="rect">
            <a:avLst/>
          </a:prstGeom>
        </p:spPr>
        <p:txBody>
          <a:bodyPr wrap="square" lIns="72000" tIns="0" rIns="72000" bIns="0" rtlCol="0" anchor="ctr" anchorCtr="0">
            <a:spAutoFit/>
          </a:bodyPr>
          <a:lstStyle/>
          <a:p>
            <a:pPr algn="ctr">
              <a:lnSpc>
                <a:spcPts val="11760"/>
              </a:lnSpc>
              <a:spcBef>
                <a:spcPct val="0"/>
              </a:spcBef>
            </a:pPr>
            <a:r>
              <a:rPr lang="en-US" sz="6000" dirty="0">
                <a:solidFill>
                  <a:srgbClr val="2D4369"/>
                </a:solidFill>
                <a:latin typeface="Myriad Pro 2"/>
              </a:rPr>
              <a:t>Jo</a:t>
            </a:r>
          </a:p>
        </p:txBody>
      </p:sp>
      <p:sp>
        <p:nvSpPr>
          <p:cNvPr id="51" name="TextBox 35">
            <a:extLst>
              <a:ext uri="{FF2B5EF4-FFF2-40B4-BE49-F238E27FC236}">
                <a16:creationId xmlns:a16="http://schemas.microsoft.com/office/drawing/2014/main" id="{051D5856-8A86-F371-F29A-755D1F990F43}"/>
              </a:ext>
            </a:extLst>
          </p:cNvPr>
          <p:cNvSpPr txBox="1"/>
          <p:nvPr/>
        </p:nvSpPr>
        <p:spPr>
          <a:xfrm>
            <a:off x="463577" y="6976916"/>
            <a:ext cx="2728674" cy="1321259"/>
          </a:xfrm>
          <a:prstGeom prst="rect">
            <a:avLst/>
          </a:prstGeom>
        </p:spPr>
        <p:txBody>
          <a:bodyPr wrap="square" lIns="72000" tIns="0" rIns="72000" bIns="0" rtlCol="0" anchor="ctr" anchorCtr="0">
            <a:spAutoFit/>
          </a:bodyPr>
          <a:lstStyle/>
          <a:p>
            <a:pPr algn="ctr">
              <a:lnSpc>
                <a:spcPts val="11760"/>
              </a:lnSpc>
              <a:spcBef>
                <a:spcPct val="0"/>
              </a:spcBef>
            </a:pPr>
            <a:r>
              <a:rPr lang="en-US" sz="6000" dirty="0">
                <a:solidFill>
                  <a:srgbClr val="2D4369"/>
                </a:solidFill>
                <a:latin typeface="Myriad Pro 2"/>
              </a:rPr>
              <a:t>Chris</a:t>
            </a:r>
          </a:p>
        </p:txBody>
      </p:sp>
      <p:sp>
        <p:nvSpPr>
          <p:cNvPr id="52" name="TextBox 35">
            <a:extLst>
              <a:ext uri="{FF2B5EF4-FFF2-40B4-BE49-F238E27FC236}">
                <a16:creationId xmlns:a16="http://schemas.microsoft.com/office/drawing/2014/main" id="{24E1343A-C791-30B2-227B-34098EAEE08D}"/>
              </a:ext>
            </a:extLst>
          </p:cNvPr>
          <p:cNvSpPr txBox="1"/>
          <p:nvPr/>
        </p:nvSpPr>
        <p:spPr>
          <a:xfrm>
            <a:off x="7732716" y="1550772"/>
            <a:ext cx="2728674" cy="1321259"/>
          </a:xfrm>
          <a:prstGeom prst="rect">
            <a:avLst/>
          </a:prstGeom>
        </p:spPr>
        <p:txBody>
          <a:bodyPr wrap="square" lIns="72000" tIns="0" rIns="72000" bIns="0" rtlCol="0" anchor="ctr" anchorCtr="0">
            <a:spAutoFit/>
          </a:bodyPr>
          <a:lstStyle/>
          <a:p>
            <a:pPr algn="ctr">
              <a:lnSpc>
                <a:spcPts val="11760"/>
              </a:lnSpc>
              <a:spcBef>
                <a:spcPct val="0"/>
              </a:spcBef>
            </a:pPr>
            <a:r>
              <a:rPr lang="en-US" sz="6000" dirty="0">
                <a:solidFill>
                  <a:srgbClr val="2D4369"/>
                </a:solidFill>
                <a:latin typeface="Myriad Pro 2"/>
              </a:rPr>
              <a:t>James</a:t>
            </a:r>
          </a:p>
        </p:txBody>
      </p:sp>
      <p:sp>
        <p:nvSpPr>
          <p:cNvPr id="53" name="TextBox 35">
            <a:extLst>
              <a:ext uri="{FF2B5EF4-FFF2-40B4-BE49-F238E27FC236}">
                <a16:creationId xmlns:a16="http://schemas.microsoft.com/office/drawing/2014/main" id="{42452D23-3DA7-09B1-51AA-445A2202A3D0}"/>
              </a:ext>
            </a:extLst>
          </p:cNvPr>
          <p:cNvSpPr txBox="1"/>
          <p:nvPr/>
        </p:nvSpPr>
        <p:spPr>
          <a:xfrm>
            <a:off x="8014122" y="7789222"/>
            <a:ext cx="2728674" cy="1321259"/>
          </a:xfrm>
          <a:prstGeom prst="rect">
            <a:avLst/>
          </a:prstGeom>
        </p:spPr>
        <p:txBody>
          <a:bodyPr wrap="square" lIns="72000" tIns="0" rIns="72000" bIns="0" rtlCol="0" anchor="ctr" anchorCtr="0">
            <a:spAutoFit/>
          </a:bodyPr>
          <a:lstStyle/>
          <a:p>
            <a:pPr algn="ctr">
              <a:lnSpc>
                <a:spcPts val="11760"/>
              </a:lnSpc>
              <a:spcBef>
                <a:spcPct val="0"/>
              </a:spcBef>
            </a:pPr>
            <a:r>
              <a:rPr lang="en-US" sz="6000" dirty="0">
                <a:solidFill>
                  <a:srgbClr val="2D4369"/>
                </a:solidFill>
                <a:latin typeface="Myriad Pro 2"/>
              </a:rPr>
              <a:t>Lisa</a:t>
            </a:r>
          </a:p>
        </p:txBody>
      </p:sp>
      <p:pic>
        <p:nvPicPr>
          <p:cNvPr id="55" name="Picture 54" descr="A yellow rectangle with black text&#10;&#10;Description automatically generated with medium confidence">
            <a:extLst>
              <a:ext uri="{FF2B5EF4-FFF2-40B4-BE49-F238E27FC236}">
                <a16:creationId xmlns:a16="http://schemas.microsoft.com/office/drawing/2014/main" id="{C7237652-2D43-A7CF-EB42-0540E4A6EC37}"/>
              </a:ext>
            </a:extLst>
          </p:cNvPr>
          <p:cNvPicPr>
            <a:picLocks noChangeAspect="1"/>
          </p:cNvPicPr>
          <p:nvPr/>
        </p:nvPicPr>
        <p:blipFill rotWithShape="1">
          <a:blip r:embed="rId7">
            <a:extLst>
              <a:ext uri="{28A0092B-C50C-407E-A947-70E740481C1C}">
                <a14:useLocalDpi xmlns:a14="http://schemas.microsoft.com/office/drawing/2010/main" val="0"/>
              </a:ext>
            </a:extLst>
          </a:blip>
          <a:srcRect l="5796" t="27072" r="6751" b="29488"/>
          <a:stretch/>
        </p:blipFill>
        <p:spPr>
          <a:xfrm>
            <a:off x="215724" y="9480760"/>
            <a:ext cx="8378700" cy="677932"/>
          </a:xfrm>
          <a:prstGeom prst="rect">
            <a:avLst/>
          </a:prstGeom>
        </p:spPr>
      </p:pic>
      <p:sp>
        <p:nvSpPr>
          <p:cNvPr id="58" name="TextBox 35">
            <a:extLst>
              <a:ext uri="{FF2B5EF4-FFF2-40B4-BE49-F238E27FC236}">
                <a16:creationId xmlns:a16="http://schemas.microsoft.com/office/drawing/2014/main" id="{9BE35ACA-E3E4-C7EC-B8D2-DADC549FF0DB}"/>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Who</a:t>
            </a:r>
          </a:p>
        </p:txBody>
      </p:sp>
      <p:pic>
        <p:nvPicPr>
          <p:cNvPr id="36" name="Picture 35" descr="A person smiling at camera&#10;&#10;Description automatically generated">
            <a:extLst>
              <a:ext uri="{FF2B5EF4-FFF2-40B4-BE49-F238E27FC236}">
                <a16:creationId xmlns:a16="http://schemas.microsoft.com/office/drawing/2014/main" id="{27A1A521-7CD0-38C1-37F9-35A6AEB8F448}"/>
              </a:ext>
            </a:extLst>
          </p:cNvPr>
          <p:cNvPicPr>
            <a:picLocks noChangeAspect="1"/>
          </p:cNvPicPr>
          <p:nvPr/>
        </p:nvPicPr>
        <p:blipFill rotWithShape="1">
          <a:blip r:embed="rId8">
            <a:extLst>
              <a:ext uri="{28A0092B-C50C-407E-A947-70E740481C1C}">
                <a14:useLocalDpi xmlns:a14="http://schemas.microsoft.com/office/drawing/2010/main" val="0"/>
              </a:ext>
            </a:extLst>
          </a:blip>
          <a:srcRect b="29736"/>
          <a:stretch/>
        </p:blipFill>
        <p:spPr>
          <a:xfrm>
            <a:off x="10492123" y="4328112"/>
            <a:ext cx="3513240" cy="2468564"/>
          </a:xfrm>
          <a:prstGeom prst="rect">
            <a:avLst/>
          </a:prstGeom>
        </p:spPr>
      </p:pic>
      <p:sp>
        <p:nvSpPr>
          <p:cNvPr id="37" name="TextBox 35">
            <a:extLst>
              <a:ext uri="{FF2B5EF4-FFF2-40B4-BE49-F238E27FC236}">
                <a16:creationId xmlns:a16="http://schemas.microsoft.com/office/drawing/2014/main" id="{A99FE08F-43B7-B4F0-DC51-E1BCFA7E23C1}"/>
              </a:ext>
            </a:extLst>
          </p:cNvPr>
          <p:cNvSpPr txBox="1"/>
          <p:nvPr/>
        </p:nvSpPr>
        <p:spPr>
          <a:xfrm>
            <a:off x="11833182" y="2925216"/>
            <a:ext cx="3513240" cy="1321259"/>
          </a:xfrm>
          <a:prstGeom prst="rect">
            <a:avLst/>
          </a:prstGeom>
        </p:spPr>
        <p:txBody>
          <a:bodyPr wrap="square" lIns="72000" tIns="0" rIns="72000" bIns="0" rtlCol="0" anchor="ctr" anchorCtr="0">
            <a:spAutoFit/>
          </a:bodyPr>
          <a:lstStyle/>
          <a:p>
            <a:pPr algn="ctr">
              <a:lnSpc>
                <a:spcPts val="11760"/>
              </a:lnSpc>
              <a:spcBef>
                <a:spcPct val="0"/>
              </a:spcBef>
            </a:pPr>
            <a:r>
              <a:rPr lang="en-US" sz="6000" dirty="0">
                <a:solidFill>
                  <a:srgbClr val="2D4369"/>
                </a:solidFill>
                <a:latin typeface="Myriad Pro 2"/>
              </a:rPr>
              <a:t>Jo</a:t>
            </a:r>
          </a:p>
        </p:txBody>
      </p:sp>
      <p:sp>
        <p:nvSpPr>
          <p:cNvPr id="38" name="AutoShape 36">
            <a:extLst>
              <a:ext uri="{FF2B5EF4-FFF2-40B4-BE49-F238E27FC236}">
                <a16:creationId xmlns:a16="http://schemas.microsoft.com/office/drawing/2014/main" id="{7C3187C1-4411-09B8-4440-339F858A9B11}"/>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2764358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45572" y="4661890"/>
            <a:ext cx="1171932" cy="117193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p:cNvGrpSpPr/>
          <p:nvPr/>
        </p:nvGrpSpPr>
        <p:grpSpPr>
          <a:xfrm>
            <a:off x="16531538" y="7471507"/>
            <a:ext cx="767852" cy="76785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p:cNvGrpSpPr/>
          <p:nvPr/>
        </p:nvGrpSpPr>
        <p:grpSpPr>
          <a:xfrm>
            <a:off x="15881793" y="6028824"/>
            <a:ext cx="767852" cy="76785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p:cNvGrpSpPr/>
          <p:nvPr/>
        </p:nvGrpSpPr>
        <p:grpSpPr>
          <a:xfrm>
            <a:off x="17290054" y="5125629"/>
            <a:ext cx="767852" cy="76785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p:cNvGrpSpPr/>
          <p:nvPr/>
        </p:nvGrpSpPr>
        <p:grpSpPr>
          <a:xfrm>
            <a:off x="16885973" y="6096753"/>
            <a:ext cx="1171932" cy="117193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p:cNvGrpSpPr/>
          <p:nvPr/>
        </p:nvGrpSpPr>
        <p:grpSpPr>
          <a:xfrm>
            <a:off x="17732787" y="7395757"/>
            <a:ext cx="1171932" cy="117193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p:cNvGrpSpPr/>
          <p:nvPr/>
        </p:nvGrpSpPr>
        <p:grpSpPr>
          <a:xfrm>
            <a:off x="17732787" y="4075924"/>
            <a:ext cx="1171932" cy="1171932"/>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p:cNvGrpSpPr/>
          <p:nvPr/>
        </p:nvGrpSpPr>
        <p:grpSpPr>
          <a:xfrm>
            <a:off x="16875374" y="3694013"/>
            <a:ext cx="767852" cy="767852"/>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p:cNvGrpSpPr/>
          <p:nvPr/>
        </p:nvGrpSpPr>
        <p:grpSpPr>
          <a:xfrm>
            <a:off x="17175834" y="9216277"/>
            <a:ext cx="920018" cy="92001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p:cNvGrpSpPr/>
          <p:nvPr/>
        </p:nvGrpSpPr>
        <p:grpSpPr>
          <a:xfrm>
            <a:off x="15616786" y="8306033"/>
            <a:ext cx="1370252" cy="1370252"/>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C89D22F1-C06A-699B-547C-E6E4EFF40E37}"/>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8" name="TextBox 35">
            <a:extLst>
              <a:ext uri="{FF2B5EF4-FFF2-40B4-BE49-F238E27FC236}">
                <a16:creationId xmlns:a16="http://schemas.microsoft.com/office/drawing/2014/main" id="{119E9BDC-8551-7094-F09E-6FE0FA024C1E}"/>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Why</a:t>
            </a:r>
          </a:p>
        </p:txBody>
      </p:sp>
      <p:sp>
        <p:nvSpPr>
          <p:cNvPr id="39" name="AutoShape 36">
            <a:extLst>
              <a:ext uri="{FF2B5EF4-FFF2-40B4-BE49-F238E27FC236}">
                <a16:creationId xmlns:a16="http://schemas.microsoft.com/office/drawing/2014/main" id="{A739ADAE-E126-4330-872A-CE2AA86BC2C4}"/>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5" name="TextBox 37">
            <a:extLst>
              <a:ext uri="{FF2B5EF4-FFF2-40B4-BE49-F238E27FC236}">
                <a16:creationId xmlns:a16="http://schemas.microsoft.com/office/drawing/2014/main" id="{8C3EB9AE-AB60-8700-AD17-A7841A674A40}"/>
              </a:ext>
            </a:extLst>
          </p:cNvPr>
          <p:cNvSpPr txBox="1"/>
          <p:nvPr/>
        </p:nvSpPr>
        <p:spPr>
          <a:xfrm>
            <a:off x="646487" y="2499148"/>
            <a:ext cx="14897617" cy="5878532"/>
          </a:xfrm>
          <a:prstGeom prst="rect">
            <a:avLst/>
          </a:prstGeom>
        </p:spPr>
        <p:txBody>
          <a:bodyPr wrap="square" lIns="0" tIns="0" rIns="0" bIns="0" rtlCol="0" anchor="t">
            <a:spAutoFit/>
          </a:bodyPr>
          <a:lstStyle/>
          <a:p>
            <a:pPr marL="582930" lvl="1"/>
            <a:r>
              <a:rPr lang="en-GB" sz="4800" dirty="0">
                <a:solidFill>
                  <a:srgbClr val="2D4369"/>
                </a:solidFill>
                <a:latin typeface="Myriad Pro 2"/>
              </a:rPr>
              <a:t>Direct environmental impacts of digital technology</a:t>
            </a:r>
          </a:p>
          <a:p>
            <a:pPr marL="582930" lvl="1"/>
            <a:endParaRPr lang="en-US" sz="1000" dirty="0">
              <a:solidFill>
                <a:srgbClr val="2D4369"/>
              </a:solidFill>
              <a:latin typeface="Myriad Pro 2"/>
            </a:endParaRPr>
          </a:p>
          <a:p>
            <a:pPr marL="1154430" lvl="1" indent="-571500">
              <a:buFont typeface="Arial" panose="020B0604020202020204" pitchFamily="34" charset="0"/>
              <a:buChar char="•"/>
            </a:pPr>
            <a:r>
              <a:rPr lang="en-GB" sz="3600" dirty="0">
                <a:solidFill>
                  <a:srgbClr val="2D4369"/>
                </a:solidFill>
                <a:latin typeface="Myriad Pro 2"/>
              </a:rPr>
              <a:t>Energy use </a:t>
            </a:r>
            <a:r>
              <a:rPr lang="en-GB" sz="3600" dirty="0">
                <a:solidFill>
                  <a:schemeClr val="tx2">
                    <a:lumMod val="60000"/>
                    <a:lumOff val="40000"/>
                  </a:schemeClr>
                </a:solidFill>
                <a:latin typeface="Myriad Pro 2"/>
              </a:rPr>
              <a:t>— powering our devices, powering data centres and network infrastructure. If this is “dirty” energy, e.g. coal power, then there are carbon emissions, contributing to global warming</a:t>
            </a:r>
          </a:p>
          <a:p>
            <a:pPr marL="1154430" lvl="1" indent="-571500">
              <a:buFont typeface="Arial" panose="020B0604020202020204" pitchFamily="34" charset="0"/>
              <a:buChar char="•"/>
            </a:pPr>
            <a:r>
              <a:rPr lang="en-GB" sz="3600" dirty="0">
                <a:solidFill>
                  <a:srgbClr val="2D4369"/>
                </a:solidFill>
                <a:latin typeface="Myriad Pro 2"/>
              </a:rPr>
              <a:t>Embodied carbon </a:t>
            </a:r>
            <a:r>
              <a:rPr lang="en-GB" sz="3600" dirty="0">
                <a:solidFill>
                  <a:schemeClr val="tx2">
                    <a:lumMod val="60000"/>
                    <a:lumOff val="40000"/>
                  </a:schemeClr>
                </a:solidFill>
                <a:latin typeface="Myriad Pro 2"/>
              </a:rPr>
              <a:t>— carbon emissions associated with manufacturing devices, networks, data centres, etc.</a:t>
            </a:r>
          </a:p>
          <a:p>
            <a:pPr marL="1154430" lvl="1" indent="-571500">
              <a:buFont typeface="Arial" panose="020B0604020202020204" pitchFamily="34" charset="0"/>
              <a:buChar char="•"/>
            </a:pPr>
            <a:r>
              <a:rPr lang="en-GB" sz="3600" dirty="0">
                <a:solidFill>
                  <a:srgbClr val="2D4369"/>
                </a:solidFill>
                <a:latin typeface="Myriad Pro 2"/>
              </a:rPr>
              <a:t>Tech metals and rare earth elements</a:t>
            </a:r>
          </a:p>
          <a:p>
            <a:pPr marL="1154430" lvl="1" indent="-571500">
              <a:buFont typeface="Arial" panose="020B0604020202020204" pitchFamily="34" charset="0"/>
              <a:buChar char="•"/>
            </a:pPr>
            <a:r>
              <a:rPr lang="en-GB" sz="3600" dirty="0">
                <a:solidFill>
                  <a:srgbClr val="2D4369"/>
                </a:solidFill>
                <a:latin typeface="Myriad Pro 2"/>
              </a:rPr>
              <a:t>E-waste </a:t>
            </a:r>
            <a:r>
              <a:rPr lang="en-GB" sz="3600" dirty="0">
                <a:solidFill>
                  <a:schemeClr val="tx2">
                    <a:lumMod val="60000"/>
                    <a:lumOff val="40000"/>
                  </a:schemeClr>
                </a:solidFill>
                <a:latin typeface="Myriad Pro 2"/>
              </a:rPr>
              <a:t>— processing e-waste can be harmful to workers and environment</a:t>
            </a:r>
          </a:p>
          <a:p>
            <a:pPr marL="1154430" lvl="1" indent="-571500">
              <a:buFont typeface="Arial" panose="020B0604020202020204" pitchFamily="34" charset="0"/>
              <a:buChar char="•"/>
            </a:pPr>
            <a:r>
              <a:rPr lang="en-GB" sz="3600" dirty="0">
                <a:solidFill>
                  <a:srgbClr val="2D4369"/>
                </a:solidFill>
                <a:latin typeface="Myriad Pro 2"/>
              </a:rPr>
              <a:t>Water </a:t>
            </a:r>
            <a:r>
              <a:rPr lang="en-GB" sz="3600" dirty="0">
                <a:solidFill>
                  <a:schemeClr val="tx2">
                    <a:lumMod val="60000"/>
                    <a:lumOff val="40000"/>
                  </a:schemeClr>
                </a:solidFill>
                <a:latin typeface="Myriad Pro 2"/>
              </a:rPr>
              <a:t>used for cooling some data centres</a:t>
            </a:r>
            <a:endParaRPr lang="en-US" sz="4800" dirty="0">
              <a:solidFill>
                <a:schemeClr val="tx2">
                  <a:lumMod val="60000"/>
                  <a:lumOff val="40000"/>
                </a:schemeClr>
              </a:solidFill>
              <a:latin typeface="Myriad Pro 2"/>
            </a:endParaRPr>
          </a:p>
        </p:txBody>
      </p:sp>
      <p:sp>
        <p:nvSpPr>
          <p:cNvPr id="36" name="AutoShape 36">
            <a:extLst>
              <a:ext uri="{FF2B5EF4-FFF2-40B4-BE49-F238E27FC236}">
                <a16:creationId xmlns:a16="http://schemas.microsoft.com/office/drawing/2014/main" id="{7D26E820-00C5-41CC-0764-69844760E633}"/>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1034978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58CAF-A917-6E74-C110-1A49B25A2B2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1A19D49-2E9F-250B-476A-1CC13AFB9043}"/>
              </a:ext>
            </a:extLst>
          </p:cNvPr>
          <p:cNvGrpSpPr/>
          <p:nvPr/>
        </p:nvGrpSpPr>
        <p:grpSpPr>
          <a:xfrm>
            <a:off x="15945572" y="4661890"/>
            <a:ext cx="1171932" cy="1171932"/>
            <a:chOff x="0" y="0"/>
            <a:chExt cx="812800" cy="812800"/>
          </a:xfrm>
        </p:grpSpPr>
        <p:sp>
          <p:nvSpPr>
            <p:cNvPr id="3" name="Freeform 3">
              <a:extLst>
                <a:ext uri="{FF2B5EF4-FFF2-40B4-BE49-F238E27FC236}">
                  <a16:creationId xmlns:a16="http://schemas.microsoft.com/office/drawing/2014/main" id="{4783410D-A97E-E565-CDCC-0C36F82685CB}"/>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a:extLst>
                <a:ext uri="{FF2B5EF4-FFF2-40B4-BE49-F238E27FC236}">
                  <a16:creationId xmlns:a16="http://schemas.microsoft.com/office/drawing/2014/main" id="{AE64ADE0-AD3D-05D3-7848-0F15B74BF057}"/>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a:extLst>
              <a:ext uri="{FF2B5EF4-FFF2-40B4-BE49-F238E27FC236}">
                <a16:creationId xmlns:a16="http://schemas.microsoft.com/office/drawing/2014/main" id="{C88DE94B-04AB-12CD-7E12-40E1EDA32763}"/>
              </a:ext>
            </a:extLst>
          </p:cNvPr>
          <p:cNvGrpSpPr/>
          <p:nvPr/>
        </p:nvGrpSpPr>
        <p:grpSpPr>
          <a:xfrm>
            <a:off x="16531538" y="7471507"/>
            <a:ext cx="767852" cy="767852"/>
            <a:chOff x="0" y="0"/>
            <a:chExt cx="812800" cy="812800"/>
          </a:xfrm>
        </p:grpSpPr>
        <p:sp>
          <p:nvSpPr>
            <p:cNvPr id="6" name="Freeform 6">
              <a:extLst>
                <a:ext uri="{FF2B5EF4-FFF2-40B4-BE49-F238E27FC236}">
                  <a16:creationId xmlns:a16="http://schemas.microsoft.com/office/drawing/2014/main" id="{EA92A41C-9E93-65C2-479F-EA6FE66E0D91}"/>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a:extLst>
                <a:ext uri="{FF2B5EF4-FFF2-40B4-BE49-F238E27FC236}">
                  <a16:creationId xmlns:a16="http://schemas.microsoft.com/office/drawing/2014/main" id="{C2B3E45D-B005-5EEE-4E5C-0654B215AA73}"/>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a:extLst>
              <a:ext uri="{FF2B5EF4-FFF2-40B4-BE49-F238E27FC236}">
                <a16:creationId xmlns:a16="http://schemas.microsoft.com/office/drawing/2014/main" id="{B94170FC-2A3F-A65D-C712-B68848DAA393}"/>
              </a:ext>
            </a:extLst>
          </p:cNvPr>
          <p:cNvGrpSpPr/>
          <p:nvPr/>
        </p:nvGrpSpPr>
        <p:grpSpPr>
          <a:xfrm>
            <a:off x="15881793" y="6028824"/>
            <a:ext cx="767852" cy="767852"/>
            <a:chOff x="0" y="0"/>
            <a:chExt cx="812800" cy="812800"/>
          </a:xfrm>
        </p:grpSpPr>
        <p:sp>
          <p:nvSpPr>
            <p:cNvPr id="9" name="Freeform 9">
              <a:extLst>
                <a:ext uri="{FF2B5EF4-FFF2-40B4-BE49-F238E27FC236}">
                  <a16:creationId xmlns:a16="http://schemas.microsoft.com/office/drawing/2014/main" id="{28FCC063-F8F1-9A90-8789-2FEF0FFE39D0}"/>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a:extLst>
                <a:ext uri="{FF2B5EF4-FFF2-40B4-BE49-F238E27FC236}">
                  <a16:creationId xmlns:a16="http://schemas.microsoft.com/office/drawing/2014/main" id="{C34C7943-4731-4600-4342-7BF292E13301}"/>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a:extLst>
              <a:ext uri="{FF2B5EF4-FFF2-40B4-BE49-F238E27FC236}">
                <a16:creationId xmlns:a16="http://schemas.microsoft.com/office/drawing/2014/main" id="{F420A508-87E5-76C5-5AD1-42234BCF1282}"/>
              </a:ext>
            </a:extLst>
          </p:cNvPr>
          <p:cNvGrpSpPr/>
          <p:nvPr/>
        </p:nvGrpSpPr>
        <p:grpSpPr>
          <a:xfrm>
            <a:off x="17290054" y="5125629"/>
            <a:ext cx="767852" cy="767852"/>
            <a:chOff x="0" y="0"/>
            <a:chExt cx="812800" cy="812800"/>
          </a:xfrm>
        </p:grpSpPr>
        <p:sp>
          <p:nvSpPr>
            <p:cNvPr id="12" name="Freeform 12">
              <a:extLst>
                <a:ext uri="{FF2B5EF4-FFF2-40B4-BE49-F238E27FC236}">
                  <a16:creationId xmlns:a16="http://schemas.microsoft.com/office/drawing/2014/main" id="{5BB84B35-6875-F293-4AC4-D2B90A547EA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a:extLst>
                <a:ext uri="{FF2B5EF4-FFF2-40B4-BE49-F238E27FC236}">
                  <a16:creationId xmlns:a16="http://schemas.microsoft.com/office/drawing/2014/main" id="{892CDE12-0FB3-EA1A-0268-E8F96F38D86B}"/>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a:extLst>
              <a:ext uri="{FF2B5EF4-FFF2-40B4-BE49-F238E27FC236}">
                <a16:creationId xmlns:a16="http://schemas.microsoft.com/office/drawing/2014/main" id="{717DD0E5-89D3-CE05-541D-326F2A0B47D8}"/>
              </a:ext>
            </a:extLst>
          </p:cNvPr>
          <p:cNvGrpSpPr/>
          <p:nvPr/>
        </p:nvGrpSpPr>
        <p:grpSpPr>
          <a:xfrm>
            <a:off x="16885973" y="6096753"/>
            <a:ext cx="1171932" cy="1171932"/>
            <a:chOff x="0" y="0"/>
            <a:chExt cx="812800" cy="812800"/>
          </a:xfrm>
        </p:grpSpPr>
        <p:sp>
          <p:nvSpPr>
            <p:cNvPr id="15" name="Freeform 15">
              <a:extLst>
                <a:ext uri="{FF2B5EF4-FFF2-40B4-BE49-F238E27FC236}">
                  <a16:creationId xmlns:a16="http://schemas.microsoft.com/office/drawing/2014/main" id="{DCA2C8C0-F776-A8B4-3A7B-09FECD2DD2C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a:extLst>
                <a:ext uri="{FF2B5EF4-FFF2-40B4-BE49-F238E27FC236}">
                  <a16:creationId xmlns:a16="http://schemas.microsoft.com/office/drawing/2014/main" id="{B778490E-A119-662A-BDE3-AAA40C33E554}"/>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a:extLst>
              <a:ext uri="{FF2B5EF4-FFF2-40B4-BE49-F238E27FC236}">
                <a16:creationId xmlns:a16="http://schemas.microsoft.com/office/drawing/2014/main" id="{3B344DA9-FD27-A9DC-D746-567C2CA7CC75}"/>
              </a:ext>
            </a:extLst>
          </p:cNvPr>
          <p:cNvGrpSpPr/>
          <p:nvPr/>
        </p:nvGrpSpPr>
        <p:grpSpPr>
          <a:xfrm>
            <a:off x="17732787" y="7395757"/>
            <a:ext cx="1171932" cy="1171932"/>
            <a:chOff x="0" y="0"/>
            <a:chExt cx="812800" cy="812800"/>
          </a:xfrm>
        </p:grpSpPr>
        <p:sp>
          <p:nvSpPr>
            <p:cNvPr id="18" name="Freeform 18">
              <a:extLst>
                <a:ext uri="{FF2B5EF4-FFF2-40B4-BE49-F238E27FC236}">
                  <a16:creationId xmlns:a16="http://schemas.microsoft.com/office/drawing/2014/main" id="{6075F318-20F1-4488-4568-100834230C3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a:extLst>
                <a:ext uri="{FF2B5EF4-FFF2-40B4-BE49-F238E27FC236}">
                  <a16:creationId xmlns:a16="http://schemas.microsoft.com/office/drawing/2014/main" id="{435685FC-16E2-08B6-9421-BC485B9A023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a:extLst>
              <a:ext uri="{FF2B5EF4-FFF2-40B4-BE49-F238E27FC236}">
                <a16:creationId xmlns:a16="http://schemas.microsoft.com/office/drawing/2014/main" id="{2A444013-32E6-E84E-88B1-46FC6E96F172}"/>
              </a:ext>
            </a:extLst>
          </p:cNvPr>
          <p:cNvGrpSpPr/>
          <p:nvPr/>
        </p:nvGrpSpPr>
        <p:grpSpPr>
          <a:xfrm>
            <a:off x="17732787" y="4075924"/>
            <a:ext cx="1171932" cy="1171932"/>
            <a:chOff x="0" y="0"/>
            <a:chExt cx="812800" cy="812800"/>
          </a:xfrm>
        </p:grpSpPr>
        <p:sp>
          <p:nvSpPr>
            <p:cNvPr id="21" name="Freeform 21">
              <a:extLst>
                <a:ext uri="{FF2B5EF4-FFF2-40B4-BE49-F238E27FC236}">
                  <a16:creationId xmlns:a16="http://schemas.microsoft.com/office/drawing/2014/main" id="{2944CCE3-CEF6-CC8B-3937-A432317EF1E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a:extLst>
                <a:ext uri="{FF2B5EF4-FFF2-40B4-BE49-F238E27FC236}">
                  <a16:creationId xmlns:a16="http://schemas.microsoft.com/office/drawing/2014/main" id="{0B5D2D0F-C945-1593-5560-06E999F4E8AD}"/>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a:extLst>
              <a:ext uri="{FF2B5EF4-FFF2-40B4-BE49-F238E27FC236}">
                <a16:creationId xmlns:a16="http://schemas.microsoft.com/office/drawing/2014/main" id="{8579BC77-1F83-D2FA-11C0-0A76FA41B6E4}"/>
              </a:ext>
            </a:extLst>
          </p:cNvPr>
          <p:cNvGrpSpPr/>
          <p:nvPr/>
        </p:nvGrpSpPr>
        <p:grpSpPr>
          <a:xfrm>
            <a:off x="16875374" y="3694013"/>
            <a:ext cx="767852" cy="767852"/>
            <a:chOff x="0" y="0"/>
            <a:chExt cx="812800" cy="812800"/>
          </a:xfrm>
        </p:grpSpPr>
        <p:sp>
          <p:nvSpPr>
            <p:cNvPr id="24" name="Freeform 24">
              <a:extLst>
                <a:ext uri="{FF2B5EF4-FFF2-40B4-BE49-F238E27FC236}">
                  <a16:creationId xmlns:a16="http://schemas.microsoft.com/office/drawing/2014/main" id="{E03388FC-915B-6BD9-6C96-2B782F44E771}"/>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a:extLst>
                <a:ext uri="{FF2B5EF4-FFF2-40B4-BE49-F238E27FC236}">
                  <a16:creationId xmlns:a16="http://schemas.microsoft.com/office/drawing/2014/main" id="{D276521F-2C20-BFB9-3449-626FCFD45ED3}"/>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a:extLst>
              <a:ext uri="{FF2B5EF4-FFF2-40B4-BE49-F238E27FC236}">
                <a16:creationId xmlns:a16="http://schemas.microsoft.com/office/drawing/2014/main" id="{9AFC31DA-C7BB-B0AE-6FED-DCC8668D4514}"/>
              </a:ext>
            </a:extLst>
          </p:cNvPr>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a:extLst>
              <a:ext uri="{FF2B5EF4-FFF2-40B4-BE49-F238E27FC236}">
                <a16:creationId xmlns:a16="http://schemas.microsoft.com/office/drawing/2014/main" id="{392975D7-15EF-22BF-329D-B9371C73A0A3}"/>
              </a:ext>
            </a:extLst>
          </p:cNvPr>
          <p:cNvGrpSpPr/>
          <p:nvPr/>
        </p:nvGrpSpPr>
        <p:grpSpPr>
          <a:xfrm>
            <a:off x="17175834" y="9216277"/>
            <a:ext cx="920018" cy="920018"/>
            <a:chOff x="0" y="0"/>
            <a:chExt cx="812800" cy="812800"/>
          </a:xfrm>
        </p:grpSpPr>
        <p:sp>
          <p:nvSpPr>
            <p:cNvPr id="28" name="Freeform 28">
              <a:extLst>
                <a:ext uri="{FF2B5EF4-FFF2-40B4-BE49-F238E27FC236}">
                  <a16:creationId xmlns:a16="http://schemas.microsoft.com/office/drawing/2014/main" id="{5C9F9FA9-C65A-5C33-EA12-F68ED513E59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a:extLst>
                <a:ext uri="{FF2B5EF4-FFF2-40B4-BE49-F238E27FC236}">
                  <a16:creationId xmlns:a16="http://schemas.microsoft.com/office/drawing/2014/main" id="{63D686DF-B72E-642F-6AAC-B838884901A1}"/>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a:extLst>
              <a:ext uri="{FF2B5EF4-FFF2-40B4-BE49-F238E27FC236}">
                <a16:creationId xmlns:a16="http://schemas.microsoft.com/office/drawing/2014/main" id="{B6E103F5-E536-3037-3932-546FC000C2BD}"/>
              </a:ext>
            </a:extLst>
          </p:cNvPr>
          <p:cNvGrpSpPr/>
          <p:nvPr/>
        </p:nvGrpSpPr>
        <p:grpSpPr>
          <a:xfrm>
            <a:off x="15616786" y="8306033"/>
            <a:ext cx="1370252" cy="1370252"/>
            <a:chOff x="0" y="0"/>
            <a:chExt cx="812800" cy="812800"/>
          </a:xfrm>
        </p:grpSpPr>
        <p:sp>
          <p:nvSpPr>
            <p:cNvPr id="31" name="Freeform 31">
              <a:extLst>
                <a:ext uri="{FF2B5EF4-FFF2-40B4-BE49-F238E27FC236}">
                  <a16:creationId xmlns:a16="http://schemas.microsoft.com/office/drawing/2014/main" id="{17E9F6A7-E9F4-EE74-6C62-A16E7BCCCA8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a:extLst>
                <a:ext uri="{FF2B5EF4-FFF2-40B4-BE49-F238E27FC236}">
                  <a16:creationId xmlns:a16="http://schemas.microsoft.com/office/drawing/2014/main" id="{82DFE63E-41ED-E98C-0B02-649118C9D659}"/>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a:extLst>
              <a:ext uri="{FF2B5EF4-FFF2-40B4-BE49-F238E27FC236}">
                <a16:creationId xmlns:a16="http://schemas.microsoft.com/office/drawing/2014/main" id="{E138B8CA-DC52-4819-9388-D54168F43E34}"/>
              </a:ext>
            </a:extLst>
          </p:cNvPr>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a:extLst>
              <a:ext uri="{FF2B5EF4-FFF2-40B4-BE49-F238E27FC236}">
                <a16:creationId xmlns:a16="http://schemas.microsoft.com/office/drawing/2014/main" id="{063ABCC0-F18B-CC6B-FB28-9A04E9D72431}"/>
              </a:ext>
            </a:extLst>
          </p:cNvPr>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5DCADD30-688D-7186-044F-7061B40895E2}"/>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8" name="TextBox 35">
            <a:extLst>
              <a:ext uri="{FF2B5EF4-FFF2-40B4-BE49-F238E27FC236}">
                <a16:creationId xmlns:a16="http://schemas.microsoft.com/office/drawing/2014/main" id="{7CD15591-81F8-79D7-B27B-0202779BCB33}"/>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Why</a:t>
            </a:r>
          </a:p>
        </p:txBody>
      </p:sp>
      <p:sp>
        <p:nvSpPr>
          <p:cNvPr id="39" name="AutoShape 36">
            <a:extLst>
              <a:ext uri="{FF2B5EF4-FFF2-40B4-BE49-F238E27FC236}">
                <a16:creationId xmlns:a16="http://schemas.microsoft.com/office/drawing/2014/main" id="{197C4C6D-09E0-D21A-689F-2C4676DD7405}"/>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5" name="TextBox 37">
            <a:extLst>
              <a:ext uri="{FF2B5EF4-FFF2-40B4-BE49-F238E27FC236}">
                <a16:creationId xmlns:a16="http://schemas.microsoft.com/office/drawing/2014/main" id="{0E5A2862-E7A0-3BBE-B2E3-576C0DD36978}"/>
              </a:ext>
            </a:extLst>
          </p:cNvPr>
          <p:cNvSpPr txBox="1"/>
          <p:nvPr/>
        </p:nvSpPr>
        <p:spPr>
          <a:xfrm>
            <a:off x="646487" y="2499148"/>
            <a:ext cx="14897617" cy="4770537"/>
          </a:xfrm>
          <a:prstGeom prst="rect">
            <a:avLst/>
          </a:prstGeom>
        </p:spPr>
        <p:txBody>
          <a:bodyPr wrap="square" lIns="0" tIns="0" rIns="0" bIns="0" rtlCol="0" anchor="t">
            <a:spAutoFit/>
          </a:bodyPr>
          <a:lstStyle/>
          <a:p>
            <a:pPr marL="582930" lvl="1"/>
            <a:r>
              <a:rPr lang="en-GB" sz="4800" dirty="0">
                <a:solidFill>
                  <a:srgbClr val="2D4369"/>
                </a:solidFill>
                <a:latin typeface="Myriad Pro 2"/>
              </a:rPr>
              <a:t>But … let’s put that in context</a:t>
            </a:r>
          </a:p>
          <a:p>
            <a:pPr marL="582930" lvl="1"/>
            <a:endParaRPr lang="en-US" sz="1000" dirty="0">
              <a:solidFill>
                <a:srgbClr val="2D4369"/>
              </a:solidFill>
              <a:latin typeface="Myriad Pro 2"/>
            </a:endParaRPr>
          </a:p>
          <a:p>
            <a:pPr marL="1154430" lvl="1" indent="-571500">
              <a:buFont typeface="Arial" panose="020B0604020202020204" pitchFamily="34" charset="0"/>
              <a:buChar char="•"/>
            </a:pPr>
            <a:r>
              <a:rPr lang="en-GB" sz="3600" dirty="0">
                <a:solidFill>
                  <a:schemeClr val="tx2">
                    <a:lumMod val="60000"/>
                    <a:lumOff val="40000"/>
                  </a:schemeClr>
                </a:solidFill>
                <a:latin typeface="Myriad Pro 2"/>
              </a:rPr>
              <a:t>We’ll be talking about digital technology today, but let’s keep in mind that </a:t>
            </a:r>
            <a:r>
              <a:rPr lang="en-GB" sz="3600" dirty="0">
                <a:solidFill>
                  <a:srgbClr val="2D4369"/>
                </a:solidFill>
                <a:latin typeface="Myriad Pro 2"/>
              </a:rPr>
              <a:t>it is still a relatively small contributor to global warming.</a:t>
            </a:r>
          </a:p>
          <a:p>
            <a:pPr marL="1154430" lvl="1" indent="-571500">
              <a:buFont typeface="Arial" panose="020B0604020202020204" pitchFamily="34" charset="0"/>
              <a:buChar char="•"/>
            </a:pPr>
            <a:r>
              <a:rPr lang="en-GB" sz="3600" dirty="0">
                <a:solidFill>
                  <a:schemeClr val="tx2">
                    <a:lumMod val="60000"/>
                    <a:lumOff val="40000"/>
                  </a:schemeClr>
                </a:solidFill>
                <a:latin typeface="Myriad Pro 2"/>
              </a:rPr>
              <a:t>Good estimates are hard to come by, but digital technology might currently make up </a:t>
            </a:r>
            <a:r>
              <a:rPr lang="en-GB" sz="3600" dirty="0">
                <a:solidFill>
                  <a:srgbClr val="2D4369"/>
                </a:solidFill>
                <a:latin typeface="Myriad Pro 2"/>
              </a:rPr>
              <a:t>about 4-5% of our global carbon emissions.*</a:t>
            </a:r>
          </a:p>
          <a:p>
            <a:pPr marL="1154430" lvl="1" indent="-571500">
              <a:buFont typeface="Arial" panose="020B0604020202020204" pitchFamily="34" charset="0"/>
              <a:buChar char="•"/>
            </a:pPr>
            <a:r>
              <a:rPr lang="en-GB" sz="3600" dirty="0">
                <a:solidFill>
                  <a:schemeClr val="tx2">
                    <a:lumMod val="60000"/>
                    <a:lumOff val="40000"/>
                  </a:schemeClr>
                </a:solidFill>
                <a:latin typeface="Myriad Pro 2"/>
              </a:rPr>
              <a:t>Also digital technology enables us to do many things in </a:t>
            </a:r>
            <a:r>
              <a:rPr lang="en-GB" sz="3600" dirty="0">
                <a:solidFill>
                  <a:srgbClr val="2D4369"/>
                </a:solidFill>
                <a:latin typeface="Myriad Pro 2"/>
              </a:rPr>
              <a:t>more environmentally sustainable ways</a:t>
            </a:r>
            <a:r>
              <a:rPr lang="en-GB" sz="3600" dirty="0">
                <a:solidFill>
                  <a:schemeClr val="tx2">
                    <a:lumMod val="60000"/>
                    <a:lumOff val="40000"/>
                  </a:schemeClr>
                </a:solidFill>
                <a:latin typeface="Myriad Pro 2"/>
              </a:rPr>
              <a:t> (videoconferencing vs. lots of travel).</a:t>
            </a:r>
            <a:endParaRPr lang="en-US" sz="4800" dirty="0">
              <a:solidFill>
                <a:schemeClr val="tx2">
                  <a:lumMod val="60000"/>
                  <a:lumOff val="40000"/>
                </a:schemeClr>
              </a:solidFill>
              <a:latin typeface="Myriad Pro 2"/>
            </a:endParaRPr>
          </a:p>
        </p:txBody>
      </p:sp>
      <p:sp>
        <p:nvSpPr>
          <p:cNvPr id="40" name="TextBox 39">
            <a:extLst>
              <a:ext uri="{FF2B5EF4-FFF2-40B4-BE49-F238E27FC236}">
                <a16:creationId xmlns:a16="http://schemas.microsoft.com/office/drawing/2014/main" id="{4A100606-ED4F-BF51-94D9-BB071B69501C}"/>
              </a:ext>
            </a:extLst>
          </p:cNvPr>
          <p:cNvSpPr txBox="1"/>
          <p:nvPr/>
        </p:nvSpPr>
        <p:spPr>
          <a:xfrm>
            <a:off x="5595632" y="6942277"/>
            <a:ext cx="9477374" cy="1754326"/>
          </a:xfrm>
          <a:prstGeom prst="rect">
            <a:avLst/>
          </a:prstGeom>
          <a:noFill/>
        </p:spPr>
        <p:txBody>
          <a:bodyPr wrap="square">
            <a:spAutoFit/>
          </a:bodyPr>
          <a:lstStyle/>
          <a:p>
            <a:pPr algn="just" rtl="0">
              <a:buNone/>
            </a:pPr>
            <a:r>
              <a:rPr lang="en-GB" sz="1800" b="0" i="0" u="none" strike="noStrike" dirty="0">
                <a:solidFill>
                  <a:srgbClr val="0D0D0D"/>
                </a:solidFill>
                <a:effectLst/>
                <a:latin typeface="Myriad Pro 2" panose="020B0604020202020204" charset="0"/>
              </a:rPr>
              <a:t>* </a:t>
            </a:r>
            <a:r>
              <a:rPr lang="en-GB" sz="1800" b="0" i="0" u="sng" strike="noStrike" dirty="0">
                <a:solidFill>
                  <a:srgbClr val="1155CC"/>
                </a:solidFill>
                <a:effectLst/>
                <a:latin typeface="Myriad Pro 2" panose="020B0604020202020204" charset="0"/>
                <a:hlinkClick r:id="rId4"/>
              </a:rPr>
              <a:t>Freitag et al. (2021)</a:t>
            </a:r>
            <a:r>
              <a:rPr lang="en-GB" sz="1800" b="0" i="0" u="none" strike="noStrike" dirty="0">
                <a:solidFill>
                  <a:srgbClr val="0D0D0D"/>
                </a:solidFill>
                <a:effectLst/>
                <a:latin typeface="Myriad Pro 2" panose="020B0604020202020204" charset="0"/>
              </a:rPr>
              <a:t> estimated that in 2020 global emissions from Information Communication Technology (ICT) could be around 2.1%–3.9%. The same paper also estimated that if ICT emissions were to remain stable, and global emissions to decrease in line with 1.5 degrees, by 2024 ICT would be accounting for about 4.4% of the global carbon footprint. However, neither of these assumptions is a good reflection of the past five years: it is definitely time for a thorough reassessment.</a:t>
            </a:r>
            <a:endParaRPr lang="en-GB" dirty="0">
              <a:effectLst/>
              <a:latin typeface="Myriad Pro 2" panose="020B0604020202020204" charset="0"/>
            </a:endParaRPr>
          </a:p>
        </p:txBody>
      </p:sp>
      <p:sp>
        <p:nvSpPr>
          <p:cNvPr id="41" name="AutoShape 36">
            <a:extLst>
              <a:ext uri="{FF2B5EF4-FFF2-40B4-BE49-F238E27FC236}">
                <a16:creationId xmlns:a16="http://schemas.microsoft.com/office/drawing/2014/main" id="{B2EA6183-4E7C-8380-1A52-08BA0CECD3B9}"/>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322919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F999E-71B6-22B1-3809-6272692F274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3EA7FE5-F1BE-AD53-B3E3-8D801D6416FA}"/>
              </a:ext>
            </a:extLst>
          </p:cNvPr>
          <p:cNvGrpSpPr/>
          <p:nvPr/>
        </p:nvGrpSpPr>
        <p:grpSpPr>
          <a:xfrm>
            <a:off x="15945572" y="4661890"/>
            <a:ext cx="1171932" cy="1171932"/>
            <a:chOff x="0" y="0"/>
            <a:chExt cx="812800" cy="812800"/>
          </a:xfrm>
        </p:grpSpPr>
        <p:sp>
          <p:nvSpPr>
            <p:cNvPr id="3" name="Freeform 3">
              <a:extLst>
                <a:ext uri="{FF2B5EF4-FFF2-40B4-BE49-F238E27FC236}">
                  <a16:creationId xmlns:a16="http://schemas.microsoft.com/office/drawing/2014/main" id="{40845BF7-80E8-6A9A-C0F6-927F58E28E54}"/>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a:extLst>
                <a:ext uri="{FF2B5EF4-FFF2-40B4-BE49-F238E27FC236}">
                  <a16:creationId xmlns:a16="http://schemas.microsoft.com/office/drawing/2014/main" id="{8DD6B2CD-651E-0DF9-132F-9BE06C4DB55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a:extLst>
              <a:ext uri="{FF2B5EF4-FFF2-40B4-BE49-F238E27FC236}">
                <a16:creationId xmlns:a16="http://schemas.microsoft.com/office/drawing/2014/main" id="{E307BD2A-5226-8058-707E-6B27AC675821}"/>
              </a:ext>
            </a:extLst>
          </p:cNvPr>
          <p:cNvGrpSpPr/>
          <p:nvPr/>
        </p:nvGrpSpPr>
        <p:grpSpPr>
          <a:xfrm>
            <a:off x="16531538" y="7471507"/>
            <a:ext cx="767852" cy="767852"/>
            <a:chOff x="0" y="0"/>
            <a:chExt cx="812800" cy="812800"/>
          </a:xfrm>
        </p:grpSpPr>
        <p:sp>
          <p:nvSpPr>
            <p:cNvPr id="6" name="Freeform 6">
              <a:extLst>
                <a:ext uri="{FF2B5EF4-FFF2-40B4-BE49-F238E27FC236}">
                  <a16:creationId xmlns:a16="http://schemas.microsoft.com/office/drawing/2014/main" id="{C59FC5E2-47BF-8A77-FA81-9B58129F9DF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a:extLst>
                <a:ext uri="{FF2B5EF4-FFF2-40B4-BE49-F238E27FC236}">
                  <a16:creationId xmlns:a16="http://schemas.microsoft.com/office/drawing/2014/main" id="{53926D31-C3D5-F7C3-B6F3-AEADDAC49152}"/>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a:extLst>
              <a:ext uri="{FF2B5EF4-FFF2-40B4-BE49-F238E27FC236}">
                <a16:creationId xmlns:a16="http://schemas.microsoft.com/office/drawing/2014/main" id="{42653A41-6FEC-792E-13D4-DA3FF956177E}"/>
              </a:ext>
            </a:extLst>
          </p:cNvPr>
          <p:cNvGrpSpPr/>
          <p:nvPr/>
        </p:nvGrpSpPr>
        <p:grpSpPr>
          <a:xfrm>
            <a:off x="15881793" y="6028824"/>
            <a:ext cx="767852" cy="767852"/>
            <a:chOff x="0" y="0"/>
            <a:chExt cx="812800" cy="812800"/>
          </a:xfrm>
        </p:grpSpPr>
        <p:sp>
          <p:nvSpPr>
            <p:cNvPr id="9" name="Freeform 9">
              <a:extLst>
                <a:ext uri="{FF2B5EF4-FFF2-40B4-BE49-F238E27FC236}">
                  <a16:creationId xmlns:a16="http://schemas.microsoft.com/office/drawing/2014/main" id="{8E1B3478-4B60-55CD-0422-3DB2CACA107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a:extLst>
                <a:ext uri="{FF2B5EF4-FFF2-40B4-BE49-F238E27FC236}">
                  <a16:creationId xmlns:a16="http://schemas.microsoft.com/office/drawing/2014/main" id="{743FE78B-77F6-AC35-6D4D-7272F000616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a:extLst>
              <a:ext uri="{FF2B5EF4-FFF2-40B4-BE49-F238E27FC236}">
                <a16:creationId xmlns:a16="http://schemas.microsoft.com/office/drawing/2014/main" id="{015D8AB0-E964-D188-76D4-B8DFF67BEBBD}"/>
              </a:ext>
            </a:extLst>
          </p:cNvPr>
          <p:cNvGrpSpPr/>
          <p:nvPr/>
        </p:nvGrpSpPr>
        <p:grpSpPr>
          <a:xfrm>
            <a:off x="17290054" y="5125629"/>
            <a:ext cx="767852" cy="767852"/>
            <a:chOff x="0" y="0"/>
            <a:chExt cx="812800" cy="812800"/>
          </a:xfrm>
        </p:grpSpPr>
        <p:sp>
          <p:nvSpPr>
            <p:cNvPr id="12" name="Freeform 12">
              <a:extLst>
                <a:ext uri="{FF2B5EF4-FFF2-40B4-BE49-F238E27FC236}">
                  <a16:creationId xmlns:a16="http://schemas.microsoft.com/office/drawing/2014/main" id="{EC84FCED-5ECE-A7F2-F769-1274B072A950}"/>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a:extLst>
                <a:ext uri="{FF2B5EF4-FFF2-40B4-BE49-F238E27FC236}">
                  <a16:creationId xmlns:a16="http://schemas.microsoft.com/office/drawing/2014/main" id="{C4364F8C-BF8E-E9EC-35EE-B3E32E45F641}"/>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a:extLst>
              <a:ext uri="{FF2B5EF4-FFF2-40B4-BE49-F238E27FC236}">
                <a16:creationId xmlns:a16="http://schemas.microsoft.com/office/drawing/2014/main" id="{39DF321D-DCF9-7CA6-5528-1E4CB095E36C}"/>
              </a:ext>
            </a:extLst>
          </p:cNvPr>
          <p:cNvGrpSpPr/>
          <p:nvPr/>
        </p:nvGrpSpPr>
        <p:grpSpPr>
          <a:xfrm>
            <a:off x="16885973" y="6096753"/>
            <a:ext cx="1171932" cy="1171932"/>
            <a:chOff x="0" y="0"/>
            <a:chExt cx="812800" cy="812800"/>
          </a:xfrm>
        </p:grpSpPr>
        <p:sp>
          <p:nvSpPr>
            <p:cNvPr id="15" name="Freeform 15">
              <a:extLst>
                <a:ext uri="{FF2B5EF4-FFF2-40B4-BE49-F238E27FC236}">
                  <a16:creationId xmlns:a16="http://schemas.microsoft.com/office/drawing/2014/main" id="{FCE6452B-B9FC-730D-B3FA-122B0A40D5E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a:extLst>
                <a:ext uri="{FF2B5EF4-FFF2-40B4-BE49-F238E27FC236}">
                  <a16:creationId xmlns:a16="http://schemas.microsoft.com/office/drawing/2014/main" id="{C9C50C1D-A407-7BDE-C383-08334D0474E2}"/>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a:extLst>
              <a:ext uri="{FF2B5EF4-FFF2-40B4-BE49-F238E27FC236}">
                <a16:creationId xmlns:a16="http://schemas.microsoft.com/office/drawing/2014/main" id="{58C8027D-FB4A-9DBD-24D6-4F520FBF8403}"/>
              </a:ext>
            </a:extLst>
          </p:cNvPr>
          <p:cNvGrpSpPr/>
          <p:nvPr/>
        </p:nvGrpSpPr>
        <p:grpSpPr>
          <a:xfrm>
            <a:off x="17732787" y="7395757"/>
            <a:ext cx="1171932" cy="1171932"/>
            <a:chOff x="0" y="0"/>
            <a:chExt cx="812800" cy="812800"/>
          </a:xfrm>
        </p:grpSpPr>
        <p:sp>
          <p:nvSpPr>
            <p:cNvPr id="18" name="Freeform 18">
              <a:extLst>
                <a:ext uri="{FF2B5EF4-FFF2-40B4-BE49-F238E27FC236}">
                  <a16:creationId xmlns:a16="http://schemas.microsoft.com/office/drawing/2014/main" id="{8E202D18-F57C-E486-3343-D6253BCF3B1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a:extLst>
                <a:ext uri="{FF2B5EF4-FFF2-40B4-BE49-F238E27FC236}">
                  <a16:creationId xmlns:a16="http://schemas.microsoft.com/office/drawing/2014/main" id="{5E703A98-BBC2-9ACA-242E-5ABC64765A84}"/>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a:extLst>
              <a:ext uri="{FF2B5EF4-FFF2-40B4-BE49-F238E27FC236}">
                <a16:creationId xmlns:a16="http://schemas.microsoft.com/office/drawing/2014/main" id="{31086A13-8D6C-7DDB-0016-BA3EB750436F}"/>
              </a:ext>
            </a:extLst>
          </p:cNvPr>
          <p:cNvGrpSpPr/>
          <p:nvPr/>
        </p:nvGrpSpPr>
        <p:grpSpPr>
          <a:xfrm>
            <a:off x="17732787" y="4075924"/>
            <a:ext cx="1171932" cy="1171932"/>
            <a:chOff x="0" y="0"/>
            <a:chExt cx="812800" cy="812800"/>
          </a:xfrm>
        </p:grpSpPr>
        <p:sp>
          <p:nvSpPr>
            <p:cNvPr id="21" name="Freeform 21">
              <a:extLst>
                <a:ext uri="{FF2B5EF4-FFF2-40B4-BE49-F238E27FC236}">
                  <a16:creationId xmlns:a16="http://schemas.microsoft.com/office/drawing/2014/main" id="{555AE3C2-2574-9F63-AF06-2B800D6BF05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a:extLst>
                <a:ext uri="{FF2B5EF4-FFF2-40B4-BE49-F238E27FC236}">
                  <a16:creationId xmlns:a16="http://schemas.microsoft.com/office/drawing/2014/main" id="{4309C300-3C3B-0D70-BEDC-7EB40FAFF81D}"/>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a:extLst>
              <a:ext uri="{FF2B5EF4-FFF2-40B4-BE49-F238E27FC236}">
                <a16:creationId xmlns:a16="http://schemas.microsoft.com/office/drawing/2014/main" id="{C2780D16-9FC6-A9E1-0690-F5F86BDB18D4}"/>
              </a:ext>
            </a:extLst>
          </p:cNvPr>
          <p:cNvGrpSpPr/>
          <p:nvPr/>
        </p:nvGrpSpPr>
        <p:grpSpPr>
          <a:xfrm>
            <a:off x="16875374" y="3694013"/>
            <a:ext cx="767852" cy="767852"/>
            <a:chOff x="0" y="0"/>
            <a:chExt cx="812800" cy="812800"/>
          </a:xfrm>
        </p:grpSpPr>
        <p:sp>
          <p:nvSpPr>
            <p:cNvPr id="24" name="Freeform 24">
              <a:extLst>
                <a:ext uri="{FF2B5EF4-FFF2-40B4-BE49-F238E27FC236}">
                  <a16:creationId xmlns:a16="http://schemas.microsoft.com/office/drawing/2014/main" id="{732076FE-3F14-69B4-99AB-2D5A960F327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a:extLst>
                <a:ext uri="{FF2B5EF4-FFF2-40B4-BE49-F238E27FC236}">
                  <a16:creationId xmlns:a16="http://schemas.microsoft.com/office/drawing/2014/main" id="{9C58EE82-4574-BEE4-D1B3-6581915C3E67}"/>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a:extLst>
              <a:ext uri="{FF2B5EF4-FFF2-40B4-BE49-F238E27FC236}">
                <a16:creationId xmlns:a16="http://schemas.microsoft.com/office/drawing/2014/main" id="{A93294F0-AC58-A257-BF34-637C04038E0C}"/>
              </a:ext>
            </a:extLst>
          </p:cNvPr>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a:extLst>
              <a:ext uri="{FF2B5EF4-FFF2-40B4-BE49-F238E27FC236}">
                <a16:creationId xmlns:a16="http://schemas.microsoft.com/office/drawing/2014/main" id="{AEA18D25-B0F9-AD6A-61FB-AFD7583D4B6A}"/>
              </a:ext>
            </a:extLst>
          </p:cNvPr>
          <p:cNvGrpSpPr/>
          <p:nvPr/>
        </p:nvGrpSpPr>
        <p:grpSpPr>
          <a:xfrm>
            <a:off x="17175834" y="9216277"/>
            <a:ext cx="920018" cy="920018"/>
            <a:chOff x="0" y="0"/>
            <a:chExt cx="812800" cy="812800"/>
          </a:xfrm>
        </p:grpSpPr>
        <p:sp>
          <p:nvSpPr>
            <p:cNvPr id="28" name="Freeform 28">
              <a:extLst>
                <a:ext uri="{FF2B5EF4-FFF2-40B4-BE49-F238E27FC236}">
                  <a16:creationId xmlns:a16="http://schemas.microsoft.com/office/drawing/2014/main" id="{5501E8DC-FF96-5273-9248-9BDB0E7CB0C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a:extLst>
                <a:ext uri="{FF2B5EF4-FFF2-40B4-BE49-F238E27FC236}">
                  <a16:creationId xmlns:a16="http://schemas.microsoft.com/office/drawing/2014/main" id="{E4F6DD5C-078F-D4B3-0E7E-9C2BD4603610}"/>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a:extLst>
              <a:ext uri="{FF2B5EF4-FFF2-40B4-BE49-F238E27FC236}">
                <a16:creationId xmlns:a16="http://schemas.microsoft.com/office/drawing/2014/main" id="{DCCFC807-579B-24A7-1F30-CA570FB8347A}"/>
              </a:ext>
            </a:extLst>
          </p:cNvPr>
          <p:cNvGrpSpPr/>
          <p:nvPr/>
        </p:nvGrpSpPr>
        <p:grpSpPr>
          <a:xfrm>
            <a:off x="15616786" y="8306033"/>
            <a:ext cx="1370252" cy="1370252"/>
            <a:chOff x="0" y="0"/>
            <a:chExt cx="812800" cy="812800"/>
          </a:xfrm>
        </p:grpSpPr>
        <p:sp>
          <p:nvSpPr>
            <p:cNvPr id="31" name="Freeform 31">
              <a:extLst>
                <a:ext uri="{FF2B5EF4-FFF2-40B4-BE49-F238E27FC236}">
                  <a16:creationId xmlns:a16="http://schemas.microsoft.com/office/drawing/2014/main" id="{6FB570C0-0124-4A61-D30E-3F7C6A037C7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a:extLst>
                <a:ext uri="{FF2B5EF4-FFF2-40B4-BE49-F238E27FC236}">
                  <a16:creationId xmlns:a16="http://schemas.microsoft.com/office/drawing/2014/main" id="{06E32371-E112-42E5-AFF8-EAEDA6505396}"/>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a:extLst>
              <a:ext uri="{FF2B5EF4-FFF2-40B4-BE49-F238E27FC236}">
                <a16:creationId xmlns:a16="http://schemas.microsoft.com/office/drawing/2014/main" id="{110244A4-6419-80CD-0D6B-E91C89E7B879}"/>
              </a:ext>
            </a:extLst>
          </p:cNvPr>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a:extLst>
              <a:ext uri="{FF2B5EF4-FFF2-40B4-BE49-F238E27FC236}">
                <a16:creationId xmlns:a16="http://schemas.microsoft.com/office/drawing/2014/main" id="{C415DD2D-C16D-83C2-2E69-5B70E140BD05}"/>
              </a:ext>
            </a:extLst>
          </p:cNvPr>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76B74048-969C-D01D-9629-EB98958F1213}"/>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8" name="TextBox 35">
            <a:extLst>
              <a:ext uri="{FF2B5EF4-FFF2-40B4-BE49-F238E27FC236}">
                <a16:creationId xmlns:a16="http://schemas.microsoft.com/office/drawing/2014/main" id="{41386F72-CCBA-3D7F-E600-D0881355EF77}"/>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Why</a:t>
            </a:r>
          </a:p>
        </p:txBody>
      </p:sp>
      <p:sp>
        <p:nvSpPr>
          <p:cNvPr id="39" name="AutoShape 36">
            <a:extLst>
              <a:ext uri="{FF2B5EF4-FFF2-40B4-BE49-F238E27FC236}">
                <a16:creationId xmlns:a16="http://schemas.microsoft.com/office/drawing/2014/main" id="{DB89D594-4038-D74A-C74E-A4145FB38DA6}"/>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5" name="TextBox 37">
            <a:extLst>
              <a:ext uri="{FF2B5EF4-FFF2-40B4-BE49-F238E27FC236}">
                <a16:creationId xmlns:a16="http://schemas.microsoft.com/office/drawing/2014/main" id="{6792AE8D-70DB-37C3-1FC7-CE15B1C983D4}"/>
              </a:ext>
            </a:extLst>
          </p:cNvPr>
          <p:cNvSpPr txBox="1"/>
          <p:nvPr/>
        </p:nvSpPr>
        <p:spPr>
          <a:xfrm>
            <a:off x="646487" y="2499148"/>
            <a:ext cx="14897617" cy="5909310"/>
          </a:xfrm>
          <a:prstGeom prst="rect">
            <a:avLst/>
          </a:prstGeom>
        </p:spPr>
        <p:txBody>
          <a:bodyPr wrap="square" lIns="0" tIns="0" rIns="0" bIns="0" rtlCol="0" anchor="t">
            <a:spAutoFit/>
          </a:bodyPr>
          <a:lstStyle/>
          <a:p>
            <a:pPr marL="582930" lvl="1"/>
            <a:r>
              <a:rPr lang="en-GB" sz="4800" dirty="0">
                <a:solidFill>
                  <a:srgbClr val="2D4369"/>
                </a:solidFill>
                <a:latin typeface="Myriad Pro 2"/>
              </a:rPr>
              <a:t>If it’s only a small contributor, why are we talking about it?</a:t>
            </a:r>
            <a:endParaRPr lang="en-US" sz="1000" dirty="0">
              <a:solidFill>
                <a:srgbClr val="2D4369"/>
              </a:solidFill>
              <a:latin typeface="Myriad Pro 2"/>
            </a:endParaRPr>
          </a:p>
          <a:p>
            <a:pPr marL="1154430" lvl="1" indent="-571500">
              <a:buFont typeface="Arial" panose="020B0604020202020204" pitchFamily="34" charset="0"/>
              <a:buChar char="•"/>
            </a:pPr>
            <a:r>
              <a:rPr lang="en-GB" sz="3600" dirty="0">
                <a:solidFill>
                  <a:srgbClr val="2D4369"/>
                </a:solidFill>
                <a:latin typeface="Myriad Pro 2"/>
              </a:rPr>
              <a:t>Well, </a:t>
            </a:r>
            <a:r>
              <a:rPr lang="en-GB" sz="3600" dirty="0">
                <a:solidFill>
                  <a:schemeClr val="tx2">
                    <a:lumMod val="60000"/>
                    <a:lumOff val="40000"/>
                  </a:schemeClr>
                </a:solidFill>
                <a:latin typeface="Myriad Pro 2"/>
              </a:rPr>
              <a:t>it’s not that small</a:t>
            </a:r>
            <a:r>
              <a:rPr lang="en-GB" sz="3600" dirty="0">
                <a:solidFill>
                  <a:srgbClr val="2D4369"/>
                </a:solidFill>
                <a:latin typeface="Myriad Pro 2"/>
              </a:rPr>
              <a:t>. It is in the same ballpark as aviation. It’s less than things like agriculture, construction, road transport.</a:t>
            </a:r>
          </a:p>
          <a:p>
            <a:pPr marL="1154430" lvl="1" indent="-571500">
              <a:buFont typeface="Arial" panose="020B0604020202020204" pitchFamily="34" charset="0"/>
              <a:buChar char="•"/>
            </a:pPr>
            <a:r>
              <a:rPr lang="en-GB" sz="3600" dirty="0">
                <a:solidFill>
                  <a:srgbClr val="2D4369"/>
                </a:solidFill>
                <a:latin typeface="Myriad Pro 2"/>
              </a:rPr>
              <a:t>Digital technology has also been </a:t>
            </a:r>
            <a:r>
              <a:rPr lang="en-GB" sz="3600" dirty="0">
                <a:solidFill>
                  <a:schemeClr val="tx2">
                    <a:lumMod val="60000"/>
                    <a:lumOff val="40000"/>
                  </a:schemeClr>
                </a:solidFill>
                <a:latin typeface="Myriad Pro 2"/>
              </a:rPr>
              <a:t>growing rapidly </a:t>
            </a:r>
            <a:r>
              <a:rPr lang="en-GB" sz="3600" dirty="0">
                <a:solidFill>
                  <a:srgbClr val="2D4369"/>
                </a:solidFill>
                <a:latin typeface="Myriad Pro 2"/>
              </a:rPr>
              <a:t>and projected to continue — closing digital divide, rise of AI, etc.</a:t>
            </a:r>
          </a:p>
          <a:p>
            <a:pPr marL="1154430" lvl="1" indent="-571500">
              <a:buFont typeface="Arial" panose="020B0604020202020204" pitchFamily="34" charset="0"/>
              <a:buChar char="•"/>
            </a:pPr>
            <a:r>
              <a:rPr lang="en-GB" sz="3600" dirty="0">
                <a:solidFill>
                  <a:srgbClr val="2D4369"/>
                </a:solidFill>
                <a:latin typeface="Myriad Pro 2"/>
              </a:rPr>
              <a:t>Tech giants like Amazon, Google, Microsoft, Meta are also influential in shaping global net zero strategies more generally, and especially thinking on </a:t>
            </a:r>
            <a:r>
              <a:rPr lang="en-GB" sz="3600" dirty="0">
                <a:solidFill>
                  <a:schemeClr val="tx2">
                    <a:lumMod val="60000"/>
                    <a:lumOff val="40000"/>
                  </a:schemeClr>
                </a:solidFill>
                <a:latin typeface="Myriad Pro 2"/>
              </a:rPr>
              <a:t>the role of technology in climate transition</a:t>
            </a:r>
            <a:r>
              <a:rPr lang="en-GB" sz="3600" dirty="0">
                <a:solidFill>
                  <a:srgbClr val="2D4369"/>
                </a:solidFill>
                <a:latin typeface="Myriad Pro 2"/>
              </a:rPr>
              <a:t>.</a:t>
            </a:r>
          </a:p>
          <a:p>
            <a:pPr marL="1154430" lvl="1" indent="-571500">
              <a:buFont typeface="Arial" panose="020B0604020202020204" pitchFamily="34" charset="0"/>
              <a:buChar char="•"/>
            </a:pPr>
            <a:r>
              <a:rPr lang="en-GB" sz="3600" dirty="0">
                <a:solidFill>
                  <a:schemeClr val="tx2">
                    <a:lumMod val="60000"/>
                    <a:lumOff val="40000"/>
                  </a:schemeClr>
                </a:solidFill>
                <a:latin typeface="Myriad Pro 2"/>
              </a:rPr>
              <a:t>Rebound effects</a:t>
            </a:r>
            <a:r>
              <a:rPr lang="en-GB" sz="3600" dirty="0">
                <a:solidFill>
                  <a:srgbClr val="2D4369"/>
                </a:solidFill>
                <a:latin typeface="Myriad Pro 2"/>
              </a:rPr>
              <a:t> can limit or undo efficiency gains.</a:t>
            </a:r>
          </a:p>
        </p:txBody>
      </p:sp>
      <p:sp>
        <p:nvSpPr>
          <p:cNvPr id="36" name="AutoShape 36">
            <a:extLst>
              <a:ext uri="{FF2B5EF4-FFF2-40B4-BE49-F238E27FC236}">
                <a16:creationId xmlns:a16="http://schemas.microsoft.com/office/drawing/2014/main" id="{0730C39A-0DBF-2852-54EF-02C7EA34BA33}"/>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846749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45572" y="4661890"/>
            <a:ext cx="1171932" cy="117193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p:cNvGrpSpPr/>
          <p:nvPr/>
        </p:nvGrpSpPr>
        <p:grpSpPr>
          <a:xfrm>
            <a:off x="16531538" y="7471507"/>
            <a:ext cx="767852" cy="76785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p:cNvGrpSpPr/>
          <p:nvPr/>
        </p:nvGrpSpPr>
        <p:grpSpPr>
          <a:xfrm>
            <a:off x="15881793" y="6028824"/>
            <a:ext cx="767852" cy="76785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p:cNvGrpSpPr/>
          <p:nvPr/>
        </p:nvGrpSpPr>
        <p:grpSpPr>
          <a:xfrm>
            <a:off x="17290054" y="5125629"/>
            <a:ext cx="767852" cy="76785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p:cNvGrpSpPr/>
          <p:nvPr/>
        </p:nvGrpSpPr>
        <p:grpSpPr>
          <a:xfrm>
            <a:off x="16885973" y="6096753"/>
            <a:ext cx="1171932" cy="117193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p:cNvGrpSpPr/>
          <p:nvPr/>
        </p:nvGrpSpPr>
        <p:grpSpPr>
          <a:xfrm>
            <a:off x="17732787" y="7395757"/>
            <a:ext cx="1171932" cy="117193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p:cNvGrpSpPr/>
          <p:nvPr/>
        </p:nvGrpSpPr>
        <p:grpSpPr>
          <a:xfrm>
            <a:off x="17732787" y="4075924"/>
            <a:ext cx="1171932" cy="1171932"/>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p:cNvGrpSpPr/>
          <p:nvPr/>
        </p:nvGrpSpPr>
        <p:grpSpPr>
          <a:xfrm>
            <a:off x="16875374" y="3694013"/>
            <a:ext cx="767852" cy="767852"/>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p:cNvGrpSpPr/>
          <p:nvPr/>
        </p:nvGrpSpPr>
        <p:grpSpPr>
          <a:xfrm>
            <a:off x="17175834" y="9216277"/>
            <a:ext cx="920018" cy="92001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p:cNvGrpSpPr/>
          <p:nvPr/>
        </p:nvGrpSpPr>
        <p:grpSpPr>
          <a:xfrm>
            <a:off x="15616786" y="8306033"/>
            <a:ext cx="1370252" cy="1370252"/>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C89D22F1-C06A-699B-547C-E6E4EFF40E37}"/>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9" name="AutoShape 36">
            <a:extLst>
              <a:ext uri="{FF2B5EF4-FFF2-40B4-BE49-F238E27FC236}">
                <a16:creationId xmlns:a16="http://schemas.microsoft.com/office/drawing/2014/main" id="{9FD01A3F-D922-AED4-31CB-38E404FD9403}"/>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6" name="TextBox 35">
            <a:extLst>
              <a:ext uri="{FF2B5EF4-FFF2-40B4-BE49-F238E27FC236}">
                <a16:creationId xmlns:a16="http://schemas.microsoft.com/office/drawing/2014/main" id="{940F12E9-0192-D5F2-325D-DF9FA88FD96D}"/>
              </a:ext>
            </a:extLst>
          </p:cNvPr>
          <p:cNvSpPr txBox="1"/>
          <p:nvPr/>
        </p:nvSpPr>
        <p:spPr>
          <a:xfrm>
            <a:off x="868852" y="2015496"/>
            <a:ext cx="6370204" cy="4308872"/>
          </a:xfrm>
          <a:prstGeom prst="rect">
            <a:avLst/>
          </a:prstGeom>
        </p:spPr>
        <p:txBody>
          <a:bodyPr wrap="square" lIns="72000" tIns="0" rIns="72000" bIns="0" rtlCol="0" anchor="ctr" anchorCtr="0">
            <a:spAutoFit/>
          </a:bodyPr>
          <a:lstStyle/>
          <a:p>
            <a:pPr>
              <a:spcBef>
                <a:spcPct val="0"/>
              </a:spcBef>
            </a:pPr>
            <a:r>
              <a:rPr lang="en-GB" sz="2800" dirty="0">
                <a:solidFill>
                  <a:srgbClr val="2D4369"/>
                </a:solidFill>
                <a:latin typeface="Myriad Pro 2"/>
              </a:rPr>
              <a:t>Little, H., Hayes, I., Baker, J., Otty, L., Walton, J. L., Ohge, C., Cummings, J., Dyer, M., Keinan-Schoonbaert, A., Kitcher, N., Mahoney, D., Sichani, A.-M., &amp; Terras, M. (2026). </a:t>
            </a:r>
            <a:r>
              <a:rPr lang="en-GB" sz="2800" dirty="0">
                <a:solidFill>
                  <a:schemeClr val="tx2">
                    <a:lumMod val="60000"/>
                    <a:lumOff val="40000"/>
                  </a:schemeClr>
                </a:solidFill>
                <a:latin typeface="Myriad Pro 2"/>
              </a:rPr>
              <a:t>Interpreting UKRI Environmental Sustainability Guidance for the Digital Humanities (v2.1)</a:t>
            </a:r>
            <a:r>
              <a:rPr lang="en-GB" sz="2800" dirty="0">
                <a:solidFill>
                  <a:srgbClr val="2D4369"/>
                </a:solidFill>
                <a:latin typeface="Myriad Pro 2"/>
              </a:rPr>
              <a:t>. Digital Humanities Climate Coalition. </a:t>
            </a:r>
          </a:p>
          <a:p>
            <a:pPr>
              <a:spcBef>
                <a:spcPct val="0"/>
              </a:spcBef>
            </a:pPr>
            <a:endParaRPr lang="en-GB" sz="2800" dirty="0">
              <a:solidFill>
                <a:srgbClr val="2D4369"/>
              </a:solidFill>
              <a:latin typeface="Myriad Pro 2"/>
            </a:endParaRPr>
          </a:p>
          <a:p>
            <a:pPr>
              <a:spcBef>
                <a:spcPct val="0"/>
              </a:spcBef>
            </a:pPr>
            <a:r>
              <a:rPr lang="nl-NL" sz="2800" dirty="0">
                <a:solidFill>
                  <a:srgbClr val="2D4369"/>
                </a:solidFill>
                <a:latin typeface="Myriad Pro 2"/>
              </a:rPr>
              <a:t>doi.org/10.5281/zenodo.19001739</a:t>
            </a:r>
            <a:endParaRPr lang="en-US" sz="2800" dirty="0">
              <a:solidFill>
                <a:srgbClr val="2D4369"/>
              </a:solidFill>
              <a:latin typeface="Myriad Pro 2"/>
            </a:endParaRPr>
          </a:p>
        </p:txBody>
      </p:sp>
      <p:sp>
        <p:nvSpPr>
          <p:cNvPr id="43" name="AutoShape 36">
            <a:extLst>
              <a:ext uri="{FF2B5EF4-FFF2-40B4-BE49-F238E27FC236}">
                <a16:creationId xmlns:a16="http://schemas.microsoft.com/office/drawing/2014/main" id="{978A8D6C-BE6D-4526-F58D-A52EE41D7460}"/>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44" name="TextBox 35">
            <a:extLst>
              <a:ext uri="{FF2B5EF4-FFF2-40B4-BE49-F238E27FC236}">
                <a16:creationId xmlns:a16="http://schemas.microsoft.com/office/drawing/2014/main" id="{A8251A50-132D-7009-C1FF-0E0FBD1AE7F4}"/>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What</a:t>
            </a:r>
          </a:p>
        </p:txBody>
      </p:sp>
      <p:pic>
        <p:nvPicPr>
          <p:cNvPr id="45" name="Picture 44">
            <a:extLst>
              <a:ext uri="{FF2B5EF4-FFF2-40B4-BE49-F238E27FC236}">
                <a16:creationId xmlns:a16="http://schemas.microsoft.com/office/drawing/2014/main" id="{3B427211-ECC0-83E3-464C-DB2437EA3AB5}"/>
              </a:ext>
            </a:extLst>
          </p:cNvPr>
          <p:cNvPicPr>
            <a:picLocks noChangeAspect="1"/>
          </p:cNvPicPr>
          <p:nvPr/>
        </p:nvPicPr>
        <p:blipFill>
          <a:blip r:embed="rId4"/>
          <a:stretch>
            <a:fillRect/>
          </a:stretch>
        </p:blipFill>
        <p:spPr>
          <a:xfrm>
            <a:off x="8181110" y="0"/>
            <a:ext cx="7262493" cy="10287000"/>
          </a:xfrm>
          <a:prstGeom prst="rect">
            <a:avLst/>
          </a:prstGeom>
        </p:spPr>
      </p:pic>
    </p:spTree>
    <p:extLst>
      <p:ext uri="{BB962C8B-B14F-4D97-AF65-F5344CB8AC3E}">
        <p14:creationId xmlns:p14="http://schemas.microsoft.com/office/powerpoint/2010/main" val="238907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90AE-1FAD-6E65-1F67-7B6480D01CE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8F9A669-98D3-19A3-98CB-9319E2AE2562}"/>
              </a:ext>
            </a:extLst>
          </p:cNvPr>
          <p:cNvGrpSpPr/>
          <p:nvPr/>
        </p:nvGrpSpPr>
        <p:grpSpPr>
          <a:xfrm>
            <a:off x="15945572" y="4661890"/>
            <a:ext cx="1171932" cy="1171932"/>
            <a:chOff x="0" y="0"/>
            <a:chExt cx="812800" cy="812800"/>
          </a:xfrm>
        </p:grpSpPr>
        <p:sp>
          <p:nvSpPr>
            <p:cNvPr id="3" name="Freeform 3">
              <a:extLst>
                <a:ext uri="{FF2B5EF4-FFF2-40B4-BE49-F238E27FC236}">
                  <a16:creationId xmlns:a16="http://schemas.microsoft.com/office/drawing/2014/main" id="{3F55B1D1-038F-A543-0284-E3646D89509E}"/>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a:extLst>
                <a:ext uri="{FF2B5EF4-FFF2-40B4-BE49-F238E27FC236}">
                  <a16:creationId xmlns:a16="http://schemas.microsoft.com/office/drawing/2014/main" id="{FAEF8F93-8553-E956-A6A9-BF238A9267E7}"/>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a:extLst>
              <a:ext uri="{FF2B5EF4-FFF2-40B4-BE49-F238E27FC236}">
                <a16:creationId xmlns:a16="http://schemas.microsoft.com/office/drawing/2014/main" id="{661095EC-DCEC-CF1E-2C51-3528F6BF6221}"/>
              </a:ext>
            </a:extLst>
          </p:cNvPr>
          <p:cNvGrpSpPr/>
          <p:nvPr/>
        </p:nvGrpSpPr>
        <p:grpSpPr>
          <a:xfrm>
            <a:off x="16531538" y="7471507"/>
            <a:ext cx="767852" cy="767852"/>
            <a:chOff x="0" y="0"/>
            <a:chExt cx="812800" cy="812800"/>
          </a:xfrm>
        </p:grpSpPr>
        <p:sp>
          <p:nvSpPr>
            <p:cNvPr id="6" name="Freeform 6">
              <a:extLst>
                <a:ext uri="{FF2B5EF4-FFF2-40B4-BE49-F238E27FC236}">
                  <a16:creationId xmlns:a16="http://schemas.microsoft.com/office/drawing/2014/main" id="{01F6A4E5-AAF3-706A-9A70-FAC9C237EEF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a:extLst>
                <a:ext uri="{FF2B5EF4-FFF2-40B4-BE49-F238E27FC236}">
                  <a16:creationId xmlns:a16="http://schemas.microsoft.com/office/drawing/2014/main" id="{B3DC4146-8C56-071D-EE9E-EBF7D0D0C44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a:extLst>
              <a:ext uri="{FF2B5EF4-FFF2-40B4-BE49-F238E27FC236}">
                <a16:creationId xmlns:a16="http://schemas.microsoft.com/office/drawing/2014/main" id="{BA263AE7-AC57-BD5F-1B1D-04A464D5C9BB}"/>
              </a:ext>
            </a:extLst>
          </p:cNvPr>
          <p:cNvGrpSpPr/>
          <p:nvPr/>
        </p:nvGrpSpPr>
        <p:grpSpPr>
          <a:xfrm>
            <a:off x="15881793" y="6028824"/>
            <a:ext cx="767852" cy="767852"/>
            <a:chOff x="0" y="0"/>
            <a:chExt cx="812800" cy="812800"/>
          </a:xfrm>
        </p:grpSpPr>
        <p:sp>
          <p:nvSpPr>
            <p:cNvPr id="9" name="Freeform 9">
              <a:extLst>
                <a:ext uri="{FF2B5EF4-FFF2-40B4-BE49-F238E27FC236}">
                  <a16:creationId xmlns:a16="http://schemas.microsoft.com/office/drawing/2014/main" id="{F2DF9FCC-F404-2759-1E43-BE86AD86A27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a:extLst>
                <a:ext uri="{FF2B5EF4-FFF2-40B4-BE49-F238E27FC236}">
                  <a16:creationId xmlns:a16="http://schemas.microsoft.com/office/drawing/2014/main" id="{84B2243C-0713-31BB-4EDB-9F05EACC262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a:extLst>
              <a:ext uri="{FF2B5EF4-FFF2-40B4-BE49-F238E27FC236}">
                <a16:creationId xmlns:a16="http://schemas.microsoft.com/office/drawing/2014/main" id="{8FCC90F8-2C81-B07A-753F-6C6DF4AAA433}"/>
              </a:ext>
            </a:extLst>
          </p:cNvPr>
          <p:cNvGrpSpPr/>
          <p:nvPr/>
        </p:nvGrpSpPr>
        <p:grpSpPr>
          <a:xfrm>
            <a:off x="17290054" y="5125629"/>
            <a:ext cx="767852" cy="767852"/>
            <a:chOff x="0" y="0"/>
            <a:chExt cx="812800" cy="812800"/>
          </a:xfrm>
        </p:grpSpPr>
        <p:sp>
          <p:nvSpPr>
            <p:cNvPr id="12" name="Freeform 12">
              <a:extLst>
                <a:ext uri="{FF2B5EF4-FFF2-40B4-BE49-F238E27FC236}">
                  <a16:creationId xmlns:a16="http://schemas.microsoft.com/office/drawing/2014/main" id="{D9965F30-7369-F04F-9EA2-35C4A6D871D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a:extLst>
                <a:ext uri="{FF2B5EF4-FFF2-40B4-BE49-F238E27FC236}">
                  <a16:creationId xmlns:a16="http://schemas.microsoft.com/office/drawing/2014/main" id="{EAC4D94A-C7D6-B8B2-99C6-EC118B4B9DDE}"/>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a:extLst>
              <a:ext uri="{FF2B5EF4-FFF2-40B4-BE49-F238E27FC236}">
                <a16:creationId xmlns:a16="http://schemas.microsoft.com/office/drawing/2014/main" id="{502BC705-1060-54BF-3E20-5832B428739F}"/>
              </a:ext>
            </a:extLst>
          </p:cNvPr>
          <p:cNvGrpSpPr/>
          <p:nvPr/>
        </p:nvGrpSpPr>
        <p:grpSpPr>
          <a:xfrm>
            <a:off x="16885973" y="6096753"/>
            <a:ext cx="1171932" cy="1171932"/>
            <a:chOff x="0" y="0"/>
            <a:chExt cx="812800" cy="812800"/>
          </a:xfrm>
        </p:grpSpPr>
        <p:sp>
          <p:nvSpPr>
            <p:cNvPr id="15" name="Freeform 15">
              <a:extLst>
                <a:ext uri="{FF2B5EF4-FFF2-40B4-BE49-F238E27FC236}">
                  <a16:creationId xmlns:a16="http://schemas.microsoft.com/office/drawing/2014/main" id="{74A3E977-3C3E-88A5-60FA-F9D0D68FCCC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a:extLst>
                <a:ext uri="{FF2B5EF4-FFF2-40B4-BE49-F238E27FC236}">
                  <a16:creationId xmlns:a16="http://schemas.microsoft.com/office/drawing/2014/main" id="{0B0BEB0F-DBBE-35C8-6909-7449C531BD8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a:extLst>
              <a:ext uri="{FF2B5EF4-FFF2-40B4-BE49-F238E27FC236}">
                <a16:creationId xmlns:a16="http://schemas.microsoft.com/office/drawing/2014/main" id="{01C9F5B7-D3E1-FD9E-1646-D522DB08BE36}"/>
              </a:ext>
            </a:extLst>
          </p:cNvPr>
          <p:cNvGrpSpPr/>
          <p:nvPr/>
        </p:nvGrpSpPr>
        <p:grpSpPr>
          <a:xfrm>
            <a:off x="17732787" y="7395757"/>
            <a:ext cx="1171932" cy="1171932"/>
            <a:chOff x="0" y="0"/>
            <a:chExt cx="812800" cy="812800"/>
          </a:xfrm>
        </p:grpSpPr>
        <p:sp>
          <p:nvSpPr>
            <p:cNvPr id="18" name="Freeform 18">
              <a:extLst>
                <a:ext uri="{FF2B5EF4-FFF2-40B4-BE49-F238E27FC236}">
                  <a16:creationId xmlns:a16="http://schemas.microsoft.com/office/drawing/2014/main" id="{808E9F93-E289-0BF5-D978-F963B0EEBF5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a:extLst>
                <a:ext uri="{FF2B5EF4-FFF2-40B4-BE49-F238E27FC236}">
                  <a16:creationId xmlns:a16="http://schemas.microsoft.com/office/drawing/2014/main" id="{03774387-3704-D5EE-B6F8-8995B7F41076}"/>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a:extLst>
              <a:ext uri="{FF2B5EF4-FFF2-40B4-BE49-F238E27FC236}">
                <a16:creationId xmlns:a16="http://schemas.microsoft.com/office/drawing/2014/main" id="{24F701C0-377D-F135-E1B6-0B9A0A2529F0}"/>
              </a:ext>
            </a:extLst>
          </p:cNvPr>
          <p:cNvGrpSpPr/>
          <p:nvPr/>
        </p:nvGrpSpPr>
        <p:grpSpPr>
          <a:xfrm>
            <a:off x="17732787" y="4075924"/>
            <a:ext cx="1171932" cy="1171932"/>
            <a:chOff x="0" y="0"/>
            <a:chExt cx="812800" cy="812800"/>
          </a:xfrm>
        </p:grpSpPr>
        <p:sp>
          <p:nvSpPr>
            <p:cNvPr id="21" name="Freeform 21">
              <a:extLst>
                <a:ext uri="{FF2B5EF4-FFF2-40B4-BE49-F238E27FC236}">
                  <a16:creationId xmlns:a16="http://schemas.microsoft.com/office/drawing/2014/main" id="{B12E89BB-B90E-9577-9ADE-6BBBB94128E0}"/>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a:extLst>
                <a:ext uri="{FF2B5EF4-FFF2-40B4-BE49-F238E27FC236}">
                  <a16:creationId xmlns:a16="http://schemas.microsoft.com/office/drawing/2014/main" id="{AAC9B43D-0510-38D4-E708-DF2A9894AF8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a:extLst>
              <a:ext uri="{FF2B5EF4-FFF2-40B4-BE49-F238E27FC236}">
                <a16:creationId xmlns:a16="http://schemas.microsoft.com/office/drawing/2014/main" id="{668DBA82-3899-FB4E-1B35-B8F90BD23169}"/>
              </a:ext>
            </a:extLst>
          </p:cNvPr>
          <p:cNvGrpSpPr/>
          <p:nvPr/>
        </p:nvGrpSpPr>
        <p:grpSpPr>
          <a:xfrm>
            <a:off x="16875374" y="3694013"/>
            <a:ext cx="767852" cy="767852"/>
            <a:chOff x="0" y="0"/>
            <a:chExt cx="812800" cy="812800"/>
          </a:xfrm>
        </p:grpSpPr>
        <p:sp>
          <p:nvSpPr>
            <p:cNvPr id="24" name="Freeform 24">
              <a:extLst>
                <a:ext uri="{FF2B5EF4-FFF2-40B4-BE49-F238E27FC236}">
                  <a16:creationId xmlns:a16="http://schemas.microsoft.com/office/drawing/2014/main" id="{1ACF31F5-5F54-64BF-D9FB-2C8567635F4A}"/>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a:extLst>
                <a:ext uri="{FF2B5EF4-FFF2-40B4-BE49-F238E27FC236}">
                  <a16:creationId xmlns:a16="http://schemas.microsoft.com/office/drawing/2014/main" id="{70A95FDE-A637-2ECE-2C4F-6789FBE63A1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a:extLst>
              <a:ext uri="{FF2B5EF4-FFF2-40B4-BE49-F238E27FC236}">
                <a16:creationId xmlns:a16="http://schemas.microsoft.com/office/drawing/2014/main" id="{5043DE70-DEF2-F862-C6F1-AC74A4E4EFDC}"/>
              </a:ext>
            </a:extLst>
          </p:cNvPr>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a:extLst>
              <a:ext uri="{FF2B5EF4-FFF2-40B4-BE49-F238E27FC236}">
                <a16:creationId xmlns:a16="http://schemas.microsoft.com/office/drawing/2014/main" id="{35AFB6ED-75E2-E1A1-D011-F3F9DAB5B1FF}"/>
              </a:ext>
            </a:extLst>
          </p:cNvPr>
          <p:cNvGrpSpPr/>
          <p:nvPr/>
        </p:nvGrpSpPr>
        <p:grpSpPr>
          <a:xfrm>
            <a:off x="17175834" y="9216277"/>
            <a:ext cx="920018" cy="920018"/>
            <a:chOff x="0" y="0"/>
            <a:chExt cx="812800" cy="812800"/>
          </a:xfrm>
        </p:grpSpPr>
        <p:sp>
          <p:nvSpPr>
            <p:cNvPr id="28" name="Freeform 28">
              <a:extLst>
                <a:ext uri="{FF2B5EF4-FFF2-40B4-BE49-F238E27FC236}">
                  <a16:creationId xmlns:a16="http://schemas.microsoft.com/office/drawing/2014/main" id="{8BC55955-28DC-3A7F-5C6D-77A45320E948}"/>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a:extLst>
                <a:ext uri="{FF2B5EF4-FFF2-40B4-BE49-F238E27FC236}">
                  <a16:creationId xmlns:a16="http://schemas.microsoft.com/office/drawing/2014/main" id="{667103BE-8224-D959-2B57-F942261CF238}"/>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a:extLst>
              <a:ext uri="{FF2B5EF4-FFF2-40B4-BE49-F238E27FC236}">
                <a16:creationId xmlns:a16="http://schemas.microsoft.com/office/drawing/2014/main" id="{BE1851C8-30F9-51AB-6CE5-922AFC79C80A}"/>
              </a:ext>
            </a:extLst>
          </p:cNvPr>
          <p:cNvGrpSpPr/>
          <p:nvPr/>
        </p:nvGrpSpPr>
        <p:grpSpPr>
          <a:xfrm>
            <a:off x="15616786" y="8306033"/>
            <a:ext cx="1370252" cy="1370252"/>
            <a:chOff x="0" y="0"/>
            <a:chExt cx="812800" cy="812800"/>
          </a:xfrm>
        </p:grpSpPr>
        <p:sp>
          <p:nvSpPr>
            <p:cNvPr id="31" name="Freeform 31">
              <a:extLst>
                <a:ext uri="{FF2B5EF4-FFF2-40B4-BE49-F238E27FC236}">
                  <a16:creationId xmlns:a16="http://schemas.microsoft.com/office/drawing/2014/main" id="{ACA69C08-8802-F8E0-0B9F-6E027E2E2CC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a:extLst>
                <a:ext uri="{FF2B5EF4-FFF2-40B4-BE49-F238E27FC236}">
                  <a16:creationId xmlns:a16="http://schemas.microsoft.com/office/drawing/2014/main" id="{0013CDDA-97C6-A030-40C3-46CD54D06D98}"/>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a:extLst>
              <a:ext uri="{FF2B5EF4-FFF2-40B4-BE49-F238E27FC236}">
                <a16:creationId xmlns:a16="http://schemas.microsoft.com/office/drawing/2014/main" id="{20765DD7-B3D1-AB66-793A-A21C30D3D3CB}"/>
              </a:ext>
            </a:extLst>
          </p:cNvPr>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a:extLst>
              <a:ext uri="{FF2B5EF4-FFF2-40B4-BE49-F238E27FC236}">
                <a16:creationId xmlns:a16="http://schemas.microsoft.com/office/drawing/2014/main" id="{6E575DCB-1FC6-7E00-1A90-C18A6CFCDA7D}"/>
              </a:ext>
            </a:extLst>
          </p:cNvPr>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05F4B98E-9E37-1FEC-A7CF-F10694593068}"/>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9" name="AutoShape 36">
            <a:extLst>
              <a:ext uri="{FF2B5EF4-FFF2-40B4-BE49-F238E27FC236}">
                <a16:creationId xmlns:a16="http://schemas.microsoft.com/office/drawing/2014/main" id="{3D18ABEB-A394-44A4-B1CF-445337418FC9}"/>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6" name="TextBox 35">
            <a:extLst>
              <a:ext uri="{FF2B5EF4-FFF2-40B4-BE49-F238E27FC236}">
                <a16:creationId xmlns:a16="http://schemas.microsoft.com/office/drawing/2014/main" id="{99652E58-8C6C-24D4-2E63-5B030E510744}"/>
              </a:ext>
            </a:extLst>
          </p:cNvPr>
          <p:cNvSpPr txBox="1"/>
          <p:nvPr/>
        </p:nvSpPr>
        <p:spPr>
          <a:xfrm>
            <a:off x="868852" y="2230939"/>
            <a:ext cx="6370204" cy="3877985"/>
          </a:xfrm>
          <a:prstGeom prst="rect">
            <a:avLst/>
          </a:prstGeom>
        </p:spPr>
        <p:txBody>
          <a:bodyPr wrap="square" lIns="72000" tIns="0" rIns="72000" bIns="0" rtlCol="0" anchor="ctr" anchorCtr="0">
            <a:spAutoFit/>
          </a:bodyPr>
          <a:lstStyle/>
          <a:p>
            <a:pPr>
              <a:spcBef>
                <a:spcPct val="0"/>
              </a:spcBef>
            </a:pPr>
            <a:r>
              <a:rPr lang="en-GB" sz="2800" dirty="0">
                <a:solidFill>
                  <a:srgbClr val="2D4369"/>
                </a:solidFill>
                <a:latin typeface="Myriad Pro 2"/>
              </a:rPr>
              <a:t>Baker, J., Otty, L., Walton, J. L., Ohge, C., Cummings, J., Dyer, M., Keinan-Schoonbaert, A., Kitcher, N., Mahoney, D., Sichani, A.-M., &amp; Terras, M. (2026). </a:t>
            </a:r>
            <a:r>
              <a:rPr lang="en-GB" sz="2800" dirty="0">
                <a:solidFill>
                  <a:schemeClr val="tx2">
                    <a:lumMod val="60000"/>
                    <a:lumOff val="40000"/>
                  </a:schemeClr>
                </a:solidFill>
                <a:latin typeface="Myriad Pro 2"/>
              </a:rPr>
              <a:t>DHCC Project Self-Assessment Tool (v1.0)</a:t>
            </a:r>
            <a:r>
              <a:rPr lang="en-GB" sz="2800" dirty="0">
                <a:solidFill>
                  <a:srgbClr val="2D4369"/>
                </a:solidFill>
                <a:latin typeface="Myriad Pro 2"/>
              </a:rPr>
              <a:t>. Digital Humanities Climate Coalition. </a:t>
            </a:r>
          </a:p>
          <a:p>
            <a:pPr>
              <a:spcBef>
                <a:spcPct val="0"/>
              </a:spcBef>
            </a:pPr>
            <a:endParaRPr lang="en-GB" sz="2800" dirty="0">
              <a:solidFill>
                <a:srgbClr val="2D4369"/>
              </a:solidFill>
              <a:latin typeface="Myriad Pro 2"/>
            </a:endParaRPr>
          </a:p>
          <a:p>
            <a:pPr>
              <a:spcBef>
                <a:spcPct val="0"/>
              </a:spcBef>
            </a:pPr>
            <a:r>
              <a:rPr lang="nl-NL" sz="2800" dirty="0">
                <a:solidFill>
                  <a:srgbClr val="2D4369"/>
                </a:solidFill>
                <a:latin typeface="Myriad Pro 2"/>
              </a:rPr>
              <a:t>doi.org/10.5281/zenodo.19004251</a:t>
            </a:r>
            <a:endParaRPr lang="en-US" sz="2800" dirty="0">
              <a:solidFill>
                <a:srgbClr val="2D4369"/>
              </a:solidFill>
              <a:latin typeface="Myriad Pro 2"/>
            </a:endParaRPr>
          </a:p>
        </p:txBody>
      </p:sp>
      <p:sp>
        <p:nvSpPr>
          <p:cNvPr id="43" name="AutoShape 36">
            <a:extLst>
              <a:ext uri="{FF2B5EF4-FFF2-40B4-BE49-F238E27FC236}">
                <a16:creationId xmlns:a16="http://schemas.microsoft.com/office/drawing/2014/main" id="{ADECC2CA-A59B-7483-1C17-8DB3AFDD7798}"/>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44" name="TextBox 35">
            <a:extLst>
              <a:ext uri="{FF2B5EF4-FFF2-40B4-BE49-F238E27FC236}">
                <a16:creationId xmlns:a16="http://schemas.microsoft.com/office/drawing/2014/main" id="{DA200A73-2319-E5C1-3873-D993543B5446}"/>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What</a:t>
            </a:r>
          </a:p>
        </p:txBody>
      </p:sp>
      <p:pic>
        <p:nvPicPr>
          <p:cNvPr id="38" name="Picture 37">
            <a:extLst>
              <a:ext uri="{FF2B5EF4-FFF2-40B4-BE49-F238E27FC236}">
                <a16:creationId xmlns:a16="http://schemas.microsoft.com/office/drawing/2014/main" id="{2C8B5541-BBC5-A0F0-B266-4D92108E1C75}"/>
              </a:ext>
            </a:extLst>
          </p:cNvPr>
          <p:cNvPicPr>
            <a:picLocks noChangeAspect="1"/>
          </p:cNvPicPr>
          <p:nvPr/>
        </p:nvPicPr>
        <p:blipFill>
          <a:blip r:embed="rId4"/>
          <a:stretch>
            <a:fillRect/>
          </a:stretch>
        </p:blipFill>
        <p:spPr>
          <a:xfrm>
            <a:off x="8216651" y="-19050"/>
            <a:ext cx="7250124" cy="10287000"/>
          </a:xfrm>
          <a:prstGeom prst="rect">
            <a:avLst/>
          </a:prstGeom>
        </p:spPr>
      </p:pic>
    </p:spTree>
    <p:extLst>
      <p:ext uri="{BB962C8B-B14F-4D97-AF65-F5344CB8AC3E}">
        <p14:creationId xmlns:p14="http://schemas.microsoft.com/office/powerpoint/2010/main" val="354331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45572" y="4661890"/>
            <a:ext cx="1171932" cy="117193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p:cNvGrpSpPr/>
          <p:nvPr/>
        </p:nvGrpSpPr>
        <p:grpSpPr>
          <a:xfrm>
            <a:off x="16531538" y="7471507"/>
            <a:ext cx="767852" cy="76785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p:cNvGrpSpPr/>
          <p:nvPr/>
        </p:nvGrpSpPr>
        <p:grpSpPr>
          <a:xfrm>
            <a:off x="15881793" y="6028824"/>
            <a:ext cx="767852" cy="767852"/>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p:cNvGrpSpPr/>
          <p:nvPr/>
        </p:nvGrpSpPr>
        <p:grpSpPr>
          <a:xfrm>
            <a:off x="17290054" y="5125629"/>
            <a:ext cx="767852" cy="767852"/>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p:cNvGrpSpPr/>
          <p:nvPr/>
        </p:nvGrpSpPr>
        <p:grpSpPr>
          <a:xfrm>
            <a:off x="16885973" y="6096753"/>
            <a:ext cx="1171932" cy="1171932"/>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p:cNvGrpSpPr/>
          <p:nvPr/>
        </p:nvGrpSpPr>
        <p:grpSpPr>
          <a:xfrm>
            <a:off x="17732787" y="7395757"/>
            <a:ext cx="1171932" cy="1171932"/>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p:cNvGrpSpPr/>
          <p:nvPr/>
        </p:nvGrpSpPr>
        <p:grpSpPr>
          <a:xfrm>
            <a:off x="17732787" y="4075924"/>
            <a:ext cx="1171932" cy="1171932"/>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p:cNvGrpSpPr/>
          <p:nvPr/>
        </p:nvGrpSpPr>
        <p:grpSpPr>
          <a:xfrm>
            <a:off x="16875374" y="3694013"/>
            <a:ext cx="767852" cy="767852"/>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p:cNvGrpSpPr/>
          <p:nvPr/>
        </p:nvGrpSpPr>
        <p:grpSpPr>
          <a:xfrm>
            <a:off x="17175834" y="9216277"/>
            <a:ext cx="920018" cy="92001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p:cNvGrpSpPr/>
          <p:nvPr/>
        </p:nvGrpSpPr>
        <p:grpSpPr>
          <a:xfrm>
            <a:off x="15616786" y="8306033"/>
            <a:ext cx="1370252" cy="1370252"/>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C89D22F1-C06A-699B-547C-E6E4EFF40E37}"/>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pic>
        <p:nvPicPr>
          <p:cNvPr id="38" name="Picture 37">
            <a:extLst>
              <a:ext uri="{FF2B5EF4-FFF2-40B4-BE49-F238E27FC236}">
                <a16:creationId xmlns:a16="http://schemas.microsoft.com/office/drawing/2014/main" id="{92972D89-E34D-8798-D963-0A20B0332F5E}"/>
              </a:ext>
            </a:extLst>
          </p:cNvPr>
          <p:cNvPicPr>
            <a:picLocks noChangeAspect="1"/>
          </p:cNvPicPr>
          <p:nvPr/>
        </p:nvPicPr>
        <p:blipFill>
          <a:blip r:embed="rId4"/>
          <a:stretch>
            <a:fillRect/>
          </a:stretch>
        </p:blipFill>
        <p:spPr>
          <a:xfrm>
            <a:off x="2303531" y="382409"/>
            <a:ext cx="13508308" cy="8001737"/>
          </a:xfrm>
          <a:prstGeom prst="rect">
            <a:avLst/>
          </a:prstGeom>
        </p:spPr>
      </p:pic>
      <p:sp>
        <p:nvSpPr>
          <p:cNvPr id="40" name="AutoShape 36">
            <a:extLst>
              <a:ext uri="{FF2B5EF4-FFF2-40B4-BE49-F238E27FC236}">
                <a16:creationId xmlns:a16="http://schemas.microsoft.com/office/drawing/2014/main" id="{E8285E5D-FB34-3B2F-904F-E05C18751019}"/>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pic>
        <p:nvPicPr>
          <p:cNvPr id="36" name="Picture 35" descr="A qr code on a white background&#10;&#10;AI-generated content may be incorrect.">
            <a:extLst>
              <a:ext uri="{FF2B5EF4-FFF2-40B4-BE49-F238E27FC236}">
                <a16:creationId xmlns:a16="http://schemas.microsoft.com/office/drawing/2014/main" id="{CA8E172F-D047-40CA-A1AB-799B8177A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5200" y="6022800"/>
            <a:ext cx="2847600" cy="2847600"/>
          </a:xfrm>
          <a:prstGeom prst="rect">
            <a:avLst/>
          </a:prstGeom>
        </p:spPr>
      </p:pic>
      <p:pic>
        <p:nvPicPr>
          <p:cNvPr id="44" name="Picture 43">
            <a:extLst>
              <a:ext uri="{FF2B5EF4-FFF2-40B4-BE49-F238E27FC236}">
                <a16:creationId xmlns:a16="http://schemas.microsoft.com/office/drawing/2014/main" id="{668B4E9B-F654-485B-1A83-59F653DA1F7A}"/>
              </a:ext>
            </a:extLst>
          </p:cNvPr>
          <p:cNvPicPr>
            <a:picLocks noChangeAspect="1"/>
          </p:cNvPicPr>
          <p:nvPr/>
        </p:nvPicPr>
        <p:blipFill>
          <a:blip r:embed="rId6"/>
          <a:stretch>
            <a:fillRect/>
          </a:stretch>
        </p:blipFill>
        <p:spPr>
          <a:xfrm>
            <a:off x="2135611" y="222200"/>
            <a:ext cx="2672852" cy="2078882"/>
          </a:xfrm>
          <a:prstGeom prst="rect">
            <a:avLst/>
          </a:prstGeom>
        </p:spPr>
      </p:pic>
      <p:sp>
        <p:nvSpPr>
          <p:cNvPr id="45" name="TextBox 35">
            <a:extLst>
              <a:ext uri="{FF2B5EF4-FFF2-40B4-BE49-F238E27FC236}">
                <a16:creationId xmlns:a16="http://schemas.microsoft.com/office/drawing/2014/main" id="{7D8CD4DB-8D4A-E901-3A89-839D49A981DB}"/>
              </a:ext>
            </a:extLst>
          </p:cNvPr>
          <p:cNvSpPr txBox="1"/>
          <p:nvPr/>
        </p:nvSpPr>
        <p:spPr>
          <a:xfrm>
            <a:off x="1028700" y="354141"/>
            <a:ext cx="6211014" cy="1395767"/>
          </a:xfrm>
          <a:prstGeom prst="rect">
            <a:avLst/>
          </a:prstGeom>
        </p:spPr>
        <p:txBody>
          <a:bodyPr lIns="0" tIns="0" rIns="0" bIns="0" rtlCol="0" anchor="t">
            <a:spAutoFit/>
          </a:bodyPr>
          <a:lstStyle/>
          <a:p>
            <a:pPr>
              <a:lnSpc>
                <a:spcPts val="11760"/>
              </a:lnSpc>
              <a:spcBef>
                <a:spcPct val="0"/>
              </a:spcBef>
            </a:pPr>
            <a:r>
              <a:rPr lang="en-US" sz="8400" dirty="0">
                <a:solidFill>
                  <a:srgbClr val="2D4369"/>
                </a:solidFill>
                <a:latin typeface="Myriad Pro 2"/>
              </a:rPr>
              <a:t>What</a:t>
            </a:r>
          </a:p>
        </p:txBody>
      </p:sp>
      <p:pic>
        <p:nvPicPr>
          <p:cNvPr id="47" name="Picture 46">
            <a:extLst>
              <a:ext uri="{FF2B5EF4-FFF2-40B4-BE49-F238E27FC236}">
                <a16:creationId xmlns:a16="http://schemas.microsoft.com/office/drawing/2014/main" id="{49E159F3-64C7-1615-6F4B-D84EEA0B0C64}"/>
              </a:ext>
            </a:extLst>
          </p:cNvPr>
          <p:cNvPicPr>
            <a:picLocks noChangeAspect="1"/>
          </p:cNvPicPr>
          <p:nvPr/>
        </p:nvPicPr>
        <p:blipFill>
          <a:blip r:embed="rId7"/>
          <a:stretch>
            <a:fillRect/>
          </a:stretch>
        </p:blipFill>
        <p:spPr>
          <a:xfrm>
            <a:off x="2366342" y="1673983"/>
            <a:ext cx="2330420" cy="4348817"/>
          </a:xfrm>
          <a:prstGeom prst="rect">
            <a:avLst/>
          </a:prstGeom>
        </p:spPr>
      </p:pic>
    </p:spTree>
    <p:extLst>
      <p:ext uri="{BB962C8B-B14F-4D97-AF65-F5344CB8AC3E}">
        <p14:creationId xmlns:p14="http://schemas.microsoft.com/office/powerpoint/2010/main" val="158284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F5C9F-1E8C-81AD-D8BB-EA162331B62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5D138C0-6F25-1166-9481-A0A46A84189F}"/>
              </a:ext>
            </a:extLst>
          </p:cNvPr>
          <p:cNvGrpSpPr/>
          <p:nvPr/>
        </p:nvGrpSpPr>
        <p:grpSpPr>
          <a:xfrm>
            <a:off x="15945572" y="4661890"/>
            <a:ext cx="1171932" cy="1171932"/>
            <a:chOff x="0" y="0"/>
            <a:chExt cx="812800" cy="812800"/>
          </a:xfrm>
        </p:grpSpPr>
        <p:sp>
          <p:nvSpPr>
            <p:cNvPr id="3" name="Freeform 3">
              <a:extLst>
                <a:ext uri="{FF2B5EF4-FFF2-40B4-BE49-F238E27FC236}">
                  <a16:creationId xmlns:a16="http://schemas.microsoft.com/office/drawing/2014/main" id="{47CA3365-AEE0-9601-C330-DD4550669F43}"/>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a:ln w="114300">
              <a:solidFill>
                <a:srgbClr val="F1592B"/>
              </a:solidFill>
            </a:ln>
          </p:spPr>
          <p:txBody>
            <a:bodyPr/>
            <a:lstStyle/>
            <a:p>
              <a:endParaRPr lang="en-US"/>
            </a:p>
          </p:txBody>
        </p:sp>
        <p:sp>
          <p:nvSpPr>
            <p:cNvPr id="4" name="TextBox 4">
              <a:extLst>
                <a:ext uri="{FF2B5EF4-FFF2-40B4-BE49-F238E27FC236}">
                  <a16:creationId xmlns:a16="http://schemas.microsoft.com/office/drawing/2014/main" id="{D2E3FE97-47D0-BE22-DFFC-40A577441FEA}"/>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5" name="Group 5">
            <a:extLst>
              <a:ext uri="{FF2B5EF4-FFF2-40B4-BE49-F238E27FC236}">
                <a16:creationId xmlns:a16="http://schemas.microsoft.com/office/drawing/2014/main" id="{19F3920A-91F5-136F-67D9-E9D122CF68DC}"/>
              </a:ext>
            </a:extLst>
          </p:cNvPr>
          <p:cNvGrpSpPr/>
          <p:nvPr/>
        </p:nvGrpSpPr>
        <p:grpSpPr>
          <a:xfrm>
            <a:off x="16531538" y="7471507"/>
            <a:ext cx="767852" cy="767852"/>
            <a:chOff x="0" y="0"/>
            <a:chExt cx="812800" cy="812800"/>
          </a:xfrm>
        </p:grpSpPr>
        <p:sp>
          <p:nvSpPr>
            <p:cNvPr id="6" name="Freeform 6">
              <a:extLst>
                <a:ext uri="{FF2B5EF4-FFF2-40B4-BE49-F238E27FC236}">
                  <a16:creationId xmlns:a16="http://schemas.microsoft.com/office/drawing/2014/main" id="{26ECA278-9158-460F-846B-CAA8FA48C36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7" name="TextBox 7">
              <a:extLst>
                <a:ext uri="{FF2B5EF4-FFF2-40B4-BE49-F238E27FC236}">
                  <a16:creationId xmlns:a16="http://schemas.microsoft.com/office/drawing/2014/main" id="{F5A5F51D-C003-896E-B1EF-5546DDBCFF19}"/>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8" name="Group 8">
            <a:extLst>
              <a:ext uri="{FF2B5EF4-FFF2-40B4-BE49-F238E27FC236}">
                <a16:creationId xmlns:a16="http://schemas.microsoft.com/office/drawing/2014/main" id="{4D8364E1-EED1-184A-92DF-82F2824EDFA5}"/>
              </a:ext>
            </a:extLst>
          </p:cNvPr>
          <p:cNvGrpSpPr/>
          <p:nvPr/>
        </p:nvGrpSpPr>
        <p:grpSpPr>
          <a:xfrm>
            <a:off x="15881793" y="6028824"/>
            <a:ext cx="767852" cy="767852"/>
            <a:chOff x="0" y="0"/>
            <a:chExt cx="812800" cy="812800"/>
          </a:xfrm>
        </p:grpSpPr>
        <p:sp>
          <p:nvSpPr>
            <p:cNvPr id="9" name="Freeform 9">
              <a:extLst>
                <a:ext uri="{FF2B5EF4-FFF2-40B4-BE49-F238E27FC236}">
                  <a16:creationId xmlns:a16="http://schemas.microsoft.com/office/drawing/2014/main" id="{EC30361B-B5C7-CF61-4025-206C3879F69F}"/>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0" name="TextBox 10">
              <a:extLst>
                <a:ext uri="{FF2B5EF4-FFF2-40B4-BE49-F238E27FC236}">
                  <a16:creationId xmlns:a16="http://schemas.microsoft.com/office/drawing/2014/main" id="{433F5369-C635-1A30-66E0-00A3E8F860B0}"/>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1" name="Group 11">
            <a:extLst>
              <a:ext uri="{FF2B5EF4-FFF2-40B4-BE49-F238E27FC236}">
                <a16:creationId xmlns:a16="http://schemas.microsoft.com/office/drawing/2014/main" id="{AE192215-9F66-5336-B72F-5D0503B465CC}"/>
              </a:ext>
            </a:extLst>
          </p:cNvPr>
          <p:cNvGrpSpPr/>
          <p:nvPr/>
        </p:nvGrpSpPr>
        <p:grpSpPr>
          <a:xfrm>
            <a:off x="17290054" y="5125629"/>
            <a:ext cx="767852" cy="767852"/>
            <a:chOff x="0" y="0"/>
            <a:chExt cx="812800" cy="812800"/>
          </a:xfrm>
        </p:grpSpPr>
        <p:sp>
          <p:nvSpPr>
            <p:cNvPr id="12" name="Freeform 12">
              <a:extLst>
                <a:ext uri="{FF2B5EF4-FFF2-40B4-BE49-F238E27FC236}">
                  <a16:creationId xmlns:a16="http://schemas.microsoft.com/office/drawing/2014/main" id="{43E2A3BF-6FA9-7AF2-C2FA-0D2046222CD6}"/>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13" name="TextBox 13">
              <a:extLst>
                <a:ext uri="{FF2B5EF4-FFF2-40B4-BE49-F238E27FC236}">
                  <a16:creationId xmlns:a16="http://schemas.microsoft.com/office/drawing/2014/main" id="{23CBF580-381F-2FBB-1073-8653227D18FC}"/>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4" name="Group 14">
            <a:extLst>
              <a:ext uri="{FF2B5EF4-FFF2-40B4-BE49-F238E27FC236}">
                <a16:creationId xmlns:a16="http://schemas.microsoft.com/office/drawing/2014/main" id="{87BE7F0B-4FAD-9B17-145C-C59143FA656B}"/>
              </a:ext>
            </a:extLst>
          </p:cNvPr>
          <p:cNvGrpSpPr/>
          <p:nvPr/>
        </p:nvGrpSpPr>
        <p:grpSpPr>
          <a:xfrm>
            <a:off x="16885973" y="6096753"/>
            <a:ext cx="1171932" cy="1171932"/>
            <a:chOff x="0" y="0"/>
            <a:chExt cx="812800" cy="812800"/>
          </a:xfrm>
        </p:grpSpPr>
        <p:sp>
          <p:nvSpPr>
            <p:cNvPr id="15" name="Freeform 15">
              <a:extLst>
                <a:ext uri="{FF2B5EF4-FFF2-40B4-BE49-F238E27FC236}">
                  <a16:creationId xmlns:a16="http://schemas.microsoft.com/office/drawing/2014/main" id="{DD66F45F-8A6E-5DAA-C8E6-EF4578B86B39}"/>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6" name="TextBox 16">
              <a:extLst>
                <a:ext uri="{FF2B5EF4-FFF2-40B4-BE49-F238E27FC236}">
                  <a16:creationId xmlns:a16="http://schemas.microsoft.com/office/drawing/2014/main" id="{D01E6A0B-5387-B1BE-BE0E-B3A775370092}"/>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17" name="Group 17">
            <a:extLst>
              <a:ext uri="{FF2B5EF4-FFF2-40B4-BE49-F238E27FC236}">
                <a16:creationId xmlns:a16="http://schemas.microsoft.com/office/drawing/2014/main" id="{ADBB2EBD-1C34-A8DC-3BBE-8B9E9517DA24}"/>
              </a:ext>
            </a:extLst>
          </p:cNvPr>
          <p:cNvGrpSpPr/>
          <p:nvPr/>
        </p:nvGrpSpPr>
        <p:grpSpPr>
          <a:xfrm>
            <a:off x="17732787" y="7395757"/>
            <a:ext cx="1171932" cy="1171932"/>
            <a:chOff x="0" y="0"/>
            <a:chExt cx="812800" cy="812800"/>
          </a:xfrm>
        </p:grpSpPr>
        <p:sp>
          <p:nvSpPr>
            <p:cNvPr id="18" name="Freeform 18">
              <a:extLst>
                <a:ext uri="{FF2B5EF4-FFF2-40B4-BE49-F238E27FC236}">
                  <a16:creationId xmlns:a16="http://schemas.microsoft.com/office/drawing/2014/main" id="{7EFEE4C6-2FDB-CC81-C800-8FD38ED95CF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19" name="TextBox 19">
              <a:extLst>
                <a:ext uri="{FF2B5EF4-FFF2-40B4-BE49-F238E27FC236}">
                  <a16:creationId xmlns:a16="http://schemas.microsoft.com/office/drawing/2014/main" id="{826937E9-40DE-DA89-798E-E90D16BC5757}"/>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0" name="Group 20">
            <a:extLst>
              <a:ext uri="{FF2B5EF4-FFF2-40B4-BE49-F238E27FC236}">
                <a16:creationId xmlns:a16="http://schemas.microsoft.com/office/drawing/2014/main" id="{5A8A0225-ED86-4F65-7027-6812DBCDC6D6}"/>
              </a:ext>
            </a:extLst>
          </p:cNvPr>
          <p:cNvGrpSpPr/>
          <p:nvPr/>
        </p:nvGrpSpPr>
        <p:grpSpPr>
          <a:xfrm>
            <a:off x="17732787" y="4075924"/>
            <a:ext cx="1171932" cy="1171932"/>
            <a:chOff x="0" y="0"/>
            <a:chExt cx="812800" cy="812800"/>
          </a:xfrm>
        </p:grpSpPr>
        <p:sp>
          <p:nvSpPr>
            <p:cNvPr id="21" name="Freeform 21">
              <a:extLst>
                <a:ext uri="{FF2B5EF4-FFF2-40B4-BE49-F238E27FC236}">
                  <a16:creationId xmlns:a16="http://schemas.microsoft.com/office/drawing/2014/main" id="{A0E719C1-0FAC-4AED-9003-48E7E3769CF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a:ln w="114300">
              <a:solidFill>
                <a:srgbClr val="2D4369"/>
              </a:solidFill>
            </a:ln>
          </p:spPr>
          <p:txBody>
            <a:bodyPr/>
            <a:lstStyle/>
            <a:p>
              <a:endParaRPr lang="en-US"/>
            </a:p>
          </p:txBody>
        </p:sp>
        <p:sp>
          <p:nvSpPr>
            <p:cNvPr id="22" name="TextBox 22">
              <a:extLst>
                <a:ext uri="{FF2B5EF4-FFF2-40B4-BE49-F238E27FC236}">
                  <a16:creationId xmlns:a16="http://schemas.microsoft.com/office/drawing/2014/main" id="{1CAAA959-6DCA-A3E1-8796-8A266509284B}"/>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grpSp>
        <p:nvGrpSpPr>
          <p:cNvPr id="23" name="Group 23">
            <a:extLst>
              <a:ext uri="{FF2B5EF4-FFF2-40B4-BE49-F238E27FC236}">
                <a16:creationId xmlns:a16="http://schemas.microsoft.com/office/drawing/2014/main" id="{5ADB6BDA-7291-D9C6-EF50-9336B3B3295F}"/>
              </a:ext>
            </a:extLst>
          </p:cNvPr>
          <p:cNvGrpSpPr/>
          <p:nvPr/>
        </p:nvGrpSpPr>
        <p:grpSpPr>
          <a:xfrm>
            <a:off x="16875374" y="3694013"/>
            <a:ext cx="767852" cy="767852"/>
            <a:chOff x="0" y="0"/>
            <a:chExt cx="812800" cy="812800"/>
          </a:xfrm>
        </p:grpSpPr>
        <p:sp>
          <p:nvSpPr>
            <p:cNvPr id="24" name="Freeform 24">
              <a:extLst>
                <a:ext uri="{FF2B5EF4-FFF2-40B4-BE49-F238E27FC236}">
                  <a16:creationId xmlns:a16="http://schemas.microsoft.com/office/drawing/2014/main" id="{49308B61-3096-2EB3-C37C-1C4E528ED19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D4369"/>
            </a:solidFill>
          </p:spPr>
          <p:txBody>
            <a:bodyPr/>
            <a:lstStyle/>
            <a:p>
              <a:endParaRPr lang="en-US"/>
            </a:p>
          </p:txBody>
        </p:sp>
        <p:sp>
          <p:nvSpPr>
            <p:cNvPr id="25" name="TextBox 25">
              <a:extLst>
                <a:ext uri="{FF2B5EF4-FFF2-40B4-BE49-F238E27FC236}">
                  <a16:creationId xmlns:a16="http://schemas.microsoft.com/office/drawing/2014/main" id="{E9B062B1-8F68-6EB9-B1A1-329EF560A685}"/>
                </a:ext>
              </a:extLst>
            </p:cNvPr>
            <p:cNvSpPr txBox="1"/>
            <p:nvPr/>
          </p:nvSpPr>
          <p:spPr>
            <a:xfrm>
              <a:off x="76200" y="0"/>
              <a:ext cx="660400" cy="736600"/>
            </a:xfrm>
            <a:prstGeom prst="rect">
              <a:avLst/>
            </a:prstGeom>
          </p:spPr>
          <p:txBody>
            <a:bodyPr lIns="31693" tIns="31693" rIns="31693" bIns="31693" rtlCol="0" anchor="ctr"/>
            <a:lstStyle/>
            <a:p>
              <a:pPr algn="ctr">
                <a:lnSpc>
                  <a:spcPts val="2659"/>
                </a:lnSpc>
              </a:pPr>
              <a:endParaRPr/>
            </a:p>
          </p:txBody>
        </p:sp>
      </p:grpSp>
      <p:sp>
        <p:nvSpPr>
          <p:cNvPr id="26" name="Freeform 26">
            <a:extLst>
              <a:ext uri="{FF2B5EF4-FFF2-40B4-BE49-F238E27FC236}">
                <a16:creationId xmlns:a16="http://schemas.microsoft.com/office/drawing/2014/main" id="{2EB62101-3AC8-BE7D-7012-6B85BE99283C}"/>
              </a:ext>
            </a:extLst>
          </p:cNvPr>
          <p:cNvSpPr/>
          <p:nvPr/>
        </p:nvSpPr>
        <p:spPr>
          <a:xfrm rot="1668513">
            <a:off x="16770261" y="9427208"/>
            <a:ext cx="499404" cy="75900"/>
          </a:xfrm>
          <a:custGeom>
            <a:avLst/>
            <a:gdLst/>
            <a:ahLst/>
            <a:cxnLst/>
            <a:rect l="l" t="t" r="r" b="b"/>
            <a:pathLst>
              <a:path w="499404" h="75900">
                <a:moveTo>
                  <a:pt x="0" y="0"/>
                </a:moveTo>
                <a:lnTo>
                  <a:pt x="499404" y="0"/>
                </a:lnTo>
                <a:lnTo>
                  <a:pt x="499404" y="75900"/>
                </a:lnTo>
                <a:lnTo>
                  <a:pt x="0" y="75900"/>
                </a:lnTo>
                <a:lnTo>
                  <a:pt x="0" y="0"/>
                </a:lnTo>
                <a:close/>
              </a:path>
            </a:pathLst>
          </a:custGeom>
          <a:blipFill>
            <a:blip>
              <a:extLst>
                <a:ext uri="{96DAC541-7B7A-43D3-8B79-37D633B846F1}">
                  <asvg:svgBlip xmlns:asvg="http://schemas.microsoft.com/office/drawing/2016/SVG/main" r:embed="rId2"/>
                </a:ext>
              </a:extLst>
            </a:blip>
            <a:stretch>
              <a:fillRect t="-259417"/>
            </a:stretch>
          </a:blipFill>
        </p:spPr>
        <p:txBody>
          <a:bodyPr/>
          <a:lstStyle/>
          <a:p>
            <a:endParaRPr lang="en-US"/>
          </a:p>
        </p:txBody>
      </p:sp>
      <p:grpSp>
        <p:nvGrpSpPr>
          <p:cNvPr id="27" name="Group 27">
            <a:extLst>
              <a:ext uri="{FF2B5EF4-FFF2-40B4-BE49-F238E27FC236}">
                <a16:creationId xmlns:a16="http://schemas.microsoft.com/office/drawing/2014/main" id="{4107E0E2-F6C6-711C-3837-DDE14A3DCC89}"/>
              </a:ext>
            </a:extLst>
          </p:cNvPr>
          <p:cNvGrpSpPr/>
          <p:nvPr/>
        </p:nvGrpSpPr>
        <p:grpSpPr>
          <a:xfrm>
            <a:off x="17175834" y="9216277"/>
            <a:ext cx="920018" cy="920018"/>
            <a:chOff x="0" y="0"/>
            <a:chExt cx="812800" cy="812800"/>
          </a:xfrm>
        </p:grpSpPr>
        <p:sp>
          <p:nvSpPr>
            <p:cNvPr id="28" name="Freeform 28">
              <a:extLst>
                <a:ext uri="{FF2B5EF4-FFF2-40B4-BE49-F238E27FC236}">
                  <a16:creationId xmlns:a16="http://schemas.microsoft.com/office/drawing/2014/main" id="{EAD7BD70-382F-4417-7A20-A6FA0F397185}"/>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85725">
              <a:solidFill>
                <a:srgbClr val="F1592B"/>
              </a:solidFill>
            </a:ln>
          </p:spPr>
          <p:txBody>
            <a:bodyPr/>
            <a:lstStyle/>
            <a:p>
              <a:endParaRPr lang="en-US"/>
            </a:p>
          </p:txBody>
        </p:sp>
        <p:sp>
          <p:nvSpPr>
            <p:cNvPr id="29" name="TextBox 29">
              <a:extLst>
                <a:ext uri="{FF2B5EF4-FFF2-40B4-BE49-F238E27FC236}">
                  <a16:creationId xmlns:a16="http://schemas.microsoft.com/office/drawing/2014/main" id="{679AFDFC-9E1E-774B-80F7-85E7AC24BF94}"/>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grpSp>
        <p:nvGrpSpPr>
          <p:cNvPr id="30" name="Group 30">
            <a:extLst>
              <a:ext uri="{FF2B5EF4-FFF2-40B4-BE49-F238E27FC236}">
                <a16:creationId xmlns:a16="http://schemas.microsoft.com/office/drawing/2014/main" id="{29C20A45-7674-72C1-4036-DACE4DDD33C4}"/>
              </a:ext>
            </a:extLst>
          </p:cNvPr>
          <p:cNvGrpSpPr/>
          <p:nvPr/>
        </p:nvGrpSpPr>
        <p:grpSpPr>
          <a:xfrm>
            <a:off x="15616786" y="8306033"/>
            <a:ext cx="1370252" cy="1370252"/>
            <a:chOff x="0" y="0"/>
            <a:chExt cx="812800" cy="812800"/>
          </a:xfrm>
        </p:grpSpPr>
        <p:sp>
          <p:nvSpPr>
            <p:cNvPr id="31" name="Freeform 31">
              <a:extLst>
                <a:ext uri="{FF2B5EF4-FFF2-40B4-BE49-F238E27FC236}">
                  <a16:creationId xmlns:a16="http://schemas.microsoft.com/office/drawing/2014/main" id="{9BC2E93D-0376-3DA6-BF55-79DD92671F67}"/>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1592B"/>
            </a:solidFill>
          </p:spPr>
          <p:txBody>
            <a:bodyPr/>
            <a:lstStyle/>
            <a:p>
              <a:endParaRPr lang="en-US"/>
            </a:p>
          </p:txBody>
        </p:sp>
        <p:sp>
          <p:nvSpPr>
            <p:cNvPr id="32" name="TextBox 32">
              <a:extLst>
                <a:ext uri="{FF2B5EF4-FFF2-40B4-BE49-F238E27FC236}">
                  <a16:creationId xmlns:a16="http://schemas.microsoft.com/office/drawing/2014/main" id="{161747F1-D57B-7242-7FE3-A4B4D922C26B}"/>
                </a:ext>
              </a:extLst>
            </p:cNvPr>
            <p:cNvSpPr txBox="1"/>
            <p:nvPr/>
          </p:nvSpPr>
          <p:spPr>
            <a:xfrm>
              <a:off x="76200" y="0"/>
              <a:ext cx="660400" cy="736600"/>
            </a:xfrm>
            <a:prstGeom prst="rect">
              <a:avLst/>
            </a:prstGeom>
          </p:spPr>
          <p:txBody>
            <a:bodyPr lIns="24880" tIns="24880" rIns="24880" bIns="24880" rtlCol="0" anchor="ctr"/>
            <a:lstStyle/>
            <a:p>
              <a:pPr algn="ctr">
                <a:lnSpc>
                  <a:spcPts val="2659"/>
                </a:lnSpc>
              </a:pPr>
              <a:endParaRPr/>
            </a:p>
          </p:txBody>
        </p:sp>
      </p:grpSp>
      <p:sp>
        <p:nvSpPr>
          <p:cNvPr id="33" name="TextBox 33">
            <a:extLst>
              <a:ext uri="{FF2B5EF4-FFF2-40B4-BE49-F238E27FC236}">
                <a16:creationId xmlns:a16="http://schemas.microsoft.com/office/drawing/2014/main" id="{EDC526F5-F19B-A026-66CB-FCE1B54CB1CE}"/>
              </a:ext>
            </a:extLst>
          </p:cNvPr>
          <p:cNvSpPr txBox="1"/>
          <p:nvPr/>
        </p:nvSpPr>
        <p:spPr>
          <a:xfrm>
            <a:off x="15763810" y="8648050"/>
            <a:ext cx="1076205" cy="856684"/>
          </a:xfrm>
          <a:prstGeom prst="rect">
            <a:avLst/>
          </a:prstGeom>
        </p:spPr>
        <p:txBody>
          <a:bodyPr lIns="0" tIns="0" rIns="0" bIns="0" rtlCol="0" anchor="t">
            <a:spAutoFit/>
          </a:bodyPr>
          <a:lstStyle/>
          <a:p>
            <a:pPr algn="ctr">
              <a:lnSpc>
                <a:spcPts val="5580"/>
              </a:lnSpc>
            </a:pPr>
            <a:r>
              <a:rPr lang="en-US" sz="5580">
                <a:solidFill>
                  <a:srgbClr val="FFFFFF"/>
                </a:solidFill>
                <a:latin typeface="Myriad Pro 2"/>
              </a:rPr>
              <a:t>DH</a:t>
            </a:r>
          </a:p>
        </p:txBody>
      </p:sp>
      <p:sp>
        <p:nvSpPr>
          <p:cNvPr id="34" name="TextBox 34">
            <a:extLst>
              <a:ext uri="{FF2B5EF4-FFF2-40B4-BE49-F238E27FC236}">
                <a16:creationId xmlns:a16="http://schemas.microsoft.com/office/drawing/2014/main" id="{CD5F6BB2-9D09-2C23-2F64-EF1BF41AD9F2}"/>
              </a:ext>
            </a:extLst>
          </p:cNvPr>
          <p:cNvSpPr txBox="1"/>
          <p:nvPr/>
        </p:nvSpPr>
        <p:spPr>
          <a:xfrm>
            <a:off x="17335076" y="9452579"/>
            <a:ext cx="601534" cy="683716"/>
          </a:xfrm>
          <a:prstGeom prst="rect">
            <a:avLst/>
          </a:prstGeom>
        </p:spPr>
        <p:txBody>
          <a:bodyPr lIns="0" tIns="0" rIns="0" bIns="0" rtlCol="0" anchor="t">
            <a:spAutoFit/>
          </a:bodyPr>
          <a:lstStyle/>
          <a:p>
            <a:pPr algn="ctr">
              <a:lnSpc>
                <a:spcPts val="2348"/>
              </a:lnSpc>
            </a:pPr>
            <a:r>
              <a:rPr lang="en-US" sz="2730">
                <a:solidFill>
                  <a:srgbClr val="2D4369"/>
                </a:solidFill>
                <a:latin typeface="Myriad Pro 3"/>
              </a:rPr>
              <a:t>IE</a:t>
            </a:r>
          </a:p>
          <a:p>
            <a:pPr algn="ctr">
              <a:lnSpc>
                <a:spcPts val="2348"/>
              </a:lnSpc>
            </a:pPr>
            <a:r>
              <a:rPr lang="en-US" sz="2730">
                <a:solidFill>
                  <a:srgbClr val="2D4369"/>
                </a:solidFill>
                <a:latin typeface="Myriad Pro 3"/>
              </a:rPr>
              <a:t>UK</a:t>
            </a:r>
          </a:p>
        </p:txBody>
      </p:sp>
      <p:pic>
        <p:nvPicPr>
          <p:cNvPr id="37" name="Picture 36" descr="A yellow and black logo&#10;&#10;Description automatically generated with low confidence">
            <a:extLst>
              <a:ext uri="{FF2B5EF4-FFF2-40B4-BE49-F238E27FC236}">
                <a16:creationId xmlns:a16="http://schemas.microsoft.com/office/drawing/2014/main" id="{9957EA68-B4B7-60B6-FCDD-75E57C80B4E6}"/>
              </a:ext>
            </a:extLst>
          </p:cNvPr>
          <p:cNvPicPr>
            <a:picLocks noChangeAspect="1"/>
          </p:cNvPicPr>
          <p:nvPr/>
        </p:nvPicPr>
        <p:blipFill rotWithShape="1">
          <a:blip r:embed="rId3">
            <a:extLst>
              <a:ext uri="{28A0092B-C50C-407E-A947-70E740481C1C}">
                <a14:useLocalDpi xmlns:a14="http://schemas.microsoft.com/office/drawing/2010/main" val="0"/>
              </a:ext>
            </a:extLst>
          </a:blip>
          <a:srcRect t="14787" b="14953"/>
          <a:stretch/>
        </p:blipFill>
        <p:spPr>
          <a:xfrm>
            <a:off x="0" y="9190457"/>
            <a:ext cx="5730737" cy="1096543"/>
          </a:xfrm>
          <a:prstGeom prst="rect">
            <a:avLst/>
          </a:prstGeom>
        </p:spPr>
      </p:pic>
      <p:sp>
        <p:nvSpPr>
          <p:cNvPr id="38" name="TextBox 35">
            <a:extLst>
              <a:ext uri="{FF2B5EF4-FFF2-40B4-BE49-F238E27FC236}">
                <a16:creationId xmlns:a16="http://schemas.microsoft.com/office/drawing/2014/main" id="{D9243D5A-95F3-E397-BBB3-476B8FCB1AA6}"/>
              </a:ext>
            </a:extLst>
          </p:cNvPr>
          <p:cNvSpPr txBox="1"/>
          <p:nvPr/>
        </p:nvSpPr>
        <p:spPr>
          <a:xfrm>
            <a:off x="1028700" y="354141"/>
            <a:ext cx="13906500" cy="1395767"/>
          </a:xfrm>
          <a:prstGeom prst="rect">
            <a:avLst/>
          </a:prstGeom>
        </p:spPr>
        <p:txBody>
          <a:bodyPr wrap="square" lIns="0" tIns="0" rIns="0" bIns="0" rtlCol="0" anchor="t">
            <a:spAutoFit/>
          </a:bodyPr>
          <a:lstStyle/>
          <a:p>
            <a:pPr>
              <a:lnSpc>
                <a:spcPts val="11760"/>
              </a:lnSpc>
              <a:spcBef>
                <a:spcPct val="0"/>
              </a:spcBef>
            </a:pPr>
            <a:r>
              <a:rPr lang="en-US" sz="8400" dirty="0">
                <a:solidFill>
                  <a:srgbClr val="2D4369"/>
                </a:solidFill>
                <a:latin typeface="Myriad Pro 2"/>
              </a:rPr>
              <a:t>Digital Sustainability Game</a:t>
            </a:r>
          </a:p>
        </p:txBody>
      </p:sp>
      <p:sp>
        <p:nvSpPr>
          <p:cNvPr id="39" name="AutoShape 36">
            <a:extLst>
              <a:ext uri="{FF2B5EF4-FFF2-40B4-BE49-F238E27FC236}">
                <a16:creationId xmlns:a16="http://schemas.microsoft.com/office/drawing/2014/main" id="{44602482-F039-D6EA-10FC-E23C5F9094DE}"/>
              </a:ext>
            </a:extLst>
          </p:cNvPr>
          <p:cNvSpPr/>
          <p:nvPr/>
        </p:nvSpPr>
        <p:spPr>
          <a:xfrm>
            <a:off x="1028700" y="1988631"/>
            <a:ext cx="6492240" cy="0"/>
          </a:xfrm>
          <a:prstGeom prst="line">
            <a:avLst/>
          </a:prstGeom>
          <a:ln w="95250" cap="flat">
            <a:solidFill>
              <a:srgbClr val="F1592B"/>
            </a:solidFill>
            <a:prstDash val="solid"/>
            <a:headEnd type="none" w="sm" len="sm"/>
            <a:tailEnd type="none" w="sm" len="sm"/>
          </a:ln>
        </p:spPr>
        <p:txBody>
          <a:bodyPr/>
          <a:lstStyle/>
          <a:p>
            <a:endParaRPr lang="en-US"/>
          </a:p>
        </p:txBody>
      </p:sp>
      <p:sp>
        <p:nvSpPr>
          <p:cNvPr id="35" name="TextBox 37">
            <a:extLst>
              <a:ext uri="{FF2B5EF4-FFF2-40B4-BE49-F238E27FC236}">
                <a16:creationId xmlns:a16="http://schemas.microsoft.com/office/drawing/2014/main" id="{47D7BF0C-59A1-07E6-1970-A31FC070278D}"/>
              </a:ext>
            </a:extLst>
          </p:cNvPr>
          <p:cNvSpPr txBox="1"/>
          <p:nvPr/>
        </p:nvSpPr>
        <p:spPr>
          <a:xfrm>
            <a:off x="6038424" y="2273452"/>
            <a:ext cx="9233508" cy="5693866"/>
          </a:xfrm>
          <a:prstGeom prst="rect">
            <a:avLst/>
          </a:prstGeom>
        </p:spPr>
        <p:txBody>
          <a:bodyPr wrap="square" lIns="0" tIns="0" rIns="0" bIns="0" rtlCol="0" anchor="t">
            <a:spAutoFit/>
          </a:bodyPr>
          <a:lstStyle/>
          <a:p>
            <a:pPr marL="582930" lvl="1"/>
            <a:endParaRPr lang="en-US" sz="1000" dirty="0">
              <a:solidFill>
                <a:srgbClr val="2D4369"/>
              </a:solidFill>
              <a:latin typeface="Myriad Pro 2"/>
            </a:endParaRPr>
          </a:p>
          <a:p>
            <a:pPr marL="1154430" lvl="1" indent="-571500">
              <a:buFont typeface="Arial" panose="020B0604020202020204" pitchFamily="34" charset="0"/>
              <a:buChar char="•"/>
            </a:pPr>
            <a:r>
              <a:rPr lang="en-GB" sz="3600" dirty="0">
                <a:solidFill>
                  <a:srgbClr val="2D4369"/>
                </a:solidFill>
                <a:latin typeface="Myriad Pro 2"/>
              </a:rPr>
              <a:t>The game </a:t>
            </a:r>
            <a:r>
              <a:rPr lang="en-GB" sz="3600" dirty="0">
                <a:solidFill>
                  <a:schemeClr val="tx2">
                    <a:lumMod val="60000"/>
                    <a:lumOff val="40000"/>
                  </a:schemeClr>
                </a:solidFill>
                <a:latin typeface="Myriad Pro 2"/>
              </a:rPr>
              <a:t>— we’ve created a card game to help teams and organisations learn about digital sustainability.</a:t>
            </a:r>
          </a:p>
          <a:p>
            <a:pPr marL="1154430" lvl="1" indent="-571500">
              <a:buFont typeface="Arial" panose="020B0604020202020204" pitchFamily="34" charset="0"/>
              <a:buChar char="•"/>
            </a:pPr>
            <a:r>
              <a:rPr lang="en-GB" sz="3600" dirty="0">
                <a:solidFill>
                  <a:srgbClr val="2D4369"/>
                </a:solidFill>
                <a:latin typeface="Myriad Pro 2"/>
              </a:rPr>
              <a:t>The game </a:t>
            </a:r>
            <a:r>
              <a:rPr lang="en-GB" sz="3600" dirty="0">
                <a:solidFill>
                  <a:schemeClr val="tx2">
                    <a:lumMod val="60000"/>
                    <a:lumOff val="40000"/>
                  </a:schemeClr>
                </a:solidFill>
                <a:latin typeface="Myriad Pro 2"/>
              </a:rPr>
              <a:t>—  allows teams to roleplay possible </a:t>
            </a:r>
            <a:r>
              <a:rPr lang="en-GB" sz="3600" i="1" dirty="0">
                <a:solidFill>
                  <a:schemeClr val="tx2">
                    <a:lumMod val="60000"/>
                    <a:lumOff val="40000"/>
                  </a:schemeClr>
                </a:solidFill>
                <a:latin typeface="Myriad Pro 2"/>
              </a:rPr>
              <a:t>Actions</a:t>
            </a:r>
            <a:r>
              <a:rPr lang="en-GB" sz="3600" dirty="0">
                <a:solidFill>
                  <a:schemeClr val="tx2">
                    <a:lumMod val="60000"/>
                    <a:lumOff val="40000"/>
                  </a:schemeClr>
                </a:solidFill>
                <a:latin typeface="Myriad Pro 2"/>
              </a:rPr>
              <a:t> and how they align with possible future </a:t>
            </a:r>
            <a:r>
              <a:rPr lang="en-GB" sz="3600" i="1" dirty="0">
                <a:solidFill>
                  <a:schemeClr val="tx2">
                    <a:lumMod val="60000"/>
                    <a:lumOff val="40000"/>
                  </a:schemeClr>
                </a:solidFill>
                <a:latin typeface="Myriad Pro 2"/>
              </a:rPr>
              <a:t>Events</a:t>
            </a:r>
            <a:r>
              <a:rPr lang="en-GB" sz="3600" dirty="0">
                <a:solidFill>
                  <a:schemeClr val="tx2">
                    <a:lumMod val="60000"/>
                    <a:lumOff val="40000"/>
                  </a:schemeClr>
                </a:solidFill>
                <a:latin typeface="Myriad Pro 2"/>
              </a:rPr>
              <a:t>.</a:t>
            </a:r>
          </a:p>
          <a:p>
            <a:pPr marL="1154430" lvl="1" indent="-571500">
              <a:buFont typeface="Arial" panose="020B0604020202020204" pitchFamily="34" charset="0"/>
              <a:buChar char="•"/>
            </a:pPr>
            <a:r>
              <a:rPr lang="en-GB" sz="3600" dirty="0">
                <a:solidFill>
                  <a:srgbClr val="2D4369"/>
                </a:solidFill>
                <a:latin typeface="Myriad Pro 2"/>
              </a:rPr>
              <a:t>Today </a:t>
            </a:r>
            <a:r>
              <a:rPr lang="en-GB" sz="3600" dirty="0">
                <a:solidFill>
                  <a:schemeClr val="tx2">
                    <a:lumMod val="60000"/>
                    <a:lumOff val="40000"/>
                  </a:schemeClr>
                </a:solidFill>
                <a:latin typeface="Myriad Pro 2"/>
              </a:rPr>
              <a:t>— we use the brief break-out version of the game.</a:t>
            </a:r>
          </a:p>
          <a:p>
            <a:pPr marL="1154430" lvl="1" indent="-571500">
              <a:buFont typeface="Arial" panose="020B0604020202020204" pitchFamily="34" charset="0"/>
              <a:buChar char="•"/>
            </a:pPr>
            <a:r>
              <a:rPr lang="en-GB" sz="3600" dirty="0">
                <a:solidFill>
                  <a:srgbClr val="2D4369"/>
                </a:solidFill>
                <a:latin typeface="Myriad Pro 2"/>
              </a:rPr>
              <a:t>Info </a:t>
            </a:r>
            <a:r>
              <a:rPr lang="en-GB" sz="3600" dirty="0">
                <a:solidFill>
                  <a:schemeClr val="tx2">
                    <a:lumMod val="60000"/>
                    <a:lumOff val="40000"/>
                  </a:schemeClr>
                </a:solidFill>
                <a:latin typeface="Myriad Pro 2"/>
              </a:rPr>
              <a:t>— links to rules and cards can be found in the DHCC Toolkit.</a:t>
            </a:r>
          </a:p>
        </p:txBody>
      </p:sp>
      <p:sp>
        <p:nvSpPr>
          <p:cNvPr id="36" name="AutoShape 36">
            <a:extLst>
              <a:ext uri="{FF2B5EF4-FFF2-40B4-BE49-F238E27FC236}">
                <a16:creationId xmlns:a16="http://schemas.microsoft.com/office/drawing/2014/main" id="{9F8F9E79-EF3C-23CA-271F-F222F39D8A74}"/>
              </a:ext>
            </a:extLst>
          </p:cNvPr>
          <p:cNvSpPr/>
          <p:nvPr/>
        </p:nvSpPr>
        <p:spPr>
          <a:xfrm>
            <a:off x="1122053" y="9030247"/>
            <a:ext cx="6492240" cy="0"/>
          </a:xfrm>
          <a:prstGeom prst="line">
            <a:avLst/>
          </a:prstGeom>
          <a:ln w="95250" cap="flat">
            <a:solidFill>
              <a:srgbClr val="F1592B"/>
            </a:solidFill>
            <a:prstDash val="solid"/>
            <a:headEnd type="none" w="sm" len="sm"/>
            <a:tailEnd type="none" w="sm" len="sm"/>
          </a:ln>
        </p:spPr>
        <p:txBody>
          <a:bodyPr/>
          <a:lstStyle/>
          <a:p>
            <a:endParaRPr lang="en-US"/>
          </a:p>
        </p:txBody>
      </p:sp>
      <p:pic>
        <p:nvPicPr>
          <p:cNvPr id="1026" name="Picture 2">
            <a:extLst>
              <a:ext uri="{FF2B5EF4-FFF2-40B4-BE49-F238E27FC236}">
                <a16:creationId xmlns:a16="http://schemas.microsoft.com/office/drawing/2014/main" id="{3E42489B-EB53-1337-1DB8-C26B0B66B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2309929"/>
            <a:ext cx="4572000" cy="651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781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C4863C7BDEC14B9210552565A5F765" ma:contentTypeVersion="12" ma:contentTypeDescription="Create a new document." ma:contentTypeScope="" ma:versionID="5cd48152fe680ccf6216c7b94e303a76">
  <xsd:schema xmlns:xsd="http://www.w3.org/2001/XMLSchema" xmlns:xs="http://www.w3.org/2001/XMLSchema" xmlns:p="http://schemas.microsoft.com/office/2006/metadata/properties" xmlns:ns2="d98fc679-de6a-4809-8621-441e163b94f9" xmlns:ns3="c0744aa4-7eb2-4410-8154-88b1adc73980" targetNamespace="http://schemas.microsoft.com/office/2006/metadata/properties" ma:root="true" ma:fieldsID="75c0a46c8e719067c180583f01404da2" ns2:_="" ns3:_="">
    <xsd:import namespace="d98fc679-de6a-4809-8621-441e163b94f9"/>
    <xsd:import namespace="c0744aa4-7eb2-4410-8154-88b1adc7398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8fc679-de6a-4809-8621-441e163b94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726a9b-3374-46a0-b009-af8e0551a72c"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0744aa4-7eb2-4410-8154-88b1adc7398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7a1dbcf-5cf7-4545-b2c8-731c8c04eb46}" ma:internalName="TaxCatchAll" ma:showField="CatchAllData" ma:web="c0744aa4-7eb2-4410-8154-88b1adc7398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0744aa4-7eb2-4410-8154-88b1adc73980">
      <UserInfo>
        <DisplayName>Naomi Wells</DisplayName>
        <AccountId>30</AccountId>
        <AccountType/>
      </UserInfo>
      <UserInfo>
        <DisplayName>Schuster, Kristen</DisplayName>
        <AccountId>25</AccountId>
        <AccountType/>
      </UserInfo>
      <UserInfo>
        <DisplayName>Michael Donnay</DisplayName>
        <AccountId>15</AccountId>
        <AccountType/>
      </UserInfo>
    </SharedWithUsers>
    <lcf76f155ced4ddcb4097134ff3c332f xmlns="d98fc679-de6a-4809-8621-441e163b94f9">
      <Terms xmlns="http://schemas.microsoft.com/office/infopath/2007/PartnerControls"/>
    </lcf76f155ced4ddcb4097134ff3c332f>
    <TaxCatchAll xmlns="c0744aa4-7eb2-4410-8154-88b1adc7398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136269-C3EA-4A35-BD82-2ED1A60F4B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8fc679-de6a-4809-8621-441e163b94f9"/>
    <ds:schemaRef ds:uri="c0744aa4-7eb2-4410-8154-88b1adc739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49181-5D82-443A-9289-BEEA9A3E8CF3}">
  <ds:schemaRefs>
    <ds:schemaRef ds:uri="http://schemas.microsoft.com/office/2006/metadata/properties"/>
    <ds:schemaRef ds:uri="http://schemas.microsoft.com/office/infopath/2007/PartnerControls"/>
    <ds:schemaRef ds:uri="c0744aa4-7eb2-4410-8154-88b1adc73980"/>
    <ds:schemaRef ds:uri="d98fc679-de6a-4809-8621-441e163b94f9"/>
  </ds:schemaRefs>
</ds:datastoreItem>
</file>

<file path=customXml/itemProps3.xml><?xml version="1.0" encoding="utf-8"?>
<ds:datastoreItem xmlns:ds="http://schemas.openxmlformats.org/officeDocument/2006/customXml" ds:itemID="{20B093A2-62DF-4FDE-9B4E-B4269CC45944}">
  <ds:schemaRefs>
    <ds:schemaRef ds:uri="http://schemas.microsoft.com/sharepoint/v3/contenttype/forms"/>
  </ds:schemaRefs>
</ds:datastoreItem>
</file>

<file path=docMetadata/LabelInfo.xml><?xml version="1.0" encoding="utf-8"?>
<clbl:labelList xmlns:clbl="http://schemas.microsoft.com/office/2020/mipLabelMetadata">
  <clbl:label id="{78a249c6-2aae-4ca7-a679-0abab9361116}" enabled="1" method="Privileged" siteId="{185280ba-7a00-42ea-9408-19eafd13552e}" contentBits="0" removed="0"/>
</clbl:labelList>
</file>

<file path=docProps/app.xml><?xml version="1.0" encoding="utf-8"?>
<Properties xmlns="http://schemas.openxmlformats.org/officeDocument/2006/extended-properties" xmlns:vt="http://schemas.openxmlformats.org/officeDocument/2006/docPropsVTypes">
  <TotalTime>1768</TotalTime>
  <Words>778</Words>
  <Application>Microsoft Office PowerPoint</Application>
  <PresentationFormat>Custom</PresentationFormat>
  <Paragraphs>98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Myriad Pro 3</vt:lpstr>
      <vt:lpstr>Calibri</vt:lpstr>
      <vt:lpstr>Myriad Pro 2</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 - UK-IE DH Association</dc:title>
  <cp:lastModifiedBy>James Baker</cp:lastModifiedBy>
  <cp:revision>29</cp:revision>
  <dcterms:created xsi:type="dcterms:W3CDTF">2006-08-16T00:00:00Z</dcterms:created>
  <dcterms:modified xsi:type="dcterms:W3CDTF">2026-05-20T08:58:56Z</dcterms:modified>
  <dc:identifier>DAFlV6Wewd0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0x010100EDC4863C7BDEC14B9210552565A5F765</vt:lpwstr>
  </property>
</Properties>
</file>