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368" r:id="rId5"/>
    <p:sldId id="4914" r:id="rId6"/>
    <p:sldId id="4916" r:id="rId7"/>
    <p:sldId id="4918" r:id="rId8"/>
    <p:sldId id="4922" r:id="rId9"/>
    <p:sldId id="4923" r:id="rId10"/>
    <p:sldId id="4924" r:id="rId11"/>
    <p:sldId id="4929" r:id="rId12"/>
    <p:sldId id="4926" r:id="rId13"/>
    <p:sldId id="4927" r:id="rId14"/>
    <p:sldId id="4928" r:id="rId15"/>
    <p:sldId id="4930" r:id="rId16"/>
    <p:sldId id="4931" r:id="rId17"/>
    <p:sldId id="491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29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835"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dile Masia" userId="4ffcdd2e-b52c-4028-9566-fb3c2ae4e8d0" providerId="ADAL" clId="{1072DC21-1532-4968-AFC8-8245E5B3BE5A}"/>
    <pc:docChg chg="custSel modSld">
      <pc:chgData name="Odile Masia" userId="4ffcdd2e-b52c-4028-9566-fb3c2ae4e8d0" providerId="ADAL" clId="{1072DC21-1532-4968-AFC8-8245E5B3BE5A}" dt="2026-06-15T18:47:11.133" v="117" actId="2"/>
      <pc:docMkLst>
        <pc:docMk/>
      </pc:docMkLst>
      <pc:sldChg chg="modSp mod">
        <pc:chgData name="Odile Masia" userId="4ffcdd2e-b52c-4028-9566-fb3c2ae4e8d0" providerId="ADAL" clId="{1072DC21-1532-4968-AFC8-8245E5B3BE5A}" dt="2026-06-15T17:55:49.736" v="110" actId="20577"/>
        <pc:sldMkLst>
          <pc:docMk/>
          <pc:sldMk cId="165423517" sldId="4914"/>
        </pc:sldMkLst>
        <pc:spChg chg="mod">
          <ac:chgData name="Odile Masia" userId="4ffcdd2e-b52c-4028-9566-fb3c2ae4e8d0" providerId="ADAL" clId="{1072DC21-1532-4968-AFC8-8245E5B3BE5A}" dt="2026-06-15T17:55:49.736" v="110" actId="20577"/>
          <ac:spMkLst>
            <pc:docMk/>
            <pc:sldMk cId="165423517" sldId="4914"/>
            <ac:spMk id="3" creationId="{D6848F1F-10F3-AC05-A285-ACEBF5177856}"/>
          </ac:spMkLst>
        </pc:spChg>
      </pc:sldChg>
      <pc:sldChg chg="modSp mod">
        <pc:chgData name="Odile Masia" userId="4ffcdd2e-b52c-4028-9566-fb3c2ae4e8d0" providerId="ADAL" clId="{1072DC21-1532-4968-AFC8-8245E5B3BE5A}" dt="2026-06-15T18:47:11.133" v="117" actId="2"/>
        <pc:sldMkLst>
          <pc:docMk/>
          <pc:sldMk cId="3618884207" sldId="4916"/>
        </pc:sldMkLst>
        <pc:spChg chg="mod">
          <ac:chgData name="Odile Masia" userId="4ffcdd2e-b52c-4028-9566-fb3c2ae4e8d0" providerId="ADAL" clId="{1072DC21-1532-4968-AFC8-8245E5B3BE5A}" dt="2026-06-15T18:47:11.133" v="117" actId="2"/>
          <ac:spMkLst>
            <pc:docMk/>
            <pc:sldMk cId="3618884207" sldId="4916"/>
            <ac:spMk id="2" creationId="{0E67834E-8280-E1CC-E2EB-955C6AC01540}"/>
          </ac:spMkLst>
        </pc:spChg>
      </pc:sldChg>
      <pc:sldChg chg="modSp mod">
        <pc:chgData name="Odile Masia" userId="4ffcdd2e-b52c-4028-9566-fb3c2ae4e8d0" providerId="ADAL" clId="{1072DC21-1532-4968-AFC8-8245E5B3BE5A}" dt="2026-06-01T05:34:26.715" v="21" actId="20577"/>
        <pc:sldMkLst>
          <pc:docMk/>
          <pc:sldMk cId="1032380825" sldId="4923"/>
        </pc:sldMkLst>
        <pc:graphicFrameChg chg="modGraphic">
          <ac:chgData name="Odile Masia" userId="4ffcdd2e-b52c-4028-9566-fb3c2ae4e8d0" providerId="ADAL" clId="{1072DC21-1532-4968-AFC8-8245E5B3BE5A}" dt="2026-06-01T05:34:26.715" v="21" actId="20577"/>
          <ac:graphicFrameMkLst>
            <pc:docMk/>
            <pc:sldMk cId="1032380825" sldId="4923"/>
            <ac:graphicFrameMk id="2" creationId="{0A3DBEC2-7934-6664-14BC-601445B952D2}"/>
          </ac:graphicFrameMkLst>
        </pc:graphicFrameChg>
      </pc:sldChg>
      <pc:sldChg chg="modSp mod">
        <pc:chgData name="Odile Masia" userId="4ffcdd2e-b52c-4028-9566-fb3c2ae4e8d0" providerId="ADAL" clId="{1072DC21-1532-4968-AFC8-8245E5B3BE5A}" dt="2026-06-15T17:57:09.510" v="114" actId="20577"/>
        <pc:sldMkLst>
          <pc:docMk/>
          <pc:sldMk cId="934628588" sldId="4924"/>
        </pc:sldMkLst>
        <pc:spChg chg="mod">
          <ac:chgData name="Odile Masia" userId="4ffcdd2e-b52c-4028-9566-fb3c2ae4e8d0" providerId="ADAL" clId="{1072DC21-1532-4968-AFC8-8245E5B3BE5A}" dt="2026-06-15T17:57:09.510" v="114" actId="20577"/>
          <ac:spMkLst>
            <pc:docMk/>
            <pc:sldMk cId="934628588" sldId="4924"/>
            <ac:spMk id="3" creationId="{01D71DBF-3605-CDD5-3FE9-FFC4511EB4FD}"/>
          </ac:spMkLst>
        </pc:spChg>
      </pc:sldChg>
      <pc:sldChg chg="modSp mod">
        <pc:chgData name="Odile Masia" userId="4ffcdd2e-b52c-4028-9566-fb3c2ae4e8d0" providerId="ADAL" clId="{1072DC21-1532-4968-AFC8-8245E5B3BE5A}" dt="2026-05-20T15:23:11.121" v="18" actId="20577"/>
        <pc:sldMkLst>
          <pc:docMk/>
          <pc:sldMk cId="3990645449" sldId="4929"/>
        </pc:sldMkLst>
        <pc:spChg chg="mod">
          <ac:chgData name="Odile Masia" userId="4ffcdd2e-b52c-4028-9566-fb3c2ae4e8d0" providerId="ADAL" clId="{1072DC21-1532-4968-AFC8-8245E5B3BE5A}" dt="2026-05-20T15:23:11.121" v="18" actId="20577"/>
          <ac:spMkLst>
            <pc:docMk/>
            <pc:sldMk cId="3990645449" sldId="4929"/>
            <ac:spMk id="9" creationId="{A26DB002-68B3-D689-4C87-96699B3B4BDF}"/>
          </ac:spMkLst>
        </pc:spChg>
      </pc:sldChg>
      <pc:sldChg chg="modSp mod">
        <pc:chgData name="Odile Masia" userId="4ffcdd2e-b52c-4028-9566-fb3c2ae4e8d0" providerId="ADAL" clId="{1072DC21-1532-4968-AFC8-8245E5B3BE5A}" dt="2026-06-15T18:46:59.123" v="116" actId="20577"/>
        <pc:sldMkLst>
          <pc:docMk/>
          <pc:sldMk cId="3067726667" sldId="4930"/>
        </pc:sldMkLst>
        <pc:spChg chg="mod">
          <ac:chgData name="Odile Masia" userId="4ffcdd2e-b52c-4028-9566-fb3c2ae4e8d0" providerId="ADAL" clId="{1072DC21-1532-4968-AFC8-8245E5B3BE5A}" dt="2026-06-15T18:46:59.123" v="116" actId="20577"/>
          <ac:spMkLst>
            <pc:docMk/>
            <pc:sldMk cId="3067726667" sldId="4930"/>
            <ac:spMk id="3" creationId="{E54FB259-9AE1-EEA4-874E-7FFD79ED9922}"/>
          </ac:spMkLst>
        </pc:spChg>
      </pc:sldChg>
      <pc:sldChg chg="modSp mod">
        <pc:chgData name="Odile Masia" userId="4ffcdd2e-b52c-4028-9566-fb3c2ae4e8d0" providerId="ADAL" clId="{1072DC21-1532-4968-AFC8-8245E5B3BE5A}" dt="2026-05-20T15:24:21.765" v="20" actId="1076"/>
        <pc:sldMkLst>
          <pc:docMk/>
          <pc:sldMk cId="84964192" sldId="4931"/>
        </pc:sldMkLst>
        <pc:picChg chg="mod">
          <ac:chgData name="Odile Masia" userId="4ffcdd2e-b52c-4028-9566-fb3c2ae4e8d0" providerId="ADAL" clId="{1072DC21-1532-4968-AFC8-8245E5B3BE5A}" dt="2026-05-20T15:24:21.765" v="20" actId="1076"/>
          <ac:picMkLst>
            <pc:docMk/>
            <pc:sldMk cId="84964192" sldId="4931"/>
            <ac:picMk id="9" creationId="{4E899738-9850-CC21-3940-F704C901923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11B77B-78CA-4DC6-A6CE-F4E7326AEF27}"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1D3D77BF-C58B-4EEC-A134-58EDFD81F02B}">
      <dgm:prSet/>
      <dgm:spPr/>
      <dgm:t>
        <a:bodyPr/>
        <a:lstStyle/>
        <a:p>
          <a:r>
            <a:rPr lang="en-US" b="1" dirty="0"/>
            <a:t>University of Manchester</a:t>
          </a:r>
        </a:p>
        <a:p>
          <a:r>
            <a:rPr lang="en-GB" dirty="0"/>
            <a:t>Large Institution, multiple teams; </a:t>
          </a:r>
          <a:r>
            <a:rPr lang="en-US" dirty="0"/>
            <a:t>UoM 2035 strategic ambition to work more effectively with global partners and collaborators</a:t>
          </a:r>
        </a:p>
      </dgm:t>
    </dgm:pt>
    <dgm:pt modelId="{284E74C1-FFA2-482B-B3A5-72B72FA851BC}" type="parTrans" cxnId="{8CB16323-85B4-4CD8-83C2-5EF4D535F6DE}">
      <dgm:prSet/>
      <dgm:spPr/>
      <dgm:t>
        <a:bodyPr/>
        <a:lstStyle/>
        <a:p>
          <a:endParaRPr lang="en-US"/>
        </a:p>
      </dgm:t>
    </dgm:pt>
    <dgm:pt modelId="{1B2C5DB8-17D2-4A1C-A3F6-14C2038B9EE3}" type="sibTrans" cxnId="{8CB16323-85B4-4CD8-83C2-5EF4D535F6DE}">
      <dgm:prSet/>
      <dgm:spPr/>
      <dgm:t>
        <a:bodyPr/>
        <a:lstStyle/>
        <a:p>
          <a:endParaRPr lang="en-US"/>
        </a:p>
      </dgm:t>
    </dgm:pt>
    <dgm:pt modelId="{47FEFBF7-2D75-4E50-A765-A2AC86E065B9}">
      <dgm:prSet custT="1"/>
      <dgm:spPr/>
      <dgm:t>
        <a:bodyPr/>
        <a:lstStyle/>
        <a:p>
          <a:r>
            <a:rPr lang="en-US" sz="1400" b="1" kern="1200" dirty="0">
              <a:solidFill>
                <a:srgbClr val="FFFFFF"/>
              </a:solidFill>
              <a:latin typeface="Helvetica Neue"/>
              <a:ea typeface="Helvetica Neue"/>
              <a:cs typeface="Helvetica Neue"/>
            </a:rPr>
            <a:t>Addis Ababa University</a:t>
          </a:r>
        </a:p>
        <a:p>
          <a:r>
            <a:rPr lang="en-US" sz="1400" kern="1200" dirty="0">
              <a:solidFill>
                <a:srgbClr val="FFFFFF"/>
              </a:solidFill>
              <a:latin typeface="Helvetica Neue"/>
              <a:ea typeface="Helvetica Neue"/>
              <a:cs typeface="Helvetica Neue"/>
            </a:rPr>
            <a:t> O</a:t>
          </a:r>
          <a:r>
            <a:rPr lang="en-US" sz="1400" kern="1200" dirty="0"/>
            <a:t>ne of the oldest and largest universities in Ethiopia, established in 1950, has </a:t>
          </a:r>
          <a:r>
            <a:rPr lang="en-GB" sz="1400" kern="1200" dirty="0"/>
            <a:t>vast experience of international collaborations</a:t>
          </a:r>
          <a:endParaRPr lang="en-US" sz="1400" kern="1200" dirty="0">
            <a:solidFill>
              <a:srgbClr val="FFFFFF"/>
            </a:solidFill>
            <a:latin typeface="Helvetica Neue"/>
            <a:ea typeface="Helvetica Neue"/>
            <a:cs typeface="Helvetica Neue"/>
          </a:endParaRPr>
        </a:p>
      </dgm:t>
    </dgm:pt>
    <dgm:pt modelId="{ADC1FBC6-FA05-4BB7-99FE-009D821D61AC}" type="parTrans" cxnId="{FEE702CE-C47D-4AB5-8F13-234993C5DA35}">
      <dgm:prSet/>
      <dgm:spPr/>
      <dgm:t>
        <a:bodyPr/>
        <a:lstStyle/>
        <a:p>
          <a:endParaRPr lang="en-US"/>
        </a:p>
      </dgm:t>
    </dgm:pt>
    <dgm:pt modelId="{B5FEA062-0D05-46F2-B2F3-CF0BD0B68E00}" type="sibTrans" cxnId="{FEE702CE-C47D-4AB5-8F13-234993C5DA35}">
      <dgm:prSet/>
      <dgm:spPr/>
      <dgm:t>
        <a:bodyPr/>
        <a:lstStyle/>
        <a:p>
          <a:endParaRPr lang="en-US"/>
        </a:p>
      </dgm:t>
    </dgm:pt>
    <dgm:pt modelId="{20416330-DBDE-498F-B2B1-A38286A98172}">
      <dgm:prSet/>
      <dgm:spPr/>
      <dgm:t>
        <a:bodyPr/>
        <a:lstStyle/>
        <a:p>
          <a:r>
            <a:rPr lang="en-US" b="1" dirty="0"/>
            <a:t>Makerere University </a:t>
          </a:r>
        </a:p>
        <a:p>
          <a:r>
            <a:rPr lang="en-US" dirty="0"/>
            <a:t>Established 100 years ago, it </a:t>
          </a:r>
          <a:r>
            <a:rPr lang="en-GB" dirty="0"/>
            <a:t>envisages repositioning itself to become a research-led university by 2030 </a:t>
          </a:r>
          <a:endParaRPr lang="en-US" b="1" dirty="0"/>
        </a:p>
      </dgm:t>
    </dgm:pt>
    <dgm:pt modelId="{AFB2C11E-9AC7-4D67-B078-D5D8464D1FA2}" type="parTrans" cxnId="{D85FD138-C2FD-4711-9FA2-1A7A07DE4EF9}">
      <dgm:prSet/>
      <dgm:spPr/>
      <dgm:t>
        <a:bodyPr/>
        <a:lstStyle/>
        <a:p>
          <a:endParaRPr lang="en-US"/>
        </a:p>
      </dgm:t>
    </dgm:pt>
    <dgm:pt modelId="{82D3B6F1-6F33-4221-98D7-855C64EA8560}" type="sibTrans" cxnId="{D85FD138-C2FD-4711-9FA2-1A7A07DE4EF9}">
      <dgm:prSet/>
      <dgm:spPr/>
      <dgm:t>
        <a:bodyPr/>
        <a:lstStyle/>
        <a:p>
          <a:endParaRPr lang="en-US"/>
        </a:p>
      </dgm:t>
    </dgm:pt>
    <dgm:pt modelId="{F38D03E6-69FF-4BA1-B3EC-C5AB71F72D21}">
      <dgm:prSet/>
      <dgm:spPr/>
      <dgm:t>
        <a:bodyPr/>
        <a:lstStyle/>
        <a:p>
          <a:r>
            <a:rPr lang="en-US" b="1" dirty="0"/>
            <a:t>Mkwawa University College of Education </a:t>
          </a:r>
        </a:p>
        <a:p>
          <a:r>
            <a:rPr lang="en-US" dirty="0"/>
            <a:t>Small and relatively young institution.</a:t>
          </a:r>
          <a:br>
            <a:rPr lang="en-US" dirty="0"/>
          </a:br>
          <a:r>
            <a:rPr lang="en-US" dirty="0"/>
            <a:t>Recently began building research capacity and management function</a:t>
          </a:r>
        </a:p>
      </dgm:t>
    </dgm:pt>
    <dgm:pt modelId="{BE8B9023-6D92-4AE6-AFF0-C4E2D3B40CB8}" type="parTrans" cxnId="{BF92DA28-DF1A-4C40-833A-48DE825108A2}">
      <dgm:prSet/>
      <dgm:spPr/>
      <dgm:t>
        <a:bodyPr/>
        <a:lstStyle/>
        <a:p>
          <a:endParaRPr lang="en-US"/>
        </a:p>
      </dgm:t>
    </dgm:pt>
    <dgm:pt modelId="{D0C18B55-28A8-420E-B312-A45A4B133F36}" type="sibTrans" cxnId="{BF92DA28-DF1A-4C40-833A-48DE825108A2}">
      <dgm:prSet/>
      <dgm:spPr/>
      <dgm:t>
        <a:bodyPr/>
        <a:lstStyle/>
        <a:p>
          <a:endParaRPr lang="en-US"/>
        </a:p>
      </dgm:t>
    </dgm:pt>
    <dgm:pt modelId="{4BD3C109-0192-4F03-ACF2-293151AE7272}" type="pres">
      <dgm:prSet presAssocID="{1611B77B-78CA-4DC6-A6CE-F4E7326AEF27}" presName="matrix" presStyleCnt="0">
        <dgm:presLayoutVars>
          <dgm:chMax val="1"/>
          <dgm:dir/>
          <dgm:resizeHandles val="exact"/>
        </dgm:presLayoutVars>
      </dgm:prSet>
      <dgm:spPr/>
    </dgm:pt>
    <dgm:pt modelId="{C85CFEDD-1637-4C43-8735-DA5342290E63}" type="pres">
      <dgm:prSet presAssocID="{1611B77B-78CA-4DC6-A6CE-F4E7326AEF27}" presName="diamond" presStyleLbl="bgShp" presStyleIdx="0" presStyleCnt="1"/>
      <dgm:spPr/>
    </dgm:pt>
    <dgm:pt modelId="{16BEDA1B-F18B-4D36-A17F-CE610A4CA076}" type="pres">
      <dgm:prSet presAssocID="{1611B77B-78CA-4DC6-A6CE-F4E7326AEF27}" presName="quad1" presStyleLbl="node1" presStyleIdx="0" presStyleCnt="4">
        <dgm:presLayoutVars>
          <dgm:chMax val="0"/>
          <dgm:chPref val="0"/>
          <dgm:bulletEnabled val="1"/>
        </dgm:presLayoutVars>
      </dgm:prSet>
      <dgm:spPr/>
    </dgm:pt>
    <dgm:pt modelId="{F1C63D45-2195-410C-8057-142C109BE230}" type="pres">
      <dgm:prSet presAssocID="{1611B77B-78CA-4DC6-A6CE-F4E7326AEF27}" presName="quad2" presStyleLbl="node1" presStyleIdx="1" presStyleCnt="4" custLinFactNeighborX="4893">
        <dgm:presLayoutVars>
          <dgm:chMax val="0"/>
          <dgm:chPref val="0"/>
          <dgm:bulletEnabled val="1"/>
        </dgm:presLayoutVars>
      </dgm:prSet>
      <dgm:spPr/>
    </dgm:pt>
    <dgm:pt modelId="{40569773-FAD9-4C0C-A640-289231148252}" type="pres">
      <dgm:prSet presAssocID="{1611B77B-78CA-4DC6-A6CE-F4E7326AEF27}" presName="quad3" presStyleLbl="node1" presStyleIdx="2" presStyleCnt="4">
        <dgm:presLayoutVars>
          <dgm:chMax val="0"/>
          <dgm:chPref val="0"/>
          <dgm:bulletEnabled val="1"/>
        </dgm:presLayoutVars>
      </dgm:prSet>
      <dgm:spPr/>
    </dgm:pt>
    <dgm:pt modelId="{F3E10AAA-4092-4A7C-8C1D-88093E4C88B3}" type="pres">
      <dgm:prSet presAssocID="{1611B77B-78CA-4DC6-A6CE-F4E7326AEF27}" presName="quad4" presStyleLbl="node1" presStyleIdx="3" presStyleCnt="4">
        <dgm:presLayoutVars>
          <dgm:chMax val="0"/>
          <dgm:chPref val="0"/>
          <dgm:bulletEnabled val="1"/>
        </dgm:presLayoutVars>
      </dgm:prSet>
      <dgm:spPr/>
    </dgm:pt>
  </dgm:ptLst>
  <dgm:cxnLst>
    <dgm:cxn modelId="{8CB16323-85B4-4CD8-83C2-5EF4D535F6DE}" srcId="{1611B77B-78CA-4DC6-A6CE-F4E7326AEF27}" destId="{1D3D77BF-C58B-4EEC-A134-58EDFD81F02B}" srcOrd="0" destOrd="0" parTransId="{284E74C1-FFA2-482B-B3A5-72B72FA851BC}" sibTransId="{1B2C5DB8-17D2-4A1C-A3F6-14C2038B9EE3}"/>
    <dgm:cxn modelId="{BF92DA28-DF1A-4C40-833A-48DE825108A2}" srcId="{1611B77B-78CA-4DC6-A6CE-F4E7326AEF27}" destId="{F38D03E6-69FF-4BA1-B3EC-C5AB71F72D21}" srcOrd="3" destOrd="0" parTransId="{BE8B9023-6D92-4AE6-AFF0-C4E2D3B40CB8}" sibTransId="{D0C18B55-28A8-420E-B312-A45A4B133F36}"/>
    <dgm:cxn modelId="{2BCCFD2E-7098-4FE4-AA3C-7C05EB73B97C}" type="presOf" srcId="{20416330-DBDE-498F-B2B1-A38286A98172}" destId="{40569773-FAD9-4C0C-A640-289231148252}" srcOrd="0" destOrd="0" presId="urn:microsoft.com/office/officeart/2005/8/layout/matrix3"/>
    <dgm:cxn modelId="{0F4C6C30-78AD-4E44-B0AF-249514AEB835}" type="presOf" srcId="{F38D03E6-69FF-4BA1-B3EC-C5AB71F72D21}" destId="{F3E10AAA-4092-4A7C-8C1D-88093E4C88B3}" srcOrd="0" destOrd="0" presId="urn:microsoft.com/office/officeart/2005/8/layout/matrix3"/>
    <dgm:cxn modelId="{D85FD138-C2FD-4711-9FA2-1A7A07DE4EF9}" srcId="{1611B77B-78CA-4DC6-A6CE-F4E7326AEF27}" destId="{20416330-DBDE-498F-B2B1-A38286A98172}" srcOrd="2" destOrd="0" parTransId="{AFB2C11E-9AC7-4D67-B078-D5D8464D1FA2}" sibTransId="{82D3B6F1-6F33-4221-98D7-855C64EA8560}"/>
    <dgm:cxn modelId="{79C38946-67D8-4716-9A74-8A49B23AB1E2}" type="presOf" srcId="{1611B77B-78CA-4DC6-A6CE-F4E7326AEF27}" destId="{4BD3C109-0192-4F03-ACF2-293151AE7272}" srcOrd="0" destOrd="0" presId="urn:microsoft.com/office/officeart/2005/8/layout/matrix3"/>
    <dgm:cxn modelId="{EC154E77-61F0-46BB-A557-8E88A4688160}" type="presOf" srcId="{47FEFBF7-2D75-4E50-A765-A2AC86E065B9}" destId="{F1C63D45-2195-410C-8057-142C109BE230}" srcOrd="0" destOrd="0" presId="urn:microsoft.com/office/officeart/2005/8/layout/matrix3"/>
    <dgm:cxn modelId="{EE8668C3-70C5-40A8-BC5B-99054D25974E}" type="presOf" srcId="{1D3D77BF-C58B-4EEC-A134-58EDFD81F02B}" destId="{16BEDA1B-F18B-4D36-A17F-CE610A4CA076}" srcOrd="0" destOrd="0" presId="urn:microsoft.com/office/officeart/2005/8/layout/matrix3"/>
    <dgm:cxn modelId="{FEE702CE-C47D-4AB5-8F13-234993C5DA35}" srcId="{1611B77B-78CA-4DC6-A6CE-F4E7326AEF27}" destId="{47FEFBF7-2D75-4E50-A765-A2AC86E065B9}" srcOrd="1" destOrd="0" parTransId="{ADC1FBC6-FA05-4BB7-99FE-009D821D61AC}" sibTransId="{B5FEA062-0D05-46F2-B2F3-CF0BD0B68E00}"/>
    <dgm:cxn modelId="{84CFB430-D15A-44CA-B2D1-5F5C2C5542E2}" type="presParOf" srcId="{4BD3C109-0192-4F03-ACF2-293151AE7272}" destId="{C85CFEDD-1637-4C43-8735-DA5342290E63}" srcOrd="0" destOrd="0" presId="urn:microsoft.com/office/officeart/2005/8/layout/matrix3"/>
    <dgm:cxn modelId="{BEE78B11-4E3F-493D-ABE9-EFAE8C49445D}" type="presParOf" srcId="{4BD3C109-0192-4F03-ACF2-293151AE7272}" destId="{16BEDA1B-F18B-4D36-A17F-CE610A4CA076}" srcOrd="1" destOrd="0" presId="urn:microsoft.com/office/officeart/2005/8/layout/matrix3"/>
    <dgm:cxn modelId="{A6454755-1C6A-4219-94BC-8C2327ACC888}" type="presParOf" srcId="{4BD3C109-0192-4F03-ACF2-293151AE7272}" destId="{F1C63D45-2195-410C-8057-142C109BE230}" srcOrd="2" destOrd="0" presId="urn:microsoft.com/office/officeart/2005/8/layout/matrix3"/>
    <dgm:cxn modelId="{C082527F-4A7D-4255-866E-4DE62C012D37}" type="presParOf" srcId="{4BD3C109-0192-4F03-ACF2-293151AE7272}" destId="{40569773-FAD9-4C0C-A640-289231148252}" srcOrd="3" destOrd="0" presId="urn:microsoft.com/office/officeart/2005/8/layout/matrix3"/>
    <dgm:cxn modelId="{E0EE0FDD-A386-4710-A789-BE68F9EB4BD8}" type="presParOf" srcId="{4BD3C109-0192-4F03-ACF2-293151AE7272}" destId="{F3E10AAA-4092-4A7C-8C1D-88093E4C88B3}" srcOrd="4" destOrd="0" presId="urn:microsoft.com/office/officeart/2005/8/layout/matrix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5CFEDD-1637-4C43-8735-DA5342290E63}">
      <dsp:nvSpPr>
        <dsp:cNvPr id="0" name=""/>
        <dsp:cNvSpPr/>
      </dsp:nvSpPr>
      <dsp:spPr>
        <a:xfrm>
          <a:off x="2967228" y="0"/>
          <a:ext cx="5349240" cy="5349240"/>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BEDA1B-F18B-4D36-A17F-CE610A4CA076}">
      <dsp:nvSpPr>
        <dsp:cNvPr id="0" name=""/>
        <dsp:cNvSpPr/>
      </dsp:nvSpPr>
      <dsp:spPr>
        <a:xfrm>
          <a:off x="3475406" y="508177"/>
          <a:ext cx="2086203" cy="20862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University of Manchester</a:t>
          </a:r>
        </a:p>
        <a:p>
          <a:pPr marL="0" lvl="0" indent="0" algn="ctr" defTabSz="622300">
            <a:lnSpc>
              <a:spcPct val="90000"/>
            </a:lnSpc>
            <a:spcBef>
              <a:spcPct val="0"/>
            </a:spcBef>
            <a:spcAft>
              <a:spcPct val="35000"/>
            </a:spcAft>
            <a:buNone/>
          </a:pPr>
          <a:r>
            <a:rPr lang="en-GB" sz="1400" kern="1200" dirty="0"/>
            <a:t>Large Institution, multiple teams; </a:t>
          </a:r>
          <a:r>
            <a:rPr lang="en-US" sz="1400" kern="1200" dirty="0"/>
            <a:t>UoM 2035 strategic ambition to work more effectively with global partners and collaborators</a:t>
          </a:r>
        </a:p>
      </dsp:txBody>
      <dsp:txXfrm>
        <a:off x="3577246" y="610017"/>
        <a:ext cx="1882523" cy="1882523"/>
      </dsp:txXfrm>
    </dsp:sp>
    <dsp:sp modelId="{F1C63D45-2195-410C-8057-142C109BE230}">
      <dsp:nvSpPr>
        <dsp:cNvPr id="0" name=""/>
        <dsp:cNvSpPr/>
      </dsp:nvSpPr>
      <dsp:spPr>
        <a:xfrm>
          <a:off x="5824165" y="508177"/>
          <a:ext cx="2086203" cy="20862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FFFFFF"/>
              </a:solidFill>
              <a:latin typeface="Helvetica Neue"/>
              <a:ea typeface="Helvetica Neue"/>
              <a:cs typeface="Helvetica Neue"/>
            </a:rPr>
            <a:t>Addis Ababa University</a:t>
          </a:r>
        </a:p>
        <a:p>
          <a:pPr marL="0" lvl="0" indent="0" algn="ctr" defTabSz="622300">
            <a:lnSpc>
              <a:spcPct val="90000"/>
            </a:lnSpc>
            <a:spcBef>
              <a:spcPct val="0"/>
            </a:spcBef>
            <a:spcAft>
              <a:spcPct val="35000"/>
            </a:spcAft>
            <a:buNone/>
          </a:pPr>
          <a:r>
            <a:rPr lang="en-US" sz="1400" kern="1200" dirty="0">
              <a:solidFill>
                <a:srgbClr val="FFFFFF"/>
              </a:solidFill>
              <a:latin typeface="Helvetica Neue"/>
              <a:ea typeface="Helvetica Neue"/>
              <a:cs typeface="Helvetica Neue"/>
            </a:rPr>
            <a:t> O</a:t>
          </a:r>
          <a:r>
            <a:rPr lang="en-US" sz="1400" kern="1200" dirty="0"/>
            <a:t>ne of the oldest and largest universities in Ethiopia, established in 1950, has </a:t>
          </a:r>
          <a:r>
            <a:rPr lang="en-GB" sz="1400" kern="1200" dirty="0"/>
            <a:t>vast experience of international collaborations</a:t>
          </a:r>
          <a:endParaRPr lang="en-US" sz="1400" kern="1200" dirty="0">
            <a:solidFill>
              <a:srgbClr val="FFFFFF"/>
            </a:solidFill>
            <a:latin typeface="Helvetica Neue"/>
            <a:ea typeface="Helvetica Neue"/>
            <a:cs typeface="Helvetica Neue"/>
          </a:endParaRPr>
        </a:p>
      </dsp:txBody>
      <dsp:txXfrm>
        <a:off x="5926005" y="610017"/>
        <a:ext cx="1882523" cy="1882523"/>
      </dsp:txXfrm>
    </dsp:sp>
    <dsp:sp modelId="{40569773-FAD9-4C0C-A640-289231148252}">
      <dsp:nvSpPr>
        <dsp:cNvPr id="0" name=""/>
        <dsp:cNvSpPr/>
      </dsp:nvSpPr>
      <dsp:spPr>
        <a:xfrm>
          <a:off x="3475406" y="2754858"/>
          <a:ext cx="2086203" cy="20862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Makerere University </a:t>
          </a:r>
        </a:p>
        <a:p>
          <a:pPr marL="0" lvl="0" indent="0" algn="ctr" defTabSz="622300">
            <a:lnSpc>
              <a:spcPct val="90000"/>
            </a:lnSpc>
            <a:spcBef>
              <a:spcPct val="0"/>
            </a:spcBef>
            <a:spcAft>
              <a:spcPct val="35000"/>
            </a:spcAft>
            <a:buNone/>
          </a:pPr>
          <a:r>
            <a:rPr lang="en-US" sz="1400" kern="1200" dirty="0"/>
            <a:t>Established 100 years ago, it </a:t>
          </a:r>
          <a:r>
            <a:rPr lang="en-GB" sz="1400" kern="1200" dirty="0"/>
            <a:t>envisages repositioning itself to become a research-led university by 2030 </a:t>
          </a:r>
          <a:endParaRPr lang="en-US" sz="1400" b="1" kern="1200" dirty="0"/>
        </a:p>
      </dsp:txBody>
      <dsp:txXfrm>
        <a:off x="3577246" y="2856698"/>
        <a:ext cx="1882523" cy="1882523"/>
      </dsp:txXfrm>
    </dsp:sp>
    <dsp:sp modelId="{F3E10AAA-4092-4A7C-8C1D-88093E4C88B3}">
      <dsp:nvSpPr>
        <dsp:cNvPr id="0" name=""/>
        <dsp:cNvSpPr/>
      </dsp:nvSpPr>
      <dsp:spPr>
        <a:xfrm>
          <a:off x="5722087" y="2754858"/>
          <a:ext cx="2086203" cy="208620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Mkwawa University College of Education </a:t>
          </a:r>
        </a:p>
        <a:p>
          <a:pPr marL="0" lvl="0" indent="0" algn="ctr" defTabSz="622300">
            <a:lnSpc>
              <a:spcPct val="90000"/>
            </a:lnSpc>
            <a:spcBef>
              <a:spcPct val="0"/>
            </a:spcBef>
            <a:spcAft>
              <a:spcPct val="35000"/>
            </a:spcAft>
            <a:buNone/>
          </a:pPr>
          <a:r>
            <a:rPr lang="en-US" sz="1400" kern="1200" dirty="0"/>
            <a:t>Small and relatively young institution.</a:t>
          </a:r>
          <a:br>
            <a:rPr lang="en-US" sz="1400" kern="1200" dirty="0"/>
          </a:br>
          <a:r>
            <a:rPr lang="en-US" sz="1400" kern="1200" dirty="0"/>
            <a:t>Recently began building research capacity and management function</a:t>
          </a:r>
        </a:p>
      </dsp:txBody>
      <dsp:txXfrm>
        <a:off x="5823927" y="2856698"/>
        <a:ext cx="1882523" cy="1882523"/>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850CF3-3E57-4C0D-AB92-0C5765004662}" type="datetimeFigureOut">
              <a:rPr lang="en-GB" smtClean="0"/>
              <a:t>18/06/2026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AB9A99-2DD7-4BB8-A0E1-017071E90FD2}" type="slidenum">
              <a:rPr lang="en-GB" smtClean="0"/>
              <a:t>‹#›</a:t>
            </a:fld>
            <a:endParaRPr lang="en-GB" dirty="0"/>
          </a:p>
        </p:txBody>
      </p:sp>
    </p:spTree>
    <p:extLst>
      <p:ext uri="{BB962C8B-B14F-4D97-AF65-F5344CB8AC3E}">
        <p14:creationId xmlns:p14="http://schemas.microsoft.com/office/powerpoint/2010/main" val="267194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AB9A99-2DD7-4BB8-A0E1-017071E90FD2}" type="slidenum">
              <a:rPr lang="en-GB" smtClean="0"/>
              <a:t>5</a:t>
            </a:fld>
            <a:endParaRPr lang="en-GB" dirty="0"/>
          </a:p>
        </p:txBody>
      </p:sp>
    </p:spTree>
    <p:extLst>
      <p:ext uri="{BB962C8B-B14F-4D97-AF65-F5344CB8AC3E}">
        <p14:creationId xmlns:p14="http://schemas.microsoft.com/office/powerpoint/2010/main" val="1857686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745244562"/>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666750" y="-2762250"/>
            <a:ext cx="13525500" cy="10820400"/>
          </a:xfrm>
          <a:prstGeom prst="rect">
            <a:avLst/>
          </a:prstGeom>
        </p:spPr>
        <p:txBody>
          <a:bodyPr lIns="91439" tIns="45719" rIns="91439" bIns="45719">
            <a:noAutofit/>
          </a:bodyPr>
          <a:lstStyle/>
          <a:p>
            <a:r>
              <a:rPr lang="en-GB" dirty="0"/>
              <a:t>Click icon to add picture</a:t>
            </a:r>
            <a:endParaRPr dirty="0"/>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dirty="0"/>
          </a:p>
        </p:txBody>
      </p:sp>
    </p:spTree>
    <p:extLst>
      <p:ext uri="{BB962C8B-B14F-4D97-AF65-F5344CB8AC3E}">
        <p14:creationId xmlns:p14="http://schemas.microsoft.com/office/powerpoint/2010/main" val="246026311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78143035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6096000" y="-203633"/>
            <a:ext cx="5458437" cy="7277916"/>
          </a:xfrm>
          <a:prstGeom prst="rect">
            <a:avLst/>
          </a:prstGeom>
        </p:spPr>
        <p:txBody>
          <a:bodyPr lIns="91439" tIns="45719" rIns="91439" bIns="45719">
            <a:noAutofit/>
          </a:bodyPr>
          <a:lstStyle/>
          <a:p>
            <a:r>
              <a:rPr lang="en-GB" dirty="0"/>
              <a:t>Click icon to add picture</a:t>
            </a:r>
            <a:endParaRPr dirty="0"/>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2773611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6000750" y="6488825"/>
            <a:ext cx="243656" cy="241092"/>
          </a:xfrm>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506567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5397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61060699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603250" y="539750"/>
            <a:ext cx="10985500" cy="71755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29367737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603250" y="2460422"/>
            <a:ext cx="10985500" cy="1937157"/>
          </a:xfrm>
          <a:prstGeom prst="rect">
            <a:avLst/>
          </a:prstGeom>
        </p:spPr>
        <p:txBody>
          <a:bodyPr anchor="ctr"/>
          <a:lstStyle>
            <a:lvl1pPr marL="0" indent="0" algn="ctr">
              <a:lnSpc>
                <a:spcPct val="80000"/>
              </a:lnSpc>
              <a:spcBef>
                <a:spcPts val="0"/>
              </a:spcBef>
              <a:buSzTx/>
              <a:buNone/>
              <a:defRPr sz="5800" spc="-116">
                <a:latin typeface="Helvetica Neue Medium"/>
                <a:ea typeface="Helvetica Neue Medium"/>
                <a:cs typeface="Helvetica Neue Medium"/>
                <a:sym typeface="Helvetica Neue Medium"/>
              </a:defRPr>
            </a:lvl1pPr>
            <a:lvl2pPr marL="0" indent="228600" algn="ctr">
              <a:lnSpc>
                <a:spcPct val="80000"/>
              </a:lnSpc>
              <a:spcBef>
                <a:spcPts val="0"/>
              </a:spcBef>
              <a:buSzTx/>
              <a:buNone/>
              <a:defRPr sz="5800" spc="-116">
                <a:latin typeface="Helvetica Neue Medium"/>
                <a:ea typeface="Helvetica Neue Medium"/>
                <a:cs typeface="Helvetica Neue Medium"/>
                <a:sym typeface="Helvetica Neue Medium"/>
              </a:defRPr>
            </a:lvl2pPr>
            <a:lvl3pPr marL="0" indent="457200" algn="ctr">
              <a:lnSpc>
                <a:spcPct val="80000"/>
              </a:lnSpc>
              <a:spcBef>
                <a:spcPts val="0"/>
              </a:spcBef>
              <a:buSzTx/>
              <a:buNone/>
              <a:defRPr sz="5800" spc="-116">
                <a:latin typeface="Helvetica Neue Medium"/>
                <a:ea typeface="Helvetica Neue Medium"/>
                <a:cs typeface="Helvetica Neue Medium"/>
                <a:sym typeface="Helvetica Neue Medium"/>
              </a:defRPr>
            </a:lvl3pPr>
            <a:lvl4pPr marL="0" indent="685800" algn="ctr">
              <a:lnSpc>
                <a:spcPct val="80000"/>
              </a:lnSpc>
              <a:spcBef>
                <a:spcPts val="0"/>
              </a:spcBef>
              <a:buSzTx/>
              <a:buNone/>
              <a:defRPr sz="5800" spc="-116">
                <a:latin typeface="Helvetica Neue Medium"/>
                <a:ea typeface="Helvetica Neue Medium"/>
                <a:cs typeface="Helvetica Neue Medium"/>
                <a:sym typeface="Helvetica Neue Medium"/>
              </a:defRPr>
            </a:lvl4pPr>
            <a:lvl5pPr marL="0" indent="914400" algn="ctr">
              <a:lnSpc>
                <a:spcPct val="80000"/>
              </a:lnSpc>
              <a:spcBef>
                <a:spcPts val="0"/>
              </a:spcBef>
              <a:buSzTx/>
              <a:buNone/>
              <a:defRPr sz="5800" spc="-116">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72591757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21542808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410371640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7880350" y="508000"/>
            <a:ext cx="3719550" cy="2974839"/>
          </a:xfrm>
          <a:prstGeom prst="rect">
            <a:avLst/>
          </a:prstGeom>
        </p:spPr>
        <p:txBody>
          <a:bodyPr lIns="91439" tIns="45719" rIns="91439" bIns="45719">
            <a:noAutofit/>
          </a:bodyPr>
          <a:lstStyle/>
          <a:p>
            <a:r>
              <a:rPr lang="en-GB" dirty="0"/>
              <a:t>Click icon to add picture</a:t>
            </a:r>
            <a:endParaRPr dirty="0"/>
          </a:p>
        </p:txBody>
      </p:sp>
      <p:sp>
        <p:nvSpPr>
          <p:cNvPr id="125" name="Image"/>
          <p:cNvSpPr>
            <a:spLocks noGrp="1"/>
          </p:cNvSpPr>
          <p:nvPr>
            <p:ph type="pic" sz="half" idx="22"/>
          </p:nvPr>
        </p:nvSpPr>
        <p:spPr>
          <a:xfrm>
            <a:off x="6750050" y="1989138"/>
            <a:ext cx="5219700" cy="6075091"/>
          </a:xfrm>
          <a:prstGeom prst="rect">
            <a:avLst/>
          </a:prstGeom>
        </p:spPr>
        <p:txBody>
          <a:bodyPr lIns="91439" tIns="45719" rIns="91439" bIns="45719">
            <a:noAutofit/>
          </a:bodyPr>
          <a:lstStyle/>
          <a:p>
            <a:r>
              <a:rPr lang="en-GB" dirty="0"/>
              <a:t>Click icon to add picture</a:t>
            </a:r>
            <a:endParaRPr dirty="0"/>
          </a:p>
        </p:txBody>
      </p:sp>
      <p:sp>
        <p:nvSpPr>
          <p:cNvPr id="126" name="Image"/>
          <p:cNvSpPr>
            <a:spLocks noGrp="1"/>
          </p:cNvSpPr>
          <p:nvPr>
            <p:ph type="pic" idx="23"/>
          </p:nvPr>
        </p:nvSpPr>
        <p:spPr>
          <a:xfrm>
            <a:off x="-69850" y="247650"/>
            <a:ext cx="8305800" cy="6229350"/>
          </a:xfrm>
          <a:prstGeom prst="rect">
            <a:avLst/>
          </a:prstGeom>
        </p:spPr>
        <p:txBody>
          <a:bodyPr lIns="91439" tIns="45719" rIns="91439" bIns="45719">
            <a:noAutofit/>
          </a:bodyPr>
          <a:lstStyle/>
          <a:p>
            <a:r>
              <a:rPr lang="en-GB" dirty="0"/>
              <a:t>Click icon to add picture</a:t>
            </a:r>
            <a:endParaRPr dirty="0"/>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0473402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8"/>
            <a:ext cx="243656" cy="241092"/>
          </a:xfrm>
          <a:prstGeom prst="rect">
            <a:avLst/>
          </a:prstGeom>
          <a:ln w="12700">
            <a:miter lim="400000"/>
          </a:ln>
        </p:spPr>
        <p:txBody>
          <a:bodyPr wrap="none" lIns="50800" tIns="50800" rIns="50800" bIns="50800" anchor="b">
            <a:spAutoFit/>
          </a:bodyPr>
          <a:lstStyle>
            <a:lvl1pPr defTabSz="292100">
              <a:defRPr sz="900">
                <a:solidFill>
                  <a:srgbClr val="000000"/>
                </a:solidFill>
              </a:defRPr>
            </a:lvl1pPr>
          </a:lstStyle>
          <a:p>
            <a:fld id="{86CB4B4D-7CA3-9044-876B-883B54F8677D}" type="slidenum">
              <a:t>‹#›</a:t>
            </a:fld>
            <a:endParaRPr dirty="0"/>
          </a:p>
        </p:txBody>
      </p:sp>
    </p:spTree>
    <p:extLst>
      <p:ext uri="{BB962C8B-B14F-4D97-AF65-F5344CB8AC3E}">
        <p14:creationId xmlns:p14="http://schemas.microsoft.com/office/powerpoint/2010/main" val="887572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txStyles>
    <p:title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hyperlink" Target="mailto:EPforAfrica@manchester.ac.uk" TargetMode="Externa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www.thebritishacademy.ac.uk/funding/schemes/oda-research-management-capacity-strengthening/" TargetMode="Externa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ti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8.jp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microsoft.com/office/2007/relationships/hdphoto" Target="../media/hdphoto1.wdp"/><Relationship Id="rId7" Type="http://schemas.openxmlformats.org/officeDocument/2006/relationships/diagramQuickStyle" Target="../diagrams/quickStyle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474132" y="2715136"/>
            <a:ext cx="11169228" cy="21159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fontScale="85000" lnSpcReduction="20000"/>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nSpc>
                <a:spcPct val="90000"/>
              </a:lnSpc>
              <a:defRPr sz="10600" b="0">
                <a:solidFill>
                  <a:srgbClr val="FFFFFF"/>
                </a:solidFill>
                <a:latin typeface="Helvetica"/>
                <a:ea typeface="Helvetica"/>
                <a:cs typeface="Helvetica"/>
                <a:sym typeface="Helvetica"/>
              </a:defRPr>
            </a:pPr>
            <a:r>
              <a:rPr lang="en-US" sz="4400" dirty="0"/>
              <a:t>Equitable Partnerships for African Research Infrastructure and Capacity (EP for AfRICa)</a:t>
            </a:r>
            <a:endParaRPr kumimoji="0" lang="en-GB" sz="4400" i="0" u="none" strike="noStrike" kern="0" cap="none" spc="-50" normalizeH="0" baseline="0" noProof="0" dirty="0">
              <a:ln>
                <a:noFill/>
              </a:ln>
              <a:solidFill>
                <a:srgbClr val="FFFFFF"/>
              </a:solidFill>
              <a:effectLst/>
              <a:uLnTx/>
              <a:uFillTx/>
              <a:latin typeface="Helvetica" pitchFamily="2" charset="0"/>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4400" i="0" u="none" strike="noStrike" kern="0" cap="none" spc="-50" normalizeH="0" baseline="0" noProof="0" dirty="0">
              <a:ln>
                <a:noFill/>
              </a:ln>
              <a:solidFill>
                <a:srgbClr val="FFFFFF"/>
              </a:solidFill>
              <a:effectLst/>
              <a:uLnTx/>
              <a:uFillTx/>
              <a:latin typeface="Helvetica" pitchFamily="2" charset="0"/>
              <a:ea typeface="Helvetica Neue Thin" panose="020B0403020202020204" pitchFamily="34" charset="0"/>
              <a:cs typeface="Helvetica"/>
              <a:sym typeface="Helvetica"/>
            </a:endParaRPr>
          </a:p>
          <a:p>
            <a:pPr>
              <a:lnSpc>
                <a:spcPct val="90000"/>
              </a:lnSpc>
              <a:defRPr sz="10600" b="0">
                <a:solidFill>
                  <a:srgbClr val="FFFFFF"/>
                </a:solidFill>
                <a:latin typeface="Helvetica"/>
                <a:ea typeface="Helvetica"/>
                <a:cs typeface="Helvetica"/>
                <a:sym typeface="Helvetica"/>
              </a:defRPr>
            </a:pPr>
            <a:r>
              <a:rPr lang="en-GB" sz="4400" b="0" kern="0" spc="-50" dirty="0">
                <a:solidFill>
                  <a:srgbClr val="FFFFFF"/>
                </a:solidFill>
                <a:latin typeface="Helvetica Light" panose="020B0403020202020204" pitchFamily="34" charset="0"/>
                <a:ea typeface="Helvetica Neue Thin" panose="020B0403020202020204" pitchFamily="34" charset="0"/>
                <a:cs typeface="Helvetica"/>
                <a:sym typeface="Helvetica"/>
              </a:rPr>
              <a:t>Odile </a:t>
            </a:r>
            <a:r>
              <a:rPr lang="en-GB" sz="4400" b="0" kern="0" spc="-50" dirty="0">
                <a:solidFill>
                  <a:srgbClr val="FFFFFF"/>
                </a:solidFill>
                <a:latin typeface="Helvetica Light" panose="020B0403020202020204" pitchFamily="34" charset="0"/>
                <a:cs typeface="Helvetica"/>
                <a:sym typeface="Helvetica"/>
              </a:rPr>
              <a:t>Masiá </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lang="en-GB" sz="4400" b="0" kern="0" spc="-50" dirty="0">
                <a:solidFill>
                  <a:srgbClr val="FFFFFF"/>
                </a:solidFill>
                <a:latin typeface="Helvetica Light" panose="020B0403020202020204" pitchFamily="34" charset="0"/>
                <a:ea typeface="Helvetica Neue Thin" panose="020B0403020202020204" pitchFamily="34" charset="0"/>
                <a:cs typeface="Helvetica"/>
                <a:sym typeface="Helvetica"/>
              </a:rPr>
              <a:t>University of Manchester</a:t>
            </a:r>
            <a:endParaRPr kumimoji="0" lang="en-GB" sz="4400" b="0" i="0" u="none" strike="noStrike" kern="0" cap="none" spc="-50" normalizeH="0" baseline="0" noProof="0" dirty="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spTree>
    <p:extLst>
      <p:ext uri="{BB962C8B-B14F-4D97-AF65-F5344CB8AC3E}">
        <p14:creationId xmlns:p14="http://schemas.microsoft.com/office/powerpoint/2010/main" val="68846784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91364-740B-6663-A621-17AA242C98A7}"/>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901EDE76-C602-E440-CFF1-595E148B44C1}"/>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6999" y="-2667000"/>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37558CBD-D33D-4AB5-62EA-59035D4A6CC9}"/>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F09638A9-42DC-F850-8408-6B376841117F}"/>
              </a:ext>
            </a:extLst>
          </p:cNvPr>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5D9D1C1A-67F9-A291-6A81-035455F522D7}"/>
              </a:ext>
            </a:extLst>
          </p:cNvPr>
          <p:cNvSpPr>
            <a:spLocks noGrp="1"/>
          </p:cNvSpPr>
          <p:nvPr>
            <p:ph type="body" sz="half" idx="1"/>
          </p:nvPr>
        </p:nvSpPr>
        <p:spPr>
          <a:xfrm>
            <a:off x="694690" y="1324117"/>
            <a:ext cx="9391142" cy="4209766"/>
          </a:xfrm>
        </p:spPr>
        <p:txBody>
          <a:bodyPr/>
          <a:lstStyle/>
          <a:p>
            <a:pPr marL="0" indent="0">
              <a:buNone/>
            </a:pPr>
            <a:endParaRPr lang="en-GB" dirty="0"/>
          </a:p>
          <a:p>
            <a:r>
              <a:rPr lang="en-GB" dirty="0">
                <a:solidFill>
                  <a:schemeClr val="tx1">
                    <a:lumMod val="50000"/>
                  </a:schemeClr>
                </a:solidFill>
              </a:rPr>
              <a:t>Various members of staff related to the topic join virtual sessions monthly to share best practice</a:t>
            </a:r>
          </a:p>
          <a:p>
            <a:r>
              <a:rPr lang="en-GB" dirty="0">
                <a:solidFill>
                  <a:schemeClr val="tx1">
                    <a:lumMod val="50000"/>
                  </a:schemeClr>
                </a:solidFill>
              </a:rPr>
              <a:t>Each organisation leads 3-4 </a:t>
            </a:r>
          </a:p>
          <a:p>
            <a:r>
              <a:rPr lang="en-GB" dirty="0">
                <a:solidFill>
                  <a:schemeClr val="tx1">
                    <a:lumMod val="50000"/>
                  </a:schemeClr>
                </a:solidFill>
              </a:rPr>
              <a:t>Documented learnings from each discussion and refinement of topics in the toolkit</a:t>
            </a:r>
          </a:p>
          <a:p>
            <a:r>
              <a:rPr lang="en-GB" dirty="0">
                <a:solidFill>
                  <a:schemeClr val="tx1">
                    <a:lumMod val="50000"/>
                  </a:schemeClr>
                </a:solidFill>
              </a:rPr>
              <a:t>Best practice templates or frameworks are shared </a:t>
            </a:r>
            <a:endParaRPr lang="en-US" dirty="0">
              <a:solidFill>
                <a:schemeClr val="tx1">
                  <a:lumMod val="50000"/>
                </a:schemeClr>
              </a:solidFill>
            </a:endParaRPr>
          </a:p>
          <a:p>
            <a:endParaRPr lang="en-US" dirty="0"/>
          </a:p>
          <a:p>
            <a:endParaRPr lang="en-GB" dirty="0"/>
          </a:p>
          <a:p>
            <a:endParaRPr lang="en-US" dirty="0">
              <a:solidFill>
                <a:schemeClr val="tx1"/>
              </a:solidFill>
            </a:endParaRPr>
          </a:p>
          <a:p>
            <a:endParaRPr lang="en-GB" dirty="0"/>
          </a:p>
          <a:p>
            <a:endParaRPr lang="en-GB" dirty="0">
              <a:solidFill>
                <a:schemeClr val="tx1"/>
              </a:solidFill>
            </a:endParaRPr>
          </a:p>
          <a:p>
            <a:endParaRPr lang="en-GB" dirty="0"/>
          </a:p>
          <a:p>
            <a:endParaRPr lang="en-IE" dirty="0"/>
          </a:p>
        </p:txBody>
      </p:sp>
      <p:sp>
        <p:nvSpPr>
          <p:cNvPr id="5" name="Title 4">
            <a:extLst>
              <a:ext uri="{FF2B5EF4-FFF2-40B4-BE49-F238E27FC236}">
                <a16:creationId xmlns:a16="http://schemas.microsoft.com/office/drawing/2014/main" id="{1839F2C8-2390-04F0-E170-0D6C5F287FB4}"/>
              </a:ext>
            </a:extLst>
          </p:cNvPr>
          <p:cNvSpPr>
            <a:spLocks noGrp="1"/>
          </p:cNvSpPr>
          <p:nvPr>
            <p:ph type="title"/>
          </p:nvPr>
        </p:nvSpPr>
        <p:spPr>
          <a:xfrm>
            <a:off x="603250" y="539750"/>
            <a:ext cx="9391142" cy="717550"/>
          </a:xfrm>
        </p:spPr>
        <p:txBody>
          <a:bodyPr/>
          <a:lstStyle/>
          <a:p>
            <a:r>
              <a:rPr lang="en-IE" dirty="0">
                <a:solidFill>
                  <a:srgbClr val="7292CC"/>
                </a:solidFill>
              </a:rPr>
              <a:t>Virtual collaborative programme </a:t>
            </a:r>
          </a:p>
        </p:txBody>
      </p:sp>
    </p:spTree>
    <p:extLst>
      <p:ext uri="{BB962C8B-B14F-4D97-AF65-F5344CB8AC3E}">
        <p14:creationId xmlns:p14="http://schemas.microsoft.com/office/powerpoint/2010/main" val="404468450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75F75-D440-9BCE-4204-44D233AC8318}"/>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214D2718-922A-AC5A-C849-3C1BFAF18C1B}"/>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0"/>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9463E82F-3732-F870-3787-FF729B968DE3}"/>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C806D4AA-3D64-AE5B-ED52-3C176F129EAA}"/>
              </a:ext>
            </a:extLst>
          </p:cNvPr>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2408F200-AD6E-324B-B2C5-5F6FF8379E51}"/>
              </a:ext>
            </a:extLst>
          </p:cNvPr>
          <p:cNvSpPr>
            <a:spLocks noGrp="1"/>
          </p:cNvSpPr>
          <p:nvPr>
            <p:ph type="body" sz="half" idx="1"/>
          </p:nvPr>
        </p:nvSpPr>
        <p:spPr>
          <a:xfrm>
            <a:off x="694690" y="1324117"/>
            <a:ext cx="9391142" cy="4209766"/>
          </a:xfrm>
        </p:spPr>
        <p:txBody>
          <a:bodyPr>
            <a:normAutofit fontScale="92500" lnSpcReduction="20000"/>
          </a:bodyPr>
          <a:lstStyle/>
          <a:p>
            <a:pPr marL="0" indent="0">
              <a:buNone/>
            </a:pPr>
            <a:r>
              <a:rPr lang="en-GB" b="1" dirty="0">
                <a:solidFill>
                  <a:schemeClr val="tx1">
                    <a:lumMod val="50000"/>
                  </a:schemeClr>
                </a:solidFill>
              </a:rPr>
              <a:t>Time as resource is limited </a:t>
            </a:r>
          </a:p>
          <a:p>
            <a:pPr lvl="0"/>
            <a:r>
              <a:rPr lang="en-US" dirty="0"/>
              <a:t>Research managers/functions stretched thin</a:t>
            </a:r>
            <a:endParaRPr lang="en-GB" dirty="0"/>
          </a:p>
          <a:p>
            <a:pPr lvl="0"/>
            <a:r>
              <a:rPr lang="en-GB" dirty="0"/>
              <a:t>Dual roles for academics (researcher and research support)</a:t>
            </a:r>
          </a:p>
          <a:p>
            <a:pPr lvl="0"/>
            <a:r>
              <a:rPr lang="en-US" dirty="0"/>
              <a:t>Misalignment with research time allocation for researchers</a:t>
            </a:r>
          </a:p>
          <a:p>
            <a:pPr marL="0" lvl="0" indent="0">
              <a:buNone/>
            </a:pPr>
            <a:r>
              <a:rPr lang="en-US" b="1" dirty="0"/>
              <a:t>Communication</a:t>
            </a:r>
          </a:p>
          <a:p>
            <a:pPr lvl="0"/>
            <a:r>
              <a:rPr lang="en-GB" dirty="0"/>
              <a:t>Connectivity during virtual sessions</a:t>
            </a:r>
          </a:p>
          <a:p>
            <a:pPr lvl="0"/>
            <a:r>
              <a:rPr lang="en-US" dirty="0"/>
              <a:t> Language matters</a:t>
            </a:r>
            <a:endParaRPr lang="en-GB" dirty="0"/>
          </a:p>
          <a:p>
            <a:pPr lvl="0"/>
            <a:r>
              <a:rPr lang="en-US" dirty="0"/>
              <a:t> Different forms of communication</a:t>
            </a:r>
            <a:endParaRPr lang="en-GB" dirty="0"/>
          </a:p>
          <a:p>
            <a:pPr marL="0" indent="0">
              <a:buNone/>
            </a:pPr>
            <a:endParaRPr lang="en-GB" b="1" dirty="0"/>
          </a:p>
          <a:p>
            <a:pPr marL="0" indent="0">
              <a:buNone/>
            </a:pPr>
            <a:endParaRPr lang="en-GB" b="1" dirty="0">
              <a:solidFill>
                <a:schemeClr val="tx1"/>
              </a:solidFill>
            </a:endParaRPr>
          </a:p>
          <a:p>
            <a:endParaRPr lang="en-US" dirty="0"/>
          </a:p>
          <a:p>
            <a:endParaRPr lang="en-GB" dirty="0"/>
          </a:p>
          <a:p>
            <a:endParaRPr lang="en-US" dirty="0">
              <a:solidFill>
                <a:schemeClr val="tx1"/>
              </a:solidFill>
            </a:endParaRPr>
          </a:p>
          <a:p>
            <a:endParaRPr lang="en-GB" dirty="0"/>
          </a:p>
          <a:p>
            <a:endParaRPr lang="en-GB" dirty="0">
              <a:solidFill>
                <a:schemeClr val="tx1"/>
              </a:solidFill>
            </a:endParaRPr>
          </a:p>
          <a:p>
            <a:endParaRPr lang="en-GB" dirty="0"/>
          </a:p>
          <a:p>
            <a:endParaRPr lang="en-IE" dirty="0"/>
          </a:p>
        </p:txBody>
      </p:sp>
      <p:sp>
        <p:nvSpPr>
          <p:cNvPr id="5" name="Title 4">
            <a:extLst>
              <a:ext uri="{FF2B5EF4-FFF2-40B4-BE49-F238E27FC236}">
                <a16:creationId xmlns:a16="http://schemas.microsoft.com/office/drawing/2014/main" id="{4E85744E-CF98-A4DC-67E6-CFCB0F0FE696}"/>
              </a:ext>
            </a:extLst>
          </p:cNvPr>
          <p:cNvSpPr>
            <a:spLocks noGrp="1"/>
          </p:cNvSpPr>
          <p:nvPr>
            <p:ph type="title"/>
          </p:nvPr>
        </p:nvSpPr>
        <p:spPr>
          <a:xfrm>
            <a:off x="603250" y="539750"/>
            <a:ext cx="9391142" cy="717550"/>
          </a:xfrm>
        </p:spPr>
        <p:txBody>
          <a:bodyPr/>
          <a:lstStyle/>
          <a:p>
            <a:r>
              <a:rPr lang="en-IE" dirty="0">
                <a:solidFill>
                  <a:srgbClr val="7292CC"/>
                </a:solidFill>
              </a:rPr>
              <a:t>What came out the virtual sessions</a:t>
            </a:r>
          </a:p>
        </p:txBody>
      </p:sp>
    </p:spTree>
    <p:extLst>
      <p:ext uri="{BB962C8B-B14F-4D97-AF65-F5344CB8AC3E}">
        <p14:creationId xmlns:p14="http://schemas.microsoft.com/office/powerpoint/2010/main" val="174613691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76D14-DA2B-A330-E321-7884AB8B357A}"/>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4B9F343A-182E-3E88-AB2F-D04A0163BE9B}"/>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0"/>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15250B3B-93E4-2BC1-B67F-82A3D8CA9FAD}"/>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EEF638CD-BC48-E4D6-8246-E81E29736F3E}"/>
              </a:ext>
            </a:extLst>
          </p:cNvPr>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E54FB259-9AE1-EEA4-874E-7FFD79ED9922}"/>
              </a:ext>
            </a:extLst>
          </p:cNvPr>
          <p:cNvSpPr>
            <a:spLocks noGrp="1"/>
          </p:cNvSpPr>
          <p:nvPr>
            <p:ph type="body" sz="half" idx="1"/>
          </p:nvPr>
        </p:nvSpPr>
        <p:spPr>
          <a:xfrm>
            <a:off x="694690" y="1324117"/>
            <a:ext cx="9391142" cy="4209766"/>
          </a:xfrm>
        </p:spPr>
        <p:txBody>
          <a:bodyPr>
            <a:normAutofit/>
          </a:bodyPr>
          <a:lstStyle/>
          <a:p>
            <a:pPr marL="0" indent="0">
              <a:buNone/>
            </a:pPr>
            <a:endParaRPr lang="en-GB" b="1" dirty="0"/>
          </a:p>
          <a:p>
            <a:r>
              <a:rPr lang="en-US" dirty="0">
                <a:solidFill>
                  <a:schemeClr val="tx1">
                    <a:lumMod val="50000"/>
                  </a:schemeClr>
                </a:solidFill>
              </a:rPr>
              <a:t>Final in person workshop in 2026 </a:t>
            </a:r>
            <a:endParaRPr lang="en-GB" dirty="0">
              <a:solidFill>
                <a:schemeClr val="tx1">
                  <a:lumMod val="50000"/>
                </a:schemeClr>
              </a:solidFill>
            </a:endParaRPr>
          </a:p>
          <a:p>
            <a:r>
              <a:rPr lang="en-GB" dirty="0">
                <a:solidFill>
                  <a:schemeClr val="tx1">
                    <a:lumMod val="50000"/>
                  </a:schemeClr>
                </a:solidFill>
              </a:rPr>
              <a:t>Launching toolkit </a:t>
            </a:r>
          </a:p>
          <a:p>
            <a:r>
              <a:rPr lang="en-GB" dirty="0">
                <a:solidFill>
                  <a:schemeClr val="tx1">
                    <a:lumMod val="50000"/>
                  </a:schemeClr>
                </a:solidFill>
              </a:rPr>
              <a:t>Embedding learnings within institutions</a:t>
            </a:r>
          </a:p>
          <a:p>
            <a:r>
              <a:rPr lang="en-GB" dirty="0"/>
              <a:t>Expand knowledge to other partners/collaborators </a:t>
            </a:r>
          </a:p>
          <a:p>
            <a:r>
              <a:rPr lang="en-GB" dirty="0"/>
              <a:t>Collaborative funding applications supported by the toolkit </a:t>
            </a:r>
          </a:p>
          <a:p>
            <a:endParaRPr lang="en-GB" dirty="0"/>
          </a:p>
          <a:p>
            <a:endParaRPr lang="en-GB" dirty="0">
              <a:solidFill>
                <a:schemeClr val="tx1">
                  <a:lumMod val="50000"/>
                </a:schemeClr>
              </a:solidFill>
            </a:endParaRPr>
          </a:p>
          <a:p>
            <a:endParaRPr lang="en-GB" dirty="0"/>
          </a:p>
          <a:p>
            <a:endParaRPr lang="en-GB" b="1" dirty="0">
              <a:solidFill>
                <a:schemeClr val="tx1"/>
              </a:solidFill>
            </a:endParaRPr>
          </a:p>
          <a:p>
            <a:endParaRPr lang="en-US" dirty="0"/>
          </a:p>
          <a:p>
            <a:endParaRPr lang="en-GB" dirty="0"/>
          </a:p>
          <a:p>
            <a:endParaRPr lang="en-US" dirty="0">
              <a:solidFill>
                <a:schemeClr val="tx1"/>
              </a:solidFill>
            </a:endParaRPr>
          </a:p>
          <a:p>
            <a:endParaRPr lang="en-GB" dirty="0"/>
          </a:p>
          <a:p>
            <a:endParaRPr lang="en-GB" dirty="0">
              <a:solidFill>
                <a:schemeClr val="tx1"/>
              </a:solidFill>
            </a:endParaRPr>
          </a:p>
          <a:p>
            <a:endParaRPr lang="en-GB" dirty="0"/>
          </a:p>
          <a:p>
            <a:endParaRPr lang="en-IE" dirty="0"/>
          </a:p>
        </p:txBody>
      </p:sp>
      <p:sp>
        <p:nvSpPr>
          <p:cNvPr id="5" name="Title 4">
            <a:extLst>
              <a:ext uri="{FF2B5EF4-FFF2-40B4-BE49-F238E27FC236}">
                <a16:creationId xmlns:a16="http://schemas.microsoft.com/office/drawing/2014/main" id="{4D4783C9-2DC3-3F58-668D-F6D92731CF4B}"/>
              </a:ext>
            </a:extLst>
          </p:cNvPr>
          <p:cNvSpPr>
            <a:spLocks noGrp="1"/>
          </p:cNvSpPr>
          <p:nvPr>
            <p:ph type="title"/>
          </p:nvPr>
        </p:nvSpPr>
        <p:spPr>
          <a:xfrm>
            <a:off x="603250" y="539750"/>
            <a:ext cx="9391142" cy="717550"/>
          </a:xfrm>
        </p:spPr>
        <p:txBody>
          <a:bodyPr/>
          <a:lstStyle/>
          <a:p>
            <a:r>
              <a:rPr lang="en-IE" dirty="0">
                <a:solidFill>
                  <a:srgbClr val="7292CC"/>
                </a:solidFill>
              </a:rPr>
              <a:t>What’s next</a:t>
            </a:r>
          </a:p>
        </p:txBody>
      </p:sp>
    </p:spTree>
    <p:extLst>
      <p:ext uri="{BB962C8B-B14F-4D97-AF65-F5344CB8AC3E}">
        <p14:creationId xmlns:p14="http://schemas.microsoft.com/office/powerpoint/2010/main" val="306772666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A7977-AFE0-B9A7-65E1-E41A8D219F13}"/>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EFD6CCA2-6118-1339-959D-762EA1C916CA}"/>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0"/>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27DE5D02-B6BE-C08F-933D-46B61805A758}"/>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E34421DA-8BA0-2260-3A63-D7AEF64BBF6D}"/>
              </a:ext>
            </a:extLst>
          </p:cNvPr>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 name="Title 4">
            <a:extLst>
              <a:ext uri="{FF2B5EF4-FFF2-40B4-BE49-F238E27FC236}">
                <a16:creationId xmlns:a16="http://schemas.microsoft.com/office/drawing/2014/main" id="{5C2038AD-32AD-F63E-5D32-19528D62989D}"/>
              </a:ext>
            </a:extLst>
          </p:cNvPr>
          <p:cNvSpPr>
            <a:spLocks noGrp="1"/>
          </p:cNvSpPr>
          <p:nvPr>
            <p:ph type="title"/>
          </p:nvPr>
        </p:nvSpPr>
        <p:spPr>
          <a:xfrm>
            <a:off x="603250" y="539750"/>
            <a:ext cx="9391142" cy="717550"/>
          </a:xfrm>
        </p:spPr>
        <p:txBody>
          <a:bodyPr>
            <a:normAutofit fontScale="90000"/>
          </a:bodyPr>
          <a:lstStyle/>
          <a:p>
            <a:pPr algn="ctr"/>
            <a:r>
              <a:rPr lang="en-GB" sz="4700" dirty="0">
                <a:solidFill>
                  <a:srgbClr val="7292CC"/>
                </a:solidFill>
                <a:hlinkClick r:id="rId5">
                  <a:extLst>
                    <a:ext uri="{A12FA001-AC4F-418D-AE19-62706E023703}">
                      <ahyp:hlinkClr xmlns:ahyp="http://schemas.microsoft.com/office/drawing/2018/hyperlinkcolor" val="tx"/>
                    </a:ext>
                  </a:extLst>
                </a:hlinkClick>
              </a:rPr>
              <a:t>EPforAfrica@manchester.ac.uk</a:t>
            </a:r>
            <a:br>
              <a:rPr lang="en-GB" sz="4400" dirty="0"/>
            </a:br>
            <a:endParaRPr lang="en-IE" dirty="0">
              <a:solidFill>
                <a:srgbClr val="7292CC"/>
              </a:solidFill>
            </a:endParaRPr>
          </a:p>
        </p:txBody>
      </p:sp>
      <p:pic>
        <p:nvPicPr>
          <p:cNvPr id="9" name="Picture 8">
            <a:extLst>
              <a:ext uri="{FF2B5EF4-FFF2-40B4-BE49-F238E27FC236}">
                <a16:creationId xmlns:a16="http://schemas.microsoft.com/office/drawing/2014/main" id="{4E899738-9850-CC21-3940-F704C90192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95899" y="1373206"/>
            <a:ext cx="6605843" cy="4376608"/>
          </a:xfrm>
          <a:prstGeom prst="rect">
            <a:avLst/>
          </a:prstGeom>
        </p:spPr>
      </p:pic>
    </p:spTree>
    <p:extLst>
      <p:ext uri="{BB962C8B-B14F-4D97-AF65-F5344CB8AC3E}">
        <p14:creationId xmlns:p14="http://schemas.microsoft.com/office/powerpoint/2010/main" val="8496419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A26B57-55A3-1FC2-B6AC-DC374D0E0D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E12D95-C1D5-BA06-AD40-7BC0C756297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23593" y="-2623592"/>
            <a:ext cx="6944813" cy="12191998"/>
          </a:xfrm>
          <a:prstGeom prst="rect">
            <a:avLst/>
          </a:prstGeom>
        </p:spPr>
      </p:pic>
      <p:sp>
        <p:nvSpPr>
          <p:cNvPr id="2" name="Line">
            <a:extLst>
              <a:ext uri="{FF2B5EF4-FFF2-40B4-BE49-F238E27FC236}">
                <a16:creationId xmlns:a16="http://schemas.microsoft.com/office/drawing/2014/main" id="{F0EF28A7-085E-AB0A-6268-1ED6B0D04ED1}"/>
              </a:ext>
            </a:extLst>
          </p:cNvPr>
          <p:cNvSpPr/>
          <p:nvPr/>
        </p:nvSpPr>
        <p:spPr>
          <a:xfrm flipV="1">
            <a:off x="348402" y="3349286"/>
            <a:ext cx="11515938" cy="63434"/>
          </a:xfrm>
          <a:prstGeom prst="line">
            <a:avLst/>
          </a:prstGeom>
          <a:ln w="34925">
            <a:solidFill>
              <a:schemeClr val="bg1"/>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dirty="0">
              <a:ln>
                <a:noFill/>
              </a:ln>
              <a:solidFill>
                <a:srgbClr val="5E5E5E"/>
              </a:solidFill>
              <a:effectLst/>
              <a:uLnTx/>
              <a:uFillTx/>
              <a:latin typeface="Helvetica Neue"/>
              <a:sym typeface="Helvetica Neue"/>
            </a:endParaRPr>
          </a:p>
        </p:txBody>
      </p:sp>
      <p:sp>
        <p:nvSpPr>
          <p:cNvPr id="3" name="Strategy…">
            <a:extLst>
              <a:ext uri="{FF2B5EF4-FFF2-40B4-BE49-F238E27FC236}">
                <a16:creationId xmlns:a16="http://schemas.microsoft.com/office/drawing/2014/main" id="{CDCCEB43-B850-D5E4-9236-CBF74AC52DD2}"/>
              </a:ext>
            </a:extLst>
          </p:cNvPr>
          <p:cNvSpPr txBox="1">
            <a:spLocks/>
          </p:cNvSpPr>
          <p:nvPr/>
        </p:nvSpPr>
        <p:spPr>
          <a:xfrm>
            <a:off x="474132" y="3707425"/>
            <a:ext cx="11287338" cy="14228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Thank you</a:t>
            </a:r>
          </a:p>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Any questions?</a:t>
            </a:r>
            <a:endParaRPr lang="en-GB" sz="4800" b="0" kern="0" spc="-50" dirty="0">
              <a:solidFill>
                <a:schemeClr val="bg1"/>
              </a:solidFill>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70438530-232C-B5B5-B6F5-2A09835EC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1379" y="920234"/>
            <a:ext cx="5349240" cy="2134347"/>
          </a:xfrm>
          <a:prstGeom prst="rect">
            <a:avLst/>
          </a:prstGeom>
        </p:spPr>
      </p:pic>
    </p:spTree>
    <p:extLst>
      <p:ext uri="{BB962C8B-B14F-4D97-AF65-F5344CB8AC3E}">
        <p14:creationId xmlns:p14="http://schemas.microsoft.com/office/powerpoint/2010/main" val="275132320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96135AB-F1B6-DCDA-CBCE-D595BF1D279D}"/>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759E8BA0-01BF-56AB-EDD1-58F8A8CB521C}"/>
              </a:ext>
            </a:extLst>
          </p:cNvPr>
          <p:cNvSpPr>
            <a:spLocks noGrp="1"/>
          </p:cNvSpPr>
          <p:nvPr>
            <p:ph type="body" sz="quarter" idx="21"/>
          </p:nvPr>
        </p:nvSpPr>
        <p:spPr>
          <a:xfrm>
            <a:off x="603250" y="1457081"/>
            <a:ext cx="10985500" cy="667172"/>
          </a:xfrm>
        </p:spPr>
        <p:txBody>
          <a:bodyPr>
            <a:normAutofit fontScale="77500" lnSpcReduction="20000"/>
          </a:bodyPr>
          <a:lstStyle/>
          <a:p>
            <a:r>
              <a:rPr lang="en-US" sz="2800" dirty="0"/>
              <a:t>International collaborations explored through the lens of research management</a:t>
            </a:r>
            <a:endParaRPr lang="en-IE" dirty="0"/>
          </a:p>
        </p:txBody>
      </p:sp>
      <p:sp>
        <p:nvSpPr>
          <p:cNvPr id="3" name="Text Placeholder 2">
            <a:extLst>
              <a:ext uri="{FF2B5EF4-FFF2-40B4-BE49-F238E27FC236}">
                <a16:creationId xmlns:a16="http://schemas.microsoft.com/office/drawing/2014/main" id="{D6848F1F-10F3-AC05-A285-ACEBF5177856}"/>
              </a:ext>
            </a:extLst>
          </p:cNvPr>
          <p:cNvSpPr>
            <a:spLocks noGrp="1"/>
          </p:cNvSpPr>
          <p:nvPr>
            <p:ph type="body" sz="half" idx="1"/>
          </p:nvPr>
        </p:nvSpPr>
        <p:spPr>
          <a:xfrm>
            <a:off x="603250" y="2124253"/>
            <a:ext cx="10887710" cy="3538281"/>
          </a:xfrm>
        </p:spPr>
        <p:txBody>
          <a:bodyPr>
            <a:normAutofit/>
          </a:bodyPr>
          <a:lstStyle/>
          <a:p>
            <a:r>
              <a:rPr lang="en-GB" dirty="0"/>
              <a:t>In 2024, the British Academy published a new call aimed at research offices:</a:t>
            </a:r>
            <a:r>
              <a:rPr lang="en-GB" i="1" dirty="0"/>
              <a:t> </a:t>
            </a:r>
            <a:r>
              <a:rPr lang="en-GB" i="1" dirty="0">
                <a:hlinkClick r:id="rId4"/>
              </a:rPr>
              <a:t>ODA  Research Management Capacity Strengthening</a:t>
            </a:r>
            <a:r>
              <a:rPr lang="en-GB" dirty="0">
                <a:hlinkClick r:id="rId4"/>
              </a:rPr>
              <a:t> </a:t>
            </a:r>
            <a:endParaRPr lang="en-GB" dirty="0"/>
          </a:p>
          <a:p>
            <a:r>
              <a:rPr lang="en-GB" dirty="0"/>
              <a:t>This presentation will provide an overview of one of the awards: </a:t>
            </a:r>
            <a:r>
              <a:rPr lang="en-GB" b="1" i="1" dirty="0"/>
              <a:t>Equitable Partnerships for African Research Infrastructure and Capacity </a:t>
            </a:r>
            <a:r>
              <a:rPr lang="en-GB" dirty="0"/>
              <a:t>(PI Tshegofatso Seabi, University of Manchester)</a:t>
            </a:r>
            <a:endParaRPr lang="en-GB" b="1" i="1" dirty="0"/>
          </a:p>
          <a:p>
            <a:r>
              <a:rPr lang="en-GB" dirty="0"/>
              <a:t>The project brings together the University of Manchester, Addis Ababa University, Dar es Salaam University and Makerere University</a:t>
            </a:r>
          </a:p>
          <a:p>
            <a:endParaRPr lang="en-IE" dirty="0"/>
          </a:p>
        </p:txBody>
      </p:sp>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p:txBody>
          <a:bodyPr/>
          <a:lstStyle/>
          <a:p>
            <a:r>
              <a:rPr lang="en-US" dirty="0">
                <a:solidFill>
                  <a:srgbClr val="7292CC"/>
                </a:solidFill>
              </a:rPr>
              <a:t>EP for AfRICa</a:t>
            </a:r>
            <a:endParaRPr lang="en-IE" dirty="0">
              <a:solidFill>
                <a:srgbClr val="7292CC"/>
              </a:solidFill>
            </a:endParaRPr>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16542351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9352AD0F-CF94-552F-F690-D95BC803ABE2}"/>
              </a:ext>
            </a:extLst>
          </p:cNvPr>
          <p:cNvPicPr>
            <a:picLocks noGrp="1" noRot="1" noMove="1" noResize="1" noEditPoints="1" noAdjustHandles="1" noChangeArrowheads="1" noChangeShapeType="1" noCrop="1"/>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0E67834E-8280-E1CC-E2EB-955C6AC01540}"/>
              </a:ext>
            </a:extLst>
          </p:cNvPr>
          <p:cNvSpPr>
            <a:spLocks noGrp="1"/>
          </p:cNvSpPr>
          <p:nvPr>
            <p:ph type="body" sz="half" idx="1"/>
          </p:nvPr>
        </p:nvSpPr>
        <p:spPr>
          <a:xfrm>
            <a:off x="265073" y="1788145"/>
            <a:ext cx="11734903" cy="1640855"/>
          </a:xfrm>
        </p:spPr>
        <p:txBody>
          <a:bodyPr>
            <a:normAutofit fontScale="25000" lnSpcReduction="20000"/>
          </a:bodyPr>
          <a:lstStyle/>
          <a:p>
            <a:endParaRPr lang="en-GB" sz="16000" b="1" i="1" dirty="0">
              <a:solidFill>
                <a:srgbClr val="7292CC"/>
              </a:solidFill>
            </a:endParaRPr>
          </a:p>
          <a:p>
            <a:endParaRPr lang="en-GB" sz="16000" b="1" i="1" dirty="0">
              <a:solidFill>
                <a:srgbClr val="7292CC"/>
              </a:solidFill>
            </a:endParaRPr>
          </a:p>
          <a:p>
            <a:pPr>
              <a:lnSpc>
                <a:spcPct val="120000"/>
              </a:lnSpc>
            </a:pPr>
            <a:r>
              <a:rPr lang="en-GB" sz="12800" b="1" i="1" dirty="0">
                <a:solidFill>
                  <a:schemeClr val="tx1"/>
                </a:solidFill>
              </a:rPr>
              <a:t>An equitable partnership is a relationship where all</a:t>
            </a:r>
          </a:p>
          <a:p>
            <a:pPr>
              <a:lnSpc>
                <a:spcPct val="120000"/>
              </a:lnSpc>
            </a:pPr>
            <a:r>
              <a:rPr lang="en-GB" sz="12800" b="1" i="1" dirty="0">
                <a:solidFill>
                  <a:schemeClr val="tx1"/>
                </a:solidFill>
              </a:rPr>
              <a:t> parties are valued, respected and have fair access to resources, opportunities and decision-making power </a:t>
            </a:r>
          </a:p>
          <a:p>
            <a:endParaRPr lang="en-GB" b="1" dirty="0">
              <a:solidFill>
                <a:schemeClr val="tx1"/>
              </a:solidFill>
            </a:endParaRPr>
          </a:p>
          <a:p>
            <a:endParaRPr lang="en-GB" b="1" dirty="0">
              <a:solidFill>
                <a:schemeClr val="tx1"/>
              </a:solidFill>
            </a:endParaRPr>
          </a:p>
          <a:p>
            <a:endParaRPr lang="en-GB" b="1" dirty="0">
              <a:solidFill>
                <a:schemeClr val="tx1"/>
              </a:solidFill>
            </a:endParaRPr>
          </a:p>
          <a:p>
            <a:endParaRPr lang="en-GB" b="1" dirty="0">
              <a:solidFill>
                <a:schemeClr val="tx1"/>
              </a:solidFill>
            </a:endParaRPr>
          </a:p>
          <a:p>
            <a:endParaRPr lang="en-GB" b="1" dirty="0">
              <a:solidFill>
                <a:schemeClr val="tx1"/>
              </a:solidFill>
            </a:endParaRPr>
          </a:p>
          <a:p>
            <a:r>
              <a:rPr lang="en-GB" b="1" dirty="0">
                <a:solidFill>
                  <a:schemeClr val="tx1"/>
                </a:solidFill>
              </a:rPr>
              <a:t>Dr. Hassan Iddy, senior lecturer, University of Dar es Salaam</a:t>
            </a:r>
            <a:endParaRPr lang="en-US" b="1" dirty="0">
              <a:solidFill>
                <a:schemeClr val="tx1"/>
              </a:solidFill>
            </a:endParaRPr>
          </a:p>
          <a:p>
            <a:endParaRPr lang="en-IE" b="1" dirty="0">
              <a:solidFill>
                <a:srgbClr val="7292CC"/>
              </a:solidFill>
            </a:endParaRPr>
          </a:p>
        </p:txBody>
      </p:sp>
      <p:sp>
        <p:nvSpPr>
          <p:cNvPr id="4" name="TextBox 3">
            <a:extLst>
              <a:ext uri="{FF2B5EF4-FFF2-40B4-BE49-F238E27FC236}">
                <a16:creationId xmlns:a16="http://schemas.microsoft.com/office/drawing/2014/main" id="{4B6FDDC3-14A4-E229-D2E6-8736F7CFC11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B03FD421-8A10-EF16-4A0F-B0E3A0A99D14}"/>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361888420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DA3D0B3E-2C05-965A-0CBC-2D12A04FF13B}"/>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609857E9-8E0A-FAC9-8965-474F65C27C57}"/>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10CB196A-2808-C2D0-1398-AB131BE6F655}"/>
              </a:ext>
            </a:extLst>
          </p:cNvPr>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C121E2C0-4C07-C4CF-B827-338A8674402E}"/>
              </a:ext>
            </a:extLst>
          </p:cNvPr>
          <p:cNvSpPr>
            <a:spLocks noGrp="1"/>
          </p:cNvSpPr>
          <p:nvPr>
            <p:ph type="body" sz="half" idx="1"/>
          </p:nvPr>
        </p:nvSpPr>
        <p:spPr>
          <a:xfrm>
            <a:off x="603250" y="1724690"/>
            <a:ext cx="9391142" cy="4209766"/>
          </a:xfrm>
        </p:spPr>
        <p:txBody>
          <a:bodyPr/>
          <a:lstStyle/>
          <a:p>
            <a:r>
              <a:rPr lang="en-GB" b="1" dirty="0"/>
              <a:t>Introduction </a:t>
            </a:r>
          </a:p>
          <a:p>
            <a:r>
              <a:rPr lang="en-GB" b="1" dirty="0"/>
              <a:t>Collaborating partners</a:t>
            </a:r>
          </a:p>
          <a:p>
            <a:r>
              <a:rPr lang="en-GB" b="1" dirty="0"/>
              <a:t>Project background</a:t>
            </a:r>
          </a:p>
          <a:p>
            <a:r>
              <a:rPr lang="en-GB" b="1" dirty="0"/>
              <a:t>Project outline</a:t>
            </a:r>
          </a:p>
          <a:p>
            <a:r>
              <a:rPr lang="en-GB" b="1" dirty="0"/>
              <a:t>What’s next</a:t>
            </a:r>
          </a:p>
          <a:p>
            <a:pPr marL="0" indent="0">
              <a:buNone/>
            </a:pPr>
            <a:endParaRPr lang="en-GB" dirty="0">
              <a:latin typeface="Arial" panose="020B0604020202020204" pitchFamily="34" charset="0"/>
              <a:cs typeface="Arial" panose="020B0604020202020204" pitchFamily="34" charset="0"/>
            </a:endParaRPr>
          </a:p>
          <a:p>
            <a:endParaRPr lang="en-IE" dirty="0"/>
          </a:p>
        </p:txBody>
      </p:sp>
      <p:sp>
        <p:nvSpPr>
          <p:cNvPr id="5" name="Title 4">
            <a:extLst>
              <a:ext uri="{FF2B5EF4-FFF2-40B4-BE49-F238E27FC236}">
                <a16:creationId xmlns:a16="http://schemas.microsoft.com/office/drawing/2014/main" id="{4AF25002-6D6A-F129-C667-7AFDC917BECF}"/>
              </a:ext>
            </a:extLst>
          </p:cNvPr>
          <p:cNvSpPr>
            <a:spLocks noGrp="1"/>
          </p:cNvSpPr>
          <p:nvPr>
            <p:ph type="title"/>
          </p:nvPr>
        </p:nvSpPr>
        <p:spPr>
          <a:xfrm>
            <a:off x="603250" y="539750"/>
            <a:ext cx="9391142" cy="717550"/>
          </a:xfrm>
        </p:spPr>
        <p:txBody>
          <a:bodyPr/>
          <a:lstStyle/>
          <a:p>
            <a:r>
              <a:rPr lang="en-IE" dirty="0">
                <a:solidFill>
                  <a:srgbClr val="7292CC"/>
                </a:solidFill>
              </a:rPr>
              <a:t>Overview</a:t>
            </a:r>
          </a:p>
        </p:txBody>
      </p:sp>
    </p:spTree>
    <p:extLst>
      <p:ext uri="{BB962C8B-B14F-4D97-AF65-F5344CB8AC3E}">
        <p14:creationId xmlns:p14="http://schemas.microsoft.com/office/powerpoint/2010/main" val="239165006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A6D18-F8F6-0CC7-7B7F-BF82C558EBAD}"/>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2BAA228E-BD28-4C41-C17E-BCFB78104241}"/>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1" y="-2667000"/>
            <a:ext cx="6858000" cy="121919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B4BDA562-9453-4D1A-6A83-72FA8B4222A1}"/>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BC448A2A-EFB0-A356-310A-68010988B283}"/>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CBFA4852-1EAB-FD94-7068-B3EBAD1B8988}"/>
              </a:ext>
            </a:extLst>
          </p:cNvPr>
          <p:cNvSpPr>
            <a:spLocks noGrp="1"/>
          </p:cNvSpPr>
          <p:nvPr>
            <p:ph type="body" sz="half" idx="1"/>
          </p:nvPr>
        </p:nvSpPr>
        <p:spPr>
          <a:xfrm>
            <a:off x="603250" y="1724690"/>
            <a:ext cx="9391142" cy="4209766"/>
          </a:xfrm>
        </p:spPr>
        <p:txBody>
          <a:bodyPr/>
          <a:lstStyle/>
          <a:p>
            <a:pPr marL="0" indent="0">
              <a:buNone/>
            </a:pPr>
            <a:endParaRPr lang="en-GB" dirty="0">
              <a:latin typeface="Arial" panose="020B0604020202020204" pitchFamily="34" charset="0"/>
              <a:cs typeface="Arial" panose="020B0604020202020204" pitchFamily="34" charset="0"/>
            </a:endParaRPr>
          </a:p>
          <a:p>
            <a:endParaRPr lang="en-IE" dirty="0"/>
          </a:p>
        </p:txBody>
      </p:sp>
      <p:sp>
        <p:nvSpPr>
          <p:cNvPr id="2" name="Title 4">
            <a:extLst>
              <a:ext uri="{FF2B5EF4-FFF2-40B4-BE49-F238E27FC236}">
                <a16:creationId xmlns:a16="http://schemas.microsoft.com/office/drawing/2014/main" id="{85278630-DAAC-C213-B463-2C21A43205DE}"/>
              </a:ext>
            </a:extLst>
          </p:cNvPr>
          <p:cNvSpPr>
            <a:spLocks noGrp="1"/>
          </p:cNvSpPr>
          <p:nvPr>
            <p:ph type="title"/>
          </p:nvPr>
        </p:nvSpPr>
        <p:spPr>
          <a:xfrm>
            <a:off x="603250" y="539750"/>
            <a:ext cx="9391650" cy="717550"/>
          </a:xfrm>
        </p:spPr>
        <p:txBody>
          <a:bodyPr/>
          <a:lstStyle/>
          <a:p>
            <a:r>
              <a:rPr lang="en-GB" dirty="0">
                <a:solidFill>
                  <a:srgbClr val="7292CC"/>
                </a:solidFill>
              </a:rPr>
              <a:t>Introduction</a:t>
            </a:r>
          </a:p>
        </p:txBody>
      </p:sp>
      <p:sp>
        <p:nvSpPr>
          <p:cNvPr id="4" name="Text Placeholder 1">
            <a:extLst>
              <a:ext uri="{FF2B5EF4-FFF2-40B4-BE49-F238E27FC236}">
                <a16:creationId xmlns:a16="http://schemas.microsoft.com/office/drawing/2014/main" id="{01BCD186-D2D7-0DF9-885A-12BABEE3B031}"/>
              </a:ext>
            </a:extLst>
          </p:cNvPr>
          <p:cNvSpPr>
            <a:spLocks noGrp="1"/>
          </p:cNvSpPr>
          <p:nvPr>
            <p:ph type="body" sz="quarter" idx="21"/>
          </p:nvPr>
        </p:nvSpPr>
        <p:spPr>
          <a:xfrm>
            <a:off x="560578" y="1186481"/>
            <a:ext cx="10479278" cy="980647"/>
          </a:xfrm>
        </p:spPr>
        <p:txBody>
          <a:bodyPr>
            <a:normAutofit fontScale="25000" lnSpcReduction="20000"/>
          </a:bodyPr>
          <a:lstStyle/>
          <a:p>
            <a:pPr>
              <a:lnSpc>
                <a:spcPct val="120000"/>
              </a:lnSpc>
            </a:pPr>
            <a:r>
              <a:rPr lang="en-US" sz="7200" dirty="0"/>
              <a:t>Collaborative programme designed to strengthen research management capacity at the University of Manchester (UoM), Addis Ababa University (AAU), Makerere University (MU), and Mkwawa University College of Education (MUCE) affiliated to Dar es Salaam University</a:t>
            </a:r>
          </a:p>
          <a:p>
            <a:endParaRPr lang="en-GB" dirty="0"/>
          </a:p>
        </p:txBody>
      </p:sp>
      <p:pic>
        <p:nvPicPr>
          <p:cNvPr id="9" name="Picture 8">
            <a:extLst>
              <a:ext uri="{FF2B5EF4-FFF2-40B4-BE49-F238E27FC236}">
                <a16:creationId xmlns:a16="http://schemas.microsoft.com/office/drawing/2014/main" id="{64A82DC6-55EA-2AF2-1C36-4C5C6CE666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2743" y="2599172"/>
            <a:ext cx="1720074" cy="2104068"/>
          </a:xfrm>
          <a:prstGeom prst="rect">
            <a:avLst/>
          </a:prstGeom>
        </p:spPr>
      </p:pic>
      <p:pic>
        <p:nvPicPr>
          <p:cNvPr id="10" name="Picture 9" descr="A purple and yellow logo&#10;&#10;AI-generated content may be incorrect.">
            <a:extLst>
              <a:ext uri="{FF2B5EF4-FFF2-40B4-BE49-F238E27FC236}">
                <a16:creationId xmlns:a16="http://schemas.microsoft.com/office/drawing/2014/main" id="{81F70533-EAA4-12C7-8278-1085AA0EC9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40225" y="2976552"/>
            <a:ext cx="2578679" cy="1089491"/>
          </a:xfrm>
          <a:prstGeom prst="rect">
            <a:avLst/>
          </a:prstGeom>
        </p:spPr>
      </p:pic>
      <p:pic>
        <p:nvPicPr>
          <p:cNvPr id="11" name="Picture 10">
            <a:extLst>
              <a:ext uri="{FF2B5EF4-FFF2-40B4-BE49-F238E27FC236}">
                <a16:creationId xmlns:a16="http://schemas.microsoft.com/office/drawing/2014/main" id="{95014206-A382-0A2D-A61B-E12D8962E4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44887" y="2599171"/>
            <a:ext cx="1846320" cy="2104069"/>
          </a:xfrm>
          <a:prstGeom prst="rect">
            <a:avLst/>
          </a:prstGeom>
        </p:spPr>
      </p:pic>
      <p:pic>
        <p:nvPicPr>
          <p:cNvPr id="12" name="Picture 11">
            <a:extLst>
              <a:ext uri="{FF2B5EF4-FFF2-40B4-BE49-F238E27FC236}">
                <a16:creationId xmlns:a16="http://schemas.microsoft.com/office/drawing/2014/main" id="{1826B2B3-FA08-A9E0-2ADC-FACAB10B77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70169" y="2612139"/>
            <a:ext cx="2570488" cy="2104069"/>
          </a:xfrm>
          <a:prstGeom prst="rect">
            <a:avLst/>
          </a:prstGeom>
        </p:spPr>
      </p:pic>
    </p:spTree>
    <p:extLst>
      <p:ext uri="{BB962C8B-B14F-4D97-AF65-F5344CB8AC3E}">
        <p14:creationId xmlns:p14="http://schemas.microsoft.com/office/powerpoint/2010/main" val="380537575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B4A09-F7C6-0A73-080C-11F3842038D0}"/>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F3A54CC7-954F-6036-9035-CA0B56D224B0}"/>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46299"/>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6FB717BC-A9BF-C6CF-AFA2-B5019C8C66E3}"/>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891EC700-AE25-B7F2-66C9-2B72E1EDAC25}"/>
              </a:ext>
            </a:extLst>
          </p:cNvPr>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6F6D71F7-AB2A-D24C-5455-B5B0D79F3B09}"/>
              </a:ext>
            </a:extLst>
          </p:cNvPr>
          <p:cNvSpPr>
            <a:spLocks noGrp="1"/>
          </p:cNvSpPr>
          <p:nvPr>
            <p:ph type="body" sz="half" idx="1"/>
          </p:nvPr>
        </p:nvSpPr>
        <p:spPr>
          <a:xfrm>
            <a:off x="603250" y="1724690"/>
            <a:ext cx="9391142" cy="4209766"/>
          </a:xfrm>
        </p:spPr>
        <p:txBody>
          <a:bodyPr/>
          <a:lstStyle/>
          <a:p>
            <a:pPr marL="0" indent="0">
              <a:buNone/>
            </a:pPr>
            <a:endParaRPr lang="en-GB" dirty="0">
              <a:latin typeface="Arial" panose="020B0604020202020204" pitchFamily="34" charset="0"/>
              <a:cs typeface="Arial" panose="020B0604020202020204" pitchFamily="34" charset="0"/>
            </a:endParaRPr>
          </a:p>
          <a:p>
            <a:endParaRPr lang="en-IE" dirty="0"/>
          </a:p>
        </p:txBody>
      </p:sp>
      <p:sp>
        <p:nvSpPr>
          <p:cNvPr id="5" name="Title 4">
            <a:extLst>
              <a:ext uri="{FF2B5EF4-FFF2-40B4-BE49-F238E27FC236}">
                <a16:creationId xmlns:a16="http://schemas.microsoft.com/office/drawing/2014/main" id="{40DBA7B8-65B3-B3A1-3075-E879C4B77965}"/>
              </a:ext>
            </a:extLst>
          </p:cNvPr>
          <p:cNvSpPr>
            <a:spLocks noGrp="1"/>
          </p:cNvSpPr>
          <p:nvPr>
            <p:ph type="title"/>
          </p:nvPr>
        </p:nvSpPr>
        <p:spPr>
          <a:xfrm>
            <a:off x="603250" y="539750"/>
            <a:ext cx="9391142" cy="717550"/>
          </a:xfrm>
        </p:spPr>
        <p:txBody>
          <a:bodyPr/>
          <a:lstStyle/>
          <a:p>
            <a:r>
              <a:rPr lang="en-IE" dirty="0">
                <a:solidFill>
                  <a:srgbClr val="7292CC"/>
                </a:solidFill>
              </a:rPr>
              <a:t>Collaborating partners </a:t>
            </a:r>
          </a:p>
        </p:txBody>
      </p:sp>
      <p:graphicFrame>
        <p:nvGraphicFramePr>
          <p:cNvPr id="2" name="Content Placeholder 2">
            <a:extLst>
              <a:ext uri="{FF2B5EF4-FFF2-40B4-BE49-F238E27FC236}">
                <a16:creationId xmlns:a16="http://schemas.microsoft.com/office/drawing/2014/main" id="{0A3DBEC2-7934-6664-14BC-601445B952D2}"/>
              </a:ext>
            </a:extLst>
          </p:cNvPr>
          <p:cNvGraphicFramePr>
            <a:graphicFrameLocks/>
          </p:cNvGraphicFramePr>
          <p:nvPr>
            <p:extLst>
              <p:ext uri="{D42A27DB-BD31-4B8C-83A1-F6EECF244321}">
                <p14:modId xmlns:p14="http://schemas.microsoft.com/office/powerpoint/2010/main" val="4101383611"/>
              </p:ext>
            </p:extLst>
          </p:nvPr>
        </p:nvGraphicFramePr>
        <p:xfrm>
          <a:off x="797460" y="1154953"/>
          <a:ext cx="11283697" cy="53492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3238082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71BB9-7206-1CCB-FE59-3EF9FFA2FA93}"/>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9BC61E12-7BA2-DAB9-0EFD-F8B822F83EBE}"/>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080C2540-8B63-FD07-768E-5446B14048CD}"/>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20C2970E-E0B2-F477-E0D5-1A1049E343CE}"/>
              </a:ext>
            </a:extLst>
          </p:cNvPr>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01D71DBF-3605-CDD5-3FE9-FFC4511EB4FD}"/>
              </a:ext>
            </a:extLst>
          </p:cNvPr>
          <p:cNvSpPr>
            <a:spLocks noGrp="1"/>
          </p:cNvSpPr>
          <p:nvPr>
            <p:ph type="body" sz="half" idx="1"/>
          </p:nvPr>
        </p:nvSpPr>
        <p:spPr>
          <a:xfrm>
            <a:off x="603250" y="1724690"/>
            <a:ext cx="9391142" cy="4209766"/>
          </a:xfrm>
        </p:spPr>
        <p:txBody>
          <a:bodyPr>
            <a:normAutofit/>
          </a:bodyPr>
          <a:lstStyle/>
          <a:p>
            <a:r>
              <a:rPr lang="en-GB" dirty="0"/>
              <a:t>Strengthening research management is increasingly recognised as a pillar of equitable international research collaboration</a:t>
            </a:r>
          </a:p>
          <a:p>
            <a:r>
              <a:rPr lang="en-GB" dirty="0"/>
              <a:t>Despite growing research ambition and funding, some institutions have little or no dedicated resources for research management</a:t>
            </a:r>
          </a:p>
          <a:p>
            <a:r>
              <a:rPr lang="en-GB" dirty="0"/>
              <a:t>Where systems do exist, misalignment between policies and processes across research functions often creates inefficiencies and barriers</a:t>
            </a:r>
          </a:p>
          <a:p>
            <a:r>
              <a:rPr lang="en-GB" dirty="0"/>
              <a:t>These gaps affect the entire research lifecycle and can undermine collaboration</a:t>
            </a:r>
          </a:p>
          <a:p>
            <a:pPr marL="0" indent="0">
              <a:buNone/>
            </a:pPr>
            <a:endParaRPr lang="en-GB" dirty="0">
              <a:latin typeface="Arial" panose="020B0604020202020204" pitchFamily="34" charset="0"/>
              <a:cs typeface="Arial" panose="020B0604020202020204" pitchFamily="34" charset="0"/>
            </a:endParaRPr>
          </a:p>
          <a:p>
            <a:endParaRPr lang="en-IE" dirty="0"/>
          </a:p>
        </p:txBody>
      </p:sp>
      <p:sp>
        <p:nvSpPr>
          <p:cNvPr id="5" name="Title 4">
            <a:extLst>
              <a:ext uri="{FF2B5EF4-FFF2-40B4-BE49-F238E27FC236}">
                <a16:creationId xmlns:a16="http://schemas.microsoft.com/office/drawing/2014/main" id="{A8A2B1AF-A6EE-8F02-B816-6DA54B2C4D50}"/>
              </a:ext>
            </a:extLst>
          </p:cNvPr>
          <p:cNvSpPr>
            <a:spLocks noGrp="1"/>
          </p:cNvSpPr>
          <p:nvPr>
            <p:ph type="title"/>
          </p:nvPr>
        </p:nvSpPr>
        <p:spPr>
          <a:xfrm>
            <a:off x="603250" y="539750"/>
            <a:ext cx="9391142" cy="717550"/>
          </a:xfrm>
        </p:spPr>
        <p:txBody>
          <a:bodyPr/>
          <a:lstStyle/>
          <a:p>
            <a:r>
              <a:rPr lang="en-IE" dirty="0">
                <a:solidFill>
                  <a:srgbClr val="7292CC"/>
                </a:solidFill>
              </a:rPr>
              <a:t>Project background</a:t>
            </a:r>
          </a:p>
        </p:txBody>
      </p:sp>
    </p:spTree>
    <p:extLst>
      <p:ext uri="{BB962C8B-B14F-4D97-AF65-F5344CB8AC3E}">
        <p14:creationId xmlns:p14="http://schemas.microsoft.com/office/powerpoint/2010/main" val="93462858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9077E-D16D-840C-4DF1-E1B291313FD0}"/>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AEFE37DD-3396-A31C-9AFD-C39870778B3C}"/>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7D3D6120-19F0-BDB4-A9F5-E5A3CF275290}"/>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47C1E37C-2157-5361-BB6C-814FEF1F14A9}"/>
              </a:ext>
            </a:extLst>
          </p:cNvPr>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9BDE2600-0126-D8FB-3451-FFEE214A665C}"/>
              </a:ext>
            </a:extLst>
          </p:cNvPr>
          <p:cNvSpPr>
            <a:spLocks noGrp="1"/>
          </p:cNvSpPr>
          <p:nvPr>
            <p:ph type="body" sz="half" idx="1"/>
          </p:nvPr>
        </p:nvSpPr>
        <p:spPr>
          <a:xfrm>
            <a:off x="603250" y="1724690"/>
            <a:ext cx="9391142" cy="4209766"/>
          </a:xfrm>
        </p:spPr>
        <p:txBody>
          <a:bodyPr/>
          <a:lstStyle/>
          <a:p>
            <a:pPr marL="0" indent="0">
              <a:buNone/>
            </a:pPr>
            <a:endParaRPr lang="en-GB" dirty="0">
              <a:latin typeface="Arial" panose="020B0604020202020204" pitchFamily="34" charset="0"/>
              <a:cs typeface="Arial" panose="020B0604020202020204" pitchFamily="34" charset="0"/>
            </a:endParaRPr>
          </a:p>
          <a:p>
            <a:endParaRPr lang="en-IE" dirty="0"/>
          </a:p>
        </p:txBody>
      </p:sp>
      <p:sp>
        <p:nvSpPr>
          <p:cNvPr id="5" name="Title 4">
            <a:extLst>
              <a:ext uri="{FF2B5EF4-FFF2-40B4-BE49-F238E27FC236}">
                <a16:creationId xmlns:a16="http://schemas.microsoft.com/office/drawing/2014/main" id="{51E35A92-E885-1E9D-3F55-60A2675C9F32}"/>
              </a:ext>
            </a:extLst>
          </p:cNvPr>
          <p:cNvSpPr>
            <a:spLocks noGrp="1"/>
          </p:cNvSpPr>
          <p:nvPr>
            <p:ph type="title"/>
          </p:nvPr>
        </p:nvSpPr>
        <p:spPr>
          <a:xfrm>
            <a:off x="603250" y="539750"/>
            <a:ext cx="9391142" cy="717550"/>
          </a:xfrm>
        </p:spPr>
        <p:txBody>
          <a:bodyPr/>
          <a:lstStyle/>
          <a:p>
            <a:r>
              <a:rPr lang="en-IE" dirty="0">
                <a:solidFill>
                  <a:srgbClr val="7292CC"/>
                </a:solidFill>
              </a:rPr>
              <a:t>Project outline</a:t>
            </a:r>
          </a:p>
        </p:txBody>
      </p:sp>
      <p:sp>
        <p:nvSpPr>
          <p:cNvPr id="9" name="Text Placeholder 2">
            <a:extLst>
              <a:ext uri="{FF2B5EF4-FFF2-40B4-BE49-F238E27FC236}">
                <a16:creationId xmlns:a16="http://schemas.microsoft.com/office/drawing/2014/main" id="{A26DB002-68B3-D689-4C87-96699B3B4BDF}"/>
              </a:ext>
            </a:extLst>
          </p:cNvPr>
          <p:cNvSpPr txBox="1">
            <a:spLocks/>
          </p:cNvSpPr>
          <p:nvPr/>
        </p:nvSpPr>
        <p:spPr>
          <a:xfrm>
            <a:off x="746506" y="1655954"/>
            <a:ext cx="9391142" cy="42097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GB" kern="0" dirty="0"/>
              <a:t>Defining equitable partnerships</a:t>
            </a:r>
          </a:p>
          <a:p>
            <a:r>
              <a:rPr lang="en-GB" kern="0" dirty="0"/>
              <a:t>Identifying shared challenges </a:t>
            </a:r>
          </a:p>
          <a:p>
            <a:r>
              <a:rPr lang="en-GB" kern="0" dirty="0"/>
              <a:t>Understanding our respective institutional research infrastructures </a:t>
            </a:r>
          </a:p>
          <a:p>
            <a:r>
              <a:rPr lang="en-GB" kern="0" dirty="0"/>
              <a:t>Identifying opportunities for better engagement across research supportive roles </a:t>
            </a:r>
          </a:p>
          <a:p>
            <a:r>
              <a:rPr lang="en-GB" kern="0" dirty="0"/>
              <a:t>Delivery: in person workshops and virtual collaborative programme</a:t>
            </a:r>
          </a:p>
          <a:p>
            <a:endParaRPr lang="en-IE" kern="0" dirty="0"/>
          </a:p>
        </p:txBody>
      </p:sp>
    </p:spTree>
    <p:extLst>
      <p:ext uri="{BB962C8B-B14F-4D97-AF65-F5344CB8AC3E}">
        <p14:creationId xmlns:p14="http://schemas.microsoft.com/office/powerpoint/2010/main" val="399064544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E2026-BF6F-D8D4-9960-E1A350DE66A2}"/>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19231F9F-FD05-3BFD-CE4B-E621D8654BCF}"/>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6999" y="-2667000"/>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C12F670A-BCD0-881C-DA8D-3F76089063B8}"/>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52174797-77B0-7870-1DB8-D63BD5C3A88F}"/>
              </a:ext>
            </a:extLst>
          </p:cNvPr>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4BB560B3-A9B4-AD06-0834-AAE0B7664223}"/>
              </a:ext>
            </a:extLst>
          </p:cNvPr>
          <p:cNvSpPr>
            <a:spLocks noGrp="1"/>
          </p:cNvSpPr>
          <p:nvPr>
            <p:ph type="body" sz="half" idx="1"/>
          </p:nvPr>
        </p:nvSpPr>
        <p:spPr>
          <a:xfrm>
            <a:off x="603250" y="1724690"/>
            <a:ext cx="9391142" cy="4209766"/>
          </a:xfrm>
        </p:spPr>
        <p:txBody>
          <a:bodyPr/>
          <a:lstStyle/>
          <a:p>
            <a:r>
              <a:rPr lang="en-US" dirty="0">
                <a:solidFill>
                  <a:schemeClr val="tx1">
                    <a:lumMod val="50000"/>
                  </a:schemeClr>
                </a:solidFill>
              </a:rPr>
              <a:t>The </a:t>
            </a:r>
            <a:r>
              <a:rPr lang="en-US" b="1" dirty="0">
                <a:solidFill>
                  <a:schemeClr val="tx1">
                    <a:lumMod val="50000"/>
                  </a:schemeClr>
                </a:solidFill>
              </a:rPr>
              <a:t>ambition to lead </a:t>
            </a:r>
            <a:r>
              <a:rPr lang="en-US" dirty="0">
                <a:solidFill>
                  <a:schemeClr val="tx1">
                    <a:lumMod val="50000"/>
                  </a:schemeClr>
                </a:solidFill>
              </a:rPr>
              <a:t>on applications responding to a mandate to be research led institutions </a:t>
            </a:r>
          </a:p>
          <a:p>
            <a:r>
              <a:rPr lang="en-GB" b="1" dirty="0"/>
              <a:t>Best practice </a:t>
            </a:r>
            <a:r>
              <a:rPr lang="en-GB" dirty="0"/>
              <a:t>sharing on various research functions and areas of opportunity to </a:t>
            </a:r>
            <a:r>
              <a:rPr lang="en-GB" b="1" dirty="0"/>
              <a:t>cross learn </a:t>
            </a:r>
          </a:p>
          <a:p>
            <a:r>
              <a:rPr lang="en-GB" dirty="0"/>
              <a:t>The importance of the </a:t>
            </a:r>
            <a:r>
              <a:rPr lang="en-GB" b="1" dirty="0"/>
              <a:t>full research life </a:t>
            </a:r>
            <a:r>
              <a:rPr lang="en-GB" dirty="0"/>
              <a:t>cycle approach </a:t>
            </a:r>
          </a:p>
          <a:p>
            <a:r>
              <a:rPr lang="en-GB" dirty="0"/>
              <a:t>Acknowledged </a:t>
            </a:r>
            <a:r>
              <a:rPr lang="en-GB" b="1" dirty="0"/>
              <a:t>shared challenges </a:t>
            </a:r>
            <a:r>
              <a:rPr lang="en-GB" dirty="0"/>
              <a:t>in research support </a:t>
            </a:r>
          </a:p>
          <a:p>
            <a:endParaRPr lang="en-GB" b="1" dirty="0"/>
          </a:p>
          <a:p>
            <a:endParaRPr lang="en-GB" dirty="0">
              <a:solidFill>
                <a:schemeClr val="tx1"/>
              </a:solidFill>
            </a:endParaRPr>
          </a:p>
          <a:p>
            <a:endParaRPr lang="en-GB" dirty="0"/>
          </a:p>
          <a:p>
            <a:endParaRPr lang="en-IE" dirty="0"/>
          </a:p>
        </p:txBody>
      </p:sp>
      <p:sp>
        <p:nvSpPr>
          <p:cNvPr id="5" name="Title 4">
            <a:extLst>
              <a:ext uri="{FF2B5EF4-FFF2-40B4-BE49-F238E27FC236}">
                <a16:creationId xmlns:a16="http://schemas.microsoft.com/office/drawing/2014/main" id="{CC0E4E80-449A-5013-E2EF-18EC10061057}"/>
              </a:ext>
            </a:extLst>
          </p:cNvPr>
          <p:cNvSpPr>
            <a:spLocks noGrp="1"/>
          </p:cNvSpPr>
          <p:nvPr>
            <p:ph type="title"/>
          </p:nvPr>
        </p:nvSpPr>
        <p:spPr>
          <a:xfrm>
            <a:off x="603250" y="539750"/>
            <a:ext cx="9391142" cy="717550"/>
          </a:xfrm>
        </p:spPr>
        <p:txBody>
          <a:bodyPr/>
          <a:lstStyle/>
          <a:p>
            <a:r>
              <a:rPr lang="en-IE" dirty="0">
                <a:solidFill>
                  <a:srgbClr val="7292CC"/>
                </a:solidFill>
              </a:rPr>
              <a:t>What came out of the first workshop </a:t>
            </a:r>
          </a:p>
        </p:txBody>
      </p:sp>
    </p:spTree>
    <p:extLst>
      <p:ext uri="{BB962C8B-B14F-4D97-AF65-F5344CB8AC3E}">
        <p14:creationId xmlns:p14="http://schemas.microsoft.com/office/powerpoint/2010/main" val="314065982"/>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3" id="{DDCF1FC6-CC23-4236-9119-C0E996F5D25C}" vid="{5F23C322-6768-4972-BFFF-925FAA99B2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6522d93-ccde-437d-a793-b289ee708a2f" xsi:nil="true"/>
    <lcf76f155ced4ddcb4097134ff3c332f xmlns="563d7928-de39-40eb-aaef-3504eb7eef2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F3A9E8D51AC34D88BEBDC6697AB1BA" ma:contentTypeVersion="16" ma:contentTypeDescription="Create a new document." ma:contentTypeScope="" ma:versionID="e4e28ada7636b28b3066611c1c3d0049">
  <xsd:schema xmlns:xsd="http://www.w3.org/2001/XMLSchema" xmlns:xs="http://www.w3.org/2001/XMLSchema" xmlns:p="http://schemas.microsoft.com/office/2006/metadata/properties" xmlns:ns2="563d7928-de39-40eb-aaef-3504eb7eef23" xmlns:ns3="a6522d93-ccde-437d-a793-b289ee708a2f" targetNamespace="http://schemas.microsoft.com/office/2006/metadata/properties" ma:root="true" ma:fieldsID="0a0ece2ae2306a210f4ea951b969c994" ns2:_="" ns3:_="">
    <xsd:import namespace="563d7928-de39-40eb-aaef-3504eb7eef23"/>
    <xsd:import namespace="a6522d93-ccde-437d-a793-b289ee708a2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3d7928-de39-40eb-aaef-3504eb7eef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2090d37-0cf0-4191-99ae-e11c03e71b3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522d93-ccde-437d-a793-b289ee708a2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58787e5-1a83-4099-8018-dcd51ec2f4c3}" ma:internalName="TaxCatchAll" ma:showField="CatchAllData" ma:web="a6522d93-ccde-437d-a793-b289ee708a2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A11FF0-472B-4CE3-BB30-FA1E15D96E41}">
  <ds:schemaRefs>
    <ds:schemaRef ds:uri="http://schemas.microsoft.com/office/2006/documentManagement/types"/>
    <ds:schemaRef ds:uri="http://purl.org/dc/elements/1.1/"/>
    <ds:schemaRef ds:uri="http://purl.org/dc/terms/"/>
    <ds:schemaRef ds:uri="a6522d93-ccde-437d-a793-b289ee708a2f"/>
    <ds:schemaRef ds:uri="http://www.w3.org/XML/1998/namespace"/>
    <ds:schemaRef ds:uri="http://purl.org/dc/dcmitype/"/>
    <ds:schemaRef ds:uri="http://schemas.microsoft.com/office/infopath/2007/PartnerControls"/>
    <ds:schemaRef ds:uri="http://schemas.openxmlformats.org/package/2006/metadata/core-properties"/>
    <ds:schemaRef ds:uri="563d7928-de39-40eb-aaef-3504eb7eef23"/>
    <ds:schemaRef ds:uri="http://schemas.microsoft.com/office/2006/metadata/properties"/>
  </ds:schemaRefs>
</ds:datastoreItem>
</file>

<file path=customXml/itemProps2.xml><?xml version="1.0" encoding="utf-8"?>
<ds:datastoreItem xmlns:ds="http://schemas.openxmlformats.org/officeDocument/2006/customXml" ds:itemID="{D27D693C-1E40-4631-85F4-C2571B0E97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3d7928-de39-40eb-aaef-3504eb7eef23"/>
    <ds:schemaRef ds:uri="a6522d93-ccde-437d-a793-b289ee708a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29B384-E28A-4CDF-AC8A-16E19B0996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ARMA 2026 Presentation Template</Template>
  <TotalTime>392</TotalTime>
  <Words>577</Words>
  <Application>Microsoft Office PowerPoint</Application>
  <PresentationFormat>Widescreen</PresentationFormat>
  <Paragraphs>113</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Arial</vt:lpstr>
      <vt:lpstr>Helvetica</vt:lpstr>
      <vt:lpstr>Helvetica Light</vt:lpstr>
      <vt:lpstr>Helvetica Neue</vt:lpstr>
      <vt:lpstr>Helvetica Neue Medium</vt:lpstr>
      <vt:lpstr>21_BasicWhite</vt:lpstr>
      <vt:lpstr>PowerPoint Presentation</vt:lpstr>
      <vt:lpstr>EP for AfRICa</vt:lpstr>
      <vt:lpstr>PowerPoint Presentation</vt:lpstr>
      <vt:lpstr>Overview</vt:lpstr>
      <vt:lpstr>Introduction</vt:lpstr>
      <vt:lpstr>Collaborating partners </vt:lpstr>
      <vt:lpstr>Project background</vt:lpstr>
      <vt:lpstr>Project outline</vt:lpstr>
      <vt:lpstr>What came out of the first workshop </vt:lpstr>
      <vt:lpstr>Virtual collaborative programme </vt:lpstr>
      <vt:lpstr>What came out the virtual sessions</vt:lpstr>
      <vt:lpstr>What’s next</vt:lpstr>
      <vt:lpstr>EPforAfrica@manchester.ac.uk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Odile Masia</dc:creator>
  <cp:lastModifiedBy>Technician Harrogate</cp:lastModifiedBy>
  <cp:revision>3</cp:revision>
  <dcterms:created xsi:type="dcterms:W3CDTF">2026-05-20T11:46:20Z</dcterms:created>
  <dcterms:modified xsi:type="dcterms:W3CDTF">2026-06-18T07:06:20Z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0x01010050F3A9E8D51AC34D88BEBDC6697AB1BA</vt:lpwstr>
  </property>
  <property fmtid="{D5CDD505-2E9C-101B-9397-08002B2CF9AE}" pid="3" name="MediaServiceImageTags">
    <vt:lpwstr/>
  </property>
</Properties>
</file>