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4"/>
  </p:notesMasterIdLst>
  <p:sldIdLst>
    <p:sldId id="368" r:id="rId5"/>
    <p:sldId id="4914" r:id="rId6"/>
    <p:sldId id="270" r:id="rId7"/>
    <p:sldId id="4915" r:id="rId8"/>
    <p:sldId id="4918" r:id="rId9"/>
    <p:sldId id="4919" r:id="rId10"/>
    <p:sldId id="4921" r:id="rId11"/>
    <p:sldId id="4923" r:id="rId12"/>
    <p:sldId id="4920" r:id="rId13"/>
    <p:sldId id="4922" r:id="rId14"/>
    <p:sldId id="4924" r:id="rId15"/>
    <p:sldId id="4925" r:id="rId16"/>
    <p:sldId id="4926" r:id="rId17"/>
    <p:sldId id="4927" r:id="rId18"/>
    <p:sldId id="4928" r:id="rId19"/>
    <p:sldId id="4929" r:id="rId20"/>
    <p:sldId id="4930" r:id="rId21"/>
    <p:sldId id="4931" r:id="rId22"/>
    <p:sldId id="491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1646C"/>
    <a:srgbClr val="FFFEFA"/>
    <a:srgbClr val="7392CB"/>
    <a:srgbClr val="B2AE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E9FB52-FA46-4372-8EA5-09F3D1DBC9B2}" v="1352" dt="2026-06-15T09:58:50.5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947" autoAdjust="0"/>
  </p:normalViewPr>
  <p:slideViewPr>
    <p:cSldViewPr snapToGrid="0">
      <p:cViewPr varScale="1">
        <p:scale>
          <a:sx n="79" d="100"/>
          <a:sy n="79" d="100"/>
        </p:scale>
        <p:origin x="806" y="2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CC48EA-7C15-4B10-9F11-E32E750226BB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B2B3EB-2DAF-496B-B892-DB6EEA9B48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055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E9E067-26BB-EA52-CDD6-E25F9DC65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71BFC4A-28EE-5CA8-52DB-A3E6E176B2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E2AAE4C-8608-FBFF-0121-23C426879A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baseline="0" dirty="0"/>
              <a:t>Open Research Word Cloud © 2026 Émilie Lavallée-Funston. Available under CC BY 4.0.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4DFFDA-5614-3168-C609-E94542A985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FDADEF-DFF5-46A5-9072-36C870F9A80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5153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dirty="0"/>
              <a:t>Examples from Miro Board – collected from community over last few weeks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2B3EB-2DAF-496B-B892-DB6EEA9B48E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87224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Instructions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2B3EB-2DAF-496B-B892-DB6EEA9B48E0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6519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15A2E-FBDC-09FE-A9E1-DE96CEA42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14753A-1845-EC4C-1DAD-E7338359B7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2F51B4-3D37-119E-53D4-B8BA161B62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baseline="0" dirty="0"/>
              <a:t>For display during task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79EFFF-DFDD-BDCA-0B1E-8629F1EF23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2B3EB-2DAF-496B-B892-DB6EEA9B48E0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33166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B17D2-B417-939F-55D1-B3AC6B152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846BCA-0EF5-B7D1-745D-2241892F0A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520A01-C9B6-5415-35E9-37991005F5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baseline="0" dirty="0"/>
              <a:t>Examples from Miro Board – collected from community over last few weeks; examples of how specific challenges may have one or more successes or potential solutions attached to it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baseline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071B83-093A-EF69-E5B2-176BCB74B7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2B3EB-2DAF-496B-B892-DB6EEA9B48E0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6163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7C277-978A-4886-5EC5-DA8C2DF198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161CE1-8172-3582-7A34-7A20ACE893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C19C48-4901-A9EF-66D3-09AC5F13B1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baseline="0" dirty="0"/>
              <a:t>Instructions – looking to address specific challenges; either examples of what has already worked or what might reasonably be achievable in 6-12 months (‘quick wins’) vs longer term or more complex/multi-stakeholder solutions; may be helpful also to think of which stakeholders are involved in successes and solutions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5832BE-4DAE-FB86-A7D9-9C6115140E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2B3EB-2DAF-496B-B892-DB6EEA9B48E0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8147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98141-437A-CFAA-6C87-2A36EA114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4457E1-0675-E38F-4E5B-9C73F61AE8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EA59B7B-0FB3-F758-D076-485C8C4139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baseline="0" dirty="0"/>
              <a:t>For display during task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1B1A3A-1883-A42E-C56E-AAD570ABA4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B2B3EB-2DAF-496B-B892-DB6EEA9B48E0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3769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AC59-A9A0-45D5-BB48-089CD851560B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9616-D3F1-4D34-9D30-7D1274F69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3997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AC59-A9A0-45D5-BB48-089CD851560B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9616-D3F1-4D34-9D30-7D1274F69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1354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AC59-A9A0-45D5-BB48-089CD851560B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9616-D3F1-4D34-9D30-7D1274F69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39313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1" y="3611595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98436152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4889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124252"/>
            <a:ext cx="4889500" cy="4128315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660384004_1290x1720.jpg"/>
          <p:cNvSpPr>
            <a:spLocks noGrp="1"/>
          </p:cNvSpPr>
          <p:nvPr>
            <p:ph type="pic" idx="22"/>
          </p:nvPr>
        </p:nvSpPr>
        <p:spPr>
          <a:xfrm>
            <a:off x="6096000" y="-203633"/>
            <a:ext cx="5458437" cy="727791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GB"/>
              <a:t>Click icon to add picture</a:t>
            </a:r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4889500" cy="71755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904140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AC59-A9A0-45D5-BB48-089CD851560B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9616-D3F1-4D34-9D30-7D1274F69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46677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AC59-A9A0-45D5-BB48-089CD851560B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9616-D3F1-4D34-9D30-7D1274F69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9597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AC59-A9A0-45D5-BB48-089CD851560B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9616-D3F1-4D34-9D30-7D1274F69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5012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AC59-A9A0-45D5-BB48-089CD851560B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9616-D3F1-4D34-9D30-7D1274F69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3671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AC59-A9A0-45D5-BB48-089CD851560B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9616-D3F1-4D34-9D30-7D1274F69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40881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AC59-A9A0-45D5-BB48-089CD851560B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9616-D3F1-4D34-9D30-7D1274F69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928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AC59-A9A0-45D5-BB48-089CD851560B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9616-D3F1-4D34-9D30-7D1274F69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1608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DAC59-A9A0-45D5-BB48-089CD851560B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9616-D3F1-4D34-9D30-7D1274F69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5114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DAC59-A9A0-45D5-BB48-089CD851560B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C9616-D3F1-4D34-9D30-7D1274F692A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365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Relationship Id="rId6" Type="http://schemas.openxmlformats.org/officeDocument/2006/relationships/hyperlink" Target="mailto:paul.rudd@ukhsa.gov.uk" TargetMode="External"/><Relationship Id="rId5" Type="http://schemas.openxmlformats.org/officeDocument/2006/relationships/hyperlink" Target="mailto:anton.muszanskyj@ntu.ac.uk" TargetMode="External"/><Relationship Id="rId4" Type="http://schemas.openxmlformats.org/officeDocument/2006/relationships/hyperlink" Target="mailto:emilie.lavallee-funston@bristol.ac.u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zenodo.org/records/15223404" TargetMode="Externa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34A38-B56F-EE2D-0FDA-9FFD84BA6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3E6FB41-9174-9035-B691-A4A29D87CE6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2"/>
            <a:ext cx="6858001" cy="12191998"/>
          </a:xfrm>
          <a:prstGeom prst="rect">
            <a:avLst/>
          </a:prstGeom>
        </p:spPr>
      </p:pic>
      <p:sp>
        <p:nvSpPr>
          <p:cNvPr id="5" name="Strategy…">
            <a:extLst>
              <a:ext uri="{FF2B5EF4-FFF2-40B4-BE49-F238E27FC236}">
                <a16:creationId xmlns:a16="http://schemas.microsoft.com/office/drawing/2014/main" id="{599301FA-1505-2280-9B13-24831C102666}"/>
              </a:ext>
            </a:extLst>
          </p:cNvPr>
          <p:cNvSpPr txBox="1">
            <a:spLocks/>
          </p:cNvSpPr>
          <p:nvPr/>
        </p:nvSpPr>
        <p:spPr>
          <a:xfrm>
            <a:off x="474132" y="2715136"/>
            <a:ext cx="11169228" cy="21159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marL="0" marR="0" indent="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lvl="0">
              <a:lnSpc>
                <a:spcPct val="90000"/>
              </a:lnSpc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GB" sz="4400">
                <a:latin typeface="HelveticaNeueLT Std Med"/>
                <a:cs typeface="HelveticaNeueLT Std Med"/>
              </a:rPr>
              <a:t>Successful Strategies for Embedding Open Research Practices</a:t>
            </a:r>
            <a:endParaRPr kumimoji="0" lang="en-GB" sz="4400" b="0" i="0" u="none" strike="noStrike" kern="0" cap="none" spc="-5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 Light" panose="020B0403020202020204" pitchFamily="34" charset="0"/>
              <a:ea typeface="Helvetica Neue Thin" panose="020B0403020202020204" pitchFamily="34" charset="0"/>
              <a:cs typeface="Helvetica"/>
              <a:sym typeface="Helvetic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A4710C-822E-8A77-26C8-4BF06C3917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32" y="407671"/>
            <a:ext cx="4749478" cy="1899791"/>
          </a:xfrm>
          <a:prstGeom prst="rect">
            <a:avLst/>
          </a:prstGeom>
        </p:spPr>
      </p:pic>
      <p:sp>
        <p:nvSpPr>
          <p:cNvPr id="2" name="TextBox 12">
            <a:extLst>
              <a:ext uri="{FF2B5EF4-FFF2-40B4-BE49-F238E27FC236}">
                <a16:creationId xmlns:a16="http://schemas.microsoft.com/office/drawing/2014/main" id="{539C5CA8-2941-CEA4-18E7-CB8A6DC04938}"/>
              </a:ext>
            </a:extLst>
          </p:cNvPr>
          <p:cNvSpPr txBox="1"/>
          <p:nvPr/>
        </p:nvSpPr>
        <p:spPr>
          <a:xfrm>
            <a:off x="1495119" y="5410706"/>
            <a:ext cx="9201761" cy="1267487"/>
          </a:xfrm>
          <a:prstGeom prst="roundRect">
            <a:avLst/>
          </a:prstGeom>
          <a:solidFill>
            <a:srgbClr val="FFFEFA">
              <a:alpha val="50196"/>
            </a:srgbClr>
          </a:solidFill>
          <a:ln w="28575" cap="flat">
            <a:solidFill>
              <a:srgbClr val="B2AE26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3867" tIns="33867" rIns="33867" bIns="33867" numCol="1" spcCol="3810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defTabSz="412771">
              <a:spcAft>
                <a:spcPts val="400"/>
              </a:spcAft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GB" sz="2000" b="1" kern="0" dirty="0">
                <a:solidFill>
                  <a:srgbClr val="01646C"/>
                </a:solidFill>
                <a:latin typeface="Agrandir" panose="020B0604020202020204" charset="0"/>
                <a:ea typeface="Helvetica Neue Thin" panose="020B0403020202020204" pitchFamily="34" charset="0"/>
                <a:cs typeface="Helvetica"/>
                <a:sym typeface="Helvetica"/>
              </a:rPr>
              <a:t>Émilie Lavallée-Funston 	</a:t>
            </a:r>
            <a:r>
              <a:rPr lang="en-GB" sz="1667" kern="0" dirty="0">
                <a:solidFill>
                  <a:srgbClr val="01646C"/>
                </a:solidFill>
                <a:latin typeface="Agrandir" panose="020B0604020202020204" charset="0"/>
                <a:ea typeface="Helvetica Neue Thin" panose="020B0403020202020204" pitchFamily="34" charset="0"/>
                <a:cs typeface="Helvetica"/>
                <a:sym typeface="Helvetica"/>
              </a:rPr>
              <a:t>Head of Research Support (OA), University of Bristol</a:t>
            </a:r>
          </a:p>
          <a:p>
            <a:pPr marL="85725" marR="0" lvl="0" indent="0" algn="l" defTabSz="412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1646C"/>
                </a:solidFill>
                <a:effectLst/>
                <a:uLnTx/>
                <a:uFillTx/>
                <a:latin typeface="Agrandir" panose="020B0604020202020204" charset="0"/>
                <a:ea typeface="Helvetica Neue Thin" panose="020B0403020202020204" pitchFamily="34" charset="0"/>
                <a:cs typeface="Helvetica"/>
                <a:sym typeface="Helvetica"/>
              </a:rPr>
              <a:t>Anton Muszanskyj		 	</a:t>
            </a:r>
            <a:r>
              <a:rPr lang="en-GB" sz="1667" kern="0" dirty="0">
                <a:solidFill>
                  <a:srgbClr val="01646C"/>
                </a:solidFill>
                <a:latin typeface="Agrandir" panose="020B0604020202020204" charset="0"/>
                <a:ea typeface="Helvetica Neue Thin" panose="020B0403020202020204" pitchFamily="34" charset="0"/>
                <a:cs typeface="Helvetica"/>
                <a:sym typeface="Helvetica"/>
              </a:rPr>
              <a:t>Head of Research Policy and Governance, Nottingham Trent University</a:t>
            </a:r>
            <a:endParaRPr kumimoji="0" lang="en-GB" sz="1667" b="0" i="0" u="none" strike="noStrike" kern="0" cap="none" spc="0" normalizeH="0" baseline="0" noProof="0" dirty="0">
              <a:ln>
                <a:noFill/>
              </a:ln>
              <a:solidFill>
                <a:srgbClr val="01646C"/>
              </a:solidFill>
              <a:effectLst/>
              <a:uLnTx/>
              <a:uFillTx/>
              <a:latin typeface="Agrandir" panose="020B0604020202020204" charset="0"/>
              <a:ea typeface="Helvetica Neue Thin" panose="020B0403020202020204" pitchFamily="34" charset="0"/>
              <a:cs typeface="Helvetica"/>
              <a:sym typeface="Helvetica"/>
            </a:endParaRPr>
          </a:p>
          <a:p>
            <a:pPr marL="85725" defTabSz="412771">
              <a:spcAft>
                <a:spcPts val="400"/>
              </a:spcAft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GB" sz="2000" b="1" kern="0" dirty="0">
                <a:solidFill>
                  <a:srgbClr val="01646C"/>
                </a:solidFill>
                <a:latin typeface="Agrandir" panose="020B0604020202020204" charset="0"/>
                <a:ea typeface="Helvetica Neue Thin" panose="020B0403020202020204" pitchFamily="34" charset="0"/>
                <a:cs typeface="Helvetica"/>
                <a:sym typeface="Helvetica"/>
              </a:rPr>
              <a:t>Paul Rudd					</a:t>
            </a:r>
            <a:r>
              <a:rPr lang="en-GB" sz="1667" kern="0" dirty="0">
                <a:solidFill>
                  <a:srgbClr val="01646C"/>
                </a:solidFill>
                <a:latin typeface="Agrandir" panose="020B0604020202020204" charset="0"/>
                <a:ea typeface="Helvetica Neue Thin" panose="020B0403020202020204" pitchFamily="34" charset="0"/>
                <a:cs typeface="Helvetica"/>
                <a:sym typeface="Helvetica"/>
              </a:rPr>
              <a:t>Open Access/Open Science Lead, UK Health Security Agency</a:t>
            </a:r>
          </a:p>
        </p:txBody>
      </p:sp>
    </p:spTree>
    <p:extLst>
      <p:ext uri="{BB962C8B-B14F-4D97-AF65-F5344CB8AC3E}">
        <p14:creationId xmlns:p14="http://schemas.microsoft.com/office/powerpoint/2010/main" val="688467843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961B8-5B0C-8026-F9BB-38EB56E58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E3997D25-736A-E550-BB11-44C4D41B3B4F}"/>
              </a:ext>
            </a:extLst>
          </p:cNvPr>
          <p:cNvPicPr/>
          <p:nvPr/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6999" y="-2667001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C17CD3E-0301-341F-C53B-0B0741BA41BA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03250" y="1257300"/>
            <a:ext cx="4889500" cy="467390"/>
          </a:xfrm>
        </p:spPr>
        <p:txBody>
          <a:bodyPr>
            <a:normAutofit fontScale="92500" lnSpcReduction="10000"/>
          </a:bodyPr>
          <a:lstStyle/>
          <a:p>
            <a:r>
              <a:rPr lang="en-IE" b="0" dirty="0">
                <a:solidFill>
                  <a:srgbClr val="7392CB"/>
                </a:solidFill>
              </a:rPr>
              <a:t>Themes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95833C6-C9A7-33BD-B8F0-25959A672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6096000" cy="717550"/>
          </a:xfrm>
        </p:spPr>
        <p:txBody>
          <a:bodyPr>
            <a:normAutofit/>
          </a:bodyPr>
          <a:lstStyle/>
          <a:p>
            <a:r>
              <a:rPr lang="en-IE" dirty="0">
                <a:solidFill>
                  <a:srgbClr val="7292CC"/>
                </a:solidFill>
              </a:rPr>
              <a:t>Successes &amp; Solutions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DF10318-0074-B512-6025-6207ABC05C80}"/>
              </a:ext>
            </a:extLst>
          </p:cNvPr>
          <p:cNvGrpSpPr/>
          <p:nvPr/>
        </p:nvGrpSpPr>
        <p:grpSpPr>
          <a:xfrm>
            <a:off x="5903897" y="4263513"/>
            <a:ext cx="5107003" cy="2146810"/>
            <a:chOff x="3640906" y="1687901"/>
            <a:chExt cx="3130899" cy="2458477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16235AA0-5AC1-54A5-9A38-F98A4530727F}"/>
                </a:ext>
              </a:extLst>
            </p:cNvPr>
            <p:cNvSpPr/>
            <p:nvPr/>
          </p:nvSpPr>
          <p:spPr>
            <a:xfrm flipV="1">
              <a:off x="3640906" y="1687901"/>
              <a:ext cx="3042292" cy="2458477"/>
            </a:xfrm>
            <a:custGeom>
              <a:avLst/>
              <a:gdLst>
                <a:gd name="connsiteX0" fmla="*/ 0 w 3042292"/>
                <a:gd name="connsiteY0" fmla="*/ 0 h 2458477"/>
                <a:gd name="connsiteX1" fmla="*/ 608458 w 3042292"/>
                <a:gd name="connsiteY1" fmla="*/ 0 h 2458477"/>
                <a:gd name="connsiteX2" fmla="*/ 1125648 w 3042292"/>
                <a:gd name="connsiteY2" fmla="*/ 0 h 2458477"/>
                <a:gd name="connsiteX3" fmla="*/ 1734106 w 3042292"/>
                <a:gd name="connsiteY3" fmla="*/ 0 h 2458477"/>
                <a:gd name="connsiteX4" fmla="*/ 2403411 w 3042292"/>
                <a:gd name="connsiteY4" fmla="*/ 0 h 2458477"/>
                <a:gd name="connsiteX5" fmla="*/ 3042292 w 3042292"/>
                <a:gd name="connsiteY5" fmla="*/ 0 h 2458477"/>
                <a:gd name="connsiteX6" fmla="*/ 3042292 w 3042292"/>
                <a:gd name="connsiteY6" fmla="*/ 519407 h 2458477"/>
                <a:gd name="connsiteX7" fmla="*/ 3042292 w 3042292"/>
                <a:gd name="connsiteY7" fmla="*/ 995531 h 2458477"/>
                <a:gd name="connsiteX8" fmla="*/ 3042292 w 3042292"/>
                <a:gd name="connsiteY8" fmla="*/ 1558222 h 2458477"/>
                <a:gd name="connsiteX9" fmla="*/ 3042292 w 3042292"/>
                <a:gd name="connsiteY9" fmla="*/ 2164197 h 2458477"/>
                <a:gd name="connsiteX10" fmla="*/ 2748012 w 3042292"/>
                <a:gd name="connsiteY10" fmla="*/ 2458477 h 2458477"/>
                <a:gd name="connsiteX11" fmla="*/ 2088489 w 3042292"/>
                <a:gd name="connsiteY11" fmla="*/ 2458477 h 2458477"/>
                <a:gd name="connsiteX12" fmla="*/ 1401486 w 3042292"/>
                <a:gd name="connsiteY12" fmla="*/ 2458477 h 2458477"/>
                <a:gd name="connsiteX13" fmla="*/ 659523 w 3042292"/>
                <a:gd name="connsiteY13" fmla="*/ 2458477 h 2458477"/>
                <a:gd name="connsiteX14" fmla="*/ 0 w 3042292"/>
                <a:gd name="connsiteY14" fmla="*/ 2458477 h 2458477"/>
                <a:gd name="connsiteX15" fmla="*/ 0 w 3042292"/>
                <a:gd name="connsiteY15" fmla="*/ 1893027 h 2458477"/>
                <a:gd name="connsiteX16" fmla="*/ 0 w 3042292"/>
                <a:gd name="connsiteY16" fmla="*/ 1352162 h 2458477"/>
                <a:gd name="connsiteX17" fmla="*/ 0 w 3042292"/>
                <a:gd name="connsiteY17" fmla="*/ 762128 h 2458477"/>
                <a:gd name="connsiteX18" fmla="*/ 0 w 3042292"/>
                <a:gd name="connsiteY18" fmla="*/ 0 h 2458477"/>
                <a:gd name="connsiteX0" fmla="*/ 2748012 w 3042292"/>
                <a:gd name="connsiteY0" fmla="*/ 2458477 h 2458477"/>
                <a:gd name="connsiteX1" fmla="*/ 2806868 w 3042292"/>
                <a:gd name="connsiteY1" fmla="*/ 2223053 h 2458477"/>
                <a:gd name="connsiteX2" fmla="*/ 3042292 w 3042292"/>
                <a:gd name="connsiteY2" fmla="*/ 2164197 h 2458477"/>
                <a:gd name="connsiteX3" fmla="*/ 2748012 w 3042292"/>
                <a:gd name="connsiteY3" fmla="*/ 2458477 h 2458477"/>
                <a:gd name="connsiteX0" fmla="*/ 2748012 w 3042292"/>
                <a:gd name="connsiteY0" fmla="*/ 2458477 h 2458477"/>
                <a:gd name="connsiteX1" fmla="*/ 2806868 w 3042292"/>
                <a:gd name="connsiteY1" fmla="*/ 2223053 h 2458477"/>
                <a:gd name="connsiteX2" fmla="*/ 3042292 w 3042292"/>
                <a:gd name="connsiteY2" fmla="*/ 2164197 h 2458477"/>
                <a:gd name="connsiteX3" fmla="*/ 2748012 w 3042292"/>
                <a:gd name="connsiteY3" fmla="*/ 2458477 h 2458477"/>
                <a:gd name="connsiteX4" fmla="*/ 2061009 w 3042292"/>
                <a:gd name="connsiteY4" fmla="*/ 2458477 h 2458477"/>
                <a:gd name="connsiteX5" fmla="*/ 1401486 w 3042292"/>
                <a:gd name="connsiteY5" fmla="*/ 2458477 h 2458477"/>
                <a:gd name="connsiteX6" fmla="*/ 687003 w 3042292"/>
                <a:gd name="connsiteY6" fmla="*/ 2458477 h 2458477"/>
                <a:gd name="connsiteX7" fmla="*/ 0 w 3042292"/>
                <a:gd name="connsiteY7" fmla="*/ 2458477 h 2458477"/>
                <a:gd name="connsiteX8" fmla="*/ 0 w 3042292"/>
                <a:gd name="connsiteY8" fmla="*/ 1819273 h 2458477"/>
                <a:gd name="connsiteX9" fmla="*/ 0 w 3042292"/>
                <a:gd name="connsiteY9" fmla="*/ 1278408 h 2458477"/>
                <a:gd name="connsiteX10" fmla="*/ 0 w 3042292"/>
                <a:gd name="connsiteY10" fmla="*/ 712958 h 2458477"/>
                <a:gd name="connsiteX11" fmla="*/ 0 w 3042292"/>
                <a:gd name="connsiteY11" fmla="*/ 0 h 2458477"/>
                <a:gd name="connsiteX12" fmla="*/ 547613 w 3042292"/>
                <a:gd name="connsiteY12" fmla="*/ 0 h 2458477"/>
                <a:gd name="connsiteX13" fmla="*/ 1095225 w 3042292"/>
                <a:gd name="connsiteY13" fmla="*/ 0 h 2458477"/>
                <a:gd name="connsiteX14" fmla="*/ 1734106 w 3042292"/>
                <a:gd name="connsiteY14" fmla="*/ 0 h 2458477"/>
                <a:gd name="connsiteX15" fmla="*/ 2312142 w 3042292"/>
                <a:gd name="connsiteY15" fmla="*/ 0 h 2458477"/>
                <a:gd name="connsiteX16" fmla="*/ 3042292 w 3042292"/>
                <a:gd name="connsiteY16" fmla="*/ 0 h 2458477"/>
                <a:gd name="connsiteX17" fmla="*/ 3042292 w 3042292"/>
                <a:gd name="connsiteY17" fmla="*/ 476123 h 2458477"/>
                <a:gd name="connsiteX18" fmla="*/ 3042292 w 3042292"/>
                <a:gd name="connsiteY18" fmla="*/ 1038815 h 2458477"/>
                <a:gd name="connsiteX19" fmla="*/ 3042292 w 3042292"/>
                <a:gd name="connsiteY19" fmla="*/ 1579864 h 2458477"/>
                <a:gd name="connsiteX20" fmla="*/ 3042292 w 3042292"/>
                <a:gd name="connsiteY20" fmla="*/ 2164197 h 2458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42292" h="2458477" stroke="0" extrusionOk="0">
                  <a:moveTo>
                    <a:pt x="0" y="0"/>
                  </a:moveTo>
                  <a:cubicBezTo>
                    <a:pt x="257374" y="15156"/>
                    <a:pt x="417782" y="-28301"/>
                    <a:pt x="608458" y="0"/>
                  </a:cubicBezTo>
                  <a:cubicBezTo>
                    <a:pt x="799134" y="28301"/>
                    <a:pt x="867556" y="-14844"/>
                    <a:pt x="1125648" y="0"/>
                  </a:cubicBezTo>
                  <a:cubicBezTo>
                    <a:pt x="1383740" y="14844"/>
                    <a:pt x="1503840" y="17959"/>
                    <a:pt x="1734106" y="0"/>
                  </a:cubicBezTo>
                  <a:cubicBezTo>
                    <a:pt x="1964372" y="-17959"/>
                    <a:pt x="2263540" y="2833"/>
                    <a:pt x="2403411" y="0"/>
                  </a:cubicBezTo>
                  <a:cubicBezTo>
                    <a:pt x="2543283" y="-2833"/>
                    <a:pt x="2896935" y="-687"/>
                    <a:pt x="3042292" y="0"/>
                  </a:cubicBezTo>
                  <a:cubicBezTo>
                    <a:pt x="3063110" y="202660"/>
                    <a:pt x="3018216" y="275884"/>
                    <a:pt x="3042292" y="519407"/>
                  </a:cubicBezTo>
                  <a:cubicBezTo>
                    <a:pt x="3066368" y="762930"/>
                    <a:pt x="3058188" y="757772"/>
                    <a:pt x="3042292" y="995531"/>
                  </a:cubicBezTo>
                  <a:cubicBezTo>
                    <a:pt x="3026396" y="1233290"/>
                    <a:pt x="3049086" y="1325746"/>
                    <a:pt x="3042292" y="1558222"/>
                  </a:cubicBezTo>
                  <a:cubicBezTo>
                    <a:pt x="3035498" y="1790698"/>
                    <a:pt x="3043237" y="1861297"/>
                    <a:pt x="3042292" y="2164197"/>
                  </a:cubicBezTo>
                  <a:cubicBezTo>
                    <a:pt x="2929387" y="2261498"/>
                    <a:pt x="2823458" y="2358967"/>
                    <a:pt x="2748012" y="2458477"/>
                  </a:cubicBezTo>
                  <a:cubicBezTo>
                    <a:pt x="2499400" y="2488477"/>
                    <a:pt x="2332637" y="2474321"/>
                    <a:pt x="2088489" y="2458477"/>
                  </a:cubicBezTo>
                  <a:cubicBezTo>
                    <a:pt x="1844341" y="2442633"/>
                    <a:pt x="1544881" y="2448248"/>
                    <a:pt x="1401486" y="2458477"/>
                  </a:cubicBezTo>
                  <a:cubicBezTo>
                    <a:pt x="1258091" y="2468706"/>
                    <a:pt x="1010186" y="2475635"/>
                    <a:pt x="659523" y="2458477"/>
                  </a:cubicBezTo>
                  <a:cubicBezTo>
                    <a:pt x="308860" y="2441319"/>
                    <a:pt x="304858" y="2437148"/>
                    <a:pt x="0" y="2458477"/>
                  </a:cubicBezTo>
                  <a:cubicBezTo>
                    <a:pt x="-9001" y="2293519"/>
                    <a:pt x="25127" y="2082484"/>
                    <a:pt x="0" y="1893027"/>
                  </a:cubicBezTo>
                  <a:cubicBezTo>
                    <a:pt x="-25127" y="1703570"/>
                    <a:pt x="8535" y="1488815"/>
                    <a:pt x="0" y="1352162"/>
                  </a:cubicBezTo>
                  <a:cubicBezTo>
                    <a:pt x="-8535" y="1215510"/>
                    <a:pt x="15919" y="979198"/>
                    <a:pt x="0" y="762128"/>
                  </a:cubicBezTo>
                  <a:cubicBezTo>
                    <a:pt x="-15919" y="545058"/>
                    <a:pt x="-15398" y="349207"/>
                    <a:pt x="0" y="0"/>
                  </a:cubicBezTo>
                  <a:close/>
                </a:path>
                <a:path w="3042292" h="2458477" fill="darkenLess" stroke="0" extrusionOk="0">
                  <a:moveTo>
                    <a:pt x="2748012" y="2458477"/>
                  </a:moveTo>
                  <a:cubicBezTo>
                    <a:pt x="2778093" y="2373563"/>
                    <a:pt x="2779126" y="2289685"/>
                    <a:pt x="2806868" y="2223053"/>
                  </a:cubicBezTo>
                  <a:cubicBezTo>
                    <a:pt x="2892195" y="2209196"/>
                    <a:pt x="2958885" y="2185736"/>
                    <a:pt x="3042292" y="2164197"/>
                  </a:cubicBezTo>
                  <a:cubicBezTo>
                    <a:pt x="2953156" y="2265014"/>
                    <a:pt x="2860178" y="2367797"/>
                    <a:pt x="2748012" y="2458477"/>
                  </a:cubicBezTo>
                  <a:close/>
                </a:path>
                <a:path w="3042292" h="2458477" fill="none" extrusionOk="0">
                  <a:moveTo>
                    <a:pt x="2748012" y="2458477"/>
                  </a:moveTo>
                  <a:cubicBezTo>
                    <a:pt x="2775352" y="2372594"/>
                    <a:pt x="2791528" y="2287303"/>
                    <a:pt x="2806868" y="2223053"/>
                  </a:cubicBezTo>
                  <a:cubicBezTo>
                    <a:pt x="2905849" y="2205400"/>
                    <a:pt x="2967012" y="2174814"/>
                    <a:pt x="3042292" y="2164197"/>
                  </a:cubicBezTo>
                  <a:cubicBezTo>
                    <a:pt x="2930249" y="2278534"/>
                    <a:pt x="2803942" y="2374816"/>
                    <a:pt x="2748012" y="2458477"/>
                  </a:cubicBezTo>
                  <a:cubicBezTo>
                    <a:pt x="2425395" y="2486218"/>
                    <a:pt x="2366792" y="2424566"/>
                    <a:pt x="2061009" y="2458477"/>
                  </a:cubicBezTo>
                  <a:cubicBezTo>
                    <a:pt x="1755226" y="2492388"/>
                    <a:pt x="1642013" y="2446470"/>
                    <a:pt x="1401486" y="2458477"/>
                  </a:cubicBezTo>
                  <a:cubicBezTo>
                    <a:pt x="1160959" y="2470484"/>
                    <a:pt x="936931" y="2433249"/>
                    <a:pt x="687003" y="2458477"/>
                  </a:cubicBezTo>
                  <a:cubicBezTo>
                    <a:pt x="437075" y="2483705"/>
                    <a:pt x="159995" y="2436560"/>
                    <a:pt x="0" y="2458477"/>
                  </a:cubicBezTo>
                  <a:cubicBezTo>
                    <a:pt x="16422" y="2194163"/>
                    <a:pt x="-22786" y="2005096"/>
                    <a:pt x="0" y="1819273"/>
                  </a:cubicBezTo>
                  <a:cubicBezTo>
                    <a:pt x="22786" y="1633450"/>
                    <a:pt x="-20737" y="1390824"/>
                    <a:pt x="0" y="1278408"/>
                  </a:cubicBezTo>
                  <a:cubicBezTo>
                    <a:pt x="20737" y="1165993"/>
                    <a:pt x="8107" y="930940"/>
                    <a:pt x="0" y="712958"/>
                  </a:cubicBezTo>
                  <a:cubicBezTo>
                    <a:pt x="-8107" y="494976"/>
                    <a:pt x="-6314" y="325450"/>
                    <a:pt x="0" y="0"/>
                  </a:cubicBezTo>
                  <a:cubicBezTo>
                    <a:pt x="110647" y="-19807"/>
                    <a:pt x="355368" y="-19350"/>
                    <a:pt x="547613" y="0"/>
                  </a:cubicBezTo>
                  <a:cubicBezTo>
                    <a:pt x="739858" y="19350"/>
                    <a:pt x="845611" y="-9615"/>
                    <a:pt x="1095225" y="0"/>
                  </a:cubicBezTo>
                  <a:cubicBezTo>
                    <a:pt x="1344839" y="9615"/>
                    <a:pt x="1517503" y="-30188"/>
                    <a:pt x="1734106" y="0"/>
                  </a:cubicBezTo>
                  <a:cubicBezTo>
                    <a:pt x="1950709" y="30188"/>
                    <a:pt x="2045864" y="27809"/>
                    <a:pt x="2312142" y="0"/>
                  </a:cubicBezTo>
                  <a:cubicBezTo>
                    <a:pt x="2578420" y="-27809"/>
                    <a:pt x="2768306" y="29862"/>
                    <a:pt x="3042292" y="0"/>
                  </a:cubicBezTo>
                  <a:cubicBezTo>
                    <a:pt x="3019048" y="122200"/>
                    <a:pt x="3041455" y="377894"/>
                    <a:pt x="3042292" y="476123"/>
                  </a:cubicBezTo>
                  <a:cubicBezTo>
                    <a:pt x="3043129" y="574352"/>
                    <a:pt x="3051431" y="835147"/>
                    <a:pt x="3042292" y="1038815"/>
                  </a:cubicBezTo>
                  <a:cubicBezTo>
                    <a:pt x="3033153" y="1242483"/>
                    <a:pt x="3053680" y="1332341"/>
                    <a:pt x="3042292" y="1579864"/>
                  </a:cubicBezTo>
                  <a:cubicBezTo>
                    <a:pt x="3030904" y="1827387"/>
                    <a:pt x="3023383" y="1921419"/>
                    <a:pt x="3042292" y="2164197"/>
                  </a:cubicBezTo>
                </a:path>
              </a:pathLst>
            </a:custGeom>
            <a:noFill/>
            <a:ln w="38100">
              <a:solidFill>
                <a:srgbClr val="B2AE26"/>
              </a:solidFill>
              <a:extLst>
                <a:ext uri="{C807C97D-BFC1-408E-A445-0C87EB9F89A2}">
                  <ask:lineSketchStyleProps xmlns:ask="http://schemas.microsoft.com/office/drawing/2018/sketchyshapes" sd="3308748703">
                    <a:prstGeom prst="foldedCorner">
                      <a:avLst>
                        <a:gd name="adj" fmla="val 1197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Content Placeholder 4">
              <a:extLst>
                <a:ext uri="{FF2B5EF4-FFF2-40B4-BE49-F238E27FC236}">
                  <a16:creationId xmlns:a16="http://schemas.microsoft.com/office/drawing/2014/main" id="{05651679-490B-9445-3061-86A2F51482F8}"/>
                </a:ext>
              </a:extLst>
            </p:cNvPr>
            <p:cNvSpPr txBox="1">
              <a:spLocks/>
            </p:cNvSpPr>
            <p:nvPr/>
          </p:nvSpPr>
          <p:spPr>
            <a:xfrm>
              <a:off x="3640907" y="1687903"/>
              <a:ext cx="3130898" cy="1600515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lnSpc>
                  <a:spcPct val="100000"/>
                </a:lnSpc>
                <a:spcBef>
                  <a:spcPts val="0"/>
                </a:spcBef>
                <a:buFontTx/>
                <a:buNone/>
                <a:defRPr/>
              </a:pPr>
              <a:r>
                <a:rPr lang="en-GB" sz="1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Infrastructure, Systems &amp; Tools</a:t>
              </a:r>
            </a:p>
            <a:p>
              <a:pPr marL="180975" indent="-180975" fontAlgn="base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implementing or managing infrastructure, systems or tools which support OR (repositories, publishing platforms)</a:t>
              </a:r>
            </a:p>
            <a:p>
              <a:pPr marL="180975" indent="-180975" fontAlgn="base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providing financial or other resources for </a:t>
              </a:r>
              <a:b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 infrastructure; </a:t>
              </a:r>
            </a:p>
            <a:p>
              <a:pPr marL="180975" indent="-180975" fontAlgn="base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exploring open systems, etc.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6408CDD-D1C5-DCDB-7837-56AEB1DBC321}"/>
              </a:ext>
            </a:extLst>
          </p:cNvPr>
          <p:cNvGrpSpPr/>
          <p:nvPr/>
        </p:nvGrpSpPr>
        <p:grpSpPr>
          <a:xfrm>
            <a:off x="4353828" y="1939667"/>
            <a:ext cx="3886203" cy="2061782"/>
            <a:chOff x="4626781" y="2124215"/>
            <a:chExt cx="2145024" cy="1210805"/>
          </a:xfrm>
        </p:grpSpPr>
        <p:sp>
          <p:nvSpPr>
            <p:cNvPr id="23" name="Rectangle: Folded Corner 22">
              <a:extLst>
                <a:ext uri="{FF2B5EF4-FFF2-40B4-BE49-F238E27FC236}">
                  <a16:creationId xmlns:a16="http://schemas.microsoft.com/office/drawing/2014/main" id="{9FA03671-2B87-6EBF-0835-3C10A8DDC752}"/>
                </a:ext>
              </a:extLst>
            </p:cNvPr>
            <p:cNvSpPr/>
            <p:nvPr/>
          </p:nvSpPr>
          <p:spPr>
            <a:xfrm flipH="1">
              <a:off x="4626781" y="2124215"/>
              <a:ext cx="2098789" cy="1210805"/>
            </a:xfrm>
            <a:custGeom>
              <a:avLst/>
              <a:gdLst>
                <a:gd name="connsiteX0" fmla="*/ 0 w 2098789"/>
                <a:gd name="connsiteY0" fmla="*/ 0 h 1210805"/>
                <a:gd name="connsiteX1" fmla="*/ 699596 w 2098789"/>
                <a:gd name="connsiteY1" fmla="*/ 0 h 1210805"/>
                <a:gd name="connsiteX2" fmla="*/ 1336229 w 2098789"/>
                <a:gd name="connsiteY2" fmla="*/ 0 h 1210805"/>
                <a:gd name="connsiteX3" fmla="*/ 2098789 w 2098789"/>
                <a:gd name="connsiteY3" fmla="*/ 0 h 1210805"/>
                <a:gd name="connsiteX4" fmla="*/ 2098789 w 2098789"/>
                <a:gd name="connsiteY4" fmla="*/ 554253 h 1210805"/>
                <a:gd name="connsiteX5" fmla="*/ 2098789 w 2098789"/>
                <a:gd name="connsiteY5" fmla="*/ 1065872 h 1210805"/>
                <a:gd name="connsiteX6" fmla="*/ 1953856 w 2098789"/>
                <a:gd name="connsiteY6" fmla="*/ 1210805 h 1210805"/>
                <a:gd name="connsiteX7" fmla="*/ 1341648 w 2098789"/>
                <a:gd name="connsiteY7" fmla="*/ 1210805 h 1210805"/>
                <a:gd name="connsiteX8" fmla="*/ 748978 w 2098789"/>
                <a:gd name="connsiteY8" fmla="*/ 1210805 h 1210805"/>
                <a:gd name="connsiteX9" fmla="*/ 0 w 2098789"/>
                <a:gd name="connsiteY9" fmla="*/ 1210805 h 1210805"/>
                <a:gd name="connsiteX10" fmla="*/ 0 w 2098789"/>
                <a:gd name="connsiteY10" fmla="*/ 605403 h 1210805"/>
                <a:gd name="connsiteX11" fmla="*/ 0 w 2098789"/>
                <a:gd name="connsiteY11" fmla="*/ 0 h 1210805"/>
                <a:gd name="connsiteX0" fmla="*/ 1953856 w 2098789"/>
                <a:gd name="connsiteY0" fmla="*/ 1210805 h 1210805"/>
                <a:gd name="connsiteX1" fmla="*/ 1982842 w 2098789"/>
                <a:gd name="connsiteY1" fmla="*/ 1094858 h 1210805"/>
                <a:gd name="connsiteX2" fmla="*/ 2098789 w 2098789"/>
                <a:gd name="connsiteY2" fmla="*/ 1065872 h 1210805"/>
                <a:gd name="connsiteX3" fmla="*/ 1953856 w 2098789"/>
                <a:gd name="connsiteY3" fmla="*/ 1210805 h 1210805"/>
                <a:gd name="connsiteX0" fmla="*/ 1953856 w 2098789"/>
                <a:gd name="connsiteY0" fmla="*/ 1210805 h 1210805"/>
                <a:gd name="connsiteX1" fmla="*/ 1982842 w 2098789"/>
                <a:gd name="connsiteY1" fmla="*/ 1094858 h 1210805"/>
                <a:gd name="connsiteX2" fmla="*/ 2098789 w 2098789"/>
                <a:gd name="connsiteY2" fmla="*/ 1065872 h 1210805"/>
                <a:gd name="connsiteX3" fmla="*/ 1953856 w 2098789"/>
                <a:gd name="connsiteY3" fmla="*/ 1210805 h 1210805"/>
                <a:gd name="connsiteX4" fmla="*/ 1283032 w 2098789"/>
                <a:gd name="connsiteY4" fmla="*/ 1210805 h 1210805"/>
                <a:gd name="connsiteX5" fmla="*/ 631747 w 2098789"/>
                <a:gd name="connsiteY5" fmla="*/ 1210805 h 1210805"/>
                <a:gd name="connsiteX6" fmla="*/ 0 w 2098789"/>
                <a:gd name="connsiteY6" fmla="*/ 1210805 h 1210805"/>
                <a:gd name="connsiteX7" fmla="*/ 0 w 2098789"/>
                <a:gd name="connsiteY7" fmla="*/ 581186 h 1210805"/>
                <a:gd name="connsiteX8" fmla="*/ 0 w 2098789"/>
                <a:gd name="connsiteY8" fmla="*/ 0 h 1210805"/>
                <a:gd name="connsiteX9" fmla="*/ 678608 w 2098789"/>
                <a:gd name="connsiteY9" fmla="*/ 0 h 1210805"/>
                <a:gd name="connsiteX10" fmla="*/ 1357217 w 2098789"/>
                <a:gd name="connsiteY10" fmla="*/ 0 h 1210805"/>
                <a:gd name="connsiteX11" fmla="*/ 2098789 w 2098789"/>
                <a:gd name="connsiteY11" fmla="*/ 0 h 1210805"/>
                <a:gd name="connsiteX12" fmla="*/ 2098789 w 2098789"/>
                <a:gd name="connsiteY12" fmla="*/ 554253 h 1210805"/>
                <a:gd name="connsiteX13" fmla="*/ 2098789 w 2098789"/>
                <a:gd name="connsiteY13" fmla="*/ 1065872 h 1210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8789" h="1210805" stroke="0" extrusionOk="0">
                  <a:moveTo>
                    <a:pt x="0" y="0"/>
                  </a:moveTo>
                  <a:cubicBezTo>
                    <a:pt x="301334" y="-22699"/>
                    <a:pt x="382956" y="2990"/>
                    <a:pt x="699596" y="0"/>
                  </a:cubicBezTo>
                  <a:cubicBezTo>
                    <a:pt x="1016236" y="-2990"/>
                    <a:pt x="1178518" y="-25036"/>
                    <a:pt x="1336229" y="0"/>
                  </a:cubicBezTo>
                  <a:cubicBezTo>
                    <a:pt x="1493940" y="25036"/>
                    <a:pt x="1851461" y="-13365"/>
                    <a:pt x="2098789" y="0"/>
                  </a:cubicBezTo>
                  <a:cubicBezTo>
                    <a:pt x="2102083" y="273111"/>
                    <a:pt x="2076948" y="348999"/>
                    <a:pt x="2098789" y="554253"/>
                  </a:cubicBezTo>
                  <a:cubicBezTo>
                    <a:pt x="2120630" y="759507"/>
                    <a:pt x="2094013" y="918320"/>
                    <a:pt x="2098789" y="1065872"/>
                  </a:cubicBezTo>
                  <a:cubicBezTo>
                    <a:pt x="2034191" y="1141180"/>
                    <a:pt x="2003621" y="1157358"/>
                    <a:pt x="1953856" y="1210805"/>
                  </a:cubicBezTo>
                  <a:cubicBezTo>
                    <a:pt x="1759324" y="1182333"/>
                    <a:pt x="1533067" y="1238391"/>
                    <a:pt x="1341648" y="1210805"/>
                  </a:cubicBezTo>
                  <a:cubicBezTo>
                    <a:pt x="1150229" y="1183219"/>
                    <a:pt x="963569" y="1240353"/>
                    <a:pt x="748978" y="1210805"/>
                  </a:cubicBezTo>
                  <a:cubicBezTo>
                    <a:pt x="534387" y="1181258"/>
                    <a:pt x="364097" y="1201925"/>
                    <a:pt x="0" y="1210805"/>
                  </a:cubicBezTo>
                  <a:cubicBezTo>
                    <a:pt x="24741" y="1036330"/>
                    <a:pt x="13449" y="877586"/>
                    <a:pt x="0" y="605403"/>
                  </a:cubicBezTo>
                  <a:cubicBezTo>
                    <a:pt x="-13449" y="333220"/>
                    <a:pt x="16373" y="188345"/>
                    <a:pt x="0" y="0"/>
                  </a:cubicBezTo>
                  <a:close/>
                </a:path>
                <a:path w="2098789" h="1210805" fill="darkenLess" stroke="0" extrusionOk="0">
                  <a:moveTo>
                    <a:pt x="1953856" y="1210805"/>
                  </a:moveTo>
                  <a:cubicBezTo>
                    <a:pt x="1966683" y="1153190"/>
                    <a:pt x="1972961" y="1136090"/>
                    <a:pt x="1982842" y="1094858"/>
                  </a:cubicBezTo>
                  <a:cubicBezTo>
                    <a:pt x="2035348" y="1076855"/>
                    <a:pt x="2065483" y="1071899"/>
                    <a:pt x="2098789" y="1065872"/>
                  </a:cubicBezTo>
                  <a:cubicBezTo>
                    <a:pt x="2043029" y="1119132"/>
                    <a:pt x="1995838" y="1167803"/>
                    <a:pt x="1953856" y="1210805"/>
                  </a:cubicBezTo>
                  <a:close/>
                </a:path>
                <a:path w="2098789" h="1210805" fill="none" extrusionOk="0">
                  <a:moveTo>
                    <a:pt x="1953856" y="1210805"/>
                  </a:moveTo>
                  <a:cubicBezTo>
                    <a:pt x="1966118" y="1161926"/>
                    <a:pt x="1972390" y="1117153"/>
                    <a:pt x="1982842" y="1094858"/>
                  </a:cubicBezTo>
                  <a:cubicBezTo>
                    <a:pt x="2035896" y="1076300"/>
                    <a:pt x="2041976" y="1078091"/>
                    <a:pt x="2098789" y="1065872"/>
                  </a:cubicBezTo>
                  <a:cubicBezTo>
                    <a:pt x="2046360" y="1115670"/>
                    <a:pt x="1986587" y="1169258"/>
                    <a:pt x="1953856" y="1210805"/>
                  </a:cubicBezTo>
                  <a:cubicBezTo>
                    <a:pt x="1644818" y="1202672"/>
                    <a:pt x="1439976" y="1194540"/>
                    <a:pt x="1283032" y="1210805"/>
                  </a:cubicBezTo>
                  <a:cubicBezTo>
                    <a:pt x="1126088" y="1227070"/>
                    <a:pt x="803361" y="1214758"/>
                    <a:pt x="631747" y="1210805"/>
                  </a:cubicBezTo>
                  <a:cubicBezTo>
                    <a:pt x="460134" y="1206852"/>
                    <a:pt x="298121" y="1195926"/>
                    <a:pt x="0" y="1210805"/>
                  </a:cubicBezTo>
                  <a:cubicBezTo>
                    <a:pt x="17155" y="1009933"/>
                    <a:pt x="26825" y="895027"/>
                    <a:pt x="0" y="581186"/>
                  </a:cubicBezTo>
                  <a:cubicBezTo>
                    <a:pt x="-26825" y="267345"/>
                    <a:pt x="12794" y="138699"/>
                    <a:pt x="0" y="0"/>
                  </a:cubicBezTo>
                  <a:cubicBezTo>
                    <a:pt x="234396" y="33737"/>
                    <a:pt x="509095" y="5397"/>
                    <a:pt x="678608" y="0"/>
                  </a:cubicBezTo>
                  <a:cubicBezTo>
                    <a:pt x="848121" y="-5397"/>
                    <a:pt x="1047083" y="29028"/>
                    <a:pt x="1357217" y="0"/>
                  </a:cubicBezTo>
                  <a:cubicBezTo>
                    <a:pt x="1667351" y="-29028"/>
                    <a:pt x="1949898" y="-23381"/>
                    <a:pt x="2098789" y="0"/>
                  </a:cubicBezTo>
                  <a:cubicBezTo>
                    <a:pt x="2087168" y="199877"/>
                    <a:pt x="2114225" y="401809"/>
                    <a:pt x="2098789" y="554253"/>
                  </a:cubicBezTo>
                  <a:cubicBezTo>
                    <a:pt x="2083353" y="706697"/>
                    <a:pt x="2083647" y="811238"/>
                    <a:pt x="2098789" y="1065872"/>
                  </a:cubicBezTo>
                </a:path>
              </a:pathLst>
            </a:custGeom>
            <a:noFill/>
            <a:ln w="38100">
              <a:solidFill>
                <a:srgbClr val="7392CB"/>
              </a:solidFill>
              <a:extLst>
                <a:ext uri="{C807C97D-BFC1-408E-A445-0C87EB9F89A2}">
                  <ask:lineSketchStyleProps xmlns:ask="http://schemas.microsoft.com/office/drawing/2018/sketchyshapes" sd="3308748703">
                    <a:prstGeom prst="foldedCorner">
                      <a:avLst>
                        <a:gd name="adj" fmla="val 1197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Content Placeholder 4">
              <a:extLst>
                <a:ext uri="{FF2B5EF4-FFF2-40B4-BE49-F238E27FC236}">
                  <a16:creationId xmlns:a16="http://schemas.microsoft.com/office/drawing/2014/main" id="{14BE09CB-A04F-418C-A59D-124EB466D8C3}"/>
                </a:ext>
              </a:extLst>
            </p:cNvPr>
            <p:cNvSpPr txBox="1">
              <a:spLocks/>
            </p:cNvSpPr>
            <p:nvPr/>
          </p:nvSpPr>
          <p:spPr>
            <a:xfrm>
              <a:off x="4626781" y="2124215"/>
              <a:ext cx="2145024" cy="1164202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lnSpc>
                  <a:spcPct val="100000"/>
                </a:lnSpc>
                <a:spcBef>
                  <a:spcPts val="0"/>
                </a:spcBef>
                <a:buFontTx/>
                <a:buNone/>
                <a:defRPr/>
              </a:pPr>
              <a:r>
                <a:rPr lang="en-GB" sz="1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Recognition &amp; Reward Structures</a:t>
              </a:r>
            </a:p>
            <a:p>
              <a:pPr marL="180975" indent="-180975" fontAlgn="base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 awards</a:t>
              </a:r>
            </a:p>
            <a:p>
              <a:pPr marL="180975" indent="-180975" fontAlgn="base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 practices in promotion criteria</a:t>
              </a:r>
            </a:p>
            <a:p>
              <a:pPr marL="180975" indent="-180975" fontAlgn="base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increasing visibility of OR practices in action</a:t>
              </a:r>
            </a:p>
            <a:p>
              <a:pPr marL="180975" indent="-180975" fontAlgn="base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Other recognition or reward mechanisms 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64C2735-1B22-C3AB-9517-8CC8614EE843}"/>
              </a:ext>
            </a:extLst>
          </p:cNvPr>
          <p:cNvGrpSpPr/>
          <p:nvPr/>
        </p:nvGrpSpPr>
        <p:grpSpPr>
          <a:xfrm>
            <a:off x="8326657" y="1307946"/>
            <a:ext cx="3756062" cy="2734058"/>
            <a:chOff x="4626777" y="1740315"/>
            <a:chExt cx="2145028" cy="2099841"/>
          </a:xfrm>
        </p:grpSpPr>
        <p:sp>
          <p:nvSpPr>
            <p:cNvPr id="26" name="Rectangle: Folded Corner 25">
              <a:extLst>
                <a:ext uri="{FF2B5EF4-FFF2-40B4-BE49-F238E27FC236}">
                  <a16:creationId xmlns:a16="http://schemas.microsoft.com/office/drawing/2014/main" id="{26C2B6D5-C8E7-89A1-1A34-4ACFDA7A2027}"/>
                </a:ext>
              </a:extLst>
            </p:cNvPr>
            <p:cNvSpPr/>
            <p:nvPr/>
          </p:nvSpPr>
          <p:spPr>
            <a:xfrm>
              <a:off x="4626777" y="1754192"/>
              <a:ext cx="2145022" cy="2085964"/>
            </a:xfrm>
            <a:custGeom>
              <a:avLst/>
              <a:gdLst>
                <a:gd name="connsiteX0" fmla="*/ 0 w 2145022"/>
                <a:gd name="connsiteY0" fmla="*/ 0 h 2085964"/>
                <a:gd name="connsiteX1" fmla="*/ 536256 w 2145022"/>
                <a:gd name="connsiteY1" fmla="*/ 0 h 2085964"/>
                <a:gd name="connsiteX2" fmla="*/ 1008160 w 2145022"/>
                <a:gd name="connsiteY2" fmla="*/ 0 h 2085964"/>
                <a:gd name="connsiteX3" fmla="*/ 1544416 w 2145022"/>
                <a:gd name="connsiteY3" fmla="*/ 0 h 2085964"/>
                <a:gd name="connsiteX4" fmla="*/ 2145022 w 2145022"/>
                <a:gd name="connsiteY4" fmla="*/ 0 h 2085964"/>
                <a:gd name="connsiteX5" fmla="*/ 2145022 w 2145022"/>
                <a:gd name="connsiteY5" fmla="*/ 586830 h 2085964"/>
                <a:gd name="connsiteX6" fmla="*/ 2145022 w 2145022"/>
                <a:gd name="connsiteY6" fmla="*/ 1173660 h 2085964"/>
                <a:gd name="connsiteX7" fmla="*/ 2145022 w 2145022"/>
                <a:gd name="connsiteY7" fmla="*/ 1872862 h 2085964"/>
                <a:gd name="connsiteX8" fmla="*/ 1931920 w 2145022"/>
                <a:gd name="connsiteY8" fmla="*/ 2085964 h 2085964"/>
                <a:gd name="connsiteX9" fmla="*/ 1345904 w 2145022"/>
                <a:gd name="connsiteY9" fmla="*/ 2085964 h 2085964"/>
                <a:gd name="connsiteX10" fmla="*/ 701931 w 2145022"/>
                <a:gd name="connsiteY10" fmla="*/ 2085964 h 2085964"/>
                <a:gd name="connsiteX11" fmla="*/ 0 w 2145022"/>
                <a:gd name="connsiteY11" fmla="*/ 2085964 h 2085964"/>
                <a:gd name="connsiteX12" fmla="*/ 0 w 2145022"/>
                <a:gd name="connsiteY12" fmla="*/ 1390643 h 2085964"/>
                <a:gd name="connsiteX13" fmla="*/ 0 w 2145022"/>
                <a:gd name="connsiteY13" fmla="*/ 653602 h 2085964"/>
                <a:gd name="connsiteX14" fmla="*/ 0 w 2145022"/>
                <a:gd name="connsiteY14" fmla="*/ 0 h 2085964"/>
                <a:gd name="connsiteX0" fmla="*/ 1931920 w 2145022"/>
                <a:gd name="connsiteY0" fmla="*/ 2085964 h 2085964"/>
                <a:gd name="connsiteX1" fmla="*/ 1974540 w 2145022"/>
                <a:gd name="connsiteY1" fmla="*/ 1915482 h 2085964"/>
                <a:gd name="connsiteX2" fmla="*/ 2145022 w 2145022"/>
                <a:gd name="connsiteY2" fmla="*/ 1872862 h 2085964"/>
                <a:gd name="connsiteX3" fmla="*/ 1931920 w 2145022"/>
                <a:gd name="connsiteY3" fmla="*/ 2085964 h 2085964"/>
                <a:gd name="connsiteX0" fmla="*/ 1931920 w 2145022"/>
                <a:gd name="connsiteY0" fmla="*/ 2085964 h 2085964"/>
                <a:gd name="connsiteX1" fmla="*/ 1974540 w 2145022"/>
                <a:gd name="connsiteY1" fmla="*/ 1915482 h 2085964"/>
                <a:gd name="connsiteX2" fmla="*/ 2145022 w 2145022"/>
                <a:gd name="connsiteY2" fmla="*/ 1872862 h 2085964"/>
                <a:gd name="connsiteX3" fmla="*/ 1931920 w 2145022"/>
                <a:gd name="connsiteY3" fmla="*/ 2085964 h 2085964"/>
                <a:gd name="connsiteX4" fmla="*/ 1249308 w 2145022"/>
                <a:gd name="connsiteY4" fmla="*/ 2085964 h 2085964"/>
                <a:gd name="connsiteX5" fmla="*/ 643973 w 2145022"/>
                <a:gd name="connsiteY5" fmla="*/ 2085964 h 2085964"/>
                <a:gd name="connsiteX6" fmla="*/ 0 w 2145022"/>
                <a:gd name="connsiteY6" fmla="*/ 2085964 h 2085964"/>
                <a:gd name="connsiteX7" fmla="*/ 0 w 2145022"/>
                <a:gd name="connsiteY7" fmla="*/ 1390643 h 2085964"/>
                <a:gd name="connsiteX8" fmla="*/ 0 w 2145022"/>
                <a:gd name="connsiteY8" fmla="*/ 653602 h 2085964"/>
                <a:gd name="connsiteX9" fmla="*/ 0 w 2145022"/>
                <a:gd name="connsiteY9" fmla="*/ 0 h 2085964"/>
                <a:gd name="connsiteX10" fmla="*/ 514805 w 2145022"/>
                <a:gd name="connsiteY10" fmla="*/ 0 h 2085964"/>
                <a:gd name="connsiteX11" fmla="*/ 1051061 w 2145022"/>
                <a:gd name="connsiteY11" fmla="*/ 0 h 2085964"/>
                <a:gd name="connsiteX12" fmla="*/ 1608767 w 2145022"/>
                <a:gd name="connsiteY12" fmla="*/ 0 h 2085964"/>
                <a:gd name="connsiteX13" fmla="*/ 2145022 w 2145022"/>
                <a:gd name="connsiteY13" fmla="*/ 0 h 2085964"/>
                <a:gd name="connsiteX14" fmla="*/ 2145022 w 2145022"/>
                <a:gd name="connsiteY14" fmla="*/ 643016 h 2085964"/>
                <a:gd name="connsiteX15" fmla="*/ 2145022 w 2145022"/>
                <a:gd name="connsiteY15" fmla="*/ 1248575 h 2085964"/>
                <a:gd name="connsiteX16" fmla="*/ 2145022 w 2145022"/>
                <a:gd name="connsiteY16" fmla="*/ 1872862 h 2085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45022" h="2085964" stroke="0" extrusionOk="0">
                  <a:moveTo>
                    <a:pt x="0" y="0"/>
                  </a:moveTo>
                  <a:cubicBezTo>
                    <a:pt x="164490" y="6290"/>
                    <a:pt x="314155" y="-4880"/>
                    <a:pt x="536256" y="0"/>
                  </a:cubicBezTo>
                  <a:cubicBezTo>
                    <a:pt x="758357" y="4880"/>
                    <a:pt x="875624" y="11855"/>
                    <a:pt x="1008160" y="0"/>
                  </a:cubicBezTo>
                  <a:cubicBezTo>
                    <a:pt x="1140696" y="-11855"/>
                    <a:pt x="1296969" y="-17602"/>
                    <a:pt x="1544416" y="0"/>
                  </a:cubicBezTo>
                  <a:cubicBezTo>
                    <a:pt x="1791863" y="17602"/>
                    <a:pt x="1973747" y="20641"/>
                    <a:pt x="2145022" y="0"/>
                  </a:cubicBezTo>
                  <a:cubicBezTo>
                    <a:pt x="2124302" y="164888"/>
                    <a:pt x="2124106" y="372417"/>
                    <a:pt x="2145022" y="586830"/>
                  </a:cubicBezTo>
                  <a:cubicBezTo>
                    <a:pt x="2165939" y="801243"/>
                    <a:pt x="2128389" y="938437"/>
                    <a:pt x="2145022" y="1173660"/>
                  </a:cubicBezTo>
                  <a:cubicBezTo>
                    <a:pt x="2161656" y="1408883"/>
                    <a:pt x="2139110" y="1704842"/>
                    <a:pt x="2145022" y="1872862"/>
                  </a:cubicBezTo>
                  <a:cubicBezTo>
                    <a:pt x="2052018" y="1969134"/>
                    <a:pt x="2028660" y="1983844"/>
                    <a:pt x="1931920" y="2085964"/>
                  </a:cubicBezTo>
                  <a:cubicBezTo>
                    <a:pt x="1690278" y="2098315"/>
                    <a:pt x="1542151" y="2059252"/>
                    <a:pt x="1345904" y="2085964"/>
                  </a:cubicBezTo>
                  <a:cubicBezTo>
                    <a:pt x="1149657" y="2112676"/>
                    <a:pt x="872040" y="2082890"/>
                    <a:pt x="701931" y="2085964"/>
                  </a:cubicBezTo>
                  <a:cubicBezTo>
                    <a:pt x="531822" y="2089038"/>
                    <a:pt x="149103" y="2103601"/>
                    <a:pt x="0" y="2085964"/>
                  </a:cubicBezTo>
                  <a:cubicBezTo>
                    <a:pt x="9929" y="1745912"/>
                    <a:pt x="-13004" y="1730478"/>
                    <a:pt x="0" y="1390643"/>
                  </a:cubicBezTo>
                  <a:cubicBezTo>
                    <a:pt x="13004" y="1050808"/>
                    <a:pt x="-29104" y="1009882"/>
                    <a:pt x="0" y="653602"/>
                  </a:cubicBezTo>
                  <a:cubicBezTo>
                    <a:pt x="29104" y="297322"/>
                    <a:pt x="17744" y="204957"/>
                    <a:pt x="0" y="0"/>
                  </a:cubicBezTo>
                  <a:close/>
                </a:path>
                <a:path w="2145022" h="2085964" fill="darkenLess" stroke="0" extrusionOk="0">
                  <a:moveTo>
                    <a:pt x="1931920" y="2085964"/>
                  </a:moveTo>
                  <a:cubicBezTo>
                    <a:pt x="1952188" y="2037734"/>
                    <a:pt x="1966513" y="1957439"/>
                    <a:pt x="1974540" y="1915482"/>
                  </a:cubicBezTo>
                  <a:cubicBezTo>
                    <a:pt x="2018731" y="1910132"/>
                    <a:pt x="2075942" y="1896993"/>
                    <a:pt x="2145022" y="1872862"/>
                  </a:cubicBezTo>
                  <a:cubicBezTo>
                    <a:pt x="2083266" y="1942480"/>
                    <a:pt x="2024786" y="1984765"/>
                    <a:pt x="1931920" y="2085964"/>
                  </a:cubicBezTo>
                  <a:close/>
                </a:path>
                <a:path w="2145022" h="2085964" fill="none" extrusionOk="0">
                  <a:moveTo>
                    <a:pt x="1931920" y="2085964"/>
                  </a:moveTo>
                  <a:cubicBezTo>
                    <a:pt x="1943925" y="2048951"/>
                    <a:pt x="1962076" y="1990598"/>
                    <a:pt x="1974540" y="1915482"/>
                  </a:cubicBezTo>
                  <a:cubicBezTo>
                    <a:pt x="2035559" y="1895168"/>
                    <a:pt x="2101571" y="1881371"/>
                    <a:pt x="2145022" y="1872862"/>
                  </a:cubicBezTo>
                  <a:cubicBezTo>
                    <a:pt x="2098871" y="1912267"/>
                    <a:pt x="1997918" y="2022572"/>
                    <a:pt x="1931920" y="2085964"/>
                  </a:cubicBezTo>
                  <a:cubicBezTo>
                    <a:pt x="1594172" y="2113801"/>
                    <a:pt x="1587998" y="2071881"/>
                    <a:pt x="1249308" y="2085964"/>
                  </a:cubicBezTo>
                  <a:cubicBezTo>
                    <a:pt x="910618" y="2100047"/>
                    <a:pt x="862660" y="2115759"/>
                    <a:pt x="643973" y="2085964"/>
                  </a:cubicBezTo>
                  <a:cubicBezTo>
                    <a:pt x="425286" y="2056169"/>
                    <a:pt x="317445" y="2065444"/>
                    <a:pt x="0" y="2085964"/>
                  </a:cubicBezTo>
                  <a:cubicBezTo>
                    <a:pt x="14695" y="1808799"/>
                    <a:pt x="-12589" y="1619189"/>
                    <a:pt x="0" y="1390643"/>
                  </a:cubicBezTo>
                  <a:cubicBezTo>
                    <a:pt x="12589" y="1162097"/>
                    <a:pt x="-10745" y="967097"/>
                    <a:pt x="0" y="653602"/>
                  </a:cubicBezTo>
                  <a:cubicBezTo>
                    <a:pt x="10745" y="340107"/>
                    <a:pt x="-27042" y="179380"/>
                    <a:pt x="0" y="0"/>
                  </a:cubicBezTo>
                  <a:cubicBezTo>
                    <a:pt x="127267" y="-8964"/>
                    <a:pt x="371085" y="-566"/>
                    <a:pt x="514805" y="0"/>
                  </a:cubicBezTo>
                  <a:cubicBezTo>
                    <a:pt x="658525" y="566"/>
                    <a:pt x="811218" y="11006"/>
                    <a:pt x="1051061" y="0"/>
                  </a:cubicBezTo>
                  <a:cubicBezTo>
                    <a:pt x="1290904" y="-11006"/>
                    <a:pt x="1482756" y="-12837"/>
                    <a:pt x="1608767" y="0"/>
                  </a:cubicBezTo>
                  <a:cubicBezTo>
                    <a:pt x="1734778" y="12837"/>
                    <a:pt x="1911829" y="-14690"/>
                    <a:pt x="2145022" y="0"/>
                  </a:cubicBezTo>
                  <a:cubicBezTo>
                    <a:pt x="2156995" y="186958"/>
                    <a:pt x="2172021" y="347167"/>
                    <a:pt x="2145022" y="643016"/>
                  </a:cubicBezTo>
                  <a:cubicBezTo>
                    <a:pt x="2118023" y="938865"/>
                    <a:pt x="2132985" y="1074073"/>
                    <a:pt x="2145022" y="1248575"/>
                  </a:cubicBezTo>
                  <a:cubicBezTo>
                    <a:pt x="2157059" y="1423077"/>
                    <a:pt x="2129505" y="1696110"/>
                    <a:pt x="2145022" y="1872862"/>
                  </a:cubicBezTo>
                </a:path>
              </a:pathLst>
            </a:custGeom>
            <a:noFill/>
            <a:ln w="38100">
              <a:solidFill>
                <a:srgbClr val="01646C"/>
              </a:solidFill>
              <a:extLst>
                <a:ext uri="{C807C97D-BFC1-408E-A445-0C87EB9F89A2}">
                  <ask:lineSketchStyleProps xmlns:ask="http://schemas.microsoft.com/office/drawing/2018/sketchyshapes" sd="3308748703">
                    <a:prstGeom prst="foldedCorner">
                      <a:avLst>
                        <a:gd name="adj" fmla="val 10216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Content Placeholder 4">
              <a:extLst>
                <a:ext uri="{FF2B5EF4-FFF2-40B4-BE49-F238E27FC236}">
                  <a16:creationId xmlns:a16="http://schemas.microsoft.com/office/drawing/2014/main" id="{A52212E9-B4A5-FF12-CD99-4A3AAB64265F}"/>
                </a:ext>
              </a:extLst>
            </p:cNvPr>
            <p:cNvSpPr txBox="1">
              <a:spLocks/>
            </p:cNvSpPr>
            <p:nvPr/>
          </p:nvSpPr>
          <p:spPr>
            <a:xfrm>
              <a:off x="4626782" y="1740315"/>
              <a:ext cx="2145023" cy="1580827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lnSpc>
                  <a:spcPct val="100000"/>
                </a:lnSpc>
                <a:spcBef>
                  <a:spcPts val="0"/>
                </a:spcBef>
                <a:buFontTx/>
                <a:buNone/>
                <a:defRPr/>
              </a:pPr>
              <a:r>
                <a:rPr lang="en-GB" sz="1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Collaborative &amp; Community Action</a:t>
              </a:r>
            </a:p>
            <a:p>
              <a:pPr marL="180975" indent="-180975" fontAlgn="base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shared resources and/or spaces</a:t>
              </a:r>
            </a:p>
            <a:p>
              <a:pPr marL="180975" indent="-180975" fontAlgn="base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sector responses and advocacy action</a:t>
              </a:r>
            </a:p>
            <a:p>
              <a:pPr marL="180975" indent="-180975" fontAlgn="base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jointly-organised events, communities of practice</a:t>
              </a:r>
            </a:p>
            <a:p>
              <a:pPr marL="180975" indent="-180975" fontAlgn="base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any scale of ‘community’ or cross functional/institutional groups 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8231BB7-1C9B-A9AC-75FC-39E0A67896A3}"/>
              </a:ext>
            </a:extLst>
          </p:cNvPr>
          <p:cNvGrpSpPr/>
          <p:nvPr/>
        </p:nvGrpSpPr>
        <p:grpSpPr>
          <a:xfrm>
            <a:off x="257173" y="1980222"/>
            <a:ext cx="4010029" cy="2061782"/>
            <a:chOff x="4626781" y="1930739"/>
            <a:chExt cx="1707099" cy="1162589"/>
          </a:xfrm>
        </p:grpSpPr>
        <p:sp>
          <p:nvSpPr>
            <p:cNvPr id="29" name="Rectangle: Folded Corner 28">
              <a:extLst>
                <a:ext uri="{FF2B5EF4-FFF2-40B4-BE49-F238E27FC236}">
                  <a16:creationId xmlns:a16="http://schemas.microsoft.com/office/drawing/2014/main" id="{0E70630C-9796-A782-D69B-BB9D7BF1899C}"/>
                </a:ext>
              </a:extLst>
            </p:cNvPr>
            <p:cNvSpPr/>
            <p:nvPr/>
          </p:nvSpPr>
          <p:spPr>
            <a:xfrm flipV="1">
              <a:off x="4626781" y="1944615"/>
              <a:ext cx="1707099" cy="1117842"/>
            </a:xfrm>
            <a:custGeom>
              <a:avLst/>
              <a:gdLst>
                <a:gd name="connsiteX0" fmla="*/ 0 w 1707099"/>
                <a:gd name="connsiteY0" fmla="*/ 0 h 1117842"/>
                <a:gd name="connsiteX1" fmla="*/ 569033 w 1707099"/>
                <a:gd name="connsiteY1" fmla="*/ 0 h 1117842"/>
                <a:gd name="connsiteX2" fmla="*/ 1086853 w 1707099"/>
                <a:gd name="connsiteY2" fmla="*/ 0 h 1117842"/>
                <a:gd name="connsiteX3" fmla="*/ 1707099 w 1707099"/>
                <a:gd name="connsiteY3" fmla="*/ 0 h 1117842"/>
                <a:gd name="connsiteX4" fmla="*/ 1707099 w 1707099"/>
                <a:gd name="connsiteY4" fmla="*/ 511699 h 1117842"/>
                <a:gd name="connsiteX5" fmla="*/ 1707099 w 1707099"/>
                <a:gd name="connsiteY5" fmla="*/ 984036 h 1117842"/>
                <a:gd name="connsiteX6" fmla="*/ 1573293 w 1707099"/>
                <a:gd name="connsiteY6" fmla="*/ 1117842 h 1117842"/>
                <a:gd name="connsiteX7" fmla="*/ 1080328 w 1707099"/>
                <a:gd name="connsiteY7" fmla="*/ 1117842 h 1117842"/>
                <a:gd name="connsiteX8" fmla="*/ 603096 w 1707099"/>
                <a:gd name="connsiteY8" fmla="*/ 1117842 h 1117842"/>
                <a:gd name="connsiteX9" fmla="*/ 0 w 1707099"/>
                <a:gd name="connsiteY9" fmla="*/ 1117842 h 1117842"/>
                <a:gd name="connsiteX10" fmla="*/ 0 w 1707099"/>
                <a:gd name="connsiteY10" fmla="*/ 558921 h 1117842"/>
                <a:gd name="connsiteX11" fmla="*/ 0 w 1707099"/>
                <a:gd name="connsiteY11" fmla="*/ 0 h 1117842"/>
                <a:gd name="connsiteX0" fmla="*/ 1573293 w 1707099"/>
                <a:gd name="connsiteY0" fmla="*/ 1117842 h 1117842"/>
                <a:gd name="connsiteX1" fmla="*/ 1600054 w 1707099"/>
                <a:gd name="connsiteY1" fmla="*/ 1010797 h 1117842"/>
                <a:gd name="connsiteX2" fmla="*/ 1707099 w 1707099"/>
                <a:gd name="connsiteY2" fmla="*/ 984036 h 1117842"/>
                <a:gd name="connsiteX3" fmla="*/ 1573293 w 1707099"/>
                <a:gd name="connsiteY3" fmla="*/ 1117842 h 1117842"/>
                <a:gd name="connsiteX0" fmla="*/ 1573293 w 1707099"/>
                <a:gd name="connsiteY0" fmla="*/ 1117842 h 1117842"/>
                <a:gd name="connsiteX1" fmla="*/ 1600054 w 1707099"/>
                <a:gd name="connsiteY1" fmla="*/ 1010797 h 1117842"/>
                <a:gd name="connsiteX2" fmla="*/ 1707099 w 1707099"/>
                <a:gd name="connsiteY2" fmla="*/ 984036 h 1117842"/>
                <a:gd name="connsiteX3" fmla="*/ 1573293 w 1707099"/>
                <a:gd name="connsiteY3" fmla="*/ 1117842 h 1117842"/>
                <a:gd name="connsiteX4" fmla="*/ 1033129 w 1707099"/>
                <a:gd name="connsiteY4" fmla="*/ 1117842 h 1117842"/>
                <a:gd name="connsiteX5" fmla="*/ 508698 w 1707099"/>
                <a:gd name="connsiteY5" fmla="*/ 1117842 h 1117842"/>
                <a:gd name="connsiteX6" fmla="*/ 0 w 1707099"/>
                <a:gd name="connsiteY6" fmla="*/ 1117842 h 1117842"/>
                <a:gd name="connsiteX7" fmla="*/ 0 w 1707099"/>
                <a:gd name="connsiteY7" fmla="*/ 536564 h 1117842"/>
                <a:gd name="connsiteX8" fmla="*/ 0 w 1707099"/>
                <a:gd name="connsiteY8" fmla="*/ 0 h 1117842"/>
                <a:gd name="connsiteX9" fmla="*/ 551962 w 1707099"/>
                <a:gd name="connsiteY9" fmla="*/ 0 h 1117842"/>
                <a:gd name="connsiteX10" fmla="*/ 1103924 w 1707099"/>
                <a:gd name="connsiteY10" fmla="*/ 0 h 1117842"/>
                <a:gd name="connsiteX11" fmla="*/ 1707099 w 1707099"/>
                <a:gd name="connsiteY11" fmla="*/ 0 h 1117842"/>
                <a:gd name="connsiteX12" fmla="*/ 1707099 w 1707099"/>
                <a:gd name="connsiteY12" fmla="*/ 511699 h 1117842"/>
                <a:gd name="connsiteX13" fmla="*/ 1707099 w 1707099"/>
                <a:gd name="connsiteY13" fmla="*/ 984036 h 1117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07099" h="1117842" stroke="0" extrusionOk="0">
                  <a:moveTo>
                    <a:pt x="0" y="0"/>
                  </a:moveTo>
                  <a:cubicBezTo>
                    <a:pt x="164185" y="-8445"/>
                    <a:pt x="427492" y="8621"/>
                    <a:pt x="569033" y="0"/>
                  </a:cubicBezTo>
                  <a:cubicBezTo>
                    <a:pt x="710574" y="-8621"/>
                    <a:pt x="946450" y="5548"/>
                    <a:pt x="1086853" y="0"/>
                  </a:cubicBezTo>
                  <a:cubicBezTo>
                    <a:pt x="1227256" y="-5548"/>
                    <a:pt x="1451896" y="-11057"/>
                    <a:pt x="1707099" y="0"/>
                  </a:cubicBezTo>
                  <a:cubicBezTo>
                    <a:pt x="1729065" y="242142"/>
                    <a:pt x="1719044" y="317529"/>
                    <a:pt x="1707099" y="511699"/>
                  </a:cubicBezTo>
                  <a:cubicBezTo>
                    <a:pt x="1695154" y="705869"/>
                    <a:pt x="1717228" y="785999"/>
                    <a:pt x="1707099" y="984036"/>
                  </a:cubicBezTo>
                  <a:cubicBezTo>
                    <a:pt x="1664322" y="1030611"/>
                    <a:pt x="1632431" y="1054465"/>
                    <a:pt x="1573293" y="1117842"/>
                  </a:cubicBezTo>
                  <a:cubicBezTo>
                    <a:pt x="1465512" y="1105931"/>
                    <a:pt x="1286811" y="1113126"/>
                    <a:pt x="1080328" y="1117842"/>
                  </a:cubicBezTo>
                  <a:cubicBezTo>
                    <a:pt x="873845" y="1122558"/>
                    <a:pt x="822407" y="1133467"/>
                    <a:pt x="603096" y="1117842"/>
                  </a:cubicBezTo>
                  <a:cubicBezTo>
                    <a:pt x="383785" y="1102217"/>
                    <a:pt x="171969" y="1111612"/>
                    <a:pt x="0" y="1117842"/>
                  </a:cubicBezTo>
                  <a:cubicBezTo>
                    <a:pt x="20505" y="869553"/>
                    <a:pt x="17094" y="737648"/>
                    <a:pt x="0" y="558921"/>
                  </a:cubicBezTo>
                  <a:cubicBezTo>
                    <a:pt x="-17094" y="380194"/>
                    <a:pt x="26304" y="153296"/>
                    <a:pt x="0" y="0"/>
                  </a:cubicBezTo>
                  <a:close/>
                </a:path>
                <a:path w="1707099" h="1117842" fill="darkenLess" stroke="0" extrusionOk="0">
                  <a:moveTo>
                    <a:pt x="1573293" y="1117842"/>
                  </a:moveTo>
                  <a:cubicBezTo>
                    <a:pt x="1578649" y="1075210"/>
                    <a:pt x="1588081" y="1060888"/>
                    <a:pt x="1600054" y="1010797"/>
                  </a:cubicBezTo>
                  <a:cubicBezTo>
                    <a:pt x="1626111" y="1001757"/>
                    <a:pt x="1669651" y="990252"/>
                    <a:pt x="1707099" y="984036"/>
                  </a:cubicBezTo>
                  <a:cubicBezTo>
                    <a:pt x="1682964" y="1018315"/>
                    <a:pt x="1607753" y="1078149"/>
                    <a:pt x="1573293" y="1117842"/>
                  </a:cubicBezTo>
                  <a:close/>
                </a:path>
                <a:path w="1707099" h="1117842" fill="none" extrusionOk="0">
                  <a:moveTo>
                    <a:pt x="1573293" y="1117842"/>
                  </a:moveTo>
                  <a:cubicBezTo>
                    <a:pt x="1583811" y="1081654"/>
                    <a:pt x="1596323" y="1034106"/>
                    <a:pt x="1600054" y="1010797"/>
                  </a:cubicBezTo>
                  <a:cubicBezTo>
                    <a:pt x="1643470" y="1002146"/>
                    <a:pt x="1668547" y="996122"/>
                    <a:pt x="1707099" y="984036"/>
                  </a:cubicBezTo>
                  <a:cubicBezTo>
                    <a:pt x="1655556" y="1037930"/>
                    <a:pt x="1630574" y="1058436"/>
                    <a:pt x="1573293" y="1117842"/>
                  </a:cubicBezTo>
                  <a:cubicBezTo>
                    <a:pt x="1416287" y="1097075"/>
                    <a:pt x="1273095" y="1099345"/>
                    <a:pt x="1033129" y="1117842"/>
                  </a:cubicBezTo>
                  <a:cubicBezTo>
                    <a:pt x="793163" y="1136339"/>
                    <a:pt x="665097" y="1131098"/>
                    <a:pt x="508698" y="1117842"/>
                  </a:cubicBezTo>
                  <a:cubicBezTo>
                    <a:pt x="352299" y="1104586"/>
                    <a:pt x="167370" y="1121788"/>
                    <a:pt x="0" y="1117842"/>
                  </a:cubicBezTo>
                  <a:cubicBezTo>
                    <a:pt x="-9055" y="843659"/>
                    <a:pt x="19947" y="710100"/>
                    <a:pt x="0" y="536564"/>
                  </a:cubicBezTo>
                  <a:cubicBezTo>
                    <a:pt x="-19947" y="363028"/>
                    <a:pt x="-21614" y="222020"/>
                    <a:pt x="0" y="0"/>
                  </a:cubicBezTo>
                  <a:cubicBezTo>
                    <a:pt x="127397" y="11874"/>
                    <a:pt x="316803" y="4860"/>
                    <a:pt x="551962" y="0"/>
                  </a:cubicBezTo>
                  <a:cubicBezTo>
                    <a:pt x="787121" y="-4860"/>
                    <a:pt x="841351" y="-22923"/>
                    <a:pt x="1103924" y="0"/>
                  </a:cubicBezTo>
                  <a:cubicBezTo>
                    <a:pt x="1366497" y="22923"/>
                    <a:pt x="1461993" y="-17012"/>
                    <a:pt x="1707099" y="0"/>
                  </a:cubicBezTo>
                  <a:cubicBezTo>
                    <a:pt x="1690599" y="111368"/>
                    <a:pt x="1725580" y="286775"/>
                    <a:pt x="1707099" y="511699"/>
                  </a:cubicBezTo>
                  <a:cubicBezTo>
                    <a:pt x="1688618" y="736623"/>
                    <a:pt x="1711303" y="774032"/>
                    <a:pt x="1707099" y="984036"/>
                  </a:cubicBezTo>
                </a:path>
              </a:pathLst>
            </a:custGeom>
            <a:noFill/>
            <a:ln w="38100">
              <a:solidFill>
                <a:srgbClr val="B2AE26"/>
              </a:solidFill>
              <a:extLst>
                <a:ext uri="{C807C97D-BFC1-408E-A445-0C87EB9F89A2}">
                  <ask:lineSketchStyleProps xmlns:ask="http://schemas.microsoft.com/office/drawing/2018/sketchyshapes" sd="3308748703">
                    <a:prstGeom prst="foldedCorner">
                      <a:avLst>
                        <a:gd name="adj" fmla="val 1197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Content Placeholder 4">
              <a:extLst>
                <a:ext uri="{FF2B5EF4-FFF2-40B4-BE49-F238E27FC236}">
                  <a16:creationId xmlns:a16="http://schemas.microsoft.com/office/drawing/2014/main" id="{6FD20D99-EF1F-C075-28FD-520A4D7F6BE7}"/>
                </a:ext>
              </a:extLst>
            </p:cNvPr>
            <p:cNvSpPr txBox="1">
              <a:spLocks/>
            </p:cNvSpPr>
            <p:nvPr/>
          </p:nvSpPr>
          <p:spPr>
            <a:xfrm>
              <a:off x="4626781" y="1930739"/>
              <a:ext cx="1707099" cy="1162589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lnSpc>
                  <a:spcPct val="100000"/>
                </a:lnSpc>
                <a:spcBef>
                  <a:spcPts val="0"/>
                </a:spcBef>
                <a:buFontTx/>
                <a:buNone/>
                <a:defRPr/>
              </a:pPr>
              <a:r>
                <a:rPr lang="en-GB" sz="1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Training &amp; Advocacy</a:t>
              </a:r>
            </a:p>
            <a:p>
              <a:pPr marL="180975" indent="-180975" fontAlgn="base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training delivery, resource development, engagement activities to promote OR practices </a:t>
              </a:r>
            </a:p>
            <a:p>
              <a:pPr marL="180975" indent="-180975" fontAlgn="base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With researchers, Professional Services colleagues, and/or students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DE5F27F-FB7F-FD84-E689-7AD5C0762927}"/>
              </a:ext>
            </a:extLst>
          </p:cNvPr>
          <p:cNvGrpSpPr/>
          <p:nvPr/>
        </p:nvGrpSpPr>
        <p:grpSpPr>
          <a:xfrm>
            <a:off x="1181099" y="4263513"/>
            <a:ext cx="3900471" cy="2146812"/>
            <a:chOff x="4623861" y="1676994"/>
            <a:chExt cx="2391223" cy="2458479"/>
          </a:xfrm>
        </p:grpSpPr>
        <p:sp>
          <p:nvSpPr>
            <p:cNvPr id="32" name="Rectangle: Folded Corner 31">
              <a:extLst>
                <a:ext uri="{FF2B5EF4-FFF2-40B4-BE49-F238E27FC236}">
                  <a16:creationId xmlns:a16="http://schemas.microsoft.com/office/drawing/2014/main" id="{506A5871-012E-2DC4-18CB-4EAF1127CEDC}"/>
                </a:ext>
              </a:extLst>
            </p:cNvPr>
            <p:cNvSpPr/>
            <p:nvPr/>
          </p:nvSpPr>
          <p:spPr>
            <a:xfrm flipH="1">
              <a:off x="4623861" y="1676994"/>
              <a:ext cx="2391222" cy="2458479"/>
            </a:xfrm>
            <a:custGeom>
              <a:avLst/>
              <a:gdLst>
                <a:gd name="connsiteX0" fmla="*/ 0 w 2391222"/>
                <a:gd name="connsiteY0" fmla="*/ 0 h 2458479"/>
                <a:gd name="connsiteX1" fmla="*/ 597806 w 2391222"/>
                <a:gd name="connsiteY1" fmla="*/ 0 h 2458479"/>
                <a:gd name="connsiteX2" fmla="*/ 1123874 w 2391222"/>
                <a:gd name="connsiteY2" fmla="*/ 0 h 2458479"/>
                <a:gd name="connsiteX3" fmla="*/ 1721680 w 2391222"/>
                <a:gd name="connsiteY3" fmla="*/ 0 h 2458479"/>
                <a:gd name="connsiteX4" fmla="*/ 2391222 w 2391222"/>
                <a:gd name="connsiteY4" fmla="*/ 0 h 2458479"/>
                <a:gd name="connsiteX5" fmla="*/ 2391222 w 2391222"/>
                <a:gd name="connsiteY5" fmla="*/ 499618 h 2458479"/>
                <a:gd name="connsiteX6" fmla="*/ 2391222 w 2391222"/>
                <a:gd name="connsiteY6" fmla="*/ 999235 h 2458479"/>
                <a:gd name="connsiteX7" fmla="*/ 2391222 w 2391222"/>
                <a:gd name="connsiteY7" fmla="*/ 1477130 h 2458479"/>
                <a:gd name="connsiteX8" fmla="*/ 2391222 w 2391222"/>
                <a:gd name="connsiteY8" fmla="*/ 2172250 h 2458479"/>
                <a:gd name="connsiteX9" fmla="*/ 2104993 w 2391222"/>
                <a:gd name="connsiteY9" fmla="*/ 2458479 h 2458479"/>
                <a:gd name="connsiteX10" fmla="*/ 1599795 w 2391222"/>
                <a:gd name="connsiteY10" fmla="*/ 2458479 h 2458479"/>
                <a:gd name="connsiteX11" fmla="*/ 1052497 w 2391222"/>
                <a:gd name="connsiteY11" fmla="*/ 2458479 h 2458479"/>
                <a:gd name="connsiteX12" fmla="*/ 526248 w 2391222"/>
                <a:gd name="connsiteY12" fmla="*/ 2458479 h 2458479"/>
                <a:gd name="connsiteX13" fmla="*/ 0 w 2391222"/>
                <a:gd name="connsiteY13" fmla="*/ 2458479 h 2458479"/>
                <a:gd name="connsiteX14" fmla="*/ 0 w 2391222"/>
                <a:gd name="connsiteY14" fmla="*/ 1917614 h 2458479"/>
                <a:gd name="connsiteX15" fmla="*/ 0 w 2391222"/>
                <a:gd name="connsiteY15" fmla="*/ 1302994 h 2458479"/>
                <a:gd name="connsiteX16" fmla="*/ 0 w 2391222"/>
                <a:gd name="connsiteY16" fmla="*/ 762128 h 2458479"/>
                <a:gd name="connsiteX17" fmla="*/ 0 w 2391222"/>
                <a:gd name="connsiteY17" fmla="*/ 0 h 2458479"/>
                <a:gd name="connsiteX0" fmla="*/ 2104993 w 2391222"/>
                <a:gd name="connsiteY0" fmla="*/ 2458479 h 2458479"/>
                <a:gd name="connsiteX1" fmla="*/ 2162239 w 2391222"/>
                <a:gd name="connsiteY1" fmla="*/ 2229496 h 2458479"/>
                <a:gd name="connsiteX2" fmla="*/ 2391222 w 2391222"/>
                <a:gd name="connsiteY2" fmla="*/ 2172250 h 2458479"/>
                <a:gd name="connsiteX3" fmla="*/ 2104993 w 2391222"/>
                <a:gd name="connsiteY3" fmla="*/ 2458479 h 2458479"/>
                <a:gd name="connsiteX0" fmla="*/ 2104993 w 2391222"/>
                <a:gd name="connsiteY0" fmla="*/ 2458479 h 2458479"/>
                <a:gd name="connsiteX1" fmla="*/ 2162239 w 2391222"/>
                <a:gd name="connsiteY1" fmla="*/ 2229496 h 2458479"/>
                <a:gd name="connsiteX2" fmla="*/ 2391222 w 2391222"/>
                <a:gd name="connsiteY2" fmla="*/ 2172250 h 2458479"/>
                <a:gd name="connsiteX3" fmla="*/ 2104993 w 2391222"/>
                <a:gd name="connsiteY3" fmla="*/ 2458479 h 2458479"/>
                <a:gd name="connsiteX4" fmla="*/ 1536645 w 2391222"/>
                <a:gd name="connsiteY4" fmla="*/ 2458479 h 2458479"/>
                <a:gd name="connsiteX5" fmla="*/ 1073546 w 2391222"/>
                <a:gd name="connsiteY5" fmla="*/ 2458479 h 2458479"/>
                <a:gd name="connsiteX6" fmla="*/ 568348 w 2391222"/>
                <a:gd name="connsiteY6" fmla="*/ 2458479 h 2458479"/>
                <a:gd name="connsiteX7" fmla="*/ 0 w 2391222"/>
                <a:gd name="connsiteY7" fmla="*/ 2458479 h 2458479"/>
                <a:gd name="connsiteX8" fmla="*/ 0 w 2391222"/>
                <a:gd name="connsiteY8" fmla="*/ 1917614 h 2458479"/>
                <a:gd name="connsiteX9" fmla="*/ 0 w 2391222"/>
                <a:gd name="connsiteY9" fmla="*/ 1352163 h 2458479"/>
                <a:gd name="connsiteX10" fmla="*/ 0 w 2391222"/>
                <a:gd name="connsiteY10" fmla="*/ 811298 h 2458479"/>
                <a:gd name="connsiteX11" fmla="*/ 0 w 2391222"/>
                <a:gd name="connsiteY11" fmla="*/ 0 h 2458479"/>
                <a:gd name="connsiteX12" fmla="*/ 597806 w 2391222"/>
                <a:gd name="connsiteY12" fmla="*/ 0 h 2458479"/>
                <a:gd name="connsiteX13" fmla="*/ 1243435 w 2391222"/>
                <a:gd name="connsiteY13" fmla="*/ 0 h 2458479"/>
                <a:gd name="connsiteX14" fmla="*/ 1793417 w 2391222"/>
                <a:gd name="connsiteY14" fmla="*/ 0 h 2458479"/>
                <a:gd name="connsiteX15" fmla="*/ 2391222 w 2391222"/>
                <a:gd name="connsiteY15" fmla="*/ 0 h 2458479"/>
                <a:gd name="connsiteX16" fmla="*/ 2391222 w 2391222"/>
                <a:gd name="connsiteY16" fmla="*/ 521340 h 2458479"/>
                <a:gd name="connsiteX17" fmla="*/ 2391222 w 2391222"/>
                <a:gd name="connsiteY17" fmla="*/ 1042680 h 2458479"/>
                <a:gd name="connsiteX18" fmla="*/ 2391222 w 2391222"/>
                <a:gd name="connsiteY18" fmla="*/ 1629188 h 2458479"/>
                <a:gd name="connsiteX19" fmla="*/ 2391222 w 2391222"/>
                <a:gd name="connsiteY19" fmla="*/ 2172250 h 2458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91222" h="2458479" stroke="0" extrusionOk="0">
                  <a:moveTo>
                    <a:pt x="0" y="0"/>
                  </a:moveTo>
                  <a:cubicBezTo>
                    <a:pt x="200717" y="-15817"/>
                    <a:pt x="396274" y="185"/>
                    <a:pt x="597806" y="0"/>
                  </a:cubicBezTo>
                  <a:cubicBezTo>
                    <a:pt x="799338" y="-185"/>
                    <a:pt x="1011965" y="-1310"/>
                    <a:pt x="1123874" y="0"/>
                  </a:cubicBezTo>
                  <a:cubicBezTo>
                    <a:pt x="1235783" y="1310"/>
                    <a:pt x="1549284" y="-5616"/>
                    <a:pt x="1721680" y="0"/>
                  </a:cubicBezTo>
                  <a:cubicBezTo>
                    <a:pt x="1894076" y="5616"/>
                    <a:pt x="2176679" y="4395"/>
                    <a:pt x="2391222" y="0"/>
                  </a:cubicBezTo>
                  <a:cubicBezTo>
                    <a:pt x="2374668" y="185096"/>
                    <a:pt x="2379012" y="331431"/>
                    <a:pt x="2391222" y="499618"/>
                  </a:cubicBezTo>
                  <a:cubicBezTo>
                    <a:pt x="2403432" y="667805"/>
                    <a:pt x="2386110" y="765782"/>
                    <a:pt x="2391222" y="999235"/>
                  </a:cubicBezTo>
                  <a:cubicBezTo>
                    <a:pt x="2396334" y="1232688"/>
                    <a:pt x="2399069" y="1287456"/>
                    <a:pt x="2391222" y="1477130"/>
                  </a:cubicBezTo>
                  <a:cubicBezTo>
                    <a:pt x="2383375" y="1666805"/>
                    <a:pt x="2373704" y="1877574"/>
                    <a:pt x="2391222" y="2172250"/>
                  </a:cubicBezTo>
                  <a:cubicBezTo>
                    <a:pt x="2288718" y="2279042"/>
                    <a:pt x="2232816" y="2329466"/>
                    <a:pt x="2104993" y="2458479"/>
                  </a:cubicBezTo>
                  <a:cubicBezTo>
                    <a:pt x="1946878" y="2463994"/>
                    <a:pt x="1813664" y="2435919"/>
                    <a:pt x="1599795" y="2458479"/>
                  </a:cubicBezTo>
                  <a:cubicBezTo>
                    <a:pt x="1385926" y="2481039"/>
                    <a:pt x="1178458" y="2446139"/>
                    <a:pt x="1052497" y="2458479"/>
                  </a:cubicBezTo>
                  <a:cubicBezTo>
                    <a:pt x="926536" y="2470819"/>
                    <a:pt x="757321" y="2448952"/>
                    <a:pt x="526248" y="2458479"/>
                  </a:cubicBezTo>
                  <a:cubicBezTo>
                    <a:pt x="295175" y="2468006"/>
                    <a:pt x="251666" y="2436726"/>
                    <a:pt x="0" y="2458479"/>
                  </a:cubicBezTo>
                  <a:cubicBezTo>
                    <a:pt x="-8767" y="2335882"/>
                    <a:pt x="-26879" y="2106805"/>
                    <a:pt x="0" y="1917614"/>
                  </a:cubicBezTo>
                  <a:cubicBezTo>
                    <a:pt x="26879" y="1728424"/>
                    <a:pt x="-16727" y="1554823"/>
                    <a:pt x="0" y="1302994"/>
                  </a:cubicBezTo>
                  <a:cubicBezTo>
                    <a:pt x="16727" y="1051165"/>
                    <a:pt x="6007" y="898890"/>
                    <a:pt x="0" y="762128"/>
                  </a:cubicBezTo>
                  <a:cubicBezTo>
                    <a:pt x="-6007" y="625366"/>
                    <a:pt x="13167" y="170116"/>
                    <a:pt x="0" y="0"/>
                  </a:cubicBezTo>
                  <a:close/>
                </a:path>
                <a:path w="2391222" h="2458479" fill="darkenLess" stroke="0" extrusionOk="0">
                  <a:moveTo>
                    <a:pt x="2104993" y="2458479"/>
                  </a:moveTo>
                  <a:cubicBezTo>
                    <a:pt x="2129346" y="2378117"/>
                    <a:pt x="2131208" y="2318800"/>
                    <a:pt x="2162239" y="2229496"/>
                  </a:cubicBezTo>
                  <a:cubicBezTo>
                    <a:pt x="2277525" y="2210477"/>
                    <a:pt x="2304669" y="2183046"/>
                    <a:pt x="2391222" y="2172250"/>
                  </a:cubicBezTo>
                  <a:cubicBezTo>
                    <a:pt x="2311390" y="2227059"/>
                    <a:pt x="2176163" y="2362434"/>
                    <a:pt x="2104993" y="2458479"/>
                  </a:cubicBezTo>
                  <a:close/>
                </a:path>
                <a:path w="2391222" h="2458479" fill="none" extrusionOk="0">
                  <a:moveTo>
                    <a:pt x="2104993" y="2458479"/>
                  </a:moveTo>
                  <a:cubicBezTo>
                    <a:pt x="2132454" y="2369054"/>
                    <a:pt x="2143805" y="2329433"/>
                    <a:pt x="2162239" y="2229496"/>
                  </a:cubicBezTo>
                  <a:cubicBezTo>
                    <a:pt x="2219366" y="2217293"/>
                    <a:pt x="2283722" y="2187401"/>
                    <a:pt x="2391222" y="2172250"/>
                  </a:cubicBezTo>
                  <a:cubicBezTo>
                    <a:pt x="2280751" y="2282874"/>
                    <a:pt x="2165207" y="2373831"/>
                    <a:pt x="2104993" y="2458479"/>
                  </a:cubicBezTo>
                  <a:cubicBezTo>
                    <a:pt x="1958593" y="2436069"/>
                    <a:pt x="1767960" y="2453097"/>
                    <a:pt x="1536645" y="2458479"/>
                  </a:cubicBezTo>
                  <a:cubicBezTo>
                    <a:pt x="1305330" y="2463861"/>
                    <a:pt x="1289384" y="2440013"/>
                    <a:pt x="1073546" y="2458479"/>
                  </a:cubicBezTo>
                  <a:cubicBezTo>
                    <a:pt x="857708" y="2476945"/>
                    <a:pt x="718234" y="2466975"/>
                    <a:pt x="568348" y="2458479"/>
                  </a:cubicBezTo>
                  <a:cubicBezTo>
                    <a:pt x="418462" y="2449983"/>
                    <a:pt x="220278" y="2457584"/>
                    <a:pt x="0" y="2458479"/>
                  </a:cubicBezTo>
                  <a:cubicBezTo>
                    <a:pt x="22789" y="2334970"/>
                    <a:pt x="26042" y="2175681"/>
                    <a:pt x="0" y="1917614"/>
                  </a:cubicBezTo>
                  <a:cubicBezTo>
                    <a:pt x="-26042" y="1659547"/>
                    <a:pt x="-4068" y="1584784"/>
                    <a:pt x="0" y="1352163"/>
                  </a:cubicBezTo>
                  <a:cubicBezTo>
                    <a:pt x="4068" y="1119542"/>
                    <a:pt x="-20737" y="923714"/>
                    <a:pt x="0" y="811298"/>
                  </a:cubicBezTo>
                  <a:cubicBezTo>
                    <a:pt x="20737" y="698883"/>
                    <a:pt x="-34066" y="228589"/>
                    <a:pt x="0" y="0"/>
                  </a:cubicBezTo>
                  <a:cubicBezTo>
                    <a:pt x="202377" y="21260"/>
                    <a:pt x="455375" y="-28807"/>
                    <a:pt x="597806" y="0"/>
                  </a:cubicBezTo>
                  <a:cubicBezTo>
                    <a:pt x="740237" y="28807"/>
                    <a:pt x="1088233" y="-28167"/>
                    <a:pt x="1243435" y="0"/>
                  </a:cubicBezTo>
                  <a:cubicBezTo>
                    <a:pt x="1398637" y="28167"/>
                    <a:pt x="1565575" y="26416"/>
                    <a:pt x="1793417" y="0"/>
                  </a:cubicBezTo>
                  <a:cubicBezTo>
                    <a:pt x="2021259" y="-26416"/>
                    <a:pt x="2104013" y="752"/>
                    <a:pt x="2391222" y="0"/>
                  </a:cubicBezTo>
                  <a:cubicBezTo>
                    <a:pt x="2395121" y="223356"/>
                    <a:pt x="2377056" y="393453"/>
                    <a:pt x="2391222" y="521340"/>
                  </a:cubicBezTo>
                  <a:cubicBezTo>
                    <a:pt x="2405388" y="649227"/>
                    <a:pt x="2390713" y="851725"/>
                    <a:pt x="2391222" y="1042680"/>
                  </a:cubicBezTo>
                  <a:cubicBezTo>
                    <a:pt x="2391731" y="1233635"/>
                    <a:pt x="2388794" y="1434571"/>
                    <a:pt x="2391222" y="1629188"/>
                  </a:cubicBezTo>
                  <a:cubicBezTo>
                    <a:pt x="2393650" y="1823805"/>
                    <a:pt x="2381588" y="1975161"/>
                    <a:pt x="2391222" y="2172250"/>
                  </a:cubicBezTo>
                </a:path>
              </a:pathLst>
            </a:custGeom>
            <a:noFill/>
            <a:ln w="38100">
              <a:solidFill>
                <a:srgbClr val="01646C"/>
              </a:solidFill>
              <a:extLst>
                <a:ext uri="{C807C97D-BFC1-408E-A445-0C87EB9F89A2}">
                  <ask:lineSketchStyleProps xmlns:ask="http://schemas.microsoft.com/office/drawing/2018/sketchyshapes" sd="3308748703">
                    <a:prstGeom prst="foldedCorner">
                      <a:avLst>
                        <a:gd name="adj" fmla="val 1197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3" name="Content Placeholder 4">
              <a:extLst>
                <a:ext uri="{FF2B5EF4-FFF2-40B4-BE49-F238E27FC236}">
                  <a16:creationId xmlns:a16="http://schemas.microsoft.com/office/drawing/2014/main" id="{CE79C35F-FEEC-9353-C9CD-35B6BCB2E09A}"/>
                </a:ext>
              </a:extLst>
            </p:cNvPr>
            <p:cNvSpPr txBox="1">
              <a:spLocks/>
            </p:cNvSpPr>
            <p:nvPr/>
          </p:nvSpPr>
          <p:spPr>
            <a:xfrm>
              <a:off x="4626781" y="1687903"/>
              <a:ext cx="2388303" cy="1600515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lnSpc>
                  <a:spcPct val="100000"/>
                </a:lnSpc>
                <a:spcBef>
                  <a:spcPts val="0"/>
                </a:spcBef>
                <a:buFontTx/>
                <a:buNone/>
                <a:defRPr/>
              </a:pPr>
              <a:r>
                <a:rPr lang="en-GB" sz="1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Leadership, Policy &amp; Frameworks</a:t>
              </a:r>
            </a:p>
            <a:p>
              <a:pPr marL="180975" indent="-180975" fontAlgn="base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alignment with and visibility of OR in institutional priorities/strategies</a:t>
              </a:r>
            </a:p>
            <a:p>
              <a:pPr marL="180975" indent="-180975" fontAlgn="base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appetite for new or refreshed OR policies (IRRP, Pre-prints, etc.) and/or external commitments (e.g. </a:t>
              </a:r>
              <a:r>
                <a:rPr lang="en-GB" sz="1800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CoARA</a:t>
              </a: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Barcelona)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939379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96135AB-F1B6-DCDA-CBCE-D595BF1D27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848F1F-10F3-AC05-A285-ACEBF517785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0" y="2124253"/>
            <a:ext cx="10887710" cy="3538281"/>
          </a:xfrm>
        </p:spPr>
        <p:txBody>
          <a:bodyPr/>
          <a:lstStyle/>
          <a:p>
            <a:pPr marL="0" indent="0">
              <a:lnSpc>
                <a:spcPct val="115000"/>
              </a:lnSpc>
              <a:buNone/>
            </a:pPr>
            <a:r>
              <a:rPr lang="en-GB" i="1" kern="100" dirty="0">
                <a:latin typeface="Arial"/>
                <a:ea typeface="Aptos" panose="020B0004020202020204" pitchFamily="34" charset="0"/>
                <a:cs typeface="Arial"/>
              </a:rPr>
              <a:t>What do we need to evidence a story of success and how should this be contextualised for different audiences?  </a:t>
            </a:r>
            <a:endParaRPr lang="en-GB" i="1" dirty="0">
              <a:latin typeface="Arial"/>
              <a:cs typeface="Arial"/>
            </a:endParaRPr>
          </a:p>
          <a:p>
            <a:pPr>
              <a:lnSpc>
                <a:spcPct val="115000"/>
              </a:lnSpc>
              <a:buNone/>
            </a:pPr>
            <a:endParaRPr lang="en-GB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GB" kern="100" dirty="0">
                <a:latin typeface="Arial"/>
                <a:ea typeface="Aptos" panose="020B0004020202020204" pitchFamily="34" charset="0"/>
                <a:cs typeface="Arial"/>
              </a:rPr>
              <a:t>Possibilities linked to six example indicators tested in the REF People, Culture and Environment Pilot in 2024/5. </a:t>
            </a:r>
            <a:endParaRPr lang="en-GB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lvl="0" indent="0" fontAlgn="base">
              <a:lnSpc>
                <a:spcPct val="100000"/>
              </a:lnSpc>
              <a:buNone/>
              <a:defRPr/>
            </a:pPr>
            <a:endParaRPr lang="en-GB" sz="1100" dirty="0">
              <a:solidFill>
                <a:srgbClr val="000000"/>
              </a:solidFill>
              <a:latin typeface="Aptos" panose="020B0004020202020204" pitchFamily="34" charset="0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1730EFD-ACEC-C0E9-4686-37C20FF42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rgbClr val="7292CC"/>
                </a:solidFill>
              </a:rPr>
              <a:t>Telling the Story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C7219D-9A57-2843-EFEF-E4B354E84FF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DDBCC0-D63E-00C8-EBF6-BD9728023B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237056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DA3D0B3E-2C05-965A-0CBC-2D12A04FF13B}"/>
              </a:ext>
            </a:extLst>
          </p:cNvPr>
          <p:cNvPicPr/>
          <p:nvPr/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09857E9-8E0A-FAC9-8965-474F65C27C57}"/>
              </a:ext>
            </a:extLst>
          </p:cNvPr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CB196A-2808-C2D0-1398-AB131BE6F65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8D43E24-90B9-4C52-22A1-10265CFF8BA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03250" y="1257300"/>
            <a:ext cx="4889500" cy="467390"/>
          </a:xfrm>
        </p:spPr>
        <p:txBody>
          <a:bodyPr>
            <a:normAutofit fontScale="92500" lnSpcReduction="10000"/>
          </a:bodyPr>
          <a:lstStyle/>
          <a:p>
            <a:r>
              <a:rPr lang="en-IE" dirty="0"/>
              <a:t>FOUNDATIONAL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21E2C0-4C07-C4CF-B827-338A8674402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0" y="1724690"/>
            <a:ext cx="4889500" cy="3937845"/>
          </a:xfrm>
        </p:spPr>
        <p:txBody>
          <a:bodyPr/>
          <a:lstStyle/>
          <a:p>
            <a:pPr marL="0" indent="0">
              <a:buNone/>
            </a:pPr>
            <a:br>
              <a:rPr lang="en-GB" kern="100" dirty="0">
                <a:latin typeface="Arial"/>
                <a:ea typeface="+mn-lt"/>
                <a:cs typeface="Arial"/>
              </a:rPr>
            </a:br>
            <a:r>
              <a:rPr lang="en-GB" kern="100" dirty="0">
                <a:latin typeface="Arial"/>
                <a:ea typeface="+mn-lt"/>
                <a:cs typeface="Arial"/>
              </a:rPr>
              <a:t>Existence of individual policies and guidance relating to research governance, standards, and practices (e.g. on the use of AI, </a:t>
            </a:r>
            <a:r>
              <a:rPr lang="en-GB" b="1" kern="100" dirty="0">
                <a:latin typeface="Arial"/>
                <a:ea typeface="+mn-lt"/>
                <a:cs typeface="Arial"/>
              </a:rPr>
              <a:t>open data practices</a:t>
            </a:r>
            <a:r>
              <a:rPr lang="en-GB" kern="100" dirty="0">
                <a:latin typeface="Arial"/>
                <a:ea typeface="+mn-lt"/>
                <a:cs typeface="Arial"/>
              </a:rPr>
              <a:t>, ethics, safeguarding, whistleblowing, academic freedom). </a:t>
            </a:r>
            <a:endParaRPr lang="en-GB" dirty="0"/>
          </a:p>
          <a:p>
            <a:endParaRPr lang="en-IE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AF25002-6D6A-F129-C667-7AFDC917BE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rgbClr val="7292CC"/>
                </a:solidFill>
              </a:rPr>
              <a:t>Indicator 1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7FDB640-8C33-6715-B9F8-0D744FD8A7DA}"/>
              </a:ext>
            </a:extLst>
          </p:cNvPr>
          <p:cNvCxnSpPr>
            <a:cxnSpLocks/>
          </p:cNvCxnSpPr>
          <p:nvPr/>
        </p:nvCxnSpPr>
        <p:spPr>
          <a:xfrm flipV="1">
            <a:off x="657225" y="1195465"/>
            <a:ext cx="4537075" cy="778"/>
          </a:xfrm>
          <a:prstGeom prst="line">
            <a:avLst/>
          </a:prstGeom>
          <a:ln w="19050">
            <a:solidFill>
              <a:srgbClr val="7392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9BDE3DDB-8FDF-DFE5-B434-902507134D8E}"/>
              </a:ext>
            </a:extLst>
          </p:cNvPr>
          <p:cNvSpPr txBox="1">
            <a:spLocks/>
          </p:cNvSpPr>
          <p:nvPr/>
        </p:nvSpPr>
        <p:spPr>
          <a:xfrm>
            <a:off x="6096000" y="1724690"/>
            <a:ext cx="4889500" cy="393784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</a:pPr>
            <a:r>
              <a:rPr lang="en-GB" sz="2400" i="1" kern="100" dirty="0">
                <a:latin typeface="Arial"/>
                <a:ea typeface="+mn-lt"/>
                <a:cs typeface="Arial"/>
              </a:rPr>
              <a:t>These are baselines. Some policies may be critical (e.g. ethics, academic freedom) though institutions should not be expected to have a policy on everything, particularly if the area is new or rapidly changing (e.g. AI, environmental sustainability). </a:t>
            </a:r>
          </a:p>
          <a:p>
            <a:pPr marL="0" indent="0" algn="r">
              <a:lnSpc>
                <a:spcPct val="100000"/>
              </a:lnSpc>
              <a:buNone/>
            </a:pPr>
            <a:r>
              <a:rPr lang="en-GB" sz="2400" i="1" kern="100" dirty="0">
                <a:latin typeface="Arial"/>
                <a:ea typeface="+mn-lt"/>
                <a:cs typeface="Arial"/>
              </a:rPr>
              <a:t>The robustness and effectiveness of implementation is much more important and revealing than the existence of policies, and would need to be considered.</a:t>
            </a:r>
            <a:endParaRPr lang="en-US" sz="2400" i="1" dirty="0">
              <a:latin typeface="Arial"/>
              <a:ea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482449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C2F4E0-549E-EA2E-5B77-E495275ED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BF3054B2-258E-C671-768B-0689B150F1D2}"/>
              </a:ext>
            </a:extLst>
          </p:cNvPr>
          <p:cNvPicPr/>
          <p:nvPr/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A6935BB-7045-1534-6E36-E7645CA782C5}"/>
              </a:ext>
            </a:extLst>
          </p:cNvPr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7D9A9A3-0F06-4220-A618-CC5E46BB747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55B4EBA-F7F7-51D1-64BD-5FB16181C2D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03250" y="1257300"/>
            <a:ext cx="4889500" cy="467390"/>
          </a:xfrm>
        </p:spPr>
        <p:txBody>
          <a:bodyPr>
            <a:normAutofit fontScale="92500" lnSpcReduction="10000"/>
          </a:bodyPr>
          <a:lstStyle/>
          <a:p>
            <a:r>
              <a:rPr lang="en-IE" dirty="0"/>
              <a:t>PROGRESSING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D30543-A860-2F96-9600-1D792C3FC13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0" y="1724690"/>
            <a:ext cx="4889500" cy="3937845"/>
          </a:xfrm>
        </p:spPr>
        <p:txBody>
          <a:bodyPr/>
          <a:lstStyle/>
          <a:p>
            <a:pPr marL="0" indent="0">
              <a:buNone/>
            </a:pPr>
            <a:br>
              <a:rPr lang="en-GB" kern="100" dirty="0">
                <a:latin typeface="Arial"/>
                <a:ea typeface="+mn-lt"/>
                <a:cs typeface="Arial"/>
              </a:rPr>
            </a:br>
            <a:r>
              <a:rPr lang="en-GB" kern="100" dirty="0">
                <a:latin typeface="Arial"/>
                <a:ea typeface="+mn-lt"/>
                <a:cs typeface="Arial"/>
              </a:rPr>
              <a:t>Compliant / working towards compliance with the Concordat on Open Research Data at an institution level.</a:t>
            </a:r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FA11A2E-D0E0-6957-2E90-7AC52ED4C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rgbClr val="7292CC"/>
                </a:solidFill>
              </a:rPr>
              <a:t>Indicator 2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8F83CB1-69DC-9A10-3CD0-7C87C7031D89}"/>
              </a:ext>
            </a:extLst>
          </p:cNvPr>
          <p:cNvCxnSpPr>
            <a:cxnSpLocks/>
          </p:cNvCxnSpPr>
          <p:nvPr/>
        </p:nvCxnSpPr>
        <p:spPr>
          <a:xfrm flipV="1">
            <a:off x="657225" y="1195465"/>
            <a:ext cx="4537075" cy="778"/>
          </a:xfrm>
          <a:prstGeom prst="line">
            <a:avLst/>
          </a:prstGeom>
          <a:ln w="19050">
            <a:solidFill>
              <a:srgbClr val="7392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3FDD88F5-8D31-927A-6C79-AE4C785D3023}"/>
              </a:ext>
            </a:extLst>
          </p:cNvPr>
          <p:cNvSpPr txBox="1">
            <a:spLocks/>
          </p:cNvSpPr>
          <p:nvPr/>
        </p:nvSpPr>
        <p:spPr>
          <a:xfrm>
            <a:off x="6096000" y="1724690"/>
            <a:ext cx="4889500" cy="3937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</a:pPr>
            <a:r>
              <a:rPr lang="en-GB" sz="2200" i="1" kern="100" dirty="0">
                <a:solidFill>
                  <a:prstClr val="black"/>
                </a:solidFill>
                <a:latin typeface="Arial"/>
                <a:ea typeface="Calibri" panose="020F0502020204030204"/>
                <a:cs typeface="Arial"/>
              </a:rPr>
              <a:t>Important for institutions to consider whether and how they can work towards this but may not be relevant or feasible for all.</a:t>
            </a:r>
            <a:endParaRPr lang="en-US" sz="2200" i="1" dirty="0">
              <a:latin typeface="Arial"/>
              <a:ea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21457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FD64A-1A0D-CF9C-9424-47DBAD001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BC89F930-C7EA-BA0E-157F-BA3106EA047A}"/>
              </a:ext>
            </a:extLst>
          </p:cNvPr>
          <p:cNvPicPr/>
          <p:nvPr/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EAD49F6-711E-ABFF-3056-86580819C499}"/>
              </a:ext>
            </a:extLst>
          </p:cNvPr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A2AA98-4C9A-A212-E92D-BDDFA27C0F8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186155D-3AD0-151E-FA25-0459BE3AE7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03250" y="1257300"/>
            <a:ext cx="4889500" cy="467390"/>
          </a:xfrm>
        </p:spPr>
        <p:txBody>
          <a:bodyPr>
            <a:normAutofit fontScale="92500" lnSpcReduction="10000"/>
          </a:bodyPr>
          <a:lstStyle/>
          <a:p>
            <a:r>
              <a:rPr lang="en-IE" dirty="0"/>
              <a:t>ADVANCED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4BA56-B54F-DBB4-F1CD-AF73DBF4687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0" y="1724690"/>
            <a:ext cx="4889500" cy="3937845"/>
          </a:xfrm>
        </p:spPr>
        <p:txBody>
          <a:bodyPr/>
          <a:lstStyle/>
          <a:p>
            <a:pPr marL="0" indent="0">
              <a:buNone/>
            </a:pPr>
            <a:br>
              <a:rPr lang="en-GB" kern="100" dirty="0">
                <a:latin typeface="Arial"/>
                <a:ea typeface="+mn-lt"/>
                <a:cs typeface="Arial"/>
              </a:rPr>
            </a:br>
            <a:r>
              <a:rPr lang="en-GB" kern="100" dirty="0">
                <a:latin typeface="Arial"/>
                <a:ea typeface="+mn-lt"/>
                <a:cs typeface="Arial"/>
              </a:rPr>
              <a:t>Infrastructure, staff resource and support for strategic priorities (e.g. entrepreneurship, new technologies, reproducibility, </a:t>
            </a:r>
            <a:r>
              <a:rPr lang="en-GB" b="1" kern="100" dirty="0">
                <a:latin typeface="Arial"/>
                <a:ea typeface="+mn-lt"/>
                <a:cs typeface="Arial"/>
              </a:rPr>
              <a:t>open research</a:t>
            </a:r>
            <a:r>
              <a:rPr lang="en-GB" kern="100" dirty="0">
                <a:latin typeface="Arial"/>
                <a:ea typeface="+mn-lt"/>
                <a:cs typeface="Arial"/>
              </a:rPr>
              <a:t>).</a:t>
            </a:r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0E817E7-1C4C-768A-F6B9-7088A0991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rgbClr val="7292CC"/>
                </a:solidFill>
              </a:rPr>
              <a:t>Indicator 3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39AD5DF-6A24-01F8-F350-EE4D6C292858}"/>
              </a:ext>
            </a:extLst>
          </p:cNvPr>
          <p:cNvCxnSpPr>
            <a:cxnSpLocks/>
          </p:cNvCxnSpPr>
          <p:nvPr/>
        </p:nvCxnSpPr>
        <p:spPr>
          <a:xfrm flipV="1">
            <a:off x="657225" y="1195465"/>
            <a:ext cx="4537075" cy="778"/>
          </a:xfrm>
          <a:prstGeom prst="line">
            <a:avLst/>
          </a:prstGeom>
          <a:ln w="19050">
            <a:solidFill>
              <a:srgbClr val="7392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D7D37F3-0702-94E1-A283-818B0A6483D4}"/>
              </a:ext>
            </a:extLst>
          </p:cNvPr>
          <p:cNvSpPr txBox="1">
            <a:spLocks/>
          </p:cNvSpPr>
          <p:nvPr/>
        </p:nvSpPr>
        <p:spPr>
          <a:xfrm>
            <a:off x="6096000" y="1724690"/>
            <a:ext cx="4889500" cy="3937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</a:pPr>
            <a:r>
              <a:rPr lang="en-GB" sz="2200" i="1" kern="100" dirty="0">
                <a:latin typeface="Arial"/>
                <a:ea typeface="+mn-lt"/>
                <a:cs typeface="Arial"/>
              </a:rPr>
              <a:t>It should be rooted not in what institutions have, but how they provide within available resources, how staff and researchers engage, and how effective investments are. </a:t>
            </a:r>
          </a:p>
          <a:p>
            <a:pPr marL="0" indent="0" algn="r">
              <a:lnSpc>
                <a:spcPct val="100000"/>
              </a:lnSpc>
              <a:buNone/>
            </a:pPr>
            <a:r>
              <a:rPr lang="en-GB" sz="2200" i="1" kern="100" dirty="0">
                <a:latin typeface="Arial"/>
                <a:ea typeface="+mn-lt"/>
                <a:cs typeface="Arial"/>
              </a:rPr>
              <a:t>This topic offers an opportunity to build on REF 2021. Institutions will likely already have KPIs or be monitoring progress on this.</a:t>
            </a:r>
            <a:endParaRPr lang="en-US" sz="2200" i="1" dirty="0">
              <a:latin typeface="Arial"/>
              <a:ea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56492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A1B55-691D-CC8A-30F5-469F48CDC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7098713D-1BE7-BB3D-BBFD-873D058DD302}"/>
              </a:ext>
            </a:extLst>
          </p:cNvPr>
          <p:cNvPicPr/>
          <p:nvPr/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ABB8DF0-6951-B48A-B0F6-2CBF1CA75417}"/>
              </a:ext>
            </a:extLst>
          </p:cNvPr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198E134-2A4B-69C8-AA92-63371E5D82A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9A025E-0131-0829-A000-A57001739C3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03250" y="1257300"/>
            <a:ext cx="4889500" cy="467390"/>
          </a:xfrm>
        </p:spPr>
        <p:txBody>
          <a:bodyPr>
            <a:normAutofit fontScale="92500" lnSpcReduction="10000"/>
          </a:bodyPr>
          <a:lstStyle/>
          <a:p>
            <a:r>
              <a:rPr lang="en-IE" dirty="0"/>
              <a:t>FOUNDATIONAL/PROGRESSING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C804CD-1B7D-1F94-C772-68D787C024B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0" y="1724690"/>
            <a:ext cx="4889500" cy="3937845"/>
          </a:xfrm>
        </p:spPr>
        <p:txBody>
          <a:bodyPr/>
          <a:lstStyle/>
          <a:p>
            <a:pPr marL="0" indent="0">
              <a:buNone/>
            </a:pPr>
            <a:br>
              <a:rPr lang="en-GB" kern="100" dirty="0">
                <a:latin typeface="Arial"/>
                <a:ea typeface="+mn-lt"/>
                <a:cs typeface="Arial"/>
              </a:rPr>
            </a:br>
            <a:r>
              <a:rPr lang="en-GB" kern="100" dirty="0">
                <a:latin typeface="Arial"/>
                <a:ea typeface="+mn-lt"/>
                <a:cs typeface="Arial"/>
              </a:rPr>
              <a:t>Availability of </a:t>
            </a:r>
            <a:r>
              <a:rPr lang="en-GB" b="1" kern="100" dirty="0">
                <a:latin typeface="Arial"/>
                <a:ea typeface="+mn-lt"/>
                <a:cs typeface="Arial"/>
              </a:rPr>
              <a:t>open research</a:t>
            </a:r>
            <a:r>
              <a:rPr lang="en-GB" kern="100" dirty="0">
                <a:latin typeface="Arial"/>
                <a:ea typeface="+mn-lt"/>
                <a:cs typeface="Arial"/>
              </a:rPr>
              <a:t> data training, support and/or facilities.</a:t>
            </a:r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CD020CB-F7B4-950A-D718-C80B60728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rgbClr val="7292CC"/>
                </a:solidFill>
              </a:rPr>
              <a:t>Indicator 4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12E6885-058B-27A7-269B-75617272B9A7}"/>
              </a:ext>
            </a:extLst>
          </p:cNvPr>
          <p:cNvCxnSpPr>
            <a:cxnSpLocks/>
          </p:cNvCxnSpPr>
          <p:nvPr/>
        </p:nvCxnSpPr>
        <p:spPr>
          <a:xfrm flipV="1">
            <a:off x="657225" y="1195465"/>
            <a:ext cx="4537075" cy="778"/>
          </a:xfrm>
          <a:prstGeom prst="line">
            <a:avLst/>
          </a:prstGeom>
          <a:ln w="19050">
            <a:solidFill>
              <a:srgbClr val="7392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7E57A5E0-622F-05E9-A1C5-35E852163330}"/>
              </a:ext>
            </a:extLst>
          </p:cNvPr>
          <p:cNvSpPr txBox="1">
            <a:spLocks/>
          </p:cNvSpPr>
          <p:nvPr/>
        </p:nvSpPr>
        <p:spPr>
          <a:xfrm>
            <a:off x="6096000" y="1724690"/>
            <a:ext cx="4889500" cy="3937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</a:pPr>
            <a:r>
              <a:rPr lang="en-GB" sz="2200" i="1" kern="100" dirty="0">
                <a:latin typeface="Arial"/>
                <a:ea typeface="+mn-lt"/>
                <a:cs typeface="Arial"/>
              </a:rPr>
              <a:t>Useful input indicator, but would </a:t>
            </a:r>
            <a:br>
              <a:rPr lang="en-GB" sz="2200" i="1" kern="100" dirty="0">
                <a:latin typeface="Arial"/>
                <a:ea typeface="+mn-lt"/>
                <a:cs typeface="Arial"/>
              </a:rPr>
            </a:br>
            <a:r>
              <a:rPr lang="en-GB" sz="2200" i="1" kern="100" dirty="0">
                <a:latin typeface="Arial"/>
                <a:ea typeface="+mn-lt"/>
                <a:cs typeface="Arial"/>
              </a:rPr>
              <a:t>need to be linked to evidence of engagement. Evidence of the impact will be difficult to measure. </a:t>
            </a:r>
          </a:p>
          <a:p>
            <a:pPr marL="0" indent="0" algn="r">
              <a:lnSpc>
                <a:spcPct val="100000"/>
              </a:lnSpc>
              <a:buNone/>
            </a:pPr>
            <a:r>
              <a:rPr lang="en-GB" sz="2200" i="1" kern="100" dirty="0">
                <a:latin typeface="Arial"/>
                <a:ea typeface="+mn-lt"/>
                <a:cs typeface="Arial"/>
              </a:rPr>
              <a:t>Data download or reuse </a:t>
            </a:r>
            <a:br>
              <a:rPr lang="en-GB" sz="2200" i="1" kern="100" dirty="0">
                <a:latin typeface="Arial"/>
                <a:ea typeface="+mn-lt"/>
                <a:cs typeface="Arial"/>
              </a:rPr>
            </a:br>
            <a:r>
              <a:rPr lang="en-GB" sz="2200" i="1" kern="100" dirty="0">
                <a:latin typeface="Arial"/>
                <a:ea typeface="+mn-lt"/>
                <a:cs typeface="Arial"/>
              </a:rPr>
              <a:t>statistics might be difficult </a:t>
            </a:r>
            <a:br>
              <a:rPr lang="en-GB" sz="2200" i="1" kern="100" dirty="0">
                <a:latin typeface="Arial"/>
                <a:ea typeface="+mn-lt"/>
                <a:cs typeface="Arial"/>
              </a:rPr>
            </a:br>
            <a:r>
              <a:rPr lang="en-GB" sz="2200" i="1" kern="100" dirty="0">
                <a:latin typeface="Arial"/>
                <a:ea typeface="+mn-lt"/>
                <a:cs typeface="Arial"/>
              </a:rPr>
              <a:t>to gather and be burdensome. </a:t>
            </a:r>
          </a:p>
          <a:p>
            <a:pPr marL="0" indent="0" algn="r">
              <a:lnSpc>
                <a:spcPct val="100000"/>
              </a:lnSpc>
              <a:buNone/>
            </a:pPr>
            <a:r>
              <a:rPr lang="en-GB" sz="2200" i="1" kern="100" dirty="0">
                <a:latin typeface="Arial"/>
                <a:ea typeface="+mn-lt"/>
                <a:cs typeface="Arial"/>
              </a:rPr>
              <a:t>Training and support may be biased towards STEM disciplines.</a:t>
            </a:r>
            <a:endParaRPr lang="en-US" sz="2200" i="1" dirty="0">
              <a:latin typeface="Arial"/>
              <a:ea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79932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6421A-D647-40F2-DD7D-DCE8F1F77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95829CD2-1BF3-9614-ECE7-BF9AE974F3C7}"/>
              </a:ext>
            </a:extLst>
          </p:cNvPr>
          <p:cNvPicPr/>
          <p:nvPr/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6BFA6E8-9DD4-6C85-BD38-62AA6880832B}"/>
              </a:ext>
            </a:extLst>
          </p:cNvPr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AAD539E-477D-DC30-7BA9-94777355841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BAEB864-10C0-3D79-2338-014ABC14F5D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03250" y="1257300"/>
            <a:ext cx="4889500" cy="467390"/>
          </a:xfrm>
        </p:spPr>
        <p:txBody>
          <a:bodyPr>
            <a:normAutofit fontScale="92500" lnSpcReduction="10000"/>
          </a:bodyPr>
          <a:lstStyle/>
          <a:p>
            <a:r>
              <a:rPr lang="en-IE" dirty="0"/>
              <a:t>ADVANCED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A5EFA3-A344-9F7F-ACCF-44949C4782B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0" y="1724690"/>
            <a:ext cx="4889500" cy="3937845"/>
          </a:xfrm>
        </p:spPr>
        <p:txBody>
          <a:bodyPr/>
          <a:lstStyle/>
          <a:p>
            <a:pPr marL="0" indent="0">
              <a:buNone/>
            </a:pPr>
            <a:br>
              <a:rPr lang="en-GB" kern="100" dirty="0">
                <a:latin typeface="Arial"/>
                <a:ea typeface="+mn-lt"/>
                <a:cs typeface="Arial"/>
              </a:rPr>
            </a:br>
            <a:r>
              <a:rPr lang="en-GB" kern="100" dirty="0">
                <a:latin typeface="Arial"/>
                <a:ea typeface="+mn-lt"/>
                <a:cs typeface="Arial"/>
              </a:rPr>
              <a:t>Resources and mechanisms for supporting the </a:t>
            </a:r>
            <a:r>
              <a:rPr lang="en-GB" b="1" kern="100" dirty="0">
                <a:latin typeface="Arial"/>
                <a:ea typeface="+mn-lt"/>
                <a:cs typeface="Arial"/>
              </a:rPr>
              <a:t>reproducibility of research</a:t>
            </a:r>
            <a:r>
              <a:rPr lang="en-GB" kern="100" dirty="0">
                <a:latin typeface="Arial"/>
                <a:ea typeface="+mn-lt"/>
                <a:cs typeface="Arial"/>
              </a:rPr>
              <a:t> as appropriate to the research focus of the HEI.</a:t>
            </a:r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F2870C-8319-71B5-F8EE-25380B375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rgbClr val="7292CC"/>
                </a:solidFill>
              </a:rPr>
              <a:t>Indicator 5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E4F4EAE-12E7-D52A-2D8F-3D429C0C6BFA}"/>
              </a:ext>
            </a:extLst>
          </p:cNvPr>
          <p:cNvCxnSpPr>
            <a:cxnSpLocks/>
          </p:cNvCxnSpPr>
          <p:nvPr/>
        </p:nvCxnSpPr>
        <p:spPr>
          <a:xfrm flipV="1">
            <a:off x="657225" y="1195465"/>
            <a:ext cx="4537075" cy="778"/>
          </a:xfrm>
          <a:prstGeom prst="line">
            <a:avLst/>
          </a:prstGeom>
          <a:ln w="19050">
            <a:solidFill>
              <a:srgbClr val="7392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7EC35D8-FCFC-CF5B-7BF3-747FDB6B34BD}"/>
              </a:ext>
            </a:extLst>
          </p:cNvPr>
          <p:cNvSpPr txBox="1">
            <a:spLocks/>
          </p:cNvSpPr>
          <p:nvPr/>
        </p:nvSpPr>
        <p:spPr>
          <a:xfrm>
            <a:off x="6096000" y="1724690"/>
            <a:ext cx="4889500" cy="3937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</a:pPr>
            <a:r>
              <a:rPr lang="en-GB" sz="2200" i="1" kern="100" dirty="0">
                <a:latin typeface="Arial"/>
                <a:ea typeface="+mn-lt"/>
                <a:cs typeface="Arial"/>
              </a:rPr>
              <a:t>May not be relevant across all disciplines or institutions. </a:t>
            </a:r>
          </a:p>
          <a:p>
            <a:pPr marL="0" indent="0" algn="r">
              <a:lnSpc>
                <a:spcPct val="100000"/>
              </a:lnSpc>
              <a:buNone/>
            </a:pPr>
            <a:r>
              <a:rPr lang="en-GB" sz="2200" i="1" kern="100" dirty="0">
                <a:latin typeface="Arial"/>
                <a:ea typeface="+mn-lt"/>
                <a:cs typeface="Arial"/>
              </a:rPr>
              <a:t>Smaller institutions may have </a:t>
            </a:r>
            <a:br>
              <a:rPr lang="en-GB" sz="2200" i="1" kern="100" dirty="0">
                <a:latin typeface="Arial"/>
                <a:ea typeface="+mn-lt"/>
                <a:cs typeface="Arial"/>
              </a:rPr>
            </a:br>
            <a:r>
              <a:rPr lang="en-GB" sz="2200" i="1" kern="100" dirty="0">
                <a:latin typeface="Arial"/>
                <a:ea typeface="+mn-lt"/>
                <a:cs typeface="Arial"/>
              </a:rPr>
              <a:t>smaller budgets to invest </a:t>
            </a:r>
            <a:br>
              <a:rPr lang="en-GB" sz="2200" i="1" kern="100" dirty="0">
                <a:latin typeface="Arial"/>
                <a:ea typeface="+mn-lt"/>
                <a:cs typeface="Arial"/>
              </a:rPr>
            </a:br>
            <a:r>
              <a:rPr lang="en-GB" sz="2200" i="1" kern="100" dirty="0">
                <a:latin typeface="Arial"/>
                <a:ea typeface="+mn-lt"/>
                <a:cs typeface="Arial"/>
              </a:rPr>
              <a:t>in training, support </a:t>
            </a:r>
            <a:br>
              <a:rPr lang="en-GB" sz="2200" i="1" kern="100" dirty="0">
                <a:latin typeface="Arial"/>
                <a:ea typeface="+mn-lt"/>
                <a:cs typeface="Arial"/>
              </a:rPr>
            </a:br>
            <a:r>
              <a:rPr lang="en-GB" sz="2200" i="1" kern="100" dirty="0">
                <a:latin typeface="Arial"/>
                <a:ea typeface="+mn-lt"/>
                <a:cs typeface="Arial"/>
              </a:rPr>
              <a:t>and/or facilities. </a:t>
            </a:r>
          </a:p>
          <a:p>
            <a:pPr marL="0" indent="0" algn="r">
              <a:lnSpc>
                <a:spcPct val="100000"/>
              </a:lnSpc>
              <a:buNone/>
            </a:pPr>
            <a:r>
              <a:rPr lang="en-GB" sz="2200" i="1" kern="100" dirty="0">
                <a:latin typeface="Arial"/>
                <a:ea typeface="+mn-lt"/>
                <a:cs typeface="Arial"/>
              </a:rPr>
              <a:t>Evidence of impact may be burdensome.</a:t>
            </a:r>
            <a:endParaRPr lang="en-US" sz="2200" i="1" dirty="0">
              <a:latin typeface="Arial"/>
              <a:ea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899284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8B1FD6-5BDD-BCA4-5C46-4E67AA73A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30435B60-5F35-45DB-6D21-493BEC5EF6B5}"/>
              </a:ext>
            </a:extLst>
          </p:cNvPr>
          <p:cNvPicPr/>
          <p:nvPr/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5B6CD7-AE35-3EEF-24CA-683143451C41}"/>
              </a:ext>
            </a:extLst>
          </p:cNvPr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AEC3E8A-59FD-C74F-CCAC-04EC6098BE9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08C75AC-406D-AF2B-2DE6-06DA9528490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03250" y="1257300"/>
            <a:ext cx="4889500" cy="467390"/>
          </a:xfrm>
        </p:spPr>
        <p:txBody>
          <a:bodyPr>
            <a:normAutofit fontScale="92500" lnSpcReduction="10000"/>
          </a:bodyPr>
          <a:lstStyle/>
          <a:p>
            <a:r>
              <a:rPr lang="en-IE" dirty="0"/>
              <a:t>PROGRESSING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8FF41A-1841-0C0C-F2B2-FF00E9B13BB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0" y="1724690"/>
            <a:ext cx="4889500" cy="3937845"/>
          </a:xfrm>
        </p:spPr>
        <p:txBody>
          <a:bodyPr/>
          <a:lstStyle/>
          <a:p>
            <a:pPr marL="0" indent="0">
              <a:buNone/>
            </a:pPr>
            <a:br>
              <a:rPr lang="en-GB" kern="100" dirty="0">
                <a:latin typeface="Arial"/>
                <a:ea typeface="+mn-lt"/>
                <a:cs typeface="Arial"/>
              </a:rPr>
            </a:br>
            <a:r>
              <a:rPr lang="en-GB" kern="100" dirty="0">
                <a:latin typeface="Arial"/>
                <a:ea typeface="+mn-lt"/>
                <a:cs typeface="Arial"/>
              </a:rPr>
              <a:t>Commitment to responsible assessment initiatives, such as </a:t>
            </a:r>
            <a:r>
              <a:rPr lang="en-GB" b="1" kern="100" dirty="0" err="1">
                <a:latin typeface="Arial"/>
                <a:ea typeface="+mn-lt"/>
                <a:cs typeface="Arial"/>
              </a:rPr>
              <a:t>CoARA</a:t>
            </a:r>
            <a:r>
              <a:rPr lang="en-GB" b="1" kern="100" dirty="0">
                <a:latin typeface="Arial"/>
                <a:ea typeface="+mn-lt"/>
                <a:cs typeface="Arial"/>
              </a:rPr>
              <a:t> </a:t>
            </a:r>
            <a:r>
              <a:rPr lang="en-GB" kern="100" dirty="0">
                <a:latin typeface="Arial"/>
                <a:ea typeface="+mn-lt"/>
                <a:cs typeface="Arial"/>
              </a:rPr>
              <a:t>or</a:t>
            </a:r>
            <a:r>
              <a:rPr lang="en-GB" b="1" kern="100" dirty="0">
                <a:latin typeface="Arial"/>
                <a:ea typeface="+mn-lt"/>
                <a:cs typeface="Arial"/>
              </a:rPr>
              <a:t> DORA</a:t>
            </a:r>
            <a:r>
              <a:rPr lang="en-GB" kern="100" dirty="0">
                <a:latin typeface="Arial"/>
                <a:ea typeface="+mn-lt"/>
                <a:cs typeface="Arial"/>
              </a:rPr>
              <a:t>.</a:t>
            </a:r>
            <a:endParaRPr lang="en-GB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339D097-000E-B3EE-0338-90A930626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rgbClr val="7292CC"/>
                </a:solidFill>
              </a:rPr>
              <a:t>Indicator 6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D208537-D0BC-03A7-A5A4-ED7EDE2E6E40}"/>
              </a:ext>
            </a:extLst>
          </p:cNvPr>
          <p:cNvCxnSpPr>
            <a:cxnSpLocks/>
          </p:cNvCxnSpPr>
          <p:nvPr/>
        </p:nvCxnSpPr>
        <p:spPr>
          <a:xfrm flipV="1">
            <a:off x="657225" y="1195465"/>
            <a:ext cx="4537075" cy="778"/>
          </a:xfrm>
          <a:prstGeom prst="line">
            <a:avLst/>
          </a:prstGeom>
          <a:ln w="19050">
            <a:solidFill>
              <a:srgbClr val="7392C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7FC91FB-2C7E-60A7-A0D1-970320C6D2F8}"/>
              </a:ext>
            </a:extLst>
          </p:cNvPr>
          <p:cNvSpPr txBox="1">
            <a:spLocks/>
          </p:cNvSpPr>
          <p:nvPr/>
        </p:nvSpPr>
        <p:spPr>
          <a:xfrm>
            <a:off x="6096000" y="1724690"/>
            <a:ext cx="4889500" cy="393784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buNone/>
            </a:pPr>
            <a:r>
              <a:rPr lang="en-GB" sz="2400" i="1" kern="100" dirty="0">
                <a:latin typeface="Arial"/>
                <a:ea typeface="+mn-lt"/>
                <a:cs typeface="Arial"/>
              </a:rPr>
              <a:t>This could be a baseline, but commitment on its own reveals little, and may disadvantage institutions that have limited resources. </a:t>
            </a:r>
          </a:p>
          <a:p>
            <a:pPr marL="0" indent="0" algn="r">
              <a:lnSpc>
                <a:spcPct val="100000"/>
              </a:lnSpc>
              <a:buNone/>
            </a:pPr>
            <a:r>
              <a:rPr lang="en-GB" sz="2400" i="1" kern="100" dirty="0">
                <a:latin typeface="Arial"/>
                <a:ea typeface="+mn-lt"/>
                <a:cs typeface="Arial"/>
              </a:rPr>
              <a:t>This would need to be accompanied by a narrative on plans for reform and/or how these are being implemented. It was pointed out that this is a relatively new area and it is not yet clear what ‘good’ looks like.</a:t>
            </a:r>
            <a:endParaRPr lang="en-US" sz="2400" i="1" dirty="0">
              <a:latin typeface="Arial"/>
              <a:ea typeface="+mn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4248713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7A651-5A4A-AB5B-4AC0-67ADD2F3EB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D90E5D02-9D82-52E1-634F-9A882E0B01E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611F6E-98CE-2EF5-D00D-467DD6FD7C7D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0" y="2124253"/>
            <a:ext cx="10887710" cy="353828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000" dirty="0"/>
              <a:t>Miro Board: information from today added to digital board</a:t>
            </a:r>
          </a:p>
          <a:p>
            <a:pPr>
              <a:lnSpc>
                <a:spcPct val="100000"/>
              </a:lnSpc>
            </a:pPr>
            <a:endParaRPr lang="en-GB" sz="3000" dirty="0"/>
          </a:p>
          <a:p>
            <a:pPr>
              <a:lnSpc>
                <a:spcPct val="100000"/>
              </a:lnSpc>
            </a:pPr>
            <a:endParaRPr lang="en-GB" sz="3000" dirty="0"/>
          </a:p>
          <a:p>
            <a:pPr>
              <a:lnSpc>
                <a:spcPct val="100000"/>
              </a:lnSpc>
            </a:pPr>
            <a:endParaRPr lang="en-GB" sz="3000" dirty="0"/>
          </a:p>
          <a:p>
            <a:pPr>
              <a:lnSpc>
                <a:spcPct val="100000"/>
              </a:lnSpc>
            </a:pPr>
            <a:r>
              <a:rPr lang="en-GB" sz="3000" dirty="0"/>
              <a:t>Follow-up through SIG on successes &amp; solutions</a:t>
            </a:r>
            <a:endParaRPr lang="en-GB" sz="3000" i="1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4681160-64FC-53C0-72C0-24DDAC346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rgbClr val="7292CC"/>
                </a:solidFill>
              </a:rPr>
              <a:t>Wrap-up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96A260-73C8-9D94-AD97-FD778F7FAC7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A43E5E6-30E4-024A-31EF-C8006BCC89C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D1F0BD7-B667-2949-4524-DBEC7E1836CF}"/>
              </a:ext>
            </a:extLst>
          </p:cNvPr>
          <p:cNvGrpSpPr/>
          <p:nvPr/>
        </p:nvGrpSpPr>
        <p:grpSpPr>
          <a:xfrm>
            <a:off x="894837" y="2816225"/>
            <a:ext cx="5357811" cy="1041400"/>
            <a:chOff x="14288" y="5816600"/>
            <a:chExt cx="5357811" cy="104140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2A6958A-A79F-6874-F10D-F064888729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88" y="5816600"/>
              <a:ext cx="1041400" cy="1041400"/>
            </a:xfrm>
            <a:prstGeom prst="rect">
              <a:avLst/>
            </a:prstGeom>
          </p:spPr>
        </p:pic>
        <p:sp>
          <p:nvSpPr>
            <p:cNvPr id="13" name="Title 2">
              <a:extLst>
                <a:ext uri="{FF2B5EF4-FFF2-40B4-BE49-F238E27FC236}">
                  <a16:creationId xmlns:a16="http://schemas.microsoft.com/office/drawing/2014/main" id="{E5C68455-168F-DBE0-314A-67C0192F2D0F}"/>
                </a:ext>
              </a:extLst>
            </p:cNvPr>
            <p:cNvSpPr txBox="1">
              <a:spLocks/>
            </p:cNvSpPr>
            <p:nvPr/>
          </p:nvSpPr>
          <p:spPr>
            <a:xfrm>
              <a:off x="923924" y="6670673"/>
              <a:ext cx="4448175" cy="12640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12724">
                <a:lnSpc>
                  <a:spcPct val="100000"/>
                </a:lnSpc>
                <a:spcBef>
                  <a:spcPts val="100"/>
                </a:spcBef>
                <a:defRPr/>
              </a:pPr>
              <a:r>
                <a:rPr lang="en-GB" sz="1500" b="1" spc="-35" dirty="0">
                  <a:solidFill>
                    <a:srgbClr val="7392CB"/>
                  </a:solidFill>
                  <a:latin typeface="HelveticaNeueLT Std Med"/>
                  <a:cs typeface="HelveticaNeueLT Std Med"/>
                </a:rPr>
                <a:t>QR Code: Miro Board </a:t>
              </a:r>
              <a:r>
                <a:rPr lang="en-GB" sz="1500" spc="-35" dirty="0">
                  <a:solidFill>
                    <a:srgbClr val="7392CB"/>
                  </a:solidFill>
                  <a:latin typeface="HelveticaNeueLT Std Med"/>
                  <a:cs typeface="HelveticaNeueLT Std Med"/>
                </a:rPr>
                <a:t>(password: ARMAOR2026)</a:t>
              </a:r>
              <a:endParaRPr lang="en-GB" sz="1500" dirty="0">
                <a:solidFill>
                  <a:srgbClr val="7392CB"/>
                </a:solidFill>
                <a:latin typeface="HelveticaNeueLT Std Med"/>
                <a:cs typeface="HelveticaNeueLT Std Me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5297746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26B57-55A3-1FC2-B6AC-DC374D0E0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EE12D95-C1D5-BA06-AD40-7BC0C756297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3593" y="-2623592"/>
            <a:ext cx="6944813" cy="12191998"/>
          </a:xfrm>
          <a:prstGeom prst="rect">
            <a:avLst/>
          </a:prstGeom>
        </p:spPr>
      </p:pic>
      <p:sp>
        <p:nvSpPr>
          <p:cNvPr id="2" name="Line">
            <a:extLst>
              <a:ext uri="{FF2B5EF4-FFF2-40B4-BE49-F238E27FC236}">
                <a16:creationId xmlns:a16="http://schemas.microsoft.com/office/drawing/2014/main" id="{F0EF28A7-085E-AB0A-6268-1ED6B0D04ED1}"/>
              </a:ext>
            </a:extLst>
          </p:cNvPr>
          <p:cNvSpPr/>
          <p:nvPr/>
        </p:nvSpPr>
        <p:spPr>
          <a:xfrm flipV="1">
            <a:off x="348402" y="3349286"/>
            <a:ext cx="11515938" cy="63434"/>
          </a:xfrm>
          <a:prstGeom prst="line">
            <a:avLst/>
          </a:prstGeom>
          <a:ln w="34925">
            <a:solidFill>
              <a:schemeClr val="bg1"/>
            </a:solidFill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3" name="Strategy…">
            <a:extLst>
              <a:ext uri="{FF2B5EF4-FFF2-40B4-BE49-F238E27FC236}">
                <a16:creationId xmlns:a16="http://schemas.microsoft.com/office/drawing/2014/main" id="{CDCCEB43-B850-D5E4-9236-CBF74AC52DD2}"/>
              </a:ext>
            </a:extLst>
          </p:cNvPr>
          <p:cNvSpPr txBox="1">
            <a:spLocks/>
          </p:cNvSpPr>
          <p:nvPr/>
        </p:nvSpPr>
        <p:spPr>
          <a:xfrm>
            <a:off x="474132" y="3707425"/>
            <a:ext cx="11287338" cy="1422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>
            <a:lvl1pPr marL="0" marR="0" indent="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>
              <a:lnSpc>
                <a:spcPct val="90000"/>
              </a:lnSpc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GB" sz="4800" b="0" kern="0" spc="-50">
                <a:solidFill>
                  <a:schemeClr val="bg1"/>
                </a:solidFill>
                <a:latin typeface="Helvetica" pitchFamily="2" charset="0"/>
                <a:ea typeface="Helvetica Neue Thin" panose="020B0403020202020204" pitchFamily="34" charset="0"/>
                <a:cs typeface="Helvetica"/>
                <a:sym typeface="Helvetica"/>
              </a:rPr>
              <a:t>Thank you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438530-232C-B5B5-B6F5-2A09835EC5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79" y="920234"/>
            <a:ext cx="5349240" cy="2134347"/>
          </a:xfrm>
          <a:prstGeom prst="rect">
            <a:avLst/>
          </a:prstGeom>
        </p:spPr>
      </p:pic>
      <p:sp>
        <p:nvSpPr>
          <p:cNvPr id="5" name="TextBox 12">
            <a:extLst>
              <a:ext uri="{FF2B5EF4-FFF2-40B4-BE49-F238E27FC236}">
                <a16:creationId xmlns:a16="http://schemas.microsoft.com/office/drawing/2014/main" id="{AC910C12-F9C1-6256-BB63-1DC458605157}"/>
              </a:ext>
            </a:extLst>
          </p:cNvPr>
          <p:cNvSpPr txBox="1"/>
          <p:nvPr/>
        </p:nvSpPr>
        <p:spPr>
          <a:xfrm>
            <a:off x="2917459" y="5177687"/>
            <a:ext cx="6357080" cy="1267487"/>
          </a:xfrm>
          <a:prstGeom prst="roundRect">
            <a:avLst/>
          </a:prstGeom>
          <a:solidFill>
            <a:srgbClr val="FFFEFA">
              <a:alpha val="50196"/>
            </a:srgbClr>
          </a:solidFill>
          <a:ln w="28575" cap="flat">
            <a:solidFill>
              <a:srgbClr val="B2AE26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="horz" wrap="square" lIns="33867" tIns="33867" rIns="33867" bIns="33867" numCol="1" spcCol="3810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defTabSz="412771">
              <a:spcAft>
                <a:spcPts val="400"/>
              </a:spcAft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GB" sz="2000" b="1" kern="0" dirty="0">
                <a:solidFill>
                  <a:srgbClr val="01646C"/>
                </a:solidFill>
                <a:latin typeface="Agrandir" panose="020B0604020202020204" charset="0"/>
                <a:ea typeface="Helvetica Neue Thin" panose="020B0403020202020204" pitchFamily="34" charset="0"/>
                <a:cs typeface="Helvetica"/>
                <a:sym typeface="Helvetica"/>
              </a:rPr>
              <a:t>Émilie Lavallée-Funston 	</a:t>
            </a:r>
            <a:r>
              <a:rPr lang="en-GB" sz="1667" kern="0" dirty="0">
                <a:solidFill>
                  <a:srgbClr val="01646C"/>
                </a:solidFill>
                <a:latin typeface="Agrandir" panose="020B0604020202020204" charset="0"/>
                <a:ea typeface="Helvetica Neue Thin" panose="020B0403020202020204" pitchFamily="34" charset="0"/>
                <a:cs typeface="Helvetica"/>
                <a:sym typeface="Helvetica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emilie.lavallee-funston@bristol.ac.uk</a:t>
            </a:r>
            <a:endParaRPr lang="en-GB" sz="1667" kern="0" dirty="0">
              <a:solidFill>
                <a:srgbClr val="01646C"/>
              </a:solidFill>
              <a:latin typeface="Agrandir" panose="020B0604020202020204" charset="0"/>
              <a:ea typeface="Helvetica Neue Thin" panose="020B0403020202020204" pitchFamily="34" charset="0"/>
              <a:cs typeface="Helvetica"/>
              <a:sym typeface="Helvetica"/>
            </a:endParaRPr>
          </a:p>
          <a:p>
            <a:pPr marL="85725" marR="0" lvl="0" indent="0" algn="l" defTabSz="412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rgbClr val="01646C"/>
                </a:solidFill>
                <a:effectLst/>
                <a:uLnTx/>
                <a:uFillTx/>
                <a:latin typeface="Agrandir" panose="020B0604020202020204" charset="0"/>
                <a:ea typeface="Helvetica Neue Thin" panose="020B0403020202020204" pitchFamily="34" charset="0"/>
                <a:cs typeface="Helvetica"/>
                <a:sym typeface="Helvetica"/>
              </a:rPr>
              <a:t>Anton Muszanskyj		 	</a:t>
            </a:r>
            <a:r>
              <a:rPr kumimoji="0" lang="en-GB" sz="1667" i="0" u="none" strike="noStrike" kern="0" cap="none" spc="0" normalizeH="0" baseline="0" noProof="0" dirty="0" err="1">
                <a:ln>
                  <a:noFill/>
                </a:ln>
                <a:solidFill>
                  <a:srgbClr val="01646C"/>
                </a:solidFill>
                <a:effectLst/>
                <a:uLnTx/>
                <a:uFillTx/>
                <a:latin typeface="Agrandir" panose="020B0604020202020204" charset="0"/>
                <a:ea typeface="Helvetica Neue Thin" panose="020B0403020202020204" pitchFamily="34" charset="0"/>
                <a:cs typeface="Helvetica"/>
                <a:sym typeface="Helvetic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anton.muszansky</a:t>
            </a:r>
            <a:r>
              <a:rPr lang="en-GB" sz="1667" kern="0" dirty="0">
                <a:solidFill>
                  <a:srgbClr val="01646C"/>
                </a:solidFill>
                <a:latin typeface="Agrandir" panose="020B0604020202020204" charset="0"/>
                <a:ea typeface="Helvetica Neue Thin" panose="020B0403020202020204" pitchFamily="34" charset="0"/>
                <a:cs typeface="Helvetica"/>
                <a:sym typeface="Helvetica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j@ntu.ac.uk</a:t>
            </a:r>
            <a:endParaRPr kumimoji="0" lang="en-GB" sz="1667" i="0" u="none" strike="noStrike" kern="0" cap="none" spc="0" normalizeH="0" baseline="0" noProof="0" dirty="0">
              <a:ln>
                <a:noFill/>
              </a:ln>
              <a:solidFill>
                <a:srgbClr val="01646C"/>
              </a:solidFill>
              <a:effectLst/>
              <a:uLnTx/>
              <a:uFillTx/>
              <a:latin typeface="Agrandir" panose="020B0604020202020204" charset="0"/>
              <a:ea typeface="Helvetica Neue Thin" panose="020B0403020202020204" pitchFamily="34" charset="0"/>
              <a:cs typeface="Helvetica"/>
              <a:sym typeface="Helvetica"/>
            </a:endParaRPr>
          </a:p>
          <a:p>
            <a:pPr marL="85725" defTabSz="412771">
              <a:spcAft>
                <a:spcPts val="400"/>
              </a:spcAft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GB" sz="2000" b="1" kern="0" dirty="0">
                <a:solidFill>
                  <a:srgbClr val="01646C"/>
                </a:solidFill>
                <a:latin typeface="Agrandir" panose="020B0604020202020204" charset="0"/>
                <a:ea typeface="Helvetica Neue Thin" panose="020B0403020202020204" pitchFamily="34" charset="0"/>
                <a:cs typeface="Helvetica"/>
                <a:sym typeface="Helvetica"/>
              </a:rPr>
              <a:t>Paul Rudd					</a:t>
            </a:r>
            <a:r>
              <a:rPr lang="en-GB" sz="1670" kern="0" dirty="0">
                <a:solidFill>
                  <a:srgbClr val="01646C"/>
                </a:solidFill>
                <a:latin typeface="Agrandir" panose="020B0604020202020204" charset="0"/>
                <a:ea typeface="Helvetica Neue Thin" panose="020B0403020202020204" pitchFamily="34" charset="0"/>
                <a:cs typeface="Helvetica"/>
                <a:sym typeface="Helvetica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paul.rudd@ukhsa.gov.uk</a:t>
            </a:r>
            <a:r>
              <a:rPr lang="en-GB" sz="1670" kern="0" dirty="0">
                <a:solidFill>
                  <a:srgbClr val="01646C"/>
                </a:solidFill>
                <a:latin typeface="Agrandir" panose="020B0604020202020204" charset="0"/>
                <a:ea typeface="Helvetica Neue Thin" panose="020B0403020202020204" pitchFamily="34" charset="0"/>
                <a:cs typeface="Helvetica"/>
                <a:sym typeface="Helvetic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5132320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96135AB-F1B6-DCDA-CBCE-D595BF1D27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848F1F-10F3-AC05-A285-ACEBF517785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0" y="2124253"/>
            <a:ext cx="10887710" cy="353828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000" dirty="0"/>
              <a:t>Context</a:t>
            </a:r>
          </a:p>
          <a:p>
            <a:pPr>
              <a:lnSpc>
                <a:spcPct val="100000"/>
              </a:lnSpc>
            </a:pPr>
            <a:r>
              <a:rPr lang="en-GB" sz="3000" dirty="0"/>
              <a:t>Challenges &amp; Barriers </a:t>
            </a:r>
          </a:p>
          <a:p>
            <a:pPr>
              <a:lnSpc>
                <a:spcPct val="100000"/>
              </a:lnSpc>
            </a:pPr>
            <a:r>
              <a:rPr lang="en-GB" sz="3000" dirty="0"/>
              <a:t>Successes &amp; Solutions</a:t>
            </a:r>
          </a:p>
          <a:p>
            <a:pPr>
              <a:lnSpc>
                <a:spcPct val="100000"/>
              </a:lnSpc>
            </a:pPr>
            <a:r>
              <a:rPr lang="en-GB" sz="3000" dirty="0"/>
              <a:t>Measuring Success (a REF PCE Pilot Lens)</a:t>
            </a:r>
          </a:p>
          <a:p>
            <a:pPr>
              <a:lnSpc>
                <a:spcPct val="100000"/>
              </a:lnSpc>
            </a:pPr>
            <a:r>
              <a:rPr lang="en-GB" sz="3000" dirty="0"/>
              <a:t>Wrap-up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1730EFD-ACEC-C0E9-4686-37C20FF42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rgbClr val="7292CC"/>
                </a:solidFill>
              </a:rPr>
              <a:t>Session Plan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C7219D-9A57-2843-EFEF-E4B354E84FF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DDBCC0-D63E-00C8-EBF6-BD9728023B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2351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27334-3FDE-28B5-A696-A577847CF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1">
            <a:extLst>
              <a:ext uri="{FF2B5EF4-FFF2-40B4-BE49-F238E27FC236}">
                <a16:creationId xmlns:a16="http://schemas.microsoft.com/office/drawing/2014/main" id="{1AB2073B-A6C6-8849-C3C6-CCBFB7B745BD}"/>
              </a:ext>
            </a:extLst>
          </p:cNvPr>
          <p:cNvSpPr txBox="1">
            <a:spLocks/>
          </p:cNvSpPr>
          <p:nvPr/>
        </p:nvSpPr>
        <p:spPr>
          <a:xfrm>
            <a:off x="620781" y="507878"/>
            <a:ext cx="5107520" cy="505291"/>
          </a:xfrm>
          <a:prstGeom prst="rect">
            <a:avLst/>
          </a:prstGeom>
        </p:spPr>
        <p:txBody>
          <a:bodyPr vert="horz" wrap="square" lIns="0" tIns="12724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24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200" b="1" spc="-35" dirty="0">
                <a:solidFill>
                  <a:srgbClr val="01646C"/>
                </a:solidFill>
                <a:latin typeface="HelveticaNeueLT Std Med"/>
                <a:cs typeface="HelveticaNeueLT Std Med"/>
              </a:rPr>
              <a:t>Context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NeueLT Std Med"/>
              <a:ea typeface="+mj-ea"/>
              <a:cs typeface="HelveticaNeueLT Std Med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A074014-D8A2-AC09-B36C-AECAFBE824C4}"/>
              </a:ext>
            </a:extLst>
          </p:cNvPr>
          <p:cNvSpPr/>
          <p:nvPr/>
        </p:nvSpPr>
        <p:spPr>
          <a:xfrm>
            <a:off x="450452" y="266700"/>
            <a:ext cx="1892697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62E796-706C-65EA-AD47-227A106D99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107"/>
          <a:stretch>
            <a:fillRect/>
          </a:stretch>
        </p:blipFill>
        <p:spPr>
          <a:xfrm>
            <a:off x="399498" y="0"/>
            <a:ext cx="112036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790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58394-F0BA-FAC2-87F1-7BB9A4FB9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8F85C66-C9DF-56CB-4639-2E401DB6E50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8CB6E7-5941-4A29-06E8-77E6C851274B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0" y="2124253"/>
            <a:ext cx="10887710" cy="3538281"/>
          </a:xfrm>
        </p:spPr>
        <p:txBody>
          <a:bodyPr>
            <a:normAutofit/>
          </a:bodyPr>
          <a:lstStyle/>
          <a:p>
            <a:pPr marL="457200" indent="-457200" defTabSz="609630"/>
            <a:r>
              <a:rPr lang="en-US" sz="300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Training &amp; Advocacy</a:t>
            </a:r>
          </a:p>
          <a:p>
            <a:pPr marL="457200" indent="-457200" defTabSz="609630"/>
            <a:r>
              <a:rPr lang="en-US" sz="300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Infrastructure, Systems &amp; Tools</a:t>
            </a:r>
          </a:p>
          <a:p>
            <a:pPr marL="457200" indent="-457200" defTabSz="609630"/>
            <a:r>
              <a:rPr lang="en-US" sz="300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Collaborative &amp; Community Action </a:t>
            </a:r>
          </a:p>
          <a:p>
            <a:pPr marL="457200" indent="-457200" defTabSz="609630"/>
            <a:r>
              <a:rPr lang="en-US" sz="300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Recognition &amp; Reward Structures</a:t>
            </a:r>
          </a:p>
          <a:p>
            <a:pPr marL="457200" indent="-457200" defTabSz="609630"/>
            <a:r>
              <a:rPr lang="en-US" sz="3000" dirty="0">
                <a:solidFill>
                  <a:srgbClr val="000000"/>
                </a:solidFill>
                <a:latin typeface="Agrandir"/>
                <a:ea typeface="Agrandir"/>
                <a:cs typeface="Agrandir"/>
                <a:sym typeface="Agrandir"/>
              </a:rPr>
              <a:t>Leadership &amp; Policy Support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3FC63FF-190F-B6EA-8695-5293F06FD4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solidFill>
                  <a:srgbClr val="7292CC"/>
                </a:solidFill>
              </a:rPr>
              <a:t>Themes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D7E1F62-B9FC-DBB5-68DA-239A95B10DA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8F1D7E7-903D-FBF3-E1E5-BB287A5088E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42468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DA3D0B3E-2C05-965A-0CBC-2D12A04FF13B}"/>
              </a:ext>
            </a:extLst>
          </p:cNvPr>
          <p:cNvPicPr/>
          <p:nvPr/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6999" y="-2667001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09857E9-8E0A-FAC9-8965-474F65C27C57}"/>
              </a:ext>
            </a:extLst>
          </p:cNvPr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CB196A-2808-C2D0-1398-AB131BE6F65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8D43E24-90B9-4C52-22A1-10265CFF8BA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03250" y="1257300"/>
            <a:ext cx="4889500" cy="467390"/>
          </a:xfrm>
        </p:spPr>
        <p:txBody>
          <a:bodyPr>
            <a:normAutofit fontScale="92500" lnSpcReduction="10000"/>
          </a:bodyPr>
          <a:lstStyle/>
          <a:p>
            <a:r>
              <a:rPr lang="en-IE" b="0" dirty="0">
                <a:solidFill>
                  <a:srgbClr val="7392CB"/>
                </a:solidFill>
              </a:rPr>
              <a:t>(Miro Board contributions)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AF25002-6D6A-F129-C667-7AFDC917B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6096000" cy="717550"/>
          </a:xfrm>
        </p:spPr>
        <p:txBody>
          <a:bodyPr>
            <a:normAutofit/>
          </a:bodyPr>
          <a:lstStyle/>
          <a:p>
            <a:r>
              <a:rPr lang="en-IE" dirty="0">
                <a:solidFill>
                  <a:srgbClr val="7292CC"/>
                </a:solidFill>
              </a:rPr>
              <a:t>Challenges and Barriers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93E770E-D2CC-E5B7-2B54-8FDB7E7DEDEA}"/>
              </a:ext>
            </a:extLst>
          </p:cNvPr>
          <p:cNvGrpSpPr/>
          <p:nvPr/>
        </p:nvGrpSpPr>
        <p:grpSpPr>
          <a:xfrm>
            <a:off x="603250" y="1886613"/>
            <a:ext cx="3686175" cy="2422525"/>
            <a:chOff x="676275" y="1690688"/>
            <a:chExt cx="3686175" cy="2422525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4AD1D84B-63AA-C8AE-1B87-F30E16090E1F}"/>
                </a:ext>
              </a:extLst>
            </p:cNvPr>
            <p:cNvSpPr/>
            <p:nvPr/>
          </p:nvSpPr>
          <p:spPr>
            <a:xfrm>
              <a:off x="771525" y="1690688"/>
              <a:ext cx="3486150" cy="1955801"/>
            </a:xfrm>
            <a:custGeom>
              <a:avLst/>
              <a:gdLst>
                <a:gd name="connsiteX0" fmla="*/ 0 w 3486150"/>
                <a:gd name="connsiteY0" fmla="*/ 325973 h 1955801"/>
                <a:gd name="connsiteX1" fmla="*/ 325973 w 3486150"/>
                <a:gd name="connsiteY1" fmla="*/ 0 h 1955801"/>
                <a:gd name="connsiteX2" fmla="*/ 581025 w 3486150"/>
                <a:gd name="connsiteY2" fmla="*/ 0 h 1955801"/>
                <a:gd name="connsiteX3" fmla="*/ 581025 w 3486150"/>
                <a:gd name="connsiteY3" fmla="*/ 0 h 1955801"/>
                <a:gd name="connsiteX4" fmla="*/ 1008079 w 3486150"/>
                <a:gd name="connsiteY4" fmla="*/ 0 h 1955801"/>
                <a:gd name="connsiteX5" fmla="*/ 1452563 w 3486150"/>
                <a:gd name="connsiteY5" fmla="*/ 0 h 1955801"/>
                <a:gd name="connsiteX6" fmla="*/ 2055920 w 3486150"/>
                <a:gd name="connsiteY6" fmla="*/ 0 h 1955801"/>
                <a:gd name="connsiteX7" fmla="*/ 2625125 w 3486150"/>
                <a:gd name="connsiteY7" fmla="*/ 0 h 1955801"/>
                <a:gd name="connsiteX8" fmla="*/ 3160177 w 3486150"/>
                <a:gd name="connsiteY8" fmla="*/ 0 h 1955801"/>
                <a:gd name="connsiteX9" fmla="*/ 3486150 w 3486150"/>
                <a:gd name="connsiteY9" fmla="*/ 325973 h 1955801"/>
                <a:gd name="connsiteX10" fmla="*/ 3486150 w 3486150"/>
                <a:gd name="connsiteY10" fmla="*/ 749727 h 1955801"/>
                <a:gd name="connsiteX11" fmla="*/ 3486150 w 3486150"/>
                <a:gd name="connsiteY11" fmla="*/ 1140884 h 1955801"/>
                <a:gd name="connsiteX12" fmla="*/ 3486150 w 3486150"/>
                <a:gd name="connsiteY12" fmla="*/ 1140884 h 1955801"/>
                <a:gd name="connsiteX13" fmla="*/ 3486150 w 3486150"/>
                <a:gd name="connsiteY13" fmla="*/ 1629834 h 1955801"/>
                <a:gd name="connsiteX14" fmla="*/ 3486150 w 3486150"/>
                <a:gd name="connsiteY14" fmla="*/ 1629828 h 1955801"/>
                <a:gd name="connsiteX15" fmla="*/ 3160177 w 3486150"/>
                <a:gd name="connsiteY15" fmla="*/ 1955801 h 1955801"/>
                <a:gd name="connsiteX16" fmla="*/ 2590972 w 3486150"/>
                <a:gd name="connsiteY16" fmla="*/ 1955801 h 1955801"/>
                <a:gd name="connsiteX17" fmla="*/ 1987615 w 3486150"/>
                <a:gd name="connsiteY17" fmla="*/ 1955801 h 1955801"/>
                <a:gd name="connsiteX18" fmla="*/ 1452563 w 3486150"/>
                <a:gd name="connsiteY18" fmla="*/ 1955801 h 1955801"/>
                <a:gd name="connsiteX19" fmla="*/ 860238 w 3486150"/>
                <a:gd name="connsiteY19" fmla="*/ 2134609 h 1955801"/>
                <a:gd name="connsiteX20" fmla="*/ 192296 w 3486150"/>
                <a:gd name="connsiteY20" fmla="*/ 2336243 h 1955801"/>
                <a:gd name="connsiteX21" fmla="*/ 581025 w 3486150"/>
                <a:gd name="connsiteY21" fmla="*/ 1955801 h 1955801"/>
                <a:gd name="connsiteX22" fmla="*/ 325973 w 3486150"/>
                <a:gd name="connsiteY22" fmla="*/ 1955801 h 1955801"/>
                <a:gd name="connsiteX23" fmla="*/ 0 w 3486150"/>
                <a:gd name="connsiteY23" fmla="*/ 1629828 h 1955801"/>
                <a:gd name="connsiteX24" fmla="*/ 0 w 3486150"/>
                <a:gd name="connsiteY24" fmla="*/ 1629834 h 1955801"/>
                <a:gd name="connsiteX25" fmla="*/ 0 w 3486150"/>
                <a:gd name="connsiteY25" fmla="*/ 1140884 h 1955801"/>
                <a:gd name="connsiteX26" fmla="*/ 0 w 3486150"/>
                <a:gd name="connsiteY26" fmla="*/ 1140884 h 1955801"/>
                <a:gd name="connsiteX27" fmla="*/ 0 w 3486150"/>
                <a:gd name="connsiteY27" fmla="*/ 749727 h 1955801"/>
                <a:gd name="connsiteX28" fmla="*/ 0 w 3486150"/>
                <a:gd name="connsiteY28" fmla="*/ 325973 h 1955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486150" h="1955801" extrusionOk="0">
                  <a:moveTo>
                    <a:pt x="0" y="325973"/>
                  </a:moveTo>
                  <a:cubicBezTo>
                    <a:pt x="-4451" y="143197"/>
                    <a:pt x="134427" y="4322"/>
                    <a:pt x="325973" y="0"/>
                  </a:cubicBezTo>
                  <a:cubicBezTo>
                    <a:pt x="434165" y="-799"/>
                    <a:pt x="494597" y="-5541"/>
                    <a:pt x="581025" y="0"/>
                  </a:cubicBezTo>
                  <a:lnTo>
                    <a:pt x="581025" y="0"/>
                  </a:lnTo>
                  <a:cubicBezTo>
                    <a:pt x="777291" y="1625"/>
                    <a:pt x="796210" y="-7890"/>
                    <a:pt x="1008079" y="0"/>
                  </a:cubicBezTo>
                  <a:cubicBezTo>
                    <a:pt x="1219948" y="7890"/>
                    <a:pt x="1309295" y="3367"/>
                    <a:pt x="1452563" y="0"/>
                  </a:cubicBezTo>
                  <a:cubicBezTo>
                    <a:pt x="1594165" y="-23477"/>
                    <a:pt x="1884863" y="-30145"/>
                    <a:pt x="2055920" y="0"/>
                  </a:cubicBezTo>
                  <a:cubicBezTo>
                    <a:pt x="2226977" y="30145"/>
                    <a:pt x="2484239" y="-9189"/>
                    <a:pt x="2625125" y="0"/>
                  </a:cubicBezTo>
                  <a:cubicBezTo>
                    <a:pt x="2766011" y="9189"/>
                    <a:pt x="2909049" y="-13560"/>
                    <a:pt x="3160177" y="0"/>
                  </a:cubicBezTo>
                  <a:cubicBezTo>
                    <a:pt x="3367110" y="15062"/>
                    <a:pt x="3503662" y="150154"/>
                    <a:pt x="3486150" y="325973"/>
                  </a:cubicBezTo>
                  <a:cubicBezTo>
                    <a:pt x="3483716" y="427705"/>
                    <a:pt x="3484218" y="642981"/>
                    <a:pt x="3486150" y="749727"/>
                  </a:cubicBezTo>
                  <a:cubicBezTo>
                    <a:pt x="3488082" y="856473"/>
                    <a:pt x="3499476" y="1036077"/>
                    <a:pt x="3486150" y="1140884"/>
                  </a:cubicBezTo>
                  <a:lnTo>
                    <a:pt x="3486150" y="1140884"/>
                  </a:lnTo>
                  <a:cubicBezTo>
                    <a:pt x="3472541" y="1281580"/>
                    <a:pt x="3477339" y="1428546"/>
                    <a:pt x="3486150" y="1629834"/>
                  </a:cubicBezTo>
                  <a:lnTo>
                    <a:pt x="3486150" y="1629828"/>
                  </a:lnTo>
                  <a:cubicBezTo>
                    <a:pt x="3493291" y="1800994"/>
                    <a:pt x="3310889" y="1944467"/>
                    <a:pt x="3160177" y="1955801"/>
                  </a:cubicBezTo>
                  <a:cubicBezTo>
                    <a:pt x="2977778" y="1983174"/>
                    <a:pt x="2738615" y="1942353"/>
                    <a:pt x="2590972" y="1955801"/>
                  </a:cubicBezTo>
                  <a:cubicBezTo>
                    <a:pt x="2443330" y="1969249"/>
                    <a:pt x="2161012" y="1926212"/>
                    <a:pt x="1987615" y="1955801"/>
                  </a:cubicBezTo>
                  <a:cubicBezTo>
                    <a:pt x="1814218" y="1985390"/>
                    <a:pt x="1614097" y="1933579"/>
                    <a:pt x="1452563" y="1955801"/>
                  </a:cubicBezTo>
                  <a:cubicBezTo>
                    <a:pt x="1226611" y="2053098"/>
                    <a:pt x="1079927" y="2096947"/>
                    <a:pt x="860238" y="2134609"/>
                  </a:cubicBezTo>
                  <a:cubicBezTo>
                    <a:pt x="640549" y="2172270"/>
                    <a:pt x="438147" y="2232771"/>
                    <a:pt x="192296" y="2336243"/>
                  </a:cubicBezTo>
                  <a:cubicBezTo>
                    <a:pt x="317985" y="2186600"/>
                    <a:pt x="476333" y="2079639"/>
                    <a:pt x="581025" y="1955801"/>
                  </a:cubicBezTo>
                  <a:cubicBezTo>
                    <a:pt x="459823" y="1948037"/>
                    <a:pt x="387817" y="1951905"/>
                    <a:pt x="325973" y="1955801"/>
                  </a:cubicBezTo>
                  <a:cubicBezTo>
                    <a:pt x="131080" y="1954960"/>
                    <a:pt x="14325" y="1822191"/>
                    <a:pt x="0" y="1629828"/>
                  </a:cubicBezTo>
                  <a:lnTo>
                    <a:pt x="0" y="1629834"/>
                  </a:lnTo>
                  <a:cubicBezTo>
                    <a:pt x="19952" y="1513584"/>
                    <a:pt x="24256" y="1300628"/>
                    <a:pt x="0" y="1140884"/>
                  </a:cubicBezTo>
                  <a:lnTo>
                    <a:pt x="0" y="1140884"/>
                  </a:lnTo>
                  <a:cubicBezTo>
                    <a:pt x="-38" y="997512"/>
                    <a:pt x="-9621" y="935986"/>
                    <a:pt x="0" y="749727"/>
                  </a:cubicBezTo>
                  <a:cubicBezTo>
                    <a:pt x="9621" y="563468"/>
                    <a:pt x="8309" y="484867"/>
                    <a:pt x="0" y="325973"/>
                  </a:cubicBezTo>
                  <a:close/>
                </a:path>
              </a:pathLst>
            </a:custGeom>
            <a:noFill/>
            <a:ln w="57150">
              <a:solidFill>
                <a:srgbClr val="B2AE26"/>
              </a:solidFill>
              <a:extLst>
                <a:ext uri="{C807C97D-BFC1-408E-A445-0C87EB9F89A2}">
                  <ask:lineSketchStyleProps xmlns:ask="http://schemas.microsoft.com/office/drawing/2018/sketchyshapes" sd="1219033472">
                    <a:prstGeom prst="wedgeRoundRectCallout">
                      <a:avLst>
                        <a:gd name="adj1" fmla="val -44484"/>
                        <a:gd name="adj2" fmla="val 69452"/>
                        <a:gd name="adj3" fmla="val 16667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Content Placeholder 4">
              <a:extLst>
                <a:ext uri="{FF2B5EF4-FFF2-40B4-BE49-F238E27FC236}">
                  <a16:creationId xmlns:a16="http://schemas.microsoft.com/office/drawing/2014/main" id="{091B9C07-6731-6B01-0389-C26086D4E00B}"/>
                </a:ext>
              </a:extLst>
            </p:cNvPr>
            <p:cNvSpPr txBox="1">
              <a:spLocks/>
            </p:cNvSpPr>
            <p:nvPr/>
          </p:nvSpPr>
          <p:spPr>
            <a:xfrm>
              <a:off x="676275" y="1690688"/>
              <a:ext cx="3686175" cy="2422525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Font typeface="Arial" panose="020B0604020202020204" pitchFamily="34" charset="0"/>
                <a:buNone/>
              </a:pPr>
              <a:r>
                <a:rPr lang="en-GB" sz="2400" dirty="0"/>
                <a:t>I want to set up an institutional OA fund but hard to </a:t>
              </a:r>
              <a:r>
                <a:rPr lang="en-GB" sz="2400" b="1" dirty="0"/>
                <a:t>define</a:t>
              </a:r>
              <a:r>
                <a:rPr lang="en-GB" sz="2400" dirty="0"/>
                <a:t> </a:t>
              </a:r>
              <a:r>
                <a:rPr lang="en-GB" sz="2400" b="1" dirty="0"/>
                <a:t>criteria </a:t>
              </a:r>
              <a:r>
                <a:rPr lang="en-GB" sz="2400" dirty="0"/>
                <a:t>and </a:t>
              </a:r>
              <a:r>
                <a:rPr lang="en-GB" sz="2400" b="1" dirty="0"/>
                <a:t>access funding when budgets are cut</a:t>
              </a:r>
              <a:endParaRPr lang="en-GB" sz="2400" dirty="0"/>
            </a:p>
          </p:txBody>
        </p:sp>
      </p:grpSp>
      <p:sp>
        <p:nvSpPr>
          <p:cNvPr id="15" name="Speech Bubble: Rectangle with Corners Rounded 14">
            <a:extLst>
              <a:ext uri="{FF2B5EF4-FFF2-40B4-BE49-F238E27FC236}">
                <a16:creationId xmlns:a16="http://schemas.microsoft.com/office/drawing/2014/main" id="{EF16C75A-19F8-1E77-7693-1917127FE937}"/>
              </a:ext>
            </a:extLst>
          </p:cNvPr>
          <p:cNvSpPr/>
          <p:nvPr/>
        </p:nvSpPr>
        <p:spPr>
          <a:xfrm>
            <a:off x="5915025" y="1825625"/>
            <a:ext cx="3505200" cy="1211262"/>
          </a:xfrm>
          <a:custGeom>
            <a:avLst/>
            <a:gdLst>
              <a:gd name="connsiteX0" fmla="*/ 0 w 3505200"/>
              <a:gd name="connsiteY0" fmla="*/ 201881 h 1211262"/>
              <a:gd name="connsiteX1" fmla="*/ 201881 w 3505200"/>
              <a:gd name="connsiteY1" fmla="*/ 0 h 1211262"/>
              <a:gd name="connsiteX2" fmla="*/ 584200 w 3505200"/>
              <a:gd name="connsiteY2" fmla="*/ 0 h 1211262"/>
              <a:gd name="connsiteX3" fmla="*/ 584200 w 3505200"/>
              <a:gd name="connsiteY3" fmla="*/ 0 h 1211262"/>
              <a:gd name="connsiteX4" fmla="*/ 1031113 w 3505200"/>
              <a:gd name="connsiteY4" fmla="*/ 0 h 1211262"/>
              <a:gd name="connsiteX5" fmla="*/ 1460500 w 3505200"/>
              <a:gd name="connsiteY5" fmla="*/ 0 h 1211262"/>
              <a:gd name="connsiteX6" fmla="*/ 2074773 w 3505200"/>
              <a:gd name="connsiteY6" fmla="*/ 0 h 1211262"/>
              <a:gd name="connsiteX7" fmla="*/ 2707474 w 3505200"/>
              <a:gd name="connsiteY7" fmla="*/ 0 h 1211262"/>
              <a:gd name="connsiteX8" fmla="*/ 3303319 w 3505200"/>
              <a:gd name="connsiteY8" fmla="*/ 0 h 1211262"/>
              <a:gd name="connsiteX9" fmla="*/ 3505200 w 3505200"/>
              <a:gd name="connsiteY9" fmla="*/ 201881 h 1211262"/>
              <a:gd name="connsiteX10" fmla="*/ 3505200 w 3505200"/>
              <a:gd name="connsiteY10" fmla="*/ 706570 h 1211262"/>
              <a:gd name="connsiteX11" fmla="*/ 3505200 w 3505200"/>
              <a:gd name="connsiteY11" fmla="*/ 706570 h 1211262"/>
              <a:gd name="connsiteX12" fmla="*/ 3505200 w 3505200"/>
              <a:gd name="connsiteY12" fmla="*/ 1009385 h 1211262"/>
              <a:gd name="connsiteX13" fmla="*/ 3505200 w 3505200"/>
              <a:gd name="connsiteY13" fmla="*/ 1009381 h 1211262"/>
              <a:gd name="connsiteX14" fmla="*/ 3303319 w 3505200"/>
              <a:gd name="connsiteY14" fmla="*/ 1211262 h 1211262"/>
              <a:gd name="connsiteX15" fmla="*/ 2725902 w 3505200"/>
              <a:gd name="connsiteY15" fmla="*/ 1211262 h 1211262"/>
              <a:gd name="connsiteX16" fmla="*/ 2111629 w 3505200"/>
              <a:gd name="connsiteY16" fmla="*/ 1211262 h 1211262"/>
              <a:gd name="connsiteX17" fmla="*/ 1460500 w 3505200"/>
              <a:gd name="connsiteY17" fmla="*/ 1211262 h 1211262"/>
              <a:gd name="connsiteX18" fmla="*/ 848025 w 3505200"/>
              <a:gd name="connsiteY18" fmla="*/ 1425528 h 1211262"/>
              <a:gd name="connsiteX19" fmla="*/ 235549 w 3505200"/>
              <a:gd name="connsiteY19" fmla="*/ 1639794 h 1211262"/>
              <a:gd name="connsiteX20" fmla="*/ 584200 w 3505200"/>
              <a:gd name="connsiteY20" fmla="*/ 1211262 h 1211262"/>
              <a:gd name="connsiteX21" fmla="*/ 201881 w 3505200"/>
              <a:gd name="connsiteY21" fmla="*/ 1211262 h 1211262"/>
              <a:gd name="connsiteX22" fmla="*/ 0 w 3505200"/>
              <a:gd name="connsiteY22" fmla="*/ 1009381 h 1211262"/>
              <a:gd name="connsiteX23" fmla="*/ 0 w 3505200"/>
              <a:gd name="connsiteY23" fmla="*/ 1009385 h 1211262"/>
              <a:gd name="connsiteX24" fmla="*/ 0 w 3505200"/>
              <a:gd name="connsiteY24" fmla="*/ 706570 h 1211262"/>
              <a:gd name="connsiteX25" fmla="*/ 0 w 3505200"/>
              <a:gd name="connsiteY25" fmla="*/ 706570 h 1211262"/>
              <a:gd name="connsiteX26" fmla="*/ 0 w 3505200"/>
              <a:gd name="connsiteY26" fmla="*/ 201881 h 1211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505200" h="1211262" extrusionOk="0">
                <a:moveTo>
                  <a:pt x="0" y="201881"/>
                </a:moveTo>
                <a:cubicBezTo>
                  <a:pt x="8406" y="93080"/>
                  <a:pt x="85632" y="3088"/>
                  <a:pt x="201881" y="0"/>
                </a:cubicBezTo>
                <a:cubicBezTo>
                  <a:pt x="340443" y="-7101"/>
                  <a:pt x="474048" y="-8184"/>
                  <a:pt x="584200" y="0"/>
                </a:cubicBezTo>
                <a:lnTo>
                  <a:pt x="584200" y="0"/>
                </a:lnTo>
                <a:cubicBezTo>
                  <a:pt x="772782" y="279"/>
                  <a:pt x="931963" y="10142"/>
                  <a:pt x="1031113" y="0"/>
                </a:cubicBezTo>
                <a:cubicBezTo>
                  <a:pt x="1130263" y="-10142"/>
                  <a:pt x="1309492" y="6392"/>
                  <a:pt x="1460500" y="0"/>
                </a:cubicBezTo>
                <a:cubicBezTo>
                  <a:pt x="1649890" y="4828"/>
                  <a:pt x="1938685" y="30566"/>
                  <a:pt x="2074773" y="0"/>
                </a:cubicBezTo>
                <a:cubicBezTo>
                  <a:pt x="2210861" y="-30566"/>
                  <a:pt x="2468928" y="24763"/>
                  <a:pt x="2707474" y="0"/>
                </a:cubicBezTo>
                <a:cubicBezTo>
                  <a:pt x="2946020" y="-24763"/>
                  <a:pt x="3134635" y="1475"/>
                  <a:pt x="3303319" y="0"/>
                </a:cubicBezTo>
                <a:cubicBezTo>
                  <a:pt x="3414257" y="4346"/>
                  <a:pt x="3519412" y="99631"/>
                  <a:pt x="3505200" y="201881"/>
                </a:cubicBezTo>
                <a:cubicBezTo>
                  <a:pt x="3488939" y="330800"/>
                  <a:pt x="3528304" y="513549"/>
                  <a:pt x="3505200" y="706570"/>
                </a:cubicBezTo>
                <a:lnTo>
                  <a:pt x="3505200" y="706570"/>
                </a:lnTo>
                <a:cubicBezTo>
                  <a:pt x="3510125" y="813894"/>
                  <a:pt x="3511917" y="902348"/>
                  <a:pt x="3505200" y="1009385"/>
                </a:cubicBezTo>
                <a:lnTo>
                  <a:pt x="3505200" y="1009381"/>
                </a:lnTo>
                <a:cubicBezTo>
                  <a:pt x="3524822" y="1137949"/>
                  <a:pt x="3400774" y="1233320"/>
                  <a:pt x="3303319" y="1211262"/>
                </a:cubicBezTo>
                <a:cubicBezTo>
                  <a:pt x="3182878" y="1192551"/>
                  <a:pt x="3005560" y="1199935"/>
                  <a:pt x="2725902" y="1211262"/>
                </a:cubicBezTo>
                <a:cubicBezTo>
                  <a:pt x="2446244" y="1222589"/>
                  <a:pt x="2302916" y="1218201"/>
                  <a:pt x="2111629" y="1211262"/>
                </a:cubicBezTo>
                <a:cubicBezTo>
                  <a:pt x="1920342" y="1204323"/>
                  <a:pt x="1777841" y="1218631"/>
                  <a:pt x="1460500" y="1211262"/>
                </a:cubicBezTo>
                <a:cubicBezTo>
                  <a:pt x="1297230" y="1246624"/>
                  <a:pt x="973844" y="1368449"/>
                  <a:pt x="848025" y="1425528"/>
                </a:cubicBezTo>
                <a:cubicBezTo>
                  <a:pt x="722206" y="1482607"/>
                  <a:pt x="481788" y="1561371"/>
                  <a:pt x="235549" y="1639794"/>
                </a:cubicBezTo>
                <a:cubicBezTo>
                  <a:pt x="410905" y="1451077"/>
                  <a:pt x="523437" y="1315260"/>
                  <a:pt x="584200" y="1211262"/>
                </a:cubicBezTo>
                <a:cubicBezTo>
                  <a:pt x="493768" y="1226027"/>
                  <a:pt x="341272" y="1192457"/>
                  <a:pt x="201881" y="1211262"/>
                </a:cubicBezTo>
                <a:cubicBezTo>
                  <a:pt x="63861" y="1208186"/>
                  <a:pt x="5528" y="1128768"/>
                  <a:pt x="0" y="1009381"/>
                </a:cubicBezTo>
                <a:lnTo>
                  <a:pt x="0" y="1009385"/>
                </a:lnTo>
                <a:cubicBezTo>
                  <a:pt x="-12184" y="877061"/>
                  <a:pt x="6100" y="827331"/>
                  <a:pt x="0" y="706570"/>
                </a:cubicBezTo>
                <a:lnTo>
                  <a:pt x="0" y="706570"/>
                </a:lnTo>
                <a:cubicBezTo>
                  <a:pt x="-13303" y="551165"/>
                  <a:pt x="-18625" y="340214"/>
                  <a:pt x="0" y="201881"/>
                </a:cubicBezTo>
                <a:close/>
              </a:path>
            </a:pathLst>
          </a:custGeom>
          <a:noFill/>
          <a:ln w="57150">
            <a:solidFill>
              <a:srgbClr val="01646C"/>
            </a:solidFill>
            <a:extLst>
              <a:ext uri="{C807C97D-BFC1-408E-A445-0C87EB9F89A2}">
                <ask:lineSketchStyleProps xmlns:ask="http://schemas.microsoft.com/office/drawing/2018/sketchyshapes" sd="2257619372">
                  <a:prstGeom prst="wedgeRoundRectCallout">
                    <a:avLst>
                      <a:gd name="adj1" fmla="val -43280"/>
                      <a:gd name="adj2" fmla="val 85379"/>
                      <a:gd name="adj3" fmla="val 166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Content Placeholder 4">
            <a:extLst>
              <a:ext uri="{FF2B5EF4-FFF2-40B4-BE49-F238E27FC236}">
                <a16:creationId xmlns:a16="http://schemas.microsoft.com/office/drawing/2014/main" id="{4EB64FA7-1262-FAE6-78C6-22F258E75F24}"/>
              </a:ext>
            </a:extLst>
          </p:cNvPr>
          <p:cNvSpPr txBox="1">
            <a:spLocks/>
          </p:cNvSpPr>
          <p:nvPr/>
        </p:nvSpPr>
        <p:spPr>
          <a:xfrm>
            <a:off x="5734050" y="1825624"/>
            <a:ext cx="3886200" cy="24225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sz="2400" dirty="0"/>
              <a:t>I want to demonstrate the </a:t>
            </a:r>
            <a:r>
              <a:rPr lang="en-GB" sz="2400" b="1" dirty="0"/>
              <a:t>training </a:t>
            </a:r>
            <a:r>
              <a:rPr lang="en-GB" sz="2400" dirty="0"/>
              <a:t>we’re delivering is </a:t>
            </a:r>
            <a:r>
              <a:rPr lang="en-GB" sz="2400" b="1" dirty="0"/>
              <a:t>effective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6DEF342-BFA7-00D0-BB35-2AD897086E41}"/>
              </a:ext>
            </a:extLst>
          </p:cNvPr>
          <p:cNvSpPr/>
          <p:nvPr/>
        </p:nvSpPr>
        <p:spPr>
          <a:xfrm>
            <a:off x="-2" y="5865720"/>
            <a:ext cx="2152464" cy="992280"/>
          </a:xfrm>
          <a:prstGeom prst="rect">
            <a:avLst/>
          </a:prstGeom>
          <a:solidFill>
            <a:srgbClr val="FFFE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CFB0CE1-DF90-54CC-E999-C0913AB780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8" y="5816600"/>
            <a:ext cx="1041400" cy="1041400"/>
          </a:xfrm>
          <a:prstGeom prst="rect">
            <a:avLst/>
          </a:prstGeom>
        </p:spPr>
      </p:pic>
      <p:sp>
        <p:nvSpPr>
          <p:cNvPr id="18" name="Title 2">
            <a:extLst>
              <a:ext uri="{FF2B5EF4-FFF2-40B4-BE49-F238E27FC236}">
                <a16:creationId xmlns:a16="http://schemas.microsoft.com/office/drawing/2014/main" id="{1DCA0AD9-0081-3F17-1EED-0ADA593709C1}"/>
              </a:ext>
            </a:extLst>
          </p:cNvPr>
          <p:cNvSpPr txBox="1">
            <a:spLocks/>
          </p:cNvSpPr>
          <p:nvPr/>
        </p:nvSpPr>
        <p:spPr>
          <a:xfrm>
            <a:off x="923924" y="6670673"/>
            <a:ext cx="4448175" cy="1264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24">
              <a:lnSpc>
                <a:spcPct val="100000"/>
              </a:lnSpc>
              <a:spcBef>
                <a:spcPts val="100"/>
              </a:spcBef>
              <a:defRPr/>
            </a:pPr>
            <a:r>
              <a:rPr lang="en-GB" sz="1500" b="1" spc="-35" dirty="0">
                <a:solidFill>
                  <a:srgbClr val="7392CB"/>
                </a:solidFill>
                <a:latin typeface="HelveticaNeueLT Std Med"/>
                <a:cs typeface="HelveticaNeueLT Std Med"/>
              </a:rPr>
              <a:t>QR Code: Miro Board </a:t>
            </a:r>
            <a:r>
              <a:rPr lang="en-GB" sz="1500" spc="-35" dirty="0">
                <a:solidFill>
                  <a:srgbClr val="7392CB"/>
                </a:solidFill>
                <a:latin typeface="HelveticaNeueLT Std Med"/>
                <a:cs typeface="HelveticaNeueLT Std Med"/>
              </a:rPr>
              <a:t>(password: ARMAOR2026)</a:t>
            </a:r>
            <a:endParaRPr lang="en-GB" sz="1500" dirty="0">
              <a:solidFill>
                <a:srgbClr val="7392CB"/>
              </a:solidFill>
              <a:latin typeface="HelveticaNeueLT Std Med"/>
              <a:cs typeface="HelveticaNeueLT Std Med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D90E32C-3E67-339D-39E0-2B0671A67300}"/>
              </a:ext>
            </a:extLst>
          </p:cNvPr>
          <p:cNvGrpSpPr/>
          <p:nvPr/>
        </p:nvGrpSpPr>
        <p:grpSpPr>
          <a:xfrm>
            <a:off x="6699250" y="3949699"/>
            <a:ext cx="4876800" cy="1603375"/>
            <a:chOff x="6981825" y="3740149"/>
            <a:chExt cx="4876800" cy="1603375"/>
          </a:xfrm>
        </p:grpSpPr>
        <p:sp>
          <p:nvSpPr>
            <p:cNvPr id="22" name="Speech Bubble: Rectangle with Corners Rounded 21">
              <a:extLst>
                <a:ext uri="{FF2B5EF4-FFF2-40B4-BE49-F238E27FC236}">
                  <a16:creationId xmlns:a16="http://schemas.microsoft.com/office/drawing/2014/main" id="{921795EA-B9B6-7C84-9F68-6C1A2AB8D114}"/>
                </a:ext>
              </a:extLst>
            </p:cNvPr>
            <p:cNvSpPr/>
            <p:nvPr/>
          </p:nvSpPr>
          <p:spPr>
            <a:xfrm flipH="1">
              <a:off x="6981825" y="3740149"/>
              <a:ext cx="4876800" cy="1603375"/>
            </a:xfrm>
            <a:custGeom>
              <a:avLst/>
              <a:gdLst>
                <a:gd name="connsiteX0" fmla="*/ 0 w 4876800"/>
                <a:gd name="connsiteY0" fmla="*/ 267235 h 1603375"/>
                <a:gd name="connsiteX1" fmla="*/ 267235 w 4876800"/>
                <a:gd name="connsiteY1" fmla="*/ 0 h 1603375"/>
                <a:gd name="connsiteX2" fmla="*/ 812800 w 4876800"/>
                <a:gd name="connsiteY2" fmla="*/ 0 h 1603375"/>
                <a:gd name="connsiteX3" fmla="*/ 812800 w 4876800"/>
                <a:gd name="connsiteY3" fmla="*/ 0 h 1603375"/>
                <a:gd name="connsiteX4" fmla="*/ 1422400 w 4876800"/>
                <a:gd name="connsiteY4" fmla="*/ 0 h 1603375"/>
                <a:gd name="connsiteX5" fmla="*/ 2032000 w 4876800"/>
                <a:gd name="connsiteY5" fmla="*/ 0 h 1603375"/>
                <a:gd name="connsiteX6" fmla="*/ 2624840 w 4876800"/>
                <a:gd name="connsiteY6" fmla="*/ 0 h 1603375"/>
                <a:gd name="connsiteX7" fmla="*/ 3243456 w 4876800"/>
                <a:gd name="connsiteY7" fmla="*/ 0 h 1603375"/>
                <a:gd name="connsiteX8" fmla="*/ 3887847 w 4876800"/>
                <a:gd name="connsiteY8" fmla="*/ 0 h 1603375"/>
                <a:gd name="connsiteX9" fmla="*/ 4609565 w 4876800"/>
                <a:gd name="connsiteY9" fmla="*/ 0 h 1603375"/>
                <a:gd name="connsiteX10" fmla="*/ 4876800 w 4876800"/>
                <a:gd name="connsiteY10" fmla="*/ 267235 h 1603375"/>
                <a:gd name="connsiteX11" fmla="*/ 4876800 w 4876800"/>
                <a:gd name="connsiteY11" fmla="*/ 935302 h 1603375"/>
                <a:gd name="connsiteX12" fmla="*/ 4876800 w 4876800"/>
                <a:gd name="connsiteY12" fmla="*/ 935302 h 1603375"/>
                <a:gd name="connsiteX13" fmla="*/ 4876800 w 4876800"/>
                <a:gd name="connsiteY13" fmla="*/ 1336146 h 1603375"/>
                <a:gd name="connsiteX14" fmla="*/ 4876800 w 4876800"/>
                <a:gd name="connsiteY14" fmla="*/ 1336140 h 1603375"/>
                <a:gd name="connsiteX15" fmla="*/ 4609565 w 4876800"/>
                <a:gd name="connsiteY15" fmla="*/ 1603375 h 1603375"/>
                <a:gd name="connsiteX16" fmla="*/ 4042501 w 4876800"/>
                <a:gd name="connsiteY16" fmla="*/ 1603375 h 1603375"/>
                <a:gd name="connsiteX17" fmla="*/ 3372334 w 4876800"/>
                <a:gd name="connsiteY17" fmla="*/ 1603375 h 1603375"/>
                <a:gd name="connsiteX18" fmla="*/ 2727943 w 4876800"/>
                <a:gd name="connsiteY18" fmla="*/ 1603375 h 1603375"/>
                <a:gd name="connsiteX19" fmla="*/ 2032000 w 4876800"/>
                <a:gd name="connsiteY19" fmla="*/ 1603375 h 1603375"/>
                <a:gd name="connsiteX20" fmla="*/ 1324641 w 4876800"/>
                <a:gd name="connsiteY20" fmla="*/ 1712635 h 1603375"/>
                <a:gd name="connsiteX21" fmla="*/ 717380 w 4876800"/>
                <a:gd name="connsiteY21" fmla="*/ 1806434 h 1603375"/>
                <a:gd name="connsiteX22" fmla="*/ 30041 w 4876800"/>
                <a:gd name="connsiteY22" fmla="*/ 1912602 h 1603375"/>
                <a:gd name="connsiteX23" fmla="*/ 397938 w 4876800"/>
                <a:gd name="connsiteY23" fmla="*/ 1767265 h 1603375"/>
                <a:gd name="connsiteX24" fmla="*/ 812800 w 4876800"/>
                <a:gd name="connsiteY24" fmla="*/ 1603375 h 1603375"/>
                <a:gd name="connsiteX25" fmla="*/ 267235 w 4876800"/>
                <a:gd name="connsiteY25" fmla="*/ 1603375 h 1603375"/>
                <a:gd name="connsiteX26" fmla="*/ 0 w 4876800"/>
                <a:gd name="connsiteY26" fmla="*/ 1336140 h 1603375"/>
                <a:gd name="connsiteX27" fmla="*/ 0 w 4876800"/>
                <a:gd name="connsiteY27" fmla="*/ 1336146 h 1603375"/>
                <a:gd name="connsiteX28" fmla="*/ 0 w 4876800"/>
                <a:gd name="connsiteY28" fmla="*/ 935302 h 1603375"/>
                <a:gd name="connsiteX29" fmla="*/ 0 w 4876800"/>
                <a:gd name="connsiteY29" fmla="*/ 935302 h 1603375"/>
                <a:gd name="connsiteX30" fmla="*/ 0 w 4876800"/>
                <a:gd name="connsiteY30" fmla="*/ 267235 h 160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876800" h="1603375" extrusionOk="0">
                  <a:moveTo>
                    <a:pt x="0" y="267235"/>
                  </a:moveTo>
                  <a:cubicBezTo>
                    <a:pt x="-8606" y="112078"/>
                    <a:pt x="126707" y="9066"/>
                    <a:pt x="267235" y="0"/>
                  </a:cubicBezTo>
                  <a:cubicBezTo>
                    <a:pt x="459170" y="17984"/>
                    <a:pt x="634749" y="-7183"/>
                    <a:pt x="812800" y="0"/>
                  </a:cubicBezTo>
                  <a:lnTo>
                    <a:pt x="812800" y="0"/>
                  </a:lnTo>
                  <a:cubicBezTo>
                    <a:pt x="1075834" y="-30248"/>
                    <a:pt x="1210477" y="7756"/>
                    <a:pt x="1422400" y="0"/>
                  </a:cubicBezTo>
                  <a:cubicBezTo>
                    <a:pt x="1634323" y="-7756"/>
                    <a:pt x="1811881" y="26690"/>
                    <a:pt x="2032000" y="0"/>
                  </a:cubicBezTo>
                  <a:cubicBezTo>
                    <a:pt x="2326697" y="8432"/>
                    <a:pt x="2366084" y="262"/>
                    <a:pt x="2624840" y="0"/>
                  </a:cubicBezTo>
                  <a:cubicBezTo>
                    <a:pt x="2883596" y="-262"/>
                    <a:pt x="3115828" y="-14846"/>
                    <a:pt x="3243456" y="0"/>
                  </a:cubicBezTo>
                  <a:cubicBezTo>
                    <a:pt x="3371084" y="14846"/>
                    <a:pt x="3604297" y="3519"/>
                    <a:pt x="3887847" y="0"/>
                  </a:cubicBezTo>
                  <a:cubicBezTo>
                    <a:pt x="4171397" y="-3519"/>
                    <a:pt x="4360907" y="-11507"/>
                    <a:pt x="4609565" y="0"/>
                  </a:cubicBezTo>
                  <a:cubicBezTo>
                    <a:pt x="4750074" y="-18630"/>
                    <a:pt x="4875563" y="111882"/>
                    <a:pt x="4876800" y="267235"/>
                  </a:cubicBezTo>
                  <a:cubicBezTo>
                    <a:pt x="4884346" y="537398"/>
                    <a:pt x="4885979" y="666573"/>
                    <a:pt x="4876800" y="935302"/>
                  </a:cubicBezTo>
                  <a:lnTo>
                    <a:pt x="4876800" y="935302"/>
                  </a:lnTo>
                  <a:cubicBezTo>
                    <a:pt x="4878616" y="1040590"/>
                    <a:pt x="4870745" y="1207698"/>
                    <a:pt x="4876800" y="1336146"/>
                  </a:cubicBezTo>
                  <a:lnTo>
                    <a:pt x="4876800" y="1336140"/>
                  </a:lnTo>
                  <a:cubicBezTo>
                    <a:pt x="4858361" y="1475020"/>
                    <a:pt x="4733169" y="1615342"/>
                    <a:pt x="4609565" y="1603375"/>
                  </a:cubicBezTo>
                  <a:cubicBezTo>
                    <a:pt x="4371507" y="1596852"/>
                    <a:pt x="4264334" y="1582748"/>
                    <a:pt x="4042501" y="1603375"/>
                  </a:cubicBezTo>
                  <a:cubicBezTo>
                    <a:pt x="3820668" y="1624002"/>
                    <a:pt x="3580879" y="1592259"/>
                    <a:pt x="3372334" y="1603375"/>
                  </a:cubicBezTo>
                  <a:cubicBezTo>
                    <a:pt x="3163789" y="1614491"/>
                    <a:pt x="2928000" y="1601271"/>
                    <a:pt x="2727943" y="1603375"/>
                  </a:cubicBezTo>
                  <a:cubicBezTo>
                    <a:pt x="2527886" y="1605479"/>
                    <a:pt x="2211813" y="1580553"/>
                    <a:pt x="2032000" y="1603375"/>
                  </a:cubicBezTo>
                  <a:cubicBezTo>
                    <a:pt x="1696780" y="1673004"/>
                    <a:pt x="1673530" y="1635640"/>
                    <a:pt x="1324641" y="1712635"/>
                  </a:cubicBezTo>
                  <a:cubicBezTo>
                    <a:pt x="975752" y="1789630"/>
                    <a:pt x="928447" y="1784940"/>
                    <a:pt x="717380" y="1806434"/>
                  </a:cubicBezTo>
                  <a:cubicBezTo>
                    <a:pt x="506313" y="1827928"/>
                    <a:pt x="194773" y="1914187"/>
                    <a:pt x="30041" y="1912602"/>
                  </a:cubicBezTo>
                  <a:cubicBezTo>
                    <a:pt x="160789" y="1874989"/>
                    <a:pt x="281592" y="1792330"/>
                    <a:pt x="397938" y="1767265"/>
                  </a:cubicBezTo>
                  <a:cubicBezTo>
                    <a:pt x="514284" y="1742200"/>
                    <a:pt x="696149" y="1646847"/>
                    <a:pt x="812800" y="1603375"/>
                  </a:cubicBezTo>
                  <a:cubicBezTo>
                    <a:pt x="558765" y="1595961"/>
                    <a:pt x="417732" y="1581435"/>
                    <a:pt x="267235" y="1603375"/>
                  </a:cubicBezTo>
                  <a:cubicBezTo>
                    <a:pt x="103210" y="1601371"/>
                    <a:pt x="-30581" y="1481411"/>
                    <a:pt x="0" y="1336140"/>
                  </a:cubicBezTo>
                  <a:lnTo>
                    <a:pt x="0" y="1336146"/>
                  </a:lnTo>
                  <a:cubicBezTo>
                    <a:pt x="-3039" y="1204957"/>
                    <a:pt x="-2294" y="1038266"/>
                    <a:pt x="0" y="935302"/>
                  </a:cubicBezTo>
                  <a:lnTo>
                    <a:pt x="0" y="935302"/>
                  </a:lnTo>
                  <a:cubicBezTo>
                    <a:pt x="-3428" y="745948"/>
                    <a:pt x="-14594" y="422190"/>
                    <a:pt x="0" y="267235"/>
                  </a:cubicBezTo>
                  <a:close/>
                </a:path>
              </a:pathLst>
            </a:custGeom>
            <a:noFill/>
            <a:ln w="57150">
              <a:solidFill>
                <a:srgbClr val="B2AE26"/>
              </a:solidFill>
              <a:extLst>
                <a:ext uri="{C807C97D-BFC1-408E-A445-0C87EB9F89A2}">
                  <ask:lineSketchStyleProps xmlns:ask="http://schemas.microsoft.com/office/drawing/2018/sketchyshapes" sd="1085250418">
                    <a:prstGeom prst="wedgeRoundRectCallout">
                      <a:avLst>
                        <a:gd name="adj1" fmla="val -49384"/>
                        <a:gd name="adj2" fmla="val 69286"/>
                        <a:gd name="adj3" fmla="val 16667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Content Placeholder 4">
              <a:extLst>
                <a:ext uri="{FF2B5EF4-FFF2-40B4-BE49-F238E27FC236}">
                  <a16:creationId xmlns:a16="http://schemas.microsoft.com/office/drawing/2014/main" id="{E7215679-931E-6E90-2F43-7B3D0078A4CA}"/>
                </a:ext>
              </a:extLst>
            </p:cNvPr>
            <p:cNvSpPr txBox="1">
              <a:spLocks/>
            </p:cNvSpPr>
            <p:nvPr/>
          </p:nvSpPr>
          <p:spPr>
            <a:xfrm>
              <a:off x="6981825" y="3740150"/>
              <a:ext cx="4876800" cy="156845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en-GB" sz="2400" dirty="0"/>
                <a:t>We need more </a:t>
              </a:r>
              <a:r>
                <a:rPr lang="en-GB" sz="2400" b="1" dirty="0"/>
                <a:t>automations between publishers and repositories </a:t>
              </a:r>
              <a:r>
                <a:rPr lang="en-GB" sz="2400" dirty="0"/>
                <a:t>(as well as greater interoperability) to reduce manual effort</a:t>
              </a:r>
            </a:p>
            <a:p>
              <a:pPr marL="0" indent="0" algn="ctr">
                <a:lnSpc>
                  <a:spcPct val="100000"/>
                </a:lnSpc>
                <a:buFont typeface="Arial" panose="020B0604020202020204" pitchFamily="34" charset="0"/>
                <a:buNone/>
              </a:pPr>
              <a:endParaRPr lang="en-GB" sz="2400" dirty="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F7308F3-3DD4-1DFB-DAC7-F1B9A0AAC9DB}"/>
              </a:ext>
            </a:extLst>
          </p:cNvPr>
          <p:cNvGrpSpPr/>
          <p:nvPr/>
        </p:nvGrpSpPr>
        <p:grpSpPr>
          <a:xfrm>
            <a:off x="1857376" y="4150516"/>
            <a:ext cx="4376735" cy="1955800"/>
            <a:chOff x="1447801" y="4248150"/>
            <a:chExt cx="4376735" cy="1955800"/>
          </a:xfrm>
        </p:grpSpPr>
        <p:sp>
          <p:nvSpPr>
            <p:cNvPr id="25" name="Speech Bubble: Rectangle with Corners Rounded 24">
              <a:extLst>
                <a:ext uri="{FF2B5EF4-FFF2-40B4-BE49-F238E27FC236}">
                  <a16:creationId xmlns:a16="http://schemas.microsoft.com/office/drawing/2014/main" id="{1310D5E4-046E-5FDB-DBEC-43B63A32ECFC}"/>
                </a:ext>
              </a:extLst>
            </p:cNvPr>
            <p:cNvSpPr/>
            <p:nvPr/>
          </p:nvSpPr>
          <p:spPr>
            <a:xfrm>
              <a:off x="1447801" y="4248150"/>
              <a:ext cx="4171949" cy="1955800"/>
            </a:xfrm>
            <a:prstGeom prst="wedgeRoundRectCallout">
              <a:avLst>
                <a:gd name="adj1" fmla="val 51691"/>
                <a:gd name="adj2" fmla="val 76270"/>
                <a:gd name="adj3" fmla="val 16667"/>
              </a:avLst>
            </a:prstGeom>
            <a:noFill/>
            <a:ln w="57150">
              <a:solidFill>
                <a:srgbClr val="7392C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6" name="Content Placeholder 4">
              <a:extLst>
                <a:ext uri="{FF2B5EF4-FFF2-40B4-BE49-F238E27FC236}">
                  <a16:creationId xmlns:a16="http://schemas.microsoft.com/office/drawing/2014/main" id="{7E5E9B70-C0A2-0800-CA72-E2193B646F3A}"/>
                </a:ext>
              </a:extLst>
            </p:cNvPr>
            <p:cNvSpPr txBox="1">
              <a:spLocks/>
            </p:cNvSpPr>
            <p:nvPr/>
          </p:nvSpPr>
          <p:spPr>
            <a:xfrm>
              <a:off x="1447801" y="4248150"/>
              <a:ext cx="4376735" cy="179705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en-GB" sz="2400" dirty="0"/>
                <a:t>I want </a:t>
              </a:r>
              <a:r>
                <a:rPr lang="en-GB" sz="2400" b="1" dirty="0"/>
                <a:t>norms</a:t>
              </a:r>
              <a:r>
                <a:rPr lang="en-GB" sz="2400" dirty="0"/>
                <a:t> for quality Data Availability Statements and </a:t>
              </a:r>
              <a:r>
                <a:rPr lang="en-GB" sz="2400" b="1" dirty="0"/>
                <a:t>metadata standards</a:t>
              </a:r>
              <a:r>
                <a:rPr lang="en-GB" sz="2400" dirty="0"/>
                <a:t> so publishers can (and do) integrate into their systems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91650066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96135AB-F1B6-DCDA-CBCE-D595BF1D279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848F1F-10F3-AC05-A285-ACEBF517785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0" y="2124253"/>
            <a:ext cx="10887710" cy="353828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GB" b="1" dirty="0"/>
              <a:t>10 mins</a:t>
            </a:r>
          </a:p>
          <a:p>
            <a:pPr>
              <a:lnSpc>
                <a:spcPct val="100000"/>
              </a:lnSpc>
            </a:pPr>
            <a:r>
              <a:rPr lang="en-GB" dirty="0"/>
              <a:t>Add challenges and barriers you perceive to embedding open research practices through any of the five themes </a:t>
            </a:r>
          </a:p>
          <a:p>
            <a:pPr>
              <a:lnSpc>
                <a:spcPct val="100000"/>
              </a:lnSpc>
            </a:pPr>
            <a:r>
              <a:rPr lang="en-GB" dirty="0"/>
              <a:t>These might be at any scale (local, national, etc.) and through different lenses (operational, strategic, etc.)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GB" sz="1800" i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i="1" dirty="0"/>
              <a:t>Feel free to work individually or discuss in small groups </a:t>
            </a:r>
            <a:br>
              <a:rPr lang="en-GB" sz="2400" i="1" dirty="0"/>
            </a:br>
            <a:r>
              <a:rPr lang="en-GB" sz="2400" i="1" dirty="0"/>
              <a:t>(but make sure you capture it on a </a:t>
            </a:r>
            <a:r>
              <a:rPr lang="en-GB" sz="2400" i="1" dirty="0" err="1"/>
              <a:t>post-it</a:t>
            </a:r>
            <a:r>
              <a:rPr lang="en-GB" sz="2400" i="1" dirty="0"/>
              <a:t>!)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C7219D-9A57-2843-EFEF-E4B354E84FF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DDBCC0-D63E-00C8-EBF6-BD9728023B1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010F1828-3EA5-46FC-4B50-243DB0BB80D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03250" y="1257300"/>
            <a:ext cx="4889500" cy="467390"/>
          </a:xfrm>
        </p:spPr>
        <p:txBody>
          <a:bodyPr>
            <a:normAutofit fontScale="92500" lnSpcReduction="10000"/>
          </a:bodyPr>
          <a:lstStyle/>
          <a:p>
            <a:r>
              <a:rPr lang="en-IE" b="0" dirty="0">
                <a:solidFill>
                  <a:srgbClr val="7392CB"/>
                </a:solidFill>
              </a:rPr>
              <a:t>(individually)</a:t>
            </a:r>
          </a:p>
        </p:txBody>
      </p:sp>
      <p:sp>
        <p:nvSpPr>
          <p:cNvPr id="11" name="Title 4">
            <a:extLst>
              <a:ext uri="{FF2B5EF4-FFF2-40B4-BE49-F238E27FC236}">
                <a16:creationId xmlns:a16="http://schemas.microsoft.com/office/drawing/2014/main" id="{0DB7C0B8-CF44-9814-1000-E106E00C7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6096000" cy="717550"/>
          </a:xfrm>
        </p:spPr>
        <p:txBody>
          <a:bodyPr>
            <a:normAutofit/>
          </a:bodyPr>
          <a:lstStyle/>
          <a:p>
            <a:r>
              <a:rPr lang="en-IE" dirty="0">
                <a:solidFill>
                  <a:srgbClr val="7292CC"/>
                </a:solidFill>
              </a:rPr>
              <a:t>Challenges &amp; Barriers</a:t>
            </a:r>
          </a:p>
        </p:txBody>
      </p:sp>
    </p:spTree>
    <p:extLst>
      <p:ext uri="{BB962C8B-B14F-4D97-AF65-F5344CB8AC3E}">
        <p14:creationId xmlns:p14="http://schemas.microsoft.com/office/powerpoint/2010/main" val="179733191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7150B-7A1E-57E7-3C42-1803636E6A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0A042698-7BDD-9E95-85C0-6DF892BBCF3F}"/>
              </a:ext>
            </a:extLst>
          </p:cNvPr>
          <p:cNvPicPr/>
          <p:nvPr/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6999" y="-2667001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2BD7044-3DE1-F417-91EC-9CB324CE523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03250" y="1257300"/>
            <a:ext cx="4889500" cy="467390"/>
          </a:xfrm>
        </p:spPr>
        <p:txBody>
          <a:bodyPr>
            <a:normAutofit fontScale="92500" lnSpcReduction="10000"/>
          </a:bodyPr>
          <a:lstStyle/>
          <a:p>
            <a:r>
              <a:rPr lang="en-IE" b="0" dirty="0">
                <a:solidFill>
                  <a:srgbClr val="7392CB"/>
                </a:solidFill>
              </a:rPr>
              <a:t>Themes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67BF330-BA15-F780-F6D5-90F1FEA275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6096000" cy="717550"/>
          </a:xfrm>
        </p:spPr>
        <p:txBody>
          <a:bodyPr>
            <a:normAutofit/>
          </a:bodyPr>
          <a:lstStyle/>
          <a:p>
            <a:r>
              <a:rPr lang="en-IE" dirty="0">
                <a:solidFill>
                  <a:srgbClr val="7292CC"/>
                </a:solidFill>
              </a:rPr>
              <a:t>Challenges &amp; Barriers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2A2C759-D5A8-9F26-2A4A-88F9988AFAD1}"/>
              </a:ext>
            </a:extLst>
          </p:cNvPr>
          <p:cNvGrpSpPr/>
          <p:nvPr/>
        </p:nvGrpSpPr>
        <p:grpSpPr>
          <a:xfrm>
            <a:off x="5903897" y="4263513"/>
            <a:ext cx="5107003" cy="2146810"/>
            <a:chOff x="3640906" y="1687901"/>
            <a:chExt cx="3130899" cy="2458477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7E42BB7E-FC57-EB45-A26E-2A85190457F6}"/>
                </a:ext>
              </a:extLst>
            </p:cNvPr>
            <p:cNvSpPr/>
            <p:nvPr/>
          </p:nvSpPr>
          <p:spPr>
            <a:xfrm flipV="1">
              <a:off x="3640906" y="1687901"/>
              <a:ext cx="3042292" cy="2458477"/>
            </a:xfrm>
            <a:custGeom>
              <a:avLst/>
              <a:gdLst>
                <a:gd name="connsiteX0" fmla="*/ 0 w 3042292"/>
                <a:gd name="connsiteY0" fmla="*/ 0 h 2458477"/>
                <a:gd name="connsiteX1" fmla="*/ 608458 w 3042292"/>
                <a:gd name="connsiteY1" fmla="*/ 0 h 2458477"/>
                <a:gd name="connsiteX2" fmla="*/ 1125648 w 3042292"/>
                <a:gd name="connsiteY2" fmla="*/ 0 h 2458477"/>
                <a:gd name="connsiteX3" fmla="*/ 1734106 w 3042292"/>
                <a:gd name="connsiteY3" fmla="*/ 0 h 2458477"/>
                <a:gd name="connsiteX4" fmla="*/ 2403411 w 3042292"/>
                <a:gd name="connsiteY4" fmla="*/ 0 h 2458477"/>
                <a:gd name="connsiteX5" fmla="*/ 3042292 w 3042292"/>
                <a:gd name="connsiteY5" fmla="*/ 0 h 2458477"/>
                <a:gd name="connsiteX6" fmla="*/ 3042292 w 3042292"/>
                <a:gd name="connsiteY6" fmla="*/ 519407 h 2458477"/>
                <a:gd name="connsiteX7" fmla="*/ 3042292 w 3042292"/>
                <a:gd name="connsiteY7" fmla="*/ 995531 h 2458477"/>
                <a:gd name="connsiteX8" fmla="*/ 3042292 w 3042292"/>
                <a:gd name="connsiteY8" fmla="*/ 1558222 h 2458477"/>
                <a:gd name="connsiteX9" fmla="*/ 3042292 w 3042292"/>
                <a:gd name="connsiteY9" fmla="*/ 2164197 h 2458477"/>
                <a:gd name="connsiteX10" fmla="*/ 2748012 w 3042292"/>
                <a:gd name="connsiteY10" fmla="*/ 2458477 h 2458477"/>
                <a:gd name="connsiteX11" fmla="*/ 2088489 w 3042292"/>
                <a:gd name="connsiteY11" fmla="*/ 2458477 h 2458477"/>
                <a:gd name="connsiteX12" fmla="*/ 1401486 w 3042292"/>
                <a:gd name="connsiteY12" fmla="*/ 2458477 h 2458477"/>
                <a:gd name="connsiteX13" fmla="*/ 659523 w 3042292"/>
                <a:gd name="connsiteY13" fmla="*/ 2458477 h 2458477"/>
                <a:gd name="connsiteX14" fmla="*/ 0 w 3042292"/>
                <a:gd name="connsiteY14" fmla="*/ 2458477 h 2458477"/>
                <a:gd name="connsiteX15" fmla="*/ 0 w 3042292"/>
                <a:gd name="connsiteY15" fmla="*/ 1893027 h 2458477"/>
                <a:gd name="connsiteX16" fmla="*/ 0 w 3042292"/>
                <a:gd name="connsiteY16" fmla="*/ 1352162 h 2458477"/>
                <a:gd name="connsiteX17" fmla="*/ 0 w 3042292"/>
                <a:gd name="connsiteY17" fmla="*/ 762128 h 2458477"/>
                <a:gd name="connsiteX18" fmla="*/ 0 w 3042292"/>
                <a:gd name="connsiteY18" fmla="*/ 0 h 2458477"/>
                <a:gd name="connsiteX0" fmla="*/ 2748012 w 3042292"/>
                <a:gd name="connsiteY0" fmla="*/ 2458477 h 2458477"/>
                <a:gd name="connsiteX1" fmla="*/ 2806868 w 3042292"/>
                <a:gd name="connsiteY1" fmla="*/ 2223053 h 2458477"/>
                <a:gd name="connsiteX2" fmla="*/ 3042292 w 3042292"/>
                <a:gd name="connsiteY2" fmla="*/ 2164197 h 2458477"/>
                <a:gd name="connsiteX3" fmla="*/ 2748012 w 3042292"/>
                <a:gd name="connsiteY3" fmla="*/ 2458477 h 2458477"/>
                <a:gd name="connsiteX0" fmla="*/ 2748012 w 3042292"/>
                <a:gd name="connsiteY0" fmla="*/ 2458477 h 2458477"/>
                <a:gd name="connsiteX1" fmla="*/ 2806868 w 3042292"/>
                <a:gd name="connsiteY1" fmla="*/ 2223053 h 2458477"/>
                <a:gd name="connsiteX2" fmla="*/ 3042292 w 3042292"/>
                <a:gd name="connsiteY2" fmla="*/ 2164197 h 2458477"/>
                <a:gd name="connsiteX3" fmla="*/ 2748012 w 3042292"/>
                <a:gd name="connsiteY3" fmla="*/ 2458477 h 2458477"/>
                <a:gd name="connsiteX4" fmla="*/ 2061009 w 3042292"/>
                <a:gd name="connsiteY4" fmla="*/ 2458477 h 2458477"/>
                <a:gd name="connsiteX5" fmla="*/ 1401486 w 3042292"/>
                <a:gd name="connsiteY5" fmla="*/ 2458477 h 2458477"/>
                <a:gd name="connsiteX6" fmla="*/ 687003 w 3042292"/>
                <a:gd name="connsiteY6" fmla="*/ 2458477 h 2458477"/>
                <a:gd name="connsiteX7" fmla="*/ 0 w 3042292"/>
                <a:gd name="connsiteY7" fmla="*/ 2458477 h 2458477"/>
                <a:gd name="connsiteX8" fmla="*/ 0 w 3042292"/>
                <a:gd name="connsiteY8" fmla="*/ 1819273 h 2458477"/>
                <a:gd name="connsiteX9" fmla="*/ 0 w 3042292"/>
                <a:gd name="connsiteY9" fmla="*/ 1278408 h 2458477"/>
                <a:gd name="connsiteX10" fmla="*/ 0 w 3042292"/>
                <a:gd name="connsiteY10" fmla="*/ 712958 h 2458477"/>
                <a:gd name="connsiteX11" fmla="*/ 0 w 3042292"/>
                <a:gd name="connsiteY11" fmla="*/ 0 h 2458477"/>
                <a:gd name="connsiteX12" fmla="*/ 547613 w 3042292"/>
                <a:gd name="connsiteY12" fmla="*/ 0 h 2458477"/>
                <a:gd name="connsiteX13" fmla="*/ 1095225 w 3042292"/>
                <a:gd name="connsiteY13" fmla="*/ 0 h 2458477"/>
                <a:gd name="connsiteX14" fmla="*/ 1734106 w 3042292"/>
                <a:gd name="connsiteY14" fmla="*/ 0 h 2458477"/>
                <a:gd name="connsiteX15" fmla="*/ 2312142 w 3042292"/>
                <a:gd name="connsiteY15" fmla="*/ 0 h 2458477"/>
                <a:gd name="connsiteX16" fmla="*/ 3042292 w 3042292"/>
                <a:gd name="connsiteY16" fmla="*/ 0 h 2458477"/>
                <a:gd name="connsiteX17" fmla="*/ 3042292 w 3042292"/>
                <a:gd name="connsiteY17" fmla="*/ 476123 h 2458477"/>
                <a:gd name="connsiteX18" fmla="*/ 3042292 w 3042292"/>
                <a:gd name="connsiteY18" fmla="*/ 1038815 h 2458477"/>
                <a:gd name="connsiteX19" fmla="*/ 3042292 w 3042292"/>
                <a:gd name="connsiteY19" fmla="*/ 1579864 h 2458477"/>
                <a:gd name="connsiteX20" fmla="*/ 3042292 w 3042292"/>
                <a:gd name="connsiteY20" fmla="*/ 2164197 h 24584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42292" h="2458477" stroke="0" extrusionOk="0">
                  <a:moveTo>
                    <a:pt x="0" y="0"/>
                  </a:moveTo>
                  <a:cubicBezTo>
                    <a:pt x="257374" y="15156"/>
                    <a:pt x="417782" y="-28301"/>
                    <a:pt x="608458" y="0"/>
                  </a:cubicBezTo>
                  <a:cubicBezTo>
                    <a:pt x="799134" y="28301"/>
                    <a:pt x="867556" y="-14844"/>
                    <a:pt x="1125648" y="0"/>
                  </a:cubicBezTo>
                  <a:cubicBezTo>
                    <a:pt x="1383740" y="14844"/>
                    <a:pt x="1503840" y="17959"/>
                    <a:pt x="1734106" y="0"/>
                  </a:cubicBezTo>
                  <a:cubicBezTo>
                    <a:pt x="1964372" y="-17959"/>
                    <a:pt x="2263540" y="2833"/>
                    <a:pt x="2403411" y="0"/>
                  </a:cubicBezTo>
                  <a:cubicBezTo>
                    <a:pt x="2543283" y="-2833"/>
                    <a:pt x="2896935" y="-687"/>
                    <a:pt x="3042292" y="0"/>
                  </a:cubicBezTo>
                  <a:cubicBezTo>
                    <a:pt x="3063110" y="202660"/>
                    <a:pt x="3018216" y="275884"/>
                    <a:pt x="3042292" y="519407"/>
                  </a:cubicBezTo>
                  <a:cubicBezTo>
                    <a:pt x="3066368" y="762930"/>
                    <a:pt x="3058188" y="757772"/>
                    <a:pt x="3042292" y="995531"/>
                  </a:cubicBezTo>
                  <a:cubicBezTo>
                    <a:pt x="3026396" y="1233290"/>
                    <a:pt x="3049086" y="1325746"/>
                    <a:pt x="3042292" y="1558222"/>
                  </a:cubicBezTo>
                  <a:cubicBezTo>
                    <a:pt x="3035498" y="1790698"/>
                    <a:pt x="3043237" y="1861297"/>
                    <a:pt x="3042292" y="2164197"/>
                  </a:cubicBezTo>
                  <a:cubicBezTo>
                    <a:pt x="2929387" y="2261498"/>
                    <a:pt x="2823458" y="2358967"/>
                    <a:pt x="2748012" y="2458477"/>
                  </a:cubicBezTo>
                  <a:cubicBezTo>
                    <a:pt x="2499400" y="2488477"/>
                    <a:pt x="2332637" y="2474321"/>
                    <a:pt x="2088489" y="2458477"/>
                  </a:cubicBezTo>
                  <a:cubicBezTo>
                    <a:pt x="1844341" y="2442633"/>
                    <a:pt x="1544881" y="2448248"/>
                    <a:pt x="1401486" y="2458477"/>
                  </a:cubicBezTo>
                  <a:cubicBezTo>
                    <a:pt x="1258091" y="2468706"/>
                    <a:pt x="1010186" y="2475635"/>
                    <a:pt x="659523" y="2458477"/>
                  </a:cubicBezTo>
                  <a:cubicBezTo>
                    <a:pt x="308860" y="2441319"/>
                    <a:pt x="304858" y="2437148"/>
                    <a:pt x="0" y="2458477"/>
                  </a:cubicBezTo>
                  <a:cubicBezTo>
                    <a:pt x="-9001" y="2293519"/>
                    <a:pt x="25127" y="2082484"/>
                    <a:pt x="0" y="1893027"/>
                  </a:cubicBezTo>
                  <a:cubicBezTo>
                    <a:pt x="-25127" y="1703570"/>
                    <a:pt x="8535" y="1488815"/>
                    <a:pt x="0" y="1352162"/>
                  </a:cubicBezTo>
                  <a:cubicBezTo>
                    <a:pt x="-8535" y="1215510"/>
                    <a:pt x="15919" y="979198"/>
                    <a:pt x="0" y="762128"/>
                  </a:cubicBezTo>
                  <a:cubicBezTo>
                    <a:pt x="-15919" y="545058"/>
                    <a:pt x="-15398" y="349207"/>
                    <a:pt x="0" y="0"/>
                  </a:cubicBezTo>
                  <a:close/>
                </a:path>
                <a:path w="3042292" h="2458477" fill="darkenLess" stroke="0" extrusionOk="0">
                  <a:moveTo>
                    <a:pt x="2748012" y="2458477"/>
                  </a:moveTo>
                  <a:cubicBezTo>
                    <a:pt x="2778093" y="2373563"/>
                    <a:pt x="2779126" y="2289685"/>
                    <a:pt x="2806868" y="2223053"/>
                  </a:cubicBezTo>
                  <a:cubicBezTo>
                    <a:pt x="2892195" y="2209196"/>
                    <a:pt x="2958885" y="2185736"/>
                    <a:pt x="3042292" y="2164197"/>
                  </a:cubicBezTo>
                  <a:cubicBezTo>
                    <a:pt x="2953156" y="2265014"/>
                    <a:pt x="2860178" y="2367797"/>
                    <a:pt x="2748012" y="2458477"/>
                  </a:cubicBezTo>
                  <a:close/>
                </a:path>
                <a:path w="3042292" h="2458477" fill="none" extrusionOk="0">
                  <a:moveTo>
                    <a:pt x="2748012" y="2458477"/>
                  </a:moveTo>
                  <a:cubicBezTo>
                    <a:pt x="2775352" y="2372594"/>
                    <a:pt x="2791528" y="2287303"/>
                    <a:pt x="2806868" y="2223053"/>
                  </a:cubicBezTo>
                  <a:cubicBezTo>
                    <a:pt x="2905849" y="2205400"/>
                    <a:pt x="2967012" y="2174814"/>
                    <a:pt x="3042292" y="2164197"/>
                  </a:cubicBezTo>
                  <a:cubicBezTo>
                    <a:pt x="2930249" y="2278534"/>
                    <a:pt x="2803942" y="2374816"/>
                    <a:pt x="2748012" y="2458477"/>
                  </a:cubicBezTo>
                  <a:cubicBezTo>
                    <a:pt x="2425395" y="2486218"/>
                    <a:pt x="2366792" y="2424566"/>
                    <a:pt x="2061009" y="2458477"/>
                  </a:cubicBezTo>
                  <a:cubicBezTo>
                    <a:pt x="1755226" y="2492388"/>
                    <a:pt x="1642013" y="2446470"/>
                    <a:pt x="1401486" y="2458477"/>
                  </a:cubicBezTo>
                  <a:cubicBezTo>
                    <a:pt x="1160959" y="2470484"/>
                    <a:pt x="936931" y="2433249"/>
                    <a:pt x="687003" y="2458477"/>
                  </a:cubicBezTo>
                  <a:cubicBezTo>
                    <a:pt x="437075" y="2483705"/>
                    <a:pt x="159995" y="2436560"/>
                    <a:pt x="0" y="2458477"/>
                  </a:cubicBezTo>
                  <a:cubicBezTo>
                    <a:pt x="16422" y="2194163"/>
                    <a:pt x="-22786" y="2005096"/>
                    <a:pt x="0" y="1819273"/>
                  </a:cubicBezTo>
                  <a:cubicBezTo>
                    <a:pt x="22786" y="1633450"/>
                    <a:pt x="-20737" y="1390824"/>
                    <a:pt x="0" y="1278408"/>
                  </a:cubicBezTo>
                  <a:cubicBezTo>
                    <a:pt x="20737" y="1165993"/>
                    <a:pt x="8107" y="930940"/>
                    <a:pt x="0" y="712958"/>
                  </a:cubicBezTo>
                  <a:cubicBezTo>
                    <a:pt x="-8107" y="494976"/>
                    <a:pt x="-6314" y="325450"/>
                    <a:pt x="0" y="0"/>
                  </a:cubicBezTo>
                  <a:cubicBezTo>
                    <a:pt x="110647" y="-19807"/>
                    <a:pt x="355368" y="-19350"/>
                    <a:pt x="547613" y="0"/>
                  </a:cubicBezTo>
                  <a:cubicBezTo>
                    <a:pt x="739858" y="19350"/>
                    <a:pt x="845611" y="-9615"/>
                    <a:pt x="1095225" y="0"/>
                  </a:cubicBezTo>
                  <a:cubicBezTo>
                    <a:pt x="1344839" y="9615"/>
                    <a:pt x="1517503" y="-30188"/>
                    <a:pt x="1734106" y="0"/>
                  </a:cubicBezTo>
                  <a:cubicBezTo>
                    <a:pt x="1950709" y="30188"/>
                    <a:pt x="2045864" y="27809"/>
                    <a:pt x="2312142" y="0"/>
                  </a:cubicBezTo>
                  <a:cubicBezTo>
                    <a:pt x="2578420" y="-27809"/>
                    <a:pt x="2768306" y="29862"/>
                    <a:pt x="3042292" y="0"/>
                  </a:cubicBezTo>
                  <a:cubicBezTo>
                    <a:pt x="3019048" y="122200"/>
                    <a:pt x="3041455" y="377894"/>
                    <a:pt x="3042292" y="476123"/>
                  </a:cubicBezTo>
                  <a:cubicBezTo>
                    <a:pt x="3043129" y="574352"/>
                    <a:pt x="3051431" y="835147"/>
                    <a:pt x="3042292" y="1038815"/>
                  </a:cubicBezTo>
                  <a:cubicBezTo>
                    <a:pt x="3033153" y="1242483"/>
                    <a:pt x="3053680" y="1332341"/>
                    <a:pt x="3042292" y="1579864"/>
                  </a:cubicBezTo>
                  <a:cubicBezTo>
                    <a:pt x="3030904" y="1827387"/>
                    <a:pt x="3023383" y="1921419"/>
                    <a:pt x="3042292" y="2164197"/>
                  </a:cubicBezTo>
                </a:path>
              </a:pathLst>
            </a:custGeom>
            <a:noFill/>
            <a:ln w="38100">
              <a:solidFill>
                <a:srgbClr val="B2AE26"/>
              </a:solidFill>
              <a:extLst>
                <a:ext uri="{C807C97D-BFC1-408E-A445-0C87EB9F89A2}">
                  <ask:lineSketchStyleProps xmlns:ask="http://schemas.microsoft.com/office/drawing/2018/sketchyshapes" sd="3308748703">
                    <a:prstGeom prst="foldedCorner">
                      <a:avLst>
                        <a:gd name="adj" fmla="val 1197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1" name="Content Placeholder 4">
              <a:extLst>
                <a:ext uri="{FF2B5EF4-FFF2-40B4-BE49-F238E27FC236}">
                  <a16:creationId xmlns:a16="http://schemas.microsoft.com/office/drawing/2014/main" id="{FB869AA7-E7EF-059B-19DD-473B3F65AC59}"/>
                </a:ext>
              </a:extLst>
            </p:cNvPr>
            <p:cNvSpPr txBox="1">
              <a:spLocks/>
            </p:cNvSpPr>
            <p:nvPr/>
          </p:nvSpPr>
          <p:spPr>
            <a:xfrm>
              <a:off x="3640907" y="1687903"/>
              <a:ext cx="3130898" cy="1600515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lnSpc>
                  <a:spcPct val="100000"/>
                </a:lnSpc>
                <a:spcBef>
                  <a:spcPts val="0"/>
                </a:spcBef>
                <a:buFontTx/>
                <a:buNone/>
                <a:defRPr/>
              </a:pPr>
              <a:r>
                <a:rPr lang="en-GB" sz="1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Infrastructure, Systems &amp; Tools</a:t>
              </a:r>
            </a:p>
            <a:p>
              <a:pPr marL="180975" indent="-180975" fontAlgn="base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implementing or managing infrastructure, systems or tools which support OR (repositories, publishing platforms)</a:t>
              </a:r>
            </a:p>
            <a:p>
              <a:pPr marL="180975" indent="-180975" fontAlgn="base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providing financial or other resources for </a:t>
              </a:r>
              <a:b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 infrastructure; </a:t>
              </a:r>
            </a:p>
            <a:p>
              <a:pPr marL="180975" indent="-180975" fontAlgn="base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exploring open systems, etc.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BDE3F33-9443-D973-81A3-35B534D408A6}"/>
              </a:ext>
            </a:extLst>
          </p:cNvPr>
          <p:cNvGrpSpPr/>
          <p:nvPr/>
        </p:nvGrpSpPr>
        <p:grpSpPr>
          <a:xfrm>
            <a:off x="4353828" y="1939667"/>
            <a:ext cx="3886203" cy="2061782"/>
            <a:chOff x="4626781" y="2124215"/>
            <a:chExt cx="2145024" cy="1210805"/>
          </a:xfrm>
        </p:grpSpPr>
        <p:sp>
          <p:nvSpPr>
            <p:cNvPr id="23" name="Rectangle: Folded Corner 22">
              <a:extLst>
                <a:ext uri="{FF2B5EF4-FFF2-40B4-BE49-F238E27FC236}">
                  <a16:creationId xmlns:a16="http://schemas.microsoft.com/office/drawing/2014/main" id="{09B0EC5C-ECDA-0BB1-6CCC-BA07AB78C365}"/>
                </a:ext>
              </a:extLst>
            </p:cNvPr>
            <p:cNvSpPr/>
            <p:nvPr/>
          </p:nvSpPr>
          <p:spPr>
            <a:xfrm flipH="1">
              <a:off x="4626781" y="2124215"/>
              <a:ext cx="2098789" cy="1210805"/>
            </a:xfrm>
            <a:custGeom>
              <a:avLst/>
              <a:gdLst>
                <a:gd name="connsiteX0" fmla="*/ 0 w 2098789"/>
                <a:gd name="connsiteY0" fmla="*/ 0 h 1210805"/>
                <a:gd name="connsiteX1" fmla="*/ 699596 w 2098789"/>
                <a:gd name="connsiteY1" fmla="*/ 0 h 1210805"/>
                <a:gd name="connsiteX2" fmla="*/ 1336229 w 2098789"/>
                <a:gd name="connsiteY2" fmla="*/ 0 h 1210805"/>
                <a:gd name="connsiteX3" fmla="*/ 2098789 w 2098789"/>
                <a:gd name="connsiteY3" fmla="*/ 0 h 1210805"/>
                <a:gd name="connsiteX4" fmla="*/ 2098789 w 2098789"/>
                <a:gd name="connsiteY4" fmla="*/ 554253 h 1210805"/>
                <a:gd name="connsiteX5" fmla="*/ 2098789 w 2098789"/>
                <a:gd name="connsiteY5" fmla="*/ 1065872 h 1210805"/>
                <a:gd name="connsiteX6" fmla="*/ 1953856 w 2098789"/>
                <a:gd name="connsiteY6" fmla="*/ 1210805 h 1210805"/>
                <a:gd name="connsiteX7" fmla="*/ 1341648 w 2098789"/>
                <a:gd name="connsiteY7" fmla="*/ 1210805 h 1210805"/>
                <a:gd name="connsiteX8" fmla="*/ 748978 w 2098789"/>
                <a:gd name="connsiteY8" fmla="*/ 1210805 h 1210805"/>
                <a:gd name="connsiteX9" fmla="*/ 0 w 2098789"/>
                <a:gd name="connsiteY9" fmla="*/ 1210805 h 1210805"/>
                <a:gd name="connsiteX10" fmla="*/ 0 w 2098789"/>
                <a:gd name="connsiteY10" fmla="*/ 605403 h 1210805"/>
                <a:gd name="connsiteX11" fmla="*/ 0 w 2098789"/>
                <a:gd name="connsiteY11" fmla="*/ 0 h 1210805"/>
                <a:gd name="connsiteX0" fmla="*/ 1953856 w 2098789"/>
                <a:gd name="connsiteY0" fmla="*/ 1210805 h 1210805"/>
                <a:gd name="connsiteX1" fmla="*/ 1982842 w 2098789"/>
                <a:gd name="connsiteY1" fmla="*/ 1094858 h 1210805"/>
                <a:gd name="connsiteX2" fmla="*/ 2098789 w 2098789"/>
                <a:gd name="connsiteY2" fmla="*/ 1065872 h 1210805"/>
                <a:gd name="connsiteX3" fmla="*/ 1953856 w 2098789"/>
                <a:gd name="connsiteY3" fmla="*/ 1210805 h 1210805"/>
                <a:gd name="connsiteX0" fmla="*/ 1953856 w 2098789"/>
                <a:gd name="connsiteY0" fmla="*/ 1210805 h 1210805"/>
                <a:gd name="connsiteX1" fmla="*/ 1982842 w 2098789"/>
                <a:gd name="connsiteY1" fmla="*/ 1094858 h 1210805"/>
                <a:gd name="connsiteX2" fmla="*/ 2098789 w 2098789"/>
                <a:gd name="connsiteY2" fmla="*/ 1065872 h 1210805"/>
                <a:gd name="connsiteX3" fmla="*/ 1953856 w 2098789"/>
                <a:gd name="connsiteY3" fmla="*/ 1210805 h 1210805"/>
                <a:gd name="connsiteX4" fmla="*/ 1283032 w 2098789"/>
                <a:gd name="connsiteY4" fmla="*/ 1210805 h 1210805"/>
                <a:gd name="connsiteX5" fmla="*/ 631747 w 2098789"/>
                <a:gd name="connsiteY5" fmla="*/ 1210805 h 1210805"/>
                <a:gd name="connsiteX6" fmla="*/ 0 w 2098789"/>
                <a:gd name="connsiteY6" fmla="*/ 1210805 h 1210805"/>
                <a:gd name="connsiteX7" fmla="*/ 0 w 2098789"/>
                <a:gd name="connsiteY7" fmla="*/ 581186 h 1210805"/>
                <a:gd name="connsiteX8" fmla="*/ 0 w 2098789"/>
                <a:gd name="connsiteY8" fmla="*/ 0 h 1210805"/>
                <a:gd name="connsiteX9" fmla="*/ 678608 w 2098789"/>
                <a:gd name="connsiteY9" fmla="*/ 0 h 1210805"/>
                <a:gd name="connsiteX10" fmla="*/ 1357217 w 2098789"/>
                <a:gd name="connsiteY10" fmla="*/ 0 h 1210805"/>
                <a:gd name="connsiteX11" fmla="*/ 2098789 w 2098789"/>
                <a:gd name="connsiteY11" fmla="*/ 0 h 1210805"/>
                <a:gd name="connsiteX12" fmla="*/ 2098789 w 2098789"/>
                <a:gd name="connsiteY12" fmla="*/ 554253 h 1210805"/>
                <a:gd name="connsiteX13" fmla="*/ 2098789 w 2098789"/>
                <a:gd name="connsiteY13" fmla="*/ 1065872 h 1210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8789" h="1210805" stroke="0" extrusionOk="0">
                  <a:moveTo>
                    <a:pt x="0" y="0"/>
                  </a:moveTo>
                  <a:cubicBezTo>
                    <a:pt x="301334" y="-22699"/>
                    <a:pt x="382956" y="2990"/>
                    <a:pt x="699596" y="0"/>
                  </a:cubicBezTo>
                  <a:cubicBezTo>
                    <a:pt x="1016236" y="-2990"/>
                    <a:pt x="1178518" y="-25036"/>
                    <a:pt x="1336229" y="0"/>
                  </a:cubicBezTo>
                  <a:cubicBezTo>
                    <a:pt x="1493940" y="25036"/>
                    <a:pt x="1851461" y="-13365"/>
                    <a:pt x="2098789" y="0"/>
                  </a:cubicBezTo>
                  <a:cubicBezTo>
                    <a:pt x="2102083" y="273111"/>
                    <a:pt x="2076948" y="348999"/>
                    <a:pt x="2098789" y="554253"/>
                  </a:cubicBezTo>
                  <a:cubicBezTo>
                    <a:pt x="2120630" y="759507"/>
                    <a:pt x="2094013" y="918320"/>
                    <a:pt x="2098789" y="1065872"/>
                  </a:cubicBezTo>
                  <a:cubicBezTo>
                    <a:pt x="2034191" y="1141180"/>
                    <a:pt x="2003621" y="1157358"/>
                    <a:pt x="1953856" y="1210805"/>
                  </a:cubicBezTo>
                  <a:cubicBezTo>
                    <a:pt x="1759324" y="1182333"/>
                    <a:pt x="1533067" y="1238391"/>
                    <a:pt x="1341648" y="1210805"/>
                  </a:cubicBezTo>
                  <a:cubicBezTo>
                    <a:pt x="1150229" y="1183219"/>
                    <a:pt x="963569" y="1240353"/>
                    <a:pt x="748978" y="1210805"/>
                  </a:cubicBezTo>
                  <a:cubicBezTo>
                    <a:pt x="534387" y="1181258"/>
                    <a:pt x="364097" y="1201925"/>
                    <a:pt x="0" y="1210805"/>
                  </a:cubicBezTo>
                  <a:cubicBezTo>
                    <a:pt x="24741" y="1036330"/>
                    <a:pt x="13449" y="877586"/>
                    <a:pt x="0" y="605403"/>
                  </a:cubicBezTo>
                  <a:cubicBezTo>
                    <a:pt x="-13449" y="333220"/>
                    <a:pt x="16373" y="188345"/>
                    <a:pt x="0" y="0"/>
                  </a:cubicBezTo>
                  <a:close/>
                </a:path>
                <a:path w="2098789" h="1210805" fill="darkenLess" stroke="0" extrusionOk="0">
                  <a:moveTo>
                    <a:pt x="1953856" y="1210805"/>
                  </a:moveTo>
                  <a:cubicBezTo>
                    <a:pt x="1966683" y="1153190"/>
                    <a:pt x="1972961" y="1136090"/>
                    <a:pt x="1982842" y="1094858"/>
                  </a:cubicBezTo>
                  <a:cubicBezTo>
                    <a:pt x="2035348" y="1076855"/>
                    <a:pt x="2065483" y="1071899"/>
                    <a:pt x="2098789" y="1065872"/>
                  </a:cubicBezTo>
                  <a:cubicBezTo>
                    <a:pt x="2043029" y="1119132"/>
                    <a:pt x="1995838" y="1167803"/>
                    <a:pt x="1953856" y="1210805"/>
                  </a:cubicBezTo>
                  <a:close/>
                </a:path>
                <a:path w="2098789" h="1210805" fill="none" extrusionOk="0">
                  <a:moveTo>
                    <a:pt x="1953856" y="1210805"/>
                  </a:moveTo>
                  <a:cubicBezTo>
                    <a:pt x="1966118" y="1161926"/>
                    <a:pt x="1972390" y="1117153"/>
                    <a:pt x="1982842" y="1094858"/>
                  </a:cubicBezTo>
                  <a:cubicBezTo>
                    <a:pt x="2035896" y="1076300"/>
                    <a:pt x="2041976" y="1078091"/>
                    <a:pt x="2098789" y="1065872"/>
                  </a:cubicBezTo>
                  <a:cubicBezTo>
                    <a:pt x="2046360" y="1115670"/>
                    <a:pt x="1986587" y="1169258"/>
                    <a:pt x="1953856" y="1210805"/>
                  </a:cubicBezTo>
                  <a:cubicBezTo>
                    <a:pt x="1644818" y="1202672"/>
                    <a:pt x="1439976" y="1194540"/>
                    <a:pt x="1283032" y="1210805"/>
                  </a:cubicBezTo>
                  <a:cubicBezTo>
                    <a:pt x="1126088" y="1227070"/>
                    <a:pt x="803361" y="1214758"/>
                    <a:pt x="631747" y="1210805"/>
                  </a:cubicBezTo>
                  <a:cubicBezTo>
                    <a:pt x="460134" y="1206852"/>
                    <a:pt x="298121" y="1195926"/>
                    <a:pt x="0" y="1210805"/>
                  </a:cubicBezTo>
                  <a:cubicBezTo>
                    <a:pt x="17155" y="1009933"/>
                    <a:pt x="26825" y="895027"/>
                    <a:pt x="0" y="581186"/>
                  </a:cubicBezTo>
                  <a:cubicBezTo>
                    <a:pt x="-26825" y="267345"/>
                    <a:pt x="12794" y="138699"/>
                    <a:pt x="0" y="0"/>
                  </a:cubicBezTo>
                  <a:cubicBezTo>
                    <a:pt x="234396" y="33737"/>
                    <a:pt x="509095" y="5397"/>
                    <a:pt x="678608" y="0"/>
                  </a:cubicBezTo>
                  <a:cubicBezTo>
                    <a:pt x="848121" y="-5397"/>
                    <a:pt x="1047083" y="29028"/>
                    <a:pt x="1357217" y="0"/>
                  </a:cubicBezTo>
                  <a:cubicBezTo>
                    <a:pt x="1667351" y="-29028"/>
                    <a:pt x="1949898" y="-23381"/>
                    <a:pt x="2098789" y="0"/>
                  </a:cubicBezTo>
                  <a:cubicBezTo>
                    <a:pt x="2087168" y="199877"/>
                    <a:pt x="2114225" y="401809"/>
                    <a:pt x="2098789" y="554253"/>
                  </a:cubicBezTo>
                  <a:cubicBezTo>
                    <a:pt x="2083353" y="706697"/>
                    <a:pt x="2083647" y="811238"/>
                    <a:pt x="2098789" y="1065872"/>
                  </a:cubicBezTo>
                </a:path>
              </a:pathLst>
            </a:custGeom>
            <a:noFill/>
            <a:ln w="38100">
              <a:solidFill>
                <a:srgbClr val="7392CB"/>
              </a:solidFill>
              <a:extLst>
                <a:ext uri="{C807C97D-BFC1-408E-A445-0C87EB9F89A2}">
                  <ask:lineSketchStyleProps xmlns:ask="http://schemas.microsoft.com/office/drawing/2018/sketchyshapes" sd="3308748703">
                    <a:prstGeom prst="foldedCorner">
                      <a:avLst>
                        <a:gd name="adj" fmla="val 1197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Content Placeholder 4">
              <a:extLst>
                <a:ext uri="{FF2B5EF4-FFF2-40B4-BE49-F238E27FC236}">
                  <a16:creationId xmlns:a16="http://schemas.microsoft.com/office/drawing/2014/main" id="{68C1D978-5747-A335-BB67-926F49D04105}"/>
                </a:ext>
              </a:extLst>
            </p:cNvPr>
            <p:cNvSpPr txBox="1">
              <a:spLocks/>
            </p:cNvSpPr>
            <p:nvPr/>
          </p:nvSpPr>
          <p:spPr>
            <a:xfrm>
              <a:off x="4626781" y="2124215"/>
              <a:ext cx="2145024" cy="1164202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lnSpc>
                  <a:spcPct val="100000"/>
                </a:lnSpc>
                <a:spcBef>
                  <a:spcPts val="0"/>
                </a:spcBef>
                <a:buFontTx/>
                <a:buNone/>
                <a:defRPr/>
              </a:pPr>
              <a:r>
                <a:rPr lang="en-GB" sz="1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Recognition &amp; Reward Structures</a:t>
              </a:r>
            </a:p>
            <a:p>
              <a:pPr marL="180975" indent="-180975" fontAlgn="base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 awards</a:t>
              </a:r>
            </a:p>
            <a:p>
              <a:pPr marL="180975" indent="-180975" fontAlgn="base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OR practices in promotion criteria</a:t>
              </a:r>
            </a:p>
            <a:p>
              <a:pPr marL="180975" indent="-180975" fontAlgn="base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increasing visibility of OR practices in action</a:t>
              </a:r>
            </a:p>
            <a:p>
              <a:pPr marL="180975" indent="-180975" fontAlgn="base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Other recognition or reward mechanisms 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A41C123-46BF-BB18-0F7C-468DA28BCA8D}"/>
              </a:ext>
            </a:extLst>
          </p:cNvPr>
          <p:cNvGrpSpPr/>
          <p:nvPr/>
        </p:nvGrpSpPr>
        <p:grpSpPr>
          <a:xfrm>
            <a:off x="8326657" y="1307946"/>
            <a:ext cx="3756062" cy="2734058"/>
            <a:chOff x="4626777" y="1740315"/>
            <a:chExt cx="2145028" cy="2099841"/>
          </a:xfrm>
        </p:grpSpPr>
        <p:sp>
          <p:nvSpPr>
            <p:cNvPr id="26" name="Rectangle: Folded Corner 25">
              <a:extLst>
                <a:ext uri="{FF2B5EF4-FFF2-40B4-BE49-F238E27FC236}">
                  <a16:creationId xmlns:a16="http://schemas.microsoft.com/office/drawing/2014/main" id="{73E36501-EFEB-B92B-80C3-92B1FD2225C4}"/>
                </a:ext>
              </a:extLst>
            </p:cNvPr>
            <p:cNvSpPr/>
            <p:nvPr/>
          </p:nvSpPr>
          <p:spPr>
            <a:xfrm>
              <a:off x="4626777" y="1754192"/>
              <a:ext cx="2145022" cy="2085964"/>
            </a:xfrm>
            <a:custGeom>
              <a:avLst/>
              <a:gdLst>
                <a:gd name="connsiteX0" fmla="*/ 0 w 2145022"/>
                <a:gd name="connsiteY0" fmla="*/ 0 h 2085964"/>
                <a:gd name="connsiteX1" fmla="*/ 536256 w 2145022"/>
                <a:gd name="connsiteY1" fmla="*/ 0 h 2085964"/>
                <a:gd name="connsiteX2" fmla="*/ 1008160 w 2145022"/>
                <a:gd name="connsiteY2" fmla="*/ 0 h 2085964"/>
                <a:gd name="connsiteX3" fmla="*/ 1544416 w 2145022"/>
                <a:gd name="connsiteY3" fmla="*/ 0 h 2085964"/>
                <a:gd name="connsiteX4" fmla="*/ 2145022 w 2145022"/>
                <a:gd name="connsiteY4" fmla="*/ 0 h 2085964"/>
                <a:gd name="connsiteX5" fmla="*/ 2145022 w 2145022"/>
                <a:gd name="connsiteY5" fmla="*/ 586830 h 2085964"/>
                <a:gd name="connsiteX6" fmla="*/ 2145022 w 2145022"/>
                <a:gd name="connsiteY6" fmla="*/ 1173660 h 2085964"/>
                <a:gd name="connsiteX7" fmla="*/ 2145022 w 2145022"/>
                <a:gd name="connsiteY7" fmla="*/ 1872862 h 2085964"/>
                <a:gd name="connsiteX8" fmla="*/ 1931920 w 2145022"/>
                <a:gd name="connsiteY8" fmla="*/ 2085964 h 2085964"/>
                <a:gd name="connsiteX9" fmla="*/ 1345904 w 2145022"/>
                <a:gd name="connsiteY9" fmla="*/ 2085964 h 2085964"/>
                <a:gd name="connsiteX10" fmla="*/ 701931 w 2145022"/>
                <a:gd name="connsiteY10" fmla="*/ 2085964 h 2085964"/>
                <a:gd name="connsiteX11" fmla="*/ 0 w 2145022"/>
                <a:gd name="connsiteY11" fmla="*/ 2085964 h 2085964"/>
                <a:gd name="connsiteX12" fmla="*/ 0 w 2145022"/>
                <a:gd name="connsiteY12" fmla="*/ 1390643 h 2085964"/>
                <a:gd name="connsiteX13" fmla="*/ 0 w 2145022"/>
                <a:gd name="connsiteY13" fmla="*/ 653602 h 2085964"/>
                <a:gd name="connsiteX14" fmla="*/ 0 w 2145022"/>
                <a:gd name="connsiteY14" fmla="*/ 0 h 2085964"/>
                <a:gd name="connsiteX0" fmla="*/ 1931920 w 2145022"/>
                <a:gd name="connsiteY0" fmla="*/ 2085964 h 2085964"/>
                <a:gd name="connsiteX1" fmla="*/ 1974540 w 2145022"/>
                <a:gd name="connsiteY1" fmla="*/ 1915482 h 2085964"/>
                <a:gd name="connsiteX2" fmla="*/ 2145022 w 2145022"/>
                <a:gd name="connsiteY2" fmla="*/ 1872862 h 2085964"/>
                <a:gd name="connsiteX3" fmla="*/ 1931920 w 2145022"/>
                <a:gd name="connsiteY3" fmla="*/ 2085964 h 2085964"/>
                <a:gd name="connsiteX0" fmla="*/ 1931920 w 2145022"/>
                <a:gd name="connsiteY0" fmla="*/ 2085964 h 2085964"/>
                <a:gd name="connsiteX1" fmla="*/ 1974540 w 2145022"/>
                <a:gd name="connsiteY1" fmla="*/ 1915482 h 2085964"/>
                <a:gd name="connsiteX2" fmla="*/ 2145022 w 2145022"/>
                <a:gd name="connsiteY2" fmla="*/ 1872862 h 2085964"/>
                <a:gd name="connsiteX3" fmla="*/ 1931920 w 2145022"/>
                <a:gd name="connsiteY3" fmla="*/ 2085964 h 2085964"/>
                <a:gd name="connsiteX4" fmla="*/ 1249308 w 2145022"/>
                <a:gd name="connsiteY4" fmla="*/ 2085964 h 2085964"/>
                <a:gd name="connsiteX5" fmla="*/ 643973 w 2145022"/>
                <a:gd name="connsiteY5" fmla="*/ 2085964 h 2085964"/>
                <a:gd name="connsiteX6" fmla="*/ 0 w 2145022"/>
                <a:gd name="connsiteY6" fmla="*/ 2085964 h 2085964"/>
                <a:gd name="connsiteX7" fmla="*/ 0 w 2145022"/>
                <a:gd name="connsiteY7" fmla="*/ 1390643 h 2085964"/>
                <a:gd name="connsiteX8" fmla="*/ 0 w 2145022"/>
                <a:gd name="connsiteY8" fmla="*/ 653602 h 2085964"/>
                <a:gd name="connsiteX9" fmla="*/ 0 w 2145022"/>
                <a:gd name="connsiteY9" fmla="*/ 0 h 2085964"/>
                <a:gd name="connsiteX10" fmla="*/ 514805 w 2145022"/>
                <a:gd name="connsiteY10" fmla="*/ 0 h 2085964"/>
                <a:gd name="connsiteX11" fmla="*/ 1051061 w 2145022"/>
                <a:gd name="connsiteY11" fmla="*/ 0 h 2085964"/>
                <a:gd name="connsiteX12" fmla="*/ 1608767 w 2145022"/>
                <a:gd name="connsiteY12" fmla="*/ 0 h 2085964"/>
                <a:gd name="connsiteX13" fmla="*/ 2145022 w 2145022"/>
                <a:gd name="connsiteY13" fmla="*/ 0 h 2085964"/>
                <a:gd name="connsiteX14" fmla="*/ 2145022 w 2145022"/>
                <a:gd name="connsiteY14" fmla="*/ 643016 h 2085964"/>
                <a:gd name="connsiteX15" fmla="*/ 2145022 w 2145022"/>
                <a:gd name="connsiteY15" fmla="*/ 1248575 h 2085964"/>
                <a:gd name="connsiteX16" fmla="*/ 2145022 w 2145022"/>
                <a:gd name="connsiteY16" fmla="*/ 1872862 h 2085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45022" h="2085964" stroke="0" extrusionOk="0">
                  <a:moveTo>
                    <a:pt x="0" y="0"/>
                  </a:moveTo>
                  <a:cubicBezTo>
                    <a:pt x="164490" y="6290"/>
                    <a:pt x="314155" y="-4880"/>
                    <a:pt x="536256" y="0"/>
                  </a:cubicBezTo>
                  <a:cubicBezTo>
                    <a:pt x="758357" y="4880"/>
                    <a:pt x="875624" y="11855"/>
                    <a:pt x="1008160" y="0"/>
                  </a:cubicBezTo>
                  <a:cubicBezTo>
                    <a:pt x="1140696" y="-11855"/>
                    <a:pt x="1296969" y="-17602"/>
                    <a:pt x="1544416" y="0"/>
                  </a:cubicBezTo>
                  <a:cubicBezTo>
                    <a:pt x="1791863" y="17602"/>
                    <a:pt x="1973747" y="20641"/>
                    <a:pt x="2145022" y="0"/>
                  </a:cubicBezTo>
                  <a:cubicBezTo>
                    <a:pt x="2124302" y="164888"/>
                    <a:pt x="2124106" y="372417"/>
                    <a:pt x="2145022" y="586830"/>
                  </a:cubicBezTo>
                  <a:cubicBezTo>
                    <a:pt x="2165939" y="801243"/>
                    <a:pt x="2128389" y="938437"/>
                    <a:pt x="2145022" y="1173660"/>
                  </a:cubicBezTo>
                  <a:cubicBezTo>
                    <a:pt x="2161656" y="1408883"/>
                    <a:pt x="2139110" y="1704842"/>
                    <a:pt x="2145022" y="1872862"/>
                  </a:cubicBezTo>
                  <a:cubicBezTo>
                    <a:pt x="2052018" y="1969134"/>
                    <a:pt x="2028660" y="1983844"/>
                    <a:pt x="1931920" y="2085964"/>
                  </a:cubicBezTo>
                  <a:cubicBezTo>
                    <a:pt x="1690278" y="2098315"/>
                    <a:pt x="1542151" y="2059252"/>
                    <a:pt x="1345904" y="2085964"/>
                  </a:cubicBezTo>
                  <a:cubicBezTo>
                    <a:pt x="1149657" y="2112676"/>
                    <a:pt x="872040" y="2082890"/>
                    <a:pt x="701931" y="2085964"/>
                  </a:cubicBezTo>
                  <a:cubicBezTo>
                    <a:pt x="531822" y="2089038"/>
                    <a:pt x="149103" y="2103601"/>
                    <a:pt x="0" y="2085964"/>
                  </a:cubicBezTo>
                  <a:cubicBezTo>
                    <a:pt x="9929" y="1745912"/>
                    <a:pt x="-13004" y="1730478"/>
                    <a:pt x="0" y="1390643"/>
                  </a:cubicBezTo>
                  <a:cubicBezTo>
                    <a:pt x="13004" y="1050808"/>
                    <a:pt x="-29104" y="1009882"/>
                    <a:pt x="0" y="653602"/>
                  </a:cubicBezTo>
                  <a:cubicBezTo>
                    <a:pt x="29104" y="297322"/>
                    <a:pt x="17744" y="204957"/>
                    <a:pt x="0" y="0"/>
                  </a:cubicBezTo>
                  <a:close/>
                </a:path>
                <a:path w="2145022" h="2085964" fill="darkenLess" stroke="0" extrusionOk="0">
                  <a:moveTo>
                    <a:pt x="1931920" y="2085964"/>
                  </a:moveTo>
                  <a:cubicBezTo>
                    <a:pt x="1952188" y="2037734"/>
                    <a:pt x="1966513" y="1957439"/>
                    <a:pt x="1974540" y="1915482"/>
                  </a:cubicBezTo>
                  <a:cubicBezTo>
                    <a:pt x="2018731" y="1910132"/>
                    <a:pt x="2075942" y="1896993"/>
                    <a:pt x="2145022" y="1872862"/>
                  </a:cubicBezTo>
                  <a:cubicBezTo>
                    <a:pt x="2083266" y="1942480"/>
                    <a:pt x="2024786" y="1984765"/>
                    <a:pt x="1931920" y="2085964"/>
                  </a:cubicBezTo>
                  <a:close/>
                </a:path>
                <a:path w="2145022" h="2085964" fill="none" extrusionOk="0">
                  <a:moveTo>
                    <a:pt x="1931920" y="2085964"/>
                  </a:moveTo>
                  <a:cubicBezTo>
                    <a:pt x="1943925" y="2048951"/>
                    <a:pt x="1962076" y="1990598"/>
                    <a:pt x="1974540" y="1915482"/>
                  </a:cubicBezTo>
                  <a:cubicBezTo>
                    <a:pt x="2035559" y="1895168"/>
                    <a:pt x="2101571" y="1881371"/>
                    <a:pt x="2145022" y="1872862"/>
                  </a:cubicBezTo>
                  <a:cubicBezTo>
                    <a:pt x="2098871" y="1912267"/>
                    <a:pt x="1997918" y="2022572"/>
                    <a:pt x="1931920" y="2085964"/>
                  </a:cubicBezTo>
                  <a:cubicBezTo>
                    <a:pt x="1594172" y="2113801"/>
                    <a:pt x="1587998" y="2071881"/>
                    <a:pt x="1249308" y="2085964"/>
                  </a:cubicBezTo>
                  <a:cubicBezTo>
                    <a:pt x="910618" y="2100047"/>
                    <a:pt x="862660" y="2115759"/>
                    <a:pt x="643973" y="2085964"/>
                  </a:cubicBezTo>
                  <a:cubicBezTo>
                    <a:pt x="425286" y="2056169"/>
                    <a:pt x="317445" y="2065444"/>
                    <a:pt x="0" y="2085964"/>
                  </a:cubicBezTo>
                  <a:cubicBezTo>
                    <a:pt x="14695" y="1808799"/>
                    <a:pt x="-12589" y="1619189"/>
                    <a:pt x="0" y="1390643"/>
                  </a:cubicBezTo>
                  <a:cubicBezTo>
                    <a:pt x="12589" y="1162097"/>
                    <a:pt x="-10745" y="967097"/>
                    <a:pt x="0" y="653602"/>
                  </a:cubicBezTo>
                  <a:cubicBezTo>
                    <a:pt x="10745" y="340107"/>
                    <a:pt x="-27042" y="179380"/>
                    <a:pt x="0" y="0"/>
                  </a:cubicBezTo>
                  <a:cubicBezTo>
                    <a:pt x="127267" y="-8964"/>
                    <a:pt x="371085" y="-566"/>
                    <a:pt x="514805" y="0"/>
                  </a:cubicBezTo>
                  <a:cubicBezTo>
                    <a:pt x="658525" y="566"/>
                    <a:pt x="811218" y="11006"/>
                    <a:pt x="1051061" y="0"/>
                  </a:cubicBezTo>
                  <a:cubicBezTo>
                    <a:pt x="1290904" y="-11006"/>
                    <a:pt x="1482756" y="-12837"/>
                    <a:pt x="1608767" y="0"/>
                  </a:cubicBezTo>
                  <a:cubicBezTo>
                    <a:pt x="1734778" y="12837"/>
                    <a:pt x="1911829" y="-14690"/>
                    <a:pt x="2145022" y="0"/>
                  </a:cubicBezTo>
                  <a:cubicBezTo>
                    <a:pt x="2156995" y="186958"/>
                    <a:pt x="2172021" y="347167"/>
                    <a:pt x="2145022" y="643016"/>
                  </a:cubicBezTo>
                  <a:cubicBezTo>
                    <a:pt x="2118023" y="938865"/>
                    <a:pt x="2132985" y="1074073"/>
                    <a:pt x="2145022" y="1248575"/>
                  </a:cubicBezTo>
                  <a:cubicBezTo>
                    <a:pt x="2157059" y="1423077"/>
                    <a:pt x="2129505" y="1696110"/>
                    <a:pt x="2145022" y="1872862"/>
                  </a:cubicBezTo>
                </a:path>
              </a:pathLst>
            </a:custGeom>
            <a:noFill/>
            <a:ln w="38100">
              <a:solidFill>
                <a:srgbClr val="01646C"/>
              </a:solidFill>
              <a:extLst>
                <a:ext uri="{C807C97D-BFC1-408E-A445-0C87EB9F89A2}">
                  <ask:lineSketchStyleProps xmlns:ask="http://schemas.microsoft.com/office/drawing/2018/sketchyshapes" sd="3308748703">
                    <a:prstGeom prst="foldedCorner">
                      <a:avLst>
                        <a:gd name="adj" fmla="val 10216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Content Placeholder 4">
              <a:extLst>
                <a:ext uri="{FF2B5EF4-FFF2-40B4-BE49-F238E27FC236}">
                  <a16:creationId xmlns:a16="http://schemas.microsoft.com/office/drawing/2014/main" id="{975C0F79-1805-412E-6F8A-854A793C8614}"/>
                </a:ext>
              </a:extLst>
            </p:cNvPr>
            <p:cNvSpPr txBox="1">
              <a:spLocks/>
            </p:cNvSpPr>
            <p:nvPr/>
          </p:nvSpPr>
          <p:spPr>
            <a:xfrm>
              <a:off x="4626782" y="1740315"/>
              <a:ext cx="2145023" cy="1580827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lnSpc>
                  <a:spcPct val="100000"/>
                </a:lnSpc>
                <a:spcBef>
                  <a:spcPts val="0"/>
                </a:spcBef>
                <a:buFontTx/>
                <a:buNone/>
                <a:defRPr/>
              </a:pPr>
              <a:r>
                <a:rPr lang="en-GB" sz="1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Collaborative &amp; Community Action</a:t>
              </a:r>
            </a:p>
            <a:p>
              <a:pPr marL="180975" indent="-180975" fontAlgn="base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shared resources and/or spaces</a:t>
              </a:r>
            </a:p>
            <a:p>
              <a:pPr marL="180975" indent="-180975" fontAlgn="base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sector responses and advocacy action</a:t>
              </a:r>
            </a:p>
            <a:p>
              <a:pPr marL="180975" indent="-180975" fontAlgn="base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jointly-organised events, communities of practice</a:t>
              </a:r>
            </a:p>
            <a:p>
              <a:pPr marL="180975" indent="-180975" fontAlgn="base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any scale of ‘community’ or cross functional/institutional groups 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F34FBDD-1E7D-F2FD-6778-2D6ABAB8C422}"/>
              </a:ext>
            </a:extLst>
          </p:cNvPr>
          <p:cNvGrpSpPr/>
          <p:nvPr/>
        </p:nvGrpSpPr>
        <p:grpSpPr>
          <a:xfrm>
            <a:off x="257173" y="1980222"/>
            <a:ext cx="4010029" cy="2061782"/>
            <a:chOff x="4626781" y="1930739"/>
            <a:chExt cx="1707099" cy="1162589"/>
          </a:xfrm>
        </p:grpSpPr>
        <p:sp>
          <p:nvSpPr>
            <p:cNvPr id="29" name="Rectangle: Folded Corner 28">
              <a:extLst>
                <a:ext uri="{FF2B5EF4-FFF2-40B4-BE49-F238E27FC236}">
                  <a16:creationId xmlns:a16="http://schemas.microsoft.com/office/drawing/2014/main" id="{2C59490C-ABE5-40C7-8E3C-EABC92A5EBBD}"/>
                </a:ext>
              </a:extLst>
            </p:cNvPr>
            <p:cNvSpPr/>
            <p:nvPr/>
          </p:nvSpPr>
          <p:spPr>
            <a:xfrm flipV="1">
              <a:off x="4626781" y="1944615"/>
              <a:ext cx="1707099" cy="1117842"/>
            </a:xfrm>
            <a:custGeom>
              <a:avLst/>
              <a:gdLst>
                <a:gd name="connsiteX0" fmla="*/ 0 w 1707099"/>
                <a:gd name="connsiteY0" fmla="*/ 0 h 1117842"/>
                <a:gd name="connsiteX1" fmla="*/ 569033 w 1707099"/>
                <a:gd name="connsiteY1" fmla="*/ 0 h 1117842"/>
                <a:gd name="connsiteX2" fmla="*/ 1086853 w 1707099"/>
                <a:gd name="connsiteY2" fmla="*/ 0 h 1117842"/>
                <a:gd name="connsiteX3" fmla="*/ 1707099 w 1707099"/>
                <a:gd name="connsiteY3" fmla="*/ 0 h 1117842"/>
                <a:gd name="connsiteX4" fmla="*/ 1707099 w 1707099"/>
                <a:gd name="connsiteY4" fmla="*/ 511699 h 1117842"/>
                <a:gd name="connsiteX5" fmla="*/ 1707099 w 1707099"/>
                <a:gd name="connsiteY5" fmla="*/ 984036 h 1117842"/>
                <a:gd name="connsiteX6" fmla="*/ 1573293 w 1707099"/>
                <a:gd name="connsiteY6" fmla="*/ 1117842 h 1117842"/>
                <a:gd name="connsiteX7" fmla="*/ 1080328 w 1707099"/>
                <a:gd name="connsiteY7" fmla="*/ 1117842 h 1117842"/>
                <a:gd name="connsiteX8" fmla="*/ 603096 w 1707099"/>
                <a:gd name="connsiteY8" fmla="*/ 1117842 h 1117842"/>
                <a:gd name="connsiteX9" fmla="*/ 0 w 1707099"/>
                <a:gd name="connsiteY9" fmla="*/ 1117842 h 1117842"/>
                <a:gd name="connsiteX10" fmla="*/ 0 w 1707099"/>
                <a:gd name="connsiteY10" fmla="*/ 558921 h 1117842"/>
                <a:gd name="connsiteX11" fmla="*/ 0 w 1707099"/>
                <a:gd name="connsiteY11" fmla="*/ 0 h 1117842"/>
                <a:gd name="connsiteX0" fmla="*/ 1573293 w 1707099"/>
                <a:gd name="connsiteY0" fmla="*/ 1117842 h 1117842"/>
                <a:gd name="connsiteX1" fmla="*/ 1600054 w 1707099"/>
                <a:gd name="connsiteY1" fmla="*/ 1010797 h 1117842"/>
                <a:gd name="connsiteX2" fmla="*/ 1707099 w 1707099"/>
                <a:gd name="connsiteY2" fmla="*/ 984036 h 1117842"/>
                <a:gd name="connsiteX3" fmla="*/ 1573293 w 1707099"/>
                <a:gd name="connsiteY3" fmla="*/ 1117842 h 1117842"/>
                <a:gd name="connsiteX0" fmla="*/ 1573293 w 1707099"/>
                <a:gd name="connsiteY0" fmla="*/ 1117842 h 1117842"/>
                <a:gd name="connsiteX1" fmla="*/ 1600054 w 1707099"/>
                <a:gd name="connsiteY1" fmla="*/ 1010797 h 1117842"/>
                <a:gd name="connsiteX2" fmla="*/ 1707099 w 1707099"/>
                <a:gd name="connsiteY2" fmla="*/ 984036 h 1117842"/>
                <a:gd name="connsiteX3" fmla="*/ 1573293 w 1707099"/>
                <a:gd name="connsiteY3" fmla="*/ 1117842 h 1117842"/>
                <a:gd name="connsiteX4" fmla="*/ 1033129 w 1707099"/>
                <a:gd name="connsiteY4" fmla="*/ 1117842 h 1117842"/>
                <a:gd name="connsiteX5" fmla="*/ 508698 w 1707099"/>
                <a:gd name="connsiteY5" fmla="*/ 1117842 h 1117842"/>
                <a:gd name="connsiteX6" fmla="*/ 0 w 1707099"/>
                <a:gd name="connsiteY6" fmla="*/ 1117842 h 1117842"/>
                <a:gd name="connsiteX7" fmla="*/ 0 w 1707099"/>
                <a:gd name="connsiteY7" fmla="*/ 536564 h 1117842"/>
                <a:gd name="connsiteX8" fmla="*/ 0 w 1707099"/>
                <a:gd name="connsiteY8" fmla="*/ 0 h 1117842"/>
                <a:gd name="connsiteX9" fmla="*/ 551962 w 1707099"/>
                <a:gd name="connsiteY9" fmla="*/ 0 h 1117842"/>
                <a:gd name="connsiteX10" fmla="*/ 1103924 w 1707099"/>
                <a:gd name="connsiteY10" fmla="*/ 0 h 1117842"/>
                <a:gd name="connsiteX11" fmla="*/ 1707099 w 1707099"/>
                <a:gd name="connsiteY11" fmla="*/ 0 h 1117842"/>
                <a:gd name="connsiteX12" fmla="*/ 1707099 w 1707099"/>
                <a:gd name="connsiteY12" fmla="*/ 511699 h 1117842"/>
                <a:gd name="connsiteX13" fmla="*/ 1707099 w 1707099"/>
                <a:gd name="connsiteY13" fmla="*/ 984036 h 1117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707099" h="1117842" stroke="0" extrusionOk="0">
                  <a:moveTo>
                    <a:pt x="0" y="0"/>
                  </a:moveTo>
                  <a:cubicBezTo>
                    <a:pt x="164185" y="-8445"/>
                    <a:pt x="427492" y="8621"/>
                    <a:pt x="569033" y="0"/>
                  </a:cubicBezTo>
                  <a:cubicBezTo>
                    <a:pt x="710574" y="-8621"/>
                    <a:pt x="946450" y="5548"/>
                    <a:pt x="1086853" y="0"/>
                  </a:cubicBezTo>
                  <a:cubicBezTo>
                    <a:pt x="1227256" y="-5548"/>
                    <a:pt x="1451896" y="-11057"/>
                    <a:pt x="1707099" y="0"/>
                  </a:cubicBezTo>
                  <a:cubicBezTo>
                    <a:pt x="1729065" y="242142"/>
                    <a:pt x="1719044" y="317529"/>
                    <a:pt x="1707099" y="511699"/>
                  </a:cubicBezTo>
                  <a:cubicBezTo>
                    <a:pt x="1695154" y="705869"/>
                    <a:pt x="1717228" y="785999"/>
                    <a:pt x="1707099" y="984036"/>
                  </a:cubicBezTo>
                  <a:cubicBezTo>
                    <a:pt x="1664322" y="1030611"/>
                    <a:pt x="1632431" y="1054465"/>
                    <a:pt x="1573293" y="1117842"/>
                  </a:cubicBezTo>
                  <a:cubicBezTo>
                    <a:pt x="1465512" y="1105931"/>
                    <a:pt x="1286811" y="1113126"/>
                    <a:pt x="1080328" y="1117842"/>
                  </a:cubicBezTo>
                  <a:cubicBezTo>
                    <a:pt x="873845" y="1122558"/>
                    <a:pt x="822407" y="1133467"/>
                    <a:pt x="603096" y="1117842"/>
                  </a:cubicBezTo>
                  <a:cubicBezTo>
                    <a:pt x="383785" y="1102217"/>
                    <a:pt x="171969" y="1111612"/>
                    <a:pt x="0" y="1117842"/>
                  </a:cubicBezTo>
                  <a:cubicBezTo>
                    <a:pt x="20505" y="869553"/>
                    <a:pt x="17094" y="737648"/>
                    <a:pt x="0" y="558921"/>
                  </a:cubicBezTo>
                  <a:cubicBezTo>
                    <a:pt x="-17094" y="380194"/>
                    <a:pt x="26304" y="153296"/>
                    <a:pt x="0" y="0"/>
                  </a:cubicBezTo>
                  <a:close/>
                </a:path>
                <a:path w="1707099" h="1117842" fill="darkenLess" stroke="0" extrusionOk="0">
                  <a:moveTo>
                    <a:pt x="1573293" y="1117842"/>
                  </a:moveTo>
                  <a:cubicBezTo>
                    <a:pt x="1578649" y="1075210"/>
                    <a:pt x="1588081" y="1060888"/>
                    <a:pt x="1600054" y="1010797"/>
                  </a:cubicBezTo>
                  <a:cubicBezTo>
                    <a:pt x="1626111" y="1001757"/>
                    <a:pt x="1669651" y="990252"/>
                    <a:pt x="1707099" y="984036"/>
                  </a:cubicBezTo>
                  <a:cubicBezTo>
                    <a:pt x="1682964" y="1018315"/>
                    <a:pt x="1607753" y="1078149"/>
                    <a:pt x="1573293" y="1117842"/>
                  </a:cubicBezTo>
                  <a:close/>
                </a:path>
                <a:path w="1707099" h="1117842" fill="none" extrusionOk="0">
                  <a:moveTo>
                    <a:pt x="1573293" y="1117842"/>
                  </a:moveTo>
                  <a:cubicBezTo>
                    <a:pt x="1583811" y="1081654"/>
                    <a:pt x="1596323" y="1034106"/>
                    <a:pt x="1600054" y="1010797"/>
                  </a:cubicBezTo>
                  <a:cubicBezTo>
                    <a:pt x="1643470" y="1002146"/>
                    <a:pt x="1668547" y="996122"/>
                    <a:pt x="1707099" y="984036"/>
                  </a:cubicBezTo>
                  <a:cubicBezTo>
                    <a:pt x="1655556" y="1037930"/>
                    <a:pt x="1630574" y="1058436"/>
                    <a:pt x="1573293" y="1117842"/>
                  </a:cubicBezTo>
                  <a:cubicBezTo>
                    <a:pt x="1416287" y="1097075"/>
                    <a:pt x="1273095" y="1099345"/>
                    <a:pt x="1033129" y="1117842"/>
                  </a:cubicBezTo>
                  <a:cubicBezTo>
                    <a:pt x="793163" y="1136339"/>
                    <a:pt x="665097" y="1131098"/>
                    <a:pt x="508698" y="1117842"/>
                  </a:cubicBezTo>
                  <a:cubicBezTo>
                    <a:pt x="352299" y="1104586"/>
                    <a:pt x="167370" y="1121788"/>
                    <a:pt x="0" y="1117842"/>
                  </a:cubicBezTo>
                  <a:cubicBezTo>
                    <a:pt x="-9055" y="843659"/>
                    <a:pt x="19947" y="710100"/>
                    <a:pt x="0" y="536564"/>
                  </a:cubicBezTo>
                  <a:cubicBezTo>
                    <a:pt x="-19947" y="363028"/>
                    <a:pt x="-21614" y="222020"/>
                    <a:pt x="0" y="0"/>
                  </a:cubicBezTo>
                  <a:cubicBezTo>
                    <a:pt x="127397" y="11874"/>
                    <a:pt x="316803" y="4860"/>
                    <a:pt x="551962" y="0"/>
                  </a:cubicBezTo>
                  <a:cubicBezTo>
                    <a:pt x="787121" y="-4860"/>
                    <a:pt x="841351" y="-22923"/>
                    <a:pt x="1103924" y="0"/>
                  </a:cubicBezTo>
                  <a:cubicBezTo>
                    <a:pt x="1366497" y="22923"/>
                    <a:pt x="1461993" y="-17012"/>
                    <a:pt x="1707099" y="0"/>
                  </a:cubicBezTo>
                  <a:cubicBezTo>
                    <a:pt x="1690599" y="111368"/>
                    <a:pt x="1725580" y="286775"/>
                    <a:pt x="1707099" y="511699"/>
                  </a:cubicBezTo>
                  <a:cubicBezTo>
                    <a:pt x="1688618" y="736623"/>
                    <a:pt x="1711303" y="774032"/>
                    <a:pt x="1707099" y="984036"/>
                  </a:cubicBezTo>
                </a:path>
              </a:pathLst>
            </a:custGeom>
            <a:noFill/>
            <a:ln w="38100">
              <a:solidFill>
                <a:srgbClr val="B2AE26"/>
              </a:solidFill>
              <a:extLst>
                <a:ext uri="{C807C97D-BFC1-408E-A445-0C87EB9F89A2}">
                  <ask:lineSketchStyleProps xmlns:ask="http://schemas.microsoft.com/office/drawing/2018/sketchyshapes" sd="3308748703">
                    <a:prstGeom prst="foldedCorner">
                      <a:avLst>
                        <a:gd name="adj" fmla="val 1197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Content Placeholder 4">
              <a:extLst>
                <a:ext uri="{FF2B5EF4-FFF2-40B4-BE49-F238E27FC236}">
                  <a16:creationId xmlns:a16="http://schemas.microsoft.com/office/drawing/2014/main" id="{79E82331-BAEA-96C0-71D2-6DF73CC506D9}"/>
                </a:ext>
              </a:extLst>
            </p:cNvPr>
            <p:cNvSpPr txBox="1">
              <a:spLocks/>
            </p:cNvSpPr>
            <p:nvPr/>
          </p:nvSpPr>
          <p:spPr>
            <a:xfrm>
              <a:off x="4626781" y="1930739"/>
              <a:ext cx="1707099" cy="1162589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lnSpc>
                  <a:spcPct val="100000"/>
                </a:lnSpc>
                <a:spcBef>
                  <a:spcPts val="0"/>
                </a:spcBef>
                <a:buFontTx/>
                <a:buNone/>
                <a:defRPr/>
              </a:pPr>
              <a:r>
                <a:rPr lang="en-GB" sz="1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Training &amp; Advocacy</a:t>
              </a:r>
            </a:p>
            <a:p>
              <a:pPr marL="180975" indent="-180975" fontAlgn="base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training delivery, resource development, engagement activities to promote OR practices </a:t>
              </a:r>
            </a:p>
            <a:p>
              <a:pPr marL="180975" indent="-180975" fontAlgn="base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With researchers, Professional Services colleagues, and/or students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85F638B7-0E3E-64ED-0C18-3FB910EA1931}"/>
              </a:ext>
            </a:extLst>
          </p:cNvPr>
          <p:cNvGrpSpPr/>
          <p:nvPr/>
        </p:nvGrpSpPr>
        <p:grpSpPr>
          <a:xfrm>
            <a:off x="1181099" y="4263513"/>
            <a:ext cx="3900471" cy="2146812"/>
            <a:chOff x="4623861" y="1676994"/>
            <a:chExt cx="2391223" cy="2458479"/>
          </a:xfrm>
        </p:grpSpPr>
        <p:sp>
          <p:nvSpPr>
            <p:cNvPr id="32" name="Rectangle: Folded Corner 31">
              <a:extLst>
                <a:ext uri="{FF2B5EF4-FFF2-40B4-BE49-F238E27FC236}">
                  <a16:creationId xmlns:a16="http://schemas.microsoft.com/office/drawing/2014/main" id="{A48F1617-3DC7-147A-4497-A93E0B64397B}"/>
                </a:ext>
              </a:extLst>
            </p:cNvPr>
            <p:cNvSpPr/>
            <p:nvPr/>
          </p:nvSpPr>
          <p:spPr>
            <a:xfrm flipH="1">
              <a:off x="4623861" y="1676994"/>
              <a:ext cx="2391222" cy="2458479"/>
            </a:xfrm>
            <a:custGeom>
              <a:avLst/>
              <a:gdLst>
                <a:gd name="connsiteX0" fmla="*/ 0 w 2391222"/>
                <a:gd name="connsiteY0" fmla="*/ 0 h 2458479"/>
                <a:gd name="connsiteX1" fmla="*/ 597806 w 2391222"/>
                <a:gd name="connsiteY1" fmla="*/ 0 h 2458479"/>
                <a:gd name="connsiteX2" fmla="*/ 1123874 w 2391222"/>
                <a:gd name="connsiteY2" fmla="*/ 0 h 2458479"/>
                <a:gd name="connsiteX3" fmla="*/ 1721680 w 2391222"/>
                <a:gd name="connsiteY3" fmla="*/ 0 h 2458479"/>
                <a:gd name="connsiteX4" fmla="*/ 2391222 w 2391222"/>
                <a:gd name="connsiteY4" fmla="*/ 0 h 2458479"/>
                <a:gd name="connsiteX5" fmla="*/ 2391222 w 2391222"/>
                <a:gd name="connsiteY5" fmla="*/ 499618 h 2458479"/>
                <a:gd name="connsiteX6" fmla="*/ 2391222 w 2391222"/>
                <a:gd name="connsiteY6" fmla="*/ 999235 h 2458479"/>
                <a:gd name="connsiteX7" fmla="*/ 2391222 w 2391222"/>
                <a:gd name="connsiteY7" fmla="*/ 1477130 h 2458479"/>
                <a:gd name="connsiteX8" fmla="*/ 2391222 w 2391222"/>
                <a:gd name="connsiteY8" fmla="*/ 2172250 h 2458479"/>
                <a:gd name="connsiteX9" fmla="*/ 2104993 w 2391222"/>
                <a:gd name="connsiteY9" fmla="*/ 2458479 h 2458479"/>
                <a:gd name="connsiteX10" fmla="*/ 1599795 w 2391222"/>
                <a:gd name="connsiteY10" fmla="*/ 2458479 h 2458479"/>
                <a:gd name="connsiteX11" fmla="*/ 1052497 w 2391222"/>
                <a:gd name="connsiteY11" fmla="*/ 2458479 h 2458479"/>
                <a:gd name="connsiteX12" fmla="*/ 526248 w 2391222"/>
                <a:gd name="connsiteY12" fmla="*/ 2458479 h 2458479"/>
                <a:gd name="connsiteX13" fmla="*/ 0 w 2391222"/>
                <a:gd name="connsiteY13" fmla="*/ 2458479 h 2458479"/>
                <a:gd name="connsiteX14" fmla="*/ 0 w 2391222"/>
                <a:gd name="connsiteY14" fmla="*/ 1917614 h 2458479"/>
                <a:gd name="connsiteX15" fmla="*/ 0 w 2391222"/>
                <a:gd name="connsiteY15" fmla="*/ 1302994 h 2458479"/>
                <a:gd name="connsiteX16" fmla="*/ 0 w 2391222"/>
                <a:gd name="connsiteY16" fmla="*/ 762128 h 2458479"/>
                <a:gd name="connsiteX17" fmla="*/ 0 w 2391222"/>
                <a:gd name="connsiteY17" fmla="*/ 0 h 2458479"/>
                <a:gd name="connsiteX0" fmla="*/ 2104993 w 2391222"/>
                <a:gd name="connsiteY0" fmla="*/ 2458479 h 2458479"/>
                <a:gd name="connsiteX1" fmla="*/ 2162239 w 2391222"/>
                <a:gd name="connsiteY1" fmla="*/ 2229496 h 2458479"/>
                <a:gd name="connsiteX2" fmla="*/ 2391222 w 2391222"/>
                <a:gd name="connsiteY2" fmla="*/ 2172250 h 2458479"/>
                <a:gd name="connsiteX3" fmla="*/ 2104993 w 2391222"/>
                <a:gd name="connsiteY3" fmla="*/ 2458479 h 2458479"/>
                <a:gd name="connsiteX0" fmla="*/ 2104993 w 2391222"/>
                <a:gd name="connsiteY0" fmla="*/ 2458479 h 2458479"/>
                <a:gd name="connsiteX1" fmla="*/ 2162239 w 2391222"/>
                <a:gd name="connsiteY1" fmla="*/ 2229496 h 2458479"/>
                <a:gd name="connsiteX2" fmla="*/ 2391222 w 2391222"/>
                <a:gd name="connsiteY2" fmla="*/ 2172250 h 2458479"/>
                <a:gd name="connsiteX3" fmla="*/ 2104993 w 2391222"/>
                <a:gd name="connsiteY3" fmla="*/ 2458479 h 2458479"/>
                <a:gd name="connsiteX4" fmla="*/ 1536645 w 2391222"/>
                <a:gd name="connsiteY4" fmla="*/ 2458479 h 2458479"/>
                <a:gd name="connsiteX5" fmla="*/ 1073546 w 2391222"/>
                <a:gd name="connsiteY5" fmla="*/ 2458479 h 2458479"/>
                <a:gd name="connsiteX6" fmla="*/ 568348 w 2391222"/>
                <a:gd name="connsiteY6" fmla="*/ 2458479 h 2458479"/>
                <a:gd name="connsiteX7" fmla="*/ 0 w 2391222"/>
                <a:gd name="connsiteY7" fmla="*/ 2458479 h 2458479"/>
                <a:gd name="connsiteX8" fmla="*/ 0 w 2391222"/>
                <a:gd name="connsiteY8" fmla="*/ 1917614 h 2458479"/>
                <a:gd name="connsiteX9" fmla="*/ 0 w 2391222"/>
                <a:gd name="connsiteY9" fmla="*/ 1352163 h 2458479"/>
                <a:gd name="connsiteX10" fmla="*/ 0 w 2391222"/>
                <a:gd name="connsiteY10" fmla="*/ 811298 h 2458479"/>
                <a:gd name="connsiteX11" fmla="*/ 0 w 2391222"/>
                <a:gd name="connsiteY11" fmla="*/ 0 h 2458479"/>
                <a:gd name="connsiteX12" fmla="*/ 597806 w 2391222"/>
                <a:gd name="connsiteY12" fmla="*/ 0 h 2458479"/>
                <a:gd name="connsiteX13" fmla="*/ 1243435 w 2391222"/>
                <a:gd name="connsiteY13" fmla="*/ 0 h 2458479"/>
                <a:gd name="connsiteX14" fmla="*/ 1793417 w 2391222"/>
                <a:gd name="connsiteY14" fmla="*/ 0 h 2458479"/>
                <a:gd name="connsiteX15" fmla="*/ 2391222 w 2391222"/>
                <a:gd name="connsiteY15" fmla="*/ 0 h 2458479"/>
                <a:gd name="connsiteX16" fmla="*/ 2391222 w 2391222"/>
                <a:gd name="connsiteY16" fmla="*/ 521340 h 2458479"/>
                <a:gd name="connsiteX17" fmla="*/ 2391222 w 2391222"/>
                <a:gd name="connsiteY17" fmla="*/ 1042680 h 2458479"/>
                <a:gd name="connsiteX18" fmla="*/ 2391222 w 2391222"/>
                <a:gd name="connsiteY18" fmla="*/ 1629188 h 2458479"/>
                <a:gd name="connsiteX19" fmla="*/ 2391222 w 2391222"/>
                <a:gd name="connsiteY19" fmla="*/ 2172250 h 24584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391222" h="2458479" stroke="0" extrusionOk="0">
                  <a:moveTo>
                    <a:pt x="0" y="0"/>
                  </a:moveTo>
                  <a:cubicBezTo>
                    <a:pt x="200717" y="-15817"/>
                    <a:pt x="396274" y="185"/>
                    <a:pt x="597806" y="0"/>
                  </a:cubicBezTo>
                  <a:cubicBezTo>
                    <a:pt x="799338" y="-185"/>
                    <a:pt x="1011965" y="-1310"/>
                    <a:pt x="1123874" y="0"/>
                  </a:cubicBezTo>
                  <a:cubicBezTo>
                    <a:pt x="1235783" y="1310"/>
                    <a:pt x="1549284" y="-5616"/>
                    <a:pt x="1721680" y="0"/>
                  </a:cubicBezTo>
                  <a:cubicBezTo>
                    <a:pt x="1894076" y="5616"/>
                    <a:pt x="2176679" y="4395"/>
                    <a:pt x="2391222" y="0"/>
                  </a:cubicBezTo>
                  <a:cubicBezTo>
                    <a:pt x="2374668" y="185096"/>
                    <a:pt x="2379012" y="331431"/>
                    <a:pt x="2391222" y="499618"/>
                  </a:cubicBezTo>
                  <a:cubicBezTo>
                    <a:pt x="2403432" y="667805"/>
                    <a:pt x="2386110" y="765782"/>
                    <a:pt x="2391222" y="999235"/>
                  </a:cubicBezTo>
                  <a:cubicBezTo>
                    <a:pt x="2396334" y="1232688"/>
                    <a:pt x="2399069" y="1287456"/>
                    <a:pt x="2391222" y="1477130"/>
                  </a:cubicBezTo>
                  <a:cubicBezTo>
                    <a:pt x="2383375" y="1666805"/>
                    <a:pt x="2373704" y="1877574"/>
                    <a:pt x="2391222" y="2172250"/>
                  </a:cubicBezTo>
                  <a:cubicBezTo>
                    <a:pt x="2288718" y="2279042"/>
                    <a:pt x="2232816" y="2329466"/>
                    <a:pt x="2104993" y="2458479"/>
                  </a:cubicBezTo>
                  <a:cubicBezTo>
                    <a:pt x="1946878" y="2463994"/>
                    <a:pt x="1813664" y="2435919"/>
                    <a:pt x="1599795" y="2458479"/>
                  </a:cubicBezTo>
                  <a:cubicBezTo>
                    <a:pt x="1385926" y="2481039"/>
                    <a:pt x="1178458" y="2446139"/>
                    <a:pt x="1052497" y="2458479"/>
                  </a:cubicBezTo>
                  <a:cubicBezTo>
                    <a:pt x="926536" y="2470819"/>
                    <a:pt x="757321" y="2448952"/>
                    <a:pt x="526248" y="2458479"/>
                  </a:cubicBezTo>
                  <a:cubicBezTo>
                    <a:pt x="295175" y="2468006"/>
                    <a:pt x="251666" y="2436726"/>
                    <a:pt x="0" y="2458479"/>
                  </a:cubicBezTo>
                  <a:cubicBezTo>
                    <a:pt x="-8767" y="2335882"/>
                    <a:pt x="-26879" y="2106805"/>
                    <a:pt x="0" y="1917614"/>
                  </a:cubicBezTo>
                  <a:cubicBezTo>
                    <a:pt x="26879" y="1728424"/>
                    <a:pt x="-16727" y="1554823"/>
                    <a:pt x="0" y="1302994"/>
                  </a:cubicBezTo>
                  <a:cubicBezTo>
                    <a:pt x="16727" y="1051165"/>
                    <a:pt x="6007" y="898890"/>
                    <a:pt x="0" y="762128"/>
                  </a:cubicBezTo>
                  <a:cubicBezTo>
                    <a:pt x="-6007" y="625366"/>
                    <a:pt x="13167" y="170116"/>
                    <a:pt x="0" y="0"/>
                  </a:cubicBezTo>
                  <a:close/>
                </a:path>
                <a:path w="2391222" h="2458479" fill="darkenLess" stroke="0" extrusionOk="0">
                  <a:moveTo>
                    <a:pt x="2104993" y="2458479"/>
                  </a:moveTo>
                  <a:cubicBezTo>
                    <a:pt x="2129346" y="2378117"/>
                    <a:pt x="2131208" y="2318800"/>
                    <a:pt x="2162239" y="2229496"/>
                  </a:cubicBezTo>
                  <a:cubicBezTo>
                    <a:pt x="2277525" y="2210477"/>
                    <a:pt x="2304669" y="2183046"/>
                    <a:pt x="2391222" y="2172250"/>
                  </a:cubicBezTo>
                  <a:cubicBezTo>
                    <a:pt x="2311390" y="2227059"/>
                    <a:pt x="2176163" y="2362434"/>
                    <a:pt x="2104993" y="2458479"/>
                  </a:cubicBezTo>
                  <a:close/>
                </a:path>
                <a:path w="2391222" h="2458479" fill="none" extrusionOk="0">
                  <a:moveTo>
                    <a:pt x="2104993" y="2458479"/>
                  </a:moveTo>
                  <a:cubicBezTo>
                    <a:pt x="2132454" y="2369054"/>
                    <a:pt x="2143805" y="2329433"/>
                    <a:pt x="2162239" y="2229496"/>
                  </a:cubicBezTo>
                  <a:cubicBezTo>
                    <a:pt x="2219366" y="2217293"/>
                    <a:pt x="2283722" y="2187401"/>
                    <a:pt x="2391222" y="2172250"/>
                  </a:cubicBezTo>
                  <a:cubicBezTo>
                    <a:pt x="2280751" y="2282874"/>
                    <a:pt x="2165207" y="2373831"/>
                    <a:pt x="2104993" y="2458479"/>
                  </a:cubicBezTo>
                  <a:cubicBezTo>
                    <a:pt x="1958593" y="2436069"/>
                    <a:pt x="1767960" y="2453097"/>
                    <a:pt x="1536645" y="2458479"/>
                  </a:cubicBezTo>
                  <a:cubicBezTo>
                    <a:pt x="1305330" y="2463861"/>
                    <a:pt x="1289384" y="2440013"/>
                    <a:pt x="1073546" y="2458479"/>
                  </a:cubicBezTo>
                  <a:cubicBezTo>
                    <a:pt x="857708" y="2476945"/>
                    <a:pt x="718234" y="2466975"/>
                    <a:pt x="568348" y="2458479"/>
                  </a:cubicBezTo>
                  <a:cubicBezTo>
                    <a:pt x="418462" y="2449983"/>
                    <a:pt x="220278" y="2457584"/>
                    <a:pt x="0" y="2458479"/>
                  </a:cubicBezTo>
                  <a:cubicBezTo>
                    <a:pt x="22789" y="2334970"/>
                    <a:pt x="26042" y="2175681"/>
                    <a:pt x="0" y="1917614"/>
                  </a:cubicBezTo>
                  <a:cubicBezTo>
                    <a:pt x="-26042" y="1659547"/>
                    <a:pt x="-4068" y="1584784"/>
                    <a:pt x="0" y="1352163"/>
                  </a:cubicBezTo>
                  <a:cubicBezTo>
                    <a:pt x="4068" y="1119542"/>
                    <a:pt x="-20737" y="923714"/>
                    <a:pt x="0" y="811298"/>
                  </a:cubicBezTo>
                  <a:cubicBezTo>
                    <a:pt x="20737" y="698883"/>
                    <a:pt x="-34066" y="228589"/>
                    <a:pt x="0" y="0"/>
                  </a:cubicBezTo>
                  <a:cubicBezTo>
                    <a:pt x="202377" y="21260"/>
                    <a:pt x="455375" y="-28807"/>
                    <a:pt x="597806" y="0"/>
                  </a:cubicBezTo>
                  <a:cubicBezTo>
                    <a:pt x="740237" y="28807"/>
                    <a:pt x="1088233" y="-28167"/>
                    <a:pt x="1243435" y="0"/>
                  </a:cubicBezTo>
                  <a:cubicBezTo>
                    <a:pt x="1398637" y="28167"/>
                    <a:pt x="1565575" y="26416"/>
                    <a:pt x="1793417" y="0"/>
                  </a:cubicBezTo>
                  <a:cubicBezTo>
                    <a:pt x="2021259" y="-26416"/>
                    <a:pt x="2104013" y="752"/>
                    <a:pt x="2391222" y="0"/>
                  </a:cubicBezTo>
                  <a:cubicBezTo>
                    <a:pt x="2395121" y="223356"/>
                    <a:pt x="2377056" y="393453"/>
                    <a:pt x="2391222" y="521340"/>
                  </a:cubicBezTo>
                  <a:cubicBezTo>
                    <a:pt x="2405388" y="649227"/>
                    <a:pt x="2390713" y="851725"/>
                    <a:pt x="2391222" y="1042680"/>
                  </a:cubicBezTo>
                  <a:cubicBezTo>
                    <a:pt x="2391731" y="1233635"/>
                    <a:pt x="2388794" y="1434571"/>
                    <a:pt x="2391222" y="1629188"/>
                  </a:cubicBezTo>
                  <a:cubicBezTo>
                    <a:pt x="2393650" y="1823805"/>
                    <a:pt x="2381588" y="1975161"/>
                    <a:pt x="2391222" y="2172250"/>
                  </a:cubicBezTo>
                </a:path>
              </a:pathLst>
            </a:custGeom>
            <a:noFill/>
            <a:ln w="38100">
              <a:solidFill>
                <a:srgbClr val="01646C"/>
              </a:solidFill>
              <a:extLst>
                <a:ext uri="{C807C97D-BFC1-408E-A445-0C87EB9F89A2}">
                  <ask:lineSketchStyleProps xmlns:ask="http://schemas.microsoft.com/office/drawing/2018/sketchyshapes" sd="3308748703">
                    <a:prstGeom prst="foldedCorner">
                      <a:avLst>
                        <a:gd name="adj" fmla="val 11970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3" name="Content Placeholder 4">
              <a:extLst>
                <a:ext uri="{FF2B5EF4-FFF2-40B4-BE49-F238E27FC236}">
                  <a16:creationId xmlns:a16="http://schemas.microsoft.com/office/drawing/2014/main" id="{09970668-19B6-BCC1-2218-3F300CD29C70}"/>
                </a:ext>
              </a:extLst>
            </p:cNvPr>
            <p:cNvSpPr txBox="1">
              <a:spLocks/>
            </p:cNvSpPr>
            <p:nvPr/>
          </p:nvSpPr>
          <p:spPr>
            <a:xfrm>
              <a:off x="4626781" y="1687903"/>
              <a:ext cx="2388303" cy="1600515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fontAlgn="base">
                <a:lnSpc>
                  <a:spcPct val="100000"/>
                </a:lnSpc>
                <a:spcBef>
                  <a:spcPts val="0"/>
                </a:spcBef>
                <a:buFontTx/>
                <a:buNone/>
                <a:defRPr/>
              </a:pPr>
              <a:r>
                <a:rPr lang="en-GB" sz="18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Leadership, Policy &amp; Frameworks</a:t>
              </a:r>
            </a:p>
            <a:p>
              <a:pPr marL="180975" indent="-180975" fontAlgn="base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alignment with and visibility of OR in institutional priorities/strategies</a:t>
              </a:r>
            </a:p>
            <a:p>
              <a:pPr marL="180975" indent="-180975" fontAlgn="base">
                <a:lnSpc>
                  <a:spcPct val="100000"/>
                </a:lnSpc>
                <a:spcBef>
                  <a:spcPts val="0"/>
                </a:spcBef>
                <a:defRPr/>
              </a:pP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appetite for new or refreshed OR policies (IRRP, Pre-prints, etc.) and/or external commitments (e.g. </a:t>
              </a:r>
              <a:r>
                <a:rPr lang="en-GB" sz="1800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CoARA</a:t>
              </a:r>
              <a:r>
                <a:rPr lang="en-GB" sz="18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Barcelona)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04355875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912DF-8B4B-A33F-B5A8-501BDC81A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D874654A-3574-4E06-7013-9019F72D1EC7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6999" y="-2667001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032D615-EDC6-3177-4050-F8D57F6B44F8}"/>
              </a:ext>
            </a:extLst>
          </p:cNvPr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F06E0DE-7453-605B-9E6C-07E73C130B3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A5654-0918-3D13-A89F-32CD25B61ED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03250" y="1257300"/>
            <a:ext cx="4889500" cy="467390"/>
          </a:xfrm>
        </p:spPr>
        <p:txBody>
          <a:bodyPr>
            <a:normAutofit fontScale="92500" lnSpcReduction="10000"/>
          </a:bodyPr>
          <a:lstStyle/>
          <a:p>
            <a:r>
              <a:rPr lang="en-IE" b="0" dirty="0">
                <a:solidFill>
                  <a:srgbClr val="7392CB"/>
                </a:solidFill>
              </a:rPr>
              <a:t>(Miro Board contributions)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AB95B5B-CEE6-2B22-9E18-52EC3A97B3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6096000" cy="717550"/>
          </a:xfrm>
        </p:spPr>
        <p:txBody>
          <a:bodyPr>
            <a:normAutofit/>
          </a:bodyPr>
          <a:lstStyle/>
          <a:p>
            <a:r>
              <a:rPr lang="en-IE" dirty="0" err="1">
                <a:solidFill>
                  <a:srgbClr val="7292CC"/>
                </a:solidFill>
              </a:rPr>
              <a:t>Sucesses</a:t>
            </a:r>
            <a:r>
              <a:rPr lang="en-IE" dirty="0">
                <a:solidFill>
                  <a:srgbClr val="7292CC"/>
                </a:solidFill>
              </a:rPr>
              <a:t> &amp; Solutions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B1FE58A-B74E-BEC3-8F09-7F391AC4DF3A}"/>
              </a:ext>
            </a:extLst>
          </p:cNvPr>
          <p:cNvSpPr/>
          <p:nvPr/>
        </p:nvSpPr>
        <p:spPr>
          <a:xfrm>
            <a:off x="-2" y="5865720"/>
            <a:ext cx="2152464" cy="992280"/>
          </a:xfrm>
          <a:prstGeom prst="rect">
            <a:avLst/>
          </a:prstGeom>
          <a:solidFill>
            <a:srgbClr val="FFFEF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18DF404-F10E-42F6-3A33-DCA210B05767}"/>
              </a:ext>
            </a:extLst>
          </p:cNvPr>
          <p:cNvGrpSpPr/>
          <p:nvPr/>
        </p:nvGrpSpPr>
        <p:grpSpPr>
          <a:xfrm>
            <a:off x="6510339" y="1935159"/>
            <a:ext cx="3886200" cy="1211263"/>
            <a:chOff x="5734050" y="1825624"/>
            <a:chExt cx="3886200" cy="1211263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A5087D48-8126-0057-A211-900B84784181}"/>
                </a:ext>
              </a:extLst>
            </p:cNvPr>
            <p:cNvSpPr/>
            <p:nvPr/>
          </p:nvSpPr>
          <p:spPr>
            <a:xfrm>
              <a:off x="5915025" y="1825625"/>
              <a:ext cx="3505200" cy="1211262"/>
            </a:xfrm>
            <a:custGeom>
              <a:avLst/>
              <a:gdLst>
                <a:gd name="connsiteX0" fmla="*/ 0 w 3505200"/>
                <a:gd name="connsiteY0" fmla="*/ 201881 h 1211262"/>
                <a:gd name="connsiteX1" fmla="*/ 201881 w 3505200"/>
                <a:gd name="connsiteY1" fmla="*/ 0 h 1211262"/>
                <a:gd name="connsiteX2" fmla="*/ 584200 w 3505200"/>
                <a:gd name="connsiteY2" fmla="*/ 0 h 1211262"/>
                <a:gd name="connsiteX3" fmla="*/ 584200 w 3505200"/>
                <a:gd name="connsiteY3" fmla="*/ 0 h 1211262"/>
                <a:gd name="connsiteX4" fmla="*/ 996061 w 3505200"/>
                <a:gd name="connsiteY4" fmla="*/ 0 h 1211262"/>
                <a:gd name="connsiteX5" fmla="*/ 1460500 w 3505200"/>
                <a:gd name="connsiteY5" fmla="*/ 0 h 1211262"/>
                <a:gd name="connsiteX6" fmla="*/ 2019488 w 3505200"/>
                <a:gd name="connsiteY6" fmla="*/ 0 h 1211262"/>
                <a:gd name="connsiteX7" fmla="*/ 2615333 w 3505200"/>
                <a:gd name="connsiteY7" fmla="*/ 0 h 1211262"/>
                <a:gd name="connsiteX8" fmla="*/ 3303319 w 3505200"/>
                <a:gd name="connsiteY8" fmla="*/ 0 h 1211262"/>
                <a:gd name="connsiteX9" fmla="*/ 3505200 w 3505200"/>
                <a:gd name="connsiteY9" fmla="*/ 201881 h 1211262"/>
                <a:gd name="connsiteX10" fmla="*/ 3505200 w 3505200"/>
                <a:gd name="connsiteY10" fmla="*/ 706570 h 1211262"/>
                <a:gd name="connsiteX11" fmla="*/ 3505200 w 3505200"/>
                <a:gd name="connsiteY11" fmla="*/ 706570 h 1211262"/>
                <a:gd name="connsiteX12" fmla="*/ 3505200 w 3505200"/>
                <a:gd name="connsiteY12" fmla="*/ 1009385 h 1211262"/>
                <a:gd name="connsiteX13" fmla="*/ 3505200 w 3505200"/>
                <a:gd name="connsiteY13" fmla="*/ 1009381 h 1211262"/>
                <a:gd name="connsiteX14" fmla="*/ 3303319 w 3505200"/>
                <a:gd name="connsiteY14" fmla="*/ 1211262 h 1211262"/>
                <a:gd name="connsiteX15" fmla="*/ 2689046 w 3505200"/>
                <a:gd name="connsiteY15" fmla="*/ 1211262 h 1211262"/>
                <a:gd name="connsiteX16" fmla="*/ 2037917 w 3505200"/>
                <a:gd name="connsiteY16" fmla="*/ 1211262 h 1211262"/>
                <a:gd name="connsiteX17" fmla="*/ 1460500 w 3505200"/>
                <a:gd name="connsiteY17" fmla="*/ 1211262 h 1211262"/>
                <a:gd name="connsiteX18" fmla="*/ 884773 w 3505200"/>
                <a:gd name="connsiteY18" fmla="*/ 1412672 h 1211262"/>
                <a:gd name="connsiteX19" fmla="*/ 235549 w 3505200"/>
                <a:gd name="connsiteY19" fmla="*/ 1639794 h 1211262"/>
                <a:gd name="connsiteX20" fmla="*/ 584200 w 3505200"/>
                <a:gd name="connsiteY20" fmla="*/ 1211262 h 1211262"/>
                <a:gd name="connsiteX21" fmla="*/ 201881 w 3505200"/>
                <a:gd name="connsiteY21" fmla="*/ 1211262 h 1211262"/>
                <a:gd name="connsiteX22" fmla="*/ 0 w 3505200"/>
                <a:gd name="connsiteY22" fmla="*/ 1009381 h 1211262"/>
                <a:gd name="connsiteX23" fmla="*/ 0 w 3505200"/>
                <a:gd name="connsiteY23" fmla="*/ 1009385 h 1211262"/>
                <a:gd name="connsiteX24" fmla="*/ 0 w 3505200"/>
                <a:gd name="connsiteY24" fmla="*/ 706570 h 1211262"/>
                <a:gd name="connsiteX25" fmla="*/ 0 w 3505200"/>
                <a:gd name="connsiteY25" fmla="*/ 706570 h 1211262"/>
                <a:gd name="connsiteX26" fmla="*/ 0 w 3505200"/>
                <a:gd name="connsiteY26" fmla="*/ 201881 h 1211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505200" h="1211262" extrusionOk="0">
                  <a:moveTo>
                    <a:pt x="0" y="201881"/>
                  </a:moveTo>
                  <a:cubicBezTo>
                    <a:pt x="20132" y="100044"/>
                    <a:pt x="110149" y="-17985"/>
                    <a:pt x="201881" y="0"/>
                  </a:cubicBezTo>
                  <a:cubicBezTo>
                    <a:pt x="366582" y="-10389"/>
                    <a:pt x="458642" y="-1672"/>
                    <a:pt x="584200" y="0"/>
                  </a:cubicBezTo>
                  <a:lnTo>
                    <a:pt x="584200" y="0"/>
                  </a:lnTo>
                  <a:cubicBezTo>
                    <a:pt x="718906" y="16803"/>
                    <a:pt x="881906" y="-12726"/>
                    <a:pt x="996061" y="0"/>
                  </a:cubicBezTo>
                  <a:cubicBezTo>
                    <a:pt x="1110216" y="12726"/>
                    <a:pt x="1332379" y="-13328"/>
                    <a:pt x="1460500" y="0"/>
                  </a:cubicBezTo>
                  <a:cubicBezTo>
                    <a:pt x="1714517" y="11545"/>
                    <a:pt x="1843234" y="8195"/>
                    <a:pt x="2019488" y="0"/>
                  </a:cubicBezTo>
                  <a:cubicBezTo>
                    <a:pt x="2195742" y="-8195"/>
                    <a:pt x="2469428" y="-25359"/>
                    <a:pt x="2615333" y="0"/>
                  </a:cubicBezTo>
                  <a:cubicBezTo>
                    <a:pt x="2761239" y="25359"/>
                    <a:pt x="2985277" y="-24461"/>
                    <a:pt x="3303319" y="0"/>
                  </a:cubicBezTo>
                  <a:cubicBezTo>
                    <a:pt x="3410881" y="4339"/>
                    <a:pt x="3490625" y="94389"/>
                    <a:pt x="3505200" y="201881"/>
                  </a:cubicBezTo>
                  <a:cubicBezTo>
                    <a:pt x="3485456" y="447008"/>
                    <a:pt x="3521345" y="551546"/>
                    <a:pt x="3505200" y="706570"/>
                  </a:cubicBezTo>
                  <a:lnTo>
                    <a:pt x="3505200" y="706570"/>
                  </a:lnTo>
                  <a:cubicBezTo>
                    <a:pt x="3491035" y="805427"/>
                    <a:pt x="3497568" y="873706"/>
                    <a:pt x="3505200" y="1009385"/>
                  </a:cubicBezTo>
                  <a:lnTo>
                    <a:pt x="3505200" y="1009381"/>
                  </a:lnTo>
                  <a:cubicBezTo>
                    <a:pt x="3512153" y="1124275"/>
                    <a:pt x="3428496" y="1213369"/>
                    <a:pt x="3303319" y="1211262"/>
                  </a:cubicBezTo>
                  <a:cubicBezTo>
                    <a:pt x="3095674" y="1197901"/>
                    <a:pt x="2828358" y="1228962"/>
                    <a:pt x="2689046" y="1211262"/>
                  </a:cubicBezTo>
                  <a:cubicBezTo>
                    <a:pt x="2549734" y="1193562"/>
                    <a:pt x="2191201" y="1236476"/>
                    <a:pt x="2037917" y="1211262"/>
                  </a:cubicBezTo>
                  <a:cubicBezTo>
                    <a:pt x="1884633" y="1186048"/>
                    <a:pt x="1663587" y="1197057"/>
                    <a:pt x="1460500" y="1211262"/>
                  </a:cubicBezTo>
                  <a:cubicBezTo>
                    <a:pt x="1334395" y="1224207"/>
                    <a:pt x="1150416" y="1295190"/>
                    <a:pt x="884773" y="1412672"/>
                  </a:cubicBezTo>
                  <a:cubicBezTo>
                    <a:pt x="619130" y="1530154"/>
                    <a:pt x="441075" y="1591753"/>
                    <a:pt x="235549" y="1639794"/>
                  </a:cubicBezTo>
                  <a:cubicBezTo>
                    <a:pt x="371958" y="1485849"/>
                    <a:pt x="482686" y="1295990"/>
                    <a:pt x="584200" y="1211262"/>
                  </a:cubicBezTo>
                  <a:cubicBezTo>
                    <a:pt x="422532" y="1228094"/>
                    <a:pt x="363191" y="1227128"/>
                    <a:pt x="201881" y="1211262"/>
                  </a:cubicBezTo>
                  <a:cubicBezTo>
                    <a:pt x="103882" y="1190472"/>
                    <a:pt x="-18877" y="1135973"/>
                    <a:pt x="0" y="1009381"/>
                  </a:cubicBezTo>
                  <a:lnTo>
                    <a:pt x="0" y="1009385"/>
                  </a:lnTo>
                  <a:cubicBezTo>
                    <a:pt x="-6327" y="895732"/>
                    <a:pt x="6094" y="805139"/>
                    <a:pt x="0" y="706570"/>
                  </a:cubicBezTo>
                  <a:lnTo>
                    <a:pt x="0" y="706570"/>
                  </a:lnTo>
                  <a:cubicBezTo>
                    <a:pt x="8832" y="524838"/>
                    <a:pt x="-14939" y="372696"/>
                    <a:pt x="0" y="201881"/>
                  </a:cubicBezTo>
                  <a:close/>
                </a:path>
              </a:pathLst>
            </a:custGeom>
            <a:noFill/>
            <a:ln w="57150">
              <a:solidFill>
                <a:schemeClr val="bg1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86801261">
                    <a:prstGeom prst="wedgeRoundRectCallout">
                      <a:avLst>
                        <a:gd name="adj1" fmla="val -43280"/>
                        <a:gd name="adj2" fmla="val 85379"/>
                        <a:gd name="adj3" fmla="val 16667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Content Placeholder 4">
              <a:extLst>
                <a:ext uri="{FF2B5EF4-FFF2-40B4-BE49-F238E27FC236}">
                  <a16:creationId xmlns:a16="http://schemas.microsoft.com/office/drawing/2014/main" id="{6E12802E-D481-07E1-24D0-22C900596C6D}"/>
                </a:ext>
              </a:extLst>
            </p:cNvPr>
            <p:cNvSpPr txBox="1">
              <a:spLocks/>
            </p:cNvSpPr>
            <p:nvPr/>
          </p:nvSpPr>
          <p:spPr>
            <a:xfrm>
              <a:off x="5734050" y="1825624"/>
              <a:ext cx="3886200" cy="1095375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Font typeface="Arial" panose="020B0604020202020204" pitchFamily="34" charset="0"/>
                <a:buNone/>
              </a:pPr>
              <a:r>
                <a:rPr lang="en-GB" sz="2400" dirty="0"/>
                <a:t>I want to demonstrate the </a:t>
              </a:r>
              <a:r>
                <a:rPr lang="en-GB" sz="2400" b="1" dirty="0"/>
                <a:t>training </a:t>
              </a:r>
              <a:r>
                <a:rPr lang="en-GB" sz="2400" dirty="0"/>
                <a:t>we’re delivering is </a:t>
              </a:r>
              <a:r>
                <a:rPr lang="en-GB" sz="2400" b="1" dirty="0"/>
                <a:t>effective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AC9AA57-FA2B-3C1C-92A2-2399F9E1BCCB}"/>
              </a:ext>
            </a:extLst>
          </p:cNvPr>
          <p:cNvGrpSpPr/>
          <p:nvPr/>
        </p:nvGrpSpPr>
        <p:grpSpPr>
          <a:xfrm>
            <a:off x="676274" y="1743076"/>
            <a:ext cx="4533902" cy="2484438"/>
            <a:chOff x="676274" y="1666876"/>
            <a:chExt cx="4533902" cy="2484438"/>
          </a:xfrm>
        </p:grpSpPr>
        <p:sp>
          <p:nvSpPr>
            <p:cNvPr id="23" name="Speech Bubble: Rectangle with Corners Rounded 22">
              <a:extLst>
                <a:ext uri="{FF2B5EF4-FFF2-40B4-BE49-F238E27FC236}">
                  <a16:creationId xmlns:a16="http://schemas.microsoft.com/office/drawing/2014/main" id="{FCCE5605-76EB-D840-EF9C-DCBF00B0242C}"/>
                </a:ext>
              </a:extLst>
            </p:cNvPr>
            <p:cNvSpPr/>
            <p:nvPr/>
          </p:nvSpPr>
          <p:spPr>
            <a:xfrm>
              <a:off x="719137" y="1666876"/>
              <a:ext cx="4448176" cy="2049461"/>
            </a:xfrm>
            <a:custGeom>
              <a:avLst/>
              <a:gdLst>
                <a:gd name="connsiteX0" fmla="*/ 0 w 4448176"/>
                <a:gd name="connsiteY0" fmla="*/ 341584 h 2049461"/>
                <a:gd name="connsiteX1" fmla="*/ 341584 w 4448176"/>
                <a:gd name="connsiteY1" fmla="*/ 0 h 2049461"/>
                <a:gd name="connsiteX2" fmla="*/ 741363 w 4448176"/>
                <a:gd name="connsiteY2" fmla="*/ 0 h 2049461"/>
                <a:gd name="connsiteX3" fmla="*/ 741363 w 4448176"/>
                <a:gd name="connsiteY3" fmla="*/ 0 h 2049461"/>
                <a:gd name="connsiteX4" fmla="*/ 1264024 w 4448176"/>
                <a:gd name="connsiteY4" fmla="*/ 0 h 2049461"/>
                <a:gd name="connsiteX5" fmla="*/ 1853407 w 4448176"/>
                <a:gd name="connsiteY5" fmla="*/ 0 h 2049461"/>
                <a:gd name="connsiteX6" fmla="*/ 2349108 w 4448176"/>
                <a:gd name="connsiteY6" fmla="*/ 0 h 2049461"/>
                <a:gd name="connsiteX7" fmla="*/ 2934936 w 4448176"/>
                <a:gd name="connsiteY7" fmla="*/ 0 h 2049461"/>
                <a:gd name="connsiteX8" fmla="*/ 3543296 w 4448176"/>
                <a:gd name="connsiteY8" fmla="*/ 0 h 2049461"/>
                <a:gd name="connsiteX9" fmla="*/ 4106592 w 4448176"/>
                <a:gd name="connsiteY9" fmla="*/ 0 h 2049461"/>
                <a:gd name="connsiteX10" fmla="*/ 4448176 w 4448176"/>
                <a:gd name="connsiteY10" fmla="*/ 341584 h 2049461"/>
                <a:gd name="connsiteX11" fmla="*/ 4448176 w 4448176"/>
                <a:gd name="connsiteY11" fmla="*/ 760012 h 2049461"/>
                <a:gd name="connsiteX12" fmla="*/ 4448176 w 4448176"/>
                <a:gd name="connsiteY12" fmla="*/ 1195519 h 2049461"/>
                <a:gd name="connsiteX13" fmla="*/ 4448176 w 4448176"/>
                <a:gd name="connsiteY13" fmla="*/ 1195519 h 2049461"/>
                <a:gd name="connsiteX14" fmla="*/ 4448176 w 4448176"/>
                <a:gd name="connsiteY14" fmla="*/ 1707884 h 2049461"/>
                <a:gd name="connsiteX15" fmla="*/ 4448176 w 4448176"/>
                <a:gd name="connsiteY15" fmla="*/ 1707877 h 2049461"/>
                <a:gd name="connsiteX16" fmla="*/ 4106592 w 4448176"/>
                <a:gd name="connsiteY16" fmla="*/ 2049461 h 2049461"/>
                <a:gd name="connsiteX17" fmla="*/ 3610891 w 4448176"/>
                <a:gd name="connsiteY17" fmla="*/ 2049461 h 2049461"/>
                <a:gd name="connsiteX18" fmla="*/ 3002531 w 4448176"/>
                <a:gd name="connsiteY18" fmla="*/ 2049461 h 2049461"/>
                <a:gd name="connsiteX19" fmla="*/ 2439235 w 4448176"/>
                <a:gd name="connsiteY19" fmla="*/ 2049461 h 2049461"/>
                <a:gd name="connsiteX20" fmla="*/ 1853407 w 4448176"/>
                <a:gd name="connsiteY20" fmla="*/ 2049461 h 2049461"/>
                <a:gd name="connsiteX21" fmla="*/ 1317392 w 4448176"/>
                <a:gd name="connsiteY21" fmla="*/ 2182348 h 2049461"/>
                <a:gd name="connsiteX22" fmla="*/ 749215 w 4448176"/>
                <a:gd name="connsiteY22" fmla="*/ 2323208 h 2049461"/>
                <a:gd name="connsiteX23" fmla="*/ 245361 w 4448176"/>
                <a:gd name="connsiteY23" fmla="*/ 2448122 h 2049461"/>
                <a:gd name="connsiteX24" fmla="*/ 741363 w 4448176"/>
                <a:gd name="connsiteY24" fmla="*/ 2049461 h 2049461"/>
                <a:gd name="connsiteX25" fmla="*/ 341584 w 4448176"/>
                <a:gd name="connsiteY25" fmla="*/ 2049461 h 2049461"/>
                <a:gd name="connsiteX26" fmla="*/ 0 w 4448176"/>
                <a:gd name="connsiteY26" fmla="*/ 1707877 h 2049461"/>
                <a:gd name="connsiteX27" fmla="*/ 0 w 4448176"/>
                <a:gd name="connsiteY27" fmla="*/ 1707884 h 2049461"/>
                <a:gd name="connsiteX28" fmla="*/ 0 w 4448176"/>
                <a:gd name="connsiteY28" fmla="*/ 1195519 h 2049461"/>
                <a:gd name="connsiteX29" fmla="*/ 0 w 4448176"/>
                <a:gd name="connsiteY29" fmla="*/ 1195519 h 2049461"/>
                <a:gd name="connsiteX30" fmla="*/ 0 w 4448176"/>
                <a:gd name="connsiteY30" fmla="*/ 760012 h 2049461"/>
                <a:gd name="connsiteX31" fmla="*/ 0 w 4448176"/>
                <a:gd name="connsiteY31" fmla="*/ 341584 h 20494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448176" h="2049461" extrusionOk="0">
                  <a:moveTo>
                    <a:pt x="0" y="341584"/>
                  </a:moveTo>
                  <a:cubicBezTo>
                    <a:pt x="26972" y="168768"/>
                    <a:pt x="159440" y="9642"/>
                    <a:pt x="341584" y="0"/>
                  </a:cubicBezTo>
                  <a:cubicBezTo>
                    <a:pt x="425949" y="-7455"/>
                    <a:pt x="660330" y="5916"/>
                    <a:pt x="741363" y="0"/>
                  </a:cubicBezTo>
                  <a:lnTo>
                    <a:pt x="741363" y="0"/>
                  </a:lnTo>
                  <a:cubicBezTo>
                    <a:pt x="882544" y="-9213"/>
                    <a:pt x="1156774" y="-19453"/>
                    <a:pt x="1264024" y="0"/>
                  </a:cubicBezTo>
                  <a:cubicBezTo>
                    <a:pt x="1371274" y="19453"/>
                    <a:pt x="1709116" y="24229"/>
                    <a:pt x="1853407" y="0"/>
                  </a:cubicBezTo>
                  <a:cubicBezTo>
                    <a:pt x="2020872" y="8665"/>
                    <a:pt x="2174385" y="-19571"/>
                    <a:pt x="2349108" y="0"/>
                  </a:cubicBezTo>
                  <a:cubicBezTo>
                    <a:pt x="2523831" y="19571"/>
                    <a:pt x="2753271" y="-16042"/>
                    <a:pt x="2934936" y="0"/>
                  </a:cubicBezTo>
                  <a:cubicBezTo>
                    <a:pt x="3116601" y="16042"/>
                    <a:pt x="3399376" y="-2044"/>
                    <a:pt x="3543296" y="0"/>
                  </a:cubicBezTo>
                  <a:cubicBezTo>
                    <a:pt x="3687216" y="2044"/>
                    <a:pt x="3901112" y="19445"/>
                    <a:pt x="4106592" y="0"/>
                  </a:cubicBezTo>
                  <a:cubicBezTo>
                    <a:pt x="4326348" y="13770"/>
                    <a:pt x="4407464" y="172432"/>
                    <a:pt x="4448176" y="341584"/>
                  </a:cubicBezTo>
                  <a:cubicBezTo>
                    <a:pt x="4464548" y="462284"/>
                    <a:pt x="4456858" y="572118"/>
                    <a:pt x="4448176" y="760012"/>
                  </a:cubicBezTo>
                  <a:cubicBezTo>
                    <a:pt x="4439494" y="947906"/>
                    <a:pt x="4468305" y="1098993"/>
                    <a:pt x="4448176" y="1195519"/>
                  </a:cubicBezTo>
                  <a:lnTo>
                    <a:pt x="4448176" y="1195519"/>
                  </a:lnTo>
                  <a:cubicBezTo>
                    <a:pt x="4431913" y="1368224"/>
                    <a:pt x="4425153" y="1486061"/>
                    <a:pt x="4448176" y="1707884"/>
                  </a:cubicBezTo>
                  <a:lnTo>
                    <a:pt x="4448176" y="1707877"/>
                  </a:lnTo>
                  <a:cubicBezTo>
                    <a:pt x="4408566" y="1879000"/>
                    <a:pt x="4276922" y="2028273"/>
                    <a:pt x="4106592" y="2049461"/>
                  </a:cubicBezTo>
                  <a:cubicBezTo>
                    <a:pt x="3938502" y="2043924"/>
                    <a:pt x="3753900" y="2028101"/>
                    <a:pt x="3610891" y="2049461"/>
                  </a:cubicBezTo>
                  <a:cubicBezTo>
                    <a:pt x="3467882" y="2070821"/>
                    <a:pt x="3189294" y="2033583"/>
                    <a:pt x="3002531" y="2049461"/>
                  </a:cubicBezTo>
                  <a:cubicBezTo>
                    <a:pt x="2815768" y="2065339"/>
                    <a:pt x="2644310" y="2026613"/>
                    <a:pt x="2439235" y="2049461"/>
                  </a:cubicBezTo>
                  <a:cubicBezTo>
                    <a:pt x="2234160" y="2072309"/>
                    <a:pt x="2044278" y="2031577"/>
                    <a:pt x="1853407" y="2049461"/>
                  </a:cubicBezTo>
                  <a:cubicBezTo>
                    <a:pt x="1681560" y="2120166"/>
                    <a:pt x="1542449" y="2114521"/>
                    <a:pt x="1317392" y="2182348"/>
                  </a:cubicBezTo>
                  <a:cubicBezTo>
                    <a:pt x="1092335" y="2250175"/>
                    <a:pt x="915723" y="2252252"/>
                    <a:pt x="749215" y="2323208"/>
                  </a:cubicBezTo>
                  <a:cubicBezTo>
                    <a:pt x="582708" y="2394165"/>
                    <a:pt x="441765" y="2421737"/>
                    <a:pt x="245361" y="2448122"/>
                  </a:cubicBezTo>
                  <a:cubicBezTo>
                    <a:pt x="395683" y="2318640"/>
                    <a:pt x="550545" y="2239470"/>
                    <a:pt x="741363" y="2049461"/>
                  </a:cubicBezTo>
                  <a:cubicBezTo>
                    <a:pt x="631425" y="2039996"/>
                    <a:pt x="433133" y="2035467"/>
                    <a:pt x="341584" y="2049461"/>
                  </a:cubicBezTo>
                  <a:cubicBezTo>
                    <a:pt x="175188" y="2022389"/>
                    <a:pt x="-11286" y="1884623"/>
                    <a:pt x="0" y="1707877"/>
                  </a:cubicBezTo>
                  <a:lnTo>
                    <a:pt x="0" y="1707884"/>
                  </a:lnTo>
                  <a:cubicBezTo>
                    <a:pt x="11335" y="1519147"/>
                    <a:pt x="16309" y="1363295"/>
                    <a:pt x="0" y="1195519"/>
                  </a:cubicBezTo>
                  <a:lnTo>
                    <a:pt x="0" y="1195519"/>
                  </a:lnTo>
                  <a:cubicBezTo>
                    <a:pt x="12561" y="1076516"/>
                    <a:pt x="15084" y="919625"/>
                    <a:pt x="0" y="760012"/>
                  </a:cubicBezTo>
                  <a:cubicBezTo>
                    <a:pt x="-15084" y="600399"/>
                    <a:pt x="-5704" y="497568"/>
                    <a:pt x="0" y="341584"/>
                  </a:cubicBezTo>
                  <a:close/>
                </a:path>
              </a:pathLst>
            </a:custGeom>
            <a:noFill/>
            <a:ln w="57150">
              <a:solidFill>
                <a:srgbClr val="B2AE26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993859390">
                    <a:prstGeom prst="wedgeRoundRectCallout">
                      <a:avLst>
                        <a:gd name="adj1" fmla="val -44484"/>
                        <a:gd name="adj2" fmla="val 69452"/>
                        <a:gd name="adj3" fmla="val 16667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Content Placeholder 4">
              <a:extLst>
                <a:ext uri="{FF2B5EF4-FFF2-40B4-BE49-F238E27FC236}">
                  <a16:creationId xmlns:a16="http://schemas.microsoft.com/office/drawing/2014/main" id="{CF3CE03F-7CB7-0DFC-0F3A-06BDAF31C1C1}"/>
                </a:ext>
              </a:extLst>
            </p:cNvPr>
            <p:cNvSpPr txBox="1">
              <a:spLocks/>
            </p:cNvSpPr>
            <p:nvPr/>
          </p:nvSpPr>
          <p:spPr>
            <a:xfrm>
              <a:off x="676274" y="1728788"/>
              <a:ext cx="4533902" cy="2422526"/>
            </a:xfrm>
            <a:prstGeom prst="rect">
              <a:avLst/>
            </a:prstGeom>
            <a:ln>
              <a:noFill/>
              <a:prstDash val="dashDot"/>
            </a:ln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Font typeface="Arial" panose="020B0604020202020204" pitchFamily="34" charset="0"/>
                <a:buNone/>
              </a:pPr>
              <a:r>
                <a:rPr lang="en-GB" sz="2400" dirty="0"/>
                <a:t>Could an anonymised template and/or talking points about setting up an institutional OA fund (committee paper(s) and criteria) be shared for reference?</a:t>
              </a:r>
            </a:p>
          </p:txBody>
        </p:sp>
      </p:grpSp>
      <p:sp>
        <p:nvSpPr>
          <p:cNvPr id="25" name="Speech Bubble: Rectangle with Corners Rounded 24">
            <a:extLst>
              <a:ext uri="{FF2B5EF4-FFF2-40B4-BE49-F238E27FC236}">
                <a16:creationId xmlns:a16="http://schemas.microsoft.com/office/drawing/2014/main" id="{7B3C3620-A175-1305-00B2-D5741BE851C1}"/>
              </a:ext>
            </a:extLst>
          </p:cNvPr>
          <p:cNvSpPr/>
          <p:nvPr/>
        </p:nvSpPr>
        <p:spPr>
          <a:xfrm>
            <a:off x="771525" y="1766888"/>
            <a:ext cx="3486150" cy="1955801"/>
          </a:xfrm>
          <a:custGeom>
            <a:avLst/>
            <a:gdLst>
              <a:gd name="connsiteX0" fmla="*/ 0 w 3486150"/>
              <a:gd name="connsiteY0" fmla="*/ 325973 h 1955801"/>
              <a:gd name="connsiteX1" fmla="*/ 325973 w 3486150"/>
              <a:gd name="connsiteY1" fmla="*/ 0 h 1955801"/>
              <a:gd name="connsiteX2" fmla="*/ 581025 w 3486150"/>
              <a:gd name="connsiteY2" fmla="*/ 0 h 1955801"/>
              <a:gd name="connsiteX3" fmla="*/ 581025 w 3486150"/>
              <a:gd name="connsiteY3" fmla="*/ 0 h 1955801"/>
              <a:gd name="connsiteX4" fmla="*/ 1016794 w 3486150"/>
              <a:gd name="connsiteY4" fmla="*/ 0 h 1955801"/>
              <a:gd name="connsiteX5" fmla="*/ 1452563 w 3486150"/>
              <a:gd name="connsiteY5" fmla="*/ 0 h 1955801"/>
              <a:gd name="connsiteX6" fmla="*/ 2004692 w 3486150"/>
              <a:gd name="connsiteY6" fmla="*/ 0 h 1955801"/>
              <a:gd name="connsiteX7" fmla="*/ 2522668 w 3486150"/>
              <a:gd name="connsiteY7" fmla="*/ 0 h 1955801"/>
              <a:gd name="connsiteX8" fmla="*/ 3160177 w 3486150"/>
              <a:gd name="connsiteY8" fmla="*/ 0 h 1955801"/>
              <a:gd name="connsiteX9" fmla="*/ 3486150 w 3486150"/>
              <a:gd name="connsiteY9" fmla="*/ 325973 h 1955801"/>
              <a:gd name="connsiteX10" fmla="*/ 3486150 w 3486150"/>
              <a:gd name="connsiteY10" fmla="*/ 717130 h 1955801"/>
              <a:gd name="connsiteX11" fmla="*/ 3486150 w 3486150"/>
              <a:gd name="connsiteY11" fmla="*/ 1140884 h 1955801"/>
              <a:gd name="connsiteX12" fmla="*/ 3486150 w 3486150"/>
              <a:gd name="connsiteY12" fmla="*/ 1140884 h 1955801"/>
              <a:gd name="connsiteX13" fmla="*/ 3486150 w 3486150"/>
              <a:gd name="connsiteY13" fmla="*/ 1629834 h 1955801"/>
              <a:gd name="connsiteX14" fmla="*/ 3486150 w 3486150"/>
              <a:gd name="connsiteY14" fmla="*/ 1629828 h 1955801"/>
              <a:gd name="connsiteX15" fmla="*/ 3160177 w 3486150"/>
              <a:gd name="connsiteY15" fmla="*/ 1955801 h 1955801"/>
              <a:gd name="connsiteX16" fmla="*/ 2590972 w 3486150"/>
              <a:gd name="connsiteY16" fmla="*/ 1955801 h 1955801"/>
              <a:gd name="connsiteX17" fmla="*/ 2021768 w 3486150"/>
              <a:gd name="connsiteY17" fmla="*/ 1955801 h 1955801"/>
              <a:gd name="connsiteX18" fmla="*/ 1452563 w 3486150"/>
              <a:gd name="connsiteY18" fmla="*/ 1955801 h 1955801"/>
              <a:gd name="connsiteX19" fmla="*/ 822430 w 3486150"/>
              <a:gd name="connsiteY19" fmla="*/ 2146022 h 1955801"/>
              <a:gd name="connsiteX20" fmla="*/ 192296 w 3486150"/>
              <a:gd name="connsiteY20" fmla="*/ 2336243 h 1955801"/>
              <a:gd name="connsiteX21" fmla="*/ 581025 w 3486150"/>
              <a:gd name="connsiteY21" fmla="*/ 1955801 h 1955801"/>
              <a:gd name="connsiteX22" fmla="*/ 325973 w 3486150"/>
              <a:gd name="connsiteY22" fmla="*/ 1955801 h 1955801"/>
              <a:gd name="connsiteX23" fmla="*/ 0 w 3486150"/>
              <a:gd name="connsiteY23" fmla="*/ 1629828 h 1955801"/>
              <a:gd name="connsiteX24" fmla="*/ 0 w 3486150"/>
              <a:gd name="connsiteY24" fmla="*/ 1629834 h 1955801"/>
              <a:gd name="connsiteX25" fmla="*/ 0 w 3486150"/>
              <a:gd name="connsiteY25" fmla="*/ 1140884 h 1955801"/>
              <a:gd name="connsiteX26" fmla="*/ 0 w 3486150"/>
              <a:gd name="connsiteY26" fmla="*/ 1140884 h 1955801"/>
              <a:gd name="connsiteX27" fmla="*/ 0 w 3486150"/>
              <a:gd name="connsiteY27" fmla="*/ 717130 h 1955801"/>
              <a:gd name="connsiteX28" fmla="*/ 0 w 3486150"/>
              <a:gd name="connsiteY28" fmla="*/ 325973 h 1955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486150" h="1955801" extrusionOk="0">
                <a:moveTo>
                  <a:pt x="0" y="325973"/>
                </a:moveTo>
                <a:cubicBezTo>
                  <a:pt x="21564" y="163610"/>
                  <a:pt x="109952" y="-16964"/>
                  <a:pt x="325973" y="0"/>
                </a:cubicBezTo>
                <a:cubicBezTo>
                  <a:pt x="434614" y="5482"/>
                  <a:pt x="470638" y="-1461"/>
                  <a:pt x="581025" y="0"/>
                </a:cubicBezTo>
                <a:lnTo>
                  <a:pt x="581025" y="0"/>
                </a:lnTo>
                <a:cubicBezTo>
                  <a:pt x="749010" y="-8508"/>
                  <a:pt x="890679" y="16820"/>
                  <a:pt x="1016794" y="0"/>
                </a:cubicBezTo>
                <a:cubicBezTo>
                  <a:pt x="1142909" y="-16820"/>
                  <a:pt x="1256018" y="18022"/>
                  <a:pt x="1452563" y="0"/>
                </a:cubicBezTo>
                <a:cubicBezTo>
                  <a:pt x="1612339" y="5158"/>
                  <a:pt x="1760448" y="-3853"/>
                  <a:pt x="2004692" y="0"/>
                </a:cubicBezTo>
                <a:cubicBezTo>
                  <a:pt x="2248936" y="3853"/>
                  <a:pt x="2411266" y="22125"/>
                  <a:pt x="2522668" y="0"/>
                </a:cubicBezTo>
                <a:cubicBezTo>
                  <a:pt x="2634070" y="-22125"/>
                  <a:pt x="2911596" y="-14219"/>
                  <a:pt x="3160177" y="0"/>
                </a:cubicBezTo>
                <a:cubicBezTo>
                  <a:pt x="3330605" y="2099"/>
                  <a:pt x="3513103" y="136712"/>
                  <a:pt x="3486150" y="325973"/>
                </a:cubicBezTo>
                <a:cubicBezTo>
                  <a:pt x="3494765" y="429635"/>
                  <a:pt x="3484178" y="636634"/>
                  <a:pt x="3486150" y="717130"/>
                </a:cubicBezTo>
                <a:cubicBezTo>
                  <a:pt x="3488122" y="797626"/>
                  <a:pt x="3498967" y="934110"/>
                  <a:pt x="3486150" y="1140884"/>
                </a:cubicBezTo>
                <a:lnTo>
                  <a:pt x="3486150" y="1140884"/>
                </a:lnTo>
                <a:cubicBezTo>
                  <a:pt x="3477427" y="1240338"/>
                  <a:pt x="3475133" y="1490110"/>
                  <a:pt x="3486150" y="1629834"/>
                </a:cubicBezTo>
                <a:lnTo>
                  <a:pt x="3486150" y="1629828"/>
                </a:lnTo>
                <a:cubicBezTo>
                  <a:pt x="3467287" y="1781675"/>
                  <a:pt x="3332138" y="1925605"/>
                  <a:pt x="3160177" y="1955801"/>
                </a:cubicBezTo>
                <a:cubicBezTo>
                  <a:pt x="2935542" y="1946322"/>
                  <a:pt x="2774101" y="1969584"/>
                  <a:pt x="2590972" y="1955801"/>
                </a:cubicBezTo>
                <a:cubicBezTo>
                  <a:pt x="2407843" y="1942018"/>
                  <a:pt x="2279318" y="1956776"/>
                  <a:pt x="2021768" y="1955801"/>
                </a:cubicBezTo>
                <a:cubicBezTo>
                  <a:pt x="1764218" y="1954826"/>
                  <a:pt x="1624072" y="1946165"/>
                  <a:pt x="1452563" y="1955801"/>
                </a:cubicBezTo>
                <a:cubicBezTo>
                  <a:pt x="1152557" y="2068007"/>
                  <a:pt x="1053468" y="2079166"/>
                  <a:pt x="822430" y="2146022"/>
                </a:cubicBezTo>
                <a:cubicBezTo>
                  <a:pt x="591392" y="2212878"/>
                  <a:pt x="340994" y="2263078"/>
                  <a:pt x="192296" y="2336243"/>
                </a:cubicBezTo>
                <a:cubicBezTo>
                  <a:pt x="359927" y="2177860"/>
                  <a:pt x="474903" y="2068585"/>
                  <a:pt x="581025" y="1955801"/>
                </a:cubicBezTo>
                <a:cubicBezTo>
                  <a:pt x="458324" y="1952203"/>
                  <a:pt x="447469" y="1955080"/>
                  <a:pt x="325973" y="1955801"/>
                </a:cubicBezTo>
                <a:cubicBezTo>
                  <a:pt x="125813" y="1993917"/>
                  <a:pt x="-13176" y="1844973"/>
                  <a:pt x="0" y="1629828"/>
                </a:cubicBezTo>
                <a:lnTo>
                  <a:pt x="0" y="1629834"/>
                </a:lnTo>
                <a:cubicBezTo>
                  <a:pt x="-14198" y="1403767"/>
                  <a:pt x="13086" y="1378240"/>
                  <a:pt x="0" y="1140884"/>
                </a:cubicBezTo>
                <a:lnTo>
                  <a:pt x="0" y="1140884"/>
                </a:lnTo>
                <a:cubicBezTo>
                  <a:pt x="-5887" y="934827"/>
                  <a:pt x="6752" y="922350"/>
                  <a:pt x="0" y="717130"/>
                </a:cubicBezTo>
                <a:cubicBezTo>
                  <a:pt x="-6752" y="511910"/>
                  <a:pt x="12734" y="432122"/>
                  <a:pt x="0" y="325973"/>
                </a:cubicBezTo>
                <a:close/>
              </a:path>
            </a:pathLst>
          </a:custGeom>
          <a:noFill/>
          <a:ln w="57150">
            <a:solidFill>
              <a:schemeClr val="bg1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537281020">
                  <a:prstGeom prst="wedgeRoundRectCallout">
                    <a:avLst>
                      <a:gd name="adj1" fmla="val -44484"/>
                      <a:gd name="adj2" fmla="val 69452"/>
                      <a:gd name="adj3" fmla="val 16667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Content Placeholder 4">
            <a:extLst>
              <a:ext uri="{FF2B5EF4-FFF2-40B4-BE49-F238E27FC236}">
                <a16:creationId xmlns:a16="http://schemas.microsoft.com/office/drawing/2014/main" id="{125F805C-72B1-4690-B13F-0E72FEF19E76}"/>
              </a:ext>
            </a:extLst>
          </p:cNvPr>
          <p:cNvSpPr txBox="1">
            <a:spLocks/>
          </p:cNvSpPr>
          <p:nvPr/>
        </p:nvSpPr>
        <p:spPr>
          <a:xfrm>
            <a:off x="676275" y="1766888"/>
            <a:ext cx="3686175" cy="24225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GB" sz="2400"/>
              <a:t>I want to… set up an institutional OA fund but hard to </a:t>
            </a:r>
            <a:r>
              <a:rPr lang="en-GB" sz="2400" b="1"/>
              <a:t>define</a:t>
            </a:r>
            <a:r>
              <a:rPr lang="en-GB" sz="2400"/>
              <a:t> </a:t>
            </a:r>
            <a:r>
              <a:rPr lang="en-GB" sz="2400" b="1"/>
              <a:t>criteria </a:t>
            </a:r>
            <a:r>
              <a:rPr lang="en-GB" sz="2400"/>
              <a:t>and </a:t>
            </a:r>
            <a:r>
              <a:rPr lang="en-GB" sz="2400" b="1"/>
              <a:t>access funding when budgets are cut</a:t>
            </a:r>
            <a:endParaRPr lang="en-GB" sz="2400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4E5A04F-8840-B295-B377-300D7C5EF5B5}"/>
              </a:ext>
            </a:extLst>
          </p:cNvPr>
          <p:cNvGrpSpPr/>
          <p:nvPr/>
        </p:nvGrpSpPr>
        <p:grpSpPr>
          <a:xfrm>
            <a:off x="6967536" y="4337048"/>
            <a:ext cx="4876800" cy="1603375"/>
            <a:chOff x="6981825" y="3740149"/>
            <a:chExt cx="4876800" cy="1603375"/>
          </a:xfrm>
        </p:grpSpPr>
        <p:sp>
          <p:nvSpPr>
            <p:cNvPr id="28" name="Speech Bubble: Rectangle with Corners Rounded 27">
              <a:extLst>
                <a:ext uri="{FF2B5EF4-FFF2-40B4-BE49-F238E27FC236}">
                  <a16:creationId xmlns:a16="http://schemas.microsoft.com/office/drawing/2014/main" id="{D03F4ECF-1674-F23F-AC4D-A4AD555FDCCA}"/>
                </a:ext>
              </a:extLst>
            </p:cNvPr>
            <p:cNvSpPr/>
            <p:nvPr/>
          </p:nvSpPr>
          <p:spPr>
            <a:xfrm flipH="1">
              <a:off x="6981825" y="3740149"/>
              <a:ext cx="4876800" cy="1603375"/>
            </a:xfrm>
            <a:custGeom>
              <a:avLst/>
              <a:gdLst>
                <a:gd name="connsiteX0" fmla="*/ 0 w 4876800"/>
                <a:gd name="connsiteY0" fmla="*/ 267235 h 1603375"/>
                <a:gd name="connsiteX1" fmla="*/ 267235 w 4876800"/>
                <a:gd name="connsiteY1" fmla="*/ 0 h 1603375"/>
                <a:gd name="connsiteX2" fmla="*/ 812800 w 4876800"/>
                <a:gd name="connsiteY2" fmla="*/ 0 h 1603375"/>
                <a:gd name="connsiteX3" fmla="*/ 812800 w 4876800"/>
                <a:gd name="connsiteY3" fmla="*/ 0 h 1603375"/>
                <a:gd name="connsiteX4" fmla="*/ 1422400 w 4876800"/>
                <a:gd name="connsiteY4" fmla="*/ 0 h 1603375"/>
                <a:gd name="connsiteX5" fmla="*/ 2032000 w 4876800"/>
                <a:gd name="connsiteY5" fmla="*/ 0 h 1603375"/>
                <a:gd name="connsiteX6" fmla="*/ 2624840 w 4876800"/>
                <a:gd name="connsiteY6" fmla="*/ 0 h 1603375"/>
                <a:gd name="connsiteX7" fmla="*/ 3243456 w 4876800"/>
                <a:gd name="connsiteY7" fmla="*/ 0 h 1603375"/>
                <a:gd name="connsiteX8" fmla="*/ 3887847 w 4876800"/>
                <a:gd name="connsiteY8" fmla="*/ 0 h 1603375"/>
                <a:gd name="connsiteX9" fmla="*/ 4609565 w 4876800"/>
                <a:gd name="connsiteY9" fmla="*/ 0 h 1603375"/>
                <a:gd name="connsiteX10" fmla="*/ 4876800 w 4876800"/>
                <a:gd name="connsiteY10" fmla="*/ 267235 h 1603375"/>
                <a:gd name="connsiteX11" fmla="*/ 4876800 w 4876800"/>
                <a:gd name="connsiteY11" fmla="*/ 935302 h 1603375"/>
                <a:gd name="connsiteX12" fmla="*/ 4876800 w 4876800"/>
                <a:gd name="connsiteY12" fmla="*/ 935302 h 1603375"/>
                <a:gd name="connsiteX13" fmla="*/ 4876800 w 4876800"/>
                <a:gd name="connsiteY13" fmla="*/ 1336146 h 1603375"/>
                <a:gd name="connsiteX14" fmla="*/ 4876800 w 4876800"/>
                <a:gd name="connsiteY14" fmla="*/ 1336140 h 1603375"/>
                <a:gd name="connsiteX15" fmla="*/ 4609565 w 4876800"/>
                <a:gd name="connsiteY15" fmla="*/ 1603375 h 1603375"/>
                <a:gd name="connsiteX16" fmla="*/ 4042501 w 4876800"/>
                <a:gd name="connsiteY16" fmla="*/ 1603375 h 1603375"/>
                <a:gd name="connsiteX17" fmla="*/ 3372334 w 4876800"/>
                <a:gd name="connsiteY17" fmla="*/ 1603375 h 1603375"/>
                <a:gd name="connsiteX18" fmla="*/ 2727943 w 4876800"/>
                <a:gd name="connsiteY18" fmla="*/ 1603375 h 1603375"/>
                <a:gd name="connsiteX19" fmla="*/ 2032000 w 4876800"/>
                <a:gd name="connsiteY19" fmla="*/ 1603375 h 1603375"/>
                <a:gd name="connsiteX20" fmla="*/ 1324641 w 4876800"/>
                <a:gd name="connsiteY20" fmla="*/ 1712635 h 1603375"/>
                <a:gd name="connsiteX21" fmla="*/ 717380 w 4876800"/>
                <a:gd name="connsiteY21" fmla="*/ 1806434 h 1603375"/>
                <a:gd name="connsiteX22" fmla="*/ 30041 w 4876800"/>
                <a:gd name="connsiteY22" fmla="*/ 1912602 h 1603375"/>
                <a:gd name="connsiteX23" fmla="*/ 397938 w 4876800"/>
                <a:gd name="connsiteY23" fmla="*/ 1767265 h 1603375"/>
                <a:gd name="connsiteX24" fmla="*/ 812800 w 4876800"/>
                <a:gd name="connsiteY24" fmla="*/ 1603375 h 1603375"/>
                <a:gd name="connsiteX25" fmla="*/ 267235 w 4876800"/>
                <a:gd name="connsiteY25" fmla="*/ 1603375 h 1603375"/>
                <a:gd name="connsiteX26" fmla="*/ 0 w 4876800"/>
                <a:gd name="connsiteY26" fmla="*/ 1336140 h 1603375"/>
                <a:gd name="connsiteX27" fmla="*/ 0 w 4876800"/>
                <a:gd name="connsiteY27" fmla="*/ 1336146 h 1603375"/>
                <a:gd name="connsiteX28" fmla="*/ 0 w 4876800"/>
                <a:gd name="connsiteY28" fmla="*/ 935302 h 1603375"/>
                <a:gd name="connsiteX29" fmla="*/ 0 w 4876800"/>
                <a:gd name="connsiteY29" fmla="*/ 935302 h 1603375"/>
                <a:gd name="connsiteX30" fmla="*/ 0 w 4876800"/>
                <a:gd name="connsiteY30" fmla="*/ 267235 h 160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876800" h="1603375" extrusionOk="0">
                  <a:moveTo>
                    <a:pt x="0" y="267235"/>
                  </a:moveTo>
                  <a:cubicBezTo>
                    <a:pt x="-8606" y="112078"/>
                    <a:pt x="126707" y="9066"/>
                    <a:pt x="267235" y="0"/>
                  </a:cubicBezTo>
                  <a:cubicBezTo>
                    <a:pt x="459170" y="17984"/>
                    <a:pt x="634749" y="-7183"/>
                    <a:pt x="812800" y="0"/>
                  </a:cubicBezTo>
                  <a:lnTo>
                    <a:pt x="812800" y="0"/>
                  </a:lnTo>
                  <a:cubicBezTo>
                    <a:pt x="1075834" y="-30248"/>
                    <a:pt x="1210477" y="7756"/>
                    <a:pt x="1422400" y="0"/>
                  </a:cubicBezTo>
                  <a:cubicBezTo>
                    <a:pt x="1634323" y="-7756"/>
                    <a:pt x="1811881" y="26690"/>
                    <a:pt x="2032000" y="0"/>
                  </a:cubicBezTo>
                  <a:cubicBezTo>
                    <a:pt x="2326697" y="8432"/>
                    <a:pt x="2366084" y="262"/>
                    <a:pt x="2624840" y="0"/>
                  </a:cubicBezTo>
                  <a:cubicBezTo>
                    <a:pt x="2883596" y="-262"/>
                    <a:pt x="3115828" y="-14846"/>
                    <a:pt x="3243456" y="0"/>
                  </a:cubicBezTo>
                  <a:cubicBezTo>
                    <a:pt x="3371084" y="14846"/>
                    <a:pt x="3604297" y="3519"/>
                    <a:pt x="3887847" y="0"/>
                  </a:cubicBezTo>
                  <a:cubicBezTo>
                    <a:pt x="4171397" y="-3519"/>
                    <a:pt x="4360907" y="-11507"/>
                    <a:pt x="4609565" y="0"/>
                  </a:cubicBezTo>
                  <a:cubicBezTo>
                    <a:pt x="4750074" y="-18630"/>
                    <a:pt x="4875563" y="111882"/>
                    <a:pt x="4876800" y="267235"/>
                  </a:cubicBezTo>
                  <a:cubicBezTo>
                    <a:pt x="4884346" y="537398"/>
                    <a:pt x="4885979" y="666573"/>
                    <a:pt x="4876800" y="935302"/>
                  </a:cubicBezTo>
                  <a:lnTo>
                    <a:pt x="4876800" y="935302"/>
                  </a:lnTo>
                  <a:cubicBezTo>
                    <a:pt x="4878616" y="1040590"/>
                    <a:pt x="4870745" y="1207698"/>
                    <a:pt x="4876800" y="1336146"/>
                  </a:cubicBezTo>
                  <a:lnTo>
                    <a:pt x="4876800" y="1336140"/>
                  </a:lnTo>
                  <a:cubicBezTo>
                    <a:pt x="4858361" y="1475020"/>
                    <a:pt x="4733169" y="1615342"/>
                    <a:pt x="4609565" y="1603375"/>
                  </a:cubicBezTo>
                  <a:cubicBezTo>
                    <a:pt x="4371507" y="1596852"/>
                    <a:pt x="4264334" y="1582748"/>
                    <a:pt x="4042501" y="1603375"/>
                  </a:cubicBezTo>
                  <a:cubicBezTo>
                    <a:pt x="3820668" y="1624002"/>
                    <a:pt x="3580879" y="1592259"/>
                    <a:pt x="3372334" y="1603375"/>
                  </a:cubicBezTo>
                  <a:cubicBezTo>
                    <a:pt x="3163789" y="1614491"/>
                    <a:pt x="2928000" y="1601271"/>
                    <a:pt x="2727943" y="1603375"/>
                  </a:cubicBezTo>
                  <a:cubicBezTo>
                    <a:pt x="2527886" y="1605479"/>
                    <a:pt x="2211813" y="1580553"/>
                    <a:pt x="2032000" y="1603375"/>
                  </a:cubicBezTo>
                  <a:cubicBezTo>
                    <a:pt x="1696780" y="1673004"/>
                    <a:pt x="1673530" y="1635640"/>
                    <a:pt x="1324641" y="1712635"/>
                  </a:cubicBezTo>
                  <a:cubicBezTo>
                    <a:pt x="975752" y="1789630"/>
                    <a:pt x="928447" y="1784940"/>
                    <a:pt x="717380" y="1806434"/>
                  </a:cubicBezTo>
                  <a:cubicBezTo>
                    <a:pt x="506313" y="1827928"/>
                    <a:pt x="194773" y="1914187"/>
                    <a:pt x="30041" y="1912602"/>
                  </a:cubicBezTo>
                  <a:cubicBezTo>
                    <a:pt x="160789" y="1874989"/>
                    <a:pt x="281592" y="1792330"/>
                    <a:pt x="397938" y="1767265"/>
                  </a:cubicBezTo>
                  <a:cubicBezTo>
                    <a:pt x="514284" y="1742200"/>
                    <a:pt x="696149" y="1646847"/>
                    <a:pt x="812800" y="1603375"/>
                  </a:cubicBezTo>
                  <a:cubicBezTo>
                    <a:pt x="558765" y="1595961"/>
                    <a:pt x="417732" y="1581435"/>
                    <a:pt x="267235" y="1603375"/>
                  </a:cubicBezTo>
                  <a:cubicBezTo>
                    <a:pt x="103210" y="1601371"/>
                    <a:pt x="-30581" y="1481411"/>
                    <a:pt x="0" y="1336140"/>
                  </a:cubicBezTo>
                  <a:lnTo>
                    <a:pt x="0" y="1336146"/>
                  </a:lnTo>
                  <a:cubicBezTo>
                    <a:pt x="-3039" y="1204957"/>
                    <a:pt x="-2294" y="1038266"/>
                    <a:pt x="0" y="935302"/>
                  </a:cubicBezTo>
                  <a:lnTo>
                    <a:pt x="0" y="935302"/>
                  </a:lnTo>
                  <a:cubicBezTo>
                    <a:pt x="-3428" y="745948"/>
                    <a:pt x="-14594" y="422190"/>
                    <a:pt x="0" y="267235"/>
                  </a:cubicBezTo>
                  <a:close/>
                </a:path>
              </a:pathLst>
            </a:custGeom>
            <a:noFill/>
            <a:ln w="57150">
              <a:solidFill>
                <a:schemeClr val="bg1">
                  <a:lumMod val="50000"/>
                </a:schemeClr>
              </a:solidFill>
              <a:extLst>
                <a:ext uri="{C807C97D-BFC1-408E-A445-0C87EB9F89A2}">
                  <ask:lineSketchStyleProps xmlns:ask="http://schemas.microsoft.com/office/drawing/2018/sketchyshapes" sd="1085250418">
                    <a:prstGeom prst="wedgeRoundRectCallout">
                      <a:avLst>
                        <a:gd name="adj1" fmla="val -49384"/>
                        <a:gd name="adj2" fmla="val 69286"/>
                        <a:gd name="adj3" fmla="val 16667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Content Placeholder 4">
              <a:extLst>
                <a:ext uri="{FF2B5EF4-FFF2-40B4-BE49-F238E27FC236}">
                  <a16:creationId xmlns:a16="http://schemas.microsoft.com/office/drawing/2014/main" id="{D60CEBA7-A10C-23BF-4255-A5260FAB05F7}"/>
                </a:ext>
              </a:extLst>
            </p:cNvPr>
            <p:cNvSpPr txBox="1">
              <a:spLocks/>
            </p:cNvSpPr>
            <p:nvPr/>
          </p:nvSpPr>
          <p:spPr>
            <a:xfrm>
              <a:off x="6981825" y="3740150"/>
              <a:ext cx="4876800" cy="156845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en-GB" sz="2400" dirty="0"/>
                <a:t>We need more </a:t>
              </a:r>
              <a:r>
                <a:rPr lang="en-GB" sz="2400" b="1" dirty="0"/>
                <a:t>automations between publishers and repositories </a:t>
              </a:r>
              <a:r>
                <a:rPr lang="en-GB" sz="2400" dirty="0"/>
                <a:t>(as well as greater interoperability) to reduce manual effort</a:t>
              </a:r>
            </a:p>
            <a:p>
              <a:pPr marL="0" indent="0" algn="ctr">
                <a:lnSpc>
                  <a:spcPct val="100000"/>
                </a:lnSpc>
                <a:buFont typeface="Arial" panose="020B0604020202020204" pitchFamily="34" charset="0"/>
                <a:buNone/>
              </a:pPr>
              <a:endParaRPr lang="en-GB" sz="2400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86226DBB-6C5D-276D-38CC-D5F25EDA56C8}"/>
              </a:ext>
            </a:extLst>
          </p:cNvPr>
          <p:cNvGrpSpPr/>
          <p:nvPr/>
        </p:nvGrpSpPr>
        <p:grpSpPr>
          <a:xfrm>
            <a:off x="1857376" y="4150516"/>
            <a:ext cx="4376735" cy="1955800"/>
            <a:chOff x="1447801" y="4248150"/>
            <a:chExt cx="4376735" cy="1955800"/>
          </a:xfrm>
        </p:grpSpPr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3142E379-B510-7C80-EC79-ED112FBDC3B5}"/>
                </a:ext>
              </a:extLst>
            </p:cNvPr>
            <p:cNvSpPr/>
            <p:nvPr/>
          </p:nvSpPr>
          <p:spPr>
            <a:xfrm>
              <a:off x="1447801" y="4248150"/>
              <a:ext cx="4171949" cy="1955800"/>
            </a:xfrm>
            <a:prstGeom prst="wedgeRoundRectCallout">
              <a:avLst>
                <a:gd name="adj1" fmla="val 51691"/>
                <a:gd name="adj2" fmla="val 76270"/>
                <a:gd name="adj3" fmla="val 16667"/>
              </a:avLst>
            </a:prstGeom>
            <a:noFill/>
            <a:ln w="5715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2" name="Content Placeholder 4">
              <a:extLst>
                <a:ext uri="{FF2B5EF4-FFF2-40B4-BE49-F238E27FC236}">
                  <a16:creationId xmlns:a16="http://schemas.microsoft.com/office/drawing/2014/main" id="{477F41B8-AB8D-A7DB-B909-C3F5FAFFC68A}"/>
                </a:ext>
              </a:extLst>
            </p:cNvPr>
            <p:cNvSpPr txBox="1">
              <a:spLocks/>
            </p:cNvSpPr>
            <p:nvPr/>
          </p:nvSpPr>
          <p:spPr>
            <a:xfrm>
              <a:off x="1447801" y="4248150"/>
              <a:ext cx="4376735" cy="1797050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en-GB" sz="2400" dirty="0"/>
                <a:t>I want </a:t>
              </a:r>
              <a:r>
                <a:rPr lang="en-GB" sz="2400" b="1" dirty="0"/>
                <a:t>norms</a:t>
              </a:r>
              <a:r>
                <a:rPr lang="en-GB" sz="2400" dirty="0"/>
                <a:t> for quality Data Availability Statements and </a:t>
              </a:r>
              <a:r>
                <a:rPr lang="en-GB" sz="2400" b="1" dirty="0"/>
                <a:t>metadata standards</a:t>
              </a:r>
              <a:r>
                <a:rPr lang="en-GB" sz="2400" dirty="0"/>
                <a:t> so publishers can (and do) integrate into their systems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15E3ECD-AF5B-B8F9-C16F-6FE0358CC41B}"/>
              </a:ext>
            </a:extLst>
          </p:cNvPr>
          <p:cNvGrpSpPr/>
          <p:nvPr/>
        </p:nvGrpSpPr>
        <p:grpSpPr>
          <a:xfrm>
            <a:off x="8872539" y="2258216"/>
            <a:ext cx="2971801" cy="1337233"/>
            <a:chOff x="1790701" y="4300537"/>
            <a:chExt cx="4752856" cy="1733550"/>
          </a:xfrm>
        </p:grpSpPr>
        <p:sp>
          <p:nvSpPr>
            <p:cNvPr id="34" name="Speech Bubble: Rectangle with Corners Rounded 33">
              <a:extLst>
                <a:ext uri="{FF2B5EF4-FFF2-40B4-BE49-F238E27FC236}">
                  <a16:creationId xmlns:a16="http://schemas.microsoft.com/office/drawing/2014/main" id="{492BB619-854C-3EA7-55DE-D57CCDFC9C47}"/>
                </a:ext>
              </a:extLst>
            </p:cNvPr>
            <p:cNvSpPr/>
            <p:nvPr/>
          </p:nvSpPr>
          <p:spPr>
            <a:xfrm>
              <a:off x="1790701" y="4300537"/>
              <a:ext cx="4752854" cy="1733550"/>
            </a:xfrm>
            <a:custGeom>
              <a:avLst/>
              <a:gdLst>
                <a:gd name="connsiteX0" fmla="*/ 0 w 4752854"/>
                <a:gd name="connsiteY0" fmla="*/ 288931 h 1733550"/>
                <a:gd name="connsiteX1" fmla="*/ 288931 w 4752854"/>
                <a:gd name="connsiteY1" fmla="*/ 0 h 1733550"/>
                <a:gd name="connsiteX2" fmla="*/ 884987 w 4752854"/>
                <a:gd name="connsiteY2" fmla="*/ 0 h 1733550"/>
                <a:gd name="connsiteX3" fmla="*/ 1505879 w 4752854"/>
                <a:gd name="connsiteY3" fmla="*/ 0 h 1733550"/>
                <a:gd name="connsiteX4" fmla="*/ 2077099 w 4752854"/>
                <a:gd name="connsiteY4" fmla="*/ 0 h 1733550"/>
                <a:gd name="connsiteX5" fmla="*/ 2772498 w 4752854"/>
                <a:gd name="connsiteY5" fmla="*/ 0 h 1733550"/>
                <a:gd name="connsiteX6" fmla="*/ 2772498 w 4752854"/>
                <a:gd name="connsiteY6" fmla="*/ 0 h 1733550"/>
                <a:gd name="connsiteX7" fmla="*/ 3390369 w 4752854"/>
                <a:gd name="connsiteY7" fmla="*/ 0 h 1733550"/>
                <a:gd name="connsiteX8" fmla="*/ 3960712 w 4752854"/>
                <a:gd name="connsiteY8" fmla="*/ 0 h 1733550"/>
                <a:gd name="connsiteX9" fmla="*/ 4463923 w 4752854"/>
                <a:gd name="connsiteY9" fmla="*/ 0 h 1733550"/>
                <a:gd name="connsiteX10" fmla="*/ 4752854 w 4752854"/>
                <a:gd name="connsiteY10" fmla="*/ 288931 h 1733550"/>
                <a:gd name="connsiteX11" fmla="*/ 4752854 w 4752854"/>
                <a:gd name="connsiteY11" fmla="*/ 650085 h 1733550"/>
                <a:gd name="connsiteX12" fmla="*/ 4752854 w 4752854"/>
                <a:gd name="connsiteY12" fmla="*/ 1011238 h 1733550"/>
                <a:gd name="connsiteX13" fmla="*/ 4752854 w 4752854"/>
                <a:gd name="connsiteY13" fmla="*/ 1011238 h 1733550"/>
                <a:gd name="connsiteX14" fmla="*/ 4752854 w 4752854"/>
                <a:gd name="connsiteY14" fmla="*/ 1444625 h 1733550"/>
                <a:gd name="connsiteX15" fmla="*/ 4752854 w 4752854"/>
                <a:gd name="connsiteY15" fmla="*/ 1444619 h 1733550"/>
                <a:gd name="connsiteX16" fmla="*/ 4463923 w 4752854"/>
                <a:gd name="connsiteY16" fmla="*/ 1733550 h 1733550"/>
                <a:gd name="connsiteX17" fmla="*/ 3960712 w 4752854"/>
                <a:gd name="connsiteY17" fmla="*/ 1733550 h 1733550"/>
                <a:gd name="connsiteX18" fmla="*/ 4370793 w 4752854"/>
                <a:gd name="connsiteY18" fmla="*/ 1947590 h 1733550"/>
                <a:gd name="connsiteX19" fmla="*/ 4833225 w 4752854"/>
                <a:gd name="connsiteY19" fmla="*/ 2188954 h 1733550"/>
                <a:gd name="connsiteX20" fmla="*/ 4338651 w 4752854"/>
                <a:gd name="connsiteY20" fmla="*/ 2079657 h 1733550"/>
                <a:gd name="connsiteX21" fmla="*/ 3782254 w 4752854"/>
                <a:gd name="connsiteY21" fmla="*/ 1956698 h 1733550"/>
                <a:gd name="connsiteX22" fmla="*/ 3328894 w 4752854"/>
                <a:gd name="connsiteY22" fmla="*/ 1856509 h 1733550"/>
                <a:gd name="connsiteX23" fmla="*/ 2772498 w 4752854"/>
                <a:gd name="connsiteY23" fmla="*/ 1733550 h 1733550"/>
                <a:gd name="connsiteX24" fmla="*/ 2226113 w 4752854"/>
                <a:gd name="connsiteY24" fmla="*/ 1733550 h 1733550"/>
                <a:gd name="connsiteX25" fmla="*/ 1555550 w 4752854"/>
                <a:gd name="connsiteY25" fmla="*/ 1733550 h 1733550"/>
                <a:gd name="connsiteX26" fmla="*/ 884987 w 4752854"/>
                <a:gd name="connsiteY26" fmla="*/ 1733550 h 1733550"/>
                <a:gd name="connsiteX27" fmla="*/ 288931 w 4752854"/>
                <a:gd name="connsiteY27" fmla="*/ 1733550 h 1733550"/>
                <a:gd name="connsiteX28" fmla="*/ 0 w 4752854"/>
                <a:gd name="connsiteY28" fmla="*/ 1444619 h 1733550"/>
                <a:gd name="connsiteX29" fmla="*/ 0 w 4752854"/>
                <a:gd name="connsiteY29" fmla="*/ 1444625 h 1733550"/>
                <a:gd name="connsiteX30" fmla="*/ 0 w 4752854"/>
                <a:gd name="connsiteY30" fmla="*/ 1011238 h 1733550"/>
                <a:gd name="connsiteX31" fmla="*/ 0 w 4752854"/>
                <a:gd name="connsiteY31" fmla="*/ 1011238 h 1733550"/>
                <a:gd name="connsiteX32" fmla="*/ 0 w 4752854"/>
                <a:gd name="connsiteY32" fmla="*/ 650085 h 1733550"/>
                <a:gd name="connsiteX33" fmla="*/ 0 w 4752854"/>
                <a:gd name="connsiteY33" fmla="*/ 288931 h 1733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752854" h="1733550" extrusionOk="0">
                  <a:moveTo>
                    <a:pt x="0" y="288931"/>
                  </a:moveTo>
                  <a:cubicBezTo>
                    <a:pt x="32396" y="134634"/>
                    <a:pt x="144027" y="-1217"/>
                    <a:pt x="288931" y="0"/>
                  </a:cubicBezTo>
                  <a:cubicBezTo>
                    <a:pt x="531465" y="4666"/>
                    <a:pt x="677637" y="6894"/>
                    <a:pt x="884987" y="0"/>
                  </a:cubicBezTo>
                  <a:cubicBezTo>
                    <a:pt x="1092337" y="-6894"/>
                    <a:pt x="1360237" y="-18988"/>
                    <a:pt x="1505879" y="0"/>
                  </a:cubicBezTo>
                  <a:cubicBezTo>
                    <a:pt x="1651521" y="18988"/>
                    <a:pt x="1804539" y="-9534"/>
                    <a:pt x="2077099" y="0"/>
                  </a:cubicBezTo>
                  <a:cubicBezTo>
                    <a:pt x="2349659" y="9534"/>
                    <a:pt x="2485712" y="-26418"/>
                    <a:pt x="2772498" y="0"/>
                  </a:cubicBezTo>
                  <a:lnTo>
                    <a:pt x="2772498" y="0"/>
                  </a:lnTo>
                  <a:cubicBezTo>
                    <a:pt x="2916988" y="24760"/>
                    <a:pt x="3129289" y="-6316"/>
                    <a:pt x="3390369" y="0"/>
                  </a:cubicBezTo>
                  <a:cubicBezTo>
                    <a:pt x="3651449" y="6316"/>
                    <a:pt x="3761286" y="-15283"/>
                    <a:pt x="3960712" y="0"/>
                  </a:cubicBezTo>
                  <a:cubicBezTo>
                    <a:pt x="4165686" y="11991"/>
                    <a:pt x="4215689" y="17956"/>
                    <a:pt x="4463923" y="0"/>
                  </a:cubicBezTo>
                  <a:cubicBezTo>
                    <a:pt x="4648182" y="-23125"/>
                    <a:pt x="4777646" y="126944"/>
                    <a:pt x="4752854" y="288931"/>
                  </a:cubicBezTo>
                  <a:cubicBezTo>
                    <a:pt x="4756058" y="368317"/>
                    <a:pt x="4755720" y="519281"/>
                    <a:pt x="4752854" y="650085"/>
                  </a:cubicBezTo>
                  <a:cubicBezTo>
                    <a:pt x="4749988" y="780889"/>
                    <a:pt x="4746269" y="861212"/>
                    <a:pt x="4752854" y="1011238"/>
                  </a:cubicBezTo>
                  <a:lnTo>
                    <a:pt x="4752854" y="1011238"/>
                  </a:lnTo>
                  <a:cubicBezTo>
                    <a:pt x="4770581" y="1195093"/>
                    <a:pt x="4754239" y="1348677"/>
                    <a:pt x="4752854" y="1444625"/>
                  </a:cubicBezTo>
                  <a:lnTo>
                    <a:pt x="4752854" y="1444619"/>
                  </a:lnTo>
                  <a:cubicBezTo>
                    <a:pt x="4757567" y="1613016"/>
                    <a:pt x="4608669" y="1747241"/>
                    <a:pt x="4463923" y="1733550"/>
                  </a:cubicBezTo>
                  <a:cubicBezTo>
                    <a:pt x="4273531" y="1752754"/>
                    <a:pt x="4150251" y="1741427"/>
                    <a:pt x="3960712" y="1733550"/>
                  </a:cubicBezTo>
                  <a:cubicBezTo>
                    <a:pt x="4038206" y="1797763"/>
                    <a:pt x="4226676" y="1849428"/>
                    <a:pt x="4370793" y="1947590"/>
                  </a:cubicBezTo>
                  <a:cubicBezTo>
                    <a:pt x="4514910" y="2045751"/>
                    <a:pt x="4691611" y="2115467"/>
                    <a:pt x="4833225" y="2188954"/>
                  </a:cubicBezTo>
                  <a:cubicBezTo>
                    <a:pt x="4683498" y="2169444"/>
                    <a:pt x="4459306" y="2109464"/>
                    <a:pt x="4338651" y="2079657"/>
                  </a:cubicBezTo>
                  <a:cubicBezTo>
                    <a:pt x="4217996" y="2049850"/>
                    <a:pt x="3995060" y="1998993"/>
                    <a:pt x="3782254" y="1956698"/>
                  </a:cubicBezTo>
                  <a:cubicBezTo>
                    <a:pt x="3569449" y="1914403"/>
                    <a:pt x="3470442" y="1903360"/>
                    <a:pt x="3328894" y="1856509"/>
                  </a:cubicBezTo>
                  <a:cubicBezTo>
                    <a:pt x="3187346" y="1809658"/>
                    <a:pt x="2955539" y="1756670"/>
                    <a:pt x="2772498" y="1733550"/>
                  </a:cubicBezTo>
                  <a:cubicBezTo>
                    <a:pt x="2641120" y="1755328"/>
                    <a:pt x="2374389" y="1713590"/>
                    <a:pt x="2226113" y="1733550"/>
                  </a:cubicBezTo>
                  <a:cubicBezTo>
                    <a:pt x="2077837" y="1753510"/>
                    <a:pt x="1848016" y="1731921"/>
                    <a:pt x="1555550" y="1733550"/>
                  </a:cubicBezTo>
                  <a:cubicBezTo>
                    <a:pt x="1263084" y="1735179"/>
                    <a:pt x="1162571" y="1733467"/>
                    <a:pt x="884987" y="1733550"/>
                  </a:cubicBezTo>
                  <a:cubicBezTo>
                    <a:pt x="607403" y="1733633"/>
                    <a:pt x="411611" y="1744250"/>
                    <a:pt x="288931" y="1733550"/>
                  </a:cubicBezTo>
                  <a:cubicBezTo>
                    <a:pt x="107295" y="1733625"/>
                    <a:pt x="-16399" y="1581649"/>
                    <a:pt x="0" y="1444619"/>
                  </a:cubicBezTo>
                  <a:lnTo>
                    <a:pt x="0" y="1444625"/>
                  </a:lnTo>
                  <a:cubicBezTo>
                    <a:pt x="6583" y="1276738"/>
                    <a:pt x="-16872" y="1173793"/>
                    <a:pt x="0" y="1011238"/>
                  </a:cubicBezTo>
                  <a:lnTo>
                    <a:pt x="0" y="1011238"/>
                  </a:lnTo>
                  <a:cubicBezTo>
                    <a:pt x="-8039" y="833582"/>
                    <a:pt x="-14833" y="769473"/>
                    <a:pt x="0" y="650085"/>
                  </a:cubicBezTo>
                  <a:cubicBezTo>
                    <a:pt x="14833" y="530697"/>
                    <a:pt x="15658" y="416918"/>
                    <a:pt x="0" y="288931"/>
                  </a:cubicBezTo>
                  <a:close/>
                </a:path>
              </a:pathLst>
            </a:custGeom>
            <a:noFill/>
            <a:ln w="57150">
              <a:solidFill>
                <a:srgbClr val="01646C"/>
              </a:solidFill>
              <a:extLst>
                <a:ext uri="{C807C97D-BFC1-408E-A445-0C87EB9F89A2}">
                  <ask:lineSketchStyleProps xmlns:ask="http://schemas.microsoft.com/office/drawing/2018/sketchyshapes" sd="23595167">
                    <a:prstGeom prst="wedgeRoundRectCallout">
                      <a:avLst>
                        <a:gd name="adj1" fmla="val 51691"/>
                        <a:gd name="adj2" fmla="val 76270"/>
                        <a:gd name="adj3" fmla="val 16667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5" name="Content Placeholder 4">
              <a:extLst>
                <a:ext uri="{FF2B5EF4-FFF2-40B4-BE49-F238E27FC236}">
                  <a16:creationId xmlns:a16="http://schemas.microsoft.com/office/drawing/2014/main" id="{4512407C-8184-A5CB-C81B-34A66056BCB3}"/>
                </a:ext>
              </a:extLst>
            </p:cNvPr>
            <p:cNvSpPr txBox="1">
              <a:spLocks/>
            </p:cNvSpPr>
            <p:nvPr/>
          </p:nvSpPr>
          <p:spPr>
            <a:xfrm>
              <a:off x="1790701" y="4457699"/>
              <a:ext cx="4752856" cy="1457323"/>
            </a:xfrm>
            <a:custGeom>
              <a:avLst/>
              <a:gdLst>
                <a:gd name="connsiteX0" fmla="*/ 0 w 4752856"/>
                <a:gd name="connsiteY0" fmla="*/ 0 h 1457323"/>
                <a:gd name="connsiteX1" fmla="*/ 583922 w 4752856"/>
                <a:gd name="connsiteY1" fmla="*/ 0 h 1457323"/>
                <a:gd name="connsiteX2" fmla="*/ 1262902 w 4752856"/>
                <a:gd name="connsiteY2" fmla="*/ 0 h 1457323"/>
                <a:gd name="connsiteX3" fmla="*/ 1799295 w 4752856"/>
                <a:gd name="connsiteY3" fmla="*/ 0 h 1457323"/>
                <a:gd name="connsiteX4" fmla="*/ 2525803 w 4752856"/>
                <a:gd name="connsiteY4" fmla="*/ 0 h 1457323"/>
                <a:gd name="connsiteX5" fmla="*/ 3109726 w 4752856"/>
                <a:gd name="connsiteY5" fmla="*/ 0 h 1457323"/>
                <a:gd name="connsiteX6" fmla="*/ 3741177 w 4752856"/>
                <a:gd name="connsiteY6" fmla="*/ 0 h 1457323"/>
                <a:gd name="connsiteX7" fmla="*/ 4752856 w 4752856"/>
                <a:gd name="connsiteY7" fmla="*/ 0 h 1457323"/>
                <a:gd name="connsiteX8" fmla="*/ 4752856 w 4752856"/>
                <a:gd name="connsiteY8" fmla="*/ 456628 h 1457323"/>
                <a:gd name="connsiteX9" fmla="*/ 4752856 w 4752856"/>
                <a:gd name="connsiteY9" fmla="*/ 971549 h 1457323"/>
                <a:gd name="connsiteX10" fmla="*/ 4752856 w 4752856"/>
                <a:gd name="connsiteY10" fmla="*/ 1457323 h 1457323"/>
                <a:gd name="connsiteX11" fmla="*/ 4121405 w 4752856"/>
                <a:gd name="connsiteY11" fmla="*/ 1457323 h 1457323"/>
                <a:gd name="connsiteX12" fmla="*/ 3347369 w 4752856"/>
                <a:gd name="connsiteY12" fmla="*/ 1457323 h 1457323"/>
                <a:gd name="connsiteX13" fmla="*/ 2715918 w 4752856"/>
                <a:gd name="connsiteY13" fmla="*/ 1457323 h 1457323"/>
                <a:gd name="connsiteX14" fmla="*/ 1989410 w 4752856"/>
                <a:gd name="connsiteY14" fmla="*/ 1457323 h 1457323"/>
                <a:gd name="connsiteX15" fmla="*/ 1405487 w 4752856"/>
                <a:gd name="connsiteY15" fmla="*/ 1457323 h 1457323"/>
                <a:gd name="connsiteX16" fmla="*/ 631451 w 4752856"/>
                <a:gd name="connsiteY16" fmla="*/ 1457323 h 1457323"/>
                <a:gd name="connsiteX17" fmla="*/ 0 w 4752856"/>
                <a:gd name="connsiteY17" fmla="*/ 1457323 h 1457323"/>
                <a:gd name="connsiteX18" fmla="*/ 0 w 4752856"/>
                <a:gd name="connsiteY18" fmla="*/ 1015268 h 1457323"/>
                <a:gd name="connsiteX19" fmla="*/ 0 w 4752856"/>
                <a:gd name="connsiteY19" fmla="*/ 529494 h 1457323"/>
                <a:gd name="connsiteX20" fmla="*/ 0 w 4752856"/>
                <a:gd name="connsiteY20" fmla="*/ 0 h 145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752856" h="1457323" fill="none" extrusionOk="0">
                  <a:moveTo>
                    <a:pt x="0" y="0"/>
                  </a:moveTo>
                  <a:cubicBezTo>
                    <a:pt x="272308" y="18692"/>
                    <a:pt x="349434" y="24166"/>
                    <a:pt x="583922" y="0"/>
                  </a:cubicBezTo>
                  <a:cubicBezTo>
                    <a:pt x="818410" y="-24166"/>
                    <a:pt x="1121404" y="3189"/>
                    <a:pt x="1262902" y="0"/>
                  </a:cubicBezTo>
                  <a:cubicBezTo>
                    <a:pt x="1404400" y="-3189"/>
                    <a:pt x="1557352" y="8220"/>
                    <a:pt x="1799295" y="0"/>
                  </a:cubicBezTo>
                  <a:cubicBezTo>
                    <a:pt x="2041238" y="-8220"/>
                    <a:pt x="2337276" y="-15979"/>
                    <a:pt x="2525803" y="0"/>
                  </a:cubicBezTo>
                  <a:cubicBezTo>
                    <a:pt x="2714330" y="15979"/>
                    <a:pt x="2930130" y="-28880"/>
                    <a:pt x="3109726" y="0"/>
                  </a:cubicBezTo>
                  <a:cubicBezTo>
                    <a:pt x="3289322" y="28880"/>
                    <a:pt x="3453355" y="25498"/>
                    <a:pt x="3741177" y="0"/>
                  </a:cubicBezTo>
                  <a:cubicBezTo>
                    <a:pt x="4028999" y="-25498"/>
                    <a:pt x="4377416" y="-8613"/>
                    <a:pt x="4752856" y="0"/>
                  </a:cubicBezTo>
                  <a:cubicBezTo>
                    <a:pt x="4753536" y="127850"/>
                    <a:pt x="4761697" y="250154"/>
                    <a:pt x="4752856" y="456628"/>
                  </a:cubicBezTo>
                  <a:cubicBezTo>
                    <a:pt x="4744015" y="663102"/>
                    <a:pt x="4749391" y="765931"/>
                    <a:pt x="4752856" y="971549"/>
                  </a:cubicBezTo>
                  <a:cubicBezTo>
                    <a:pt x="4756321" y="1177167"/>
                    <a:pt x="4741993" y="1307823"/>
                    <a:pt x="4752856" y="1457323"/>
                  </a:cubicBezTo>
                  <a:cubicBezTo>
                    <a:pt x="4620328" y="1451575"/>
                    <a:pt x="4326853" y="1486365"/>
                    <a:pt x="4121405" y="1457323"/>
                  </a:cubicBezTo>
                  <a:cubicBezTo>
                    <a:pt x="3915957" y="1428281"/>
                    <a:pt x="3654612" y="1495476"/>
                    <a:pt x="3347369" y="1457323"/>
                  </a:cubicBezTo>
                  <a:cubicBezTo>
                    <a:pt x="3040126" y="1419170"/>
                    <a:pt x="2955677" y="1456838"/>
                    <a:pt x="2715918" y="1457323"/>
                  </a:cubicBezTo>
                  <a:cubicBezTo>
                    <a:pt x="2476159" y="1457808"/>
                    <a:pt x="2269974" y="1465507"/>
                    <a:pt x="1989410" y="1457323"/>
                  </a:cubicBezTo>
                  <a:cubicBezTo>
                    <a:pt x="1708846" y="1449139"/>
                    <a:pt x="1533430" y="1435340"/>
                    <a:pt x="1405487" y="1457323"/>
                  </a:cubicBezTo>
                  <a:cubicBezTo>
                    <a:pt x="1277544" y="1479306"/>
                    <a:pt x="830428" y="1465042"/>
                    <a:pt x="631451" y="1457323"/>
                  </a:cubicBezTo>
                  <a:cubicBezTo>
                    <a:pt x="432474" y="1449604"/>
                    <a:pt x="163836" y="1467054"/>
                    <a:pt x="0" y="1457323"/>
                  </a:cubicBezTo>
                  <a:cubicBezTo>
                    <a:pt x="-17277" y="1363068"/>
                    <a:pt x="-15293" y="1181168"/>
                    <a:pt x="0" y="1015268"/>
                  </a:cubicBezTo>
                  <a:cubicBezTo>
                    <a:pt x="15293" y="849369"/>
                    <a:pt x="21438" y="688147"/>
                    <a:pt x="0" y="529494"/>
                  </a:cubicBezTo>
                  <a:cubicBezTo>
                    <a:pt x="-21438" y="370841"/>
                    <a:pt x="-8035" y="111501"/>
                    <a:pt x="0" y="0"/>
                  </a:cubicBezTo>
                  <a:close/>
                </a:path>
                <a:path w="4752856" h="1457323" stroke="0" extrusionOk="0">
                  <a:moveTo>
                    <a:pt x="0" y="0"/>
                  </a:moveTo>
                  <a:cubicBezTo>
                    <a:pt x="137488" y="15312"/>
                    <a:pt x="389683" y="-22996"/>
                    <a:pt x="536394" y="0"/>
                  </a:cubicBezTo>
                  <a:cubicBezTo>
                    <a:pt x="683105" y="22996"/>
                    <a:pt x="880027" y="9852"/>
                    <a:pt x="1072787" y="0"/>
                  </a:cubicBezTo>
                  <a:cubicBezTo>
                    <a:pt x="1265547" y="-9852"/>
                    <a:pt x="1585097" y="24962"/>
                    <a:pt x="1751767" y="0"/>
                  </a:cubicBezTo>
                  <a:cubicBezTo>
                    <a:pt x="1918437" y="-24962"/>
                    <a:pt x="2281672" y="-8274"/>
                    <a:pt x="2478275" y="0"/>
                  </a:cubicBezTo>
                  <a:cubicBezTo>
                    <a:pt x="2674878" y="8274"/>
                    <a:pt x="2832669" y="10452"/>
                    <a:pt x="3109726" y="0"/>
                  </a:cubicBezTo>
                  <a:cubicBezTo>
                    <a:pt x="3386783" y="-10452"/>
                    <a:pt x="3584005" y="-31890"/>
                    <a:pt x="3788705" y="0"/>
                  </a:cubicBezTo>
                  <a:cubicBezTo>
                    <a:pt x="3993405" y="31890"/>
                    <a:pt x="4372938" y="4184"/>
                    <a:pt x="4752856" y="0"/>
                  </a:cubicBezTo>
                  <a:cubicBezTo>
                    <a:pt x="4736673" y="209417"/>
                    <a:pt x="4732414" y="347295"/>
                    <a:pt x="4752856" y="456628"/>
                  </a:cubicBezTo>
                  <a:cubicBezTo>
                    <a:pt x="4773298" y="565961"/>
                    <a:pt x="4762124" y="747107"/>
                    <a:pt x="4752856" y="913256"/>
                  </a:cubicBezTo>
                  <a:cubicBezTo>
                    <a:pt x="4743588" y="1079405"/>
                    <a:pt x="4744023" y="1192493"/>
                    <a:pt x="4752856" y="1457323"/>
                  </a:cubicBezTo>
                  <a:cubicBezTo>
                    <a:pt x="4644484" y="1470177"/>
                    <a:pt x="4377524" y="1466143"/>
                    <a:pt x="4216462" y="1457323"/>
                  </a:cubicBezTo>
                  <a:cubicBezTo>
                    <a:pt x="4055400" y="1448503"/>
                    <a:pt x="3774003" y="1474180"/>
                    <a:pt x="3632540" y="1457323"/>
                  </a:cubicBezTo>
                  <a:cubicBezTo>
                    <a:pt x="3491077" y="1440466"/>
                    <a:pt x="3233726" y="1480022"/>
                    <a:pt x="3048618" y="1457323"/>
                  </a:cubicBezTo>
                  <a:cubicBezTo>
                    <a:pt x="2863510" y="1434624"/>
                    <a:pt x="2610921" y="1473913"/>
                    <a:pt x="2417167" y="1457323"/>
                  </a:cubicBezTo>
                  <a:cubicBezTo>
                    <a:pt x="2223413" y="1440733"/>
                    <a:pt x="2042100" y="1490512"/>
                    <a:pt x="1738187" y="1457323"/>
                  </a:cubicBezTo>
                  <a:cubicBezTo>
                    <a:pt x="1434274" y="1424134"/>
                    <a:pt x="1388248" y="1446736"/>
                    <a:pt x="1106736" y="1457323"/>
                  </a:cubicBezTo>
                  <a:cubicBezTo>
                    <a:pt x="825224" y="1467910"/>
                    <a:pt x="341586" y="1413019"/>
                    <a:pt x="0" y="1457323"/>
                  </a:cubicBezTo>
                  <a:cubicBezTo>
                    <a:pt x="16358" y="1363600"/>
                    <a:pt x="-9724" y="1204796"/>
                    <a:pt x="0" y="1000695"/>
                  </a:cubicBezTo>
                  <a:cubicBezTo>
                    <a:pt x="9724" y="796594"/>
                    <a:pt x="-18282" y="776159"/>
                    <a:pt x="0" y="558640"/>
                  </a:cubicBezTo>
                  <a:cubicBezTo>
                    <a:pt x="18282" y="341122"/>
                    <a:pt x="-26896" y="267595"/>
                    <a:pt x="0" y="0"/>
                  </a:cubicBezTo>
                  <a:close/>
                </a:path>
              </a:pathLst>
            </a:custGeom>
            <a:ln>
              <a:noFill/>
              <a:extLst>
                <a:ext uri="{C807C97D-BFC1-408E-A445-0C87EB9F89A2}">
                  <ask:lineSketchStyleProps xmlns:ask="http://schemas.microsoft.com/office/drawing/2018/sketchyshapes" sd="2875139530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None/>
              </a:pPr>
              <a:r>
                <a:rPr lang="en-GB" sz="1800" dirty="0"/>
                <a:t>We track and report quarterly on qualitative feedback (received via email, etc.) about training/OR support</a:t>
              </a:r>
              <a:endParaRPr lang="en-GB" sz="1800" b="1" dirty="0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55BEB6F-D34B-2176-5232-A1201839E5CF}"/>
              </a:ext>
            </a:extLst>
          </p:cNvPr>
          <p:cNvGrpSpPr/>
          <p:nvPr/>
        </p:nvGrpSpPr>
        <p:grpSpPr>
          <a:xfrm>
            <a:off x="5572127" y="1513681"/>
            <a:ext cx="3233736" cy="1054103"/>
            <a:chOff x="5900737" y="1514476"/>
            <a:chExt cx="3233736" cy="1054103"/>
          </a:xfrm>
        </p:grpSpPr>
        <p:sp>
          <p:nvSpPr>
            <p:cNvPr id="37" name="Speech Bubble: Rectangle with Corners Rounded 36">
              <a:extLst>
                <a:ext uri="{FF2B5EF4-FFF2-40B4-BE49-F238E27FC236}">
                  <a16:creationId xmlns:a16="http://schemas.microsoft.com/office/drawing/2014/main" id="{8F415B30-C437-2C37-C634-D2DB8AC258EE}"/>
                </a:ext>
              </a:extLst>
            </p:cNvPr>
            <p:cNvSpPr/>
            <p:nvPr/>
          </p:nvSpPr>
          <p:spPr>
            <a:xfrm>
              <a:off x="5915025" y="1514476"/>
              <a:ext cx="3190874" cy="971549"/>
            </a:xfrm>
            <a:custGeom>
              <a:avLst/>
              <a:gdLst>
                <a:gd name="connsiteX0" fmla="*/ 0 w 3190874"/>
                <a:gd name="connsiteY0" fmla="*/ 161928 h 971549"/>
                <a:gd name="connsiteX1" fmla="*/ 161928 w 3190874"/>
                <a:gd name="connsiteY1" fmla="*/ 0 h 971549"/>
                <a:gd name="connsiteX2" fmla="*/ 531812 w 3190874"/>
                <a:gd name="connsiteY2" fmla="*/ 0 h 971549"/>
                <a:gd name="connsiteX3" fmla="*/ 531812 w 3190874"/>
                <a:gd name="connsiteY3" fmla="*/ 0 h 971549"/>
                <a:gd name="connsiteX4" fmla="*/ 946626 w 3190874"/>
                <a:gd name="connsiteY4" fmla="*/ 0 h 971549"/>
                <a:gd name="connsiteX5" fmla="*/ 1329531 w 3190874"/>
                <a:gd name="connsiteY5" fmla="*/ 0 h 971549"/>
                <a:gd name="connsiteX6" fmla="*/ 1896003 w 3190874"/>
                <a:gd name="connsiteY6" fmla="*/ 0 h 971549"/>
                <a:gd name="connsiteX7" fmla="*/ 2496463 w 3190874"/>
                <a:gd name="connsiteY7" fmla="*/ 0 h 971549"/>
                <a:gd name="connsiteX8" fmla="*/ 3028946 w 3190874"/>
                <a:gd name="connsiteY8" fmla="*/ 0 h 971549"/>
                <a:gd name="connsiteX9" fmla="*/ 3190874 w 3190874"/>
                <a:gd name="connsiteY9" fmla="*/ 161928 h 971549"/>
                <a:gd name="connsiteX10" fmla="*/ 3190874 w 3190874"/>
                <a:gd name="connsiteY10" fmla="*/ 566737 h 971549"/>
                <a:gd name="connsiteX11" fmla="*/ 3190874 w 3190874"/>
                <a:gd name="connsiteY11" fmla="*/ 566737 h 971549"/>
                <a:gd name="connsiteX12" fmla="*/ 3190874 w 3190874"/>
                <a:gd name="connsiteY12" fmla="*/ 809624 h 971549"/>
                <a:gd name="connsiteX13" fmla="*/ 3190874 w 3190874"/>
                <a:gd name="connsiteY13" fmla="*/ 809621 h 971549"/>
                <a:gd name="connsiteX14" fmla="*/ 3028946 w 3190874"/>
                <a:gd name="connsiteY14" fmla="*/ 971549 h 971549"/>
                <a:gd name="connsiteX15" fmla="*/ 2496463 w 3190874"/>
                <a:gd name="connsiteY15" fmla="*/ 971549 h 971549"/>
                <a:gd name="connsiteX16" fmla="*/ 1963979 w 3190874"/>
                <a:gd name="connsiteY16" fmla="*/ 971549 h 971549"/>
                <a:gd name="connsiteX17" fmla="*/ 1329531 w 3190874"/>
                <a:gd name="connsiteY17" fmla="*/ 971549 h 971549"/>
                <a:gd name="connsiteX18" fmla="*/ 771979 w 3190874"/>
                <a:gd name="connsiteY18" fmla="*/ 1143411 h 971549"/>
                <a:gd name="connsiteX19" fmla="*/ 214427 w 3190874"/>
                <a:gd name="connsiteY19" fmla="*/ 1315273 h 971549"/>
                <a:gd name="connsiteX20" fmla="*/ 531812 w 3190874"/>
                <a:gd name="connsiteY20" fmla="*/ 971549 h 971549"/>
                <a:gd name="connsiteX21" fmla="*/ 161928 w 3190874"/>
                <a:gd name="connsiteY21" fmla="*/ 971549 h 971549"/>
                <a:gd name="connsiteX22" fmla="*/ 0 w 3190874"/>
                <a:gd name="connsiteY22" fmla="*/ 809621 h 971549"/>
                <a:gd name="connsiteX23" fmla="*/ 0 w 3190874"/>
                <a:gd name="connsiteY23" fmla="*/ 809624 h 971549"/>
                <a:gd name="connsiteX24" fmla="*/ 0 w 3190874"/>
                <a:gd name="connsiteY24" fmla="*/ 566737 h 971549"/>
                <a:gd name="connsiteX25" fmla="*/ 0 w 3190874"/>
                <a:gd name="connsiteY25" fmla="*/ 566737 h 971549"/>
                <a:gd name="connsiteX26" fmla="*/ 0 w 3190874"/>
                <a:gd name="connsiteY26" fmla="*/ 161928 h 971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190874" h="971549" extrusionOk="0">
                  <a:moveTo>
                    <a:pt x="0" y="161928"/>
                  </a:moveTo>
                  <a:cubicBezTo>
                    <a:pt x="11406" y="87535"/>
                    <a:pt x="72675" y="-16348"/>
                    <a:pt x="161928" y="0"/>
                  </a:cubicBezTo>
                  <a:cubicBezTo>
                    <a:pt x="287807" y="-4238"/>
                    <a:pt x="457602" y="6560"/>
                    <a:pt x="531812" y="0"/>
                  </a:cubicBezTo>
                  <a:lnTo>
                    <a:pt x="531812" y="0"/>
                  </a:lnTo>
                  <a:cubicBezTo>
                    <a:pt x="649517" y="6764"/>
                    <a:pt x="826220" y="17986"/>
                    <a:pt x="946626" y="0"/>
                  </a:cubicBezTo>
                  <a:cubicBezTo>
                    <a:pt x="1067032" y="-17986"/>
                    <a:pt x="1220100" y="18178"/>
                    <a:pt x="1329531" y="0"/>
                  </a:cubicBezTo>
                  <a:cubicBezTo>
                    <a:pt x="1546024" y="-27396"/>
                    <a:pt x="1696703" y="-25850"/>
                    <a:pt x="1896003" y="0"/>
                  </a:cubicBezTo>
                  <a:cubicBezTo>
                    <a:pt x="2095303" y="25850"/>
                    <a:pt x="2326974" y="-1864"/>
                    <a:pt x="2496463" y="0"/>
                  </a:cubicBezTo>
                  <a:cubicBezTo>
                    <a:pt x="2665952" y="1864"/>
                    <a:pt x="2775501" y="16512"/>
                    <a:pt x="3028946" y="0"/>
                  </a:cubicBezTo>
                  <a:cubicBezTo>
                    <a:pt x="3110301" y="-15861"/>
                    <a:pt x="3195830" y="69160"/>
                    <a:pt x="3190874" y="161928"/>
                  </a:cubicBezTo>
                  <a:cubicBezTo>
                    <a:pt x="3201058" y="281839"/>
                    <a:pt x="3190143" y="403355"/>
                    <a:pt x="3190874" y="566737"/>
                  </a:cubicBezTo>
                  <a:lnTo>
                    <a:pt x="3190874" y="566737"/>
                  </a:lnTo>
                  <a:cubicBezTo>
                    <a:pt x="3196576" y="663049"/>
                    <a:pt x="3180172" y="706373"/>
                    <a:pt x="3190874" y="809624"/>
                  </a:cubicBezTo>
                  <a:lnTo>
                    <a:pt x="3190874" y="809621"/>
                  </a:lnTo>
                  <a:cubicBezTo>
                    <a:pt x="3192375" y="894202"/>
                    <a:pt x="3114888" y="965839"/>
                    <a:pt x="3028946" y="971549"/>
                  </a:cubicBezTo>
                  <a:cubicBezTo>
                    <a:pt x="2910861" y="970732"/>
                    <a:pt x="2659821" y="985463"/>
                    <a:pt x="2496463" y="971549"/>
                  </a:cubicBezTo>
                  <a:cubicBezTo>
                    <a:pt x="2333105" y="957635"/>
                    <a:pt x="2121975" y="962205"/>
                    <a:pt x="1963979" y="971549"/>
                  </a:cubicBezTo>
                  <a:cubicBezTo>
                    <a:pt x="1805983" y="980893"/>
                    <a:pt x="1542028" y="999716"/>
                    <a:pt x="1329531" y="971549"/>
                  </a:cubicBezTo>
                  <a:cubicBezTo>
                    <a:pt x="1185821" y="1043094"/>
                    <a:pt x="891788" y="1091066"/>
                    <a:pt x="771979" y="1143411"/>
                  </a:cubicBezTo>
                  <a:cubicBezTo>
                    <a:pt x="652170" y="1195756"/>
                    <a:pt x="333656" y="1285657"/>
                    <a:pt x="214427" y="1315273"/>
                  </a:cubicBezTo>
                  <a:cubicBezTo>
                    <a:pt x="330914" y="1171435"/>
                    <a:pt x="402426" y="1131111"/>
                    <a:pt x="531812" y="971549"/>
                  </a:cubicBezTo>
                  <a:cubicBezTo>
                    <a:pt x="368250" y="975455"/>
                    <a:pt x="338108" y="964990"/>
                    <a:pt x="161928" y="971549"/>
                  </a:cubicBezTo>
                  <a:cubicBezTo>
                    <a:pt x="71258" y="976485"/>
                    <a:pt x="8706" y="909271"/>
                    <a:pt x="0" y="809621"/>
                  </a:cubicBezTo>
                  <a:lnTo>
                    <a:pt x="0" y="809624"/>
                  </a:lnTo>
                  <a:cubicBezTo>
                    <a:pt x="-1407" y="723932"/>
                    <a:pt x="-8880" y="634304"/>
                    <a:pt x="0" y="566737"/>
                  </a:cubicBezTo>
                  <a:lnTo>
                    <a:pt x="0" y="566737"/>
                  </a:lnTo>
                  <a:cubicBezTo>
                    <a:pt x="11982" y="471897"/>
                    <a:pt x="8237" y="251094"/>
                    <a:pt x="0" y="161928"/>
                  </a:cubicBezTo>
                  <a:close/>
                </a:path>
              </a:pathLst>
            </a:custGeom>
            <a:noFill/>
            <a:ln w="57150">
              <a:solidFill>
                <a:srgbClr val="01646C"/>
              </a:solidFill>
              <a:extLst>
                <a:ext uri="{C807C97D-BFC1-408E-A445-0C87EB9F89A2}">
                  <ask:lineSketchStyleProps xmlns:ask="http://schemas.microsoft.com/office/drawing/2018/sketchyshapes" sd="2402929413">
                    <a:prstGeom prst="wedgeRoundRectCallout">
                      <a:avLst>
                        <a:gd name="adj1" fmla="val -43280"/>
                        <a:gd name="adj2" fmla="val 85379"/>
                        <a:gd name="adj3" fmla="val 16667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8" name="Content Placeholder 4">
              <a:extLst>
                <a:ext uri="{FF2B5EF4-FFF2-40B4-BE49-F238E27FC236}">
                  <a16:creationId xmlns:a16="http://schemas.microsoft.com/office/drawing/2014/main" id="{3921BC3A-9AE4-14CB-01F5-BAEC410CEDD4}"/>
                </a:ext>
              </a:extLst>
            </p:cNvPr>
            <p:cNvSpPr txBox="1">
              <a:spLocks/>
            </p:cNvSpPr>
            <p:nvPr/>
          </p:nvSpPr>
          <p:spPr>
            <a:xfrm>
              <a:off x="5900737" y="1560512"/>
              <a:ext cx="3233736" cy="1008067"/>
            </a:xfrm>
            <a:custGeom>
              <a:avLst/>
              <a:gdLst>
                <a:gd name="connsiteX0" fmla="*/ 0 w 3233736"/>
                <a:gd name="connsiteY0" fmla="*/ 0 h 1008067"/>
                <a:gd name="connsiteX1" fmla="*/ 614410 w 3233736"/>
                <a:gd name="connsiteY1" fmla="*/ 0 h 1008067"/>
                <a:gd name="connsiteX2" fmla="*/ 1228820 w 3233736"/>
                <a:gd name="connsiteY2" fmla="*/ 0 h 1008067"/>
                <a:gd name="connsiteX3" fmla="*/ 1875567 w 3233736"/>
                <a:gd name="connsiteY3" fmla="*/ 0 h 1008067"/>
                <a:gd name="connsiteX4" fmla="*/ 2425302 w 3233736"/>
                <a:gd name="connsiteY4" fmla="*/ 0 h 1008067"/>
                <a:gd name="connsiteX5" fmla="*/ 3233736 w 3233736"/>
                <a:gd name="connsiteY5" fmla="*/ 0 h 1008067"/>
                <a:gd name="connsiteX6" fmla="*/ 3233736 w 3233736"/>
                <a:gd name="connsiteY6" fmla="*/ 473791 h 1008067"/>
                <a:gd name="connsiteX7" fmla="*/ 3233736 w 3233736"/>
                <a:gd name="connsiteY7" fmla="*/ 1008067 h 1008067"/>
                <a:gd name="connsiteX8" fmla="*/ 2554651 w 3233736"/>
                <a:gd name="connsiteY8" fmla="*/ 1008067 h 1008067"/>
                <a:gd name="connsiteX9" fmla="*/ 2004916 w 3233736"/>
                <a:gd name="connsiteY9" fmla="*/ 1008067 h 1008067"/>
                <a:gd name="connsiteX10" fmla="*/ 1325832 w 3233736"/>
                <a:gd name="connsiteY10" fmla="*/ 1008067 h 1008067"/>
                <a:gd name="connsiteX11" fmla="*/ 776097 w 3233736"/>
                <a:gd name="connsiteY11" fmla="*/ 1008067 h 1008067"/>
                <a:gd name="connsiteX12" fmla="*/ 0 w 3233736"/>
                <a:gd name="connsiteY12" fmla="*/ 1008067 h 1008067"/>
                <a:gd name="connsiteX13" fmla="*/ 0 w 3233736"/>
                <a:gd name="connsiteY13" fmla="*/ 504034 h 1008067"/>
                <a:gd name="connsiteX14" fmla="*/ 0 w 3233736"/>
                <a:gd name="connsiteY14" fmla="*/ 0 h 1008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3736" h="1008067" fill="none" extrusionOk="0">
                  <a:moveTo>
                    <a:pt x="0" y="0"/>
                  </a:moveTo>
                  <a:cubicBezTo>
                    <a:pt x="186916" y="509"/>
                    <a:pt x="327692" y="24618"/>
                    <a:pt x="614410" y="0"/>
                  </a:cubicBezTo>
                  <a:cubicBezTo>
                    <a:pt x="901128" y="-24618"/>
                    <a:pt x="945455" y="975"/>
                    <a:pt x="1228820" y="0"/>
                  </a:cubicBezTo>
                  <a:cubicBezTo>
                    <a:pt x="1512185" y="-975"/>
                    <a:pt x="1638611" y="29801"/>
                    <a:pt x="1875567" y="0"/>
                  </a:cubicBezTo>
                  <a:cubicBezTo>
                    <a:pt x="2112523" y="-29801"/>
                    <a:pt x="2185424" y="-5602"/>
                    <a:pt x="2425302" y="0"/>
                  </a:cubicBezTo>
                  <a:cubicBezTo>
                    <a:pt x="2665180" y="5602"/>
                    <a:pt x="2904497" y="-10300"/>
                    <a:pt x="3233736" y="0"/>
                  </a:cubicBezTo>
                  <a:cubicBezTo>
                    <a:pt x="3213963" y="146525"/>
                    <a:pt x="3212557" y="346519"/>
                    <a:pt x="3233736" y="473791"/>
                  </a:cubicBezTo>
                  <a:cubicBezTo>
                    <a:pt x="3254915" y="601063"/>
                    <a:pt x="3255403" y="752454"/>
                    <a:pt x="3233736" y="1008067"/>
                  </a:cubicBezTo>
                  <a:cubicBezTo>
                    <a:pt x="2933697" y="994147"/>
                    <a:pt x="2761944" y="992165"/>
                    <a:pt x="2554651" y="1008067"/>
                  </a:cubicBezTo>
                  <a:cubicBezTo>
                    <a:pt x="2347358" y="1023969"/>
                    <a:pt x="2219686" y="981051"/>
                    <a:pt x="2004916" y="1008067"/>
                  </a:cubicBezTo>
                  <a:cubicBezTo>
                    <a:pt x="1790147" y="1035083"/>
                    <a:pt x="1571184" y="1040430"/>
                    <a:pt x="1325832" y="1008067"/>
                  </a:cubicBezTo>
                  <a:cubicBezTo>
                    <a:pt x="1080480" y="975704"/>
                    <a:pt x="911419" y="983913"/>
                    <a:pt x="776097" y="1008067"/>
                  </a:cubicBezTo>
                  <a:cubicBezTo>
                    <a:pt x="640775" y="1032221"/>
                    <a:pt x="342794" y="1013075"/>
                    <a:pt x="0" y="1008067"/>
                  </a:cubicBezTo>
                  <a:cubicBezTo>
                    <a:pt x="-9008" y="853022"/>
                    <a:pt x="7833" y="705148"/>
                    <a:pt x="0" y="504034"/>
                  </a:cubicBezTo>
                  <a:cubicBezTo>
                    <a:pt x="-7833" y="302920"/>
                    <a:pt x="15815" y="121482"/>
                    <a:pt x="0" y="0"/>
                  </a:cubicBezTo>
                  <a:close/>
                </a:path>
                <a:path w="3233736" h="1008067" stroke="0" extrusionOk="0">
                  <a:moveTo>
                    <a:pt x="0" y="0"/>
                  </a:moveTo>
                  <a:cubicBezTo>
                    <a:pt x="160162" y="23124"/>
                    <a:pt x="280806" y="18833"/>
                    <a:pt x="549735" y="0"/>
                  </a:cubicBezTo>
                  <a:cubicBezTo>
                    <a:pt x="818664" y="-18833"/>
                    <a:pt x="1069246" y="-3653"/>
                    <a:pt x="1228820" y="0"/>
                  </a:cubicBezTo>
                  <a:cubicBezTo>
                    <a:pt x="1388395" y="3653"/>
                    <a:pt x="1716469" y="-3660"/>
                    <a:pt x="1843230" y="0"/>
                  </a:cubicBezTo>
                  <a:cubicBezTo>
                    <a:pt x="1969991" y="3660"/>
                    <a:pt x="2180201" y="4347"/>
                    <a:pt x="2425302" y="0"/>
                  </a:cubicBezTo>
                  <a:cubicBezTo>
                    <a:pt x="2670403" y="-4347"/>
                    <a:pt x="3006266" y="-16420"/>
                    <a:pt x="3233736" y="0"/>
                  </a:cubicBezTo>
                  <a:cubicBezTo>
                    <a:pt x="3249228" y="211338"/>
                    <a:pt x="3214189" y="298534"/>
                    <a:pt x="3233736" y="483872"/>
                  </a:cubicBezTo>
                  <a:cubicBezTo>
                    <a:pt x="3253283" y="669210"/>
                    <a:pt x="3218927" y="748458"/>
                    <a:pt x="3233736" y="1008067"/>
                  </a:cubicBezTo>
                  <a:cubicBezTo>
                    <a:pt x="2999183" y="1000650"/>
                    <a:pt x="2878976" y="980045"/>
                    <a:pt x="2586989" y="1008067"/>
                  </a:cubicBezTo>
                  <a:cubicBezTo>
                    <a:pt x="2295002" y="1036089"/>
                    <a:pt x="2208888" y="1004218"/>
                    <a:pt x="2004916" y="1008067"/>
                  </a:cubicBezTo>
                  <a:cubicBezTo>
                    <a:pt x="1800944" y="1011916"/>
                    <a:pt x="1615865" y="1028178"/>
                    <a:pt x="1455181" y="1008067"/>
                  </a:cubicBezTo>
                  <a:cubicBezTo>
                    <a:pt x="1294497" y="987956"/>
                    <a:pt x="1048032" y="1007336"/>
                    <a:pt x="776097" y="1008067"/>
                  </a:cubicBezTo>
                  <a:cubicBezTo>
                    <a:pt x="504162" y="1008798"/>
                    <a:pt x="156916" y="998732"/>
                    <a:pt x="0" y="1008067"/>
                  </a:cubicBezTo>
                  <a:cubicBezTo>
                    <a:pt x="-11309" y="770722"/>
                    <a:pt x="18854" y="720809"/>
                    <a:pt x="0" y="524195"/>
                  </a:cubicBezTo>
                  <a:cubicBezTo>
                    <a:pt x="-18854" y="327581"/>
                    <a:pt x="4476" y="165123"/>
                    <a:pt x="0" y="0"/>
                  </a:cubicBezTo>
                  <a:close/>
                </a:path>
              </a:pathLst>
            </a:custGeom>
            <a:ln>
              <a:noFill/>
              <a:extLst>
                <a:ext uri="{C807C97D-BFC1-408E-A445-0C87EB9F89A2}">
                  <ask:lineSketchStyleProps xmlns:ask="http://schemas.microsoft.com/office/drawing/2018/sketchyshapes" sd="2943111110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Font typeface="Arial" panose="020B0604020202020204" pitchFamily="34" charset="0"/>
                <a:buNone/>
              </a:pPr>
              <a:r>
                <a:rPr lang="en-GB" sz="1800" dirty="0"/>
                <a:t>We have a pre- and post-training survey (1Q: “what is your comfort level with this topic?”) </a:t>
              </a:r>
              <a:endParaRPr lang="en-GB" sz="1800" b="1" dirty="0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6D3DA71-D1C3-0428-77FA-CF5A7FD8CBE8}"/>
              </a:ext>
            </a:extLst>
          </p:cNvPr>
          <p:cNvGrpSpPr/>
          <p:nvPr/>
        </p:nvGrpSpPr>
        <p:grpSpPr>
          <a:xfrm>
            <a:off x="3757613" y="3995180"/>
            <a:ext cx="2971801" cy="1472165"/>
            <a:chOff x="1790701" y="4300537"/>
            <a:chExt cx="4752856" cy="1733550"/>
          </a:xfrm>
        </p:grpSpPr>
        <p:sp>
          <p:nvSpPr>
            <p:cNvPr id="40" name="Speech Bubble: Rectangle with Corners Rounded 39">
              <a:extLst>
                <a:ext uri="{FF2B5EF4-FFF2-40B4-BE49-F238E27FC236}">
                  <a16:creationId xmlns:a16="http://schemas.microsoft.com/office/drawing/2014/main" id="{8F6448D2-EA98-8EF4-0F44-F55C052518B7}"/>
                </a:ext>
              </a:extLst>
            </p:cNvPr>
            <p:cNvSpPr/>
            <p:nvPr/>
          </p:nvSpPr>
          <p:spPr>
            <a:xfrm>
              <a:off x="1790701" y="4300537"/>
              <a:ext cx="4752854" cy="1733550"/>
            </a:xfrm>
            <a:custGeom>
              <a:avLst/>
              <a:gdLst>
                <a:gd name="connsiteX0" fmla="*/ 0 w 4752854"/>
                <a:gd name="connsiteY0" fmla="*/ 288931 h 1733550"/>
                <a:gd name="connsiteX1" fmla="*/ 288931 w 4752854"/>
                <a:gd name="connsiteY1" fmla="*/ 0 h 1733550"/>
                <a:gd name="connsiteX2" fmla="*/ 792142 w 4752854"/>
                <a:gd name="connsiteY2" fmla="*/ 0 h 1733550"/>
                <a:gd name="connsiteX3" fmla="*/ 792142 w 4752854"/>
                <a:gd name="connsiteY3" fmla="*/ 0 h 1733550"/>
                <a:gd name="connsiteX4" fmla="*/ 1386249 w 4752854"/>
                <a:gd name="connsiteY4" fmla="*/ 0 h 1733550"/>
                <a:gd name="connsiteX5" fmla="*/ 1980356 w 4752854"/>
                <a:gd name="connsiteY5" fmla="*/ 0 h 1733550"/>
                <a:gd name="connsiteX6" fmla="*/ 2576412 w 4752854"/>
                <a:gd name="connsiteY6" fmla="*/ 0 h 1733550"/>
                <a:gd name="connsiteX7" fmla="*/ 3172468 w 4752854"/>
                <a:gd name="connsiteY7" fmla="*/ 0 h 1733550"/>
                <a:gd name="connsiteX8" fmla="*/ 3793360 w 4752854"/>
                <a:gd name="connsiteY8" fmla="*/ 0 h 1733550"/>
                <a:gd name="connsiteX9" fmla="*/ 4463923 w 4752854"/>
                <a:gd name="connsiteY9" fmla="*/ 0 h 1733550"/>
                <a:gd name="connsiteX10" fmla="*/ 4752854 w 4752854"/>
                <a:gd name="connsiteY10" fmla="*/ 288931 h 1733550"/>
                <a:gd name="connsiteX11" fmla="*/ 4752854 w 4752854"/>
                <a:gd name="connsiteY11" fmla="*/ 650085 h 1733550"/>
                <a:gd name="connsiteX12" fmla="*/ 4752854 w 4752854"/>
                <a:gd name="connsiteY12" fmla="*/ 1011238 h 1733550"/>
                <a:gd name="connsiteX13" fmla="*/ 4752854 w 4752854"/>
                <a:gd name="connsiteY13" fmla="*/ 1011238 h 1733550"/>
                <a:gd name="connsiteX14" fmla="*/ 4752854 w 4752854"/>
                <a:gd name="connsiteY14" fmla="*/ 1444625 h 1733550"/>
                <a:gd name="connsiteX15" fmla="*/ 4752854 w 4752854"/>
                <a:gd name="connsiteY15" fmla="*/ 1444619 h 1733550"/>
                <a:gd name="connsiteX16" fmla="*/ 4463923 w 4752854"/>
                <a:gd name="connsiteY16" fmla="*/ 1733550 h 1733550"/>
                <a:gd name="connsiteX17" fmla="*/ 3917538 w 4752854"/>
                <a:gd name="connsiteY17" fmla="*/ 1733550 h 1733550"/>
                <a:gd name="connsiteX18" fmla="*/ 3371154 w 4752854"/>
                <a:gd name="connsiteY18" fmla="*/ 1733550 h 1733550"/>
                <a:gd name="connsiteX19" fmla="*/ 2824769 w 4752854"/>
                <a:gd name="connsiteY19" fmla="*/ 1733550 h 1733550"/>
                <a:gd name="connsiteX20" fmla="*/ 1980356 w 4752854"/>
                <a:gd name="connsiteY20" fmla="*/ 1733550 h 1733550"/>
                <a:gd name="connsiteX21" fmla="*/ 1505681 w 4752854"/>
                <a:gd name="connsiteY21" fmla="*/ 1871689 h 1733550"/>
                <a:gd name="connsiteX22" fmla="*/ 952763 w 4752854"/>
                <a:gd name="connsiteY22" fmla="*/ 2032599 h 1733550"/>
                <a:gd name="connsiteX23" fmla="*/ 415494 w 4752854"/>
                <a:gd name="connsiteY23" fmla="*/ 2188954 h 1733550"/>
                <a:gd name="connsiteX24" fmla="*/ 792142 w 4752854"/>
                <a:gd name="connsiteY24" fmla="*/ 1733550 h 1733550"/>
                <a:gd name="connsiteX25" fmla="*/ 288931 w 4752854"/>
                <a:gd name="connsiteY25" fmla="*/ 1733550 h 1733550"/>
                <a:gd name="connsiteX26" fmla="*/ 0 w 4752854"/>
                <a:gd name="connsiteY26" fmla="*/ 1444619 h 1733550"/>
                <a:gd name="connsiteX27" fmla="*/ 0 w 4752854"/>
                <a:gd name="connsiteY27" fmla="*/ 1444625 h 1733550"/>
                <a:gd name="connsiteX28" fmla="*/ 0 w 4752854"/>
                <a:gd name="connsiteY28" fmla="*/ 1011238 h 1733550"/>
                <a:gd name="connsiteX29" fmla="*/ 0 w 4752854"/>
                <a:gd name="connsiteY29" fmla="*/ 1011238 h 1733550"/>
                <a:gd name="connsiteX30" fmla="*/ 0 w 4752854"/>
                <a:gd name="connsiteY30" fmla="*/ 664531 h 1733550"/>
                <a:gd name="connsiteX31" fmla="*/ 0 w 4752854"/>
                <a:gd name="connsiteY31" fmla="*/ 288931 h 1733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752854" h="1733550" extrusionOk="0">
                  <a:moveTo>
                    <a:pt x="0" y="288931"/>
                  </a:moveTo>
                  <a:cubicBezTo>
                    <a:pt x="32396" y="134634"/>
                    <a:pt x="144027" y="-1217"/>
                    <a:pt x="288931" y="0"/>
                  </a:cubicBezTo>
                  <a:cubicBezTo>
                    <a:pt x="465248" y="-9983"/>
                    <a:pt x="590272" y="23254"/>
                    <a:pt x="792142" y="0"/>
                  </a:cubicBezTo>
                  <a:lnTo>
                    <a:pt x="792142" y="0"/>
                  </a:lnTo>
                  <a:cubicBezTo>
                    <a:pt x="950618" y="13865"/>
                    <a:pt x="1265443" y="-27959"/>
                    <a:pt x="1386249" y="0"/>
                  </a:cubicBezTo>
                  <a:cubicBezTo>
                    <a:pt x="1507055" y="27959"/>
                    <a:pt x="1757693" y="-2051"/>
                    <a:pt x="1980356" y="0"/>
                  </a:cubicBezTo>
                  <a:cubicBezTo>
                    <a:pt x="2201333" y="8192"/>
                    <a:pt x="2446475" y="7800"/>
                    <a:pt x="2576412" y="0"/>
                  </a:cubicBezTo>
                  <a:cubicBezTo>
                    <a:pt x="2706349" y="-7800"/>
                    <a:pt x="2981948" y="19317"/>
                    <a:pt x="3172468" y="0"/>
                  </a:cubicBezTo>
                  <a:cubicBezTo>
                    <a:pt x="3362988" y="-19317"/>
                    <a:pt x="3599863" y="-25846"/>
                    <a:pt x="3793360" y="0"/>
                  </a:cubicBezTo>
                  <a:cubicBezTo>
                    <a:pt x="3986857" y="25846"/>
                    <a:pt x="4152030" y="16140"/>
                    <a:pt x="4463923" y="0"/>
                  </a:cubicBezTo>
                  <a:cubicBezTo>
                    <a:pt x="4648182" y="-23125"/>
                    <a:pt x="4777646" y="126944"/>
                    <a:pt x="4752854" y="288931"/>
                  </a:cubicBezTo>
                  <a:cubicBezTo>
                    <a:pt x="4756058" y="368317"/>
                    <a:pt x="4755720" y="519281"/>
                    <a:pt x="4752854" y="650085"/>
                  </a:cubicBezTo>
                  <a:cubicBezTo>
                    <a:pt x="4749988" y="780889"/>
                    <a:pt x="4746269" y="861212"/>
                    <a:pt x="4752854" y="1011238"/>
                  </a:cubicBezTo>
                  <a:lnTo>
                    <a:pt x="4752854" y="1011238"/>
                  </a:lnTo>
                  <a:cubicBezTo>
                    <a:pt x="4770581" y="1195093"/>
                    <a:pt x="4754239" y="1348677"/>
                    <a:pt x="4752854" y="1444625"/>
                  </a:cubicBezTo>
                  <a:lnTo>
                    <a:pt x="4752854" y="1444619"/>
                  </a:lnTo>
                  <a:cubicBezTo>
                    <a:pt x="4757567" y="1613016"/>
                    <a:pt x="4608669" y="1747241"/>
                    <a:pt x="4463923" y="1733550"/>
                  </a:cubicBezTo>
                  <a:cubicBezTo>
                    <a:pt x="4352465" y="1750060"/>
                    <a:pt x="4028512" y="1737277"/>
                    <a:pt x="3917538" y="1733550"/>
                  </a:cubicBezTo>
                  <a:cubicBezTo>
                    <a:pt x="3806564" y="1729823"/>
                    <a:pt x="3541608" y="1721506"/>
                    <a:pt x="3371154" y="1733550"/>
                  </a:cubicBezTo>
                  <a:cubicBezTo>
                    <a:pt x="3200700" y="1745594"/>
                    <a:pt x="3074475" y="1721993"/>
                    <a:pt x="2824769" y="1733550"/>
                  </a:cubicBezTo>
                  <a:cubicBezTo>
                    <a:pt x="2575063" y="1745107"/>
                    <a:pt x="2267517" y="1753902"/>
                    <a:pt x="1980356" y="1733550"/>
                  </a:cubicBezTo>
                  <a:cubicBezTo>
                    <a:pt x="1825352" y="1753482"/>
                    <a:pt x="1710514" y="1822223"/>
                    <a:pt x="1505681" y="1871689"/>
                  </a:cubicBezTo>
                  <a:cubicBezTo>
                    <a:pt x="1300848" y="1921155"/>
                    <a:pt x="1153644" y="1951558"/>
                    <a:pt x="952763" y="2032599"/>
                  </a:cubicBezTo>
                  <a:cubicBezTo>
                    <a:pt x="751882" y="2113640"/>
                    <a:pt x="667260" y="2116327"/>
                    <a:pt x="415494" y="2188954"/>
                  </a:cubicBezTo>
                  <a:cubicBezTo>
                    <a:pt x="562071" y="1998603"/>
                    <a:pt x="627563" y="1958069"/>
                    <a:pt x="792142" y="1733550"/>
                  </a:cubicBezTo>
                  <a:cubicBezTo>
                    <a:pt x="615990" y="1742308"/>
                    <a:pt x="455639" y="1752419"/>
                    <a:pt x="288931" y="1733550"/>
                  </a:cubicBezTo>
                  <a:cubicBezTo>
                    <a:pt x="120695" y="1753883"/>
                    <a:pt x="6802" y="1613665"/>
                    <a:pt x="0" y="1444619"/>
                  </a:cubicBezTo>
                  <a:lnTo>
                    <a:pt x="0" y="1444625"/>
                  </a:lnTo>
                  <a:cubicBezTo>
                    <a:pt x="-21452" y="1230557"/>
                    <a:pt x="13011" y="1138858"/>
                    <a:pt x="0" y="1011238"/>
                  </a:cubicBezTo>
                  <a:lnTo>
                    <a:pt x="0" y="1011238"/>
                  </a:lnTo>
                  <a:cubicBezTo>
                    <a:pt x="14080" y="912639"/>
                    <a:pt x="-1197" y="789390"/>
                    <a:pt x="0" y="664531"/>
                  </a:cubicBezTo>
                  <a:cubicBezTo>
                    <a:pt x="1197" y="539672"/>
                    <a:pt x="-12438" y="408342"/>
                    <a:pt x="0" y="288931"/>
                  </a:cubicBezTo>
                  <a:close/>
                </a:path>
              </a:pathLst>
            </a:custGeom>
            <a:noFill/>
            <a:ln w="57150">
              <a:solidFill>
                <a:srgbClr val="7392CB"/>
              </a:solidFill>
              <a:extLst>
                <a:ext uri="{C807C97D-BFC1-408E-A445-0C87EB9F89A2}">
                  <ask:lineSketchStyleProps xmlns:ask="http://schemas.microsoft.com/office/drawing/2018/sketchyshapes" sd="23595167">
                    <a:prstGeom prst="wedgeRoundRectCallout">
                      <a:avLst>
                        <a:gd name="adj1" fmla="val -41258"/>
                        <a:gd name="adj2" fmla="val 76270"/>
                        <a:gd name="adj3" fmla="val 16667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1" name="Content Placeholder 4">
              <a:extLst>
                <a:ext uri="{FF2B5EF4-FFF2-40B4-BE49-F238E27FC236}">
                  <a16:creationId xmlns:a16="http://schemas.microsoft.com/office/drawing/2014/main" id="{4FE7918A-EBF4-0F25-C4E5-2FD39CB46F04}"/>
                </a:ext>
              </a:extLst>
            </p:cNvPr>
            <p:cNvSpPr txBox="1">
              <a:spLocks/>
            </p:cNvSpPr>
            <p:nvPr/>
          </p:nvSpPr>
          <p:spPr>
            <a:xfrm>
              <a:off x="1790701" y="4457699"/>
              <a:ext cx="4752856" cy="1457323"/>
            </a:xfrm>
            <a:custGeom>
              <a:avLst/>
              <a:gdLst>
                <a:gd name="connsiteX0" fmla="*/ 0 w 4752856"/>
                <a:gd name="connsiteY0" fmla="*/ 0 h 1457323"/>
                <a:gd name="connsiteX1" fmla="*/ 583922 w 4752856"/>
                <a:gd name="connsiteY1" fmla="*/ 0 h 1457323"/>
                <a:gd name="connsiteX2" fmla="*/ 1262902 w 4752856"/>
                <a:gd name="connsiteY2" fmla="*/ 0 h 1457323"/>
                <a:gd name="connsiteX3" fmla="*/ 1799295 w 4752856"/>
                <a:gd name="connsiteY3" fmla="*/ 0 h 1457323"/>
                <a:gd name="connsiteX4" fmla="*/ 2525803 w 4752856"/>
                <a:gd name="connsiteY4" fmla="*/ 0 h 1457323"/>
                <a:gd name="connsiteX5" fmla="*/ 3109726 w 4752856"/>
                <a:gd name="connsiteY5" fmla="*/ 0 h 1457323"/>
                <a:gd name="connsiteX6" fmla="*/ 3741177 w 4752856"/>
                <a:gd name="connsiteY6" fmla="*/ 0 h 1457323"/>
                <a:gd name="connsiteX7" fmla="*/ 4752856 w 4752856"/>
                <a:gd name="connsiteY7" fmla="*/ 0 h 1457323"/>
                <a:gd name="connsiteX8" fmla="*/ 4752856 w 4752856"/>
                <a:gd name="connsiteY8" fmla="*/ 456628 h 1457323"/>
                <a:gd name="connsiteX9" fmla="*/ 4752856 w 4752856"/>
                <a:gd name="connsiteY9" fmla="*/ 971549 h 1457323"/>
                <a:gd name="connsiteX10" fmla="*/ 4752856 w 4752856"/>
                <a:gd name="connsiteY10" fmla="*/ 1457323 h 1457323"/>
                <a:gd name="connsiteX11" fmla="*/ 4121405 w 4752856"/>
                <a:gd name="connsiteY11" fmla="*/ 1457323 h 1457323"/>
                <a:gd name="connsiteX12" fmla="*/ 3347369 w 4752856"/>
                <a:gd name="connsiteY12" fmla="*/ 1457323 h 1457323"/>
                <a:gd name="connsiteX13" fmla="*/ 2715918 w 4752856"/>
                <a:gd name="connsiteY13" fmla="*/ 1457323 h 1457323"/>
                <a:gd name="connsiteX14" fmla="*/ 1989410 w 4752856"/>
                <a:gd name="connsiteY14" fmla="*/ 1457323 h 1457323"/>
                <a:gd name="connsiteX15" fmla="*/ 1405487 w 4752856"/>
                <a:gd name="connsiteY15" fmla="*/ 1457323 h 1457323"/>
                <a:gd name="connsiteX16" fmla="*/ 631451 w 4752856"/>
                <a:gd name="connsiteY16" fmla="*/ 1457323 h 1457323"/>
                <a:gd name="connsiteX17" fmla="*/ 0 w 4752856"/>
                <a:gd name="connsiteY17" fmla="*/ 1457323 h 1457323"/>
                <a:gd name="connsiteX18" fmla="*/ 0 w 4752856"/>
                <a:gd name="connsiteY18" fmla="*/ 1015268 h 1457323"/>
                <a:gd name="connsiteX19" fmla="*/ 0 w 4752856"/>
                <a:gd name="connsiteY19" fmla="*/ 529494 h 1457323"/>
                <a:gd name="connsiteX20" fmla="*/ 0 w 4752856"/>
                <a:gd name="connsiteY20" fmla="*/ 0 h 1457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752856" h="1457323" fill="none" extrusionOk="0">
                  <a:moveTo>
                    <a:pt x="0" y="0"/>
                  </a:moveTo>
                  <a:cubicBezTo>
                    <a:pt x="272308" y="18692"/>
                    <a:pt x="349434" y="24166"/>
                    <a:pt x="583922" y="0"/>
                  </a:cubicBezTo>
                  <a:cubicBezTo>
                    <a:pt x="818410" y="-24166"/>
                    <a:pt x="1121404" y="3189"/>
                    <a:pt x="1262902" y="0"/>
                  </a:cubicBezTo>
                  <a:cubicBezTo>
                    <a:pt x="1404400" y="-3189"/>
                    <a:pt x="1557352" y="8220"/>
                    <a:pt x="1799295" y="0"/>
                  </a:cubicBezTo>
                  <a:cubicBezTo>
                    <a:pt x="2041238" y="-8220"/>
                    <a:pt x="2337276" y="-15979"/>
                    <a:pt x="2525803" y="0"/>
                  </a:cubicBezTo>
                  <a:cubicBezTo>
                    <a:pt x="2714330" y="15979"/>
                    <a:pt x="2930130" y="-28880"/>
                    <a:pt x="3109726" y="0"/>
                  </a:cubicBezTo>
                  <a:cubicBezTo>
                    <a:pt x="3289322" y="28880"/>
                    <a:pt x="3453355" y="25498"/>
                    <a:pt x="3741177" y="0"/>
                  </a:cubicBezTo>
                  <a:cubicBezTo>
                    <a:pt x="4028999" y="-25498"/>
                    <a:pt x="4377416" y="-8613"/>
                    <a:pt x="4752856" y="0"/>
                  </a:cubicBezTo>
                  <a:cubicBezTo>
                    <a:pt x="4753536" y="127850"/>
                    <a:pt x="4761697" y="250154"/>
                    <a:pt x="4752856" y="456628"/>
                  </a:cubicBezTo>
                  <a:cubicBezTo>
                    <a:pt x="4744015" y="663102"/>
                    <a:pt x="4749391" y="765931"/>
                    <a:pt x="4752856" y="971549"/>
                  </a:cubicBezTo>
                  <a:cubicBezTo>
                    <a:pt x="4756321" y="1177167"/>
                    <a:pt x="4741993" y="1307823"/>
                    <a:pt x="4752856" y="1457323"/>
                  </a:cubicBezTo>
                  <a:cubicBezTo>
                    <a:pt x="4620328" y="1451575"/>
                    <a:pt x="4326853" y="1486365"/>
                    <a:pt x="4121405" y="1457323"/>
                  </a:cubicBezTo>
                  <a:cubicBezTo>
                    <a:pt x="3915957" y="1428281"/>
                    <a:pt x="3654612" y="1495476"/>
                    <a:pt x="3347369" y="1457323"/>
                  </a:cubicBezTo>
                  <a:cubicBezTo>
                    <a:pt x="3040126" y="1419170"/>
                    <a:pt x="2955677" y="1456838"/>
                    <a:pt x="2715918" y="1457323"/>
                  </a:cubicBezTo>
                  <a:cubicBezTo>
                    <a:pt x="2476159" y="1457808"/>
                    <a:pt x="2269974" y="1465507"/>
                    <a:pt x="1989410" y="1457323"/>
                  </a:cubicBezTo>
                  <a:cubicBezTo>
                    <a:pt x="1708846" y="1449139"/>
                    <a:pt x="1533430" y="1435340"/>
                    <a:pt x="1405487" y="1457323"/>
                  </a:cubicBezTo>
                  <a:cubicBezTo>
                    <a:pt x="1277544" y="1479306"/>
                    <a:pt x="830428" y="1465042"/>
                    <a:pt x="631451" y="1457323"/>
                  </a:cubicBezTo>
                  <a:cubicBezTo>
                    <a:pt x="432474" y="1449604"/>
                    <a:pt x="163836" y="1467054"/>
                    <a:pt x="0" y="1457323"/>
                  </a:cubicBezTo>
                  <a:cubicBezTo>
                    <a:pt x="-17277" y="1363068"/>
                    <a:pt x="-15293" y="1181168"/>
                    <a:pt x="0" y="1015268"/>
                  </a:cubicBezTo>
                  <a:cubicBezTo>
                    <a:pt x="15293" y="849369"/>
                    <a:pt x="21438" y="688147"/>
                    <a:pt x="0" y="529494"/>
                  </a:cubicBezTo>
                  <a:cubicBezTo>
                    <a:pt x="-21438" y="370841"/>
                    <a:pt x="-8035" y="111501"/>
                    <a:pt x="0" y="0"/>
                  </a:cubicBezTo>
                  <a:close/>
                </a:path>
                <a:path w="4752856" h="1457323" stroke="0" extrusionOk="0">
                  <a:moveTo>
                    <a:pt x="0" y="0"/>
                  </a:moveTo>
                  <a:cubicBezTo>
                    <a:pt x="137488" y="15312"/>
                    <a:pt x="389683" y="-22996"/>
                    <a:pt x="536394" y="0"/>
                  </a:cubicBezTo>
                  <a:cubicBezTo>
                    <a:pt x="683105" y="22996"/>
                    <a:pt x="880027" y="9852"/>
                    <a:pt x="1072787" y="0"/>
                  </a:cubicBezTo>
                  <a:cubicBezTo>
                    <a:pt x="1265547" y="-9852"/>
                    <a:pt x="1585097" y="24962"/>
                    <a:pt x="1751767" y="0"/>
                  </a:cubicBezTo>
                  <a:cubicBezTo>
                    <a:pt x="1918437" y="-24962"/>
                    <a:pt x="2281672" y="-8274"/>
                    <a:pt x="2478275" y="0"/>
                  </a:cubicBezTo>
                  <a:cubicBezTo>
                    <a:pt x="2674878" y="8274"/>
                    <a:pt x="2832669" y="10452"/>
                    <a:pt x="3109726" y="0"/>
                  </a:cubicBezTo>
                  <a:cubicBezTo>
                    <a:pt x="3386783" y="-10452"/>
                    <a:pt x="3584005" y="-31890"/>
                    <a:pt x="3788705" y="0"/>
                  </a:cubicBezTo>
                  <a:cubicBezTo>
                    <a:pt x="3993405" y="31890"/>
                    <a:pt x="4372938" y="4184"/>
                    <a:pt x="4752856" y="0"/>
                  </a:cubicBezTo>
                  <a:cubicBezTo>
                    <a:pt x="4736673" y="209417"/>
                    <a:pt x="4732414" y="347295"/>
                    <a:pt x="4752856" y="456628"/>
                  </a:cubicBezTo>
                  <a:cubicBezTo>
                    <a:pt x="4773298" y="565961"/>
                    <a:pt x="4762124" y="747107"/>
                    <a:pt x="4752856" y="913256"/>
                  </a:cubicBezTo>
                  <a:cubicBezTo>
                    <a:pt x="4743588" y="1079405"/>
                    <a:pt x="4744023" y="1192493"/>
                    <a:pt x="4752856" y="1457323"/>
                  </a:cubicBezTo>
                  <a:cubicBezTo>
                    <a:pt x="4644484" y="1470177"/>
                    <a:pt x="4377524" y="1466143"/>
                    <a:pt x="4216462" y="1457323"/>
                  </a:cubicBezTo>
                  <a:cubicBezTo>
                    <a:pt x="4055400" y="1448503"/>
                    <a:pt x="3774003" y="1474180"/>
                    <a:pt x="3632540" y="1457323"/>
                  </a:cubicBezTo>
                  <a:cubicBezTo>
                    <a:pt x="3491077" y="1440466"/>
                    <a:pt x="3233726" y="1480022"/>
                    <a:pt x="3048618" y="1457323"/>
                  </a:cubicBezTo>
                  <a:cubicBezTo>
                    <a:pt x="2863510" y="1434624"/>
                    <a:pt x="2610921" y="1473913"/>
                    <a:pt x="2417167" y="1457323"/>
                  </a:cubicBezTo>
                  <a:cubicBezTo>
                    <a:pt x="2223413" y="1440733"/>
                    <a:pt x="2042100" y="1490512"/>
                    <a:pt x="1738187" y="1457323"/>
                  </a:cubicBezTo>
                  <a:cubicBezTo>
                    <a:pt x="1434274" y="1424134"/>
                    <a:pt x="1388248" y="1446736"/>
                    <a:pt x="1106736" y="1457323"/>
                  </a:cubicBezTo>
                  <a:cubicBezTo>
                    <a:pt x="825224" y="1467910"/>
                    <a:pt x="341586" y="1413019"/>
                    <a:pt x="0" y="1457323"/>
                  </a:cubicBezTo>
                  <a:cubicBezTo>
                    <a:pt x="16358" y="1363600"/>
                    <a:pt x="-9724" y="1204796"/>
                    <a:pt x="0" y="1000695"/>
                  </a:cubicBezTo>
                  <a:cubicBezTo>
                    <a:pt x="9724" y="796594"/>
                    <a:pt x="-18282" y="776159"/>
                    <a:pt x="0" y="558640"/>
                  </a:cubicBezTo>
                  <a:cubicBezTo>
                    <a:pt x="18282" y="341122"/>
                    <a:pt x="-26896" y="267595"/>
                    <a:pt x="0" y="0"/>
                  </a:cubicBezTo>
                  <a:close/>
                </a:path>
              </a:pathLst>
            </a:custGeom>
            <a:ln>
              <a:noFill/>
              <a:extLst>
                <a:ext uri="{C807C97D-BFC1-408E-A445-0C87EB9F89A2}">
                  <ask:lineSketchStyleProps xmlns:ask="http://schemas.microsoft.com/office/drawing/2018/sketchyshapes" sd="2875139530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Sector-level work on a classification for DAS (e.g. </a:t>
              </a: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  <a:hlinkClick r:id="rId6"/>
                </a:rPr>
                <a:t>UKRN working doc</a:t>
              </a:r>
              <a:r>
                <a:rPr kumimoji="0" lang="en-GB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) should be prioritised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9C68AA3-6F25-EE2A-FEDF-4F4496236FCE}"/>
              </a:ext>
            </a:extLst>
          </p:cNvPr>
          <p:cNvGrpSpPr/>
          <p:nvPr/>
        </p:nvGrpSpPr>
        <p:grpSpPr>
          <a:xfrm>
            <a:off x="300039" y="4454891"/>
            <a:ext cx="3233736" cy="1403348"/>
            <a:chOff x="5900737" y="1514476"/>
            <a:chExt cx="3233736" cy="1054103"/>
          </a:xfrm>
        </p:grpSpPr>
        <p:sp>
          <p:nvSpPr>
            <p:cNvPr id="43" name="Speech Bubble: Rectangle with Corners Rounded 42">
              <a:extLst>
                <a:ext uri="{FF2B5EF4-FFF2-40B4-BE49-F238E27FC236}">
                  <a16:creationId xmlns:a16="http://schemas.microsoft.com/office/drawing/2014/main" id="{A5BF44EA-C351-153F-BCF5-E41B9B2BE363}"/>
                </a:ext>
              </a:extLst>
            </p:cNvPr>
            <p:cNvSpPr/>
            <p:nvPr/>
          </p:nvSpPr>
          <p:spPr>
            <a:xfrm>
              <a:off x="5915025" y="1514476"/>
              <a:ext cx="3190874" cy="971549"/>
            </a:xfrm>
            <a:custGeom>
              <a:avLst/>
              <a:gdLst>
                <a:gd name="connsiteX0" fmla="*/ 0 w 3190874"/>
                <a:gd name="connsiteY0" fmla="*/ 161928 h 971549"/>
                <a:gd name="connsiteX1" fmla="*/ 161928 w 3190874"/>
                <a:gd name="connsiteY1" fmla="*/ 0 h 971549"/>
                <a:gd name="connsiteX2" fmla="*/ 728400 w 3190874"/>
                <a:gd name="connsiteY2" fmla="*/ 0 h 971549"/>
                <a:gd name="connsiteX3" fmla="*/ 1328860 w 3190874"/>
                <a:gd name="connsiteY3" fmla="*/ 0 h 971549"/>
                <a:gd name="connsiteX4" fmla="*/ 1861343 w 3190874"/>
                <a:gd name="connsiteY4" fmla="*/ 0 h 971549"/>
                <a:gd name="connsiteX5" fmla="*/ 1861343 w 3190874"/>
                <a:gd name="connsiteY5" fmla="*/ 0 h 971549"/>
                <a:gd name="connsiteX6" fmla="*/ 2236271 w 3190874"/>
                <a:gd name="connsiteY6" fmla="*/ 0 h 971549"/>
                <a:gd name="connsiteX7" fmla="*/ 2659062 w 3190874"/>
                <a:gd name="connsiteY7" fmla="*/ 0 h 971549"/>
                <a:gd name="connsiteX8" fmla="*/ 3028946 w 3190874"/>
                <a:gd name="connsiteY8" fmla="*/ 0 h 971549"/>
                <a:gd name="connsiteX9" fmla="*/ 3190874 w 3190874"/>
                <a:gd name="connsiteY9" fmla="*/ 161928 h 971549"/>
                <a:gd name="connsiteX10" fmla="*/ 3190874 w 3190874"/>
                <a:gd name="connsiteY10" fmla="*/ 566737 h 971549"/>
                <a:gd name="connsiteX11" fmla="*/ 3190874 w 3190874"/>
                <a:gd name="connsiteY11" fmla="*/ 566737 h 971549"/>
                <a:gd name="connsiteX12" fmla="*/ 3190874 w 3190874"/>
                <a:gd name="connsiteY12" fmla="*/ 809624 h 971549"/>
                <a:gd name="connsiteX13" fmla="*/ 3190874 w 3190874"/>
                <a:gd name="connsiteY13" fmla="*/ 809621 h 971549"/>
                <a:gd name="connsiteX14" fmla="*/ 3028946 w 3190874"/>
                <a:gd name="connsiteY14" fmla="*/ 971549 h 971549"/>
                <a:gd name="connsiteX15" fmla="*/ 2659062 w 3190874"/>
                <a:gd name="connsiteY15" fmla="*/ 971549 h 971549"/>
                <a:gd name="connsiteX16" fmla="*/ 3033819 w 3190874"/>
                <a:gd name="connsiteY16" fmla="*/ 1324795 h 971549"/>
                <a:gd name="connsiteX17" fmla="*/ 2447581 w 3190874"/>
                <a:gd name="connsiteY17" fmla="*/ 1148172 h 971549"/>
                <a:gd name="connsiteX18" fmla="*/ 1861343 w 3190874"/>
                <a:gd name="connsiteY18" fmla="*/ 971549 h 971549"/>
                <a:gd name="connsiteX19" fmla="*/ 1345854 w 3190874"/>
                <a:gd name="connsiteY19" fmla="*/ 971549 h 971549"/>
                <a:gd name="connsiteX20" fmla="*/ 813370 w 3190874"/>
                <a:gd name="connsiteY20" fmla="*/ 971549 h 971549"/>
                <a:gd name="connsiteX21" fmla="*/ 161928 w 3190874"/>
                <a:gd name="connsiteY21" fmla="*/ 971549 h 971549"/>
                <a:gd name="connsiteX22" fmla="*/ 0 w 3190874"/>
                <a:gd name="connsiteY22" fmla="*/ 809621 h 971549"/>
                <a:gd name="connsiteX23" fmla="*/ 0 w 3190874"/>
                <a:gd name="connsiteY23" fmla="*/ 809624 h 971549"/>
                <a:gd name="connsiteX24" fmla="*/ 0 w 3190874"/>
                <a:gd name="connsiteY24" fmla="*/ 566737 h 971549"/>
                <a:gd name="connsiteX25" fmla="*/ 0 w 3190874"/>
                <a:gd name="connsiteY25" fmla="*/ 566737 h 971549"/>
                <a:gd name="connsiteX26" fmla="*/ 0 w 3190874"/>
                <a:gd name="connsiteY26" fmla="*/ 161928 h 971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190874" h="971549" extrusionOk="0">
                  <a:moveTo>
                    <a:pt x="0" y="161928"/>
                  </a:moveTo>
                  <a:cubicBezTo>
                    <a:pt x="11406" y="87535"/>
                    <a:pt x="72675" y="-16348"/>
                    <a:pt x="161928" y="0"/>
                  </a:cubicBezTo>
                  <a:cubicBezTo>
                    <a:pt x="361185" y="5377"/>
                    <a:pt x="551567" y="11147"/>
                    <a:pt x="728400" y="0"/>
                  </a:cubicBezTo>
                  <a:cubicBezTo>
                    <a:pt x="905233" y="-11147"/>
                    <a:pt x="1103383" y="945"/>
                    <a:pt x="1328860" y="0"/>
                  </a:cubicBezTo>
                  <a:cubicBezTo>
                    <a:pt x="1554337" y="-945"/>
                    <a:pt x="1601188" y="-24878"/>
                    <a:pt x="1861343" y="0"/>
                  </a:cubicBezTo>
                  <a:lnTo>
                    <a:pt x="1861343" y="0"/>
                  </a:lnTo>
                  <a:cubicBezTo>
                    <a:pt x="2044167" y="18691"/>
                    <a:pt x="2147875" y="6925"/>
                    <a:pt x="2236271" y="0"/>
                  </a:cubicBezTo>
                  <a:cubicBezTo>
                    <a:pt x="2324667" y="-6925"/>
                    <a:pt x="2509041" y="18491"/>
                    <a:pt x="2659062" y="0"/>
                  </a:cubicBezTo>
                  <a:cubicBezTo>
                    <a:pt x="2811684" y="-3484"/>
                    <a:pt x="2860124" y="-11884"/>
                    <a:pt x="3028946" y="0"/>
                  </a:cubicBezTo>
                  <a:cubicBezTo>
                    <a:pt x="3110301" y="-15861"/>
                    <a:pt x="3195830" y="69160"/>
                    <a:pt x="3190874" y="161928"/>
                  </a:cubicBezTo>
                  <a:cubicBezTo>
                    <a:pt x="3201058" y="281839"/>
                    <a:pt x="3190143" y="403355"/>
                    <a:pt x="3190874" y="566737"/>
                  </a:cubicBezTo>
                  <a:lnTo>
                    <a:pt x="3190874" y="566737"/>
                  </a:lnTo>
                  <a:cubicBezTo>
                    <a:pt x="3196576" y="663049"/>
                    <a:pt x="3180172" y="706373"/>
                    <a:pt x="3190874" y="809624"/>
                  </a:cubicBezTo>
                  <a:lnTo>
                    <a:pt x="3190874" y="809621"/>
                  </a:lnTo>
                  <a:cubicBezTo>
                    <a:pt x="3192375" y="894202"/>
                    <a:pt x="3114888" y="965839"/>
                    <a:pt x="3028946" y="971549"/>
                  </a:cubicBezTo>
                  <a:cubicBezTo>
                    <a:pt x="2924767" y="984135"/>
                    <a:pt x="2816326" y="967603"/>
                    <a:pt x="2659062" y="971549"/>
                  </a:cubicBezTo>
                  <a:cubicBezTo>
                    <a:pt x="2833175" y="1136404"/>
                    <a:pt x="2914410" y="1238653"/>
                    <a:pt x="3033819" y="1324795"/>
                  </a:cubicBezTo>
                  <a:cubicBezTo>
                    <a:pt x="2771781" y="1276929"/>
                    <a:pt x="2709769" y="1255585"/>
                    <a:pt x="2447581" y="1148172"/>
                  </a:cubicBezTo>
                  <a:cubicBezTo>
                    <a:pt x="2185393" y="1040759"/>
                    <a:pt x="2057627" y="1050382"/>
                    <a:pt x="1861343" y="971549"/>
                  </a:cubicBezTo>
                  <a:cubicBezTo>
                    <a:pt x="1659849" y="965848"/>
                    <a:pt x="1483479" y="971149"/>
                    <a:pt x="1345854" y="971549"/>
                  </a:cubicBezTo>
                  <a:cubicBezTo>
                    <a:pt x="1208229" y="971949"/>
                    <a:pt x="1034869" y="965430"/>
                    <a:pt x="813370" y="971549"/>
                  </a:cubicBezTo>
                  <a:cubicBezTo>
                    <a:pt x="591871" y="977668"/>
                    <a:pt x="342270" y="984777"/>
                    <a:pt x="161928" y="971549"/>
                  </a:cubicBezTo>
                  <a:cubicBezTo>
                    <a:pt x="71258" y="976485"/>
                    <a:pt x="8706" y="909271"/>
                    <a:pt x="0" y="809621"/>
                  </a:cubicBezTo>
                  <a:lnTo>
                    <a:pt x="0" y="809624"/>
                  </a:lnTo>
                  <a:cubicBezTo>
                    <a:pt x="-1407" y="723932"/>
                    <a:pt x="-8880" y="634304"/>
                    <a:pt x="0" y="566737"/>
                  </a:cubicBezTo>
                  <a:lnTo>
                    <a:pt x="0" y="566737"/>
                  </a:lnTo>
                  <a:cubicBezTo>
                    <a:pt x="11982" y="471897"/>
                    <a:pt x="8237" y="251094"/>
                    <a:pt x="0" y="161928"/>
                  </a:cubicBezTo>
                  <a:close/>
                </a:path>
              </a:pathLst>
            </a:custGeom>
            <a:noFill/>
            <a:ln w="57150">
              <a:solidFill>
                <a:srgbClr val="7392CB"/>
              </a:solidFill>
              <a:extLst>
                <a:ext uri="{C807C97D-BFC1-408E-A445-0C87EB9F89A2}">
                  <ask:lineSketchStyleProps xmlns:ask="http://schemas.microsoft.com/office/drawing/2018/sketchyshapes" sd="2402929413">
                    <a:prstGeom prst="wedgeRoundRectCallout">
                      <a:avLst>
                        <a:gd name="adj1" fmla="val 45078"/>
                        <a:gd name="adj2" fmla="val 86359"/>
                        <a:gd name="adj3" fmla="val 16667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4" name="Content Placeholder 4">
              <a:extLst>
                <a:ext uri="{FF2B5EF4-FFF2-40B4-BE49-F238E27FC236}">
                  <a16:creationId xmlns:a16="http://schemas.microsoft.com/office/drawing/2014/main" id="{BAC27A5B-778B-4FA8-8D97-8BBFD947D6B0}"/>
                </a:ext>
              </a:extLst>
            </p:cNvPr>
            <p:cNvSpPr txBox="1">
              <a:spLocks/>
            </p:cNvSpPr>
            <p:nvPr/>
          </p:nvSpPr>
          <p:spPr>
            <a:xfrm>
              <a:off x="5900737" y="1560512"/>
              <a:ext cx="3233736" cy="1008067"/>
            </a:xfrm>
            <a:custGeom>
              <a:avLst/>
              <a:gdLst>
                <a:gd name="connsiteX0" fmla="*/ 0 w 3233736"/>
                <a:gd name="connsiteY0" fmla="*/ 0 h 1008067"/>
                <a:gd name="connsiteX1" fmla="*/ 614410 w 3233736"/>
                <a:gd name="connsiteY1" fmla="*/ 0 h 1008067"/>
                <a:gd name="connsiteX2" fmla="*/ 1228820 w 3233736"/>
                <a:gd name="connsiteY2" fmla="*/ 0 h 1008067"/>
                <a:gd name="connsiteX3" fmla="*/ 1875567 w 3233736"/>
                <a:gd name="connsiteY3" fmla="*/ 0 h 1008067"/>
                <a:gd name="connsiteX4" fmla="*/ 2425302 w 3233736"/>
                <a:gd name="connsiteY4" fmla="*/ 0 h 1008067"/>
                <a:gd name="connsiteX5" fmla="*/ 3233736 w 3233736"/>
                <a:gd name="connsiteY5" fmla="*/ 0 h 1008067"/>
                <a:gd name="connsiteX6" fmla="*/ 3233736 w 3233736"/>
                <a:gd name="connsiteY6" fmla="*/ 473791 h 1008067"/>
                <a:gd name="connsiteX7" fmla="*/ 3233736 w 3233736"/>
                <a:gd name="connsiteY7" fmla="*/ 1008067 h 1008067"/>
                <a:gd name="connsiteX8" fmla="*/ 2554651 w 3233736"/>
                <a:gd name="connsiteY8" fmla="*/ 1008067 h 1008067"/>
                <a:gd name="connsiteX9" fmla="*/ 2004916 w 3233736"/>
                <a:gd name="connsiteY9" fmla="*/ 1008067 h 1008067"/>
                <a:gd name="connsiteX10" fmla="*/ 1325832 w 3233736"/>
                <a:gd name="connsiteY10" fmla="*/ 1008067 h 1008067"/>
                <a:gd name="connsiteX11" fmla="*/ 776097 w 3233736"/>
                <a:gd name="connsiteY11" fmla="*/ 1008067 h 1008067"/>
                <a:gd name="connsiteX12" fmla="*/ 0 w 3233736"/>
                <a:gd name="connsiteY12" fmla="*/ 1008067 h 1008067"/>
                <a:gd name="connsiteX13" fmla="*/ 0 w 3233736"/>
                <a:gd name="connsiteY13" fmla="*/ 504034 h 1008067"/>
                <a:gd name="connsiteX14" fmla="*/ 0 w 3233736"/>
                <a:gd name="connsiteY14" fmla="*/ 0 h 1008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3736" h="1008067" fill="none" extrusionOk="0">
                  <a:moveTo>
                    <a:pt x="0" y="0"/>
                  </a:moveTo>
                  <a:cubicBezTo>
                    <a:pt x="186916" y="509"/>
                    <a:pt x="327692" y="24618"/>
                    <a:pt x="614410" y="0"/>
                  </a:cubicBezTo>
                  <a:cubicBezTo>
                    <a:pt x="901128" y="-24618"/>
                    <a:pt x="945455" y="975"/>
                    <a:pt x="1228820" y="0"/>
                  </a:cubicBezTo>
                  <a:cubicBezTo>
                    <a:pt x="1512185" y="-975"/>
                    <a:pt x="1638611" y="29801"/>
                    <a:pt x="1875567" y="0"/>
                  </a:cubicBezTo>
                  <a:cubicBezTo>
                    <a:pt x="2112523" y="-29801"/>
                    <a:pt x="2185424" y="-5602"/>
                    <a:pt x="2425302" y="0"/>
                  </a:cubicBezTo>
                  <a:cubicBezTo>
                    <a:pt x="2665180" y="5602"/>
                    <a:pt x="2904497" y="-10300"/>
                    <a:pt x="3233736" y="0"/>
                  </a:cubicBezTo>
                  <a:cubicBezTo>
                    <a:pt x="3213963" y="146525"/>
                    <a:pt x="3212557" y="346519"/>
                    <a:pt x="3233736" y="473791"/>
                  </a:cubicBezTo>
                  <a:cubicBezTo>
                    <a:pt x="3254915" y="601063"/>
                    <a:pt x="3255403" y="752454"/>
                    <a:pt x="3233736" y="1008067"/>
                  </a:cubicBezTo>
                  <a:cubicBezTo>
                    <a:pt x="2933697" y="994147"/>
                    <a:pt x="2761944" y="992165"/>
                    <a:pt x="2554651" y="1008067"/>
                  </a:cubicBezTo>
                  <a:cubicBezTo>
                    <a:pt x="2347358" y="1023969"/>
                    <a:pt x="2219686" y="981051"/>
                    <a:pt x="2004916" y="1008067"/>
                  </a:cubicBezTo>
                  <a:cubicBezTo>
                    <a:pt x="1790147" y="1035083"/>
                    <a:pt x="1571184" y="1040430"/>
                    <a:pt x="1325832" y="1008067"/>
                  </a:cubicBezTo>
                  <a:cubicBezTo>
                    <a:pt x="1080480" y="975704"/>
                    <a:pt x="911419" y="983913"/>
                    <a:pt x="776097" y="1008067"/>
                  </a:cubicBezTo>
                  <a:cubicBezTo>
                    <a:pt x="640775" y="1032221"/>
                    <a:pt x="342794" y="1013075"/>
                    <a:pt x="0" y="1008067"/>
                  </a:cubicBezTo>
                  <a:cubicBezTo>
                    <a:pt x="-9008" y="853022"/>
                    <a:pt x="7833" y="705148"/>
                    <a:pt x="0" y="504034"/>
                  </a:cubicBezTo>
                  <a:cubicBezTo>
                    <a:pt x="-7833" y="302920"/>
                    <a:pt x="15815" y="121482"/>
                    <a:pt x="0" y="0"/>
                  </a:cubicBezTo>
                  <a:close/>
                </a:path>
                <a:path w="3233736" h="1008067" stroke="0" extrusionOk="0">
                  <a:moveTo>
                    <a:pt x="0" y="0"/>
                  </a:moveTo>
                  <a:cubicBezTo>
                    <a:pt x="160162" y="23124"/>
                    <a:pt x="280806" y="18833"/>
                    <a:pt x="549735" y="0"/>
                  </a:cubicBezTo>
                  <a:cubicBezTo>
                    <a:pt x="818664" y="-18833"/>
                    <a:pt x="1069246" y="-3653"/>
                    <a:pt x="1228820" y="0"/>
                  </a:cubicBezTo>
                  <a:cubicBezTo>
                    <a:pt x="1388395" y="3653"/>
                    <a:pt x="1716469" y="-3660"/>
                    <a:pt x="1843230" y="0"/>
                  </a:cubicBezTo>
                  <a:cubicBezTo>
                    <a:pt x="1969991" y="3660"/>
                    <a:pt x="2180201" y="4347"/>
                    <a:pt x="2425302" y="0"/>
                  </a:cubicBezTo>
                  <a:cubicBezTo>
                    <a:pt x="2670403" y="-4347"/>
                    <a:pt x="3006266" y="-16420"/>
                    <a:pt x="3233736" y="0"/>
                  </a:cubicBezTo>
                  <a:cubicBezTo>
                    <a:pt x="3249228" y="211338"/>
                    <a:pt x="3214189" y="298534"/>
                    <a:pt x="3233736" y="483872"/>
                  </a:cubicBezTo>
                  <a:cubicBezTo>
                    <a:pt x="3253283" y="669210"/>
                    <a:pt x="3218927" y="748458"/>
                    <a:pt x="3233736" y="1008067"/>
                  </a:cubicBezTo>
                  <a:cubicBezTo>
                    <a:pt x="2999183" y="1000650"/>
                    <a:pt x="2878976" y="980045"/>
                    <a:pt x="2586989" y="1008067"/>
                  </a:cubicBezTo>
                  <a:cubicBezTo>
                    <a:pt x="2295002" y="1036089"/>
                    <a:pt x="2208888" y="1004218"/>
                    <a:pt x="2004916" y="1008067"/>
                  </a:cubicBezTo>
                  <a:cubicBezTo>
                    <a:pt x="1800944" y="1011916"/>
                    <a:pt x="1615865" y="1028178"/>
                    <a:pt x="1455181" y="1008067"/>
                  </a:cubicBezTo>
                  <a:cubicBezTo>
                    <a:pt x="1294497" y="987956"/>
                    <a:pt x="1048032" y="1007336"/>
                    <a:pt x="776097" y="1008067"/>
                  </a:cubicBezTo>
                  <a:cubicBezTo>
                    <a:pt x="504162" y="1008798"/>
                    <a:pt x="156916" y="998732"/>
                    <a:pt x="0" y="1008067"/>
                  </a:cubicBezTo>
                  <a:cubicBezTo>
                    <a:pt x="-11309" y="770722"/>
                    <a:pt x="18854" y="720809"/>
                    <a:pt x="0" y="524195"/>
                  </a:cubicBezTo>
                  <a:cubicBezTo>
                    <a:pt x="-18854" y="327581"/>
                    <a:pt x="4476" y="165123"/>
                    <a:pt x="0" y="0"/>
                  </a:cubicBezTo>
                  <a:close/>
                </a:path>
              </a:pathLst>
            </a:custGeom>
            <a:ln>
              <a:noFill/>
              <a:extLst>
                <a:ext uri="{C807C97D-BFC1-408E-A445-0C87EB9F89A2}">
                  <ask:lineSketchStyleProps xmlns:ask="http://schemas.microsoft.com/office/drawing/2018/sketchyshapes" sd="2943111110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Font typeface="Arial" panose="020B0604020202020204" pitchFamily="34" charset="0"/>
                <a:buNone/>
              </a:pPr>
              <a:r>
                <a:rPr lang="en-GB" sz="1800" dirty="0"/>
                <a:t>Publishers should implement a DAS/Supplementary Material-specific field (norms and/or free text where complex?)</a:t>
              </a:r>
              <a:endParaRPr lang="en-GB" sz="1800" b="1" dirty="0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A96D7F3-E64F-9302-1E9F-93D32887315C}"/>
              </a:ext>
            </a:extLst>
          </p:cNvPr>
          <p:cNvGrpSpPr/>
          <p:nvPr/>
        </p:nvGrpSpPr>
        <p:grpSpPr>
          <a:xfrm>
            <a:off x="6953251" y="4067342"/>
            <a:ext cx="4891085" cy="2143358"/>
            <a:chOff x="876303" y="1790885"/>
            <a:chExt cx="4891085" cy="2143358"/>
          </a:xfrm>
        </p:grpSpPr>
        <p:sp>
          <p:nvSpPr>
            <p:cNvPr id="46" name="Speech Bubble: Rectangle with Corners Rounded 45">
              <a:extLst>
                <a:ext uri="{FF2B5EF4-FFF2-40B4-BE49-F238E27FC236}">
                  <a16:creationId xmlns:a16="http://schemas.microsoft.com/office/drawing/2014/main" id="{0F2E33FD-FAF0-B24A-138D-EA6025C06EF0}"/>
                </a:ext>
              </a:extLst>
            </p:cNvPr>
            <p:cNvSpPr/>
            <p:nvPr/>
          </p:nvSpPr>
          <p:spPr>
            <a:xfrm>
              <a:off x="890587" y="1790885"/>
              <a:ext cx="4862517" cy="1637852"/>
            </a:xfrm>
            <a:custGeom>
              <a:avLst/>
              <a:gdLst>
                <a:gd name="connsiteX0" fmla="*/ 0 w 4862517"/>
                <a:gd name="connsiteY0" fmla="*/ 272981 h 1637852"/>
                <a:gd name="connsiteX1" fmla="*/ 272981 w 4862517"/>
                <a:gd name="connsiteY1" fmla="*/ 0 h 1637852"/>
                <a:gd name="connsiteX2" fmla="*/ 836948 w 4862517"/>
                <a:gd name="connsiteY2" fmla="*/ 0 h 1637852"/>
                <a:gd name="connsiteX3" fmla="*/ 1400915 w 4862517"/>
                <a:gd name="connsiteY3" fmla="*/ 0 h 1637852"/>
                <a:gd name="connsiteX4" fmla="*/ 2067422 w 4862517"/>
                <a:gd name="connsiteY4" fmla="*/ 0 h 1637852"/>
                <a:gd name="connsiteX5" fmla="*/ 2836468 w 4862517"/>
                <a:gd name="connsiteY5" fmla="*/ 0 h 1637852"/>
                <a:gd name="connsiteX6" fmla="*/ 2836468 w 4862517"/>
                <a:gd name="connsiteY6" fmla="*/ 0 h 1637852"/>
                <a:gd name="connsiteX7" fmla="*/ 3419970 w 4862517"/>
                <a:gd name="connsiteY7" fmla="*/ 0 h 1637852"/>
                <a:gd name="connsiteX8" fmla="*/ 4052098 w 4862517"/>
                <a:gd name="connsiteY8" fmla="*/ 0 h 1637852"/>
                <a:gd name="connsiteX9" fmla="*/ 4589536 w 4862517"/>
                <a:gd name="connsiteY9" fmla="*/ 0 h 1637852"/>
                <a:gd name="connsiteX10" fmla="*/ 4862517 w 4862517"/>
                <a:gd name="connsiteY10" fmla="*/ 272981 h 1637852"/>
                <a:gd name="connsiteX11" fmla="*/ 4862517 w 4862517"/>
                <a:gd name="connsiteY11" fmla="*/ 955414 h 1637852"/>
                <a:gd name="connsiteX12" fmla="*/ 4862517 w 4862517"/>
                <a:gd name="connsiteY12" fmla="*/ 955414 h 1637852"/>
                <a:gd name="connsiteX13" fmla="*/ 4862517 w 4862517"/>
                <a:gd name="connsiteY13" fmla="*/ 1364877 h 1637852"/>
                <a:gd name="connsiteX14" fmla="*/ 4862517 w 4862517"/>
                <a:gd name="connsiteY14" fmla="*/ 1364871 h 1637852"/>
                <a:gd name="connsiteX15" fmla="*/ 4589536 w 4862517"/>
                <a:gd name="connsiteY15" fmla="*/ 1637852 h 1637852"/>
                <a:gd name="connsiteX16" fmla="*/ 4052098 w 4862517"/>
                <a:gd name="connsiteY16" fmla="*/ 1637852 h 1637852"/>
                <a:gd name="connsiteX17" fmla="*/ 4404679 w 4862517"/>
                <a:gd name="connsiteY17" fmla="*/ 1864345 h 1637852"/>
                <a:gd name="connsiteX18" fmla="*/ 4743434 w 4862517"/>
                <a:gd name="connsiteY18" fmla="*/ 2081956 h 1637852"/>
                <a:gd name="connsiteX19" fmla="*/ 4164988 w 4862517"/>
                <a:gd name="connsiteY19" fmla="*/ 1947244 h 1637852"/>
                <a:gd name="connsiteX20" fmla="*/ 3548402 w 4862517"/>
                <a:gd name="connsiteY20" fmla="*/ 1803651 h 1637852"/>
                <a:gd name="connsiteX21" fmla="*/ 2836468 w 4862517"/>
                <a:gd name="connsiteY21" fmla="*/ 1637852 h 1637852"/>
                <a:gd name="connsiteX22" fmla="*/ 2169961 w 4862517"/>
                <a:gd name="connsiteY22" fmla="*/ 1637852 h 1637852"/>
                <a:gd name="connsiteX23" fmla="*/ 1503455 w 4862517"/>
                <a:gd name="connsiteY23" fmla="*/ 1637852 h 1637852"/>
                <a:gd name="connsiteX24" fmla="*/ 862583 w 4862517"/>
                <a:gd name="connsiteY24" fmla="*/ 1637852 h 1637852"/>
                <a:gd name="connsiteX25" fmla="*/ 272981 w 4862517"/>
                <a:gd name="connsiteY25" fmla="*/ 1637852 h 1637852"/>
                <a:gd name="connsiteX26" fmla="*/ 0 w 4862517"/>
                <a:gd name="connsiteY26" fmla="*/ 1364871 h 1637852"/>
                <a:gd name="connsiteX27" fmla="*/ 0 w 4862517"/>
                <a:gd name="connsiteY27" fmla="*/ 1364877 h 1637852"/>
                <a:gd name="connsiteX28" fmla="*/ 0 w 4862517"/>
                <a:gd name="connsiteY28" fmla="*/ 955414 h 1637852"/>
                <a:gd name="connsiteX29" fmla="*/ 0 w 4862517"/>
                <a:gd name="connsiteY29" fmla="*/ 955414 h 1637852"/>
                <a:gd name="connsiteX30" fmla="*/ 0 w 4862517"/>
                <a:gd name="connsiteY30" fmla="*/ 272981 h 1637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4862517" h="1637852" extrusionOk="0">
                  <a:moveTo>
                    <a:pt x="0" y="272981"/>
                  </a:moveTo>
                  <a:cubicBezTo>
                    <a:pt x="21298" y="134723"/>
                    <a:pt x="129285" y="10470"/>
                    <a:pt x="272981" y="0"/>
                  </a:cubicBezTo>
                  <a:cubicBezTo>
                    <a:pt x="460947" y="20157"/>
                    <a:pt x="714307" y="23836"/>
                    <a:pt x="836948" y="0"/>
                  </a:cubicBezTo>
                  <a:cubicBezTo>
                    <a:pt x="959589" y="-23836"/>
                    <a:pt x="1224901" y="14390"/>
                    <a:pt x="1400915" y="0"/>
                  </a:cubicBezTo>
                  <a:cubicBezTo>
                    <a:pt x="1576929" y="-14390"/>
                    <a:pt x="1829870" y="6109"/>
                    <a:pt x="2067422" y="0"/>
                  </a:cubicBezTo>
                  <a:cubicBezTo>
                    <a:pt x="2304974" y="-6109"/>
                    <a:pt x="2659869" y="-16948"/>
                    <a:pt x="2836468" y="0"/>
                  </a:cubicBezTo>
                  <a:lnTo>
                    <a:pt x="2836468" y="0"/>
                  </a:lnTo>
                  <a:cubicBezTo>
                    <a:pt x="2981888" y="-18725"/>
                    <a:pt x="3173727" y="17600"/>
                    <a:pt x="3419970" y="0"/>
                  </a:cubicBezTo>
                  <a:cubicBezTo>
                    <a:pt x="3666213" y="-17600"/>
                    <a:pt x="3793322" y="31571"/>
                    <a:pt x="4052098" y="0"/>
                  </a:cubicBezTo>
                  <a:cubicBezTo>
                    <a:pt x="4197552" y="18290"/>
                    <a:pt x="4429960" y="22055"/>
                    <a:pt x="4589536" y="0"/>
                  </a:cubicBezTo>
                  <a:cubicBezTo>
                    <a:pt x="4747407" y="3147"/>
                    <a:pt x="4851810" y="127346"/>
                    <a:pt x="4862517" y="272981"/>
                  </a:cubicBezTo>
                  <a:cubicBezTo>
                    <a:pt x="4879233" y="502048"/>
                    <a:pt x="4844688" y="724634"/>
                    <a:pt x="4862517" y="955414"/>
                  </a:cubicBezTo>
                  <a:lnTo>
                    <a:pt x="4862517" y="955414"/>
                  </a:lnTo>
                  <a:cubicBezTo>
                    <a:pt x="4864276" y="1126624"/>
                    <a:pt x="4859738" y="1228133"/>
                    <a:pt x="4862517" y="1364877"/>
                  </a:cubicBezTo>
                  <a:lnTo>
                    <a:pt x="4862517" y="1364871"/>
                  </a:lnTo>
                  <a:cubicBezTo>
                    <a:pt x="4872289" y="1550681"/>
                    <a:pt x="4732465" y="1638778"/>
                    <a:pt x="4589536" y="1637852"/>
                  </a:cubicBezTo>
                  <a:cubicBezTo>
                    <a:pt x="4447213" y="1614195"/>
                    <a:pt x="4214855" y="1612799"/>
                    <a:pt x="4052098" y="1637852"/>
                  </a:cubicBezTo>
                  <a:cubicBezTo>
                    <a:pt x="4212771" y="1762237"/>
                    <a:pt x="4327862" y="1825835"/>
                    <a:pt x="4404679" y="1864345"/>
                  </a:cubicBezTo>
                  <a:cubicBezTo>
                    <a:pt x="4481496" y="1902855"/>
                    <a:pt x="4631538" y="1992666"/>
                    <a:pt x="4743434" y="2081956"/>
                  </a:cubicBezTo>
                  <a:cubicBezTo>
                    <a:pt x="4541267" y="2054481"/>
                    <a:pt x="4284265" y="1961422"/>
                    <a:pt x="4164988" y="1947244"/>
                  </a:cubicBezTo>
                  <a:cubicBezTo>
                    <a:pt x="4045711" y="1933066"/>
                    <a:pt x="3699690" y="1824482"/>
                    <a:pt x="3548402" y="1803651"/>
                  </a:cubicBezTo>
                  <a:cubicBezTo>
                    <a:pt x="3397114" y="1782820"/>
                    <a:pt x="3022257" y="1698981"/>
                    <a:pt x="2836468" y="1637852"/>
                  </a:cubicBezTo>
                  <a:cubicBezTo>
                    <a:pt x="2605723" y="1652346"/>
                    <a:pt x="2338149" y="1651338"/>
                    <a:pt x="2169961" y="1637852"/>
                  </a:cubicBezTo>
                  <a:cubicBezTo>
                    <a:pt x="2001773" y="1624366"/>
                    <a:pt x="1726192" y="1637591"/>
                    <a:pt x="1503455" y="1637852"/>
                  </a:cubicBezTo>
                  <a:cubicBezTo>
                    <a:pt x="1280718" y="1638113"/>
                    <a:pt x="1170718" y="1640212"/>
                    <a:pt x="862583" y="1637852"/>
                  </a:cubicBezTo>
                  <a:cubicBezTo>
                    <a:pt x="554448" y="1635492"/>
                    <a:pt x="484839" y="1645265"/>
                    <a:pt x="272981" y="1637852"/>
                  </a:cubicBezTo>
                  <a:cubicBezTo>
                    <a:pt x="131476" y="1626591"/>
                    <a:pt x="-18575" y="1496039"/>
                    <a:pt x="0" y="1364871"/>
                  </a:cubicBezTo>
                  <a:lnTo>
                    <a:pt x="0" y="1364877"/>
                  </a:lnTo>
                  <a:cubicBezTo>
                    <a:pt x="15901" y="1225113"/>
                    <a:pt x="-13224" y="1059103"/>
                    <a:pt x="0" y="955414"/>
                  </a:cubicBezTo>
                  <a:lnTo>
                    <a:pt x="0" y="955414"/>
                  </a:lnTo>
                  <a:cubicBezTo>
                    <a:pt x="24108" y="775693"/>
                    <a:pt x="-1762" y="600139"/>
                    <a:pt x="0" y="272981"/>
                  </a:cubicBezTo>
                  <a:close/>
                </a:path>
              </a:pathLst>
            </a:custGeom>
            <a:noFill/>
            <a:ln w="57150">
              <a:solidFill>
                <a:srgbClr val="B2AE26"/>
              </a:solidFill>
              <a:prstDash val="solid"/>
              <a:extLst>
                <a:ext uri="{C807C97D-BFC1-408E-A445-0C87EB9F89A2}">
                  <ask:lineSketchStyleProps xmlns:ask="http://schemas.microsoft.com/office/drawing/2018/sketchyshapes" sd="1993859390">
                    <a:prstGeom prst="wedgeRoundRectCallout">
                      <a:avLst>
                        <a:gd name="adj1" fmla="val 47551"/>
                        <a:gd name="adj2" fmla="val 77115"/>
                        <a:gd name="adj3" fmla="val 16667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7" name="Content Placeholder 4">
              <a:extLst>
                <a:ext uri="{FF2B5EF4-FFF2-40B4-BE49-F238E27FC236}">
                  <a16:creationId xmlns:a16="http://schemas.microsoft.com/office/drawing/2014/main" id="{AF0F6647-7F3E-221E-01BF-4F2C875B0AC9}"/>
                </a:ext>
              </a:extLst>
            </p:cNvPr>
            <p:cNvSpPr txBox="1">
              <a:spLocks/>
            </p:cNvSpPr>
            <p:nvPr/>
          </p:nvSpPr>
          <p:spPr>
            <a:xfrm>
              <a:off x="876303" y="1978442"/>
              <a:ext cx="4891085" cy="1955801"/>
            </a:xfrm>
            <a:prstGeom prst="rect">
              <a:avLst/>
            </a:prstGeom>
            <a:ln>
              <a:noFill/>
              <a:prstDash val="dashDot"/>
            </a:ln>
          </p:spPr>
          <p:txBody>
            <a:bodyPr vert="horz" lIns="91440" tIns="45720" rIns="91440" bIns="4572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buFont typeface="Arial" panose="020B0604020202020204" pitchFamily="34" charset="0"/>
                <a:buNone/>
              </a:pPr>
              <a:r>
                <a:rPr lang="en-GB" sz="2400" dirty="0"/>
                <a:t>Need to ensure information about post-Router solutions/developments (local and national) are widely shared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A1E66FA1-0EC1-8D55-5095-C2DD42277725}"/>
              </a:ext>
            </a:extLst>
          </p:cNvPr>
          <p:cNvGrpSpPr/>
          <p:nvPr/>
        </p:nvGrpSpPr>
        <p:grpSpPr>
          <a:xfrm>
            <a:off x="14288" y="5816600"/>
            <a:ext cx="5357811" cy="1041400"/>
            <a:chOff x="14288" y="5816600"/>
            <a:chExt cx="5357811" cy="1041400"/>
          </a:xfrm>
        </p:grpSpPr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D435C999-8C35-F315-5ADD-8D62E7C3982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288" y="5816600"/>
              <a:ext cx="1041400" cy="1041400"/>
            </a:xfrm>
            <a:prstGeom prst="rect">
              <a:avLst/>
            </a:prstGeom>
          </p:spPr>
        </p:pic>
        <p:sp>
          <p:nvSpPr>
            <p:cNvPr id="50" name="Title 2">
              <a:extLst>
                <a:ext uri="{FF2B5EF4-FFF2-40B4-BE49-F238E27FC236}">
                  <a16:creationId xmlns:a16="http://schemas.microsoft.com/office/drawing/2014/main" id="{758656CD-7985-6BE8-3FDE-24833137FEEB}"/>
                </a:ext>
              </a:extLst>
            </p:cNvPr>
            <p:cNvSpPr txBox="1">
              <a:spLocks/>
            </p:cNvSpPr>
            <p:nvPr/>
          </p:nvSpPr>
          <p:spPr>
            <a:xfrm>
              <a:off x="923924" y="6670673"/>
              <a:ext cx="4448175" cy="12640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12724">
                <a:lnSpc>
                  <a:spcPct val="100000"/>
                </a:lnSpc>
                <a:spcBef>
                  <a:spcPts val="100"/>
                </a:spcBef>
                <a:defRPr/>
              </a:pPr>
              <a:r>
                <a:rPr lang="en-GB" sz="1500" b="1" spc="-35" dirty="0">
                  <a:solidFill>
                    <a:srgbClr val="7392CB"/>
                  </a:solidFill>
                  <a:latin typeface="HelveticaNeueLT Std Med"/>
                  <a:cs typeface="HelveticaNeueLT Std Med"/>
                </a:rPr>
                <a:t>QR Code: Miro Board </a:t>
              </a:r>
              <a:r>
                <a:rPr lang="en-GB" sz="1500" spc="-35" dirty="0">
                  <a:solidFill>
                    <a:srgbClr val="7392CB"/>
                  </a:solidFill>
                  <a:latin typeface="HelveticaNeueLT Std Med"/>
                  <a:cs typeface="HelveticaNeueLT Std Med"/>
                </a:rPr>
                <a:t>(password: ARMAOR2026)</a:t>
              </a:r>
              <a:endParaRPr lang="en-GB" sz="1500" dirty="0">
                <a:solidFill>
                  <a:srgbClr val="7392CB"/>
                </a:solidFill>
                <a:latin typeface="HelveticaNeueLT Std Med"/>
                <a:cs typeface="HelveticaNeueLT Std Me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487961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013EE-EC83-FE67-E055-03CD0FC3A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3F5E1FC-0900-230E-93AA-77C09436BD12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type="pic" idx="22"/>
          </p:nvPr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46BECD-0EF6-5F0D-D58E-830CA76CE73C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0" y="2124253"/>
            <a:ext cx="10887710" cy="3538281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</a:pPr>
            <a:r>
              <a:rPr lang="en-GB" b="1" dirty="0"/>
              <a:t>20 mins (2x10)</a:t>
            </a:r>
          </a:p>
          <a:p>
            <a:pPr>
              <a:lnSpc>
                <a:spcPct val="100000"/>
              </a:lnSpc>
            </a:pPr>
            <a:r>
              <a:rPr lang="en-GB" dirty="0"/>
              <a:t>Explain how you have succeeded in overcoming or addressing one of the challenges or barriers 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GB" b="1" dirty="0"/>
              <a:t>OR</a:t>
            </a:r>
          </a:p>
          <a:p>
            <a:pPr>
              <a:lnSpc>
                <a:spcPct val="100000"/>
              </a:lnSpc>
              <a:spcBef>
                <a:spcPts val="300"/>
              </a:spcBef>
            </a:pPr>
            <a:r>
              <a:rPr lang="en-GB" dirty="0"/>
              <a:t>Suggest what a solution could look like and the resource(s) or action(s) needed to achieve it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endParaRPr lang="en-GB" sz="11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400" i="1" dirty="0"/>
              <a:t>Work collaboratively to tackle the challenges and barriers we’ve surfaced (and remember to capture comments on a </a:t>
            </a:r>
            <a:r>
              <a:rPr lang="en-GB" sz="2400" i="1" dirty="0" err="1"/>
              <a:t>post-it</a:t>
            </a:r>
            <a:r>
              <a:rPr lang="en-GB" sz="2400" i="1" dirty="0"/>
              <a:t>!)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4D8199-2DA5-C185-1140-1C18A26CDED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BC041C1-6993-9D70-CBFC-BE7C3880008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711B89D6-7301-CA6C-3FD4-66863A1309B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03250" y="1257300"/>
            <a:ext cx="4889500" cy="467390"/>
          </a:xfrm>
        </p:spPr>
        <p:txBody>
          <a:bodyPr>
            <a:normAutofit fontScale="92500" lnSpcReduction="10000"/>
          </a:bodyPr>
          <a:lstStyle/>
          <a:p>
            <a:r>
              <a:rPr lang="en-IE" b="0" dirty="0">
                <a:solidFill>
                  <a:srgbClr val="7392CB"/>
                </a:solidFill>
              </a:rPr>
              <a:t>(collaboratively)</a:t>
            </a:r>
          </a:p>
        </p:txBody>
      </p:sp>
      <p:sp>
        <p:nvSpPr>
          <p:cNvPr id="11" name="Title 4">
            <a:extLst>
              <a:ext uri="{FF2B5EF4-FFF2-40B4-BE49-F238E27FC236}">
                <a16:creationId xmlns:a16="http://schemas.microsoft.com/office/drawing/2014/main" id="{343E5DC2-E623-8819-F2AC-C857C4FD4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6096000" cy="717550"/>
          </a:xfrm>
        </p:spPr>
        <p:txBody>
          <a:bodyPr>
            <a:normAutofit/>
          </a:bodyPr>
          <a:lstStyle/>
          <a:p>
            <a:r>
              <a:rPr lang="en-IE" dirty="0">
                <a:solidFill>
                  <a:srgbClr val="7292CC"/>
                </a:solidFill>
              </a:rPr>
              <a:t>Successes &amp; Solutions</a:t>
            </a:r>
          </a:p>
        </p:txBody>
      </p:sp>
    </p:spTree>
    <p:extLst>
      <p:ext uri="{BB962C8B-B14F-4D97-AF65-F5344CB8AC3E}">
        <p14:creationId xmlns:p14="http://schemas.microsoft.com/office/powerpoint/2010/main" val="83174519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CB6F3573792F489EFEA2D595889E9E" ma:contentTypeVersion="3" ma:contentTypeDescription="Create a new document." ma:contentTypeScope="" ma:versionID="dbf0f71cf3225beb52b1cf736c1a31e2">
  <xsd:schema xmlns:xsd="http://www.w3.org/2001/XMLSchema" xmlns:xs="http://www.w3.org/2001/XMLSchema" xmlns:p="http://schemas.microsoft.com/office/2006/metadata/properties" xmlns:ns2="1ea6f748-ee52-4b5c-aa45-89f27df5751c" targetNamespace="http://schemas.microsoft.com/office/2006/metadata/properties" ma:root="true" ma:fieldsID="328feb50c64657f1a32a7efde430ee5d" ns2:_="">
    <xsd:import namespace="1ea6f748-ee52-4b5c-aa45-89f27df575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a6f748-ee52-4b5c-aa45-89f27df575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856BAFA-380F-4791-AF69-5E2C2A3ADCB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6A25991-047E-4A41-9C5C-DDB344DD6628}">
  <ds:schemaRefs>
    <ds:schemaRef ds:uri="1ea6f748-ee52-4b5c-aa45-89f27df5751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8866F256-15BB-46AC-BE88-A1AB5F851BD1}">
  <ds:schemaRefs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purl.org/dc/terms/"/>
    <ds:schemaRef ds:uri="http://purl.org/dc/elements/1.1/"/>
    <ds:schemaRef ds:uri="1ea6f748-ee52-4b5c-aa45-89f27df5751c"/>
    <ds:schemaRef ds:uri="http://purl.org/dc/dcmitype/"/>
    <ds:schemaRef ds:uri="http://schemas.microsoft.com/office/2006/documentManagement/type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1609</Words>
  <Application>Microsoft Office PowerPoint</Application>
  <PresentationFormat>Widescreen</PresentationFormat>
  <Paragraphs>170</Paragraphs>
  <Slides>19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Agrandir</vt:lpstr>
      <vt:lpstr>Aptos</vt:lpstr>
      <vt:lpstr>Arial</vt:lpstr>
      <vt:lpstr>Calibri</vt:lpstr>
      <vt:lpstr>Calibri Light</vt:lpstr>
      <vt:lpstr>Helvetica</vt:lpstr>
      <vt:lpstr>Helvetica Light</vt:lpstr>
      <vt:lpstr>Helvetica Neue</vt:lpstr>
      <vt:lpstr>HelveticaNeueLT Std Med</vt:lpstr>
      <vt:lpstr>1_Office Theme</vt:lpstr>
      <vt:lpstr>PowerPoint Presentation</vt:lpstr>
      <vt:lpstr>Session Plan</vt:lpstr>
      <vt:lpstr>PowerPoint Presentation</vt:lpstr>
      <vt:lpstr>Themes</vt:lpstr>
      <vt:lpstr>Challenges and Barriers</vt:lpstr>
      <vt:lpstr>Challenges &amp; Barriers</vt:lpstr>
      <vt:lpstr>Challenges &amp; Barriers</vt:lpstr>
      <vt:lpstr>Sucesses &amp; Solutions</vt:lpstr>
      <vt:lpstr>Successes &amp; Solutions</vt:lpstr>
      <vt:lpstr>Successes &amp; Solutions</vt:lpstr>
      <vt:lpstr>Telling the Story</vt:lpstr>
      <vt:lpstr>Indicator 1</vt:lpstr>
      <vt:lpstr>Indicator 2</vt:lpstr>
      <vt:lpstr>Indicator 3</vt:lpstr>
      <vt:lpstr>Indicator 4</vt:lpstr>
      <vt:lpstr>Indicator 5</vt:lpstr>
      <vt:lpstr>Indicator 6</vt:lpstr>
      <vt:lpstr>Wrap-up</vt:lpstr>
      <vt:lpstr>PowerPoint Presentation</vt:lpstr>
    </vt:vector>
  </TitlesOfParts>
  <Company>UK Health Security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Paul Rudd</dc:creator>
  <cp:lastModifiedBy>Technician Harrogate</cp:lastModifiedBy>
  <cp:revision>3</cp:revision>
  <dcterms:created xsi:type="dcterms:W3CDTF">2026-06-02T12:54:21Z</dcterms:created>
  <dcterms:modified xsi:type="dcterms:W3CDTF">2026-06-18T08:09:20Z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0x01010036CB6F3573792F489EFEA2D595889E9E</vt:lpwstr>
  </property>
</Properties>
</file>