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4"/>
  </p:sldMasterIdLst>
  <p:notesMasterIdLst>
    <p:notesMasterId r:id="rId22"/>
  </p:notesMasterIdLst>
  <p:sldIdLst>
    <p:sldId id="368" r:id="rId5"/>
    <p:sldId id="4914" r:id="rId6"/>
    <p:sldId id="2147483437" r:id="rId7"/>
    <p:sldId id="2147483438" r:id="rId8"/>
    <p:sldId id="2147483440" r:id="rId9"/>
    <p:sldId id="2147483441" r:id="rId10"/>
    <p:sldId id="4916" r:id="rId11"/>
    <p:sldId id="2147483442" r:id="rId12"/>
    <p:sldId id="2147483443" r:id="rId13"/>
    <p:sldId id="2147483447" r:id="rId14"/>
    <p:sldId id="2147483448" r:id="rId15"/>
    <p:sldId id="2147483446" r:id="rId16"/>
    <p:sldId id="2147483445" r:id="rId17"/>
    <p:sldId id="2147483449" r:id="rId18"/>
    <p:sldId id="2147483444" r:id="rId19"/>
    <p:sldId id="2147483439" r:id="rId20"/>
    <p:sldId id="4913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B75AE1A-0E8B-C848-6B6A-FD9E991687E3}" name="Rebecca Veitch - UKRI" initials="RV" userId="S::Rebecca.Veitch@ukri.org::684609bd-6574-4d38-8ef4-b96a6bc28aea" providerId="AD"/>
  <p188:author id="{D7688586-9F98-5726-CE47-014AB86EF85C}" name="Lydia Fulford - UKRI" initials="LF" userId="S::Lydia.Fulford@ukri.org::637d7b91-e975-48c1-b487-fb3e2d3dc74f" providerId="AD"/>
  <p188:author id="{583792D1-AC2B-6171-1381-B7BCDD24D34F}" name="Lydia Fulford - UKRI" initials="LU" userId="S::lydia.fulford_ukri.org#ext#@wellcomecloud.onmicrosoft.com::c7443360-54c0-43ee-9a72-f6c5e76e0b98" providerId="AD"/>
  <p188:author id="{BF77EEFD-AE0E-DA5A-574A-DB5F8AAF3A50}" name="Anne Taylor" initials="AT" userId="S::a.taylor@wellcome.ac.uk::9ceb4d02-8eea-4119-addc-00427bb381e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69AD"/>
    <a:srgbClr val="0E2841"/>
    <a:srgbClr val="7292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8F69FA-5EF0-41FD-B24B-B7166BD87489}" v="1" dt="2026-06-15T14:21:53.944"/>
    <p1510:client id="{8091DA08-35CF-4345-BB03-D03637E9A1BC}" v="1470" dt="2026-06-15T14:15:03.2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650" autoAdjust="0"/>
  </p:normalViewPr>
  <p:slideViewPr>
    <p:cSldViewPr snapToGrid="0">
      <p:cViewPr varScale="1">
        <p:scale>
          <a:sx n="73" d="100"/>
          <a:sy n="73" d="100"/>
        </p:scale>
        <p:origin x="475" y="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ydia Fulford - UKRI" userId="637d7b91-e975-48c1-b487-fb3e2d3dc74f" providerId="ADAL" clId="{E77D50C6-BCED-4591-9C1E-FE5C0F3B6C51}"/>
    <pc:docChg chg="modSld">
      <pc:chgData name="Lydia Fulford - UKRI" userId="637d7b91-e975-48c1-b487-fb3e2d3dc74f" providerId="ADAL" clId="{E77D50C6-BCED-4591-9C1E-FE5C0F3B6C51}" dt="2026-06-15T14:24:42.334" v="15" actId="20577"/>
      <pc:docMkLst>
        <pc:docMk/>
      </pc:docMkLst>
      <pc:sldChg chg="modNotesTx">
        <pc:chgData name="Lydia Fulford - UKRI" userId="637d7b91-e975-48c1-b487-fb3e2d3dc74f" providerId="ADAL" clId="{E77D50C6-BCED-4591-9C1E-FE5C0F3B6C51}" dt="2026-06-15T14:23:30.048" v="1" actId="5793"/>
        <pc:sldMkLst>
          <pc:docMk/>
          <pc:sldMk cId="688467843" sldId="368"/>
        </pc:sldMkLst>
      </pc:sldChg>
      <pc:sldChg chg="modNotesTx">
        <pc:chgData name="Lydia Fulford - UKRI" userId="637d7b91-e975-48c1-b487-fb3e2d3dc74f" providerId="ADAL" clId="{E77D50C6-BCED-4591-9C1E-FE5C0F3B6C51}" dt="2026-06-15T14:23:34.225" v="2" actId="20577"/>
        <pc:sldMkLst>
          <pc:docMk/>
          <pc:sldMk cId="165423517" sldId="4914"/>
        </pc:sldMkLst>
      </pc:sldChg>
      <pc:sldChg chg="modNotesTx">
        <pc:chgData name="Lydia Fulford - UKRI" userId="637d7b91-e975-48c1-b487-fb3e2d3dc74f" providerId="ADAL" clId="{E77D50C6-BCED-4591-9C1E-FE5C0F3B6C51}" dt="2026-06-15T14:23:58.399" v="6" actId="20577"/>
        <pc:sldMkLst>
          <pc:docMk/>
          <pc:sldMk cId="3618884207" sldId="4916"/>
        </pc:sldMkLst>
      </pc:sldChg>
      <pc:sldChg chg="modNotesTx">
        <pc:chgData name="Lydia Fulford - UKRI" userId="637d7b91-e975-48c1-b487-fb3e2d3dc74f" providerId="ADAL" clId="{E77D50C6-BCED-4591-9C1E-FE5C0F3B6C51}" dt="2026-06-15T14:23:37.438" v="3" actId="20577"/>
        <pc:sldMkLst>
          <pc:docMk/>
          <pc:sldMk cId="2679858594" sldId="2147483437"/>
        </pc:sldMkLst>
      </pc:sldChg>
      <pc:sldChg chg="modNotesTx">
        <pc:chgData name="Lydia Fulford - UKRI" userId="637d7b91-e975-48c1-b487-fb3e2d3dc74f" providerId="ADAL" clId="{E77D50C6-BCED-4591-9C1E-FE5C0F3B6C51}" dt="2026-06-15T14:23:44.319" v="4" actId="20577"/>
        <pc:sldMkLst>
          <pc:docMk/>
          <pc:sldMk cId="2248564750" sldId="2147483438"/>
        </pc:sldMkLst>
      </pc:sldChg>
      <pc:sldChg chg="modNotesTx">
        <pc:chgData name="Lydia Fulford - UKRI" userId="637d7b91-e975-48c1-b487-fb3e2d3dc74f" providerId="ADAL" clId="{E77D50C6-BCED-4591-9C1E-FE5C0F3B6C51}" dt="2026-06-15T14:24:29.091" v="13" actId="20577"/>
        <pc:sldMkLst>
          <pc:docMk/>
          <pc:sldMk cId="4110672943" sldId="2147483439"/>
        </pc:sldMkLst>
      </pc:sldChg>
      <pc:sldChg chg="modNotesTx">
        <pc:chgData name="Lydia Fulford - UKRI" userId="637d7b91-e975-48c1-b487-fb3e2d3dc74f" providerId="ADAL" clId="{E77D50C6-BCED-4591-9C1E-FE5C0F3B6C51}" dt="2026-06-15T14:23:49.086" v="5" actId="20577"/>
        <pc:sldMkLst>
          <pc:docMk/>
          <pc:sldMk cId="2140034927" sldId="2147483441"/>
        </pc:sldMkLst>
      </pc:sldChg>
      <pc:sldChg chg="modNotesTx">
        <pc:chgData name="Lydia Fulford - UKRI" userId="637d7b91-e975-48c1-b487-fb3e2d3dc74f" providerId="ADAL" clId="{E77D50C6-BCED-4591-9C1E-FE5C0F3B6C51}" dt="2026-06-15T14:24:04.366" v="7" actId="20577"/>
        <pc:sldMkLst>
          <pc:docMk/>
          <pc:sldMk cId="3575329918" sldId="2147483442"/>
        </pc:sldMkLst>
      </pc:sldChg>
      <pc:sldChg chg="modNotesTx">
        <pc:chgData name="Lydia Fulford - UKRI" userId="637d7b91-e975-48c1-b487-fb3e2d3dc74f" providerId="ADAL" clId="{E77D50C6-BCED-4591-9C1E-FE5C0F3B6C51}" dt="2026-06-15T14:24:06.894" v="8" actId="20577"/>
        <pc:sldMkLst>
          <pc:docMk/>
          <pc:sldMk cId="720807638" sldId="2147483443"/>
        </pc:sldMkLst>
      </pc:sldChg>
      <pc:sldChg chg="modNotesTx">
        <pc:chgData name="Lydia Fulford - UKRI" userId="637d7b91-e975-48c1-b487-fb3e2d3dc74f" providerId="ADAL" clId="{E77D50C6-BCED-4591-9C1E-FE5C0F3B6C51}" dt="2026-06-15T14:24:19.348" v="12" actId="20577"/>
        <pc:sldMkLst>
          <pc:docMk/>
          <pc:sldMk cId="1977868015" sldId="2147483444"/>
        </pc:sldMkLst>
      </pc:sldChg>
      <pc:sldChg chg="modNotesTx">
        <pc:chgData name="Lydia Fulford - UKRI" userId="637d7b91-e975-48c1-b487-fb3e2d3dc74f" providerId="ADAL" clId="{E77D50C6-BCED-4591-9C1E-FE5C0F3B6C51}" dt="2026-06-15T14:24:36.225" v="14" actId="20577"/>
        <pc:sldMkLst>
          <pc:docMk/>
          <pc:sldMk cId="1850199316" sldId="2147483445"/>
        </pc:sldMkLst>
      </pc:sldChg>
      <pc:sldChg chg="modNotesTx">
        <pc:chgData name="Lydia Fulford - UKRI" userId="637d7b91-e975-48c1-b487-fb3e2d3dc74f" providerId="ADAL" clId="{E77D50C6-BCED-4591-9C1E-FE5C0F3B6C51}" dt="2026-06-15T14:24:42.334" v="15" actId="20577"/>
        <pc:sldMkLst>
          <pc:docMk/>
          <pc:sldMk cId="1620211199" sldId="2147483446"/>
        </pc:sldMkLst>
      </pc:sldChg>
      <pc:sldChg chg="modNotesTx">
        <pc:chgData name="Lydia Fulford - UKRI" userId="637d7b91-e975-48c1-b487-fb3e2d3dc74f" providerId="ADAL" clId="{E77D50C6-BCED-4591-9C1E-FE5C0F3B6C51}" dt="2026-06-15T14:24:09.775" v="9" actId="20577"/>
        <pc:sldMkLst>
          <pc:docMk/>
          <pc:sldMk cId="969018807" sldId="2147483447"/>
        </pc:sldMkLst>
      </pc:sldChg>
      <pc:sldChg chg="modNotesTx">
        <pc:chgData name="Lydia Fulford - UKRI" userId="637d7b91-e975-48c1-b487-fb3e2d3dc74f" providerId="ADAL" clId="{E77D50C6-BCED-4591-9C1E-FE5C0F3B6C51}" dt="2026-06-15T14:24:12.690" v="10" actId="20577"/>
        <pc:sldMkLst>
          <pc:docMk/>
          <pc:sldMk cId="25292083" sldId="214748344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AFDC25-D03E-4246-9EB9-177C7B9313C3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DB78D8-A1FB-4E40-BDF7-DB91C1B8B9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5505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Aft>
                <a:spcPts val="2400"/>
              </a:spcAft>
              <a:buFont typeface="Arial" panose="020B0604020202020204" pitchFamily="34" charset="0"/>
              <a:buNone/>
            </a:pPr>
            <a:endParaRPr lang="en-GB" sz="1200" dirty="0">
              <a:solidFill>
                <a:srgbClr val="22343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DB78D8-A1FB-4E40-BDF7-DB91C1B8B9F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99381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DB78D8-A1FB-4E40-BDF7-DB91C1B8B9FA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60435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DB78D8-A1FB-4E40-BDF7-DB91C1B8B9FA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47660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DB78D8-A1FB-4E40-BDF7-DB91C1B8B9FA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0498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DB78D8-A1FB-4E40-BDF7-DB91C1B8B9FA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07342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10B8F-9583-9DE6-D358-73E664060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F00C46-1E5A-9DEF-C080-02EA7F915A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34420F-7AF1-6EA2-B0C9-C03252B15F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669379-4F63-D446-EC6E-14196D9620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DB78D8-A1FB-4E40-BDF7-DB91C1B8B9FA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08379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7BCB9E-BF1C-0694-1952-92C39ED14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56CC94-6AAA-5FCD-B42E-B9E6AF201F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76F6E2-4C63-5BFF-A31F-F2362E525C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4BFD0B-A2DA-B135-0C07-7832381A03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DB78D8-A1FB-4E40-BDF7-DB91C1B8B9F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8244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DB78D8-A1FB-4E40-BDF7-DB91C1B8B9FA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9842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DB78D8-A1FB-4E40-BDF7-DB91C1B8B9FA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2804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DB78D8-A1FB-4E40-BDF7-DB91C1B8B9F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62993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81BF79-54D6-4EF7-766A-4FA9ECD8C5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10FCBE-FAC7-FCAB-D204-1A6DC04AFE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E71151-750B-A1CE-3464-6F43E2AF16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C59560-6C18-5FA0-4FE2-D68EE5D104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DB78D8-A1FB-4E40-BDF7-DB91C1B8B9FA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7717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EB903-78A3-5427-B9A7-DD4D2156C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12174A-1757-8997-932C-74DB66082D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183503-9956-0AF9-CEB2-6BA275E5FC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8AD170-4708-2ABF-791E-52DE258192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DB78D8-A1FB-4E40-BDF7-DB91C1B8B9F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43270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0A299A-4E2B-3188-3E7C-04036B5A17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E3A5AC-E882-3C47-24A8-75B6D2FC29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E6C6F6-027B-28AE-2EF2-0A50F94FBF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E70865-E538-CFAE-8451-D5681770A3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DB78D8-A1FB-4E40-BDF7-DB91C1B8B9F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71300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DB78D8-A1FB-4E40-BDF7-DB91C1B8B9F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92924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BCBC69-59C5-ADE3-4C3D-119B164D2B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4E0A17-157C-475D-E71E-52A1CB7EB2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6B073F-EC10-4DF9-7906-B8320EFDCC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D61E42-642E-C723-3D99-BAB9A6FEE7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DB78D8-A1FB-4E40-BDF7-DB91C1B8B9F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18074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277D24-6A91-CC50-BB63-2C6D5E411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3D8B12-77F5-893E-FC6F-5052DF6ECE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884CDB-9ADC-DE7B-FC21-2287387347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A73761-025E-685A-7D8E-90DF784D95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DB78D8-A1FB-4E40-BDF7-DB91C1B8B9F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6792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0670" y="5929931"/>
            <a:ext cx="10985502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603248" y="1287496"/>
            <a:ext cx="10985502" cy="2324101"/>
          </a:xfrm>
          <a:prstGeom prst="rect">
            <a:avLst/>
          </a:prstGeom>
        </p:spPr>
        <p:txBody>
          <a:bodyPr anchor="b"/>
          <a:lstStyle>
            <a:lvl1pPr>
              <a:defRPr sz="5800" spc="-116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0671" y="3611595"/>
            <a:ext cx="10985501" cy="952501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6409933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Image"/>
          <p:cNvSpPr>
            <a:spLocks noGrp="1"/>
          </p:cNvSpPr>
          <p:nvPr>
            <p:ph type="pic" idx="21"/>
          </p:nvPr>
        </p:nvSpPr>
        <p:spPr>
          <a:xfrm>
            <a:off x="-666750" y="-2762250"/>
            <a:ext cx="13525500" cy="108204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en-US"/>
              <a:t>Click icon to add picture</a:t>
            </a:r>
            <a:endParaRPr/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8524825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0687977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4889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Slide Subtitle</a:t>
            </a:r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03250" y="2124252"/>
            <a:ext cx="4889500" cy="4128315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660384004_1290x1720.jpg"/>
          <p:cNvSpPr>
            <a:spLocks noGrp="1"/>
          </p:cNvSpPr>
          <p:nvPr>
            <p:ph type="pic" idx="22"/>
          </p:nvPr>
        </p:nvSpPr>
        <p:spPr>
          <a:xfrm>
            <a:off x="6096000" y="-203633"/>
            <a:ext cx="5458437" cy="727791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en-US"/>
              <a:t>Click icon to add picture</a:t>
            </a:r>
            <a:endParaRPr/>
          </a:p>
        </p:txBody>
      </p:sp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4889500" cy="71755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33047536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603248" y="2266950"/>
            <a:ext cx="10985502" cy="2324100"/>
          </a:xfrm>
          <a:prstGeom prst="rect">
            <a:avLst/>
          </a:prstGeom>
        </p:spPr>
        <p:txBody>
          <a:bodyPr anchor="ctr"/>
          <a:lstStyle>
            <a:lvl1pPr>
              <a:defRPr sz="5800" b="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000750" y="6488825"/>
            <a:ext cx="243656" cy="24109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52437003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10985500" cy="717475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Slide Subtitle</a:t>
            </a:r>
          </a:p>
        </p:txBody>
      </p:sp>
      <p:sp>
        <p:nvSpPr>
          <p:cNvPr id="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922909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10985500" cy="717550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89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Agenda Subtitle</a:t>
            </a:r>
          </a:p>
        </p:txBody>
      </p:sp>
      <p:sp>
        <p:nvSpPr>
          <p:cNvPr id="90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1pPr>
            <a:lvl2pPr marL="0" indent="2286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2pPr>
            <a:lvl3pPr marL="0" indent="4572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3pPr>
            <a:lvl4pPr marL="0" indent="6858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4pPr>
            <a:lvl5pPr marL="0" indent="9144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9224077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03250" y="2460422"/>
            <a:ext cx="10985500" cy="193715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22860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68580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38757699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0" y="537964"/>
            <a:ext cx="10985500" cy="3620792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1pPr>
            <a:lvl2pPr marL="0" indent="2286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2pPr>
            <a:lvl3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3pPr>
            <a:lvl4pPr marL="0" indent="6858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4pPr>
            <a:lvl5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4131090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Fact information</a:t>
            </a:r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77639071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5012" y="5337727"/>
            <a:ext cx="10100026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Attribution</a:t>
            </a:r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876962" y="2469930"/>
            <a:ext cx="10438077" cy="1918140"/>
          </a:xfrm>
          <a:prstGeom prst="rect">
            <a:avLst/>
          </a:prstGeom>
        </p:spPr>
        <p:txBody>
          <a:bodyPr/>
          <a:lstStyle>
            <a:lvl1pPr marL="319462" indent="-2349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319462" indent="-63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319462" indent="2222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319462" indent="4508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319462" indent="6794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35763071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Image"/>
          <p:cNvSpPr>
            <a:spLocks noGrp="1"/>
          </p:cNvSpPr>
          <p:nvPr>
            <p:ph type="pic" sz="quarter" idx="21"/>
          </p:nvPr>
        </p:nvSpPr>
        <p:spPr>
          <a:xfrm>
            <a:off x="7880350" y="508000"/>
            <a:ext cx="3719550" cy="297483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en-US"/>
              <a:t>Click icon to add picture</a:t>
            </a:r>
            <a:endParaRPr/>
          </a:p>
        </p:txBody>
      </p:sp>
      <p:sp>
        <p:nvSpPr>
          <p:cNvPr id="125" name="Image"/>
          <p:cNvSpPr>
            <a:spLocks noGrp="1"/>
          </p:cNvSpPr>
          <p:nvPr>
            <p:ph type="pic" sz="half" idx="22"/>
          </p:nvPr>
        </p:nvSpPr>
        <p:spPr>
          <a:xfrm>
            <a:off x="6750050" y="1989138"/>
            <a:ext cx="5219700" cy="607509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en-US"/>
              <a:t>Click icon to add picture</a:t>
            </a:r>
            <a:endParaRPr/>
          </a:p>
        </p:txBody>
      </p:sp>
      <p:sp>
        <p:nvSpPr>
          <p:cNvPr id="126" name="Image"/>
          <p:cNvSpPr>
            <a:spLocks noGrp="1"/>
          </p:cNvSpPr>
          <p:nvPr>
            <p:ph type="pic" idx="23"/>
          </p:nvPr>
        </p:nvSpPr>
        <p:spPr>
          <a:xfrm>
            <a:off x="-69850" y="247650"/>
            <a:ext cx="8305800" cy="622935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en-US"/>
              <a:t>Click icon to add picture</a:t>
            </a:r>
            <a:endParaRPr/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2738491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10985500" cy="7165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0" y="2124252"/>
            <a:ext cx="10985500" cy="41280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000750" y="6486708"/>
            <a:ext cx="243656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292100">
              <a:defRPr sz="9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52967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ransition spd="med"/>
  <p:txStyles>
    <p:titleStyle>
      <a:lvl1pPr marL="0" marR="0" indent="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6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2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8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4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30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6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2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8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8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6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4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2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40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8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6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4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2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6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2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8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4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30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6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2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8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1.png"/><Relationship Id="rId7" Type="http://schemas.openxmlformats.org/officeDocument/2006/relationships/image" Target="../media/image23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svg"/><Relationship Id="rId5" Type="http://schemas.openxmlformats.org/officeDocument/2006/relationships/image" Target="../media/image12.png"/><Relationship Id="rId10" Type="http://schemas.openxmlformats.org/officeDocument/2006/relationships/image" Target="../media/image26.png"/><Relationship Id="rId4" Type="http://schemas.microsoft.com/office/2007/relationships/hdphoto" Target="../media/hdphoto1.wdp"/><Relationship Id="rId9" Type="http://schemas.openxmlformats.org/officeDocument/2006/relationships/image" Target="../media/image25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11.png"/><Relationship Id="rId7" Type="http://schemas.openxmlformats.org/officeDocument/2006/relationships/image" Target="../media/image29.svg"/><Relationship Id="rId12" Type="http://schemas.openxmlformats.org/officeDocument/2006/relationships/image" Target="../media/image34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12.png"/><Relationship Id="rId10" Type="http://schemas.openxmlformats.org/officeDocument/2006/relationships/image" Target="../media/image32.png"/><Relationship Id="rId4" Type="http://schemas.microsoft.com/office/2007/relationships/hdphoto" Target="../media/hdphoto1.wdp"/><Relationship Id="rId9" Type="http://schemas.openxmlformats.org/officeDocument/2006/relationships/image" Target="../media/image31.svg"/><Relationship Id="rId14" Type="http://schemas.openxmlformats.org/officeDocument/2006/relationships/image" Target="../media/image36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hyperlink" Target="https://wellcome.org/research-funding/guidance/policies-grant-conditions/research-funders-policy-group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ellcome.org/about-us/positions-and-statements/joint-statement-generative-ai" TargetMode="External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png"/><Relationship Id="rId7" Type="http://schemas.openxmlformats.org/officeDocument/2006/relationships/image" Target="../media/image14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microsoft.com/office/2007/relationships/hdphoto" Target="../media/hdphoto1.wdp"/><Relationship Id="rId9" Type="http://schemas.openxmlformats.org/officeDocument/2006/relationships/image" Target="../media/image16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image" Target="../media/image11.png"/><Relationship Id="rId7" Type="http://schemas.openxmlformats.org/officeDocument/2006/relationships/image" Target="../media/image4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9.png"/><Relationship Id="rId5" Type="http://schemas.openxmlformats.org/officeDocument/2006/relationships/image" Target="../media/image12.png"/><Relationship Id="rId10" Type="http://schemas.openxmlformats.org/officeDocument/2006/relationships/image" Target="../media/image7.png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9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634A38-B56F-EE2D-0FDA-9FFD84BA6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3E6FB41-9174-9035-B691-A4A29D87CE6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2"/>
            <a:ext cx="6858001" cy="12191998"/>
          </a:xfrm>
          <a:prstGeom prst="rect">
            <a:avLst/>
          </a:prstGeom>
        </p:spPr>
      </p:pic>
      <p:sp>
        <p:nvSpPr>
          <p:cNvPr id="5" name="Strategy…">
            <a:extLst>
              <a:ext uri="{FF2B5EF4-FFF2-40B4-BE49-F238E27FC236}">
                <a16:creationId xmlns:a16="http://schemas.microsoft.com/office/drawing/2014/main" id="{599301FA-1505-2280-9B13-24831C102666}"/>
              </a:ext>
            </a:extLst>
          </p:cNvPr>
          <p:cNvSpPr txBox="1">
            <a:spLocks/>
          </p:cNvSpPr>
          <p:nvPr/>
        </p:nvSpPr>
        <p:spPr>
          <a:xfrm>
            <a:off x="381388" y="2623726"/>
            <a:ext cx="11169228" cy="21159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 fontScale="25000" lnSpcReduction="20000"/>
          </a:bodyPr>
          <a:lstStyle>
            <a:lvl1pPr marL="0" marR="0" indent="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2286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2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8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4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7600" spc="-15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Joint funder alignment and insights on use of generative AI when applying for funding</a:t>
            </a:r>
            <a:endParaRPr kumimoji="0" lang="en-GB" sz="17600" b="0" i="0" u="none" strike="noStrike" kern="0" cap="none" spc="-5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 panose="020B0403020202020204"/>
              <a:ea typeface="Helvetica Neue Thin" panose="020B0403020202020204" pitchFamily="34" charset="0"/>
              <a:cs typeface="Helvetica"/>
              <a:sym typeface="Helvetica"/>
            </a:endParaRPr>
          </a:p>
          <a:p>
            <a:pPr marL="0" marR="0" lvl="0" indent="0" algn="l" defTabSz="41275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kumimoji="0" lang="en-GB" sz="12000" b="0" i="0" u="none" strike="noStrike" kern="0" cap="none" spc="-5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lvetica Light" panose="020B0403020202020204"/>
              <a:ea typeface="Helvetica Neue Thin" panose="020B0403020202020204" pitchFamily="34" charset="0"/>
              <a:cs typeface="Helvetica"/>
              <a:sym typeface="Helvetica"/>
            </a:endParaRPr>
          </a:p>
          <a:p>
            <a:r>
              <a:rPr lang="en-GB" sz="11200">
                <a:solidFill>
                  <a:schemeClr val="bg1"/>
                </a:solidFill>
                <a:latin typeface="Helvetica Light" panose="020B0403020202020204"/>
                <a:cs typeface="Arial" panose="020B0604020202020204" pitchFamily="34" charset="0"/>
              </a:rPr>
              <a:t>Sue Russell, Wellcome</a:t>
            </a:r>
          </a:p>
          <a:p>
            <a:r>
              <a:rPr lang="en-GB" sz="11200">
                <a:solidFill>
                  <a:schemeClr val="bg1"/>
                </a:solidFill>
                <a:latin typeface="Helvetica Light" panose="020B0403020202020204"/>
                <a:cs typeface="Arial" panose="020B0604020202020204" pitchFamily="34" charset="0"/>
              </a:rPr>
              <a:t>Lydia Fulford, UKRI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CA4710C-822E-8A77-26C8-4BF06C3917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32" y="407671"/>
            <a:ext cx="4749478" cy="189979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E024517-F06B-C959-8770-1350BC5A6A71}"/>
              </a:ext>
            </a:extLst>
          </p:cNvPr>
          <p:cNvSpPr/>
          <p:nvPr/>
        </p:nvSpPr>
        <p:spPr>
          <a:xfrm>
            <a:off x="-37254" y="5189198"/>
            <a:ext cx="12229253" cy="1668802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1026" name="Picture 2" descr="Medical Research Charities (AMRC) - HDR UK">
            <a:extLst>
              <a:ext uri="{FF2B5EF4-FFF2-40B4-BE49-F238E27FC236}">
                <a16:creationId xmlns:a16="http://schemas.microsoft.com/office/drawing/2014/main" id="{B7AA074D-114A-902A-61F9-996A5DDA17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12" y="6109160"/>
            <a:ext cx="1195708" cy="382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ritish Heart Foundation - Wikipedia">
            <a:extLst>
              <a:ext uri="{FF2B5EF4-FFF2-40B4-BE49-F238E27FC236}">
                <a16:creationId xmlns:a16="http://schemas.microsoft.com/office/drawing/2014/main" id="{0D9689BF-24EA-F61F-8A0C-AC8D318090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022" y="5855704"/>
            <a:ext cx="699986" cy="814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geing to Cancer Prevention Workshop ...">
            <a:extLst>
              <a:ext uri="{FF2B5EF4-FFF2-40B4-BE49-F238E27FC236}">
                <a16:creationId xmlns:a16="http://schemas.microsoft.com/office/drawing/2014/main" id="{635EB242-38FE-6B6D-EFBB-C8EF10EE71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774" y="5865799"/>
            <a:ext cx="1805320" cy="869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File:National Institute for Health ...">
            <a:extLst>
              <a:ext uri="{FF2B5EF4-FFF2-40B4-BE49-F238E27FC236}">
                <a16:creationId xmlns:a16="http://schemas.microsoft.com/office/drawing/2014/main" id="{1F5E8BB5-D5F7-D4C8-0F0F-D5E59DC41D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8366" y="6163635"/>
            <a:ext cx="2078824" cy="2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0749052-29CB-742A-6A70-74CE2E8D99A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67151" y="5961322"/>
            <a:ext cx="626684" cy="64476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6447D0E-B8B8-5533-7495-45327A0DF0D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35632" y="5961322"/>
            <a:ext cx="1889118" cy="60369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635DDB7-98C3-9416-8575-33A05B2C428E}"/>
              </a:ext>
            </a:extLst>
          </p:cNvPr>
          <p:cNvSpPr txBox="1"/>
          <p:nvPr/>
        </p:nvSpPr>
        <p:spPr>
          <a:xfrm>
            <a:off x="81864" y="5406838"/>
            <a:ext cx="5884138" cy="6719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>
              <a:spcAft>
                <a:spcPts val="600"/>
              </a:spcAft>
            </a:pPr>
            <a:r>
              <a:rPr lang="en-GB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behalf of the Research Funders’ Policy Group</a:t>
            </a:r>
            <a:endParaRPr lang="en-GB" sz="160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2F85D96-9725-D333-B206-BBFAD353698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397" y="6011481"/>
            <a:ext cx="1641933" cy="44839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5D3E9F8-79EE-2D0C-068D-BBAC513AA93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3389" y="5940948"/>
            <a:ext cx="644762" cy="64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467843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96135AB-F1B6-DCDA-CBCE-D595BF1D279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idx="22"/>
          </p:nvPr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F1730EFD-ACEC-C0E9-4686-37C20FF42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658" y="353605"/>
            <a:ext cx="8604545" cy="717550"/>
          </a:xfrm>
        </p:spPr>
        <p:txBody>
          <a:bodyPr>
            <a:normAutofit/>
          </a:bodyPr>
          <a:lstStyle/>
          <a:p>
            <a:r>
              <a:rPr lang="en-IE">
                <a:solidFill>
                  <a:srgbClr val="7292CC"/>
                </a:solidFill>
              </a:rPr>
              <a:t>Applicants: clarify acceptable use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C7219D-9A57-2843-EFEF-E4B354E84FF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lvl="0" indent="0" algn="ctr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7292CC"/>
                </a:solidFill>
                <a:effectLst/>
                <a:uLnTx/>
                <a:uFillTx/>
                <a:latin typeface="Helvetica Neue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kern="1200" cap="none" spc="0" normalizeH="0" baseline="0" noProof="0">
              <a:ln>
                <a:noFill/>
              </a:ln>
              <a:solidFill>
                <a:srgbClr val="7292CC"/>
              </a:solidFill>
              <a:effectLst/>
              <a:uLnTx/>
              <a:uFillTx/>
              <a:latin typeface="Helvetica Neue"/>
              <a:ea typeface="+mn-ea"/>
              <a:cs typeface="+mn-cs"/>
              <a:sym typeface="Helvetica Neue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6DDBCC0-D63E-00C8-EBF6-BD9728023B1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C3A8773-ADB1-DC28-9613-621DEB33C7C0}"/>
              </a:ext>
            </a:extLst>
          </p:cNvPr>
          <p:cNvSpPr txBox="1"/>
          <p:nvPr/>
        </p:nvSpPr>
        <p:spPr>
          <a:xfrm>
            <a:off x="5357967" y="1473800"/>
            <a:ext cx="6424270" cy="48360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Assisting idea generation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240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Interpreting, analysing, summarising data / text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240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Comparing literature sources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240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Generating or refining code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240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Generating an abstract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2DDB60-F4FB-3A0C-ADA9-A2F4027B93A0}"/>
              </a:ext>
            </a:extLst>
          </p:cNvPr>
          <p:cNvSpPr txBox="1"/>
          <p:nvPr/>
        </p:nvSpPr>
        <p:spPr>
          <a:xfrm>
            <a:off x="803843" y="1522837"/>
            <a:ext cx="5292157" cy="24498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Translation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240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Improve English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240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Formatting or word count </a:t>
            </a:r>
          </a:p>
        </p:txBody>
      </p:sp>
    </p:spTree>
    <p:extLst>
      <p:ext uri="{BB962C8B-B14F-4D97-AF65-F5344CB8AC3E}">
        <p14:creationId xmlns:p14="http://schemas.microsoft.com/office/powerpoint/2010/main" val="969018807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96135AB-F1B6-DCDA-CBCE-D595BF1D279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idx="22"/>
          </p:nvPr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F1730EFD-ACEC-C0E9-4686-37C20FF42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360527"/>
            <a:ext cx="10985500" cy="717550"/>
          </a:xfrm>
        </p:spPr>
        <p:txBody>
          <a:bodyPr>
            <a:noAutofit/>
          </a:bodyPr>
          <a:lstStyle/>
          <a:p>
            <a:r>
              <a:rPr lang="en-IE">
                <a:solidFill>
                  <a:srgbClr val="7292CC"/>
                </a:solidFill>
              </a:rPr>
              <a:t>Applicants: redlines for unacceptable use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C7219D-9A57-2843-EFEF-E4B354E84FF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lvl="0" indent="0" algn="ctr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7292CC"/>
                </a:solidFill>
                <a:effectLst/>
                <a:uLnTx/>
                <a:uFillTx/>
                <a:latin typeface="Helvetica Neue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kern="1200" cap="none" spc="0" normalizeH="0" baseline="0" noProof="0">
              <a:ln>
                <a:noFill/>
              </a:ln>
              <a:solidFill>
                <a:srgbClr val="7292CC"/>
              </a:solidFill>
              <a:effectLst/>
              <a:uLnTx/>
              <a:uFillTx/>
              <a:latin typeface="Helvetica Neue"/>
              <a:ea typeface="+mn-ea"/>
              <a:cs typeface="+mn-cs"/>
              <a:sym typeface="Helvetica Neue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6DDBCC0-D63E-00C8-EBF6-BD9728023B1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B30AFD0-D961-5987-8529-8232EEC5BE33}"/>
              </a:ext>
            </a:extLst>
          </p:cNvPr>
          <p:cNvSpPr txBox="1"/>
          <p:nvPr/>
        </p:nvSpPr>
        <p:spPr>
          <a:xfrm>
            <a:off x="802701" y="1508102"/>
            <a:ext cx="47707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40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67C8B9-7ECD-8AFF-079C-A435F97EFA31}"/>
              </a:ext>
            </a:extLst>
          </p:cNvPr>
          <p:cNvSpPr txBox="1"/>
          <p:nvPr/>
        </p:nvSpPr>
        <p:spPr>
          <a:xfrm>
            <a:off x="802701" y="1135428"/>
            <a:ext cx="10786049" cy="4616841"/>
          </a:xfrm>
          <a:prstGeom prst="rect">
            <a:avLst/>
          </a:prstGeom>
          <a:solidFill>
            <a:srgbClr val="0E2841"/>
          </a:solidFill>
        </p:spPr>
        <p:txBody>
          <a:bodyPr wrap="square">
            <a:spAutoFit/>
          </a:bodyPr>
          <a:lstStyle/>
          <a:p>
            <a:pPr fontAlgn="ctr">
              <a:spcAft>
                <a:spcPts val="1200"/>
              </a:spcAft>
            </a:pPr>
            <a:r>
              <a:rPr lang="en-GB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Applicants must not:</a:t>
            </a:r>
          </a:p>
          <a:p>
            <a:pPr marL="342900" indent="-342900" fontAlgn="ctr">
              <a:spcAft>
                <a:spcPts val="1200"/>
              </a:spcAft>
              <a:buFontTx/>
              <a:buChar char="×"/>
            </a:pPr>
            <a:r>
              <a:rPr lang="en-GB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where breaches research integrity expectations:</a:t>
            </a:r>
            <a:endParaRPr lang="en-GB" sz="2400">
              <a:solidFill>
                <a:schemeClr val="bg1"/>
              </a:solidFill>
            </a:endParaRPr>
          </a:p>
          <a:p>
            <a:pPr marL="800100" lvl="1" indent="-342900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200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Fabricating, falsifying, manipulating, duplicating, altering original data, images, results</a:t>
            </a:r>
          </a:p>
          <a:p>
            <a:pPr marL="800100" lvl="1" indent="-342900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200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Plagiarising ideas, IP, work with no reference / permission</a:t>
            </a:r>
          </a:p>
          <a:p>
            <a:pPr marL="800100" lvl="1" indent="-342900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200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Breaching data protection or IP rights</a:t>
            </a:r>
          </a:p>
          <a:p>
            <a:pPr marL="800100" lvl="1" indent="-342900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200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Misrepresenting or falsifying information </a:t>
            </a:r>
          </a:p>
          <a:p>
            <a:pPr marL="800100" lvl="1" indent="-342900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200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Faking citations or references</a:t>
            </a:r>
          </a:p>
          <a:p>
            <a:pPr marL="342900" indent="-342900" fontAlgn="ctr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  <a:buSzPct val="100000"/>
              <a:buFontTx/>
              <a:buChar char="×"/>
              <a:tabLst>
                <a:tab pos="914400" algn="l"/>
              </a:tabLst>
            </a:pPr>
            <a:r>
              <a:rPr lang="en-US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Generate entire application, or sections, without human involvement</a:t>
            </a:r>
          </a:p>
        </p:txBody>
      </p:sp>
    </p:spTree>
    <p:extLst>
      <p:ext uri="{BB962C8B-B14F-4D97-AF65-F5344CB8AC3E}">
        <p14:creationId xmlns:p14="http://schemas.microsoft.com/office/powerpoint/2010/main" val="25292083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96135AB-F1B6-DCDA-CBCE-D595BF1D279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idx="22"/>
          </p:nvPr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F1730EFD-ACEC-C0E9-4686-37C20FF42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449" y="539750"/>
            <a:ext cx="9308657" cy="781050"/>
          </a:xfrm>
        </p:spPr>
        <p:txBody>
          <a:bodyPr>
            <a:normAutofit/>
          </a:bodyPr>
          <a:lstStyle/>
          <a:p>
            <a:r>
              <a:rPr lang="en-IE">
                <a:solidFill>
                  <a:srgbClr val="7292CC"/>
                </a:solidFill>
              </a:rPr>
              <a:t>Reviewers: clarify redlines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C7219D-9A57-2843-EFEF-E4B354E84FF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lvl="0" indent="0" algn="ctr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7292CC"/>
                </a:solidFill>
                <a:effectLst/>
                <a:uLnTx/>
                <a:uFillTx/>
                <a:latin typeface="Helvetica Neue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kern="1200" cap="none" spc="0" normalizeH="0" baseline="0" noProof="0">
              <a:ln>
                <a:noFill/>
              </a:ln>
              <a:solidFill>
                <a:srgbClr val="7292CC"/>
              </a:solidFill>
              <a:effectLst/>
              <a:uLnTx/>
              <a:uFillTx/>
              <a:latin typeface="Helvetica Neue"/>
              <a:ea typeface="+mn-ea"/>
              <a:cs typeface="+mn-cs"/>
              <a:sym typeface="Helvetica Neue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6DDBCC0-D63E-00C8-EBF6-BD9728023B1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84FC6A7-85C4-FA98-8D4E-AC2DB4FC851A}"/>
              </a:ext>
            </a:extLst>
          </p:cNvPr>
          <p:cNvSpPr txBox="1"/>
          <p:nvPr/>
        </p:nvSpPr>
        <p:spPr>
          <a:xfrm>
            <a:off x="818707" y="1350409"/>
            <a:ext cx="10898372" cy="1551529"/>
          </a:xfrm>
          <a:prstGeom prst="rect">
            <a:avLst/>
          </a:prstGeom>
          <a:solidFill>
            <a:srgbClr val="0E2841"/>
          </a:solidFill>
        </p:spPr>
        <p:txBody>
          <a:bodyPr wrap="square">
            <a:spAutoFit/>
          </a:bodyPr>
          <a:lstStyle/>
          <a:p>
            <a:pPr fontAlgn="ctr">
              <a:spcAft>
                <a:spcPts val="1200"/>
              </a:spcAft>
            </a:pPr>
            <a:r>
              <a:rPr lang="en-GB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Reviewers must not:</a:t>
            </a:r>
          </a:p>
          <a:p>
            <a:pPr marL="342900" indent="-342900" fontAlgn="ctr">
              <a:spcAft>
                <a:spcPts val="1200"/>
              </a:spcAft>
              <a:buFontTx/>
              <a:buChar char="×"/>
            </a:pPr>
            <a:r>
              <a:rPr lang="en-GB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Input funding application into gen AI tools</a:t>
            </a:r>
          </a:p>
          <a:p>
            <a:pPr fontAlgn="ctr">
              <a:spcAft>
                <a:spcPts val="1200"/>
              </a:spcAft>
            </a:pPr>
            <a:r>
              <a:rPr lang="en-GB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breaches our confidentiality terms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1A68EB-31A5-D5F9-F1D5-B87220361CBF}"/>
              </a:ext>
            </a:extLst>
          </p:cNvPr>
          <p:cNvSpPr txBox="1"/>
          <p:nvPr/>
        </p:nvSpPr>
        <p:spPr>
          <a:xfrm>
            <a:off x="6730373" y="3607825"/>
            <a:ext cx="5371763" cy="267765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0E2841"/>
                </a:solidFill>
                <a:latin typeface="Arial"/>
                <a:cs typeface="Arial"/>
              </a:rPr>
              <a:t>Reviewers using already?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>
              <a:solidFill>
                <a:srgbClr val="0E284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0E28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Grey areas if relax prohibition</a:t>
            </a:r>
          </a:p>
          <a:p>
            <a:endParaRPr lang="en-GB" sz="2400">
              <a:solidFill>
                <a:srgbClr val="0E284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0E28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Unknown if reviewer gen AI tools are safe / secure</a:t>
            </a:r>
          </a:p>
          <a:p>
            <a:endParaRPr lang="en-GB" sz="2400">
              <a:solidFill>
                <a:srgbClr val="0E284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E5C53D-EC3D-BD65-F12E-BB095234791B}"/>
              </a:ext>
            </a:extLst>
          </p:cNvPr>
          <p:cNvSpPr txBox="1"/>
          <p:nvPr/>
        </p:nvSpPr>
        <p:spPr>
          <a:xfrm>
            <a:off x="723564" y="3105124"/>
            <a:ext cx="5916944" cy="246221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1200"/>
              </a:spcAft>
            </a:pPr>
            <a:r>
              <a:rPr lang="en-GB" sz="2400" b="1">
                <a:solidFill>
                  <a:srgbClr val="0E28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Considerations</a:t>
            </a:r>
            <a:endParaRPr lang="en-GB" sz="2400" b="1">
              <a:solidFill>
                <a:srgbClr val="0E2841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0E2841"/>
                </a:solidFill>
                <a:latin typeface="Arial"/>
                <a:cs typeface="Arial"/>
              </a:rPr>
              <a:t>Funders’ role: confidentiality / protect IP</a:t>
            </a:r>
          </a:p>
          <a:p>
            <a:endParaRPr lang="en-GB" sz="2400">
              <a:solidFill>
                <a:srgbClr val="0E284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0E28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Avoid reviewers outsourcing to gen AI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>
              <a:solidFill>
                <a:srgbClr val="0E284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0E28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Shouldn’t reviewers also benefit?</a:t>
            </a:r>
          </a:p>
        </p:txBody>
      </p:sp>
    </p:spTree>
    <p:extLst>
      <p:ext uri="{BB962C8B-B14F-4D97-AF65-F5344CB8AC3E}">
        <p14:creationId xmlns:p14="http://schemas.microsoft.com/office/powerpoint/2010/main" val="1620211199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96135AB-F1B6-DCDA-CBCE-D595BF1D279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idx="22"/>
          </p:nvPr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F1730EFD-ACEC-C0E9-4686-37C20FF42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539749"/>
            <a:ext cx="5492750" cy="810585"/>
          </a:xfrm>
        </p:spPr>
        <p:txBody>
          <a:bodyPr>
            <a:normAutofit/>
          </a:bodyPr>
          <a:lstStyle/>
          <a:p>
            <a:r>
              <a:rPr lang="en-IE">
                <a:solidFill>
                  <a:srgbClr val="7292CC"/>
                </a:solidFill>
              </a:rPr>
              <a:t>Funders: clarify use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C7219D-9A57-2843-EFEF-E4B354E84FF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lvl="0" indent="0" algn="ctr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7292CC"/>
                </a:solidFill>
                <a:effectLst/>
                <a:uLnTx/>
                <a:uFillTx/>
                <a:latin typeface="Helvetica Neue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kern="1200" cap="none" spc="0" normalizeH="0" baseline="0" noProof="0">
              <a:ln>
                <a:noFill/>
              </a:ln>
              <a:solidFill>
                <a:srgbClr val="7292CC"/>
              </a:solidFill>
              <a:effectLst/>
              <a:uLnTx/>
              <a:uFillTx/>
              <a:latin typeface="Helvetica Neue"/>
              <a:ea typeface="+mn-ea"/>
              <a:cs typeface="+mn-cs"/>
              <a:sym typeface="Helvetica Neue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6DDBCC0-D63E-00C8-EBF6-BD9728023B1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84042355-9339-78A2-D237-EF0CFD537D81}"/>
              </a:ext>
            </a:extLst>
          </p:cNvPr>
          <p:cNvSpPr txBox="1">
            <a:spLocks/>
          </p:cNvSpPr>
          <p:nvPr/>
        </p:nvSpPr>
        <p:spPr>
          <a:xfrm>
            <a:off x="972882" y="3724462"/>
            <a:ext cx="3371850" cy="25257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marL="3048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6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4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2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40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0" indent="0" algn="ctr">
              <a:lnSpc>
                <a:spcPct val="100000"/>
              </a:lnSpc>
              <a:buFontTx/>
              <a:buNone/>
            </a:pP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Not to make funding decisions</a:t>
            </a:r>
          </a:p>
          <a:p>
            <a:endParaRPr lang="en-GB" ker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Placeholder 12" descr="Rating Star with solid fill">
            <a:extLst>
              <a:ext uri="{FF2B5EF4-FFF2-40B4-BE49-F238E27FC236}">
                <a16:creationId xmlns:a16="http://schemas.microsoft.com/office/drawing/2014/main" id="{21CB0132-190E-5D56-3EB2-328F64982F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t="16408" b="16408"/>
          <a:stretch>
            <a:fillRect/>
          </a:stretch>
        </p:blipFill>
        <p:spPr>
          <a:xfrm>
            <a:off x="1082119" y="1339489"/>
            <a:ext cx="3376612" cy="22685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E6E7F6D6-7048-9166-B5CB-65290BDD09D3}"/>
              </a:ext>
            </a:extLst>
          </p:cNvPr>
          <p:cNvSpPr txBox="1">
            <a:spLocks/>
          </p:cNvSpPr>
          <p:nvPr/>
        </p:nvSpPr>
        <p:spPr>
          <a:xfrm>
            <a:off x="7864307" y="3780288"/>
            <a:ext cx="3371850" cy="252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24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Not input confidential applications into publicly available gen AI tools</a:t>
            </a:r>
          </a:p>
          <a:p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Graphic 12" descr="Illustrator with solid fill">
            <a:extLst>
              <a:ext uri="{FF2B5EF4-FFF2-40B4-BE49-F238E27FC236}">
                <a16:creationId xmlns:a16="http://schemas.microsoft.com/office/drawing/2014/main" id="{AF66B1EF-E960-5671-66DF-F0CC1104314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88719" y="1487270"/>
            <a:ext cx="2197687" cy="2197687"/>
          </a:xfrm>
          <a:prstGeom prst="rect">
            <a:avLst/>
          </a:prstGeom>
        </p:spPr>
      </p:pic>
      <p:pic>
        <p:nvPicPr>
          <p:cNvPr id="14" name="Picture Placeholder 20" descr="Workflow with solid fill">
            <a:extLst>
              <a:ext uri="{FF2B5EF4-FFF2-40B4-BE49-F238E27FC236}">
                <a16:creationId xmlns:a16="http://schemas.microsoft.com/office/drawing/2014/main" id="{49E42353-EA74-A739-8B03-FEC7ABB6467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-28075" t="-4860" r="-30953" b="-1980"/>
          <a:stretch>
            <a:fillRect/>
          </a:stretch>
        </p:blipFill>
        <p:spPr>
          <a:xfrm>
            <a:off x="4458731" y="1455924"/>
            <a:ext cx="3376613" cy="226853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D784955-79E8-58B9-5252-B03F69C9FCD4}"/>
              </a:ext>
            </a:extLst>
          </p:cNvPr>
          <p:cNvSpPr txBox="1"/>
          <p:nvPr/>
        </p:nvSpPr>
        <p:spPr>
          <a:xfrm>
            <a:off x="5103811" y="3780288"/>
            <a:ext cx="2001417" cy="1200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 defTabSz="1219169">
              <a:spcBef>
                <a:spcPts val="2250"/>
              </a:spcBef>
              <a:buSzPct val="123000"/>
            </a:pPr>
            <a:r>
              <a:rPr lang="en-GB" sz="24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May use to process applications </a:t>
            </a:r>
          </a:p>
        </p:txBody>
      </p:sp>
    </p:spTree>
    <p:extLst>
      <p:ext uri="{BB962C8B-B14F-4D97-AF65-F5344CB8AC3E}">
        <p14:creationId xmlns:p14="http://schemas.microsoft.com/office/powerpoint/2010/main" val="1850199316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B0417-F146-3EB7-549E-3E234C936D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" name="Picture Placeholder 6">
            <a:extLst>
              <a:ext uri="{FF2B5EF4-FFF2-40B4-BE49-F238E27FC236}">
                <a16:creationId xmlns:a16="http://schemas.microsoft.com/office/drawing/2014/main" id="{3CBBE49D-5305-6845-8B37-1824B3D60E50}"/>
              </a:ext>
            </a:extLst>
          </p:cNvPr>
          <p:cNvPicPr>
            <a:picLocks noGrp="1"/>
          </p:cNvPicPr>
          <p:nvPr>
            <p:ph type="pic" idx="22"/>
          </p:nvPr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A60E893B-528B-A8D9-B366-3D864DCC5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539749"/>
            <a:ext cx="10284490" cy="916175"/>
          </a:xfrm>
        </p:spPr>
        <p:txBody>
          <a:bodyPr>
            <a:normAutofit fontScale="90000"/>
          </a:bodyPr>
          <a:lstStyle/>
          <a:p>
            <a:r>
              <a:rPr lang="en-IE">
                <a:solidFill>
                  <a:srgbClr val="7292CC"/>
                </a:solidFill>
              </a:rPr>
              <a:t>What might be next for individual funders?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89914F-1D65-FB0D-82E0-E3D5EF2E0BE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lvl="0" indent="0" algn="ctr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7292CC"/>
                </a:solidFill>
                <a:effectLst/>
                <a:uLnTx/>
                <a:uFillTx/>
                <a:latin typeface="Helvetica Neue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kern="1200" cap="none" spc="0" normalizeH="0" baseline="0" noProof="0">
              <a:ln>
                <a:noFill/>
              </a:ln>
              <a:solidFill>
                <a:srgbClr val="7292CC"/>
              </a:solidFill>
              <a:effectLst/>
              <a:uLnTx/>
              <a:uFillTx/>
              <a:latin typeface="Helvetica Neue"/>
              <a:ea typeface="+mn-ea"/>
              <a:cs typeface="+mn-cs"/>
              <a:sym typeface="Helvetica Neue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8BEAF31-FFB5-448A-6932-1B08FCB9582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37828333-A778-B245-9F7A-9B26BA4A32B1}"/>
              </a:ext>
            </a:extLst>
          </p:cNvPr>
          <p:cNvSpPr txBox="1">
            <a:spLocks/>
          </p:cNvSpPr>
          <p:nvPr/>
        </p:nvSpPr>
        <p:spPr>
          <a:xfrm>
            <a:off x="9080697" y="4053649"/>
            <a:ext cx="2912335" cy="25257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marL="3048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6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4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2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40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0" indent="0" algn="ctr">
              <a:lnSpc>
                <a:spcPct val="100000"/>
              </a:lnSpc>
              <a:buFontTx/>
              <a:buNone/>
            </a:pPr>
            <a:r>
              <a:rPr lang="en-GB" kern="0">
                <a:latin typeface="Arial" panose="020B0604020202020204" pitchFamily="34" charset="0"/>
                <a:cs typeface="Arial" panose="020B0604020202020204" pitchFamily="34" charset="0"/>
              </a:rPr>
              <a:t>How to assess future applications?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3DD7E54-0D85-8941-21D8-FC7762594F7D}"/>
              </a:ext>
            </a:extLst>
          </p:cNvPr>
          <p:cNvSpPr txBox="1">
            <a:spLocks/>
          </p:cNvSpPr>
          <p:nvPr/>
        </p:nvSpPr>
        <p:spPr>
          <a:xfrm>
            <a:off x="5745495" y="4066573"/>
            <a:ext cx="3030090" cy="252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24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Increased gen AI contributing to rise in n° applications?</a:t>
            </a:r>
          </a:p>
          <a:p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7C35E4E-A842-B015-EE8D-22FC9B51613D}"/>
              </a:ext>
            </a:extLst>
          </p:cNvPr>
          <p:cNvSpPr txBox="1"/>
          <p:nvPr/>
        </p:nvSpPr>
        <p:spPr>
          <a:xfrm>
            <a:off x="198968" y="4066573"/>
            <a:ext cx="2583529" cy="830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 defTabSz="1219169">
              <a:spcBef>
                <a:spcPts val="2250"/>
              </a:spcBef>
              <a:buSzPct val="123000"/>
            </a:pPr>
            <a:r>
              <a:rPr lang="en-GB" sz="24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Explore detection tools?</a:t>
            </a:r>
          </a:p>
        </p:txBody>
      </p:sp>
      <p:pic>
        <p:nvPicPr>
          <p:cNvPr id="20" name="Graphic 19" descr="Magnifying glass with solid fill">
            <a:extLst>
              <a:ext uri="{FF2B5EF4-FFF2-40B4-BE49-F238E27FC236}">
                <a16:creationId xmlns:a16="http://schemas.microsoft.com/office/drawing/2014/main" id="{F98F0066-2BE5-10AA-D7ED-B3AA2E5C2D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51261" y="1827291"/>
            <a:ext cx="1930442" cy="1930442"/>
          </a:xfrm>
          <a:prstGeom prst="rect">
            <a:avLst/>
          </a:prstGeom>
        </p:spPr>
      </p:pic>
      <p:pic>
        <p:nvPicPr>
          <p:cNvPr id="22" name="Graphic 21" descr="Business Growth with solid fill">
            <a:extLst>
              <a:ext uri="{FF2B5EF4-FFF2-40B4-BE49-F238E27FC236}">
                <a16:creationId xmlns:a16="http://schemas.microsoft.com/office/drawing/2014/main" id="{FCFE392D-39EC-811C-F508-BF00D9DD7D9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00037" y="1704648"/>
            <a:ext cx="2053085" cy="2053085"/>
          </a:xfrm>
          <a:prstGeom prst="rect">
            <a:avLst/>
          </a:prstGeom>
        </p:spPr>
      </p:pic>
      <p:pic>
        <p:nvPicPr>
          <p:cNvPr id="2054" name="Picture 6" descr="Lottery machine Icons, Logos, Symbols ...">
            <a:extLst>
              <a:ext uri="{FF2B5EF4-FFF2-40B4-BE49-F238E27FC236}">
                <a16:creationId xmlns:a16="http://schemas.microsoft.com/office/drawing/2014/main" id="{99A3477C-EB14-8D06-D5CD-B8092C25F7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8553" y="1794200"/>
            <a:ext cx="1914075" cy="191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0BDA33A2-984B-AB34-5494-EB40D52D5241}"/>
              </a:ext>
            </a:extLst>
          </p:cNvPr>
          <p:cNvSpPr txBox="1"/>
          <p:nvPr/>
        </p:nvSpPr>
        <p:spPr>
          <a:xfrm>
            <a:off x="2862719" y="4119843"/>
            <a:ext cx="2583529" cy="1200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 defTabSz="1219169">
              <a:spcBef>
                <a:spcPts val="2250"/>
              </a:spcBef>
              <a:buSzPct val="123000"/>
            </a:pPr>
            <a:r>
              <a:rPr lang="en-GB" sz="24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Prevent issues across research pipeline?</a:t>
            </a:r>
          </a:p>
        </p:txBody>
      </p:sp>
      <p:pic>
        <p:nvPicPr>
          <p:cNvPr id="29" name="Graphic 28" descr="Clock with solid fill">
            <a:extLst>
              <a:ext uri="{FF2B5EF4-FFF2-40B4-BE49-F238E27FC236}">
                <a16:creationId xmlns:a16="http://schemas.microsoft.com/office/drawing/2014/main" id="{69E3D1B5-756F-7952-B361-39E678DC3AA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035021" y="1794200"/>
            <a:ext cx="1119462" cy="1119462"/>
          </a:xfrm>
          <a:prstGeom prst="rect">
            <a:avLst/>
          </a:prstGeom>
        </p:spPr>
      </p:pic>
      <p:pic>
        <p:nvPicPr>
          <p:cNvPr id="31" name="Graphic 30" descr="Microscope with solid fill">
            <a:extLst>
              <a:ext uri="{FF2B5EF4-FFF2-40B4-BE49-F238E27FC236}">
                <a16:creationId xmlns:a16="http://schemas.microsoft.com/office/drawing/2014/main" id="{C1101A03-16B9-0B5E-0E8E-3E767B9EF9B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631398" y="2588813"/>
            <a:ext cx="1046170" cy="1046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929138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957BF-844F-EA0C-1B12-ACA7D93AD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8EFC483-EDB0-0876-6699-D9E2B644B26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idx="22"/>
          </p:nvPr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EFB34B6C-91A3-18BC-74AE-47F84CE9D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>
                <a:solidFill>
                  <a:srgbClr val="7292CC"/>
                </a:solidFill>
              </a:rPr>
              <a:t>Links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04ADDE-CCF8-B4EA-2FEC-E025C28CEF1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lvl="0" indent="0" algn="ctr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7292CC"/>
                </a:solidFill>
                <a:effectLst/>
                <a:uLnTx/>
                <a:uFillTx/>
                <a:latin typeface="Helvetica Neue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kern="1200" cap="none" spc="0" normalizeH="0" baseline="0" noProof="0">
              <a:ln>
                <a:noFill/>
              </a:ln>
              <a:solidFill>
                <a:srgbClr val="7292CC"/>
              </a:solidFill>
              <a:effectLst/>
              <a:uLnTx/>
              <a:uFillTx/>
              <a:latin typeface="Helvetica Neue"/>
              <a:ea typeface="+mn-ea"/>
              <a:cs typeface="+mn-cs"/>
              <a:sym typeface="Helvetica Neue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47DB5CA-514F-86E3-9B0B-A0A31A66E6F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969063E-FF3C-495E-80FD-D78CE4A3DC57}"/>
              </a:ext>
            </a:extLst>
          </p:cNvPr>
          <p:cNvSpPr txBox="1"/>
          <p:nvPr/>
        </p:nvSpPr>
        <p:spPr>
          <a:xfrm>
            <a:off x="513500" y="1841657"/>
            <a:ext cx="5068999" cy="26776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GB" sz="2800" spc="-9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Joint Statement: Use of Gen AI</a:t>
            </a:r>
          </a:p>
          <a:p>
            <a:pPr algn="ctr"/>
            <a:endParaRPr lang="en-GB" sz="2800" spc="-9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https://wellcome.org/about-us/positions-and-statements/joint-statement-generative-ai</a:t>
            </a:r>
            <a:endParaRPr lang="en-GB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6A176FB-3836-E467-7B65-2077D7AEBCB7}"/>
              </a:ext>
            </a:extLst>
          </p:cNvPr>
          <p:cNvSpPr txBox="1"/>
          <p:nvPr/>
        </p:nvSpPr>
        <p:spPr>
          <a:xfrm>
            <a:off x="5838364" y="1841657"/>
            <a:ext cx="6097772" cy="26776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GB" sz="2800" spc="-9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 Funders Policy Group</a:t>
            </a:r>
          </a:p>
          <a:p>
            <a:endParaRPr lang="en-GB" sz="2800" spc="-9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hlinkClick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GB" sz="280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https://wellcome.org/research-funding/guidance/policies-grant-conditions/research-funders-policy-group</a:t>
            </a:r>
            <a:endParaRPr lang="en-GB"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EA7A036-223B-C4CD-224C-9E8B4A25D600}"/>
              </a:ext>
            </a:extLst>
          </p:cNvPr>
          <p:cNvSpPr txBox="1"/>
          <p:nvPr/>
        </p:nvSpPr>
        <p:spPr>
          <a:xfrm>
            <a:off x="2905346" y="5487253"/>
            <a:ext cx="737633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See individual funder websites for detailed policies</a:t>
            </a:r>
          </a:p>
          <a:p>
            <a:endParaRPr lang="en-GB" sz="240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C82D9F5-47FC-0B88-0F8B-A5E9D236E33D}"/>
              </a:ext>
            </a:extLst>
          </p:cNvPr>
          <p:cNvSpPr txBox="1"/>
          <p:nvPr/>
        </p:nvSpPr>
        <p:spPr>
          <a:xfrm>
            <a:off x="603250" y="4667861"/>
            <a:ext cx="4572065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2400" b="0" i="1" u="none" strike="noStrike" cap="none" spc="0" normalizeH="0" baseline="0" dirty="0">
                <a:ln>
                  <a:noFill/>
                </a:ln>
                <a:solidFill>
                  <a:srgbClr val="0669AD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Updates coming soon!</a:t>
            </a:r>
          </a:p>
        </p:txBody>
      </p:sp>
    </p:spTree>
    <p:extLst>
      <p:ext uri="{BB962C8B-B14F-4D97-AF65-F5344CB8AC3E}">
        <p14:creationId xmlns:p14="http://schemas.microsoft.com/office/powerpoint/2010/main" val="1977868015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9615EA-EA44-9EA2-0C83-D84A2A2C1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F0F5E43D-477B-5F44-3D28-DE283141831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idx="22"/>
          </p:nvPr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21BD9D74-9C53-E8BC-D7CB-8ABAFF9EC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>
                <a:solidFill>
                  <a:srgbClr val="7292CC"/>
                </a:solidFill>
              </a:rPr>
              <a:t>Discussion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F9C1B9-32C1-8BD1-BDD3-5C0800F79F2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lvl="0" indent="0" algn="ctr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7292CC"/>
                </a:solidFill>
                <a:effectLst/>
                <a:uLnTx/>
                <a:uFillTx/>
                <a:latin typeface="Helvetica Neue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kern="1200" cap="none" spc="0" normalizeH="0" baseline="0" noProof="0">
              <a:ln>
                <a:noFill/>
              </a:ln>
              <a:solidFill>
                <a:srgbClr val="7292CC"/>
              </a:solidFill>
              <a:effectLst/>
              <a:uLnTx/>
              <a:uFillTx/>
              <a:latin typeface="Helvetica Neue"/>
              <a:ea typeface="+mn-ea"/>
              <a:cs typeface="+mn-cs"/>
              <a:sym typeface="Helvetica Neue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EB967BF-F2B3-4A9B-1248-9C267648DB6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EA912E8-775C-6994-585F-9208FCF599BA}"/>
              </a:ext>
            </a:extLst>
          </p:cNvPr>
          <p:cNvSpPr txBox="1"/>
          <p:nvPr/>
        </p:nvSpPr>
        <p:spPr>
          <a:xfrm>
            <a:off x="603250" y="1257300"/>
            <a:ext cx="5308452" cy="42011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en-GB" sz="28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Think</a:t>
            </a:r>
          </a:p>
          <a:p>
            <a:pPr algn="ctr"/>
            <a:endParaRPr lang="en-GB" sz="1500" b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changes have you seen from increased use of gen AI tools?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your concerns about evolution of gen AI in next 5 years in applying/assessment?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7E3F7D1-2B0C-2F06-C445-3F95C6F41C74}"/>
              </a:ext>
            </a:extLst>
          </p:cNvPr>
          <p:cNvSpPr txBox="1"/>
          <p:nvPr/>
        </p:nvSpPr>
        <p:spPr>
          <a:xfrm>
            <a:off x="6043650" y="1257300"/>
            <a:ext cx="5739809" cy="46320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28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</a:p>
          <a:p>
            <a:endParaRPr lang="en-GB" sz="15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>
                <a:solidFill>
                  <a:srgbClr val="000000"/>
                </a:solidFill>
                <a:latin typeface="Arial"/>
                <a:cs typeface="Arial"/>
              </a:rPr>
              <a:t>What is the role of research organisations and funders in ensuring validity of applications?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could funders and research organisations work together to ensure responsible gen AI use?</a:t>
            </a:r>
            <a:endParaRPr lang="en-GB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672943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A26B57-55A3-1FC2-B6AC-DC374D0E0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EE12D95-C1D5-BA06-AD40-7BC0C756297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3593" y="-2623592"/>
            <a:ext cx="6944813" cy="12191998"/>
          </a:xfrm>
          <a:prstGeom prst="rect">
            <a:avLst/>
          </a:prstGeom>
        </p:spPr>
      </p:pic>
      <p:sp>
        <p:nvSpPr>
          <p:cNvPr id="2" name="Line">
            <a:extLst>
              <a:ext uri="{FF2B5EF4-FFF2-40B4-BE49-F238E27FC236}">
                <a16:creationId xmlns:a16="http://schemas.microsoft.com/office/drawing/2014/main" id="{F0EF28A7-085E-AB0A-6268-1ED6B0D04ED1}"/>
              </a:ext>
            </a:extLst>
          </p:cNvPr>
          <p:cNvSpPr/>
          <p:nvPr/>
        </p:nvSpPr>
        <p:spPr>
          <a:xfrm flipV="1">
            <a:off x="348402" y="3349286"/>
            <a:ext cx="11515938" cy="63434"/>
          </a:xfrm>
          <a:prstGeom prst="line">
            <a:avLst/>
          </a:prstGeom>
          <a:ln w="34925">
            <a:solidFill>
              <a:schemeClr val="bg1"/>
            </a:solidFill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121916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3" name="Strategy…">
            <a:extLst>
              <a:ext uri="{FF2B5EF4-FFF2-40B4-BE49-F238E27FC236}">
                <a16:creationId xmlns:a16="http://schemas.microsoft.com/office/drawing/2014/main" id="{CDCCEB43-B850-D5E4-9236-CBF74AC52DD2}"/>
              </a:ext>
            </a:extLst>
          </p:cNvPr>
          <p:cNvSpPr txBox="1">
            <a:spLocks/>
          </p:cNvSpPr>
          <p:nvPr/>
        </p:nvSpPr>
        <p:spPr>
          <a:xfrm>
            <a:off x="474132" y="3707425"/>
            <a:ext cx="11287338" cy="14228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marL="0" marR="0" indent="0" algn="l" defTabSz="41275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228600" algn="l" defTabSz="41275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200" algn="l" defTabSz="41275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800" algn="l" defTabSz="41275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400" algn="l" defTabSz="41275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0" marR="0" lvl="0" indent="0" algn="ctr" defTabSz="41275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GB" sz="4800" b="0" kern="0" spc="-50">
                <a:solidFill>
                  <a:srgbClr val="FFFFFF"/>
                </a:solidFill>
                <a:latin typeface="Helvetica" pitchFamily="2" charset="0"/>
                <a:ea typeface="Helvetica Neue Thin" panose="020B0403020202020204" pitchFamily="34" charset="0"/>
                <a:cs typeface="Helvetica"/>
                <a:sym typeface="Helvetica"/>
              </a:rPr>
              <a:t>Thank you</a:t>
            </a:r>
          </a:p>
          <a:p>
            <a:pPr marL="0" marR="0" lvl="0" indent="0" algn="ctr" defTabSz="41275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kumimoji="0" lang="en-GB" sz="4800" b="0" i="0" u="none" strike="noStrike" kern="0" cap="none" spc="-5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 panose="020B0403020202020204" pitchFamily="34" charset="0"/>
              <a:ea typeface="Helvetica Neue Thin" panose="020B0403020202020204" pitchFamily="34" charset="0"/>
              <a:cs typeface="Helvetica"/>
              <a:sym typeface="Helvetica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438530-232C-B5B5-B6F5-2A09835EC5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79" y="920234"/>
            <a:ext cx="5349240" cy="2134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323205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96135AB-F1B6-DCDA-CBCE-D595BF1D279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idx="22"/>
          </p:nvPr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F1730EFD-ACEC-C0E9-4686-37C20FF42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>
                <a:solidFill>
                  <a:srgbClr val="7292CC"/>
                </a:solidFill>
              </a:rPr>
              <a:t>Our session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C7219D-9A57-2843-EFEF-E4B354E84FF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lvl="0" indent="0" algn="ctr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7292CC"/>
                </a:solidFill>
                <a:effectLst/>
                <a:uLnTx/>
                <a:uFillTx/>
                <a:latin typeface="Helvetica Neue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kern="1200" cap="none" spc="0" normalizeH="0" baseline="0" noProof="0">
              <a:ln>
                <a:noFill/>
              </a:ln>
              <a:solidFill>
                <a:srgbClr val="7292CC"/>
              </a:solidFill>
              <a:effectLst/>
              <a:uLnTx/>
              <a:uFillTx/>
              <a:latin typeface="Helvetica Neue"/>
              <a:ea typeface="+mn-ea"/>
              <a:cs typeface="+mn-cs"/>
              <a:sym typeface="Helvetica Neue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6DDBCC0-D63E-00C8-EBF6-BD9728023B1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D869299-1E73-BD2B-DEBE-AF0A8A596090}"/>
              </a:ext>
            </a:extLst>
          </p:cNvPr>
          <p:cNvSpPr txBox="1">
            <a:spLocks/>
          </p:cNvSpPr>
          <p:nvPr/>
        </p:nvSpPr>
        <p:spPr>
          <a:xfrm>
            <a:off x="2854646" y="4151829"/>
            <a:ext cx="3371506" cy="2526096"/>
          </a:xfrm>
          <a:prstGeom prst="rect">
            <a:avLst/>
          </a:prstGeom>
        </p:spPr>
        <p:txBody>
          <a:bodyPr>
            <a:normAutofit/>
          </a:bodyPr>
          <a:lstStyle>
            <a:lvl1pPr marL="3048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6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4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2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40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0" indent="0" algn="ctr">
              <a:buNone/>
            </a:pPr>
            <a:r>
              <a:rPr lang="en-GB" sz="2800" kern="0">
                <a:latin typeface="Arial" panose="020B0604020202020204" pitchFamily="34" charset="0"/>
                <a:cs typeface="Arial" panose="020B0604020202020204" pitchFamily="34" charset="0"/>
              </a:rPr>
              <a:t>Alignment and insights from Research Funders’ Policy Group</a:t>
            </a:r>
          </a:p>
        </p:txBody>
      </p:sp>
      <p:pic>
        <p:nvPicPr>
          <p:cNvPr id="6" name="Picture Placeholder 9" descr="Social network with solid fill">
            <a:extLst>
              <a:ext uri="{FF2B5EF4-FFF2-40B4-BE49-F238E27FC236}">
                <a16:creationId xmlns:a16="http://schemas.microsoft.com/office/drawing/2014/main" id="{D71250A0-4EEA-0C50-8C6A-973BB92822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-17178" t="5555" r="-15130" b="5555"/>
          <a:stretch>
            <a:fillRect/>
          </a:stretch>
        </p:blipFill>
        <p:spPr>
          <a:xfrm>
            <a:off x="2719387" y="1558739"/>
            <a:ext cx="3376613" cy="2268538"/>
          </a:xfrm>
          <a:prstGeom prst="rect">
            <a:avLst/>
          </a:prstGeom>
        </p:spPr>
      </p:pic>
      <p:pic>
        <p:nvPicPr>
          <p:cNvPr id="9" name="Picture Placeholder 21" descr="Group brainstorm with solid fill">
            <a:extLst>
              <a:ext uri="{FF2B5EF4-FFF2-40B4-BE49-F238E27FC236}">
                <a16:creationId xmlns:a16="http://schemas.microsoft.com/office/drawing/2014/main" id="{741C4C08-F8E6-6E39-129B-D36AB2D62CB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-16998" t="5057" r="-16794" b="5057"/>
          <a:stretch>
            <a:fillRect/>
          </a:stretch>
        </p:blipFill>
        <p:spPr>
          <a:xfrm>
            <a:off x="6739100" y="1477926"/>
            <a:ext cx="3496899" cy="2349351"/>
          </a:xfrm>
          <a:prstGeom prst="rect">
            <a:avLst/>
          </a:prstGeom>
        </p:spPr>
      </p:pic>
      <p:sp>
        <p:nvSpPr>
          <p:cNvPr id="11" name="Text Placeholder 1026">
            <a:extLst>
              <a:ext uri="{FF2B5EF4-FFF2-40B4-BE49-F238E27FC236}">
                <a16:creationId xmlns:a16="http://schemas.microsoft.com/office/drawing/2014/main" id="{D364A25B-A9A1-20F9-31DA-97B01B7BA85C}"/>
              </a:ext>
            </a:extLst>
          </p:cNvPr>
          <p:cNvSpPr txBox="1">
            <a:spLocks/>
          </p:cNvSpPr>
          <p:nvPr/>
        </p:nvSpPr>
        <p:spPr>
          <a:xfrm>
            <a:off x="6744207" y="4151829"/>
            <a:ext cx="3371506" cy="2217683"/>
          </a:xfrm>
          <a:prstGeom prst="rect">
            <a:avLst/>
          </a:prstGeom>
        </p:spPr>
        <p:txBody>
          <a:bodyPr>
            <a:normAutofit/>
          </a:bodyPr>
          <a:lstStyle>
            <a:lvl1pPr marL="3048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6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4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2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40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0" indent="0" algn="ctr">
              <a:buNone/>
            </a:pPr>
            <a:r>
              <a:rPr lang="en-GB" sz="2800" kern="0">
                <a:latin typeface="Arial" panose="020B0604020202020204" pitchFamily="34" charset="0"/>
                <a:cs typeface="Arial" panose="020B0604020202020204" pitchFamily="34" charset="0"/>
              </a:rPr>
              <a:t>Group discussion: challenges &amp; opportunities</a:t>
            </a:r>
          </a:p>
        </p:txBody>
      </p:sp>
    </p:spTree>
    <p:extLst>
      <p:ext uri="{BB962C8B-B14F-4D97-AF65-F5344CB8AC3E}">
        <p14:creationId xmlns:p14="http://schemas.microsoft.com/office/powerpoint/2010/main" val="165423517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96135AB-F1B6-DCDA-CBCE-D595BF1D279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idx="22"/>
          </p:nvPr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848F1F-10F3-AC05-A285-ACEBF5177856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14403" y="1470139"/>
            <a:ext cx="5937484" cy="3894912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en-IE" sz="2750" b="1">
                <a:latin typeface="Arial" panose="020B0604020202020204" pitchFamily="34" charset="0"/>
                <a:cs typeface="Arial" panose="020B0604020202020204" pitchFamily="34" charset="0"/>
              </a:rPr>
              <a:t>Who?</a:t>
            </a:r>
            <a:endParaRPr lang="en-IE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1800"/>
              </a:spcBef>
              <a:buNone/>
            </a:pPr>
            <a:r>
              <a:rPr lang="en-IE">
                <a:latin typeface="Arial" panose="020B0604020202020204" pitchFamily="34" charset="0"/>
                <a:cs typeface="Arial" panose="020B0604020202020204" pitchFamily="34" charset="0"/>
              </a:rPr>
              <a:t>Informal funders’ group since 2019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1730EFD-ACEC-C0E9-4686-37C20FF42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992" y="499543"/>
            <a:ext cx="9690895" cy="717550"/>
          </a:xfrm>
        </p:spPr>
        <p:txBody>
          <a:bodyPr>
            <a:normAutofit fontScale="90000"/>
          </a:bodyPr>
          <a:lstStyle/>
          <a:p>
            <a:r>
              <a:rPr lang="en-GB">
                <a:solidFill>
                  <a:srgbClr val="7292CC"/>
                </a:solidFill>
              </a:rPr>
              <a:t>Research Funders Policy Group (RFPG)</a:t>
            </a:r>
            <a:endParaRPr lang="en-IE">
              <a:solidFill>
                <a:srgbClr val="7292CC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C7219D-9A57-2843-EFEF-E4B354E84FF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lvl="0" indent="0" algn="ctr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7292CC"/>
                </a:solidFill>
                <a:effectLst/>
                <a:uLnTx/>
                <a:uFillTx/>
                <a:latin typeface="Helvetica Neue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kern="1200" cap="none" spc="0" normalizeH="0" baseline="0" noProof="0">
              <a:ln>
                <a:noFill/>
              </a:ln>
              <a:solidFill>
                <a:srgbClr val="7292CC"/>
              </a:solidFill>
              <a:effectLst/>
              <a:uLnTx/>
              <a:uFillTx/>
              <a:latin typeface="Helvetica Neue"/>
              <a:ea typeface="+mn-ea"/>
              <a:cs typeface="+mn-cs"/>
              <a:sym typeface="Helvetica Neue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6DDBCC0-D63E-00C8-EBF6-BD9728023B1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6FD8DA1-A997-5DDA-B79D-BAA0ED4D7949}"/>
              </a:ext>
            </a:extLst>
          </p:cNvPr>
          <p:cNvSpPr txBox="1"/>
          <p:nvPr/>
        </p:nvSpPr>
        <p:spPr>
          <a:xfrm>
            <a:off x="6726081" y="1470139"/>
            <a:ext cx="4964487" cy="3894912"/>
          </a:xfrm>
          <a:prstGeom prst="rect">
            <a:avLst/>
          </a:prstGeom>
          <a:solidFill>
            <a:srgbClr val="0669AD"/>
          </a:solidFill>
        </p:spPr>
        <p:txBody>
          <a:bodyPr wrap="square">
            <a:spAutoFit/>
          </a:bodyPr>
          <a:lstStyle/>
          <a:p>
            <a:r>
              <a:rPr lang="en-GB" sz="27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Why</a:t>
            </a:r>
            <a:r>
              <a:rPr lang="en-GB" sz="2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04800" indent="-304800" defTabSz="1219169">
              <a:lnSpc>
                <a:spcPct val="90000"/>
              </a:lnSpc>
              <a:spcBef>
                <a:spcPts val="1800"/>
              </a:spcBef>
              <a:buSzPct val="123000"/>
              <a:buFontTx/>
              <a:buChar char="•"/>
            </a:pPr>
            <a:r>
              <a:rPr lang="en-GB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Policy alignment</a:t>
            </a:r>
          </a:p>
          <a:p>
            <a:pPr marL="304800" indent="-304800" defTabSz="1219169">
              <a:lnSpc>
                <a:spcPct val="90000"/>
              </a:lnSpc>
              <a:spcBef>
                <a:spcPts val="1800"/>
              </a:spcBef>
              <a:buSzPct val="123000"/>
              <a:buFontTx/>
              <a:buChar char="•"/>
            </a:pPr>
            <a:r>
              <a:rPr lang="en-GB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Reduce </a:t>
            </a:r>
            <a:r>
              <a:rPr lang="en-GB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bureaucracy</a:t>
            </a:r>
          </a:p>
          <a:p>
            <a:pPr marL="304800" indent="-304800" defTabSz="1219169">
              <a:lnSpc>
                <a:spcPct val="90000"/>
              </a:lnSpc>
              <a:spcBef>
                <a:spcPts val="1800"/>
              </a:spcBef>
              <a:buSzPct val="123000"/>
              <a:buFontTx/>
              <a:buChar char="•"/>
            </a:pPr>
            <a:r>
              <a:rPr lang="en-GB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Share practice / learning</a:t>
            </a:r>
          </a:p>
          <a:p>
            <a:pPr marL="304800" indent="-304800" defTabSz="1219169">
              <a:lnSpc>
                <a:spcPct val="90000"/>
              </a:lnSpc>
              <a:spcBef>
                <a:spcPts val="1800"/>
              </a:spcBef>
              <a:buSzPct val="123000"/>
              <a:buFontTx/>
              <a:buChar char="•"/>
            </a:pPr>
            <a:r>
              <a:rPr lang="en-GB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Coordinate</a:t>
            </a:r>
          </a:p>
          <a:p>
            <a:pPr marL="304800" indent="-304800" defTabSz="1219169">
              <a:lnSpc>
                <a:spcPct val="90000"/>
              </a:lnSpc>
              <a:spcBef>
                <a:spcPts val="1800"/>
              </a:spcBef>
              <a:buSzPct val="123000"/>
              <a:buFontTx/>
              <a:buChar char="•"/>
            </a:pPr>
            <a:r>
              <a:rPr lang="en-GB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Collaborate</a:t>
            </a:r>
          </a:p>
          <a:p>
            <a:pPr marL="304800" indent="-304800" defTabSz="1219169">
              <a:lnSpc>
                <a:spcPct val="90000"/>
              </a:lnSpc>
              <a:spcBef>
                <a:spcPts val="1800"/>
              </a:spcBef>
              <a:buSzPct val="123000"/>
              <a:buFontTx/>
              <a:buChar char="•"/>
            </a:pPr>
            <a:r>
              <a:rPr lang="en-GB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Pool resources</a:t>
            </a:r>
          </a:p>
        </p:txBody>
      </p:sp>
      <p:pic>
        <p:nvPicPr>
          <p:cNvPr id="19" name="Picture 2" descr="Medical Research Charities (AMRC) - HDR UK">
            <a:extLst>
              <a:ext uri="{FF2B5EF4-FFF2-40B4-BE49-F238E27FC236}">
                <a16:creationId xmlns:a16="http://schemas.microsoft.com/office/drawing/2014/main" id="{09958302-9D9E-BEE2-E05A-0C17021C5F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702" y="2974435"/>
            <a:ext cx="1130012" cy="361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British Heart Foundation - Wikipedia">
            <a:extLst>
              <a:ext uri="{FF2B5EF4-FFF2-40B4-BE49-F238E27FC236}">
                <a16:creationId xmlns:a16="http://schemas.microsoft.com/office/drawing/2014/main" id="{B5EFCFA3-618C-22DF-6313-C3E2BF4C82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392" y="2788290"/>
            <a:ext cx="691054" cy="804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Ageing to Cancer Prevention Workshop ...">
            <a:extLst>
              <a:ext uri="{FF2B5EF4-FFF2-40B4-BE49-F238E27FC236}">
                <a16:creationId xmlns:a16="http://schemas.microsoft.com/office/drawing/2014/main" id="{971B7393-9BA3-588B-742A-C119BDB75D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3885" y="2659596"/>
            <a:ext cx="1706126" cy="821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 descr="File:National Institute for Health ...">
            <a:extLst>
              <a:ext uri="{FF2B5EF4-FFF2-40B4-BE49-F238E27FC236}">
                <a16:creationId xmlns:a16="http://schemas.microsoft.com/office/drawing/2014/main" id="{B5BE035E-8419-ED1D-B3C2-A60DF98E8C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759" y="3883565"/>
            <a:ext cx="1964604" cy="232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CC36FE0-00DA-891C-8EFE-5DC641E27ED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01363" y="4453893"/>
            <a:ext cx="684942" cy="70470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DFB9E87-973C-4841-6049-6662850A233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862" y="3694041"/>
            <a:ext cx="1551713" cy="42375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549EF9E-D4FB-0948-C069-483396F6D2A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360755" y="4407304"/>
            <a:ext cx="2205183" cy="70470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7A07C1B-CC7C-6512-0350-99CF78FE4FD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0132" y="4367906"/>
            <a:ext cx="747036" cy="747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858594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2B9277-700D-898A-CFF9-C6775084F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BFEDF578-DF33-F2DE-F168-413E9225478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idx="22"/>
          </p:nvPr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C3BDB332-AF21-4E0C-DA38-DF4EF125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993" y="499543"/>
            <a:ext cx="8299450" cy="717550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7292CC"/>
                </a:solidFill>
              </a:rPr>
              <a:t>RFPG initiatives</a:t>
            </a:r>
            <a:endParaRPr lang="en-IE">
              <a:solidFill>
                <a:srgbClr val="7292CC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F6CD78-8EE6-BE94-5B7E-FA97C384E2D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lvl="0" indent="0" algn="ctr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7292CC"/>
                </a:solidFill>
                <a:effectLst/>
                <a:uLnTx/>
                <a:uFillTx/>
                <a:latin typeface="Helvetica Neue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kern="1200" cap="none" spc="0" normalizeH="0" baseline="0" noProof="0">
              <a:ln>
                <a:noFill/>
              </a:ln>
              <a:solidFill>
                <a:srgbClr val="7292CC"/>
              </a:solidFill>
              <a:effectLst/>
              <a:uLnTx/>
              <a:uFillTx/>
              <a:latin typeface="Helvetica Neue"/>
              <a:ea typeface="+mn-ea"/>
              <a:cs typeface="+mn-cs"/>
              <a:sym typeface="Helvetica Neue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B188FB3-57FB-01F1-1D8F-103A27514F7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9388F32-EABF-F8F5-E9E6-2B90E67C388F}"/>
              </a:ext>
            </a:extLst>
          </p:cNvPr>
          <p:cNvSpPr txBox="1"/>
          <p:nvPr/>
        </p:nvSpPr>
        <p:spPr>
          <a:xfrm>
            <a:off x="6493619" y="1221047"/>
            <a:ext cx="5489935" cy="48320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GB" sz="2400" b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Annual Funder Symposium</a:t>
            </a:r>
          </a:p>
          <a:p>
            <a:endParaRPr lang="en-GB" sz="210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Since 2024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Broader funders invited</a:t>
            </a:r>
          </a:p>
          <a:p>
            <a:endParaRPr lang="en-GB" sz="210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10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10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10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10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10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10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 being planned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7489052-2CF8-B50D-0CDD-EFC9D2FA1E46}"/>
              </a:ext>
            </a:extLst>
          </p:cNvPr>
          <p:cNvSpPr txBox="1"/>
          <p:nvPr/>
        </p:nvSpPr>
        <p:spPr>
          <a:xfrm>
            <a:off x="681406" y="1217093"/>
            <a:ext cx="5489935" cy="50783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lvl="1"/>
            <a:r>
              <a:rPr lang="en-GB" sz="2400" b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Funding Policies Assurance Platform</a:t>
            </a:r>
            <a:br>
              <a:rPr lang="en-GB" sz="2400" b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40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“Ask once” to multiple funders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Tested with over 25 institutions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Paper-based and system piloted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n-GB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/>
            <a:endParaRPr lang="en-GB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/>
            <a:endParaRPr lang="en-GB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/>
            <a:endParaRPr lang="en-GB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/>
            <a:endParaRPr lang="en-GB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/>
            <a:endParaRPr lang="en-GB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/>
            <a:endParaRPr lang="en-GB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/>
            <a:endParaRPr lang="en-GB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/>
            <a:endParaRPr lang="en-GB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/>
            <a:endParaRPr lang="en-GB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2,760 Streamline Arrows Royalty-Free Images, Stock Photos &amp; Pictures |  Shutterstock">
            <a:extLst>
              <a:ext uri="{FF2B5EF4-FFF2-40B4-BE49-F238E27FC236}">
                <a16:creationId xmlns:a16="http://schemas.microsoft.com/office/drawing/2014/main" id="{6690EB27-C86C-D00E-D742-AB877EE9C6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44" r="10420" b="15889"/>
          <a:stretch>
            <a:fillRect/>
          </a:stretch>
        </p:blipFill>
        <p:spPr bwMode="auto">
          <a:xfrm>
            <a:off x="860394" y="3637093"/>
            <a:ext cx="4806760" cy="1898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D5B87CE-BD1A-0159-45F1-8A9C8673E0CC}"/>
              </a:ext>
            </a:extLst>
          </p:cNvPr>
          <p:cNvSpPr/>
          <p:nvPr/>
        </p:nvSpPr>
        <p:spPr>
          <a:xfrm>
            <a:off x="6760525" y="3025986"/>
            <a:ext cx="2170823" cy="1002698"/>
          </a:xfrm>
          <a:prstGeom prst="roundRect">
            <a:avLst/>
          </a:prstGeom>
          <a:solidFill>
            <a:srgbClr val="0669AD"/>
          </a:solidFill>
          <a:ln w="19050" cap="flat" cmpd="sng" algn="ctr">
            <a:solidFill>
              <a:srgbClr val="0669A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ker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 AI</a:t>
            </a:r>
            <a:endParaRPr kumimoji="0" lang="en-GB" sz="240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946E764-619D-698B-F711-3D21CF1C7132}"/>
              </a:ext>
            </a:extLst>
          </p:cNvPr>
          <p:cNvSpPr/>
          <p:nvPr/>
        </p:nvSpPr>
        <p:spPr>
          <a:xfrm>
            <a:off x="9198643" y="3047911"/>
            <a:ext cx="2170823" cy="1002698"/>
          </a:xfrm>
          <a:prstGeom prst="roundRect">
            <a:avLst/>
          </a:prstGeom>
          <a:solidFill>
            <a:srgbClr val="0669AD"/>
          </a:solidFill>
          <a:ln w="19050" cap="flat" cmpd="sng" algn="ctr">
            <a:solidFill>
              <a:srgbClr val="0669A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ker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Expert review</a:t>
            </a:r>
            <a:endParaRPr kumimoji="0" lang="en-GB" sz="240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71C0DAB2-50C4-48E8-226E-11E21DC83815}"/>
              </a:ext>
            </a:extLst>
          </p:cNvPr>
          <p:cNvSpPr/>
          <p:nvPr/>
        </p:nvSpPr>
        <p:spPr>
          <a:xfrm>
            <a:off x="6760524" y="4330909"/>
            <a:ext cx="2170823" cy="1002698"/>
          </a:xfrm>
          <a:prstGeom prst="roundRect">
            <a:avLst/>
          </a:prstGeom>
          <a:solidFill>
            <a:srgbClr val="0669AD"/>
          </a:solidFill>
          <a:ln w="19050" cap="flat" cmpd="sng" algn="ctr">
            <a:solidFill>
              <a:srgbClr val="0669A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Truste</a:t>
            </a:r>
            <a:r>
              <a:rPr lang="en-GB" sz="2400" ker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Research</a:t>
            </a:r>
            <a:endParaRPr kumimoji="0" lang="en-GB" sz="240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A03C793-BD4A-F201-C0D4-AC8C955ECABC}"/>
              </a:ext>
            </a:extLst>
          </p:cNvPr>
          <p:cNvSpPr/>
          <p:nvPr/>
        </p:nvSpPr>
        <p:spPr>
          <a:xfrm>
            <a:off x="9238587" y="4330909"/>
            <a:ext cx="2170823" cy="1002698"/>
          </a:xfrm>
          <a:prstGeom prst="roundRect">
            <a:avLst/>
          </a:prstGeom>
          <a:solidFill>
            <a:srgbClr val="0669AD"/>
          </a:solidFill>
          <a:ln w="19050" cap="flat" cmpd="sng" algn="ctr">
            <a:solidFill>
              <a:srgbClr val="0669A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EDI</a:t>
            </a:r>
          </a:p>
        </p:txBody>
      </p:sp>
    </p:spTree>
    <p:extLst>
      <p:ext uri="{BB962C8B-B14F-4D97-AF65-F5344CB8AC3E}">
        <p14:creationId xmlns:p14="http://schemas.microsoft.com/office/powerpoint/2010/main" val="2248564750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197FE-8AFD-E8D3-29F7-16C25106B8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8FEFD45-A3FF-CFD0-3D32-42AB7BEEC13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idx="22"/>
          </p:nvPr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B26112DC-E69F-0406-3127-D9148B704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754" y="418039"/>
            <a:ext cx="11262590" cy="717550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7292CC"/>
                </a:solidFill>
              </a:rPr>
              <a:t>2023: Joint gen AI statement first published</a:t>
            </a:r>
            <a:endParaRPr lang="en-IE">
              <a:solidFill>
                <a:srgbClr val="7292CC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09C321-45DB-DE20-27D8-E0C1F27E5B4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lvl="0" indent="0" algn="ctr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7292CC"/>
                </a:solidFill>
                <a:effectLst/>
                <a:uLnTx/>
                <a:uFillTx/>
                <a:latin typeface="Helvetica Neue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kern="1200" cap="none" spc="0" normalizeH="0" baseline="0" noProof="0">
              <a:ln>
                <a:noFill/>
              </a:ln>
              <a:solidFill>
                <a:srgbClr val="7292CC"/>
              </a:solidFill>
              <a:effectLst/>
              <a:uLnTx/>
              <a:uFillTx/>
              <a:latin typeface="Helvetica Neue"/>
              <a:ea typeface="+mn-ea"/>
              <a:cs typeface="+mn-cs"/>
              <a:sym typeface="Helvetica Neue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64C88A0-3C65-C1E4-987D-61199C2201F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E2C078C-348C-624D-F9E1-0499902BD470}"/>
              </a:ext>
            </a:extLst>
          </p:cNvPr>
          <p:cNvSpPr/>
          <p:nvPr/>
        </p:nvSpPr>
        <p:spPr>
          <a:xfrm>
            <a:off x="655484" y="1135620"/>
            <a:ext cx="11356787" cy="468333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1000"/>
              </a:spcBef>
              <a:defRPr/>
            </a:pPr>
            <a:endParaRPr lang="en-GB" sz="2400" b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endParaRPr lang="en-GB" sz="2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000"/>
              </a:spcBef>
              <a:defRPr/>
            </a:pPr>
            <a:b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GB" sz="2400">
                <a:solidFill>
                  <a:srgbClr val="000000"/>
                </a:solidFill>
                <a:latin typeface="Arial"/>
                <a:cs typeface="Arial"/>
              </a:rPr>
              <a:t>Applying for funding and in assessment</a:t>
            </a:r>
            <a:endParaRPr lang="en-GB" sz="2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GB" sz="2400">
                <a:solidFill>
                  <a:srgbClr val="000000"/>
                </a:solidFill>
                <a:latin typeface="Arial"/>
                <a:cs typeface="Arial"/>
              </a:rPr>
              <a:t>Balanced benefits and risks</a:t>
            </a: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GB"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High-level principles as funders develop own policies / procedures</a:t>
            </a:r>
          </a:p>
          <a:p>
            <a:pPr marL="800100" lvl="1" indent="-342900">
              <a:spcBef>
                <a:spcPts val="1000"/>
              </a:spcBef>
              <a:buFont typeface="Wingdings" panose="05000000000000000000" pitchFamily="2" charset="2"/>
              <a:buChar char="ü"/>
              <a:defRPr/>
            </a:pPr>
            <a:r>
              <a:rPr lang="en-GB"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Applicants: responsible use, best practice to acknowledge use </a:t>
            </a:r>
          </a:p>
          <a:p>
            <a:pPr lvl="1">
              <a:spcBef>
                <a:spcPts val="1000"/>
              </a:spcBef>
              <a:defRPr/>
            </a:pPr>
            <a:r>
              <a:rPr lang="en-GB"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Reviewers prohibited from use </a:t>
            </a:r>
          </a:p>
        </p:txBody>
      </p:sp>
      <p:pic>
        <p:nvPicPr>
          <p:cNvPr id="3" name="Graphic 2" descr="Close with solid fill">
            <a:extLst>
              <a:ext uri="{FF2B5EF4-FFF2-40B4-BE49-F238E27FC236}">
                <a16:creationId xmlns:a16="http://schemas.microsoft.com/office/drawing/2014/main" id="{38A5C7A1-18DF-9789-D9AE-4EE70FA4D0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66095" y="5268497"/>
            <a:ext cx="392229" cy="392229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27315BE-DB5B-8C40-1645-FDA67BD7A75D}"/>
              </a:ext>
            </a:extLst>
          </p:cNvPr>
          <p:cNvSpPr/>
          <p:nvPr/>
        </p:nvSpPr>
        <p:spPr>
          <a:xfrm>
            <a:off x="6239144" y="1373254"/>
            <a:ext cx="3391493" cy="1445434"/>
          </a:xfrm>
          <a:prstGeom prst="roundRect">
            <a:avLst/>
          </a:prstGeom>
          <a:solidFill>
            <a:srgbClr val="0E2841"/>
          </a:solidFill>
          <a:ln w="19050" cap="flat" cmpd="sng" algn="ctr">
            <a:solidFill>
              <a:srgbClr val="0E284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Consistent messaging</a:t>
            </a:r>
            <a:endParaRPr kumimoji="0" lang="en-GB" sz="160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A256CD9-28EE-EDFA-9352-9A75C5D84B03}"/>
              </a:ext>
            </a:extLst>
          </p:cNvPr>
          <p:cNvSpPr/>
          <p:nvPr/>
        </p:nvSpPr>
        <p:spPr>
          <a:xfrm>
            <a:off x="2371895" y="1373254"/>
            <a:ext cx="3391494" cy="1445435"/>
          </a:xfrm>
          <a:prstGeom prst="roundRect">
            <a:avLst/>
          </a:prstGeom>
          <a:solidFill>
            <a:srgbClr val="0E2841"/>
          </a:solidFill>
          <a:ln w="19050" cap="flat" cmpd="sng" algn="ctr">
            <a:solidFill>
              <a:srgbClr val="0E2841"/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algn="ctr">
              <a:spcBef>
                <a:spcPts val="1000"/>
              </a:spcBef>
              <a:defRPr/>
            </a:pPr>
            <a:r>
              <a:rPr lang="en-GB" sz="2800" kern="0">
                <a:solidFill>
                  <a:prstClr val="white"/>
                </a:solidFill>
                <a:latin typeface="Arial"/>
                <a:cs typeface="Arial"/>
              </a:rPr>
              <a:t>Promote responsible gen AI use</a:t>
            </a:r>
            <a:endParaRPr lang="en-GB" sz="2800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371719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2B351-4653-F189-9B5E-4EBFB43AF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7FB1071-16F1-F147-BD97-B8FAFE5D622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idx="22"/>
          </p:nvPr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43CAF2D1-3507-BF0B-04B5-9AE93AA5C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771" y="203187"/>
            <a:ext cx="9844399" cy="717550"/>
          </a:xfrm>
        </p:spPr>
        <p:txBody>
          <a:bodyPr lIns="50800" tIns="50800" rIns="50800" bIns="50800" anchor="t">
            <a:normAutofit fontScale="90000"/>
          </a:bodyPr>
          <a:lstStyle/>
          <a:p>
            <a:r>
              <a:rPr lang="en-GB">
                <a:solidFill>
                  <a:srgbClr val="7292CC"/>
                </a:solidFill>
              </a:rPr>
              <a:t>Research offices: increased use of gen AI </a:t>
            </a:r>
            <a:endParaRPr lang="en-IE">
              <a:solidFill>
                <a:srgbClr val="7292CC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2DBEDB-D694-05EC-0A9B-750B4C9C6D1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lvl="0" indent="0" algn="ctr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7292CC"/>
                </a:solidFill>
                <a:effectLst/>
                <a:uLnTx/>
                <a:uFillTx/>
                <a:latin typeface="Helvetica Neue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kern="1200" cap="none" spc="0" normalizeH="0" baseline="0" noProof="0">
              <a:ln>
                <a:noFill/>
              </a:ln>
              <a:solidFill>
                <a:srgbClr val="7292CC"/>
              </a:solidFill>
              <a:effectLst/>
              <a:uLnTx/>
              <a:uFillTx/>
              <a:latin typeface="Helvetica Neue"/>
              <a:ea typeface="+mn-ea"/>
              <a:cs typeface="+mn-cs"/>
              <a:sym typeface="Helvetica Neue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8A6483F-A83D-487F-1F89-570EDE64872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D98CE9E-55A6-9A2A-9F40-E7005AB7E59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52104"/>
          <a:stretch>
            <a:fillRect/>
          </a:stretch>
        </p:blipFill>
        <p:spPr>
          <a:xfrm>
            <a:off x="255172" y="876272"/>
            <a:ext cx="3551844" cy="49486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BF2B04-34CB-9375-8E21-4308703044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27337" y="902968"/>
            <a:ext cx="8184934" cy="489529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DD0A8CE-39E6-9CC5-BCBD-21D1D4CCF3C2}"/>
              </a:ext>
            </a:extLst>
          </p:cNvPr>
          <p:cNvSpPr txBox="1"/>
          <p:nvPr/>
        </p:nvSpPr>
        <p:spPr>
          <a:xfrm>
            <a:off x="2403902" y="6008482"/>
            <a:ext cx="81430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i="1"/>
              <a:t>Research Professional 2025 survey: </a:t>
            </a:r>
            <a:r>
              <a:rPr lang="en-GB" sz="1600" b="1" i="1"/>
              <a:t>RPN’s Research Offices of the Future survey</a:t>
            </a:r>
            <a:endParaRPr lang="en-GB" sz="1600" i="1"/>
          </a:p>
        </p:txBody>
      </p:sp>
    </p:spTree>
    <p:extLst>
      <p:ext uri="{BB962C8B-B14F-4D97-AF65-F5344CB8AC3E}">
        <p14:creationId xmlns:p14="http://schemas.microsoft.com/office/powerpoint/2010/main" val="2140034927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6">
            <a:extLst>
              <a:ext uri="{FF2B5EF4-FFF2-40B4-BE49-F238E27FC236}">
                <a16:creationId xmlns:a16="http://schemas.microsoft.com/office/drawing/2014/main" id="{9352AD0F-CF94-552F-F690-D95BC803ABE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E67834E-8280-E1CC-E2EB-955C6AC01540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79729" y="2108185"/>
            <a:ext cx="11832542" cy="1320813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rgbClr val="7292CC"/>
                </a:solidFill>
              </a:rPr>
              <a:t>Quick poll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6FDDC3-14A4-E229-D2E6-8736F7CFC11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lvl="0" indent="0" algn="ctr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7292CC"/>
                </a:solidFill>
                <a:effectLst/>
                <a:uLnTx/>
                <a:uFillTx/>
                <a:latin typeface="Helvetica Neue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kern="1200" cap="none" spc="0" normalizeH="0" baseline="0" noProof="0">
              <a:ln>
                <a:noFill/>
              </a:ln>
              <a:solidFill>
                <a:srgbClr val="7292CC"/>
              </a:solidFill>
              <a:effectLst/>
              <a:uLnTx/>
              <a:uFillTx/>
              <a:latin typeface="Helvetica Neue"/>
              <a:ea typeface="+mn-ea"/>
              <a:cs typeface="+mn-cs"/>
              <a:sym typeface="Helvetica Neue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3FD421-8A10-EF16-4A0F-B0E3A0A99D1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884207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C8678C-93C1-43AF-F046-1BF89F61DD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38B16F3-D109-B031-19E8-29B5E501DD5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idx="22"/>
          </p:nvPr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A3A0E3C-FCC9-4BC2-51C8-8199F900CA7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lvl="0" indent="0" algn="ctr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7292CC"/>
                </a:solidFill>
                <a:effectLst/>
                <a:uLnTx/>
                <a:uFillTx/>
                <a:latin typeface="Helvetica Neue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kern="1200" cap="none" spc="0" normalizeH="0" baseline="0" noProof="0">
              <a:ln>
                <a:noFill/>
              </a:ln>
              <a:solidFill>
                <a:srgbClr val="7292CC"/>
              </a:solidFill>
              <a:effectLst/>
              <a:uLnTx/>
              <a:uFillTx/>
              <a:latin typeface="Helvetica Neue"/>
              <a:ea typeface="+mn-ea"/>
              <a:cs typeface="+mn-cs"/>
              <a:sym typeface="Helvetica Neue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0B56F8A-CD12-AC9D-3684-CFF3A3AEEC3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F17FAAE-736F-EF12-0E17-72224629E80A}"/>
              </a:ext>
            </a:extLst>
          </p:cNvPr>
          <p:cNvSpPr txBox="1"/>
          <p:nvPr/>
        </p:nvSpPr>
        <p:spPr>
          <a:xfrm>
            <a:off x="337584" y="203187"/>
            <a:ext cx="11241272" cy="7463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91440" tIns="45720" rIns="91440" bIns="45720" anchor="t">
            <a:spAutoFit/>
          </a:bodyPr>
          <a:lstStyle/>
          <a:p>
            <a:r>
              <a:rPr lang="en-GB" sz="4250" b="1" spc="-85" dirty="0">
                <a:solidFill>
                  <a:srgbClr val="7292CC"/>
                </a:solidFill>
                <a:sym typeface="Helvetica Neue"/>
              </a:rPr>
              <a:t>2025/6</a:t>
            </a:r>
            <a:r>
              <a:rPr lang="en-GB" sz="4250" b="1" spc="-85">
                <a:solidFill>
                  <a:srgbClr val="7292CC"/>
                </a:solidFill>
                <a:sym typeface="Helvetica Neue"/>
              </a:rPr>
              <a:t>: RFPG review to refine requirements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CFD4537-EDAA-6535-F360-C804EC20EFA5}"/>
              </a:ext>
            </a:extLst>
          </p:cNvPr>
          <p:cNvSpPr txBox="1"/>
          <p:nvPr/>
        </p:nvSpPr>
        <p:spPr>
          <a:xfrm>
            <a:off x="586914" y="1263524"/>
            <a:ext cx="10742611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600" b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role as funders</a:t>
            </a:r>
            <a:br>
              <a:rPr lang="en-GB" sz="2600" b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600" b="1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Encourage innovation whilst mitigating risks</a:t>
            </a:r>
            <a:endParaRPr lang="en-GB" sz="2600" b="1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600" b="1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Maintain trust in funding process and decisions</a:t>
            </a:r>
          </a:p>
          <a:p>
            <a:endParaRPr lang="en-GB" sz="2600" b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b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considerations</a:t>
            </a:r>
            <a:endParaRPr lang="en-GB" sz="2800" b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EA1870D-0F62-D41A-CDD8-BCCF4372D494}"/>
              </a:ext>
            </a:extLst>
          </p:cNvPr>
          <p:cNvSpPr/>
          <p:nvPr/>
        </p:nvSpPr>
        <p:spPr>
          <a:xfrm>
            <a:off x="8148736" y="4256682"/>
            <a:ext cx="3430120" cy="1383881"/>
          </a:xfrm>
          <a:prstGeom prst="roundRect">
            <a:avLst/>
          </a:prstGeom>
          <a:solidFill>
            <a:srgbClr val="0E2841"/>
          </a:solidFill>
          <a:ln w="19050" cap="flat" cmpd="sng" algn="ctr">
            <a:solidFill>
              <a:srgbClr val="0E284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What are our redlines?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A365D92B-5EB2-46FD-7723-F2DAC136F5B6}"/>
              </a:ext>
            </a:extLst>
          </p:cNvPr>
          <p:cNvSpPr/>
          <p:nvPr/>
        </p:nvSpPr>
        <p:spPr>
          <a:xfrm>
            <a:off x="1020739" y="4278653"/>
            <a:ext cx="3174977" cy="1383881"/>
          </a:xfrm>
          <a:prstGeom prst="roundRect">
            <a:avLst/>
          </a:prstGeom>
          <a:solidFill>
            <a:srgbClr val="0E2841"/>
          </a:solidFill>
          <a:ln w="19050" cap="flat" cmpd="sng" algn="ctr">
            <a:solidFill>
              <a:srgbClr val="0E284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Research system relies on trust</a:t>
            </a:r>
            <a:endParaRPr kumimoji="0" lang="en-GB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ED2F8B6C-5982-4C5A-A1D6-0A4C62C7BE23}"/>
              </a:ext>
            </a:extLst>
          </p:cNvPr>
          <p:cNvSpPr/>
          <p:nvPr/>
        </p:nvSpPr>
        <p:spPr>
          <a:xfrm>
            <a:off x="4523938" y="4278653"/>
            <a:ext cx="3296576" cy="1383881"/>
          </a:xfrm>
          <a:prstGeom prst="roundRect">
            <a:avLst/>
          </a:prstGeom>
          <a:solidFill>
            <a:srgbClr val="0E2841"/>
          </a:solidFill>
          <a:ln w="19050" cap="flat" cmpd="sng" algn="ctr">
            <a:solidFill>
              <a:srgbClr val="0E284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Hard to detect, police, prove use</a:t>
            </a:r>
            <a:endParaRPr kumimoji="0" lang="en-GB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329918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B96C29-7DE0-F2B8-811B-3652F94922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5E25ED4-09E6-9517-F84B-733A3460C03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idx="22"/>
          </p:nvPr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4F5142FB-9D18-6A52-8D66-126BFADD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170" y="229530"/>
            <a:ext cx="10711622" cy="789093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7292CC"/>
                </a:solidFill>
              </a:rPr>
              <a:t>Applicants: what do disclosures tell us?</a:t>
            </a:r>
            <a:endParaRPr lang="en-IE">
              <a:solidFill>
                <a:srgbClr val="7292CC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CE2A9C-1B6C-94BA-7A37-47DE425091A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lvl="0" indent="0" algn="ctr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7292CC"/>
                </a:solidFill>
                <a:effectLst/>
                <a:uLnTx/>
                <a:uFillTx/>
                <a:latin typeface="Helvetica Neue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kern="1200" cap="none" spc="0" normalizeH="0" baseline="0" noProof="0">
              <a:ln>
                <a:noFill/>
              </a:ln>
              <a:solidFill>
                <a:srgbClr val="7292CC"/>
              </a:solidFill>
              <a:effectLst/>
              <a:uLnTx/>
              <a:uFillTx/>
              <a:latin typeface="Helvetica Neue"/>
              <a:ea typeface="+mn-ea"/>
              <a:cs typeface="+mn-cs"/>
              <a:sym typeface="Helvetica Neue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2F4D1C6-A7B7-9D76-B69C-753C7042517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B3A64E12-0A50-37A7-D61A-890A68812A15}"/>
              </a:ext>
            </a:extLst>
          </p:cNvPr>
          <p:cNvSpPr/>
          <p:nvPr/>
        </p:nvSpPr>
        <p:spPr>
          <a:xfrm>
            <a:off x="2589718" y="914400"/>
            <a:ext cx="2173668" cy="2060040"/>
          </a:xfrm>
          <a:prstGeom prst="ellipse">
            <a:avLst/>
          </a:prstGeom>
          <a:noFill/>
          <a:ln w="19050" cap="flat" cmpd="sng" algn="ctr">
            <a:solidFill>
              <a:srgbClr val="0E284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Wellcome25%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Jan 2026</a:t>
            </a:r>
            <a:br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ECA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D9D407-1113-1B5B-708F-26CA70DAC82C}"/>
              </a:ext>
            </a:extLst>
          </p:cNvPr>
          <p:cNvSpPr txBox="1"/>
          <p:nvPr/>
        </p:nvSpPr>
        <p:spPr>
          <a:xfrm>
            <a:off x="2396658" y="3115379"/>
            <a:ext cx="362191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fontAlgn="b">
              <a:buFont typeface="Arial" panose="020B0604020202020204" pitchFamily="34" charset="0"/>
              <a:buChar char="•"/>
            </a:pPr>
            <a:r>
              <a:rPr lang="en-GB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Language</a:t>
            </a:r>
          </a:p>
          <a:p>
            <a:pPr marL="285750" indent="-285750" fontAlgn="b">
              <a:buFont typeface="Arial" panose="020B0604020202020204" pitchFamily="34" charset="0"/>
              <a:buChar char="•"/>
            </a:pPr>
            <a:r>
              <a:rPr lang="en-GB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Translation</a:t>
            </a:r>
          </a:p>
          <a:p>
            <a:pPr marL="285750" indent="-285750" fontAlgn="b">
              <a:buFont typeface="Arial" panose="020B0604020202020204" pitchFamily="34" charset="0"/>
              <a:buChar char="•"/>
            </a:pPr>
            <a:r>
              <a:rPr lang="en-GB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Formatting</a:t>
            </a:r>
          </a:p>
          <a:p>
            <a:pPr marL="285750" indent="-285750" fontAlgn="b">
              <a:buFont typeface="Arial" panose="020B0604020202020204" pitchFamily="34" charset="0"/>
              <a:buChar char="•"/>
            </a:pPr>
            <a:r>
              <a:rPr lang="en-GB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Reduce words</a:t>
            </a:r>
          </a:p>
          <a:p>
            <a:pPr fontAlgn="b"/>
            <a:endParaRPr lang="en-GB" sz="24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24A3040-3A0C-BF6D-346D-ECBDAE16BAEC}"/>
              </a:ext>
            </a:extLst>
          </p:cNvPr>
          <p:cNvSpPr txBox="1"/>
          <p:nvPr/>
        </p:nvSpPr>
        <p:spPr>
          <a:xfrm>
            <a:off x="545587" y="5292052"/>
            <a:ext cx="14212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"/>
            <a:r>
              <a:rPr lang="en-GB" sz="2400" b="1">
                <a:solidFill>
                  <a:srgbClr val="1560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Tool(s) 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97BCDC0-F6F8-A597-D273-8003DF04FDF1}"/>
              </a:ext>
            </a:extLst>
          </p:cNvPr>
          <p:cNvSpPr/>
          <p:nvPr/>
        </p:nvSpPr>
        <p:spPr>
          <a:xfrm>
            <a:off x="5436954" y="914400"/>
            <a:ext cx="2173668" cy="2060040"/>
          </a:xfrm>
          <a:prstGeom prst="ellipse">
            <a:avLst/>
          </a:prstGeom>
          <a:noFill/>
          <a:ln w="19050" cap="flat" cmpd="sng" algn="ctr">
            <a:solidFill>
              <a:srgbClr val="0E284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BHF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26%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YTD 2026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F2A3B30-5153-41CE-3E5F-6BDE59DBCFDE}"/>
              </a:ext>
            </a:extLst>
          </p:cNvPr>
          <p:cNvSpPr/>
          <p:nvPr/>
        </p:nvSpPr>
        <p:spPr>
          <a:xfrm>
            <a:off x="8251443" y="914400"/>
            <a:ext cx="2173668" cy="2060040"/>
          </a:xfrm>
          <a:prstGeom prst="ellipse">
            <a:avLst/>
          </a:prstGeom>
          <a:noFill/>
          <a:ln w="19050" cap="flat" cmpd="sng" algn="ctr">
            <a:solidFill>
              <a:srgbClr val="0E284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CRUK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16%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April 2026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5E84CA2-0F7B-1FA6-18BA-BD0B72B9A2E4}"/>
              </a:ext>
            </a:extLst>
          </p:cNvPr>
          <p:cNvSpPr txBox="1"/>
          <p:nvPr/>
        </p:nvSpPr>
        <p:spPr>
          <a:xfrm>
            <a:off x="340170" y="1335115"/>
            <a:ext cx="1295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>
                <a:solidFill>
                  <a:srgbClr val="1560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Yes </a:t>
            </a:r>
          </a:p>
          <a:p>
            <a:pPr algn="ctr"/>
            <a:r>
              <a:rPr lang="en-GB" sz="2400" b="1">
                <a:solidFill>
                  <a:srgbClr val="1560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used gen AI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A86866-F818-8C37-162A-723443C4997B}"/>
              </a:ext>
            </a:extLst>
          </p:cNvPr>
          <p:cNvSpPr txBox="1"/>
          <p:nvPr/>
        </p:nvSpPr>
        <p:spPr>
          <a:xfrm>
            <a:off x="429865" y="3210112"/>
            <a:ext cx="11165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>
                <a:solidFill>
                  <a:srgbClr val="1560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used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870A8B4-05E7-856F-0FE5-08C1350BCAAF}"/>
              </a:ext>
            </a:extLst>
          </p:cNvPr>
          <p:cNvSpPr txBox="1"/>
          <p:nvPr/>
        </p:nvSpPr>
        <p:spPr>
          <a:xfrm>
            <a:off x="5796995" y="3143809"/>
            <a:ext cx="545225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fontAlgn="b">
              <a:buFont typeface="Arial" panose="020B0604020202020204" pitchFamily="34" charset="0"/>
              <a:buChar char="•"/>
            </a:pPr>
            <a:r>
              <a:rPr lang="en-GB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Refine ideas</a:t>
            </a:r>
          </a:p>
          <a:p>
            <a:pPr marL="285750" indent="-285750" fontAlgn="b">
              <a:buFont typeface="Arial" panose="020B0604020202020204" pitchFamily="34" charset="0"/>
              <a:buChar char="•"/>
            </a:pPr>
            <a:r>
              <a:rPr lang="en-GB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Initial peer review </a:t>
            </a:r>
          </a:p>
          <a:p>
            <a:pPr marL="285750" indent="-285750" fontAlgn="b">
              <a:buFont typeface="Arial" panose="020B0604020202020204" pitchFamily="34" charset="0"/>
              <a:buChar char="•"/>
            </a:pPr>
            <a:r>
              <a:rPr lang="en-GB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Compare literature sources</a:t>
            </a:r>
          </a:p>
          <a:p>
            <a:pPr marL="285750" indent="-285750" fontAlgn="b">
              <a:buFont typeface="Arial" panose="020B0604020202020204" pitchFamily="34" charset="0"/>
              <a:buChar char="•"/>
            </a:pPr>
            <a:r>
              <a:rPr lang="en-GB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Align with funder requirements</a:t>
            </a:r>
          </a:p>
          <a:p>
            <a:pPr marL="285750" indent="-285750" fontAlgn="b">
              <a:buFont typeface="Arial" panose="020B0604020202020204" pitchFamily="34" charset="0"/>
              <a:buChar char="•"/>
            </a:pPr>
            <a:r>
              <a:rPr lang="en-GB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Estimate costs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C54E59B-1ABE-D1FB-6696-E1C337121F21}"/>
              </a:ext>
            </a:extLst>
          </p:cNvPr>
          <p:cNvSpPr txBox="1"/>
          <p:nvPr/>
        </p:nvSpPr>
        <p:spPr>
          <a:xfrm>
            <a:off x="2396658" y="5263687"/>
            <a:ext cx="83300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"/>
            <a:r>
              <a:rPr lang="en-GB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ChatGPT, Co-Pilot, Gemini, Claude and others</a:t>
            </a:r>
          </a:p>
        </p:txBody>
      </p:sp>
    </p:spTree>
    <p:extLst>
      <p:ext uri="{BB962C8B-B14F-4D97-AF65-F5344CB8AC3E}">
        <p14:creationId xmlns:p14="http://schemas.microsoft.com/office/powerpoint/2010/main" val="720807638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Presentation3" id="{DDCF1FC6-CC23-4236-9119-C0E996F5D25C}" vid="{5F23C322-6768-4972-BFFF-925FAA99B26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583442d-c137-410d-8fc7-97610db3fc00">
      <Terms xmlns="http://schemas.microsoft.com/office/infopath/2007/PartnerControls"/>
    </lcf76f155ced4ddcb4097134ff3c332f>
    <TaxCatchAll xmlns="037fb88e-f71d-4ff6-945c-ae391dca3cf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B5B0711986469459ADB01B1EBC76D6C" ma:contentTypeVersion="16" ma:contentTypeDescription="Create a new document." ma:contentTypeScope="" ma:versionID="ae6a70e020c85ca5bf051c1b836c29c4">
  <xsd:schema xmlns:xsd="http://www.w3.org/2001/XMLSchema" xmlns:xs="http://www.w3.org/2001/XMLSchema" xmlns:p="http://schemas.microsoft.com/office/2006/metadata/properties" xmlns:ns2="0583442d-c137-410d-8fc7-97610db3fc00" xmlns:ns3="487169a3-0a93-4536-ad19-1c01603aa2c7" xmlns:ns4="037fb88e-f71d-4ff6-945c-ae391dca3cfd" targetNamespace="http://schemas.microsoft.com/office/2006/metadata/properties" ma:root="true" ma:fieldsID="2a73fa72d91ae780e161c07686da00dc" ns2:_="" ns3:_="" ns4:_="">
    <xsd:import namespace="0583442d-c137-410d-8fc7-97610db3fc00"/>
    <xsd:import namespace="487169a3-0a93-4536-ad19-1c01603aa2c7"/>
    <xsd:import namespace="037fb88e-f71d-4ff6-945c-ae391dca3cf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83442d-c137-410d-8fc7-97610db3fc0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ee4687d4-d401-48a0-a431-00c5a67016e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169a3-0a93-4536-ad19-1c01603aa2c7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7fb88e-f71d-4ff6-945c-ae391dca3cfd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2c114e6f-1ae5-40b6-aaa3-eca8b579badb}" ma:internalName="TaxCatchAll" ma:showField="CatchAllData" ma:web="487169a3-0a93-4536-ad19-1c01603aa2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785BD07-783A-4040-A6A3-8039DD10F09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EAD017E-F4C9-49E3-9FD7-9FF78CF39BEC}">
  <ds:schemaRefs>
    <ds:schemaRef ds:uri="http://purl.org/dc/dcmitype/"/>
    <ds:schemaRef ds:uri="http://purl.org/dc/elements/1.1/"/>
    <ds:schemaRef ds:uri="0583442d-c137-410d-8fc7-97610db3fc00"/>
    <ds:schemaRef ds:uri="http://schemas.microsoft.com/office/infopath/2007/PartnerControls"/>
    <ds:schemaRef ds:uri="http://www.w3.org/XML/1998/namespace"/>
    <ds:schemaRef ds:uri="http://schemas.microsoft.com/office/2006/metadata/properties"/>
    <ds:schemaRef ds:uri="487169a3-0a93-4536-ad19-1c01603aa2c7"/>
    <ds:schemaRef ds:uri="http://schemas.microsoft.com/office/2006/documentManagement/types"/>
    <ds:schemaRef ds:uri="http://schemas.openxmlformats.org/package/2006/metadata/core-properties"/>
    <ds:schemaRef ds:uri="037fb88e-f71d-4ff6-945c-ae391dca3cfd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8A40CDFF-FD57-4D38-B2A5-57E75F51E1EC}">
  <ds:schemaRefs>
    <ds:schemaRef ds:uri="037fb88e-f71d-4ff6-945c-ae391dca3cfd"/>
    <ds:schemaRef ds:uri="0583442d-c137-410d-8fc7-97610db3fc00"/>
    <ds:schemaRef ds:uri="487169a3-0a93-4536-ad19-1c01603aa2c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675</Words>
  <Application>Microsoft Office PowerPoint</Application>
  <PresentationFormat>Widescreen</PresentationFormat>
  <Paragraphs>196</Paragraphs>
  <Slides>17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Aptos</vt:lpstr>
      <vt:lpstr>Arial</vt:lpstr>
      <vt:lpstr>Helvetica</vt:lpstr>
      <vt:lpstr>Helvetica Light</vt:lpstr>
      <vt:lpstr>Helvetica Neue</vt:lpstr>
      <vt:lpstr>Helvetica Neue Medium</vt:lpstr>
      <vt:lpstr>Wingdings</vt:lpstr>
      <vt:lpstr>21_BasicWhite</vt:lpstr>
      <vt:lpstr>PowerPoint Presentation</vt:lpstr>
      <vt:lpstr>Our session</vt:lpstr>
      <vt:lpstr>Research Funders Policy Group (RFPG)</vt:lpstr>
      <vt:lpstr>RFPG initiatives</vt:lpstr>
      <vt:lpstr>2023: Joint gen AI statement first published</vt:lpstr>
      <vt:lpstr>Research offices: increased use of gen AI </vt:lpstr>
      <vt:lpstr>PowerPoint Presentation</vt:lpstr>
      <vt:lpstr>PowerPoint Presentation</vt:lpstr>
      <vt:lpstr>Applicants: what do disclosures tell us?</vt:lpstr>
      <vt:lpstr>Applicants: clarify acceptable use</vt:lpstr>
      <vt:lpstr>Applicants: redlines for unacceptable use</vt:lpstr>
      <vt:lpstr>Reviewers: clarify redlines</vt:lpstr>
      <vt:lpstr>Funders: clarify use</vt:lpstr>
      <vt:lpstr>What might be next for individual funders?</vt:lpstr>
      <vt:lpstr>Links</vt:lpstr>
      <vt:lpstr>Discussion</vt:lpstr>
      <vt:lpstr>PowerPoint Presentation</vt:lpstr>
    </vt:vector>
  </TitlesOfParts>
  <Company>UKRI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Rebecca Veitch - UKRI</dc:creator>
  <cp:lastModifiedBy>Technician Harrogate</cp:lastModifiedBy>
  <cp:revision>2</cp:revision>
  <dcterms:created xsi:type="dcterms:W3CDTF">2025-08-07T08:02:29Z</dcterms:created>
  <dcterms:modified xsi:type="dcterms:W3CDTF">2026-06-17T16:08:15Z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0x010100BB5B0711986469459ADB01B1EBC76D6C</vt:lpwstr>
  </property>
  <property fmtid="{D5CDD505-2E9C-101B-9397-08002B2CF9AE}" pid="3" name="MediaServiceImageTags">
    <vt:lpwstr/>
  </property>
  <property fmtid="{D5CDD505-2E9C-101B-9397-08002B2CF9AE}" pid="4" name="MSIP_Label_34c27a6e-c833-42bb-83c2-622284533524_Enabled">
    <vt:lpwstr>true</vt:lpwstr>
  </property>
  <property fmtid="{D5CDD505-2E9C-101B-9397-08002B2CF9AE}" pid="5" name="MSIP_Label_34c27a6e-c833-42bb-83c2-622284533524_SetDate">
    <vt:lpwstr>2026-04-13T15:17:45Z</vt:lpwstr>
  </property>
  <property fmtid="{D5CDD505-2E9C-101B-9397-08002B2CF9AE}" pid="6" name="MSIP_Label_34c27a6e-c833-42bb-83c2-622284533524_Method">
    <vt:lpwstr>Standard</vt:lpwstr>
  </property>
  <property fmtid="{D5CDD505-2E9C-101B-9397-08002B2CF9AE}" pid="7" name="MSIP_Label_34c27a6e-c833-42bb-83c2-622284533524_Name">
    <vt:lpwstr>Official - Public</vt:lpwstr>
  </property>
  <property fmtid="{D5CDD505-2E9C-101B-9397-08002B2CF9AE}" pid="8" name="MSIP_Label_34c27a6e-c833-42bb-83c2-622284533524_SiteId">
    <vt:lpwstr>8bb7e08e-daa4-4a8e-927e-fca38db04b7e</vt:lpwstr>
  </property>
  <property fmtid="{D5CDD505-2E9C-101B-9397-08002B2CF9AE}" pid="9" name="MSIP_Label_34c27a6e-c833-42bb-83c2-622284533524_ActionId">
    <vt:lpwstr>b5f61703-05b3-4b5e-aa8d-01716c08283e</vt:lpwstr>
  </property>
  <property fmtid="{D5CDD505-2E9C-101B-9397-08002B2CF9AE}" pid="10" name="MSIP_Label_34c27a6e-c833-42bb-83c2-622284533524_ContentBits">
    <vt:lpwstr>0</vt:lpwstr>
  </property>
  <property fmtid="{D5CDD505-2E9C-101B-9397-08002B2CF9AE}" pid="11" name="MSIP_Label_34c27a6e-c833-42bb-83c2-622284533524_Tag">
    <vt:lpwstr>10, 3, 0, 1</vt:lpwstr>
  </property>
</Properties>
</file>