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embeddedFontLst>
    <p:embeddedFont>
      <p:font typeface="Helvetica Neue" panose="020B0604020202020204" charset="0"/>
      <p:regular r:id="rId11"/>
      <p:bold r:id="rId12"/>
      <p:italic r:id="rId13"/>
      <p:boldItalic r:id="rId14"/>
    </p:embeddedFont>
    <p:embeddedFont>
      <p:font typeface="Helvetica Neue Light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h6tqKvk7C5gYDQ11NhRBIMlnas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292CC"/>
    <a:srgbClr val="679BFF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848150-FBB0-48C7-B407-A0FB1BF584F8}" v="3" dt="2026-06-16T15:06:16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0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 Young" userId="1d676cd0-e391-46f8-839a-6e176bdc39ce" providerId="ADAL" clId="{33E5D5D0-218B-4336-9EF2-67CE45926234}"/>
    <pc:docChg chg="undo custSel addSld delSld modSld sldOrd">
      <pc:chgData name="Helen Young" userId="1d676cd0-e391-46f8-839a-6e176bdc39ce" providerId="ADAL" clId="{33E5D5D0-218B-4336-9EF2-67CE45926234}" dt="2026-06-16T15:08:32.182" v="376" actId="21"/>
      <pc:docMkLst>
        <pc:docMk/>
      </pc:docMkLst>
      <pc:sldChg chg="addSp delSp modSp mod">
        <pc:chgData name="Helen Young" userId="1d676cd0-e391-46f8-839a-6e176bdc39ce" providerId="ADAL" clId="{33E5D5D0-218B-4336-9EF2-67CE45926234}" dt="2026-06-16T15:08:32.182" v="376" actId="21"/>
        <pc:sldMkLst>
          <pc:docMk/>
          <pc:sldMk cId="0" sldId="257"/>
        </pc:sldMkLst>
        <pc:spChg chg="add del mod">
          <ac:chgData name="Helen Young" userId="1d676cd0-e391-46f8-839a-6e176bdc39ce" providerId="ADAL" clId="{33E5D5D0-218B-4336-9EF2-67CE45926234}" dt="2026-06-16T15:08:29.764" v="375" actId="21"/>
          <ac:spMkLst>
            <pc:docMk/>
            <pc:sldMk cId="0" sldId="257"/>
            <ac:spMk id="4" creationId="{0AAF732D-3418-E43F-E1F0-E4BB8AC706B8}"/>
          </ac:spMkLst>
        </pc:spChg>
        <pc:picChg chg="add del mod">
          <ac:chgData name="Helen Young" userId="1d676cd0-e391-46f8-839a-6e176bdc39ce" providerId="ADAL" clId="{33E5D5D0-218B-4336-9EF2-67CE45926234}" dt="2026-06-16T15:08:32.182" v="376" actId="21"/>
          <ac:picMkLst>
            <pc:docMk/>
            <pc:sldMk cId="0" sldId="257"/>
            <ac:picMk id="3" creationId="{901284DA-D347-3BFD-AF24-57DFECE1CF6B}"/>
          </ac:picMkLst>
        </pc:picChg>
      </pc:sldChg>
      <pc:sldChg chg="new del">
        <pc:chgData name="Helen Young" userId="1d676cd0-e391-46f8-839a-6e176bdc39ce" providerId="ADAL" clId="{33E5D5D0-218B-4336-9EF2-67CE45926234}" dt="2026-06-16T14:49:48.159" v="1" actId="680"/>
        <pc:sldMkLst>
          <pc:docMk/>
          <pc:sldMk cId="478193876" sldId="263"/>
        </pc:sldMkLst>
      </pc:sldChg>
      <pc:sldChg chg="addSp delSp modSp add mod ord">
        <pc:chgData name="Helen Young" userId="1d676cd0-e391-46f8-839a-6e176bdc39ce" providerId="ADAL" clId="{33E5D5D0-218B-4336-9EF2-67CE45926234}" dt="2026-06-16T15:08:14.254" v="374" actId="207"/>
        <pc:sldMkLst>
          <pc:docMk/>
          <pc:sldMk cId="3247929145" sldId="263"/>
        </pc:sldMkLst>
        <pc:spChg chg="mod">
          <ac:chgData name="Helen Young" userId="1d676cd0-e391-46f8-839a-6e176bdc39ce" providerId="ADAL" clId="{33E5D5D0-218B-4336-9EF2-67CE45926234}" dt="2026-06-16T15:06:48.544" v="359" actId="1076"/>
          <ac:spMkLst>
            <pc:docMk/>
            <pc:sldMk cId="3247929145" sldId="263"/>
            <ac:spMk id="4" creationId="{79ABD16D-88E6-3E43-DD97-D1AD9DF25878}"/>
          </ac:spMkLst>
        </pc:spChg>
        <pc:spChg chg="add mod">
          <ac:chgData name="Helen Young" userId="1d676cd0-e391-46f8-839a-6e176bdc39ce" providerId="ADAL" clId="{33E5D5D0-218B-4336-9EF2-67CE45926234}" dt="2026-06-16T15:08:14.254" v="374" actId="207"/>
          <ac:spMkLst>
            <pc:docMk/>
            <pc:sldMk cId="3247929145" sldId="263"/>
            <ac:spMk id="5" creationId="{8A27050D-954F-55AF-A3BB-85B9E8375B83}"/>
          </ac:spMkLst>
        </pc:spChg>
        <pc:spChg chg="add del mod">
          <ac:chgData name="Helen Young" userId="1d676cd0-e391-46f8-839a-6e176bdc39ce" providerId="ADAL" clId="{33E5D5D0-218B-4336-9EF2-67CE45926234}" dt="2026-06-16T14:55:03.316" v="201" actId="21"/>
          <ac:spMkLst>
            <pc:docMk/>
            <pc:sldMk cId="3247929145" sldId="263"/>
            <ac:spMk id="7" creationId="{92021F32-9BD7-FAD5-40D5-1ACBC59131B4}"/>
          </ac:spMkLst>
        </pc:spChg>
        <pc:spChg chg="add mod">
          <ac:chgData name="Helen Young" userId="1d676cd0-e391-46f8-839a-6e176bdc39ce" providerId="ADAL" clId="{33E5D5D0-218B-4336-9EF2-67CE45926234}" dt="2026-06-16T15:05:50.632" v="351" actId="1076"/>
          <ac:spMkLst>
            <pc:docMk/>
            <pc:sldMk cId="3247929145" sldId="263"/>
            <ac:spMk id="8" creationId="{7F54C2A2-DA85-0F8B-5393-7CD9F263B4A6}"/>
          </ac:spMkLst>
        </pc:spChg>
        <pc:spChg chg="add mod">
          <ac:chgData name="Helen Young" userId="1d676cd0-e391-46f8-839a-6e176bdc39ce" providerId="ADAL" clId="{33E5D5D0-218B-4336-9EF2-67CE45926234}" dt="2026-06-16T15:06:04.790" v="354" actId="1582"/>
          <ac:spMkLst>
            <pc:docMk/>
            <pc:sldMk cId="3247929145" sldId="263"/>
            <ac:spMk id="11" creationId="{530E616D-47EC-2381-3D70-5387D0816E59}"/>
          </ac:spMkLst>
        </pc:spChg>
        <pc:spChg chg="add mod">
          <ac:chgData name="Helen Young" userId="1d676cd0-e391-46f8-839a-6e176bdc39ce" providerId="ADAL" clId="{33E5D5D0-218B-4336-9EF2-67CE45926234}" dt="2026-06-16T15:06:58.263" v="360" actId="1076"/>
          <ac:spMkLst>
            <pc:docMk/>
            <pc:sldMk cId="3247929145" sldId="263"/>
            <ac:spMk id="12" creationId="{C3CFF777-06E5-0A2B-165E-19A60E76D5CC}"/>
          </ac:spMkLst>
        </pc:spChg>
        <pc:spChg chg="del">
          <ac:chgData name="Helen Young" userId="1d676cd0-e391-46f8-839a-6e176bdc39ce" providerId="ADAL" clId="{33E5D5D0-218B-4336-9EF2-67CE45926234}" dt="2026-06-16T14:52:17.689" v="36" actId="21"/>
          <ac:spMkLst>
            <pc:docMk/>
            <pc:sldMk cId="3247929145" sldId="263"/>
            <ac:spMk id="62" creationId="{7C60F7C9-C329-9C88-C3FF-1BAC390F0A74}"/>
          </ac:spMkLst>
        </pc:spChg>
        <pc:spChg chg="del mod">
          <ac:chgData name="Helen Young" userId="1d676cd0-e391-46f8-839a-6e176bdc39ce" providerId="ADAL" clId="{33E5D5D0-218B-4336-9EF2-67CE45926234}" dt="2026-06-16T14:54:57.077" v="200" actId="21"/>
          <ac:spMkLst>
            <pc:docMk/>
            <pc:sldMk cId="3247929145" sldId="263"/>
            <ac:spMk id="63" creationId="{E858C854-E94C-5047-A519-46797F495905}"/>
          </ac:spMkLst>
        </pc:spChg>
        <pc:spChg chg="mod">
          <ac:chgData name="Helen Young" userId="1d676cd0-e391-46f8-839a-6e176bdc39ce" providerId="ADAL" clId="{33E5D5D0-218B-4336-9EF2-67CE45926234}" dt="2026-06-16T14:53:14.045" v="181" actId="14100"/>
          <ac:spMkLst>
            <pc:docMk/>
            <pc:sldMk cId="3247929145" sldId="263"/>
            <ac:spMk id="64" creationId="{31BD0B03-214E-25F0-8F99-026AE5015E23}"/>
          </ac:spMkLst>
        </pc:spChg>
        <pc:picChg chg="mod">
          <ac:chgData name="Helen Young" userId="1d676cd0-e391-46f8-839a-6e176bdc39ce" providerId="ADAL" clId="{33E5D5D0-218B-4336-9EF2-67CE45926234}" dt="2026-06-16T15:06:31.141" v="357" actId="1076"/>
          <ac:picMkLst>
            <pc:docMk/>
            <pc:sldMk cId="3247929145" sldId="263"/>
            <ac:picMk id="3" creationId="{D6B2DF67-AAD0-C4F9-BB9D-4DDC21AFFE09}"/>
          </ac:picMkLst>
        </pc:picChg>
        <pc:picChg chg="add mod">
          <ac:chgData name="Helen Young" userId="1d676cd0-e391-46f8-839a-6e176bdc39ce" providerId="ADAL" clId="{33E5D5D0-218B-4336-9EF2-67CE45926234}" dt="2026-06-16T15:04:12.429" v="341" actId="14100"/>
          <ac:picMkLst>
            <pc:docMk/>
            <pc:sldMk cId="3247929145" sldId="263"/>
            <ac:picMk id="10" creationId="{CEE6B2E9-65B5-8E57-B102-50F8C1954096}"/>
          </ac:picMkLst>
        </pc:picChg>
        <pc:picChg chg="mod">
          <ac:chgData name="Helen Young" userId="1d676cd0-e391-46f8-839a-6e176bdc39ce" providerId="ADAL" clId="{33E5D5D0-218B-4336-9EF2-67CE45926234}" dt="2026-06-16T14:55:16.190" v="205" actId="1076"/>
          <ac:picMkLst>
            <pc:docMk/>
            <pc:sldMk cId="3247929145" sldId="263"/>
            <ac:picMk id="61" creationId="{A24EAFF9-CF6F-AA6B-B8F4-4A7E0CF1953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7AC5F113-E1C5-D864-D85D-8B760A8A9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>
            <a:extLst>
              <a:ext uri="{FF2B5EF4-FFF2-40B4-BE49-F238E27FC236}">
                <a16:creationId xmlns:a16="http://schemas.microsoft.com/office/drawing/2014/main" id="{412E4119-747A-0079-7DB6-BA36FEFD3A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:notes">
            <a:extLst>
              <a:ext uri="{FF2B5EF4-FFF2-40B4-BE49-F238E27FC236}">
                <a16:creationId xmlns:a16="http://schemas.microsoft.com/office/drawing/2014/main" id="{67770E45-D079-FCFA-3C91-0B59D55CCC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2481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body" idx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1"/>
            </a:lvl1pPr>
            <a:lvl2pPr marL="914400" lvl="1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title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Helvetica Neue"/>
              <a:buNone/>
              <a:defRPr sz="5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body" idx="2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 b="1"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1"/>
          <p:cNvSpPr txBox="1">
            <a:spLocks noGrp="1"/>
          </p:cNvSpPr>
          <p:nvPr>
            <p:ph type="body" idx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 b="1"/>
            </a:lvl1pPr>
            <a:lvl2pPr marL="914400" lvl="1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>
            <a:spLocks noGrp="1"/>
          </p:cNvSpPr>
          <p:nvPr>
            <p:ph type="pic" idx="3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2"/>
          <p:cNvSpPr txBox="1">
            <a:spLocks noGrp="1"/>
          </p:cNvSpPr>
          <p:nvPr>
            <p:ph type="title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Helvetica Neue"/>
              <a:buNone/>
              <a:defRPr sz="580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sldNum" idx="1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 b="1"/>
            </a:lvl1pPr>
            <a:lvl2pPr marL="914400" lvl="1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 b="1"/>
            </a:lvl1pPr>
            <a:lvl2pPr marL="914400" lvl="1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/>
            </a:lvl1pPr>
            <a:lvl2pPr marL="914400" lvl="1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/>
            </a:lvl2pPr>
            <a:lvl3pPr marL="1371600" lvl="2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/>
            </a:lvl3pPr>
            <a:lvl4pPr marL="1828800" lvl="3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/>
            </a:lvl4pPr>
            <a:lvl5pPr marL="2286000" lvl="4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>
            <a:spLocks noGrp="1"/>
          </p:cNvSpPr>
          <p:nvPr>
            <p:ph type="body" idx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0"/>
              <a:buFont typeface="Helvetica Neue"/>
              <a:buNone/>
              <a:defRPr sz="125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0"/>
              <a:buFont typeface="Helvetica Neue"/>
              <a:buNone/>
              <a:defRPr sz="125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0"/>
              <a:buFont typeface="Helvetica Neue"/>
              <a:buNone/>
              <a:defRPr sz="125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0"/>
              <a:buFont typeface="Helvetica Neue"/>
              <a:buNone/>
              <a:defRPr sz="125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0"/>
              <a:buFont typeface="Helvetica Neue"/>
              <a:buNone/>
              <a:defRPr sz="12500" b="1"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body" idx="2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 b="1"/>
            </a:lvl1pPr>
            <a:lvl2pPr marL="914400" lvl="1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body" idx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1"/>
            </a:lvl1pPr>
            <a:lvl2pPr marL="914400" lvl="1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2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>
            <a:spLocks noGrp="1"/>
          </p:cNvSpPr>
          <p:nvPr>
            <p:ph type="pic" idx="2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17"/>
          <p:cNvSpPr>
            <a:spLocks noGrp="1"/>
          </p:cNvSpPr>
          <p:nvPr>
            <p:ph type="pic" idx="3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17"/>
          <p:cNvSpPr>
            <a:spLocks noGrp="1"/>
          </p:cNvSpPr>
          <p:nvPr>
            <p:ph type="pic" idx="4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>
            <a:spLocks noGrp="1"/>
          </p:cNvSpPr>
          <p:nvPr>
            <p:ph type="pic" idx="2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18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900"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Helvetica Neue"/>
              <a:buNone/>
              <a:defRPr sz="425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416052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16052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16052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16052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16052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16052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16052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16052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16052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sldNum" idx="1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667000" y="-2667002"/>
            <a:ext cx="6858001" cy="1219199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 txBox="1"/>
          <p:nvPr/>
        </p:nvSpPr>
        <p:spPr>
          <a:xfrm>
            <a:off x="474132" y="2715135"/>
            <a:ext cx="11169228" cy="3938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40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None/>
            </a:pPr>
            <a:r>
              <a:rPr lang="en-GB" sz="10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Policy Hackathon: Shaping the Next REF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Helvetica Neue"/>
              <a:buNone/>
            </a:pPr>
            <a:endParaRPr sz="106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None/>
            </a:pPr>
            <a:r>
              <a:rPr lang="en-GB" sz="9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could research assessment look like in 2035?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Helvetica Neue"/>
              <a:buNone/>
            </a:pPr>
            <a:endParaRPr sz="9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Helvetica Neue"/>
              <a:buNone/>
            </a:pPr>
            <a:endParaRPr sz="3500" b="1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Helvetica Neue Light"/>
              <a:buNone/>
            </a:pPr>
            <a:r>
              <a:rPr lang="en-GB" sz="4400" b="1" i="0" u="sng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ARMA REF SIG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Helvetica Neue Light"/>
              <a:buNone/>
            </a:pPr>
            <a:r>
              <a:rPr lang="en-GB" sz="4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Shelly Stringer, University of Oxford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Helvetica Neue Light"/>
              <a:buNone/>
            </a:pPr>
            <a:r>
              <a:rPr lang="en-GB" sz="4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Helen Young, University of Bristol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Helvetica Neue Light"/>
              <a:buNone/>
            </a:pPr>
            <a:r>
              <a:rPr lang="en-GB" sz="4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Tim Brooks, Anglia Ruskin University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Helvetica Neue Light"/>
              <a:buNone/>
            </a:pPr>
            <a:r>
              <a:rPr lang="en-GB" sz="4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Chris Browne, Queen’s University Belfast</a:t>
            </a:r>
            <a:endParaRPr/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132" y="407671"/>
            <a:ext cx="4749478" cy="189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 amt="50000"/>
          </a:blip>
          <a:srcRect l="26561" r="26561"/>
          <a:stretch/>
        </p:blipFill>
        <p:spPr>
          <a:xfrm rot="-5400000">
            <a:off x="2667000" y="-2667002"/>
            <a:ext cx="6858001" cy="1219200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 txBox="1">
            <a:spLocks noGrp="1"/>
          </p:cNvSpPr>
          <p:nvPr>
            <p:ph type="body" idx="1"/>
          </p:nvPr>
        </p:nvSpPr>
        <p:spPr>
          <a:xfrm>
            <a:off x="603250" y="1457081"/>
            <a:ext cx="10985500" cy="66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</a:pPr>
            <a:r>
              <a:rPr lang="en-GB"/>
              <a:t>We will start at 3:55pm.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</a:pPr>
            <a:endParaRPr/>
          </a:p>
        </p:txBody>
      </p:sp>
      <p:sp>
        <p:nvSpPr>
          <p:cNvPr id="63" name="Google Shape;63;p2"/>
          <p:cNvSpPr txBox="1">
            <a:spLocks noGrp="1"/>
          </p:cNvSpPr>
          <p:nvPr>
            <p:ph type="body" idx="2"/>
          </p:nvPr>
        </p:nvSpPr>
        <p:spPr>
          <a:xfrm>
            <a:off x="603250" y="2124253"/>
            <a:ext cx="10887710" cy="3538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30480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</a:pPr>
            <a:r>
              <a:rPr lang="en-GB"/>
              <a:t>Please: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</a:pPr>
            <a:r>
              <a:rPr lang="en-GB"/>
              <a:t>Pick a REF experience sticker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</a:pPr>
            <a:r>
              <a:rPr lang="en-GB"/>
              <a:t>Find a table that broadly matches your sticker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</a:pPr>
            <a:r>
              <a:rPr lang="en-GB"/>
              <a:t>Introduce yourself to your table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</a:pPr>
            <a:r>
              <a:rPr lang="en-GB"/>
              <a:t>Choose a scribe and presenter</a:t>
            </a:r>
            <a:endParaRPr/>
          </a:p>
          <a:p>
            <a:pPr marL="304800" lvl="0" indent="-117348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None/>
            </a:pPr>
            <a:endParaRPr/>
          </a:p>
        </p:txBody>
      </p:sp>
      <p:sp>
        <p:nvSpPr>
          <p:cNvPr id="64" name="Google Shape;64;p2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4200"/>
              <a:buFont typeface="Helvetica Neue"/>
              <a:buNone/>
            </a:pPr>
            <a:r>
              <a:rPr lang="en-GB">
                <a:solidFill>
                  <a:srgbClr val="7292CC"/>
                </a:solidFill>
              </a:rPr>
              <a:t>Welcome</a:t>
            </a:r>
            <a:endParaRPr/>
          </a:p>
        </p:txBody>
      </p:sp>
      <p:sp>
        <p:nvSpPr>
          <p:cNvPr id="65" name="Google Shape;65;p2"/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1600"/>
              <a:buFont typeface="Helvetica Neue"/>
              <a:buNone/>
            </a:pPr>
            <a:r>
              <a:rPr lang="en-GB" sz="1600" b="1" i="0" u="none" strike="noStrike" cap="none">
                <a:solidFill>
                  <a:srgbClr val="7292C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#ARMA2026</a:t>
            </a:r>
            <a:endParaRPr sz="1600" b="1" i="0" u="none" strike="noStrike" cap="none">
              <a:solidFill>
                <a:srgbClr val="7292C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" name="Google Shape;6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729" y="5865720"/>
            <a:ext cx="1972733" cy="789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"/>
          <p:cNvSpPr/>
          <p:nvPr/>
        </p:nvSpPr>
        <p:spPr>
          <a:xfrm>
            <a:off x="7339263" y="721895"/>
            <a:ext cx="4673008" cy="48126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2" name="Google Shape;72;p3"/>
          <p:cNvPicPr preferRelativeResize="0"/>
          <p:nvPr/>
        </p:nvPicPr>
        <p:blipFill rotWithShape="1">
          <a:blip r:embed="rId3">
            <a:alphaModFix amt="50000"/>
          </a:blip>
          <a:srcRect l="26561" r="26561"/>
          <a:stretch/>
        </p:blipFill>
        <p:spPr>
          <a:xfrm rot="-5400000">
            <a:off x="2667000" y="-2667000"/>
            <a:ext cx="6858001" cy="1219200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3"/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1600"/>
              <a:buFont typeface="Helvetica Neue"/>
              <a:buNone/>
            </a:pPr>
            <a:r>
              <a:rPr lang="en-GB" sz="1600" b="1" i="0" u="none" strike="noStrike" cap="none">
                <a:solidFill>
                  <a:srgbClr val="7292C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#ARMA2026</a:t>
            </a:r>
            <a:endParaRPr sz="1600" b="1" i="0" u="none" strike="noStrike" cap="none">
              <a:solidFill>
                <a:srgbClr val="7292C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4" name="Google Shape;7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729" y="5865720"/>
            <a:ext cx="1972733" cy="789093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3"/>
          <p:cNvSpPr txBox="1">
            <a:spLocks noGrp="1"/>
          </p:cNvSpPr>
          <p:nvPr>
            <p:ph type="body" idx="2"/>
          </p:nvPr>
        </p:nvSpPr>
        <p:spPr>
          <a:xfrm>
            <a:off x="603249" y="1257300"/>
            <a:ext cx="6495383" cy="4405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None/>
            </a:pPr>
            <a:r>
              <a:rPr lang="en-GB" b="1"/>
              <a:t>3:45–3:55</a:t>
            </a:r>
            <a:r>
              <a:rPr lang="en-GB"/>
              <a:t> Arrival, stickers and table grouping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None/>
            </a:pPr>
            <a:r>
              <a:rPr lang="en-GB" b="1"/>
              <a:t>3:55–4:05</a:t>
            </a:r>
            <a:r>
              <a:rPr lang="en-GB"/>
              <a:t> Welcome, framing and instructions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None/>
            </a:pPr>
            <a:r>
              <a:rPr lang="en-GB" b="1"/>
              <a:t>4:05–4:35</a:t>
            </a:r>
            <a:r>
              <a:rPr lang="en-GB"/>
              <a:t> Policy hackathon table task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None/>
            </a:pPr>
            <a:r>
              <a:rPr lang="en-GB" b="1"/>
              <a:t>4:35–4:50</a:t>
            </a:r>
            <a:r>
              <a:rPr lang="en-GB"/>
              <a:t> Selected table pitches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None/>
            </a:pPr>
            <a:r>
              <a:rPr lang="en-GB" b="1"/>
              <a:t>4:50–5:00</a:t>
            </a:r>
            <a:r>
              <a:rPr lang="en-GB"/>
              <a:t> Panel reflections and close</a:t>
            </a:r>
            <a:endParaRPr/>
          </a:p>
        </p:txBody>
      </p:sp>
      <p:sp>
        <p:nvSpPr>
          <p:cNvPr id="76" name="Google Shape;76;p3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4200"/>
              <a:buFont typeface="Helvetica Neue"/>
              <a:buNone/>
            </a:pPr>
            <a:r>
              <a:rPr lang="en-GB">
                <a:solidFill>
                  <a:srgbClr val="7292CC"/>
                </a:solidFill>
              </a:rPr>
              <a:t>Agenda</a:t>
            </a:r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body" idx="1"/>
          </p:nvPr>
        </p:nvSpPr>
        <p:spPr>
          <a:xfrm>
            <a:off x="7701882" y="958788"/>
            <a:ext cx="4077034" cy="66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</a:pPr>
            <a:r>
              <a:rPr lang="en-GB" sz="2400"/>
              <a:t>Thanks to our panel:</a:t>
            </a:r>
            <a:endParaRPr sz="2400"/>
          </a:p>
        </p:txBody>
      </p:sp>
      <p:sp>
        <p:nvSpPr>
          <p:cNvPr id="78" name="Google Shape;78;p3"/>
          <p:cNvSpPr txBox="1"/>
          <p:nvPr/>
        </p:nvSpPr>
        <p:spPr>
          <a:xfrm>
            <a:off x="7606799" y="1495560"/>
            <a:ext cx="4077035" cy="331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2500"/>
          </a:bodyPr>
          <a:lstStyle/>
          <a:p>
            <a:pPr marL="304800" marR="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Rebecca Emmett</a:t>
            </a:r>
            <a:b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 of Research Assessment Policy</a:t>
            </a:r>
            <a:b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Research England</a:t>
            </a:r>
            <a:endParaRPr/>
          </a:p>
          <a:p>
            <a:pPr marL="304800" marR="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June Faccini</a:t>
            </a:r>
            <a:b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 of Higher Education Research &amp; Knowledge Exchange</a:t>
            </a:r>
            <a:b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Department for the Economy NI</a:t>
            </a:r>
            <a:endParaRPr/>
          </a:p>
          <a:p>
            <a:pPr marL="304800" marR="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Oliver Wright</a:t>
            </a:r>
            <a:b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Senior Policy Officer, Investment and Research</a:t>
            </a:r>
            <a:b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Scottish Funding Council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4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 amt="50000"/>
          </a:blip>
          <a:srcRect l="26561" r="26561"/>
          <a:stretch/>
        </p:blipFill>
        <p:spPr>
          <a:xfrm rot="-5400000">
            <a:off x="2667000" y="-2667002"/>
            <a:ext cx="6858001" cy="121920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4"/>
          <p:cNvSpPr txBox="1">
            <a:spLocks noGrp="1"/>
          </p:cNvSpPr>
          <p:nvPr>
            <p:ph type="body" idx="1"/>
          </p:nvPr>
        </p:nvSpPr>
        <p:spPr>
          <a:xfrm>
            <a:off x="603250" y="1457081"/>
            <a:ext cx="10985500" cy="66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</a:pPr>
            <a:r>
              <a:rPr lang="en-GB"/>
              <a:t>Your task</a:t>
            </a:r>
            <a:endParaRPr/>
          </a:p>
        </p:txBody>
      </p:sp>
      <p:sp>
        <p:nvSpPr>
          <p:cNvPr id="85" name="Google Shape;85;p4"/>
          <p:cNvSpPr txBox="1">
            <a:spLocks noGrp="1"/>
          </p:cNvSpPr>
          <p:nvPr>
            <p:ph type="body" idx="2"/>
          </p:nvPr>
        </p:nvSpPr>
        <p:spPr>
          <a:xfrm>
            <a:off x="603250" y="2124253"/>
            <a:ext cx="10887710" cy="3538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70000" lnSpcReduction="20000"/>
          </a:bodyPr>
          <a:lstStyle/>
          <a:p>
            <a:pPr marL="30480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You are members of a national taskforce designing the UK’s next research assessment system for implementation in </a:t>
            </a:r>
            <a:r>
              <a:rPr lang="en-GB" b="1"/>
              <a:t>2035</a:t>
            </a:r>
            <a:r>
              <a:rPr lang="en-GB"/>
              <a:t>, after REF 2029.</a:t>
            </a:r>
            <a:endParaRPr/>
          </a:p>
          <a:p>
            <a:pPr marL="30480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You are </a:t>
            </a:r>
            <a:r>
              <a:rPr lang="en-GB" b="1"/>
              <a:t>not</a:t>
            </a:r>
            <a:r>
              <a:rPr lang="en-GB"/>
              <a:t> deciding whether research assessment should exist. You are designing a model that is: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None/>
            </a:pPr>
            <a:r>
              <a:rPr lang="en-GB" sz="4400" b="1"/>
              <a:t>   Credible // Fair // Deliverable</a:t>
            </a:r>
            <a:endParaRPr sz="4400"/>
          </a:p>
          <a:p>
            <a:pPr marL="30480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Your model must still support: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allocation of public research funding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accountability for public investment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insight into the health and strength of the UK research system</a:t>
            </a:r>
            <a:endParaRPr/>
          </a:p>
          <a:p>
            <a:pPr marL="304800" lvl="0" indent="-173584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None/>
            </a:pPr>
            <a:endParaRPr/>
          </a:p>
        </p:txBody>
      </p:sp>
      <p:sp>
        <p:nvSpPr>
          <p:cNvPr id="86" name="Google Shape;86;p4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4200"/>
              <a:buFont typeface="Helvetica Neue"/>
              <a:buNone/>
            </a:pPr>
            <a:r>
              <a:rPr lang="en-GB">
                <a:solidFill>
                  <a:srgbClr val="7292CC"/>
                </a:solidFill>
              </a:rPr>
              <a:t>The challenge</a:t>
            </a:r>
            <a:endParaRPr/>
          </a:p>
        </p:txBody>
      </p:sp>
      <p:sp>
        <p:nvSpPr>
          <p:cNvPr id="87" name="Google Shape;87;p4"/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1600"/>
              <a:buFont typeface="Helvetica Neue"/>
              <a:buNone/>
            </a:pPr>
            <a:r>
              <a:rPr lang="en-GB" sz="1600" b="1" i="0" u="none" strike="noStrike" cap="none">
                <a:solidFill>
                  <a:srgbClr val="7292C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#ARMA2026</a:t>
            </a:r>
            <a:endParaRPr sz="1600" b="1" i="0" u="none" strike="noStrike" cap="none">
              <a:solidFill>
                <a:srgbClr val="7292C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8" name="Google Shape;8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729" y="5865720"/>
            <a:ext cx="1972733" cy="789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5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 amt="50000"/>
          </a:blip>
          <a:srcRect l="26561" r="26561"/>
          <a:stretch/>
        </p:blipFill>
        <p:spPr>
          <a:xfrm rot="-5400000">
            <a:off x="2667000" y="-2667002"/>
            <a:ext cx="6858001" cy="1219200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5"/>
          <p:cNvSpPr txBox="1">
            <a:spLocks noGrp="1"/>
          </p:cNvSpPr>
          <p:nvPr>
            <p:ph type="body" idx="1"/>
          </p:nvPr>
        </p:nvSpPr>
        <p:spPr>
          <a:xfrm>
            <a:off x="603250" y="1457081"/>
            <a:ext cx="10985500" cy="66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</a:pPr>
            <a:r>
              <a:rPr lang="en-GB"/>
              <a:t>30 minutes at your table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</a:pPr>
            <a:endParaRPr/>
          </a:p>
        </p:txBody>
      </p:sp>
      <p:sp>
        <p:nvSpPr>
          <p:cNvPr id="95" name="Google Shape;95;p5"/>
          <p:cNvSpPr txBox="1">
            <a:spLocks noGrp="1"/>
          </p:cNvSpPr>
          <p:nvPr>
            <p:ph type="body" idx="2"/>
          </p:nvPr>
        </p:nvSpPr>
        <p:spPr>
          <a:xfrm>
            <a:off x="603250" y="2124253"/>
            <a:ext cx="5147845" cy="3538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None/>
            </a:pPr>
            <a:r>
              <a:rPr lang="en-GB" b="1"/>
              <a:t>Part 1: Design your model — 20 minutes</a:t>
            </a:r>
            <a:endParaRPr/>
          </a:p>
          <a:p>
            <a:pPr marL="30480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Work through the handout: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What should your model assess?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How should assessment happen?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What behaviours would it create?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What would you retain, remove or improve?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Would government fund it, institutions survive it, and researchers trust it?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None/>
            </a:pPr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6471318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0000"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ct val="98824"/>
              <a:buFont typeface="Helvetica Neue"/>
              <a:buNone/>
            </a:pPr>
            <a:r>
              <a:rPr lang="en-GB">
                <a:solidFill>
                  <a:srgbClr val="7292CC"/>
                </a:solidFill>
              </a:rPr>
              <a:t>How the hackathon works</a:t>
            </a:r>
            <a:endParaRPr/>
          </a:p>
        </p:txBody>
      </p:sp>
      <p:sp>
        <p:nvSpPr>
          <p:cNvPr id="97" name="Google Shape;97;p5"/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1600"/>
              <a:buFont typeface="Helvetica Neue"/>
              <a:buNone/>
            </a:pPr>
            <a:r>
              <a:rPr lang="en-GB" sz="1600" b="1" i="0" u="none" strike="noStrike" cap="none">
                <a:solidFill>
                  <a:srgbClr val="7292C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#ARMA2026</a:t>
            </a:r>
            <a:endParaRPr sz="1600" b="1" i="0" u="none" strike="noStrike" cap="none">
              <a:solidFill>
                <a:srgbClr val="7292C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8" name="Google Shape;9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729" y="5865720"/>
            <a:ext cx="1972733" cy="789093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5"/>
          <p:cNvSpPr txBox="1"/>
          <p:nvPr/>
        </p:nvSpPr>
        <p:spPr>
          <a:xfrm>
            <a:off x="6096000" y="2124253"/>
            <a:ext cx="5147845" cy="3538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None/>
            </a:pPr>
            <a:r>
              <a:rPr lang="en-GB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2: Prepare your pitch — 10 minutes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04800" marR="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three-minute pitch should cover:</a:t>
            </a:r>
            <a:endParaRPr/>
          </a:p>
          <a:p>
            <a:pPr marL="609600" marR="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</a:t>
            </a:r>
            <a:endParaRPr/>
          </a:p>
          <a:p>
            <a:pPr marL="609600" marR="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 </a:t>
            </a:r>
            <a:endParaRPr/>
          </a:p>
          <a:p>
            <a:pPr marL="609600" marR="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Problem solved </a:t>
            </a:r>
            <a:endParaRPr/>
          </a:p>
          <a:p>
            <a:pPr marL="609600" marR="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Foundations needed before 2029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 amt="50000"/>
          </a:blip>
          <a:srcRect l="26561" r="26561"/>
          <a:stretch/>
        </p:blipFill>
        <p:spPr>
          <a:xfrm rot="-5400000">
            <a:off x="2667000" y="-2667002"/>
            <a:ext cx="6858001" cy="12192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6"/>
          <p:cNvSpPr txBox="1">
            <a:spLocks noGrp="1"/>
          </p:cNvSpPr>
          <p:nvPr>
            <p:ph type="body" idx="2"/>
          </p:nvPr>
        </p:nvSpPr>
        <p:spPr>
          <a:xfrm>
            <a:off x="603250" y="1448985"/>
            <a:ext cx="7108991" cy="3538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None/>
            </a:pPr>
            <a:r>
              <a:rPr lang="en-GB"/>
              <a:t>Each pitch has </a:t>
            </a:r>
            <a:r>
              <a:rPr lang="en-GB" b="1"/>
              <a:t>three minutes</a:t>
            </a:r>
            <a:r>
              <a:rPr lang="en-GB"/>
              <a:t>.</a:t>
            </a:r>
            <a:endParaRPr/>
          </a:p>
          <a:p>
            <a:pPr marL="30480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Please tell us: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What is your vision for research assessment in 2035?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What does your model assess?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How does assessment work?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What problem does it solve? </a:t>
            </a:r>
            <a:endParaRPr/>
          </a:p>
          <a:p>
            <a:pPr marL="609600" lvl="1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Char char="•"/>
            </a:pPr>
            <a:r>
              <a:rPr lang="en-GB"/>
              <a:t>What foundations need to be built before 2029?</a:t>
            </a:r>
            <a:endParaRPr/>
          </a:p>
          <a:p>
            <a:pPr marL="304800" lvl="0" indent="-145466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ct val="123000"/>
              <a:buFont typeface="Helvetica Neue"/>
              <a:buNone/>
            </a:pPr>
            <a:endParaRPr/>
          </a:p>
        </p:txBody>
      </p:sp>
      <p:sp>
        <p:nvSpPr>
          <p:cNvPr id="106" name="Google Shape;106;p6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4200"/>
              <a:buFont typeface="Helvetica Neue"/>
              <a:buNone/>
            </a:pPr>
            <a:r>
              <a:rPr lang="en-GB">
                <a:solidFill>
                  <a:srgbClr val="7292CC"/>
                </a:solidFill>
              </a:rPr>
              <a:t>Pitch time</a:t>
            </a:r>
            <a:endParaRPr/>
          </a:p>
        </p:txBody>
      </p:sp>
      <p:sp>
        <p:nvSpPr>
          <p:cNvPr id="107" name="Google Shape;107;p6"/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1600"/>
              <a:buFont typeface="Helvetica Neue"/>
              <a:buNone/>
            </a:pPr>
            <a:r>
              <a:rPr lang="en-GB" sz="1600" b="1" i="0" u="none" strike="noStrike" cap="none">
                <a:solidFill>
                  <a:srgbClr val="7292C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#ARMA2026</a:t>
            </a:r>
            <a:endParaRPr sz="1600" b="1" i="0" u="none" strike="noStrike" cap="none">
              <a:solidFill>
                <a:srgbClr val="7292C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8" name="Google Shape;10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729" y="5865720"/>
            <a:ext cx="1972733" cy="789093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6"/>
          <p:cNvSpPr txBox="1"/>
          <p:nvPr/>
        </p:nvSpPr>
        <p:spPr>
          <a:xfrm>
            <a:off x="8229599" y="1448985"/>
            <a:ext cx="3359149" cy="3538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None/>
            </a:pPr>
            <a:r>
              <a:rPr lang="en-GB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Panel</a:t>
            </a:r>
            <a:endParaRPr/>
          </a:p>
          <a:p>
            <a:pPr marL="304800" marR="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Rebecca Emmett, Research England</a:t>
            </a:r>
            <a:endParaRPr/>
          </a:p>
          <a:p>
            <a:pPr marL="304800" marR="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June Faccini, Department for the Economy NI</a:t>
            </a:r>
            <a:endParaRPr/>
          </a:p>
          <a:p>
            <a:pPr marL="304800" marR="0" lvl="0" indent="-304800" algn="l" rtl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Oliver Wright, Scottish Funding Council</a:t>
            </a:r>
            <a:br>
              <a:rPr lang="en-GB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1B51807C-98E9-B60E-4FC4-8A137B598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>
            <a:extLst>
              <a:ext uri="{FF2B5EF4-FFF2-40B4-BE49-F238E27FC236}">
                <a16:creationId xmlns:a16="http://schemas.microsoft.com/office/drawing/2014/main" id="{A24EAFF9-CF6F-AA6B-B8F4-4A7E0CF19532}"/>
              </a:ext>
            </a:extLst>
          </p:cNvPr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 amt="50000"/>
          </a:blip>
          <a:srcRect l="26561" r="26561"/>
          <a:stretch/>
        </p:blipFill>
        <p:spPr>
          <a:xfrm rot="-5400000">
            <a:off x="2667000" y="-2667002"/>
            <a:ext cx="6858001" cy="1219200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">
            <a:extLst>
              <a:ext uri="{FF2B5EF4-FFF2-40B4-BE49-F238E27FC236}">
                <a16:creationId xmlns:a16="http://schemas.microsoft.com/office/drawing/2014/main" id="{31BD0B03-214E-25F0-8F99-026AE5015E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3249" y="539750"/>
            <a:ext cx="7411085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4200"/>
              <a:buFont typeface="Helvetica Neue"/>
              <a:buNone/>
            </a:pPr>
            <a:r>
              <a:rPr lang="en-GB">
                <a:solidFill>
                  <a:srgbClr val="7292CC"/>
                </a:solidFill>
              </a:rPr>
              <a:t>Continue the  conversation…</a:t>
            </a:r>
            <a:endParaRPr/>
          </a:p>
        </p:txBody>
      </p:sp>
      <p:sp>
        <p:nvSpPr>
          <p:cNvPr id="65" name="Google Shape;65;p2">
            <a:extLst>
              <a:ext uri="{FF2B5EF4-FFF2-40B4-BE49-F238E27FC236}">
                <a16:creationId xmlns:a16="http://schemas.microsoft.com/office/drawing/2014/main" id="{01B20109-EC55-E5DA-FC54-F79F92C38AB8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92CC"/>
              </a:buClr>
              <a:buSzPts val="1600"/>
              <a:buFont typeface="Helvetica Neue"/>
              <a:buNone/>
            </a:pPr>
            <a:r>
              <a:rPr lang="en-GB" sz="1600" b="1" i="0" u="none" strike="noStrike" cap="none">
                <a:solidFill>
                  <a:srgbClr val="7292C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#ARMA2026</a:t>
            </a:r>
            <a:endParaRPr sz="1600" b="1" i="0" u="none" strike="noStrike" cap="none">
              <a:solidFill>
                <a:srgbClr val="7292C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" name="Google Shape;66;p2">
            <a:extLst>
              <a:ext uri="{FF2B5EF4-FFF2-40B4-BE49-F238E27FC236}">
                <a16:creationId xmlns:a16="http://schemas.microsoft.com/office/drawing/2014/main" id="{AA051351-5AFE-C6D0-E930-8460C9489B8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729" y="5865720"/>
            <a:ext cx="1972733" cy="789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B2DF67-AAD0-C4F9-BB9D-4DDC21AFF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7749" y="3263458"/>
            <a:ext cx="3042542" cy="30425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ABD16D-88E6-3E43-DD97-D1AD9DF25878}"/>
              </a:ext>
            </a:extLst>
          </p:cNvPr>
          <p:cNvSpPr txBox="1"/>
          <p:nvPr/>
        </p:nvSpPr>
        <p:spPr>
          <a:xfrm>
            <a:off x="6050259" y="2495114"/>
            <a:ext cx="3634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solidFill>
                  <a:srgbClr val="CCCC00"/>
                </a:solidFill>
                <a:latin typeface="Helvetica Neue" panose="020B0604020202020204" charset="0"/>
              </a:rPr>
              <a:t>Add to the Padlet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27050D-954F-55AF-A3BB-85B9E8375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729" y="1296534"/>
            <a:ext cx="12192002" cy="1055433"/>
          </a:xfrm>
        </p:spPr>
        <p:txBody>
          <a:bodyPr>
            <a:normAutofit/>
          </a:bodyPr>
          <a:lstStyle/>
          <a:p>
            <a:pPr indent="0"/>
            <a:r>
              <a:rPr lang="en-GB" sz="2800"/>
              <a:t>Join us for the next REF SIG online drop-in on 24 June, 10:00-11:00 </a:t>
            </a:r>
          </a:p>
          <a:p>
            <a:pPr indent="0">
              <a:spcBef>
                <a:spcPts val="600"/>
              </a:spcBef>
            </a:pPr>
            <a:r>
              <a:rPr lang="en-GB" sz="2800" i="1">
                <a:solidFill>
                  <a:srgbClr val="7292CC"/>
                </a:solidFill>
              </a:rPr>
              <a:t>Reflections on the future of research assessment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54C2A2-DA85-0F8B-5393-7CD9F263B4A6}"/>
              </a:ext>
            </a:extLst>
          </p:cNvPr>
          <p:cNvSpPr txBox="1"/>
          <p:nvPr/>
        </p:nvSpPr>
        <p:spPr>
          <a:xfrm>
            <a:off x="2858769" y="2464594"/>
            <a:ext cx="2684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solidFill>
                  <a:srgbClr val="CCCC00"/>
                </a:solidFill>
                <a:latin typeface="Helvetica Neue" panose="020B0604020202020204" charset="0"/>
              </a:rPr>
              <a:t>Sign up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E6B2E9-65B5-8E57-B102-50F8C19540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7766" y="3038886"/>
            <a:ext cx="3331523" cy="3331523"/>
          </a:xfrm>
          <a:prstGeom prst="rect">
            <a:avLst/>
          </a:prstGeom>
        </p:spPr>
      </p:pic>
      <p:sp>
        <p:nvSpPr>
          <p:cNvPr id="11" name="Arrow: Bent 10">
            <a:extLst>
              <a:ext uri="{FF2B5EF4-FFF2-40B4-BE49-F238E27FC236}">
                <a16:creationId xmlns:a16="http://schemas.microsoft.com/office/drawing/2014/main" id="{530E616D-47EC-2381-3D70-5387D0816E59}"/>
              </a:ext>
            </a:extLst>
          </p:cNvPr>
          <p:cNvSpPr/>
          <p:nvPr/>
        </p:nvSpPr>
        <p:spPr>
          <a:xfrm rot="5400000">
            <a:off x="4733579" y="2725017"/>
            <a:ext cx="571499" cy="427599"/>
          </a:xfrm>
          <a:prstGeom prst="bentArrow">
            <a:avLst/>
          </a:prstGeom>
          <a:solidFill>
            <a:srgbClr val="679B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Arrow: Bent 11">
            <a:extLst>
              <a:ext uri="{FF2B5EF4-FFF2-40B4-BE49-F238E27FC236}">
                <a16:creationId xmlns:a16="http://schemas.microsoft.com/office/drawing/2014/main" id="{C3CFF777-06E5-0A2B-165E-19A60E76D5CC}"/>
              </a:ext>
            </a:extLst>
          </p:cNvPr>
          <p:cNvSpPr/>
          <p:nvPr/>
        </p:nvSpPr>
        <p:spPr>
          <a:xfrm rot="5400000">
            <a:off x="9274811" y="2720435"/>
            <a:ext cx="571499" cy="427599"/>
          </a:xfrm>
          <a:prstGeom prst="bentArrow">
            <a:avLst/>
          </a:prstGeom>
          <a:solidFill>
            <a:srgbClr val="679B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929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623593" y="-2623592"/>
            <a:ext cx="6944813" cy="121919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8"/>
          <p:cNvCxnSpPr/>
          <p:nvPr/>
        </p:nvCxnSpPr>
        <p:spPr>
          <a:xfrm rot="10800000" flipH="1">
            <a:off x="348402" y="3349286"/>
            <a:ext cx="11515938" cy="63434"/>
          </a:xfrm>
          <a:prstGeom prst="straightConnector1">
            <a:avLst/>
          </a:prstGeom>
          <a:noFill/>
          <a:ln w="34925" cap="flat" cmpd="sng">
            <a:solidFill>
              <a:schemeClr val="lt1"/>
            </a:solidFill>
            <a:prstDash val="solid"/>
            <a:miter lim="4000"/>
            <a:headEnd type="none" w="sm" len="sm"/>
            <a:tailEnd type="none" w="sm" len="sm"/>
          </a:ln>
        </p:spPr>
      </p:cxnSp>
      <p:sp>
        <p:nvSpPr>
          <p:cNvPr id="116" name="Google Shape;116;p8"/>
          <p:cNvSpPr txBox="1"/>
          <p:nvPr/>
        </p:nvSpPr>
        <p:spPr>
          <a:xfrm>
            <a:off x="474132" y="3707425"/>
            <a:ext cx="11287338" cy="1422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Helvetica Neue"/>
              <a:buNone/>
            </a:pPr>
            <a:r>
              <a:rPr lang="en-GB" sz="48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Helvetica Neue"/>
              <a:buNone/>
            </a:pPr>
            <a:r>
              <a:rPr lang="en-GB" sz="48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Any questions?</a:t>
            </a:r>
            <a:endParaRPr sz="4800" b="0" i="0" u="none" strike="noStrike" cap="non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17" name="Google Shape;11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1379" y="920234"/>
            <a:ext cx="5349240" cy="2134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432</Words>
  <Application>Microsoft Office PowerPoint</Application>
  <PresentationFormat>Widescreen</PresentationFormat>
  <Paragraphs>76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Helvetica Neue Light</vt:lpstr>
      <vt:lpstr>Arial</vt:lpstr>
      <vt:lpstr>Helvetica Neue</vt:lpstr>
      <vt:lpstr>21_BasicWhite</vt:lpstr>
      <vt:lpstr>PowerPoint Presentation</vt:lpstr>
      <vt:lpstr>Welcome</vt:lpstr>
      <vt:lpstr>Agenda</vt:lpstr>
      <vt:lpstr>The challenge</vt:lpstr>
      <vt:lpstr>How the hackathon works</vt:lpstr>
      <vt:lpstr>Pitch time</vt:lpstr>
      <vt:lpstr>Continue the  conversation…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Chris Browne</dc:creator>
  <cp:lastModifiedBy>Technician Harrogate</cp:lastModifiedBy>
  <cp:revision>2</cp:revision>
  <dcterms:created xsi:type="dcterms:W3CDTF">2026-06-10T13:58:19Z</dcterms:created>
  <dcterms:modified xsi:type="dcterms:W3CDTF">2026-06-17T07:50:35Z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0x01010050F3A9E8D51AC34D88BEBDC6697AB1BA</vt:lpwstr>
  </property>
  <property fmtid="{D5CDD505-2E9C-101B-9397-08002B2CF9AE}" pid="3" name="MediaServiceImageTags">
    <vt:lpwstr/>
  </property>
</Properties>
</file>