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webextensions/webextension1.xml" ContentType="application/vnd.ms-office.webextension+xml"/>
  <Override PartName="/ppt/webextensions/webextension2.xml" ContentType="application/vnd.ms-office.webextension+xml"/>
  <Override PartName="/ppt/notesSlides/notesSlide4.xml" ContentType="application/vnd.openxmlformats-officedocument.presentationml.notesSlide+xml"/>
  <Override PartName="/ppt/webextensions/webextension3.xml" ContentType="application/vnd.ms-office.webextension+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webextensions/webextension4.xml" ContentType="application/vnd.ms-office.webextension+xml"/>
  <Override PartName="/ppt/notesSlides/notesSlide8.xml" ContentType="application/vnd.openxmlformats-officedocument.presentationml.notesSlide+xml"/>
  <Override PartName="/ppt/webextensions/webextension5.xml" ContentType="application/vnd.ms-office.webextension+xml"/>
  <Override PartName="/ppt/notesSlides/notesSlide9.xml" ContentType="application/vnd.openxmlformats-officedocument.presentationml.notesSlide+xml"/>
  <Override PartName="/ppt/webextensions/webextension6.xml" ContentType="application/vnd.ms-office.webextension+xml"/>
  <Override PartName="/ppt/notesSlides/notesSlide10.xml" ContentType="application/vnd.openxmlformats-officedocument.presentationml.notesSlide+xml"/>
  <Override PartName="/ppt/webextensions/webextension7.xml" ContentType="application/vnd.ms-office.webextension+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webextensions/webextension8.xml" ContentType="application/vnd.ms-office.webextension+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6" r:id="rId2"/>
    <p:sldId id="257" r:id="rId3"/>
    <p:sldId id="290" r:id="rId4"/>
    <p:sldId id="283" r:id="rId5"/>
    <p:sldId id="258" r:id="rId6"/>
    <p:sldId id="259" r:id="rId7"/>
    <p:sldId id="260" r:id="rId8"/>
    <p:sldId id="285" r:id="rId9"/>
    <p:sldId id="287" r:id="rId10"/>
    <p:sldId id="288"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5" r:id="rId24"/>
    <p:sldId id="289" r:id="rId25"/>
    <p:sldId id="281" r:id="rId26"/>
    <p:sldId id="276" r:id="rId27"/>
    <p:sldId id="277" r:id="rId28"/>
    <p:sldId id="278" r:id="rId29"/>
    <p:sldId id="279" r:id="rId30"/>
    <p:sldId id="280" r:id="rId31"/>
  </p:sldIdLst>
  <p:sldSz cx="12192000" cy="6858000"/>
  <p:notesSz cx="6858000" cy="12192000"/>
  <p:custDataLst>
    <p:tags r:id="rId33"/>
  </p:custData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286" autoAdjust="0"/>
  </p:normalViewPr>
  <p:slideViewPr>
    <p:cSldViewPr snapToGrid="0">
      <p:cViewPr varScale="1">
        <p:scale>
          <a:sx n="93" d="100"/>
          <a:sy n="93" d="100"/>
        </p:scale>
        <p:origin x="1236" y="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es Shannon" userId="ac21827d2a8990a9" providerId="LiveId" clId="{733F8D88-E43B-4E9F-9EA1-779F0B2F3057}"/>
    <pc:docChg chg="custSel modSld">
      <pc:chgData name="Charles Shannon" userId="ac21827d2a8990a9" providerId="LiveId" clId="{733F8D88-E43B-4E9F-9EA1-779F0B2F3057}" dt="2026-07-07T07:27:09.091" v="50" actId="14100"/>
      <pc:docMkLst>
        <pc:docMk/>
      </pc:docMkLst>
      <pc:sldChg chg="modSp mod">
        <pc:chgData name="Charles Shannon" userId="ac21827d2a8990a9" providerId="LiveId" clId="{733F8D88-E43B-4E9F-9EA1-779F0B2F3057}" dt="2026-07-07T07:27:09.091" v="50" actId="14100"/>
        <pc:sldMkLst>
          <pc:docMk/>
          <pc:sldMk cId="0" sldId="260"/>
        </pc:sldMkLst>
        <pc:graphicFrameChg chg="mod">
          <ac:chgData name="Charles Shannon" userId="ac21827d2a8990a9" providerId="LiveId" clId="{733F8D88-E43B-4E9F-9EA1-779F0B2F3057}" dt="2026-07-07T07:27:09.091" v="50" actId="14100"/>
          <ac:graphicFrameMkLst>
            <pc:docMk/>
            <pc:sldMk cId="0" sldId="260"/>
            <ac:graphicFrameMk id="14" creationId="{889F0D87-8B0C-BDBD-9108-1AF410DE07F7}"/>
          </ac:graphicFrameMkLst>
        </pc:graphicFrameChg>
      </pc:sldChg>
      <pc:sldChg chg="modSp mod">
        <pc:chgData name="Charles Shannon" userId="ac21827d2a8990a9" providerId="LiveId" clId="{733F8D88-E43B-4E9F-9EA1-779F0B2F3057}" dt="2026-06-17T07:21:23.634" v="2"/>
        <pc:sldMkLst>
          <pc:docMk/>
          <pc:sldMk cId="444226644" sldId="283"/>
        </pc:sldMkLst>
        <pc:graphicFrameChg chg="mod">
          <ac:chgData name="Charles Shannon" userId="ac21827d2a8990a9" providerId="LiveId" clId="{733F8D88-E43B-4E9F-9EA1-779F0B2F3057}" dt="2026-06-17T07:21:23.634" v="2"/>
          <ac:graphicFrameMkLst>
            <pc:docMk/>
            <pc:sldMk cId="444226644" sldId="283"/>
            <ac:graphicFrameMk id="10" creationId="{8163A1D6-D38D-5B37-BC8B-22B8847763CC}"/>
          </ac:graphicFrameMkLst>
        </pc:graphicFrameChg>
      </pc:sldChg>
      <pc:sldChg chg="modSp mod modNotesTx">
        <pc:chgData name="Charles Shannon" userId="ac21827d2a8990a9" providerId="LiveId" clId="{733F8D88-E43B-4E9F-9EA1-779F0B2F3057}" dt="2026-07-07T07:26:56.154" v="48"/>
        <pc:sldMkLst>
          <pc:docMk/>
          <pc:sldMk cId="3377918064" sldId="285"/>
        </pc:sldMkLst>
        <pc:graphicFrameChg chg="mod">
          <ac:chgData name="Charles Shannon" userId="ac21827d2a8990a9" providerId="LiveId" clId="{733F8D88-E43B-4E9F-9EA1-779F0B2F3057}" dt="2026-07-07T07:26:56.154" v="48"/>
          <ac:graphicFrameMkLst>
            <pc:docMk/>
            <pc:sldMk cId="3377918064" sldId="285"/>
            <ac:graphicFrameMk id="8" creationId="{E1BD0524-B131-4E1A-FFE4-20652FD10C3D}"/>
          </ac:graphicFrameMkLst>
        </pc:graphicFrameChg>
      </pc:sldChg>
      <pc:sldChg chg="modSp mod modNotesTx">
        <pc:chgData name="Charles Shannon" userId="ac21827d2a8990a9" providerId="LiveId" clId="{733F8D88-E43B-4E9F-9EA1-779F0B2F3057}" dt="2026-06-17T07:21:59.336" v="23" actId="20577"/>
        <pc:sldMkLst>
          <pc:docMk/>
          <pc:sldMk cId="1460676785" sldId="287"/>
        </pc:sldMkLst>
        <pc:graphicFrameChg chg="mod">
          <ac:chgData name="Charles Shannon" userId="ac21827d2a8990a9" providerId="LiveId" clId="{733F8D88-E43B-4E9F-9EA1-779F0B2F3057}" dt="2026-06-17T07:21:54.481" v="16"/>
          <ac:graphicFrameMkLst>
            <pc:docMk/>
            <pc:sldMk cId="1460676785" sldId="287"/>
            <ac:graphicFrameMk id="2" creationId="{823EFE45-9DA6-9B39-549E-321D702833F6}"/>
          </ac:graphicFrameMkLst>
        </pc:graphicFrameChg>
      </pc:sldChg>
      <pc:sldChg chg="modSp mod modNotesTx">
        <pc:chgData name="Charles Shannon" userId="ac21827d2a8990a9" providerId="LiveId" clId="{733F8D88-E43B-4E9F-9EA1-779F0B2F3057}" dt="2026-06-17T07:22:05.038" v="31" actId="20577"/>
        <pc:sldMkLst>
          <pc:docMk/>
          <pc:sldMk cId="2752624669" sldId="288"/>
        </pc:sldMkLst>
        <pc:graphicFrameChg chg="mod">
          <ac:chgData name="Charles Shannon" userId="ac21827d2a8990a9" providerId="LiveId" clId="{733F8D88-E43B-4E9F-9EA1-779F0B2F3057}" dt="2026-06-17T07:22:01.276" v="24"/>
          <ac:graphicFrameMkLst>
            <pc:docMk/>
            <pc:sldMk cId="2752624669" sldId="288"/>
            <ac:graphicFrameMk id="2" creationId="{646386DC-0F9C-561F-BF03-4A26F92B65B7}"/>
          </ac:graphicFrameMkLst>
        </pc:graphicFrameChg>
      </pc:sldChg>
      <pc:sldChg chg="modSp mod">
        <pc:chgData name="Charles Shannon" userId="ac21827d2a8990a9" providerId="LiveId" clId="{733F8D88-E43B-4E9F-9EA1-779F0B2F3057}" dt="2026-06-17T07:22:27.376" v="32"/>
        <pc:sldMkLst>
          <pc:docMk/>
          <pc:sldMk cId="2256488271" sldId="289"/>
        </pc:sldMkLst>
        <pc:graphicFrameChg chg="mod">
          <ac:chgData name="Charles Shannon" userId="ac21827d2a8990a9" providerId="LiveId" clId="{733F8D88-E43B-4E9F-9EA1-779F0B2F3057}" dt="2026-06-17T07:22:27.376" v="32"/>
          <ac:graphicFrameMkLst>
            <pc:docMk/>
            <pc:sldMk cId="2256488271" sldId="289"/>
            <ac:graphicFrameMk id="2" creationId="{933CA396-0B5A-09A0-E033-01F5C91859B8}"/>
          </ac:graphicFrameMkLst>
        </pc:graphicFrameChg>
      </pc:sldChg>
      <pc:sldChg chg="modSp mod">
        <pc:chgData name="Charles Shannon" userId="ac21827d2a8990a9" providerId="LiveId" clId="{733F8D88-E43B-4E9F-9EA1-779F0B2F3057}" dt="2026-06-17T14:33:32.059" v="40"/>
        <pc:sldMkLst>
          <pc:docMk/>
          <pc:sldMk cId="2662055439" sldId="290"/>
        </pc:sldMkLst>
        <pc:graphicFrameChg chg="mod">
          <ac:chgData name="Charles Shannon" userId="ac21827d2a8990a9" providerId="LiveId" clId="{733F8D88-E43B-4E9F-9EA1-779F0B2F3057}" dt="2026-06-17T14:33:32.059" v="40"/>
          <ac:graphicFrameMkLst>
            <pc:docMk/>
            <pc:sldMk cId="2662055439" sldId="290"/>
            <ac:graphicFrameMk id="2" creationId="{4D062140-60E5-D9D6-A255-F77BBF54FCE2}"/>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6360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Charles. Welcome everyone. This session is about practical ways post-award teams can work smarter under pressure. We are not suggesting that one system, one dashboard or one process will solve everything. The aim is to share useful ideas, explore common fears and collect practical solutions that can benefit the wider sector after today.</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GB" dirty="0"/>
              <a:t>Rebecca</a:t>
            </a:r>
          </a:p>
        </p:txBody>
      </p:sp>
    </p:spTree>
    <p:extLst>
      <p:ext uri="{BB962C8B-B14F-4D97-AF65-F5344CB8AC3E}">
        <p14:creationId xmlns:p14="http://schemas.microsoft.com/office/powerpoint/2010/main" val="30893027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Presenter: Rebecca. Financial leakage does not always mean direct loss. It can be lost time, missed income, unclaimed expenditure, poor cash flow, late decisions, inefficient administration or reputational risk.</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Rebecca. These fears are real and should not be dismissed. In compliance environments, people are understandably cautious. But the risk of not changing also needs to be considered.</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Presenter: Charles. A useful way to reduce resistance is to pair every fear with a practical control. Automation does not need to make eligibility decisions. It can simply remind people that a report is due or that an award is approaching its final six months.</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Presenter: Charles This is where the session becomes practical. Not every solution needs to be expensive or technical. Some of the best improvements are checklists, clear role and responsibilities, thresholds and consistent ways of working.</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Presenter: Charles. The start of the award is one of the best opportunities to prevent later problems. A simple award-start checklist can clarify expectations and reduce missing information.</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Presenter: Charles. Experience tells me that generally the post award team has very limited engagement with the PI and often only to discuss a problem, but sometimes we need to ask whether our expectations are clear enough. A short, practical PI responsibility summary can help avoid confusion and repeated queries.  This might include regular reviews of expenditure for eligibility, ensuring timesheets are completed, reminding them to inform HR if staff change to name a few.</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Presenter: Charles. A dashboard does not need to be complicated to be useful. The key is to compare finance, time and activity. An award that is 75% through but only 40% spent may be fine if that was planned, but it should trigger a conversation and hopefully long before you reach this point.  The information in these reports might help trigger early intervention or support e.g. noticing recruitment issues, ineligible expenditure, budget spend issues, parental leave, long-term absence, deliverables at risk of not being met, irregular expenditure or using the grant as a bank</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Charles. We are not making a product recommendation. Different institutions will have different systems, budgets and levels of maturity. Products such as Worktribe, Infonetica and Power BI can support better post-award management, but they only create value when the data is reliable, ownership is clear and people act on the insight.</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Presenter: Charles. AI is most useful when it helps </a:t>
            </a:r>
            <a:r>
              <a:rPr lang="en-US" dirty="0" err="1"/>
              <a:t>organise</a:t>
            </a:r>
            <a:r>
              <a:rPr lang="en-US" dirty="0"/>
              <a:t> and interrogate information we already have. It should not make final compliance decisions. It can help us calculate faster, collate information more consistently and challenge ourselves with better questions.</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Presenter: Charles. Introduce the structure. This is intended to be interactive. We want to hear what is happening across the sector, including what people are worried about and what practical solutions are already being tested.</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Rebecca. These examples show how AI can support everyday post-award work. The important control is that the output must be checked and calculations should remain visible and auditable in Excel, Power BI or the finance system.</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Rebecca. AI could save a lot of time where information is spread across award letters, contracts, finance systems, HR records, emails, Teams conversations and funder portals. The control is always to validate the summary against the source material.</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Charles. AI can reduce repetitive work and help us see patterns, but it should not become an uncontrolled shortcut. It needs governance, training, clear use cases and appropriate data protection.</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Presenters: Charles and Rebecca. </a:t>
            </a:r>
            <a:r>
              <a:rPr lang="en-US" dirty="0" err="1"/>
              <a:t>Emphasise</a:t>
            </a:r>
            <a:r>
              <a:rPr lang="en-US" dirty="0"/>
              <a:t> that the most useful improvements often start small: one checklist, one dashboard view, one clearer PI email, one automated reminder or one better review point.</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GB" dirty="0"/>
              <a:t>Charles and Rebecca</a:t>
            </a:r>
          </a:p>
        </p:txBody>
      </p:sp>
    </p:spTree>
    <p:extLst>
      <p:ext uri="{BB962C8B-B14F-4D97-AF65-F5344CB8AC3E}">
        <p14:creationId xmlns:p14="http://schemas.microsoft.com/office/powerpoint/2010/main" val="19044668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Presenters: Charles and Rebecca. Thank the room for contributing. Encourage attendees to take away one practical action rather than trying to redesign everything at once.</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slides are not for delivery unless time allows. Include them as resources after the main presentation.</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Appendix resource slide.</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Appendix resource slide.</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Appendix resource slide.</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GB" dirty="0"/>
              <a:t>Charles</a:t>
            </a:r>
          </a:p>
        </p:txBody>
      </p:sp>
    </p:spTree>
    <p:extLst>
      <p:ext uri="{BB962C8B-B14F-4D97-AF65-F5344CB8AC3E}">
        <p14:creationId xmlns:p14="http://schemas.microsoft.com/office/powerpoint/2010/main" val="25025988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Appendix resource slide.</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200A7-3B36-62C5-5021-2C998DB3D9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7F07CF-478A-A18B-4D83-8638A0E89F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8831F8-1579-15E3-1608-EA264D0141DE}"/>
              </a:ext>
            </a:extLst>
          </p:cNvPr>
          <p:cNvSpPr>
            <a:spLocks noGrp="1"/>
          </p:cNvSpPr>
          <p:nvPr>
            <p:ph type="body" idx="1"/>
          </p:nvPr>
        </p:nvSpPr>
        <p:spPr/>
        <p:txBody>
          <a:bodyPr/>
          <a:lstStyle/>
          <a:p>
            <a:r>
              <a:rPr lang="en-US"/>
              <a:t>Presenter: Rebecca. Introduce the structure. This is intended to be interactive. We want to hear what is happening across the sector, including what people are worried about and what practical solutions are already being tested.</a:t>
            </a:r>
          </a:p>
        </p:txBody>
      </p:sp>
      <p:sp>
        <p:nvSpPr>
          <p:cNvPr id="4" name="Slide Number Placeholder 3">
            <a:extLst>
              <a:ext uri="{FF2B5EF4-FFF2-40B4-BE49-F238E27FC236}">
                <a16:creationId xmlns:a16="http://schemas.microsoft.com/office/drawing/2014/main" id="{83FAB074-C341-34A2-AA6E-F690DC90A310}"/>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905228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Rebecca Post-award is no longer just about reporting expenditure after the event. It is about protecting research funding, enabling delivery, supporting academics and giving institutions confidence that risks are being managed.  More funders are requiring assurance than ever before either by audit or additional information.  Failure to provide sufficient assurance that we have sufficient controls can mean loss of income, further scrutiny or possible reputational damage.   </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Rebecca Traditional reporting remains necessary, but it is not enough. The opportunity is to use the information we already hold to identify risk earlier and act before options become limited.  We will look at this in greater detail later</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effectLst/>
              </a:rPr>
              <a:t>Rebecca</a:t>
            </a:r>
          </a:p>
          <a:p>
            <a:endParaRPr lang="en-GB" b="1" dirty="0">
              <a:effectLst/>
            </a:endParaRPr>
          </a:p>
          <a:p>
            <a:r>
              <a:rPr lang="en-GB" b="1" dirty="0">
                <a:effectLst/>
              </a:rPr>
              <a:t>Prompts</a:t>
            </a:r>
          </a:p>
          <a:p>
            <a:r>
              <a:rPr lang="en-GB" b="1" dirty="0">
                <a:effectLst/>
              </a:rPr>
              <a:t>Why we found out late</a:t>
            </a:r>
            <a:r>
              <a:rPr lang="en-GB" dirty="0">
                <a:effectLst/>
              </a:rPr>
              <a:t> (timing)</a:t>
            </a:r>
            <a:endParaRPr lang="en-GB" dirty="0"/>
          </a:p>
          <a:p>
            <a:r>
              <a:rPr lang="en-GB" b="1" dirty="0">
                <a:effectLst/>
              </a:rPr>
              <a:t>Whether it could have been spotted earlier</a:t>
            </a:r>
            <a:r>
              <a:rPr lang="en-GB" dirty="0">
                <a:effectLst/>
              </a:rPr>
              <a:t> (detection)</a:t>
            </a:r>
            <a:endParaRPr lang="en-GB" dirty="0"/>
          </a:p>
          <a:p>
            <a:r>
              <a:rPr lang="en-GB" b="1" dirty="0">
                <a:effectLst/>
              </a:rPr>
              <a:t>What we can still do</a:t>
            </a:r>
            <a:r>
              <a:rPr lang="en-GB" dirty="0">
                <a:effectLst/>
              </a:rPr>
              <a:t> (options)</a:t>
            </a:r>
            <a:endParaRPr lang="en-GB" dirty="0"/>
          </a:p>
          <a:p>
            <a:r>
              <a:rPr lang="en-GB" b="1" dirty="0">
                <a:effectLst/>
              </a:rPr>
              <a:t>What this reveals about our processes</a:t>
            </a:r>
            <a:r>
              <a:rPr lang="en-GB" dirty="0">
                <a:effectLst/>
              </a:rPr>
              <a:t> (learning)</a:t>
            </a:r>
            <a:endParaRPr lang="en-GB"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GB" dirty="0"/>
              <a:t>Rebecca</a:t>
            </a:r>
          </a:p>
        </p:txBody>
      </p:sp>
    </p:spTree>
    <p:extLst>
      <p:ext uri="{BB962C8B-B14F-4D97-AF65-F5344CB8AC3E}">
        <p14:creationId xmlns:p14="http://schemas.microsoft.com/office/powerpoint/2010/main" val="16160106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GB" dirty="0"/>
              <a:t>Rebecca</a:t>
            </a:r>
          </a:p>
        </p:txBody>
      </p:sp>
    </p:spTree>
    <p:extLst>
      <p:ext uri="{BB962C8B-B14F-4D97-AF65-F5344CB8AC3E}">
        <p14:creationId xmlns:p14="http://schemas.microsoft.com/office/powerpoint/2010/main" val="542124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9.png"/><Relationship Id="rId4" Type="http://schemas.microsoft.com/office/2011/relationships/webextension" Target="../webextensions/webextension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10.png"/><Relationship Id="rId4" Type="http://schemas.microsoft.com/office/2011/relationships/webextension" Target="../webextensions/webextension8.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microsoft.com/office/2011/relationships/webextension" Target="../webextensions/webextension1.xml"/><Relationship Id="rId7"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microsoft.com/office/2011/relationships/webextension" Target="../webextensions/webextension2.xml"/><Relationship Id="rId5" Type="http://schemas.openxmlformats.org/officeDocument/2006/relationships/image" Target="../media/image2.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8" Type="http://schemas.openxmlformats.org/officeDocument/2006/relationships/hyperlink" Target="https://copilot.cloud.microsoft/" TargetMode="External"/><Relationship Id="rId3" Type="http://schemas.openxmlformats.org/officeDocument/2006/relationships/image" Target="../media/image2.png"/><Relationship Id="rId7" Type="http://schemas.openxmlformats.org/officeDocument/2006/relationships/hyperlink" Target="https://www.office.com/" TargetMode="External"/><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hyperlink" Target="https://www.microsoft.com/en-us/power-platform/products/power-bi" TargetMode="External"/><Relationship Id="rId5" Type="http://schemas.openxmlformats.org/officeDocument/2006/relationships/hyperlink" Target="https://www.infonetica.net/solutions/post-award" TargetMode="External"/><Relationship Id="rId4" Type="http://schemas.openxmlformats.org/officeDocument/2006/relationships/hyperlink" Target="https://www.worktribe.com/what-we-do/research-management/post-award/"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0.png"/><Relationship Id="rId4" Type="http://schemas.microsoft.com/office/2011/relationships/webextension" Target="../webextensions/webextension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6.png"/><Relationship Id="rId4" Type="http://schemas.microsoft.com/office/2011/relationships/webextension" Target="../webextensions/webextension4.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7.png"/><Relationship Id="rId4" Type="http://schemas.microsoft.com/office/2011/relationships/webextension" Target="../webextensions/webextension5.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80.png"/><Relationship Id="rId4" Type="http://schemas.microsoft.com/office/2011/relationships/webextension" Target="../webextensions/webextension6.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502920" y="2788920"/>
            <a:ext cx="10607040" cy="685800"/>
          </a:xfrm>
          <a:prstGeom prst="rect">
            <a:avLst/>
          </a:prstGeom>
          <a:noFill/>
          <a:ln/>
        </p:spPr>
        <p:txBody>
          <a:bodyPr wrap="square" lIns="0" tIns="0" rIns="0" bIns="0" rtlCol="0" anchor="ctr"/>
          <a:lstStyle/>
          <a:p>
            <a:pPr marL="0" indent="0">
              <a:buNone/>
            </a:pPr>
            <a:r>
              <a:rPr lang="en-US" sz="4000" b="1" dirty="0">
                <a:solidFill>
                  <a:srgbClr val="FFFFFF"/>
                </a:solidFill>
                <a:latin typeface="Aptos Display" pitchFamily="34" charset="0"/>
                <a:ea typeface="Aptos Display" pitchFamily="34" charset="-122"/>
                <a:cs typeface="Aptos Display" pitchFamily="34" charset="-120"/>
              </a:rPr>
              <a:t>The Efficiency Engine</a:t>
            </a:r>
            <a:endParaRPr lang="en-US" sz="4000" dirty="0"/>
          </a:p>
        </p:txBody>
      </p:sp>
      <p:sp>
        <p:nvSpPr>
          <p:cNvPr id="4" name="Text 1"/>
          <p:cNvSpPr/>
          <p:nvPr/>
        </p:nvSpPr>
        <p:spPr>
          <a:xfrm>
            <a:off x="512064" y="3584448"/>
            <a:ext cx="10515600" cy="384048"/>
          </a:xfrm>
          <a:prstGeom prst="rect">
            <a:avLst/>
          </a:prstGeom>
          <a:noFill/>
          <a:ln/>
        </p:spPr>
        <p:txBody>
          <a:bodyPr wrap="square" lIns="0" tIns="0" rIns="0" bIns="0" rtlCol="0" anchor="ctr"/>
          <a:lstStyle/>
          <a:p>
            <a:pPr marL="0" indent="0">
              <a:buNone/>
            </a:pPr>
            <a:r>
              <a:rPr lang="en-US" sz="2300">
                <a:solidFill>
                  <a:srgbClr val="FFFFFF"/>
                </a:solidFill>
              </a:rPr>
              <a:t>Powering Post-Award Through Leaner, Smarter Workflows</a:t>
            </a:r>
            <a:endParaRPr lang="en-US" sz="2300"/>
          </a:p>
        </p:txBody>
      </p:sp>
      <p:sp>
        <p:nvSpPr>
          <p:cNvPr id="5" name="Text 2"/>
          <p:cNvSpPr/>
          <p:nvPr/>
        </p:nvSpPr>
        <p:spPr>
          <a:xfrm>
            <a:off x="512064" y="4343400"/>
            <a:ext cx="10515600" cy="777240"/>
          </a:xfrm>
          <a:prstGeom prst="rect">
            <a:avLst/>
          </a:prstGeom>
          <a:noFill/>
          <a:ln/>
        </p:spPr>
        <p:txBody>
          <a:bodyPr wrap="square" lIns="0" tIns="0" rIns="0" bIns="0" rtlCol="0" anchor="ctr"/>
          <a:lstStyle/>
          <a:p>
            <a:pPr marL="0" indent="0">
              <a:buNone/>
            </a:pPr>
            <a:r>
              <a:rPr lang="en-US" sz="2000">
                <a:solidFill>
                  <a:srgbClr val="FFFFFF"/>
                </a:solidFill>
              </a:rPr>
              <a:t>Charles Shannon, Loughborough University</a:t>
            </a:r>
            <a:endParaRPr lang="en-US" sz="2000"/>
          </a:p>
          <a:p>
            <a:pPr marL="0" indent="0">
              <a:buNone/>
            </a:pPr>
            <a:r>
              <a:rPr lang="en-US" sz="2000">
                <a:solidFill>
                  <a:srgbClr val="FFFFFF"/>
                </a:solidFill>
              </a:rPr>
              <a:t>Rebecca Edwards, SOAS University of London</a:t>
            </a:r>
            <a:endParaRPr lang="en-US" sz="2000"/>
          </a:p>
        </p:txBody>
      </p:sp>
      <p:sp>
        <p:nvSpPr>
          <p:cNvPr id="6" name="Text 3"/>
          <p:cNvSpPr/>
          <p:nvPr/>
        </p:nvSpPr>
        <p:spPr>
          <a:xfrm>
            <a:off x="512064" y="5440680"/>
            <a:ext cx="5029200" cy="320040"/>
          </a:xfrm>
          <a:prstGeom prst="rect">
            <a:avLst/>
          </a:prstGeom>
          <a:noFill/>
          <a:ln/>
        </p:spPr>
        <p:txBody>
          <a:bodyPr wrap="square" lIns="0" tIns="0" rIns="0" bIns="0" rtlCol="0" anchor="ctr"/>
          <a:lstStyle/>
          <a:p>
            <a:pPr marL="0" indent="0">
              <a:buNone/>
            </a:pPr>
            <a:r>
              <a:rPr lang="en-US" sz="1600">
                <a:solidFill>
                  <a:srgbClr val="FFFFFF"/>
                </a:solidFill>
              </a:rPr>
              <a:t>ARMA 2026 | Harrogate</a:t>
            </a:r>
            <a:endParaRPr lang="en-US" sz="16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93B38-FF12-BF07-D0AF-F2D75BCFBB52}"/>
            </a:ext>
          </a:extLst>
        </p:cNvPr>
        <p:cNvGrpSpPr/>
        <p:nvPr/>
      </p:nvGrpSpPr>
      <p:grpSpPr>
        <a:xfrm>
          <a:off x="0" y="0"/>
          <a:ext cx="0" cy="0"/>
          <a:chOff x="0" y="0"/>
          <a:chExt cx="0" cy="0"/>
        </a:xfrm>
      </p:grpSpPr>
      <p:pic>
        <p:nvPicPr>
          <p:cNvPr id="3" name="Image 0" descr="/mnt/data/template_render/slide-2.png">
            <a:extLst>
              <a:ext uri="{FF2B5EF4-FFF2-40B4-BE49-F238E27FC236}">
                <a16:creationId xmlns:a16="http://schemas.microsoft.com/office/drawing/2014/main" id="{531E26F3-22C0-54BC-33D3-C8B2489ECAD6}"/>
              </a:ext>
            </a:extLst>
          </p:cNvPr>
          <p:cNvPicPr>
            <a:picLocks noChangeAspect="1"/>
          </p:cNvPicPr>
          <p:nvPr/>
        </p:nvPicPr>
        <p:blipFill>
          <a:blip r:embed="rId3"/>
          <a:stretch>
            <a:fillRect/>
          </a:stretch>
        </p:blipFill>
        <p:spPr>
          <a:xfrm>
            <a:off x="0" y="0"/>
            <a:ext cx="12191695" cy="6858000"/>
          </a:xfrm>
          <a:prstGeom prst="rect">
            <a:avLst/>
          </a:prstGeom>
        </p:spPr>
      </p:pic>
      <mc:AlternateContent xmlns:mc="http://schemas.openxmlformats.org/markup-compatibility/2006" xmlns:we="http://schemas.microsoft.com/office/webextensions/webextension/2010/11" xmlns:pca="http://schemas.microsoft.com/office/powerpoint/2013/contentapp">
        <mc:Choice Requires="we pca">
          <p:graphicFrame>
            <p:nvGraphicFramePr>
              <p:cNvPr id="2" name="Add-in 1" title="Interactive content from Mentimeter">
                <a:extLst>
                  <a:ext uri="{FF2B5EF4-FFF2-40B4-BE49-F238E27FC236}">
                    <a16:creationId xmlns:a16="http://schemas.microsoft.com/office/drawing/2014/main" id="{646386DC-0F9C-561F-BF03-4A26F92B65B7}"/>
                  </a:ext>
                </a:extLst>
              </p:cNvPr>
              <p:cNvGraphicFramePr>
                <a:graphicFrameLocks noGrp="1"/>
              </p:cNvGraphicFramePr>
              <p:nvPr>
                <p:extLst>
                  <p:ext uri="{D42A27DB-BD31-4B8C-83A1-F6EECF244321}">
                    <p14:modId xmlns:p14="http://schemas.microsoft.com/office/powerpoint/2010/main" val="2072128581"/>
                  </p:ext>
                </p:extLst>
              </p:nvPr>
            </p:nvGraphicFramePr>
            <p:xfrm>
              <a:off x="1809750" y="1017269"/>
              <a:ext cx="8572500" cy="4823460"/>
            </p:xfrm>
            <a:graphic>
              <a:graphicData uri="http://schemas.microsoft.com/office/webextensions/webextension/2010/11">
                <we:webextensionref xmlns:we="http://schemas.microsoft.com/office/webextensions/webextension/2010/11" xmlns:r="http://schemas.openxmlformats.org/officeDocument/2006/relationships" r:id="rId4"/>
              </a:graphicData>
            </a:graphic>
          </p:graphicFrame>
        </mc:Choice>
        <mc:Fallback xmlns="">
          <p:pic>
            <p:nvPicPr>
              <p:cNvPr id="2" name="Add-in 1" title="Interactive content from Mentimeter">
                <a:extLst>
                  <a:ext uri="{FF2B5EF4-FFF2-40B4-BE49-F238E27FC236}">
                    <a16:creationId xmlns:a16="http://schemas.microsoft.com/office/drawing/2014/main" id="{646386DC-0F9C-561F-BF03-4A26F92B65B7}"/>
                  </a:ext>
                </a:extLst>
              </p:cNvPr>
              <p:cNvPicPr>
                <a:picLocks noGrp="1" noRot="1" noChangeAspect="1" noMove="1" noResize="1" noEditPoints="1" noAdjustHandles="1" noChangeArrowheads="1" noChangeShapeType="1"/>
              </p:cNvPicPr>
              <p:nvPr/>
            </p:nvPicPr>
            <p:blipFill>
              <a:blip r:embed="rId5"/>
              <a:stretch>
                <a:fillRect/>
              </a:stretch>
            </p:blipFill>
            <p:spPr>
              <a:xfrm>
                <a:off x="1809750" y="1017269"/>
                <a:ext cx="8572500" cy="4823460"/>
              </a:xfrm>
              <a:prstGeom prst="rect">
                <a:avLst/>
              </a:prstGeom>
            </p:spPr>
          </p:pic>
        </mc:Fallback>
      </mc:AlternateContent>
    </p:spTree>
    <p:extLst>
      <p:ext uri="{BB962C8B-B14F-4D97-AF65-F5344CB8AC3E}">
        <p14:creationId xmlns:p14="http://schemas.microsoft.com/office/powerpoint/2010/main" val="2752624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template_render/slide-2.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502920" y="384048"/>
            <a:ext cx="9784080" cy="502920"/>
          </a:xfrm>
          <a:prstGeom prst="rect">
            <a:avLst/>
          </a:prstGeom>
          <a:noFill/>
          <a:ln/>
        </p:spPr>
        <p:txBody>
          <a:bodyPr wrap="square" lIns="0" tIns="0" rIns="0" bIns="0" rtlCol="0" anchor="ctr"/>
          <a:lstStyle/>
          <a:p>
            <a:pPr marL="0" indent="0">
              <a:buNone/>
            </a:pPr>
            <a:r>
              <a:rPr lang="en-US" sz="3000" b="1">
                <a:solidFill>
                  <a:srgbClr val="6F90D1"/>
                </a:solidFill>
                <a:latin typeface="Aptos Display" pitchFamily="34" charset="0"/>
                <a:ea typeface="Aptos Display" pitchFamily="34" charset="-122"/>
                <a:cs typeface="Aptos Display" pitchFamily="34" charset="-120"/>
              </a:rPr>
              <a:t>Where does value leak?</a:t>
            </a:r>
            <a:endParaRPr lang="en-US" sz="3000"/>
          </a:p>
        </p:txBody>
      </p:sp>
      <p:sp>
        <p:nvSpPr>
          <p:cNvPr id="4" name="Shape 1"/>
          <p:cNvSpPr/>
          <p:nvPr/>
        </p:nvSpPr>
        <p:spPr>
          <a:xfrm>
            <a:off x="640080" y="1143000"/>
            <a:ext cx="2926080" cy="438912"/>
          </a:xfrm>
          <a:prstGeom prst="roundRect">
            <a:avLst>
              <a:gd name="adj" fmla="val 16667"/>
            </a:avLst>
          </a:prstGeom>
          <a:solidFill>
            <a:srgbClr val="E7EEF9"/>
          </a:solidFill>
          <a:ln w="12700">
            <a:solidFill>
              <a:srgbClr val="E7EEF9">
                <a:alpha val="0"/>
              </a:srgbClr>
            </a:solidFill>
            <a:prstDash val="solid"/>
          </a:ln>
        </p:spPr>
        <p:txBody>
          <a:bodyPr/>
          <a:lstStyle/>
          <a:p>
            <a:endParaRPr lang="en-GB"/>
          </a:p>
        </p:txBody>
      </p:sp>
      <p:sp>
        <p:nvSpPr>
          <p:cNvPr id="5" name="Text 2"/>
          <p:cNvSpPr/>
          <p:nvPr/>
        </p:nvSpPr>
        <p:spPr>
          <a:xfrm>
            <a:off x="749808" y="1225296"/>
            <a:ext cx="270662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Early lifecycle</a:t>
            </a:r>
            <a:endParaRPr lang="en-US" sz="1500"/>
          </a:p>
        </p:txBody>
      </p:sp>
      <p:sp>
        <p:nvSpPr>
          <p:cNvPr id="6" name="Text 3"/>
          <p:cNvSpPr/>
          <p:nvPr/>
        </p:nvSpPr>
        <p:spPr>
          <a:xfrm>
            <a:off x="731520" y="1737360"/>
            <a:ext cx="278892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Delayed award set-up</a:t>
            </a:r>
            <a:endParaRPr lang="en-US" sz="1700"/>
          </a:p>
          <a:p>
            <a:pPr marL="177800" indent="-177800">
              <a:buSzPct val="100000"/>
              <a:buChar char="•"/>
            </a:pPr>
            <a:r>
              <a:rPr lang="en-US" sz="1700">
                <a:solidFill>
                  <a:srgbClr val="28364A"/>
                </a:solidFill>
              </a:rPr>
              <a:t>Missing documents</a:t>
            </a:r>
            <a:endParaRPr lang="en-US" sz="1700"/>
          </a:p>
          <a:p>
            <a:pPr marL="177800" indent="-177800">
              <a:buSzPct val="100000"/>
              <a:buChar char="•"/>
            </a:pPr>
            <a:r>
              <a:rPr lang="en-US" sz="1700">
                <a:solidFill>
                  <a:srgbClr val="28364A"/>
                </a:solidFill>
              </a:rPr>
              <a:t>Slow contracting</a:t>
            </a:r>
            <a:endParaRPr lang="en-US" sz="1700"/>
          </a:p>
          <a:p>
            <a:pPr marL="177800" indent="-177800">
              <a:buSzPct val="100000"/>
              <a:buChar char="•"/>
            </a:pPr>
            <a:r>
              <a:rPr lang="en-US" sz="1700">
                <a:solidFill>
                  <a:srgbClr val="28364A"/>
                </a:solidFill>
              </a:rPr>
              <a:t>Delayed recruitment</a:t>
            </a:r>
            <a:endParaRPr lang="en-US" sz="1700"/>
          </a:p>
        </p:txBody>
      </p:sp>
      <p:sp>
        <p:nvSpPr>
          <p:cNvPr id="7" name="Shape 4"/>
          <p:cNvSpPr/>
          <p:nvPr/>
        </p:nvSpPr>
        <p:spPr>
          <a:xfrm>
            <a:off x="3840480" y="1143000"/>
            <a:ext cx="2926080" cy="438912"/>
          </a:xfrm>
          <a:prstGeom prst="roundRect">
            <a:avLst>
              <a:gd name="adj" fmla="val 16667"/>
            </a:avLst>
          </a:prstGeom>
          <a:solidFill>
            <a:srgbClr val="F1F5CB"/>
          </a:solidFill>
          <a:ln w="12700">
            <a:solidFill>
              <a:srgbClr val="F1F5CB">
                <a:alpha val="0"/>
              </a:srgbClr>
            </a:solidFill>
            <a:prstDash val="solid"/>
          </a:ln>
        </p:spPr>
        <p:txBody>
          <a:bodyPr/>
          <a:lstStyle/>
          <a:p>
            <a:endParaRPr lang="en-GB"/>
          </a:p>
        </p:txBody>
      </p:sp>
      <p:sp>
        <p:nvSpPr>
          <p:cNvPr id="8" name="Text 5"/>
          <p:cNvSpPr/>
          <p:nvPr/>
        </p:nvSpPr>
        <p:spPr>
          <a:xfrm>
            <a:off x="3950208" y="1225296"/>
            <a:ext cx="270662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During delivery</a:t>
            </a:r>
            <a:endParaRPr lang="en-US" sz="1500"/>
          </a:p>
        </p:txBody>
      </p:sp>
      <p:sp>
        <p:nvSpPr>
          <p:cNvPr id="9" name="Text 6"/>
          <p:cNvSpPr/>
          <p:nvPr/>
        </p:nvSpPr>
        <p:spPr>
          <a:xfrm>
            <a:off x="3931920" y="1737360"/>
            <a:ext cx="278892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Weak forecasting</a:t>
            </a:r>
            <a:endParaRPr lang="en-US" sz="1700"/>
          </a:p>
          <a:p>
            <a:pPr marL="177800" indent="-177800">
              <a:buSzPct val="100000"/>
              <a:buChar char="•"/>
            </a:pPr>
            <a:r>
              <a:rPr lang="en-US" sz="1700">
                <a:solidFill>
                  <a:srgbClr val="28364A"/>
                </a:solidFill>
              </a:rPr>
              <a:t>Late invoicing or claims</a:t>
            </a:r>
            <a:endParaRPr lang="en-US" sz="1700"/>
          </a:p>
          <a:p>
            <a:pPr marL="177800" indent="-177800">
              <a:buSzPct val="100000"/>
              <a:buChar char="•"/>
            </a:pPr>
            <a:r>
              <a:rPr lang="en-US" sz="1700">
                <a:solidFill>
                  <a:srgbClr val="28364A"/>
                </a:solidFill>
              </a:rPr>
              <a:t>Poor PI engagement</a:t>
            </a:r>
            <a:endParaRPr lang="en-US" sz="1700"/>
          </a:p>
          <a:p>
            <a:pPr marL="177800" indent="-177800">
              <a:buSzPct val="100000"/>
              <a:buChar char="•"/>
            </a:pPr>
            <a:r>
              <a:rPr lang="en-US" sz="1700">
                <a:solidFill>
                  <a:srgbClr val="28364A"/>
                </a:solidFill>
              </a:rPr>
              <a:t>Unclear ownership</a:t>
            </a:r>
            <a:endParaRPr lang="en-US" sz="1700"/>
          </a:p>
        </p:txBody>
      </p:sp>
      <p:sp>
        <p:nvSpPr>
          <p:cNvPr id="10" name="Shape 7"/>
          <p:cNvSpPr/>
          <p:nvPr/>
        </p:nvSpPr>
        <p:spPr>
          <a:xfrm>
            <a:off x="7040880" y="1143000"/>
            <a:ext cx="3840480" cy="438912"/>
          </a:xfrm>
          <a:prstGeom prst="roundRect">
            <a:avLst>
              <a:gd name="adj" fmla="val 16667"/>
            </a:avLst>
          </a:prstGeom>
          <a:solidFill>
            <a:srgbClr val="E7EEF9"/>
          </a:solidFill>
          <a:ln w="12700">
            <a:solidFill>
              <a:srgbClr val="E7EEF9">
                <a:alpha val="0"/>
              </a:srgbClr>
            </a:solidFill>
            <a:prstDash val="solid"/>
          </a:ln>
        </p:spPr>
        <p:txBody>
          <a:bodyPr/>
          <a:lstStyle/>
          <a:p>
            <a:endParaRPr lang="en-GB"/>
          </a:p>
        </p:txBody>
      </p:sp>
      <p:sp>
        <p:nvSpPr>
          <p:cNvPr id="11" name="Text 8"/>
          <p:cNvSpPr/>
          <p:nvPr/>
        </p:nvSpPr>
        <p:spPr>
          <a:xfrm>
            <a:off x="7150608" y="1225296"/>
            <a:ext cx="362102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Close-out and assurance</a:t>
            </a:r>
            <a:endParaRPr lang="en-US" sz="1500"/>
          </a:p>
        </p:txBody>
      </p:sp>
      <p:sp>
        <p:nvSpPr>
          <p:cNvPr id="12" name="Text 9"/>
          <p:cNvSpPr/>
          <p:nvPr/>
        </p:nvSpPr>
        <p:spPr>
          <a:xfrm>
            <a:off x="7132320" y="1737360"/>
            <a:ext cx="370332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Late close-out planning</a:t>
            </a:r>
            <a:endParaRPr lang="en-US" sz="1700"/>
          </a:p>
          <a:p>
            <a:pPr marL="177800" indent="-177800">
              <a:buSzPct val="100000"/>
              <a:buChar char="•"/>
            </a:pPr>
            <a:r>
              <a:rPr lang="en-US" sz="1700">
                <a:solidFill>
                  <a:srgbClr val="28364A"/>
                </a:solidFill>
              </a:rPr>
              <a:t>Incomplete evidence</a:t>
            </a:r>
            <a:endParaRPr lang="en-US" sz="1700"/>
          </a:p>
          <a:p>
            <a:pPr marL="177800" indent="-177800">
              <a:buSzPct val="100000"/>
              <a:buChar char="•"/>
            </a:pPr>
            <a:r>
              <a:rPr lang="en-US" sz="1700">
                <a:solidFill>
                  <a:srgbClr val="28364A"/>
                </a:solidFill>
              </a:rPr>
              <a:t>Ineligible or unsupported costs</a:t>
            </a:r>
            <a:endParaRPr lang="en-US" sz="1700"/>
          </a:p>
          <a:p>
            <a:pPr marL="177800" indent="-177800">
              <a:buSzPct val="100000"/>
              <a:buChar char="•"/>
            </a:pPr>
            <a:r>
              <a:rPr lang="en-US" sz="1700">
                <a:solidFill>
                  <a:srgbClr val="28364A"/>
                </a:solidFill>
              </a:rPr>
              <a:t>Missed reprofile or extension options</a:t>
            </a:r>
            <a:endParaRPr lang="en-US" sz="1700"/>
          </a:p>
        </p:txBody>
      </p:sp>
      <p:sp>
        <p:nvSpPr>
          <p:cNvPr id="13" name="Shape 10"/>
          <p:cNvSpPr/>
          <p:nvPr/>
        </p:nvSpPr>
        <p:spPr>
          <a:xfrm>
            <a:off x="640080" y="5257800"/>
            <a:ext cx="10607040" cy="502920"/>
          </a:xfrm>
          <a:prstGeom prst="roundRect">
            <a:avLst>
              <a:gd name="adj" fmla="val 14545"/>
            </a:avLst>
          </a:prstGeom>
          <a:solidFill>
            <a:srgbClr val="CBD600"/>
          </a:solidFill>
          <a:ln w="12700">
            <a:solidFill>
              <a:srgbClr val="CBD600">
                <a:alpha val="0"/>
              </a:srgbClr>
            </a:solidFill>
            <a:prstDash val="solid"/>
          </a:ln>
        </p:spPr>
        <p:txBody>
          <a:bodyPr/>
          <a:lstStyle/>
          <a:p>
            <a:endParaRPr lang="en-GB"/>
          </a:p>
        </p:txBody>
      </p:sp>
      <p:sp>
        <p:nvSpPr>
          <p:cNvPr id="14" name="Text 11"/>
          <p:cNvSpPr/>
          <p:nvPr/>
        </p:nvSpPr>
        <p:spPr>
          <a:xfrm>
            <a:off x="822960" y="5394960"/>
            <a:ext cx="10241280" cy="228600"/>
          </a:xfrm>
          <a:prstGeom prst="rect">
            <a:avLst/>
          </a:prstGeom>
          <a:noFill/>
          <a:ln/>
        </p:spPr>
        <p:txBody>
          <a:bodyPr wrap="square" lIns="0" tIns="0" rIns="0" bIns="0" rtlCol="0" anchor="ctr">
            <a:normAutofit/>
          </a:bodyPr>
          <a:lstStyle/>
          <a:p>
            <a:pPr marL="0" indent="0">
              <a:buNone/>
            </a:pPr>
            <a:r>
              <a:rPr lang="en-US" sz="1500" b="1">
                <a:solidFill>
                  <a:srgbClr val="FFFFFF"/>
                </a:solidFill>
              </a:rPr>
              <a:t>Mentimeter: where does the greatest post-award value leak occur in your institution?</a:t>
            </a:r>
            <a:endParaRPr lang="en-US" sz="15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template_render/slide-2.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502920" y="384048"/>
            <a:ext cx="9784080" cy="502920"/>
          </a:xfrm>
          <a:prstGeom prst="rect">
            <a:avLst/>
          </a:prstGeom>
          <a:noFill/>
          <a:ln/>
        </p:spPr>
        <p:txBody>
          <a:bodyPr wrap="square" lIns="0" tIns="0" rIns="0" bIns="0" rtlCol="0" anchor="ctr"/>
          <a:lstStyle/>
          <a:p>
            <a:pPr marL="0" indent="0">
              <a:buNone/>
            </a:pPr>
            <a:r>
              <a:rPr lang="en-US" sz="3000" b="1">
                <a:solidFill>
                  <a:srgbClr val="6F90D1"/>
                </a:solidFill>
                <a:latin typeface="Aptos Display" pitchFamily="34" charset="0"/>
                <a:ea typeface="Aptos Display" pitchFamily="34" charset="-122"/>
                <a:cs typeface="Aptos Display" pitchFamily="34" charset="-120"/>
              </a:rPr>
              <a:t>What are we afraid of?</a:t>
            </a:r>
            <a:endParaRPr lang="en-US" sz="3000"/>
          </a:p>
        </p:txBody>
      </p:sp>
      <p:sp>
        <p:nvSpPr>
          <p:cNvPr id="4" name="Text 1"/>
          <p:cNvSpPr/>
          <p:nvPr/>
        </p:nvSpPr>
        <p:spPr>
          <a:xfrm>
            <a:off x="822960" y="1188720"/>
            <a:ext cx="9875520" cy="3474720"/>
          </a:xfrm>
          <a:prstGeom prst="rect">
            <a:avLst/>
          </a:prstGeom>
          <a:noFill/>
          <a:ln/>
        </p:spPr>
        <p:txBody>
          <a:bodyPr wrap="square" lIns="635" tIns="635" rIns="635" bIns="635" rtlCol="0" anchor="ctr">
            <a:normAutofit/>
          </a:bodyPr>
          <a:lstStyle/>
          <a:p>
            <a:pPr marL="177800" indent="-177800">
              <a:buSzPct val="100000"/>
              <a:buChar char="•"/>
            </a:pPr>
            <a:r>
              <a:rPr lang="en-US" sz="2100">
                <a:solidFill>
                  <a:srgbClr val="28364A"/>
                </a:solidFill>
              </a:rPr>
              <a:t>“If we automate this, something might go wrong.”</a:t>
            </a:r>
            <a:endParaRPr lang="en-US" sz="2100"/>
          </a:p>
          <a:p>
            <a:pPr marL="177800" indent="-177800">
              <a:buSzPct val="100000"/>
              <a:buChar char="•"/>
            </a:pPr>
            <a:r>
              <a:rPr lang="en-US" sz="2100">
                <a:solidFill>
                  <a:srgbClr val="28364A"/>
                </a:solidFill>
              </a:rPr>
              <a:t>“If we move to risk-based review, we might miss something.”</a:t>
            </a:r>
            <a:endParaRPr lang="en-US" sz="2100"/>
          </a:p>
          <a:p>
            <a:pPr marL="177800" indent="-177800">
              <a:buSzPct val="100000"/>
              <a:buChar char="•"/>
            </a:pPr>
            <a:r>
              <a:rPr lang="en-US" sz="2100">
                <a:solidFill>
                  <a:srgbClr val="28364A"/>
                </a:solidFill>
              </a:rPr>
              <a:t>“PIs will not engage.”</a:t>
            </a:r>
            <a:endParaRPr lang="en-US" sz="2100"/>
          </a:p>
          <a:p>
            <a:pPr marL="177800" indent="-177800">
              <a:buSzPct val="100000"/>
              <a:buChar char="•"/>
            </a:pPr>
            <a:r>
              <a:rPr lang="en-US" sz="2100">
                <a:solidFill>
                  <a:srgbClr val="28364A"/>
                </a:solidFill>
              </a:rPr>
              <a:t>“The data is not good enough.”</a:t>
            </a:r>
            <a:endParaRPr lang="en-US" sz="2100"/>
          </a:p>
          <a:p>
            <a:pPr marL="177800" indent="-177800">
              <a:buSzPct val="100000"/>
              <a:buChar char="•"/>
            </a:pPr>
            <a:r>
              <a:rPr lang="en-US" sz="2100">
                <a:solidFill>
                  <a:srgbClr val="28364A"/>
                </a:solidFill>
              </a:rPr>
              <a:t>“The system cannot do what we need.”</a:t>
            </a:r>
            <a:endParaRPr lang="en-US" sz="2100"/>
          </a:p>
          <a:p>
            <a:pPr marL="177800" indent="-177800">
              <a:buSzPct val="100000"/>
              <a:buChar char="•"/>
            </a:pPr>
            <a:r>
              <a:rPr lang="en-US" sz="2100">
                <a:solidFill>
                  <a:srgbClr val="28364A"/>
                </a:solidFill>
              </a:rPr>
              <a:t>“We do not have time to improve the process.”</a:t>
            </a:r>
            <a:endParaRPr lang="en-US" sz="2100"/>
          </a:p>
          <a:p>
            <a:pPr marL="177800" indent="-177800">
              <a:buSzPct val="100000"/>
              <a:buChar char="•"/>
            </a:pPr>
            <a:r>
              <a:rPr lang="en-US" sz="2100">
                <a:solidFill>
                  <a:srgbClr val="28364A"/>
                </a:solidFill>
              </a:rPr>
              <a:t>“Changing the process may create audit risk.”</a:t>
            </a:r>
            <a:endParaRPr lang="en-US" sz="2100"/>
          </a:p>
        </p:txBody>
      </p:sp>
      <p:sp>
        <p:nvSpPr>
          <p:cNvPr id="5" name="Shape 2"/>
          <p:cNvSpPr/>
          <p:nvPr/>
        </p:nvSpPr>
        <p:spPr>
          <a:xfrm>
            <a:off x="640080" y="5166360"/>
            <a:ext cx="10607040" cy="502920"/>
          </a:xfrm>
          <a:prstGeom prst="roundRect">
            <a:avLst>
              <a:gd name="adj" fmla="val 14545"/>
            </a:avLst>
          </a:prstGeom>
          <a:solidFill>
            <a:srgbClr val="CBD600"/>
          </a:solidFill>
          <a:ln w="12700">
            <a:solidFill>
              <a:srgbClr val="CBD600">
                <a:alpha val="0"/>
              </a:srgbClr>
            </a:solidFill>
            <a:prstDash val="solid"/>
          </a:ln>
        </p:spPr>
        <p:txBody>
          <a:bodyPr/>
          <a:lstStyle/>
          <a:p>
            <a:endParaRPr lang="en-GB"/>
          </a:p>
        </p:txBody>
      </p:sp>
      <p:sp>
        <p:nvSpPr>
          <p:cNvPr id="6" name="Text 3"/>
          <p:cNvSpPr/>
          <p:nvPr/>
        </p:nvSpPr>
        <p:spPr>
          <a:xfrm>
            <a:off x="822960" y="5303520"/>
            <a:ext cx="10241280" cy="228600"/>
          </a:xfrm>
          <a:prstGeom prst="rect">
            <a:avLst/>
          </a:prstGeom>
          <a:noFill/>
          <a:ln/>
        </p:spPr>
        <p:txBody>
          <a:bodyPr wrap="square" lIns="0" tIns="0" rIns="0" bIns="0" rtlCol="0" anchor="ctr">
            <a:normAutofit/>
          </a:bodyPr>
          <a:lstStyle/>
          <a:p>
            <a:pPr marL="0" indent="0">
              <a:buNone/>
            </a:pPr>
            <a:r>
              <a:rPr lang="en-US" sz="1500" b="1">
                <a:solidFill>
                  <a:srgbClr val="FFFFFF"/>
                </a:solidFill>
              </a:rPr>
              <a:t>Mentimeter word cloud: what is the biggest fear or barrier that stops post-award teams from working differently?</a:t>
            </a:r>
            <a:endParaRPr lang="en-US" sz="15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mnt/data/template_render/slide-2.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502920" y="384048"/>
            <a:ext cx="9784080" cy="502920"/>
          </a:xfrm>
          <a:prstGeom prst="rect">
            <a:avLst/>
          </a:prstGeom>
          <a:noFill/>
          <a:ln/>
        </p:spPr>
        <p:txBody>
          <a:bodyPr wrap="square" lIns="0" tIns="0" rIns="0" bIns="0" rtlCol="0" anchor="ctr"/>
          <a:lstStyle/>
          <a:p>
            <a:pPr marL="0" indent="0">
              <a:buNone/>
            </a:pPr>
            <a:r>
              <a:rPr lang="en-US" sz="3000" b="1">
                <a:solidFill>
                  <a:srgbClr val="6F90D1"/>
                </a:solidFill>
                <a:latin typeface="Aptos Display" pitchFamily="34" charset="0"/>
                <a:ea typeface="Aptos Display" pitchFamily="34" charset="-122"/>
                <a:cs typeface="Aptos Display" pitchFamily="34" charset="-120"/>
              </a:rPr>
              <a:t>From fear to fix</a:t>
            </a:r>
            <a:endParaRPr lang="en-US" sz="3000"/>
          </a:p>
        </p:txBody>
      </p:sp>
      <p:sp>
        <p:nvSpPr>
          <p:cNvPr id="4" name="Shape 1"/>
          <p:cNvSpPr/>
          <p:nvPr/>
        </p:nvSpPr>
        <p:spPr>
          <a:xfrm>
            <a:off x="685800" y="1078992"/>
            <a:ext cx="5120640" cy="438912"/>
          </a:xfrm>
          <a:prstGeom prst="roundRect">
            <a:avLst>
              <a:gd name="adj" fmla="val 16667"/>
            </a:avLst>
          </a:prstGeom>
          <a:solidFill>
            <a:srgbClr val="E7EEF9"/>
          </a:solidFill>
          <a:ln w="12700">
            <a:solidFill>
              <a:srgbClr val="E7EEF9">
                <a:alpha val="0"/>
              </a:srgbClr>
            </a:solidFill>
            <a:prstDash val="solid"/>
          </a:ln>
        </p:spPr>
        <p:txBody>
          <a:bodyPr/>
          <a:lstStyle/>
          <a:p>
            <a:endParaRPr lang="en-GB"/>
          </a:p>
        </p:txBody>
      </p:sp>
      <p:sp>
        <p:nvSpPr>
          <p:cNvPr id="5" name="Text 2"/>
          <p:cNvSpPr/>
          <p:nvPr/>
        </p:nvSpPr>
        <p:spPr>
          <a:xfrm>
            <a:off x="795528" y="1161288"/>
            <a:ext cx="490118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Fear</a:t>
            </a:r>
            <a:endParaRPr lang="en-US" sz="1500"/>
          </a:p>
        </p:txBody>
      </p:sp>
      <p:sp>
        <p:nvSpPr>
          <p:cNvPr id="6" name="Shape 3"/>
          <p:cNvSpPr/>
          <p:nvPr/>
        </p:nvSpPr>
        <p:spPr>
          <a:xfrm>
            <a:off x="5879592" y="1078992"/>
            <a:ext cx="5120640" cy="438912"/>
          </a:xfrm>
          <a:prstGeom prst="roundRect">
            <a:avLst>
              <a:gd name="adj" fmla="val 16667"/>
            </a:avLst>
          </a:prstGeom>
          <a:solidFill>
            <a:srgbClr val="F1F5CB"/>
          </a:solidFill>
          <a:ln w="12700">
            <a:solidFill>
              <a:srgbClr val="F1F5CB">
                <a:alpha val="0"/>
              </a:srgbClr>
            </a:solidFill>
            <a:prstDash val="solid"/>
          </a:ln>
        </p:spPr>
        <p:txBody>
          <a:bodyPr/>
          <a:lstStyle/>
          <a:p>
            <a:endParaRPr lang="en-GB"/>
          </a:p>
        </p:txBody>
      </p:sp>
      <p:sp>
        <p:nvSpPr>
          <p:cNvPr id="7" name="Text 4"/>
          <p:cNvSpPr/>
          <p:nvPr/>
        </p:nvSpPr>
        <p:spPr>
          <a:xfrm>
            <a:off x="5989320" y="1161288"/>
            <a:ext cx="490118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Possible fix</a:t>
            </a:r>
            <a:endParaRPr lang="en-US" sz="1500"/>
          </a:p>
        </p:txBody>
      </p:sp>
      <p:sp>
        <p:nvSpPr>
          <p:cNvPr id="8" name="Shape 5"/>
          <p:cNvSpPr/>
          <p:nvPr/>
        </p:nvSpPr>
        <p:spPr>
          <a:xfrm>
            <a:off x="685800" y="1645920"/>
            <a:ext cx="5120640" cy="521208"/>
          </a:xfrm>
          <a:prstGeom prst="roundRect">
            <a:avLst>
              <a:gd name="adj" fmla="val 7018"/>
            </a:avLst>
          </a:prstGeom>
          <a:solidFill>
            <a:srgbClr val="F7F8FB"/>
          </a:solidFill>
          <a:ln w="12700">
            <a:solidFill>
              <a:srgbClr val="EBEEF5"/>
            </a:solidFill>
            <a:prstDash val="solid"/>
          </a:ln>
        </p:spPr>
        <p:txBody>
          <a:bodyPr/>
          <a:lstStyle/>
          <a:p>
            <a:endParaRPr lang="en-GB"/>
          </a:p>
        </p:txBody>
      </p:sp>
      <p:sp>
        <p:nvSpPr>
          <p:cNvPr id="9" name="Text 6"/>
          <p:cNvSpPr/>
          <p:nvPr/>
        </p:nvSpPr>
        <p:spPr>
          <a:xfrm>
            <a:off x="758952" y="1700784"/>
            <a:ext cx="4974336" cy="420624"/>
          </a:xfrm>
          <a:prstGeom prst="rect">
            <a:avLst/>
          </a:prstGeom>
          <a:noFill/>
          <a:ln/>
        </p:spPr>
        <p:txBody>
          <a:bodyPr wrap="square" lIns="0" tIns="0" rIns="0" bIns="0" rtlCol="0" anchor="ctr">
            <a:normAutofit/>
          </a:bodyPr>
          <a:lstStyle/>
          <a:p>
            <a:pPr marL="0" indent="0">
              <a:buNone/>
            </a:pPr>
            <a:r>
              <a:rPr lang="en-US" sz="1500">
                <a:solidFill>
                  <a:srgbClr val="28364A"/>
                </a:solidFill>
              </a:rPr>
              <a:t>Automation may create errors</a:t>
            </a:r>
            <a:endParaRPr lang="en-US" sz="1500"/>
          </a:p>
        </p:txBody>
      </p:sp>
      <p:sp>
        <p:nvSpPr>
          <p:cNvPr id="10" name="Shape 7"/>
          <p:cNvSpPr/>
          <p:nvPr/>
        </p:nvSpPr>
        <p:spPr>
          <a:xfrm>
            <a:off x="5879592" y="1645920"/>
            <a:ext cx="5120640" cy="521208"/>
          </a:xfrm>
          <a:prstGeom prst="roundRect">
            <a:avLst>
              <a:gd name="adj" fmla="val 7018"/>
            </a:avLst>
          </a:prstGeom>
          <a:solidFill>
            <a:srgbClr val="F7F8FB"/>
          </a:solidFill>
          <a:ln w="12700">
            <a:solidFill>
              <a:srgbClr val="EBEEF5"/>
            </a:solidFill>
            <a:prstDash val="solid"/>
          </a:ln>
        </p:spPr>
        <p:txBody>
          <a:bodyPr/>
          <a:lstStyle/>
          <a:p>
            <a:endParaRPr lang="en-GB"/>
          </a:p>
        </p:txBody>
      </p:sp>
      <p:sp>
        <p:nvSpPr>
          <p:cNvPr id="11" name="Text 8"/>
          <p:cNvSpPr/>
          <p:nvPr/>
        </p:nvSpPr>
        <p:spPr>
          <a:xfrm>
            <a:off x="5952744" y="1700784"/>
            <a:ext cx="4974336" cy="420624"/>
          </a:xfrm>
          <a:prstGeom prst="rect">
            <a:avLst/>
          </a:prstGeom>
          <a:noFill/>
          <a:ln/>
        </p:spPr>
        <p:txBody>
          <a:bodyPr wrap="square" lIns="0" tIns="0" rIns="0" bIns="0" rtlCol="0" anchor="ctr">
            <a:normAutofit/>
          </a:bodyPr>
          <a:lstStyle/>
          <a:p>
            <a:pPr marL="0" indent="0">
              <a:buNone/>
            </a:pPr>
            <a:r>
              <a:rPr lang="en-US" sz="1500">
                <a:solidFill>
                  <a:srgbClr val="28364A"/>
                </a:solidFill>
              </a:rPr>
              <a:t>Automate reminders and prompts first, not final decisions</a:t>
            </a:r>
            <a:endParaRPr lang="en-US" sz="1500"/>
          </a:p>
        </p:txBody>
      </p:sp>
      <p:sp>
        <p:nvSpPr>
          <p:cNvPr id="12" name="Shape 9"/>
          <p:cNvSpPr/>
          <p:nvPr/>
        </p:nvSpPr>
        <p:spPr>
          <a:xfrm>
            <a:off x="685800" y="2212848"/>
            <a:ext cx="5120640" cy="521208"/>
          </a:xfrm>
          <a:prstGeom prst="roundRect">
            <a:avLst>
              <a:gd name="adj" fmla="val 7018"/>
            </a:avLst>
          </a:prstGeom>
          <a:solidFill>
            <a:srgbClr val="F7F8FB"/>
          </a:solidFill>
          <a:ln w="12700">
            <a:solidFill>
              <a:srgbClr val="EBEEF5"/>
            </a:solidFill>
            <a:prstDash val="solid"/>
          </a:ln>
        </p:spPr>
        <p:txBody>
          <a:bodyPr/>
          <a:lstStyle/>
          <a:p>
            <a:endParaRPr lang="en-GB"/>
          </a:p>
        </p:txBody>
      </p:sp>
      <p:sp>
        <p:nvSpPr>
          <p:cNvPr id="13" name="Text 10"/>
          <p:cNvSpPr/>
          <p:nvPr/>
        </p:nvSpPr>
        <p:spPr>
          <a:xfrm>
            <a:off x="758952" y="2267712"/>
            <a:ext cx="4974336" cy="420624"/>
          </a:xfrm>
          <a:prstGeom prst="rect">
            <a:avLst/>
          </a:prstGeom>
          <a:noFill/>
          <a:ln/>
        </p:spPr>
        <p:txBody>
          <a:bodyPr wrap="square" lIns="0" tIns="0" rIns="0" bIns="0" rtlCol="0" anchor="ctr">
            <a:normAutofit/>
          </a:bodyPr>
          <a:lstStyle/>
          <a:p>
            <a:pPr marL="0" indent="0">
              <a:buNone/>
            </a:pPr>
            <a:r>
              <a:rPr lang="en-US" sz="1500">
                <a:solidFill>
                  <a:srgbClr val="28364A"/>
                </a:solidFill>
              </a:rPr>
              <a:t>Risk-based review may miss issues</a:t>
            </a:r>
            <a:endParaRPr lang="en-US" sz="1500"/>
          </a:p>
        </p:txBody>
      </p:sp>
      <p:sp>
        <p:nvSpPr>
          <p:cNvPr id="14" name="Shape 11"/>
          <p:cNvSpPr/>
          <p:nvPr/>
        </p:nvSpPr>
        <p:spPr>
          <a:xfrm>
            <a:off x="5879592" y="2212848"/>
            <a:ext cx="5120640" cy="521208"/>
          </a:xfrm>
          <a:prstGeom prst="roundRect">
            <a:avLst>
              <a:gd name="adj" fmla="val 7018"/>
            </a:avLst>
          </a:prstGeom>
          <a:solidFill>
            <a:srgbClr val="F7F8FB"/>
          </a:solidFill>
          <a:ln w="12700">
            <a:solidFill>
              <a:srgbClr val="EBEEF5"/>
            </a:solidFill>
            <a:prstDash val="solid"/>
          </a:ln>
        </p:spPr>
        <p:txBody>
          <a:bodyPr/>
          <a:lstStyle/>
          <a:p>
            <a:endParaRPr lang="en-GB"/>
          </a:p>
        </p:txBody>
      </p:sp>
      <p:sp>
        <p:nvSpPr>
          <p:cNvPr id="15" name="Text 12"/>
          <p:cNvSpPr/>
          <p:nvPr/>
        </p:nvSpPr>
        <p:spPr>
          <a:xfrm>
            <a:off x="5952744" y="2267712"/>
            <a:ext cx="4974336" cy="420624"/>
          </a:xfrm>
          <a:prstGeom prst="rect">
            <a:avLst/>
          </a:prstGeom>
          <a:noFill/>
          <a:ln/>
        </p:spPr>
        <p:txBody>
          <a:bodyPr wrap="square" lIns="0" tIns="0" rIns="0" bIns="0" rtlCol="0" anchor="ctr">
            <a:normAutofit/>
          </a:bodyPr>
          <a:lstStyle/>
          <a:p>
            <a:pPr marL="0" indent="0">
              <a:buNone/>
            </a:pPr>
            <a:r>
              <a:rPr lang="en-US" sz="1500">
                <a:solidFill>
                  <a:srgbClr val="28364A"/>
                </a:solidFill>
              </a:rPr>
              <a:t>Use clear thresholds and escalation routes</a:t>
            </a:r>
            <a:endParaRPr lang="en-US" sz="1500"/>
          </a:p>
        </p:txBody>
      </p:sp>
      <p:sp>
        <p:nvSpPr>
          <p:cNvPr id="16" name="Shape 13"/>
          <p:cNvSpPr/>
          <p:nvPr/>
        </p:nvSpPr>
        <p:spPr>
          <a:xfrm>
            <a:off x="685800" y="2779776"/>
            <a:ext cx="5120640" cy="521208"/>
          </a:xfrm>
          <a:prstGeom prst="roundRect">
            <a:avLst>
              <a:gd name="adj" fmla="val 7018"/>
            </a:avLst>
          </a:prstGeom>
          <a:solidFill>
            <a:srgbClr val="F7F8FB"/>
          </a:solidFill>
          <a:ln w="12700">
            <a:solidFill>
              <a:srgbClr val="EBEEF5"/>
            </a:solidFill>
            <a:prstDash val="solid"/>
          </a:ln>
        </p:spPr>
        <p:txBody>
          <a:bodyPr/>
          <a:lstStyle/>
          <a:p>
            <a:endParaRPr lang="en-GB"/>
          </a:p>
        </p:txBody>
      </p:sp>
      <p:sp>
        <p:nvSpPr>
          <p:cNvPr id="17" name="Text 14"/>
          <p:cNvSpPr/>
          <p:nvPr/>
        </p:nvSpPr>
        <p:spPr>
          <a:xfrm>
            <a:off x="758952" y="2834640"/>
            <a:ext cx="4974336" cy="420624"/>
          </a:xfrm>
          <a:prstGeom prst="rect">
            <a:avLst/>
          </a:prstGeom>
          <a:noFill/>
          <a:ln/>
        </p:spPr>
        <p:txBody>
          <a:bodyPr wrap="square" lIns="0" tIns="0" rIns="0" bIns="0" rtlCol="0" anchor="ctr">
            <a:normAutofit/>
          </a:bodyPr>
          <a:lstStyle/>
          <a:p>
            <a:pPr marL="0" indent="0">
              <a:buNone/>
            </a:pPr>
            <a:r>
              <a:rPr lang="en-US" sz="1500">
                <a:solidFill>
                  <a:srgbClr val="28364A"/>
                </a:solidFill>
              </a:rPr>
              <a:t>PIs may not engage</a:t>
            </a:r>
            <a:endParaRPr lang="en-US" sz="1500"/>
          </a:p>
        </p:txBody>
      </p:sp>
      <p:sp>
        <p:nvSpPr>
          <p:cNvPr id="18" name="Shape 15"/>
          <p:cNvSpPr/>
          <p:nvPr/>
        </p:nvSpPr>
        <p:spPr>
          <a:xfrm>
            <a:off x="5879592" y="2779776"/>
            <a:ext cx="5120640" cy="521208"/>
          </a:xfrm>
          <a:prstGeom prst="roundRect">
            <a:avLst>
              <a:gd name="adj" fmla="val 7018"/>
            </a:avLst>
          </a:prstGeom>
          <a:solidFill>
            <a:srgbClr val="F7F8FB"/>
          </a:solidFill>
          <a:ln w="12700">
            <a:solidFill>
              <a:srgbClr val="EBEEF5"/>
            </a:solidFill>
            <a:prstDash val="solid"/>
          </a:ln>
        </p:spPr>
        <p:txBody>
          <a:bodyPr/>
          <a:lstStyle/>
          <a:p>
            <a:endParaRPr lang="en-GB"/>
          </a:p>
        </p:txBody>
      </p:sp>
      <p:sp>
        <p:nvSpPr>
          <p:cNvPr id="19" name="Text 16"/>
          <p:cNvSpPr/>
          <p:nvPr/>
        </p:nvSpPr>
        <p:spPr>
          <a:xfrm>
            <a:off x="5952744" y="2834640"/>
            <a:ext cx="4974336" cy="420624"/>
          </a:xfrm>
          <a:prstGeom prst="rect">
            <a:avLst/>
          </a:prstGeom>
          <a:noFill/>
          <a:ln/>
        </p:spPr>
        <p:txBody>
          <a:bodyPr wrap="square" lIns="0" tIns="0" rIns="0" bIns="0" rtlCol="0" anchor="ctr">
            <a:normAutofit lnSpcReduction="10000"/>
          </a:bodyPr>
          <a:lstStyle/>
          <a:p>
            <a:pPr marL="0" indent="0">
              <a:buNone/>
            </a:pPr>
            <a:r>
              <a:rPr lang="en-US" sz="1500">
                <a:solidFill>
                  <a:srgbClr val="28364A"/>
                </a:solidFill>
              </a:rPr>
              <a:t>Short award-start meetings and simple responsibility summaries</a:t>
            </a:r>
            <a:endParaRPr lang="en-US" sz="1500"/>
          </a:p>
        </p:txBody>
      </p:sp>
      <p:sp>
        <p:nvSpPr>
          <p:cNvPr id="20" name="Shape 17"/>
          <p:cNvSpPr/>
          <p:nvPr/>
        </p:nvSpPr>
        <p:spPr>
          <a:xfrm>
            <a:off x="685800" y="3346704"/>
            <a:ext cx="5120640" cy="521208"/>
          </a:xfrm>
          <a:prstGeom prst="roundRect">
            <a:avLst>
              <a:gd name="adj" fmla="val 7018"/>
            </a:avLst>
          </a:prstGeom>
          <a:solidFill>
            <a:srgbClr val="F7F8FB"/>
          </a:solidFill>
          <a:ln w="12700">
            <a:solidFill>
              <a:srgbClr val="EBEEF5"/>
            </a:solidFill>
            <a:prstDash val="solid"/>
          </a:ln>
        </p:spPr>
        <p:txBody>
          <a:bodyPr/>
          <a:lstStyle/>
          <a:p>
            <a:endParaRPr lang="en-GB"/>
          </a:p>
        </p:txBody>
      </p:sp>
      <p:sp>
        <p:nvSpPr>
          <p:cNvPr id="21" name="Text 18"/>
          <p:cNvSpPr/>
          <p:nvPr/>
        </p:nvSpPr>
        <p:spPr>
          <a:xfrm>
            <a:off x="758952" y="3401568"/>
            <a:ext cx="4974336" cy="420624"/>
          </a:xfrm>
          <a:prstGeom prst="rect">
            <a:avLst/>
          </a:prstGeom>
          <a:noFill/>
          <a:ln/>
        </p:spPr>
        <p:txBody>
          <a:bodyPr wrap="square" lIns="0" tIns="0" rIns="0" bIns="0" rtlCol="0" anchor="ctr">
            <a:normAutofit/>
          </a:bodyPr>
          <a:lstStyle/>
          <a:p>
            <a:pPr marL="0" indent="0">
              <a:buNone/>
            </a:pPr>
            <a:r>
              <a:rPr lang="en-US" sz="1500">
                <a:solidFill>
                  <a:srgbClr val="28364A"/>
                </a:solidFill>
              </a:rPr>
              <a:t>Data may not be trusted</a:t>
            </a:r>
            <a:endParaRPr lang="en-US" sz="1500"/>
          </a:p>
        </p:txBody>
      </p:sp>
      <p:sp>
        <p:nvSpPr>
          <p:cNvPr id="22" name="Shape 19"/>
          <p:cNvSpPr/>
          <p:nvPr/>
        </p:nvSpPr>
        <p:spPr>
          <a:xfrm>
            <a:off x="5879592" y="3346704"/>
            <a:ext cx="5120640" cy="521208"/>
          </a:xfrm>
          <a:prstGeom prst="roundRect">
            <a:avLst>
              <a:gd name="adj" fmla="val 7018"/>
            </a:avLst>
          </a:prstGeom>
          <a:solidFill>
            <a:srgbClr val="F7F8FB"/>
          </a:solidFill>
          <a:ln w="12700">
            <a:solidFill>
              <a:srgbClr val="EBEEF5"/>
            </a:solidFill>
            <a:prstDash val="solid"/>
          </a:ln>
        </p:spPr>
        <p:txBody>
          <a:bodyPr/>
          <a:lstStyle/>
          <a:p>
            <a:endParaRPr lang="en-GB"/>
          </a:p>
        </p:txBody>
      </p:sp>
      <p:sp>
        <p:nvSpPr>
          <p:cNvPr id="23" name="Text 20"/>
          <p:cNvSpPr/>
          <p:nvPr/>
        </p:nvSpPr>
        <p:spPr>
          <a:xfrm>
            <a:off x="5952744" y="3401568"/>
            <a:ext cx="4974336" cy="420624"/>
          </a:xfrm>
          <a:prstGeom prst="rect">
            <a:avLst/>
          </a:prstGeom>
          <a:noFill/>
          <a:ln/>
        </p:spPr>
        <p:txBody>
          <a:bodyPr wrap="square" lIns="0" tIns="0" rIns="0" bIns="0" rtlCol="0" anchor="ctr">
            <a:normAutofit/>
          </a:bodyPr>
          <a:lstStyle/>
          <a:p>
            <a:pPr marL="0" indent="0">
              <a:buNone/>
            </a:pPr>
            <a:r>
              <a:rPr lang="en-US" sz="1500">
                <a:solidFill>
                  <a:srgbClr val="28364A"/>
                </a:solidFill>
              </a:rPr>
              <a:t>Reconcile dashboard data to source systems</a:t>
            </a:r>
            <a:endParaRPr lang="en-US" sz="1500"/>
          </a:p>
        </p:txBody>
      </p:sp>
      <p:sp>
        <p:nvSpPr>
          <p:cNvPr id="24" name="Shape 21"/>
          <p:cNvSpPr/>
          <p:nvPr/>
        </p:nvSpPr>
        <p:spPr>
          <a:xfrm>
            <a:off x="685800" y="3913632"/>
            <a:ext cx="5120640" cy="521208"/>
          </a:xfrm>
          <a:prstGeom prst="roundRect">
            <a:avLst>
              <a:gd name="adj" fmla="val 7018"/>
            </a:avLst>
          </a:prstGeom>
          <a:solidFill>
            <a:srgbClr val="F7F8FB"/>
          </a:solidFill>
          <a:ln w="12700">
            <a:solidFill>
              <a:srgbClr val="EBEEF5"/>
            </a:solidFill>
            <a:prstDash val="solid"/>
          </a:ln>
        </p:spPr>
        <p:txBody>
          <a:bodyPr/>
          <a:lstStyle/>
          <a:p>
            <a:endParaRPr lang="en-GB"/>
          </a:p>
        </p:txBody>
      </p:sp>
      <p:sp>
        <p:nvSpPr>
          <p:cNvPr id="25" name="Text 22"/>
          <p:cNvSpPr/>
          <p:nvPr/>
        </p:nvSpPr>
        <p:spPr>
          <a:xfrm>
            <a:off x="758952" y="3968496"/>
            <a:ext cx="4974336" cy="420624"/>
          </a:xfrm>
          <a:prstGeom prst="rect">
            <a:avLst/>
          </a:prstGeom>
          <a:noFill/>
          <a:ln/>
        </p:spPr>
        <p:txBody>
          <a:bodyPr wrap="square" lIns="0" tIns="0" rIns="0" bIns="0" rtlCol="0" anchor="ctr">
            <a:normAutofit/>
          </a:bodyPr>
          <a:lstStyle/>
          <a:p>
            <a:pPr marL="0" indent="0">
              <a:buNone/>
            </a:pPr>
            <a:r>
              <a:rPr lang="en-US" sz="1500">
                <a:solidFill>
                  <a:srgbClr val="28364A"/>
                </a:solidFill>
              </a:rPr>
              <a:t>Staff have no capacity to improve</a:t>
            </a:r>
            <a:endParaRPr lang="en-US" sz="1500"/>
          </a:p>
        </p:txBody>
      </p:sp>
      <p:sp>
        <p:nvSpPr>
          <p:cNvPr id="26" name="Shape 23"/>
          <p:cNvSpPr/>
          <p:nvPr/>
        </p:nvSpPr>
        <p:spPr>
          <a:xfrm>
            <a:off x="5879592" y="3913632"/>
            <a:ext cx="5120640" cy="521208"/>
          </a:xfrm>
          <a:prstGeom prst="roundRect">
            <a:avLst>
              <a:gd name="adj" fmla="val 7018"/>
            </a:avLst>
          </a:prstGeom>
          <a:solidFill>
            <a:srgbClr val="F7F8FB"/>
          </a:solidFill>
          <a:ln w="12700">
            <a:solidFill>
              <a:srgbClr val="EBEEF5"/>
            </a:solidFill>
            <a:prstDash val="solid"/>
          </a:ln>
        </p:spPr>
        <p:txBody>
          <a:bodyPr/>
          <a:lstStyle/>
          <a:p>
            <a:endParaRPr lang="en-GB"/>
          </a:p>
        </p:txBody>
      </p:sp>
      <p:sp>
        <p:nvSpPr>
          <p:cNvPr id="27" name="Text 24"/>
          <p:cNvSpPr/>
          <p:nvPr/>
        </p:nvSpPr>
        <p:spPr>
          <a:xfrm>
            <a:off x="5952744" y="3968496"/>
            <a:ext cx="4974336" cy="420624"/>
          </a:xfrm>
          <a:prstGeom prst="rect">
            <a:avLst/>
          </a:prstGeom>
          <a:noFill/>
          <a:ln/>
        </p:spPr>
        <p:txBody>
          <a:bodyPr wrap="square" lIns="0" tIns="0" rIns="0" bIns="0" rtlCol="0" anchor="ctr">
            <a:normAutofit/>
          </a:bodyPr>
          <a:lstStyle/>
          <a:p>
            <a:pPr marL="0" indent="0">
              <a:buNone/>
            </a:pPr>
            <a:r>
              <a:rPr lang="en-US" sz="1500">
                <a:solidFill>
                  <a:srgbClr val="28364A"/>
                </a:solidFill>
              </a:rPr>
              <a:t>Start with one high-volume, high-friction process</a:t>
            </a:r>
            <a:endParaRPr lang="en-US" sz="1500"/>
          </a:p>
        </p:txBody>
      </p:sp>
      <p:sp>
        <p:nvSpPr>
          <p:cNvPr id="28" name="Shape 25"/>
          <p:cNvSpPr/>
          <p:nvPr/>
        </p:nvSpPr>
        <p:spPr>
          <a:xfrm>
            <a:off x="685800" y="4480560"/>
            <a:ext cx="5120640" cy="521208"/>
          </a:xfrm>
          <a:prstGeom prst="roundRect">
            <a:avLst>
              <a:gd name="adj" fmla="val 7018"/>
            </a:avLst>
          </a:prstGeom>
          <a:solidFill>
            <a:srgbClr val="F7F8FB"/>
          </a:solidFill>
          <a:ln w="12700">
            <a:solidFill>
              <a:srgbClr val="EBEEF5"/>
            </a:solidFill>
            <a:prstDash val="solid"/>
          </a:ln>
        </p:spPr>
        <p:txBody>
          <a:bodyPr/>
          <a:lstStyle/>
          <a:p>
            <a:endParaRPr lang="en-GB"/>
          </a:p>
        </p:txBody>
      </p:sp>
      <p:sp>
        <p:nvSpPr>
          <p:cNvPr id="29" name="Text 26"/>
          <p:cNvSpPr/>
          <p:nvPr/>
        </p:nvSpPr>
        <p:spPr>
          <a:xfrm>
            <a:off x="758952" y="4535424"/>
            <a:ext cx="4974336" cy="420624"/>
          </a:xfrm>
          <a:prstGeom prst="rect">
            <a:avLst/>
          </a:prstGeom>
          <a:noFill/>
          <a:ln/>
        </p:spPr>
        <p:txBody>
          <a:bodyPr wrap="square" lIns="0" tIns="0" rIns="0" bIns="0" rtlCol="0" anchor="ctr">
            <a:normAutofit/>
          </a:bodyPr>
          <a:lstStyle/>
          <a:p>
            <a:pPr marL="0" indent="0">
              <a:buNone/>
            </a:pPr>
            <a:r>
              <a:rPr lang="en-US" sz="1500">
                <a:solidFill>
                  <a:srgbClr val="28364A"/>
                </a:solidFill>
              </a:rPr>
              <a:t>Templates may reduce flexibility</a:t>
            </a:r>
            <a:endParaRPr lang="en-US" sz="1500"/>
          </a:p>
        </p:txBody>
      </p:sp>
      <p:sp>
        <p:nvSpPr>
          <p:cNvPr id="30" name="Shape 27"/>
          <p:cNvSpPr/>
          <p:nvPr/>
        </p:nvSpPr>
        <p:spPr>
          <a:xfrm>
            <a:off x="5879592" y="4480560"/>
            <a:ext cx="5120640" cy="521208"/>
          </a:xfrm>
          <a:prstGeom prst="roundRect">
            <a:avLst>
              <a:gd name="adj" fmla="val 7018"/>
            </a:avLst>
          </a:prstGeom>
          <a:solidFill>
            <a:srgbClr val="F7F8FB"/>
          </a:solidFill>
          <a:ln w="12700">
            <a:solidFill>
              <a:srgbClr val="EBEEF5"/>
            </a:solidFill>
            <a:prstDash val="solid"/>
          </a:ln>
        </p:spPr>
        <p:txBody>
          <a:bodyPr/>
          <a:lstStyle/>
          <a:p>
            <a:endParaRPr lang="en-GB"/>
          </a:p>
        </p:txBody>
      </p:sp>
      <p:sp>
        <p:nvSpPr>
          <p:cNvPr id="31" name="Text 28"/>
          <p:cNvSpPr/>
          <p:nvPr/>
        </p:nvSpPr>
        <p:spPr>
          <a:xfrm>
            <a:off x="5952744" y="4535424"/>
            <a:ext cx="4974336" cy="420624"/>
          </a:xfrm>
          <a:prstGeom prst="rect">
            <a:avLst/>
          </a:prstGeom>
          <a:noFill/>
          <a:ln/>
        </p:spPr>
        <p:txBody>
          <a:bodyPr wrap="square" lIns="0" tIns="0" rIns="0" bIns="0" rtlCol="0" anchor="ctr">
            <a:normAutofit/>
          </a:bodyPr>
          <a:lstStyle/>
          <a:p>
            <a:pPr marL="0" indent="0">
              <a:buNone/>
            </a:pPr>
            <a:r>
              <a:rPr lang="en-US" sz="1500">
                <a:solidFill>
                  <a:srgbClr val="28364A"/>
                </a:solidFill>
              </a:rPr>
              <a:t>Use mandatory core fields with optional local detail</a:t>
            </a:r>
            <a:endParaRPr lang="en-US" sz="1500"/>
          </a:p>
        </p:txBody>
      </p:sp>
      <p:sp>
        <p:nvSpPr>
          <p:cNvPr id="32" name="Shape 29"/>
          <p:cNvSpPr/>
          <p:nvPr/>
        </p:nvSpPr>
        <p:spPr>
          <a:xfrm>
            <a:off x="640080" y="5559552"/>
            <a:ext cx="10607040" cy="502920"/>
          </a:xfrm>
          <a:prstGeom prst="roundRect">
            <a:avLst>
              <a:gd name="adj" fmla="val 14545"/>
            </a:avLst>
          </a:prstGeom>
          <a:solidFill>
            <a:srgbClr val="CBD600"/>
          </a:solidFill>
          <a:ln w="12700">
            <a:solidFill>
              <a:srgbClr val="CBD600">
                <a:alpha val="0"/>
              </a:srgbClr>
            </a:solidFill>
            <a:prstDash val="solid"/>
          </a:ln>
        </p:spPr>
        <p:txBody>
          <a:bodyPr/>
          <a:lstStyle/>
          <a:p>
            <a:endParaRPr lang="en-GB"/>
          </a:p>
        </p:txBody>
      </p:sp>
      <p:sp>
        <p:nvSpPr>
          <p:cNvPr id="33" name="Text 30"/>
          <p:cNvSpPr/>
          <p:nvPr/>
        </p:nvSpPr>
        <p:spPr>
          <a:xfrm>
            <a:off x="822960" y="5696712"/>
            <a:ext cx="10241280" cy="228600"/>
          </a:xfrm>
          <a:prstGeom prst="rect">
            <a:avLst/>
          </a:prstGeom>
          <a:noFill/>
          <a:ln/>
        </p:spPr>
        <p:txBody>
          <a:bodyPr wrap="square" lIns="0" tIns="0" rIns="0" bIns="0" rtlCol="0" anchor="ctr">
            <a:normAutofit/>
          </a:bodyPr>
          <a:lstStyle/>
          <a:p>
            <a:pPr marL="0" indent="0">
              <a:buNone/>
            </a:pPr>
            <a:r>
              <a:rPr lang="en-US" sz="1500" b="1">
                <a:solidFill>
                  <a:srgbClr val="FFFFFF"/>
                </a:solidFill>
              </a:rPr>
              <a:t>Innovation can start with one controlled improvement — not a major system project.</a:t>
            </a:r>
            <a:endParaRPr lang="en-US" sz="15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mnt/data/template_render/slide-2.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502920" y="384048"/>
            <a:ext cx="9784080" cy="502920"/>
          </a:xfrm>
          <a:prstGeom prst="rect">
            <a:avLst/>
          </a:prstGeom>
          <a:noFill/>
          <a:ln/>
        </p:spPr>
        <p:txBody>
          <a:bodyPr wrap="square" lIns="0" tIns="0" rIns="0" bIns="0" rtlCol="0" anchor="ctr"/>
          <a:lstStyle/>
          <a:p>
            <a:pPr marL="0" indent="0">
              <a:buNone/>
            </a:pPr>
            <a:r>
              <a:rPr lang="en-US" sz="3000" b="1">
                <a:solidFill>
                  <a:srgbClr val="6F90D1"/>
                </a:solidFill>
                <a:latin typeface="Aptos Display" pitchFamily="34" charset="0"/>
                <a:ea typeface="Aptos Display" pitchFamily="34" charset="-122"/>
                <a:cs typeface="Aptos Display" pitchFamily="34" charset="-120"/>
              </a:rPr>
              <a:t>Practical resources that can help</a:t>
            </a:r>
            <a:endParaRPr lang="en-US" sz="3000"/>
          </a:p>
        </p:txBody>
      </p:sp>
      <p:sp>
        <p:nvSpPr>
          <p:cNvPr id="4" name="Shape 1"/>
          <p:cNvSpPr/>
          <p:nvPr/>
        </p:nvSpPr>
        <p:spPr>
          <a:xfrm>
            <a:off x="685800" y="1097280"/>
            <a:ext cx="3108960" cy="438912"/>
          </a:xfrm>
          <a:prstGeom prst="roundRect">
            <a:avLst>
              <a:gd name="adj" fmla="val 16667"/>
            </a:avLst>
          </a:prstGeom>
          <a:solidFill>
            <a:srgbClr val="E7EEF9"/>
          </a:solidFill>
          <a:ln w="12700">
            <a:solidFill>
              <a:srgbClr val="E7EEF9">
                <a:alpha val="0"/>
              </a:srgbClr>
            </a:solidFill>
            <a:prstDash val="solid"/>
          </a:ln>
        </p:spPr>
        <p:txBody>
          <a:bodyPr/>
          <a:lstStyle/>
          <a:p>
            <a:endParaRPr lang="en-GB"/>
          </a:p>
        </p:txBody>
      </p:sp>
      <p:sp>
        <p:nvSpPr>
          <p:cNvPr id="5" name="Text 2"/>
          <p:cNvSpPr/>
          <p:nvPr/>
        </p:nvSpPr>
        <p:spPr>
          <a:xfrm>
            <a:off x="795528" y="1179576"/>
            <a:ext cx="288950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Simple templates</a:t>
            </a:r>
            <a:endParaRPr lang="en-US" sz="1500"/>
          </a:p>
        </p:txBody>
      </p:sp>
      <p:sp>
        <p:nvSpPr>
          <p:cNvPr id="6" name="Text 3"/>
          <p:cNvSpPr/>
          <p:nvPr/>
        </p:nvSpPr>
        <p:spPr>
          <a:xfrm>
            <a:off x="777240" y="1691640"/>
            <a:ext cx="297180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Award-start checklist</a:t>
            </a:r>
            <a:endParaRPr lang="en-US" sz="1700"/>
          </a:p>
          <a:p>
            <a:pPr marL="177800" indent="-177800">
              <a:buSzPct val="100000"/>
              <a:buChar char="•"/>
            </a:pPr>
            <a:r>
              <a:rPr lang="en-US" sz="1700">
                <a:solidFill>
                  <a:srgbClr val="28364A"/>
                </a:solidFill>
              </a:rPr>
              <a:t>PI responsibility summary</a:t>
            </a:r>
            <a:endParaRPr lang="en-US" sz="1700"/>
          </a:p>
          <a:p>
            <a:pPr marL="177800" indent="-177800">
              <a:buSzPct val="100000"/>
              <a:buChar char="•"/>
            </a:pPr>
            <a:r>
              <a:rPr lang="en-US" sz="1700">
                <a:solidFill>
                  <a:srgbClr val="28364A"/>
                </a:solidFill>
              </a:rPr>
              <a:t>Close-out checklist</a:t>
            </a:r>
            <a:endParaRPr lang="en-US" sz="1700"/>
          </a:p>
          <a:p>
            <a:pPr marL="177800" indent="-177800">
              <a:buSzPct val="100000"/>
              <a:buChar char="•"/>
            </a:pPr>
            <a:r>
              <a:rPr lang="en-US" sz="1700">
                <a:solidFill>
                  <a:srgbClr val="28364A"/>
                </a:solidFill>
              </a:rPr>
              <a:t>Funder rules FAQ</a:t>
            </a:r>
            <a:endParaRPr lang="en-US" sz="1700"/>
          </a:p>
        </p:txBody>
      </p:sp>
      <p:sp>
        <p:nvSpPr>
          <p:cNvPr id="7" name="Shape 4"/>
          <p:cNvSpPr/>
          <p:nvPr/>
        </p:nvSpPr>
        <p:spPr>
          <a:xfrm>
            <a:off x="4069080" y="1097280"/>
            <a:ext cx="3108960" cy="438912"/>
          </a:xfrm>
          <a:prstGeom prst="roundRect">
            <a:avLst>
              <a:gd name="adj" fmla="val 16667"/>
            </a:avLst>
          </a:prstGeom>
          <a:solidFill>
            <a:srgbClr val="F1F5CB"/>
          </a:solidFill>
          <a:ln w="12700">
            <a:solidFill>
              <a:srgbClr val="F1F5CB">
                <a:alpha val="0"/>
              </a:srgbClr>
            </a:solidFill>
            <a:prstDash val="solid"/>
          </a:ln>
        </p:spPr>
        <p:txBody>
          <a:bodyPr/>
          <a:lstStyle/>
          <a:p>
            <a:endParaRPr lang="en-GB"/>
          </a:p>
        </p:txBody>
      </p:sp>
      <p:sp>
        <p:nvSpPr>
          <p:cNvPr id="8" name="Text 5"/>
          <p:cNvSpPr/>
          <p:nvPr/>
        </p:nvSpPr>
        <p:spPr>
          <a:xfrm>
            <a:off x="4178808" y="1179576"/>
            <a:ext cx="288950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Smarter processes</a:t>
            </a:r>
            <a:endParaRPr lang="en-US" sz="1500"/>
          </a:p>
        </p:txBody>
      </p:sp>
      <p:sp>
        <p:nvSpPr>
          <p:cNvPr id="9" name="Text 6"/>
          <p:cNvSpPr/>
          <p:nvPr/>
        </p:nvSpPr>
        <p:spPr>
          <a:xfrm>
            <a:off x="4160520" y="1691640"/>
            <a:ext cx="297180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Risk-based review schedule</a:t>
            </a:r>
            <a:endParaRPr lang="en-US" sz="1700"/>
          </a:p>
          <a:p>
            <a:pPr marL="177800" indent="-177800">
              <a:buSzPct val="100000"/>
              <a:buChar char="•"/>
            </a:pPr>
            <a:r>
              <a:rPr lang="en-US" sz="1700">
                <a:solidFill>
                  <a:srgbClr val="28364A"/>
                </a:solidFill>
              </a:rPr>
              <a:t>RACI / ownership map</a:t>
            </a:r>
            <a:endParaRPr lang="en-US" sz="1700"/>
          </a:p>
          <a:p>
            <a:pPr marL="177800" indent="-177800">
              <a:buSzPct val="100000"/>
              <a:buChar char="•"/>
            </a:pPr>
            <a:r>
              <a:rPr lang="en-US" sz="1700">
                <a:solidFill>
                  <a:srgbClr val="28364A"/>
                </a:solidFill>
              </a:rPr>
              <a:t>Standard claims workflow</a:t>
            </a:r>
            <a:endParaRPr lang="en-US" sz="1700"/>
          </a:p>
          <a:p>
            <a:pPr marL="177800" indent="-177800">
              <a:buSzPct val="100000"/>
              <a:buChar char="•"/>
            </a:pPr>
            <a:r>
              <a:rPr lang="en-US" sz="1700">
                <a:solidFill>
                  <a:srgbClr val="28364A"/>
                </a:solidFill>
              </a:rPr>
              <a:t>Escalation thresholds</a:t>
            </a:r>
            <a:endParaRPr lang="en-US" sz="1700"/>
          </a:p>
        </p:txBody>
      </p:sp>
      <p:sp>
        <p:nvSpPr>
          <p:cNvPr id="10" name="Shape 7"/>
          <p:cNvSpPr/>
          <p:nvPr/>
        </p:nvSpPr>
        <p:spPr>
          <a:xfrm>
            <a:off x="7452360" y="1097280"/>
            <a:ext cx="3108960" cy="438912"/>
          </a:xfrm>
          <a:prstGeom prst="roundRect">
            <a:avLst>
              <a:gd name="adj" fmla="val 16667"/>
            </a:avLst>
          </a:prstGeom>
          <a:solidFill>
            <a:srgbClr val="E7EEF9"/>
          </a:solidFill>
          <a:ln w="12700">
            <a:solidFill>
              <a:srgbClr val="E7EEF9">
                <a:alpha val="0"/>
              </a:srgbClr>
            </a:solidFill>
            <a:prstDash val="solid"/>
          </a:ln>
        </p:spPr>
        <p:txBody>
          <a:bodyPr/>
          <a:lstStyle/>
          <a:p>
            <a:endParaRPr lang="en-GB"/>
          </a:p>
        </p:txBody>
      </p:sp>
      <p:sp>
        <p:nvSpPr>
          <p:cNvPr id="11" name="Text 8"/>
          <p:cNvSpPr/>
          <p:nvPr/>
        </p:nvSpPr>
        <p:spPr>
          <a:xfrm>
            <a:off x="7562088" y="1179576"/>
            <a:ext cx="288950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Insight tools</a:t>
            </a:r>
            <a:endParaRPr lang="en-US" sz="1500"/>
          </a:p>
        </p:txBody>
      </p:sp>
      <p:sp>
        <p:nvSpPr>
          <p:cNvPr id="12" name="Text 9"/>
          <p:cNvSpPr/>
          <p:nvPr/>
        </p:nvSpPr>
        <p:spPr>
          <a:xfrm>
            <a:off x="7543800" y="1691640"/>
            <a:ext cx="297180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Award health dashboard</a:t>
            </a:r>
            <a:endParaRPr lang="en-US" sz="1700"/>
          </a:p>
          <a:p>
            <a:pPr marL="177800" indent="-177800">
              <a:buSzPct val="100000"/>
              <a:buChar char="•"/>
            </a:pPr>
            <a:r>
              <a:rPr lang="en-US" sz="1700">
                <a:solidFill>
                  <a:srgbClr val="28364A"/>
                </a:solidFill>
              </a:rPr>
              <a:t>Task list analysis</a:t>
            </a:r>
            <a:endParaRPr lang="en-US" sz="1700"/>
          </a:p>
          <a:p>
            <a:pPr marL="177800" indent="-177800">
              <a:buSzPct val="100000"/>
              <a:buChar char="•"/>
            </a:pPr>
            <a:r>
              <a:rPr lang="en-US" sz="1700">
                <a:solidFill>
                  <a:srgbClr val="28364A"/>
                </a:solidFill>
              </a:rPr>
              <a:t>Portfolio risk view</a:t>
            </a:r>
            <a:endParaRPr lang="en-US" sz="1700"/>
          </a:p>
          <a:p>
            <a:pPr marL="177800" indent="-177800">
              <a:buSzPct val="100000"/>
              <a:buChar char="•"/>
            </a:pPr>
            <a:r>
              <a:rPr lang="en-US" sz="1700">
                <a:solidFill>
                  <a:srgbClr val="28364A"/>
                </a:solidFill>
              </a:rPr>
              <a:t>AI prompt bank</a:t>
            </a:r>
            <a:endParaRPr lang="en-US" sz="1700"/>
          </a:p>
        </p:txBody>
      </p:sp>
      <p:sp>
        <p:nvSpPr>
          <p:cNvPr id="13" name="Shape 10"/>
          <p:cNvSpPr/>
          <p:nvPr/>
        </p:nvSpPr>
        <p:spPr>
          <a:xfrm>
            <a:off x="1188720" y="5074920"/>
            <a:ext cx="9784080" cy="566928"/>
          </a:xfrm>
          <a:prstGeom prst="roundRect">
            <a:avLst>
              <a:gd name="adj" fmla="val 12903"/>
            </a:avLst>
          </a:prstGeom>
          <a:solidFill>
            <a:srgbClr val="F7F8FB"/>
          </a:solidFill>
          <a:ln w="12700">
            <a:solidFill>
              <a:srgbClr val="F7F8FB">
                <a:alpha val="0"/>
              </a:srgbClr>
            </a:solidFill>
            <a:prstDash val="solid"/>
          </a:ln>
        </p:spPr>
        <p:txBody>
          <a:bodyPr/>
          <a:lstStyle/>
          <a:p>
            <a:endParaRPr lang="en-GB"/>
          </a:p>
        </p:txBody>
      </p:sp>
      <p:sp>
        <p:nvSpPr>
          <p:cNvPr id="14" name="Text 11"/>
          <p:cNvSpPr/>
          <p:nvPr/>
        </p:nvSpPr>
        <p:spPr>
          <a:xfrm>
            <a:off x="1298448" y="5193792"/>
            <a:ext cx="9564624" cy="365760"/>
          </a:xfrm>
          <a:prstGeom prst="rect">
            <a:avLst/>
          </a:prstGeom>
          <a:noFill/>
          <a:ln/>
        </p:spPr>
        <p:txBody>
          <a:bodyPr wrap="square" lIns="0" tIns="0" rIns="0" bIns="0" rtlCol="0" anchor="ctr">
            <a:normAutofit fontScale="92500"/>
          </a:bodyPr>
          <a:lstStyle/>
          <a:p>
            <a:pPr marL="0" indent="0">
              <a:buNone/>
            </a:pPr>
            <a:r>
              <a:rPr lang="en-US" sz="2000" b="1">
                <a:solidFill>
                  <a:srgbClr val="28364A"/>
                </a:solidFill>
              </a:rPr>
              <a:t>The best resource is one that people actually use: simple, visible, owned and reviewed.</a:t>
            </a:r>
            <a:endParaRPr lang="en-US" sz="20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mnt/data/template_render/slide-2.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502920" y="384048"/>
            <a:ext cx="9784080" cy="502920"/>
          </a:xfrm>
          <a:prstGeom prst="rect">
            <a:avLst/>
          </a:prstGeom>
          <a:noFill/>
          <a:ln/>
        </p:spPr>
        <p:txBody>
          <a:bodyPr wrap="square" lIns="0" tIns="0" rIns="0" bIns="0" rtlCol="0" anchor="ctr"/>
          <a:lstStyle/>
          <a:p>
            <a:pPr marL="0" indent="0">
              <a:buNone/>
            </a:pPr>
            <a:r>
              <a:rPr lang="en-US" sz="3000" b="1">
                <a:solidFill>
                  <a:srgbClr val="6F90D1"/>
                </a:solidFill>
                <a:latin typeface="Aptos Display" pitchFamily="34" charset="0"/>
                <a:ea typeface="Aptos Display" pitchFamily="34" charset="-122"/>
                <a:cs typeface="Aptos Display" pitchFamily="34" charset="-120"/>
              </a:rPr>
              <a:t>Resource 1: award start-up checklist</a:t>
            </a:r>
            <a:endParaRPr lang="en-US" sz="3000"/>
          </a:p>
        </p:txBody>
      </p:sp>
      <p:sp>
        <p:nvSpPr>
          <p:cNvPr id="4" name="Shape 1"/>
          <p:cNvSpPr/>
          <p:nvPr/>
        </p:nvSpPr>
        <p:spPr>
          <a:xfrm>
            <a:off x="685800" y="1097280"/>
            <a:ext cx="3246120" cy="438912"/>
          </a:xfrm>
          <a:prstGeom prst="roundRect">
            <a:avLst>
              <a:gd name="adj" fmla="val 16667"/>
            </a:avLst>
          </a:prstGeom>
          <a:solidFill>
            <a:srgbClr val="E7EEF9"/>
          </a:solidFill>
          <a:ln w="12700">
            <a:solidFill>
              <a:srgbClr val="E7EEF9">
                <a:alpha val="0"/>
              </a:srgbClr>
            </a:solidFill>
            <a:prstDash val="solid"/>
          </a:ln>
        </p:spPr>
        <p:txBody>
          <a:bodyPr/>
          <a:lstStyle/>
          <a:p>
            <a:endParaRPr lang="en-GB"/>
          </a:p>
        </p:txBody>
      </p:sp>
      <p:sp>
        <p:nvSpPr>
          <p:cNvPr id="5" name="Text 2"/>
          <p:cNvSpPr/>
          <p:nvPr/>
        </p:nvSpPr>
        <p:spPr>
          <a:xfrm>
            <a:off x="795528" y="1179576"/>
            <a:ext cx="302666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Funding and budget</a:t>
            </a:r>
            <a:endParaRPr lang="en-US" sz="1500"/>
          </a:p>
        </p:txBody>
      </p:sp>
      <p:sp>
        <p:nvSpPr>
          <p:cNvPr id="6" name="Text 3"/>
          <p:cNvSpPr/>
          <p:nvPr/>
        </p:nvSpPr>
        <p:spPr>
          <a:xfrm>
            <a:off x="777240" y="1691640"/>
            <a:ext cx="310896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Award value and categories</a:t>
            </a:r>
            <a:endParaRPr lang="en-US" sz="1700"/>
          </a:p>
          <a:p>
            <a:pPr marL="177800" indent="-177800">
              <a:buSzPct val="100000"/>
              <a:buChar char="•"/>
            </a:pPr>
            <a:r>
              <a:rPr lang="en-US" sz="1700">
                <a:solidFill>
                  <a:srgbClr val="28364A"/>
                </a:solidFill>
              </a:rPr>
              <a:t>Start and end dates</a:t>
            </a:r>
            <a:endParaRPr lang="en-US" sz="1700"/>
          </a:p>
          <a:p>
            <a:pPr marL="177800" indent="-177800">
              <a:buSzPct val="100000"/>
              <a:buChar char="•"/>
            </a:pPr>
            <a:r>
              <a:rPr lang="en-US" sz="1700">
                <a:solidFill>
                  <a:srgbClr val="28364A"/>
                </a:solidFill>
              </a:rPr>
              <a:t>Reporting / claim deadlines</a:t>
            </a:r>
            <a:endParaRPr lang="en-US" sz="1700"/>
          </a:p>
          <a:p>
            <a:pPr marL="177800" indent="-177800">
              <a:buSzPct val="100000"/>
              <a:buChar char="•"/>
            </a:pPr>
            <a:r>
              <a:rPr lang="en-US" sz="1700">
                <a:solidFill>
                  <a:srgbClr val="28364A"/>
                </a:solidFill>
              </a:rPr>
              <a:t>Restrictions and special conditions</a:t>
            </a:r>
            <a:endParaRPr lang="en-US" sz="1700"/>
          </a:p>
        </p:txBody>
      </p:sp>
      <p:sp>
        <p:nvSpPr>
          <p:cNvPr id="7" name="Shape 4"/>
          <p:cNvSpPr/>
          <p:nvPr/>
        </p:nvSpPr>
        <p:spPr>
          <a:xfrm>
            <a:off x="4251960" y="1097280"/>
            <a:ext cx="3246120" cy="438912"/>
          </a:xfrm>
          <a:prstGeom prst="roundRect">
            <a:avLst>
              <a:gd name="adj" fmla="val 16667"/>
            </a:avLst>
          </a:prstGeom>
          <a:solidFill>
            <a:srgbClr val="F1F5CB"/>
          </a:solidFill>
          <a:ln w="12700">
            <a:solidFill>
              <a:srgbClr val="F1F5CB">
                <a:alpha val="0"/>
              </a:srgbClr>
            </a:solidFill>
            <a:prstDash val="solid"/>
          </a:ln>
        </p:spPr>
        <p:txBody>
          <a:bodyPr/>
          <a:lstStyle/>
          <a:p>
            <a:endParaRPr lang="en-GB"/>
          </a:p>
        </p:txBody>
      </p:sp>
      <p:sp>
        <p:nvSpPr>
          <p:cNvPr id="8" name="Text 5"/>
          <p:cNvSpPr/>
          <p:nvPr/>
        </p:nvSpPr>
        <p:spPr>
          <a:xfrm>
            <a:off x="4361688" y="1179576"/>
            <a:ext cx="302666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Delivery plan</a:t>
            </a:r>
            <a:endParaRPr lang="en-US" sz="1500"/>
          </a:p>
        </p:txBody>
      </p:sp>
      <p:sp>
        <p:nvSpPr>
          <p:cNvPr id="9" name="Text 6"/>
          <p:cNvSpPr/>
          <p:nvPr/>
        </p:nvSpPr>
        <p:spPr>
          <a:xfrm>
            <a:off x="4343400" y="1691640"/>
            <a:ext cx="310896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Recruitment assumptions</a:t>
            </a:r>
            <a:endParaRPr lang="en-US" sz="1700"/>
          </a:p>
          <a:p>
            <a:pPr marL="177800" indent="-177800">
              <a:buSzPct val="100000"/>
              <a:buChar char="•"/>
            </a:pPr>
            <a:r>
              <a:rPr lang="en-US" sz="1700">
                <a:solidFill>
                  <a:srgbClr val="28364A"/>
                </a:solidFill>
              </a:rPr>
              <a:t>Equipment and travel plans</a:t>
            </a:r>
            <a:endParaRPr lang="en-US" sz="1700"/>
          </a:p>
          <a:p>
            <a:pPr marL="177800" indent="-177800">
              <a:buSzPct val="100000"/>
              <a:buChar char="•"/>
            </a:pPr>
            <a:r>
              <a:rPr lang="en-US" sz="1700">
                <a:solidFill>
                  <a:srgbClr val="28364A"/>
                </a:solidFill>
              </a:rPr>
              <a:t>Subcontracting or collaborators</a:t>
            </a:r>
            <a:endParaRPr lang="en-US" sz="1700"/>
          </a:p>
          <a:p>
            <a:pPr marL="177800" indent="-177800">
              <a:buSzPct val="100000"/>
              <a:buChar char="•"/>
            </a:pPr>
            <a:r>
              <a:rPr lang="en-US" sz="1700">
                <a:solidFill>
                  <a:srgbClr val="28364A"/>
                </a:solidFill>
              </a:rPr>
              <a:t>PI responsibilities</a:t>
            </a:r>
            <a:endParaRPr lang="en-US" sz="1700"/>
          </a:p>
        </p:txBody>
      </p:sp>
      <p:sp>
        <p:nvSpPr>
          <p:cNvPr id="10" name="Shape 7"/>
          <p:cNvSpPr/>
          <p:nvPr/>
        </p:nvSpPr>
        <p:spPr>
          <a:xfrm>
            <a:off x="7818120" y="1097280"/>
            <a:ext cx="3246120" cy="438912"/>
          </a:xfrm>
          <a:prstGeom prst="roundRect">
            <a:avLst>
              <a:gd name="adj" fmla="val 16667"/>
            </a:avLst>
          </a:prstGeom>
          <a:solidFill>
            <a:srgbClr val="E7EEF9"/>
          </a:solidFill>
          <a:ln w="12700">
            <a:solidFill>
              <a:srgbClr val="E7EEF9">
                <a:alpha val="0"/>
              </a:srgbClr>
            </a:solidFill>
            <a:prstDash val="solid"/>
          </a:ln>
        </p:spPr>
        <p:txBody>
          <a:bodyPr/>
          <a:lstStyle/>
          <a:p>
            <a:endParaRPr lang="en-GB"/>
          </a:p>
        </p:txBody>
      </p:sp>
      <p:sp>
        <p:nvSpPr>
          <p:cNvPr id="11" name="Text 8"/>
          <p:cNvSpPr/>
          <p:nvPr/>
        </p:nvSpPr>
        <p:spPr>
          <a:xfrm>
            <a:off x="7927848" y="1179576"/>
            <a:ext cx="302666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Assurance</a:t>
            </a:r>
            <a:endParaRPr lang="en-US" sz="1500"/>
          </a:p>
        </p:txBody>
      </p:sp>
      <p:sp>
        <p:nvSpPr>
          <p:cNvPr id="12" name="Text 9"/>
          <p:cNvSpPr/>
          <p:nvPr/>
        </p:nvSpPr>
        <p:spPr>
          <a:xfrm>
            <a:off x="7909560" y="1691640"/>
            <a:ext cx="310896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Evidence storage</a:t>
            </a:r>
            <a:endParaRPr lang="en-US" sz="1700"/>
          </a:p>
          <a:p>
            <a:pPr marL="177800" indent="-177800">
              <a:buSzPct val="100000"/>
              <a:buChar char="•"/>
            </a:pPr>
            <a:r>
              <a:rPr lang="en-US" sz="1700">
                <a:solidFill>
                  <a:srgbClr val="28364A"/>
                </a:solidFill>
              </a:rPr>
              <a:t>Ethics / due diligence</a:t>
            </a:r>
            <a:endParaRPr lang="en-US" sz="1700"/>
          </a:p>
          <a:p>
            <a:pPr marL="177800" indent="-177800">
              <a:buSzPct val="100000"/>
              <a:buChar char="•"/>
            </a:pPr>
            <a:r>
              <a:rPr lang="en-US" sz="1700">
                <a:solidFill>
                  <a:srgbClr val="28364A"/>
                </a:solidFill>
              </a:rPr>
              <a:t>Trusted research risks</a:t>
            </a:r>
            <a:endParaRPr lang="en-US" sz="1700"/>
          </a:p>
          <a:p>
            <a:pPr marL="177800" indent="-177800">
              <a:buSzPct val="100000"/>
              <a:buChar char="•"/>
            </a:pPr>
            <a:r>
              <a:rPr lang="en-US" sz="1700">
                <a:solidFill>
                  <a:srgbClr val="28364A"/>
                </a:solidFill>
              </a:rPr>
              <a:t>Escalation points</a:t>
            </a:r>
            <a:endParaRPr lang="en-US" sz="1700"/>
          </a:p>
        </p:txBody>
      </p:sp>
      <p:sp>
        <p:nvSpPr>
          <p:cNvPr id="13" name="Shape 10"/>
          <p:cNvSpPr/>
          <p:nvPr/>
        </p:nvSpPr>
        <p:spPr>
          <a:xfrm>
            <a:off x="640080" y="5212080"/>
            <a:ext cx="10607040" cy="502920"/>
          </a:xfrm>
          <a:prstGeom prst="roundRect">
            <a:avLst>
              <a:gd name="adj" fmla="val 14545"/>
            </a:avLst>
          </a:prstGeom>
          <a:solidFill>
            <a:srgbClr val="CBD600"/>
          </a:solidFill>
          <a:ln w="12700">
            <a:solidFill>
              <a:srgbClr val="CBD600">
                <a:alpha val="0"/>
              </a:srgbClr>
            </a:solidFill>
            <a:prstDash val="solid"/>
          </a:ln>
        </p:spPr>
        <p:txBody>
          <a:bodyPr/>
          <a:lstStyle/>
          <a:p>
            <a:endParaRPr lang="en-GB"/>
          </a:p>
        </p:txBody>
      </p:sp>
      <p:sp>
        <p:nvSpPr>
          <p:cNvPr id="14" name="Text 11"/>
          <p:cNvSpPr/>
          <p:nvPr/>
        </p:nvSpPr>
        <p:spPr>
          <a:xfrm>
            <a:off x="822960" y="5349240"/>
            <a:ext cx="10241280" cy="228600"/>
          </a:xfrm>
          <a:prstGeom prst="rect">
            <a:avLst/>
          </a:prstGeom>
          <a:noFill/>
          <a:ln/>
        </p:spPr>
        <p:txBody>
          <a:bodyPr wrap="square" lIns="0" tIns="0" rIns="0" bIns="0" rtlCol="0" anchor="ctr">
            <a:normAutofit/>
          </a:bodyPr>
          <a:lstStyle/>
          <a:p>
            <a:pPr marL="0" indent="0">
              <a:buNone/>
            </a:pPr>
            <a:r>
              <a:rPr lang="en-US" sz="1500" b="1">
                <a:solidFill>
                  <a:srgbClr val="FFFFFF"/>
                </a:solidFill>
              </a:rPr>
              <a:t>Use the start of the award to prevent downstream problems.</a:t>
            </a:r>
            <a:endParaRPr lang="en-US" sz="15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mnt/data/template_render/slide-2.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502920" y="384048"/>
            <a:ext cx="9784080" cy="502920"/>
          </a:xfrm>
          <a:prstGeom prst="rect">
            <a:avLst/>
          </a:prstGeom>
          <a:noFill/>
          <a:ln/>
        </p:spPr>
        <p:txBody>
          <a:bodyPr wrap="square" lIns="0" tIns="0" rIns="0" bIns="0" rtlCol="0" anchor="ctr"/>
          <a:lstStyle/>
          <a:p>
            <a:pPr marL="0" indent="0">
              <a:buNone/>
            </a:pPr>
            <a:r>
              <a:rPr lang="en-US" sz="3000" b="1">
                <a:solidFill>
                  <a:srgbClr val="6F90D1"/>
                </a:solidFill>
                <a:latin typeface="Aptos Display" pitchFamily="34" charset="0"/>
                <a:ea typeface="Aptos Display" pitchFamily="34" charset="-122"/>
                <a:cs typeface="Aptos Display" pitchFamily="34" charset="-120"/>
              </a:rPr>
              <a:t>Resource 2: PI responsibility summary</a:t>
            </a:r>
            <a:endParaRPr lang="en-US" sz="3000"/>
          </a:p>
        </p:txBody>
      </p:sp>
      <p:sp>
        <p:nvSpPr>
          <p:cNvPr id="4" name="Text 1"/>
          <p:cNvSpPr/>
          <p:nvPr/>
        </p:nvSpPr>
        <p:spPr>
          <a:xfrm>
            <a:off x="685800" y="1115568"/>
            <a:ext cx="10515600" cy="320040"/>
          </a:xfrm>
          <a:prstGeom prst="rect">
            <a:avLst/>
          </a:prstGeom>
          <a:noFill/>
          <a:ln/>
        </p:spPr>
        <p:txBody>
          <a:bodyPr wrap="square" lIns="0" tIns="0" rIns="0" bIns="0" rtlCol="0" anchor="ctr"/>
          <a:lstStyle/>
          <a:p>
            <a:pPr marL="0" indent="0">
              <a:buNone/>
            </a:pPr>
            <a:r>
              <a:rPr lang="en-US" sz="2100" b="1">
                <a:solidFill>
                  <a:srgbClr val="28364A"/>
                </a:solidFill>
              </a:rPr>
              <a:t>Improving PI engagement without overwhelming academics</a:t>
            </a:r>
            <a:endParaRPr lang="en-US" sz="2100"/>
          </a:p>
        </p:txBody>
      </p:sp>
      <p:sp>
        <p:nvSpPr>
          <p:cNvPr id="5" name="Text 2"/>
          <p:cNvSpPr/>
          <p:nvPr/>
        </p:nvSpPr>
        <p:spPr>
          <a:xfrm>
            <a:off x="822960" y="1691640"/>
            <a:ext cx="5394960" cy="3200400"/>
          </a:xfrm>
          <a:prstGeom prst="rect">
            <a:avLst/>
          </a:prstGeom>
          <a:noFill/>
          <a:ln/>
        </p:spPr>
        <p:txBody>
          <a:bodyPr wrap="square" lIns="635" tIns="635" rIns="635" bIns="635" rtlCol="0" anchor="ctr">
            <a:normAutofit/>
          </a:bodyPr>
          <a:lstStyle/>
          <a:p>
            <a:pPr marL="177800" indent="-177800">
              <a:buSzPct val="100000"/>
              <a:buChar char="•"/>
            </a:pPr>
            <a:r>
              <a:rPr lang="en-US" sz="1900">
                <a:solidFill>
                  <a:srgbClr val="28364A"/>
                </a:solidFill>
              </a:rPr>
              <a:t>What the PI is responsible for</a:t>
            </a:r>
            <a:endParaRPr lang="en-US" sz="1900"/>
          </a:p>
          <a:p>
            <a:pPr marL="177800" indent="-177800">
              <a:buSzPct val="100000"/>
              <a:buChar char="•"/>
            </a:pPr>
            <a:r>
              <a:rPr lang="en-US" sz="1900">
                <a:solidFill>
                  <a:srgbClr val="28364A"/>
                </a:solidFill>
              </a:rPr>
              <a:t>What the department or school supports</a:t>
            </a:r>
            <a:endParaRPr lang="en-US" sz="1900"/>
          </a:p>
          <a:p>
            <a:pPr marL="177800" indent="-177800">
              <a:buSzPct val="100000"/>
              <a:buChar char="•"/>
            </a:pPr>
            <a:r>
              <a:rPr lang="en-US" sz="1900">
                <a:solidFill>
                  <a:srgbClr val="28364A"/>
                </a:solidFill>
              </a:rPr>
              <a:t>What the post-award team manages</a:t>
            </a:r>
            <a:endParaRPr lang="en-US" sz="1900"/>
          </a:p>
          <a:p>
            <a:pPr marL="177800" indent="-177800">
              <a:buSzPct val="100000"/>
              <a:buChar char="•"/>
            </a:pPr>
            <a:r>
              <a:rPr lang="en-US" sz="1900">
                <a:solidFill>
                  <a:srgbClr val="28364A"/>
                </a:solidFill>
              </a:rPr>
              <a:t>What needs approval before costs are incurred</a:t>
            </a:r>
            <a:endParaRPr lang="en-US" sz="1900"/>
          </a:p>
          <a:p>
            <a:pPr marL="177800" indent="-177800">
              <a:buSzPct val="100000"/>
              <a:buChar char="•"/>
            </a:pPr>
            <a:r>
              <a:rPr lang="en-US" sz="1900">
                <a:solidFill>
                  <a:srgbClr val="28364A"/>
                </a:solidFill>
              </a:rPr>
              <a:t>When forecasts need to be reviewed</a:t>
            </a:r>
            <a:endParaRPr lang="en-US" sz="1900"/>
          </a:p>
          <a:p>
            <a:pPr marL="177800" indent="-177800">
              <a:buSzPct val="100000"/>
              <a:buChar char="•"/>
            </a:pPr>
            <a:r>
              <a:rPr lang="en-US" sz="1900">
                <a:solidFill>
                  <a:srgbClr val="28364A"/>
                </a:solidFill>
              </a:rPr>
              <a:t>What evidence needs to be retained</a:t>
            </a:r>
            <a:endParaRPr lang="en-US" sz="1900"/>
          </a:p>
          <a:p>
            <a:pPr marL="177800" indent="-177800">
              <a:buSzPct val="100000"/>
              <a:buChar char="•"/>
            </a:pPr>
            <a:r>
              <a:rPr lang="en-US" sz="1900">
                <a:solidFill>
                  <a:srgbClr val="28364A"/>
                </a:solidFill>
              </a:rPr>
              <a:t>What to do if plans change</a:t>
            </a:r>
            <a:endParaRPr lang="en-US" sz="1900"/>
          </a:p>
          <a:p>
            <a:pPr marL="177800" indent="-177800">
              <a:buSzPct val="100000"/>
              <a:buChar char="•"/>
            </a:pPr>
            <a:r>
              <a:rPr lang="en-US" sz="1900">
                <a:solidFill>
                  <a:srgbClr val="28364A"/>
                </a:solidFill>
              </a:rPr>
              <a:t>Who to contact for help</a:t>
            </a:r>
            <a:endParaRPr lang="en-US" sz="1900"/>
          </a:p>
        </p:txBody>
      </p:sp>
      <p:sp>
        <p:nvSpPr>
          <p:cNvPr id="6" name="Shape 3"/>
          <p:cNvSpPr/>
          <p:nvPr/>
        </p:nvSpPr>
        <p:spPr>
          <a:xfrm>
            <a:off x="6583680" y="1965960"/>
            <a:ext cx="4206240" cy="2011680"/>
          </a:xfrm>
          <a:prstGeom prst="roundRect">
            <a:avLst>
              <a:gd name="adj" fmla="val 3636"/>
            </a:avLst>
          </a:prstGeom>
          <a:solidFill>
            <a:srgbClr val="E7EEF9"/>
          </a:solidFill>
          <a:ln w="12700">
            <a:solidFill>
              <a:srgbClr val="E7EEF9">
                <a:alpha val="0"/>
              </a:srgbClr>
            </a:solidFill>
            <a:prstDash val="solid"/>
          </a:ln>
        </p:spPr>
        <p:txBody>
          <a:bodyPr/>
          <a:lstStyle/>
          <a:p>
            <a:endParaRPr lang="en-GB"/>
          </a:p>
        </p:txBody>
      </p:sp>
      <p:sp>
        <p:nvSpPr>
          <p:cNvPr id="7" name="Text 4"/>
          <p:cNvSpPr/>
          <p:nvPr/>
        </p:nvSpPr>
        <p:spPr>
          <a:xfrm>
            <a:off x="6693408" y="2084832"/>
            <a:ext cx="3986784" cy="1810512"/>
          </a:xfrm>
          <a:prstGeom prst="rect">
            <a:avLst/>
          </a:prstGeom>
          <a:noFill/>
          <a:ln/>
        </p:spPr>
        <p:txBody>
          <a:bodyPr wrap="square" lIns="0" tIns="0" rIns="0" bIns="0" rtlCol="0" anchor="ctr">
            <a:normAutofit lnSpcReduction="10000"/>
          </a:bodyPr>
          <a:lstStyle/>
          <a:p>
            <a:pPr marL="0" indent="0">
              <a:buNone/>
            </a:pPr>
            <a:r>
              <a:rPr lang="en-US" sz="2000" b="1">
                <a:solidFill>
                  <a:srgbClr val="28364A"/>
                </a:solidFill>
              </a:rPr>
              <a:t>This is not about transferring administration to academics. It is about making responsibilities clear enough that issues are identified before they become urgent.</a:t>
            </a:r>
            <a:endParaRPr lang="en-US" sz="20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mnt/data/template_render/slide-2.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502920" y="384048"/>
            <a:ext cx="9784080" cy="502920"/>
          </a:xfrm>
          <a:prstGeom prst="rect">
            <a:avLst/>
          </a:prstGeom>
          <a:noFill/>
          <a:ln/>
        </p:spPr>
        <p:txBody>
          <a:bodyPr wrap="square" lIns="0" tIns="0" rIns="0" bIns="0" rtlCol="0" anchor="ctr"/>
          <a:lstStyle/>
          <a:p>
            <a:pPr marL="0" indent="0">
              <a:buNone/>
            </a:pPr>
            <a:r>
              <a:rPr lang="en-US" sz="3000" b="1">
                <a:solidFill>
                  <a:srgbClr val="6F90D1"/>
                </a:solidFill>
                <a:latin typeface="Aptos Display" pitchFamily="34" charset="0"/>
                <a:ea typeface="Aptos Display" pitchFamily="34" charset="-122"/>
                <a:cs typeface="Aptos Display" pitchFamily="34" charset="-120"/>
              </a:rPr>
              <a:t>Resource 3: early-warning dashboard</a:t>
            </a:r>
            <a:endParaRPr lang="en-US" sz="3000"/>
          </a:p>
        </p:txBody>
      </p:sp>
      <p:sp>
        <p:nvSpPr>
          <p:cNvPr id="4" name="Shape 1"/>
          <p:cNvSpPr/>
          <p:nvPr/>
        </p:nvSpPr>
        <p:spPr>
          <a:xfrm>
            <a:off x="685800" y="1097280"/>
            <a:ext cx="2834640" cy="438912"/>
          </a:xfrm>
          <a:prstGeom prst="roundRect">
            <a:avLst>
              <a:gd name="adj" fmla="val 16667"/>
            </a:avLst>
          </a:prstGeom>
          <a:solidFill>
            <a:srgbClr val="E7EEF9"/>
          </a:solidFill>
          <a:ln w="12700">
            <a:solidFill>
              <a:srgbClr val="E7EEF9">
                <a:alpha val="0"/>
              </a:srgbClr>
            </a:solidFill>
            <a:prstDash val="solid"/>
          </a:ln>
        </p:spPr>
        <p:txBody>
          <a:bodyPr/>
          <a:lstStyle/>
          <a:p>
            <a:endParaRPr lang="en-GB"/>
          </a:p>
        </p:txBody>
      </p:sp>
      <p:sp>
        <p:nvSpPr>
          <p:cNvPr id="5" name="Text 2"/>
          <p:cNvSpPr/>
          <p:nvPr/>
        </p:nvSpPr>
        <p:spPr>
          <a:xfrm>
            <a:off x="795528" y="1179576"/>
            <a:ext cx="261518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Award status</a:t>
            </a:r>
            <a:endParaRPr lang="en-US" sz="1500"/>
          </a:p>
        </p:txBody>
      </p:sp>
      <p:sp>
        <p:nvSpPr>
          <p:cNvPr id="6" name="Text 3"/>
          <p:cNvSpPr/>
          <p:nvPr/>
        </p:nvSpPr>
        <p:spPr>
          <a:xfrm>
            <a:off x="777240" y="1691640"/>
            <a:ext cx="2697480" cy="2743200"/>
          </a:xfrm>
          <a:prstGeom prst="rect">
            <a:avLst/>
          </a:prstGeom>
          <a:noFill/>
          <a:ln/>
        </p:spPr>
        <p:txBody>
          <a:bodyPr wrap="square" lIns="635" tIns="635" rIns="635" bIns="635" rtlCol="0" anchor="ctr">
            <a:normAutofit/>
          </a:bodyPr>
          <a:lstStyle/>
          <a:p>
            <a:pPr marL="177800" indent="-177800">
              <a:buSzPct val="100000"/>
              <a:buChar char="•"/>
            </a:pPr>
            <a:r>
              <a:rPr lang="en-US" sz="1700" dirty="0">
                <a:solidFill>
                  <a:srgbClr val="28364A"/>
                </a:solidFill>
              </a:rPr>
              <a:t>Award value vs Expenditure to date</a:t>
            </a:r>
            <a:endParaRPr lang="en-US" sz="1700" dirty="0"/>
          </a:p>
          <a:p>
            <a:pPr marL="177800" indent="-177800">
              <a:buSzPct val="100000"/>
              <a:buChar char="•"/>
            </a:pPr>
            <a:r>
              <a:rPr lang="en-US" sz="1700" dirty="0">
                <a:solidFill>
                  <a:srgbClr val="28364A"/>
                </a:solidFill>
              </a:rPr>
              <a:t>Commitments</a:t>
            </a:r>
            <a:endParaRPr lang="en-US" sz="1700" dirty="0"/>
          </a:p>
          <a:p>
            <a:pPr marL="177800" indent="-177800">
              <a:buSzPct val="100000"/>
              <a:buChar char="•"/>
            </a:pPr>
            <a:r>
              <a:rPr lang="en-US" sz="1700" dirty="0">
                <a:solidFill>
                  <a:srgbClr val="28364A"/>
                </a:solidFill>
              </a:rPr>
              <a:t>Remaining balance</a:t>
            </a:r>
          </a:p>
          <a:p>
            <a:pPr marL="177800" indent="-177800">
              <a:buSzPct val="100000"/>
              <a:buChar char="•"/>
            </a:pPr>
            <a:r>
              <a:rPr lang="en-US" sz="1700" dirty="0">
                <a:solidFill>
                  <a:srgbClr val="28364A"/>
                </a:solidFill>
              </a:rPr>
              <a:t>Income vs Expenditure</a:t>
            </a:r>
            <a:endParaRPr lang="en-US" sz="1700" dirty="0"/>
          </a:p>
        </p:txBody>
      </p:sp>
      <p:sp>
        <p:nvSpPr>
          <p:cNvPr id="7" name="Shape 4"/>
          <p:cNvSpPr/>
          <p:nvPr/>
        </p:nvSpPr>
        <p:spPr>
          <a:xfrm>
            <a:off x="3703320" y="1097280"/>
            <a:ext cx="2834640" cy="438912"/>
          </a:xfrm>
          <a:prstGeom prst="roundRect">
            <a:avLst>
              <a:gd name="adj" fmla="val 16667"/>
            </a:avLst>
          </a:prstGeom>
          <a:solidFill>
            <a:srgbClr val="F1F5CB"/>
          </a:solidFill>
          <a:ln w="12700">
            <a:solidFill>
              <a:srgbClr val="F1F5CB">
                <a:alpha val="0"/>
              </a:srgbClr>
            </a:solidFill>
            <a:prstDash val="solid"/>
          </a:ln>
        </p:spPr>
        <p:txBody>
          <a:bodyPr/>
          <a:lstStyle/>
          <a:p>
            <a:endParaRPr lang="en-GB"/>
          </a:p>
        </p:txBody>
      </p:sp>
      <p:sp>
        <p:nvSpPr>
          <p:cNvPr id="8" name="Text 5"/>
          <p:cNvSpPr/>
          <p:nvPr/>
        </p:nvSpPr>
        <p:spPr>
          <a:xfrm>
            <a:off x="3813048" y="1179576"/>
            <a:ext cx="261518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Time and forecast</a:t>
            </a:r>
            <a:endParaRPr lang="en-US" sz="1500"/>
          </a:p>
        </p:txBody>
      </p:sp>
      <p:sp>
        <p:nvSpPr>
          <p:cNvPr id="9" name="Text 6"/>
          <p:cNvSpPr/>
          <p:nvPr/>
        </p:nvSpPr>
        <p:spPr>
          <a:xfrm>
            <a:off x="3794760" y="1691640"/>
            <a:ext cx="2697480" cy="2743200"/>
          </a:xfrm>
          <a:prstGeom prst="rect">
            <a:avLst/>
          </a:prstGeom>
          <a:noFill/>
          <a:ln/>
        </p:spPr>
        <p:txBody>
          <a:bodyPr wrap="square" lIns="635" tIns="635" rIns="635" bIns="635" rtlCol="0" anchor="ctr">
            <a:normAutofit/>
          </a:bodyPr>
          <a:lstStyle/>
          <a:p>
            <a:pPr marL="177800" indent="-177800">
              <a:buSzPct val="100000"/>
              <a:buChar char="•"/>
            </a:pPr>
            <a:r>
              <a:rPr lang="en-US" sz="1700" dirty="0">
                <a:solidFill>
                  <a:srgbClr val="28364A"/>
                </a:solidFill>
              </a:rPr>
              <a:t>% project elapsed</a:t>
            </a:r>
            <a:endParaRPr lang="en-US" sz="1700" dirty="0"/>
          </a:p>
          <a:p>
            <a:pPr marL="177800" indent="-177800">
              <a:buSzPct val="100000"/>
              <a:buChar char="•"/>
            </a:pPr>
            <a:r>
              <a:rPr lang="en-US" sz="1700" dirty="0">
                <a:solidFill>
                  <a:srgbClr val="28364A"/>
                </a:solidFill>
              </a:rPr>
              <a:t>% budget spent</a:t>
            </a:r>
            <a:endParaRPr lang="en-US" sz="1700" dirty="0"/>
          </a:p>
          <a:p>
            <a:pPr marL="177800" indent="-177800">
              <a:buSzPct val="100000"/>
              <a:buChar char="•"/>
            </a:pPr>
            <a:r>
              <a:rPr lang="en-US" sz="1700" dirty="0">
                <a:solidFill>
                  <a:srgbClr val="28364A"/>
                </a:solidFill>
              </a:rPr>
              <a:t>Forecast spend</a:t>
            </a:r>
            <a:endParaRPr lang="en-US" sz="1700" dirty="0"/>
          </a:p>
          <a:p>
            <a:pPr marL="177800" indent="-177800">
              <a:buSzPct val="100000"/>
              <a:buChar char="•"/>
            </a:pPr>
            <a:r>
              <a:rPr lang="en-US" sz="1700" dirty="0">
                <a:solidFill>
                  <a:srgbClr val="28364A"/>
                </a:solidFill>
              </a:rPr>
              <a:t>3-2-1 end date/report date</a:t>
            </a:r>
            <a:endParaRPr lang="en-US" sz="1700" dirty="0"/>
          </a:p>
        </p:txBody>
      </p:sp>
      <p:sp>
        <p:nvSpPr>
          <p:cNvPr id="10" name="Shape 7"/>
          <p:cNvSpPr/>
          <p:nvPr/>
        </p:nvSpPr>
        <p:spPr>
          <a:xfrm>
            <a:off x="6720840" y="1097280"/>
            <a:ext cx="2834640" cy="438912"/>
          </a:xfrm>
          <a:prstGeom prst="roundRect">
            <a:avLst>
              <a:gd name="adj" fmla="val 16667"/>
            </a:avLst>
          </a:prstGeom>
          <a:solidFill>
            <a:srgbClr val="E7EEF9"/>
          </a:solidFill>
          <a:ln w="12700">
            <a:solidFill>
              <a:srgbClr val="E7EEF9">
                <a:alpha val="0"/>
              </a:srgbClr>
            </a:solidFill>
            <a:prstDash val="solid"/>
          </a:ln>
        </p:spPr>
        <p:txBody>
          <a:bodyPr/>
          <a:lstStyle/>
          <a:p>
            <a:endParaRPr lang="en-GB"/>
          </a:p>
        </p:txBody>
      </p:sp>
      <p:sp>
        <p:nvSpPr>
          <p:cNvPr id="11" name="Text 8"/>
          <p:cNvSpPr/>
          <p:nvPr/>
        </p:nvSpPr>
        <p:spPr>
          <a:xfrm>
            <a:off x="6830568" y="1179576"/>
            <a:ext cx="261518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Operations</a:t>
            </a:r>
            <a:endParaRPr lang="en-US" sz="1500"/>
          </a:p>
        </p:txBody>
      </p:sp>
      <p:sp>
        <p:nvSpPr>
          <p:cNvPr id="12" name="Text 9"/>
          <p:cNvSpPr/>
          <p:nvPr/>
        </p:nvSpPr>
        <p:spPr>
          <a:xfrm>
            <a:off x="6812280" y="1691640"/>
            <a:ext cx="2697480" cy="2743200"/>
          </a:xfrm>
          <a:prstGeom prst="rect">
            <a:avLst/>
          </a:prstGeom>
          <a:noFill/>
          <a:ln/>
        </p:spPr>
        <p:txBody>
          <a:bodyPr wrap="square" lIns="635" tIns="635" rIns="635" bIns="635" rtlCol="0" anchor="ctr">
            <a:normAutofit/>
          </a:bodyPr>
          <a:lstStyle/>
          <a:p>
            <a:pPr marL="177800" indent="-177800">
              <a:buSzPct val="100000"/>
              <a:buChar char="•"/>
            </a:pPr>
            <a:r>
              <a:rPr lang="en-US" sz="1700" dirty="0">
                <a:solidFill>
                  <a:srgbClr val="28364A"/>
                </a:solidFill>
              </a:rPr>
              <a:t>Claims due</a:t>
            </a:r>
          </a:p>
          <a:p>
            <a:pPr marL="177800" indent="-177800">
              <a:buSzPct val="100000"/>
              <a:buChar char="•"/>
            </a:pPr>
            <a:r>
              <a:rPr lang="en-US" sz="1700" dirty="0">
                <a:solidFill>
                  <a:srgbClr val="28364A"/>
                </a:solidFill>
              </a:rPr>
              <a:t>Start Certificates</a:t>
            </a:r>
            <a:endParaRPr lang="en-US" sz="1700" dirty="0"/>
          </a:p>
          <a:p>
            <a:pPr marL="177800" indent="-177800">
              <a:buSzPct val="100000"/>
              <a:buChar char="•"/>
            </a:pPr>
            <a:r>
              <a:rPr lang="en-US" sz="1700" dirty="0">
                <a:solidFill>
                  <a:srgbClr val="28364A"/>
                </a:solidFill>
              </a:rPr>
              <a:t>Reports due</a:t>
            </a:r>
            <a:endParaRPr lang="en-US" sz="1700" dirty="0"/>
          </a:p>
          <a:p>
            <a:pPr marL="177800" indent="-177800">
              <a:buSzPct val="100000"/>
              <a:buChar char="•"/>
            </a:pPr>
            <a:r>
              <a:rPr lang="en-US" sz="1700" dirty="0">
                <a:solidFill>
                  <a:srgbClr val="28364A"/>
                </a:solidFill>
              </a:rPr>
              <a:t>Overdue tasks</a:t>
            </a:r>
            <a:endParaRPr lang="en-US" sz="1700" dirty="0"/>
          </a:p>
          <a:p>
            <a:pPr marL="177800" indent="-177800">
              <a:buSzPct val="100000"/>
              <a:buChar char="•"/>
            </a:pPr>
            <a:r>
              <a:rPr lang="en-US" sz="1700" dirty="0">
                <a:solidFill>
                  <a:srgbClr val="28364A"/>
                </a:solidFill>
              </a:rPr>
              <a:t>Recruitment status</a:t>
            </a:r>
            <a:endParaRPr lang="en-US" sz="1700" dirty="0"/>
          </a:p>
        </p:txBody>
      </p:sp>
      <p:sp>
        <p:nvSpPr>
          <p:cNvPr id="13" name="Shape 10"/>
          <p:cNvSpPr/>
          <p:nvPr/>
        </p:nvSpPr>
        <p:spPr>
          <a:xfrm>
            <a:off x="1143000" y="5074920"/>
            <a:ext cx="9784080" cy="594360"/>
          </a:xfrm>
          <a:prstGeom prst="roundRect">
            <a:avLst>
              <a:gd name="adj" fmla="val 12308"/>
            </a:avLst>
          </a:prstGeom>
          <a:solidFill>
            <a:srgbClr val="F7F8FB"/>
          </a:solidFill>
          <a:ln w="12700">
            <a:solidFill>
              <a:srgbClr val="F7F8FB">
                <a:alpha val="0"/>
              </a:srgbClr>
            </a:solidFill>
            <a:prstDash val="solid"/>
          </a:ln>
        </p:spPr>
        <p:txBody>
          <a:bodyPr/>
          <a:lstStyle/>
          <a:p>
            <a:endParaRPr lang="en-GB"/>
          </a:p>
        </p:txBody>
      </p:sp>
      <p:sp>
        <p:nvSpPr>
          <p:cNvPr id="14" name="Text 11"/>
          <p:cNvSpPr/>
          <p:nvPr/>
        </p:nvSpPr>
        <p:spPr>
          <a:xfrm>
            <a:off x="1252728" y="5193792"/>
            <a:ext cx="9564624" cy="393192"/>
          </a:xfrm>
          <a:prstGeom prst="rect">
            <a:avLst/>
          </a:prstGeom>
          <a:noFill/>
          <a:ln/>
        </p:spPr>
        <p:txBody>
          <a:bodyPr wrap="square" lIns="0" tIns="0" rIns="0" bIns="0" rtlCol="0" anchor="ctr">
            <a:normAutofit fontScale="92500"/>
          </a:bodyPr>
          <a:lstStyle/>
          <a:p>
            <a:pPr marL="0" indent="0">
              <a:buNone/>
            </a:pPr>
            <a:r>
              <a:rPr lang="en-US" sz="2200" b="1">
                <a:solidFill>
                  <a:srgbClr val="28364A"/>
                </a:solidFill>
              </a:rPr>
              <a:t>A dashboard does not make the decision. It prompts the earlier conversation.</a:t>
            </a:r>
            <a:endParaRPr lang="en-US" sz="22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mnt/data/template_render/slide-2.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502920" y="384048"/>
            <a:ext cx="9784080" cy="502920"/>
          </a:xfrm>
          <a:prstGeom prst="rect">
            <a:avLst/>
          </a:prstGeom>
          <a:noFill/>
          <a:ln/>
        </p:spPr>
        <p:txBody>
          <a:bodyPr wrap="square" lIns="0" tIns="0" rIns="0" bIns="0" rtlCol="0" anchor="ctr"/>
          <a:lstStyle/>
          <a:p>
            <a:pPr marL="0" indent="0">
              <a:buNone/>
            </a:pPr>
            <a:r>
              <a:rPr lang="en-US" sz="3000" b="1">
                <a:solidFill>
                  <a:srgbClr val="6F90D1"/>
                </a:solidFill>
                <a:latin typeface="Aptos Display" pitchFamily="34" charset="0"/>
                <a:ea typeface="Aptos Display" pitchFamily="34" charset="-122"/>
                <a:cs typeface="Aptos Display" pitchFamily="34" charset="-120"/>
              </a:rPr>
              <a:t>Product options as enablers</a:t>
            </a:r>
            <a:endParaRPr lang="en-US" sz="3000"/>
          </a:p>
        </p:txBody>
      </p:sp>
      <p:sp>
        <p:nvSpPr>
          <p:cNvPr id="4" name="Shape 1"/>
          <p:cNvSpPr/>
          <p:nvPr/>
        </p:nvSpPr>
        <p:spPr>
          <a:xfrm>
            <a:off x="685800" y="1078992"/>
            <a:ext cx="2514600" cy="438912"/>
          </a:xfrm>
          <a:prstGeom prst="roundRect">
            <a:avLst>
              <a:gd name="adj" fmla="val 16667"/>
            </a:avLst>
          </a:prstGeom>
          <a:solidFill>
            <a:srgbClr val="E7EEF9"/>
          </a:solidFill>
          <a:ln w="12700">
            <a:solidFill>
              <a:srgbClr val="E7EEF9">
                <a:alpha val="0"/>
              </a:srgbClr>
            </a:solidFill>
            <a:prstDash val="solid"/>
          </a:ln>
        </p:spPr>
        <p:txBody>
          <a:bodyPr/>
          <a:lstStyle/>
          <a:p>
            <a:endParaRPr lang="en-GB"/>
          </a:p>
        </p:txBody>
      </p:sp>
      <p:sp>
        <p:nvSpPr>
          <p:cNvPr id="5" name="Text 2"/>
          <p:cNvSpPr/>
          <p:nvPr/>
        </p:nvSpPr>
        <p:spPr>
          <a:xfrm>
            <a:off x="795528" y="1161288"/>
            <a:ext cx="229514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Worktribe</a:t>
            </a:r>
            <a:endParaRPr lang="en-US" sz="1500"/>
          </a:p>
        </p:txBody>
      </p:sp>
      <p:sp>
        <p:nvSpPr>
          <p:cNvPr id="6" name="Text 3"/>
          <p:cNvSpPr/>
          <p:nvPr/>
        </p:nvSpPr>
        <p:spPr>
          <a:xfrm>
            <a:off x="777240" y="1673352"/>
            <a:ext cx="237744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Award records</a:t>
            </a:r>
            <a:endParaRPr lang="en-US" sz="1700"/>
          </a:p>
          <a:p>
            <a:pPr marL="177800" indent="-177800">
              <a:buSzPct val="100000"/>
              <a:buChar char="•"/>
            </a:pPr>
            <a:r>
              <a:rPr lang="en-US" sz="1700">
                <a:solidFill>
                  <a:srgbClr val="28364A"/>
                </a:solidFill>
              </a:rPr>
              <a:t>Workflow and approvals</a:t>
            </a:r>
            <a:endParaRPr lang="en-US" sz="1700"/>
          </a:p>
          <a:p>
            <a:pPr marL="177800" indent="-177800">
              <a:buSzPct val="100000"/>
              <a:buChar char="•"/>
            </a:pPr>
            <a:r>
              <a:rPr lang="en-US" sz="1700">
                <a:solidFill>
                  <a:srgbClr val="28364A"/>
                </a:solidFill>
              </a:rPr>
              <a:t>Task management</a:t>
            </a:r>
            <a:endParaRPr lang="en-US" sz="1700"/>
          </a:p>
          <a:p>
            <a:pPr marL="177800" indent="-177800">
              <a:buSzPct val="100000"/>
              <a:buChar char="•"/>
            </a:pPr>
            <a:r>
              <a:rPr lang="en-US" sz="1700">
                <a:solidFill>
                  <a:srgbClr val="28364A"/>
                </a:solidFill>
              </a:rPr>
              <a:t>Lifecycle visibility</a:t>
            </a:r>
            <a:endParaRPr lang="en-US" sz="1700"/>
          </a:p>
        </p:txBody>
      </p:sp>
      <p:sp>
        <p:nvSpPr>
          <p:cNvPr id="7" name="Shape 4"/>
          <p:cNvSpPr/>
          <p:nvPr/>
        </p:nvSpPr>
        <p:spPr>
          <a:xfrm>
            <a:off x="3429000" y="1078992"/>
            <a:ext cx="2514600" cy="438912"/>
          </a:xfrm>
          <a:prstGeom prst="roundRect">
            <a:avLst>
              <a:gd name="adj" fmla="val 16667"/>
            </a:avLst>
          </a:prstGeom>
          <a:solidFill>
            <a:srgbClr val="F1F5CB"/>
          </a:solidFill>
          <a:ln w="12700">
            <a:solidFill>
              <a:srgbClr val="F1F5CB">
                <a:alpha val="0"/>
              </a:srgbClr>
            </a:solidFill>
            <a:prstDash val="solid"/>
          </a:ln>
        </p:spPr>
        <p:txBody>
          <a:bodyPr/>
          <a:lstStyle/>
          <a:p>
            <a:endParaRPr lang="en-GB"/>
          </a:p>
        </p:txBody>
      </p:sp>
      <p:sp>
        <p:nvSpPr>
          <p:cNvPr id="8" name="Text 5"/>
          <p:cNvSpPr/>
          <p:nvPr/>
        </p:nvSpPr>
        <p:spPr>
          <a:xfrm>
            <a:off x="3538728" y="1161288"/>
            <a:ext cx="229514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Infonetica</a:t>
            </a:r>
            <a:endParaRPr lang="en-US" sz="1500"/>
          </a:p>
        </p:txBody>
      </p:sp>
      <p:sp>
        <p:nvSpPr>
          <p:cNvPr id="9" name="Text 6"/>
          <p:cNvSpPr/>
          <p:nvPr/>
        </p:nvSpPr>
        <p:spPr>
          <a:xfrm>
            <a:off x="3520440" y="1673352"/>
            <a:ext cx="237744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Post-award oversight</a:t>
            </a:r>
            <a:endParaRPr lang="en-US" sz="1700"/>
          </a:p>
          <a:p>
            <a:pPr marL="177800" indent="-177800">
              <a:buSzPct val="100000"/>
              <a:buChar char="•"/>
            </a:pPr>
            <a:r>
              <a:rPr lang="en-US" sz="1700">
                <a:solidFill>
                  <a:srgbClr val="28364A"/>
                </a:solidFill>
              </a:rPr>
              <a:t>Risk visibility</a:t>
            </a:r>
            <a:endParaRPr lang="en-US" sz="1700"/>
          </a:p>
          <a:p>
            <a:pPr marL="177800" indent="-177800">
              <a:buSzPct val="100000"/>
              <a:buChar char="•"/>
            </a:pPr>
            <a:r>
              <a:rPr lang="en-US" sz="1700">
                <a:solidFill>
                  <a:srgbClr val="28364A"/>
                </a:solidFill>
              </a:rPr>
              <a:t>Compliance support</a:t>
            </a:r>
            <a:endParaRPr lang="en-US" sz="1700"/>
          </a:p>
          <a:p>
            <a:pPr marL="177800" indent="-177800">
              <a:buSzPct val="100000"/>
              <a:buChar char="•"/>
            </a:pPr>
            <a:r>
              <a:rPr lang="en-US" sz="1700">
                <a:solidFill>
                  <a:srgbClr val="28364A"/>
                </a:solidFill>
              </a:rPr>
              <a:t>Income protection</a:t>
            </a:r>
            <a:endParaRPr lang="en-US" sz="1700"/>
          </a:p>
        </p:txBody>
      </p:sp>
      <p:sp>
        <p:nvSpPr>
          <p:cNvPr id="10" name="Shape 7"/>
          <p:cNvSpPr/>
          <p:nvPr/>
        </p:nvSpPr>
        <p:spPr>
          <a:xfrm>
            <a:off x="6172200" y="1078992"/>
            <a:ext cx="2514600" cy="438912"/>
          </a:xfrm>
          <a:prstGeom prst="roundRect">
            <a:avLst>
              <a:gd name="adj" fmla="val 16667"/>
            </a:avLst>
          </a:prstGeom>
          <a:solidFill>
            <a:srgbClr val="E7EEF9"/>
          </a:solidFill>
          <a:ln w="12700">
            <a:solidFill>
              <a:srgbClr val="E7EEF9">
                <a:alpha val="0"/>
              </a:srgbClr>
            </a:solidFill>
            <a:prstDash val="solid"/>
          </a:ln>
        </p:spPr>
        <p:txBody>
          <a:bodyPr/>
          <a:lstStyle/>
          <a:p>
            <a:endParaRPr lang="en-GB"/>
          </a:p>
        </p:txBody>
      </p:sp>
      <p:sp>
        <p:nvSpPr>
          <p:cNvPr id="11" name="Text 8"/>
          <p:cNvSpPr/>
          <p:nvPr/>
        </p:nvSpPr>
        <p:spPr>
          <a:xfrm>
            <a:off x="6281928" y="1161288"/>
            <a:ext cx="229514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Power BI</a:t>
            </a:r>
            <a:endParaRPr lang="en-US" sz="1500"/>
          </a:p>
        </p:txBody>
      </p:sp>
      <p:sp>
        <p:nvSpPr>
          <p:cNvPr id="12" name="Text 9"/>
          <p:cNvSpPr/>
          <p:nvPr/>
        </p:nvSpPr>
        <p:spPr>
          <a:xfrm>
            <a:off x="6263640" y="1673352"/>
            <a:ext cx="237744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Dashboards</a:t>
            </a:r>
            <a:endParaRPr lang="en-US" sz="1700"/>
          </a:p>
          <a:p>
            <a:pPr marL="177800" indent="-177800">
              <a:buSzPct val="100000"/>
              <a:buChar char="•"/>
            </a:pPr>
            <a:r>
              <a:rPr lang="en-US" sz="1700">
                <a:solidFill>
                  <a:srgbClr val="28364A"/>
                </a:solidFill>
              </a:rPr>
              <a:t>Trends and KPIs</a:t>
            </a:r>
            <a:endParaRPr lang="en-US" sz="1700"/>
          </a:p>
          <a:p>
            <a:pPr marL="177800" indent="-177800">
              <a:buSzPct val="100000"/>
              <a:buChar char="•"/>
            </a:pPr>
            <a:r>
              <a:rPr lang="en-US" sz="1700">
                <a:solidFill>
                  <a:srgbClr val="28364A"/>
                </a:solidFill>
              </a:rPr>
              <a:t>Portfolio insight</a:t>
            </a:r>
            <a:endParaRPr lang="en-US" sz="1700"/>
          </a:p>
          <a:p>
            <a:pPr marL="177800" indent="-177800">
              <a:buSzPct val="100000"/>
              <a:buChar char="•"/>
            </a:pPr>
            <a:r>
              <a:rPr lang="en-US" sz="1700">
                <a:solidFill>
                  <a:srgbClr val="28364A"/>
                </a:solidFill>
              </a:rPr>
              <a:t>Visual reporting</a:t>
            </a:r>
            <a:endParaRPr lang="en-US" sz="1700"/>
          </a:p>
        </p:txBody>
      </p:sp>
      <p:sp>
        <p:nvSpPr>
          <p:cNvPr id="13" name="Shape 10"/>
          <p:cNvSpPr/>
          <p:nvPr/>
        </p:nvSpPr>
        <p:spPr>
          <a:xfrm>
            <a:off x="8915400" y="1078992"/>
            <a:ext cx="2514600" cy="438912"/>
          </a:xfrm>
          <a:prstGeom prst="roundRect">
            <a:avLst>
              <a:gd name="adj" fmla="val 16667"/>
            </a:avLst>
          </a:prstGeom>
          <a:solidFill>
            <a:srgbClr val="F1F5CB"/>
          </a:solidFill>
          <a:ln w="12700">
            <a:solidFill>
              <a:srgbClr val="F1F5CB">
                <a:alpha val="0"/>
              </a:srgbClr>
            </a:solidFill>
            <a:prstDash val="solid"/>
          </a:ln>
        </p:spPr>
        <p:txBody>
          <a:bodyPr/>
          <a:lstStyle/>
          <a:p>
            <a:endParaRPr lang="en-GB"/>
          </a:p>
        </p:txBody>
      </p:sp>
      <p:sp>
        <p:nvSpPr>
          <p:cNvPr id="14" name="Text 11"/>
          <p:cNvSpPr/>
          <p:nvPr/>
        </p:nvSpPr>
        <p:spPr>
          <a:xfrm>
            <a:off x="9025128" y="1161288"/>
            <a:ext cx="229514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Local tools</a:t>
            </a:r>
            <a:endParaRPr lang="en-US" sz="1500"/>
          </a:p>
        </p:txBody>
      </p:sp>
      <p:sp>
        <p:nvSpPr>
          <p:cNvPr id="15" name="Text 12"/>
          <p:cNvSpPr/>
          <p:nvPr/>
        </p:nvSpPr>
        <p:spPr>
          <a:xfrm>
            <a:off x="9006840" y="1673352"/>
            <a:ext cx="237744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Excel</a:t>
            </a:r>
            <a:endParaRPr lang="en-US" sz="1700"/>
          </a:p>
          <a:p>
            <a:pPr marL="177800" indent="-177800">
              <a:buSzPct val="100000"/>
              <a:buChar char="•"/>
            </a:pPr>
            <a:r>
              <a:rPr lang="en-US" sz="1700">
                <a:solidFill>
                  <a:srgbClr val="28364A"/>
                </a:solidFill>
              </a:rPr>
              <a:t>SharePoint / Teams</a:t>
            </a:r>
            <a:endParaRPr lang="en-US" sz="1700"/>
          </a:p>
          <a:p>
            <a:pPr marL="177800" indent="-177800">
              <a:buSzPct val="100000"/>
              <a:buChar char="•"/>
            </a:pPr>
            <a:r>
              <a:rPr lang="en-US" sz="1700">
                <a:solidFill>
                  <a:srgbClr val="28364A"/>
                </a:solidFill>
              </a:rPr>
              <a:t>Forms / surveys</a:t>
            </a:r>
            <a:endParaRPr lang="en-US" sz="1700"/>
          </a:p>
          <a:p>
            <a:pPr marL="177800" indent="-177800">
              <a:buSzPct val="100000"/>
              <a:buChar char="•"/>
            </a:pPr>
            <a:r>
              <a:rPr lang="en-US" sz="1700">
                <a:solidFill>
                  <a:srgbClr val="28364A"/>
                </a:solidFill>
              </a:rPr>
              <a:t>Document libraries</a:t>
            </a:r>
            <a:endParaRPr lang="en-US" sz="1700"/>
          </a:p>
        </p:txBody>
      </p:sp>
      <p:sp>
        <p:nvSpPr>
          <p:cNvPr id="16" name="Shape 13"/>
          <p:cNvSpPr/>
          <p:nvPr/>
        </p:nvSpPr>
        <p:spPr>
          <a:xfrm>
            <a:off x="640080" y="5349240"/>
            <a:ext cx="10607040" cy="502920"/>
          </a:xfrm>
          <a:prstGeom prst="roundRect">
            <a:avLst>
              <a:gd name="adj" fmla="val 14545"/>
            </a:avLst>
          </a:prstGeom>
          <a:solidFill>
            <a:srgbClr val="CBD600"/>
          </a:solidFill>
          <a:ln w="12700">
            <a:solidFill>
              <a:srgbClr val="CBD600">
                <a:alpha val="0"/>
              </a:srgbClr>
            </a:solidFill>
            <a:prstDash val="solid"/>
          </a:ln>
        </p:spPr>
        <p:txBody>
          <a:bodyPr/>
          <a:lstStyle/>
          <a:p>
            <a:endParaRPr lang="en-GB"/>
          </a:p>
        </p:txBody>
      </p:sp>
      <p:sp>
        <p:nvSpPr>
          <p:cNvPr id="17" name="Text 14"/>
          <p:cNvSpPr/>
          <p:nvPr/>
        </p:nvSpPr>
        <p:spPr>
          <a:xfrm>
            <a:off x="822960" y="5486400"/>
            <a:ext cx="10241280" cy="228600"/>
          </a:xfrm>
          <a:prstGeom prst="rect">
            <a:avLst/>
          </a:prstGeom>
          <a:noFill/>
          <a:ln/>
        </p:spPr>
        <p:txBody>
          <a:bodyPr wrap="square" lIns="0" tIns="0" rIns="0" bIns="0" rtlCol="0" anchor="ctr">
            <a:normAutofit/>
          </a:bodyPr>
          <a:lstStyle/>
          <a:p>
            <a:pPr marL="0" indent="0">
              <a:buNone/>
            </a:pPr>
            <a:r>
              <a:rPr lang="en-US" sz="1500" b="1">
                <a:solidFill>
                  <a:srgbClr val="FFFFFF"/>
                </a:solidFill>
              </a:rPr>
              <a:t>The product matters, but the operating model matters more.</a:t>
            </a:r>
            <a:endParaRPr lang="en-US" sz="15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mnt/data/template_render/slide-2.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502920" y="384048"/>
            <a:ext cx="9784080" cy="502920"/>
          </a:xfrm>
          <a:prstGeom prst="rect">
            <a:avLst/>
          </a:prstGeom>
          <a:noFill/>
          <a:ln/>
        </p:spPr>
        <p:txBody>
          <a:bodyPr wrap="square" lIns="0" tIns="0" rIns="0" bIns="0" rtlCol="0" anchor="ctr"/>
          <a:lstStyle/>
          <a:p>
            <a:pPr marL="0" indent="0">
              <a:buNone/>
            </a:pPr>
            <a:r>
              <a:rPr lang="en-US" sz="3000" b="1">
                <a:solidFill>
                  <a:srgbClr val="6F90D1"/>
                </a:solidFill>
                <a:latin typeface="Aptos Display" pitchFamily="34" charset="0"/>
                <a:ea typeface="Aptos Display" pitchFamily="34" charset="-122"/>
                <a:cs typeface="Aptos Display" pitchFamily="34" charset="-120"/>
              </a:rPr>
              <a:t>AI in post-award: calculate, collate, challenge</a:t>
            </a:r>
            <a:endParaRPr lang="en-US" sz="3000"/>
          </a:p>
        </p:txBody>
      </p:sp>
      <p:sp>
        <p:nvSpPr>
          <p:cNvPr id="4" name="Shape 1"/>
          <p:cNvSpPr/>
          <p:nvPr/>
        </p:nvSpPr>
        <p:spPr>
          <a:xfrm>
            <a:off x="731520" y="1188720"/>
            <a:ext cx="3154680" cy="438912"/>
          </a:xfrm>
          <a:prstGeom prst="roundRect">
            <a:avLst>
              <a:gd name="adj" fmla="val 16667"/>
            </a:avLst>
          </a:prstGeom>
          <a:solidFill>
            <a:srgbClr val="E7EEF9"/>
          </a:solidFill>
          <a:ln w="12700">
            <a:solidFill>
              <a:srgbClr val="E7EEF9">
                <a:alpha val="0"/>
              </a:srgbClr>
            </a:solidFill>
            <a:prstDash val="solid"/>
          </a:ln>
        </p:spPr>
        <p:txBody>
          <a:bodyPr/>
          <a:lstStyle/>
          <a:p>
            <a:endParaRPr lang="en-GB"/>
          </a:p>
        </p:txBody>
      </p:sp>
      <p:sp>
        <p:nvSpPr>
          <p:cNvPr id="5" name="Text 2"/>
          <p:cNvSpPr/>
          <p:nvPr/>
        </p:nvSpPr>
        <p:spPr>
          <a:xfrm>
            <a:off x="841248" y="1271016"/>
            <a:ext cx="293522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Calculate</a:t>
            </a:r>
            <a:endParaRPr lang="en-US" sz="1500"/>
          </a:p>
        </p:txBody>
      </p:sp>
      <p:sp>
        <p:nvSpPr>
          <p:cNvPr id="6" name="Text 3"/>
          <p:cNvSpPr/>
          <p:nvPr/>
        </p:nvSpPr>
        <p:spPr>
          <a:xfrm>
            <a:off x="822960" y="1783080"/>
            <a:ext cx="301752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Generate or explain formulas</a:t>
            </a:r>
            <a:endParaRPr lang="en-US" sz="1700"/>
          </a:p>
          <a:p>
            <a:pPr marL="177800" indent="-177800">
              <a:buSzPct val="100000"/>
              <a:buChar char="•"/>
            </a:pPr>
            <a:r>
              <a:rPr lang="en-US" sz="1700">
                <a:solidFill>
                  <a:srgbClr val="28364A"/>
                </a:solidFill>
              </a:rPr>
              <a:t>Support variance analysis</a:t>
            </a:r>
            <a:endParaRPr lang="en-US" sz="1700"/>
          </a:p>
          <a:p>
            <a:pPr marL="177800" indent="-177800">
              <a:buSzPct val="100000"/>
              <a:buChar char="•"/>
            </a:pPr>
            <a:r>
              <a:rPr lang="en-US" sz="1700">
                <a:solidFill>
                  <a:srgbClr val="28364A"/>
                </a:solidFill>
              </a:rPr>
              <a:t>Build forecast models</a:t>
            </a:r>
            <a:endParaRPr lang="en-US" sz="1700"/>
          </a:p>
          <a:p>
            <a:pPr marL="177800" indent="-177800">
              <a:buSzPct val="100000"/>
              <a:buChar char="•"/>
            </a:pPr>
            <a:r>
              <a:rPr lang="en-US" sz="1700">
                <a:solidFill>
                  <a:srgbClr val="28364A"/>
                </a:solidFill>
              </a:rPr>
              <a:t>Assist with dashboard measures</a:t>
            </a:r>
            <a:endParaRPr lang="en-US" sz="1700"/>
          </a:p>
        </p:txBody>
      </p:sp>
      <p:sp>
        <p:nvSpPr>
          <p:cNvPr id="7" name="Shape 4"/>
          <p:cNvSpPr/>
          <p:nvPr/>
        </p:nvSpPr>
        <p:spPr>
          <a:xfrm>
            <a:off x="4343400" y="1188720"/>
            <a:ext cx="3154680" cy="438912"/>
          </a:xfrm>
          <a:prstGeom prst="roundRect">
            <a:avLst>
              <a:gd name="adj" fmla="val 16667"/>
            </a:avLst>
          </a:prstGeom>
          <a:solidFill>
            <a:srgbClr val="F1F5CB"/>
          </a:solidFill>
          <a:ln w="12700">
            <a:solidFill>
              <a:srgbClr val="F1F5CB">
                <a:alpha val="0"/>
              </a:srgbClr>
            </a:solidFill>
            <a:prstDash val="solid"/>
          </a:ln>
        </p:spPr>
        <p:txBody>
          <a:bodyPr/>
          <a:lstStyle/>
          <a:p>
            <a:endParaRPr lang="en-GB"/>
          </a:p>
        </p:txBody>
      </p:sp>
      <p:sp>
        <p:nvSpPr>
          <p:cNvPr id="8" name="Text 5"/>
          <p:cNvSpPr/>
          <p:nvPr/>
        </p:nvSpPr>
        <p:spPr>
          <a:xfrm>
            <a:off x="4453128" y="1271016"/>
            <a:ext cx="293522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Collate</a:t>
            </a:r>
            <a:endParaRPr lang="en-US" sz="1500"/>
          </a:p>
        </p:txBody>
      </p:sp>
      <p:sp>
        <p:nvSpPr>
          <p:cNvPr id="9" name="Text 6"/>
          <p:cNvSpPr/>
          <p:nvPr/>
        </p:nvSpPr>
        <p:spPr>
          <a:xfrm>
            <a:off x="4434840" y="1783080"/>
            <a:ext cx="301752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Summarise award documents</a:t>
            </a:r>
            <a:endParaRPr lang="en-US" sz="1700"/>
          </a:p>
          <a:p>
            <a:pPr marL="177800" indent="-177800">
              <a:buSzPct val="100000"/>
              <a:buChar char="•"/>
            </a:pPr>
            <a:r>
              <a:rPr lang="en-US" sz="1700">
                <a:solidFill>
                  <a:srgbClr val="28364A"/>
                </a:solidFill>
              </a:rPr>
              <a:t>Pull together actions</a:t>
            </a:r>
            <a:endParaRPr lang="en-US" sz="1700"/>
          </a:p>
          <a:p>
            <a:pPr marL="177800" indent="-177800">
              <a:buSzPct val="100000"/>
              <a:buChar char="•"/>
            </a:pPr>
            <a:r>
              <a:rPr lang="en-US" sz="1700">
                <a:solidFill>
                  <a:srgbClr val="28364A"/>
                </a:solidFill>
              </a:rPr>
              <a:t>Create evidence checklists</a:t>
            </a:r>
            <a:endParaRPr lang="en-US" sz="1700"/>
          </a:p>
          <a:p>
            <a:pPr marL="177800" indent="-177800">
              <a:buSzPct val="100000"/>
              <a:buChar char="•"/>
            </a:pPr>
            <a:r>
              <a:rPr lang="en-US" sz="1700">
                <a:solidFill>
                  <a:srgbClr val="28364A"/>
                </a:solidFill>
              </a:rPr>
              <a:t>Summarise survey responses</a:t>
            </a:r>
            <a:endParaRPr lang="en-US" sz="1700"/>
          </a:p>
        </p:txBody>
      </p:sp>
      <p:sp>
        <p:nvSpPr>
          <p:cNvPr id="10" name="Shape 7"/>
          <p:cNvSpPr/>
          <p:nvPr/>
        </p:nvSpPr>
        <p:spPr>
          <a:xfrm>
            <a:off x="7955280" y="1188720"/>
            <a:ext cx="3154680" cy="438912"/>
          </a:xfrm>
          <a:prstGeom prst="roundRect">
            <a:avLst>
              <a:gd name="adj" fmla="val 16667"/>
            </a:avLst>
          </a:prstGeom>
          <a:solidFill>
            <a:srgbClr val="E7EEF9"/>
          </a:solidFill>
          <a:ln w="12700">
            <a:solidFill>
              <a:srgbClr val="E7EEF9">
                <a:alpha val="0"/>
              </a:srgbClr>
            </a:solidFill>
            <a:prstDash val="solid"/>
          </a:ln>
        </p:spPr>
        <p:txBody>
          <a:bodyPr/>
          <a:lstStyle/>
          <a:p>
            <a:endParaRPr lang="en-GB"/>
          </a:p>
        </p:txBody>
      </p:sp>
      <p:sp>
        <p:nvSpPr>
          <p:cNvPr id="11" name="Text 8"/>
          <p:cNvSpPr/>
          <p:nvPr/>
        </p:nvSpPr>
        <p:spPr>
          <a:xfrm>
            <a:off x="8065008" y="1271016"/>
            <a:ext cx="293522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Challenge</a:t>
            </a:r>
            <a:endParaRPr lang="en-US" sz="1500"/>
          </a:p>
        </p:txBody>
      </p:sp>
      <p:sp>
        <p:nvSpPr>
          <p:cNvPr id="12" name="Text 9"/>
          <p:cNvSpPr/>
          <p:nvPr/>
        </p:nvSpPr>
        <p:spPr>
          <a:xfrm>
            <a:off x="8046720" y="1783080"/>
            <a:ext cx="301752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Highlight unusual patterns</a:t>
            </a:r>
            <a:endParaRPr lang="en-US" sz="1700"/>
          </a:p>
          <a:p>
            <a:pPr marL="177800" indent="-177800">
              <a:buSzPct val="100000"/>
              <a:buChar char="•"/>
            </a:pPr>
            <a:r>
              <a:rPr lang="en-US" sz="1700">
                <a:solidFill>
                  <a:srgbClr val="28364A"/>
                </a:solidFill>
              </a:rPr>
              <a:t>Suggest PI questions</a:t>
            </a:r>
            <a:endParaRPr lang="en-US" sz="1700"/>
          </a:p>
          <a:p>
            <a:pPr marL="177800" indent="-177800">
              <a:buSzPct val="100000"/>
              <a:buChar char="•"/>
            </a:pPr>
            <a:r>
              <a:rPr lang="en-US" sz="1700">
                <a:solidFill>
                  <a:srgbClr val="28364A"/>
                </a:solidFill>
              </a:rPr>
              <a:t>Identify missing information</a:t>
            </a:r>
            <a:endParaRPr lang="en-US" sz="1700"/>
          </a:p>
          <a:p>
            <a:pPr marL="177800" indent="-177800">
              <a:buSzPct val="100000"/>
              <a:buChar char="•"/>
            </a:pPr>
            <a:r>
              <a:rPr lang="en-US" sz="1700">
                <a:solidFill>
                  <a:srgbClr val="28364A"/>
                </a:solidFill>
              </a:rPr>
              <a:t>Prompt earlier review</a:t>
            </a:r>
            <a:endParaRPr lang="en-US" sz="1700"/>
          </a:p>
        </p:txBody>
      </p:sp>
      <p:sp>
        <p:nvSpPr>
          <p:cNvPr id="13" name="Shape 10"/>
          <p:cNvSpPr/>
          <p:nvPr/>
        </p:nvSpPr>
        <p:spPr>
          <a:xfrm>
            <a:off x="1234440" y="5193792"/>
            <a:ext cx="9692640" cy="530352"/>
          </a:xfrm>
          <a:prstGeom prst="roundRect">
            <a:avLst>
              <a:gd name="adj" fmla="val 13793"/>
            </a:avLst>
          </a:prstGeom>
          <a:solidFill>
            <a:srgbClr val="F7F8FB"/>
          </a:solidFill>
          <a:ln w="12700">
            <a:solidFill>
              <a:srgbClr val="F7F8FB">
                <a:alpha val="0"/>
              </a:srgbClr>
            </a:solidFill>
            <a:prstDash val="solid"/>
          </a:ln>
        </p:spPr>
        <p:txBody>
          <a:bodyPr/>
          <a:lstStyle/>
          <a:p>
            <a:endParaRPr lang="en-GB"/>
          </a:p>
        </p:txBody>
      </p:sp>
      <p:sp>
        <p:nvSpPr>
          <p:cNvPr id="14" name="Text 11"/>
          <p:cNvSpPr/>
          <p:nvPr/>
        </p:nvSpPr>
        <p:spPr>
          <a:xfrm>
            <a:off x="1344168" y="5312664"/>
            <a:ext cx="9473184" cy="329184"/>
          </a:xfrm>
          <a:prstGeom prst="rect">
            <a:avLst/>
          </a:prstGeom>
          <a:noFill/>
          <a:ln/>
        </p:spPr>
        <p:txBody>
          <a:bodyPr wrap="square" lIns="0" tIns="0" rIns="0" bIns="0" rtlCol="0" anchor="ctr">
            <a:normAutofit lnSpcReduction="10000"/>
          </a:bodyPr>
          <a:lstStyle/>
          <a:p>
            <a:pPr marL="0" indent="0">
              <a:buNone/>
            </a:pPr>
            <a:r>
              <a:rPr lang="en-US" sz="2200" b="1">
                <a:solidFill>
                  <a:srgbClr val="28364A"/>
                </a:solidFill>
              </a:rPr>
              <a:t>AI should support professional judgement — not replace it.</a:t>
            </a:r>
            <a:endParaRPr lang="en-US" sz="22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mnt/data/template_render/slide-2.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502920" y="384048"/>
            <a:ext cx="9784080" cy="502920"/>
          </a:xfrm>
          <a:prstGeom prst="rect">
            <a:avLst/>
          </a:prstGeom>
          <a:noFill/>
          <a:ln/>
        </p:spPr>
        <p:txBody>
          <a:bodyPr wrap="square" lIns="0" tIns="0" rIns="0" bIns="0" rtlCol="0" anchor="ctr"/>
          <a:lstStyle/>
          <a:p>
            <a:pPr marL="0" indent="0">
              <a:buNone/>
            </a:pPr>
            <a:r>
              <a:rPr lang="en-US" sz="3000" b="1">
                <a:solidFill>
                  <a:srgbClr val="6F90D1"/>
                </a:solidFill>
                <a:latin typeface="Aptos Display" pitchFamily="34" charset="0"/>
                <a:ea typeface="Aptos Display" pitchFamily="34" charset="-122"/>
                <a:cs typeface="Aptos Display" pitchFamily="34" charset="-120"/>
              </a:rPr>
              <a:t>Today’s route</a:t>
            </a:r>
            <a:endParaRPr lang="en-US" sz="3000"/>
          </a:p>
        </p:txBody>
      </p:sp>
      <p:sp>
        <p:nvSpPr>
          <p:cNvPr id="4" name="Text 1"/>
          <p:cNvSpPr/>
          <p:nvPr/>
        </p:nvSpPr>
        <p:spPr>
          <a:xfrm>
            <a:off x="731520" y="1234440"/>
            <a:ext cx="10241280" cy="3200400"/>
          </a:xfrm>
          <a:prstGeom prst="rect">
            <a:avLst/>
          </a:prstGeom>
          <a:noFill/>
          <a:ln/>
        </p:spPr>
        <p:txBody>
          <a:bodyPr wrap="square" lIns="635" tIns="635" rIns="635" bIns="635" rtlCol="0" anchor="ctr">
            <a:normAutofit/>
          </a:bodyPr>
          <a:lstStyle/>
          <a:p>
            <a:pPr marL="177800" indent="-177800">
              <a:buSzPct val="100000"/>
              <a:buChar char="•"/>
            </a:pPr>
            <a:r>
              <a:rPr lang="en-US" sz="2200">
                <a:solidFill>
                  <a:srgbClr val="28364A"/>
                </a:solidFill>
              </a:rPr>
              <a:t>Why post-award efficiency matters now</a:t>
            </a:r>
            <a:endParaRPr lang="en-US" sz="2200"/>
          </a:p>
          <a:p>
            <a:pPr marL="177800" indent="-177800">
              <a:buSzPct val="100000"/>
              <a:buChar char="•"/>
            </a:pPr>
            <a:r>
              <a:rPr lang="en-US" sz="2200">
                <a:solidFill>
                  <a:srgbClr val="28364A"/>
                </a:solidFill>
              </a:rPr>
              <a:t>Where time, income and value can leak from the process</a:t>
            </a:r>
            <a:endParaRPr lang="en-US" sz="2200"/>
          </a:p>
          <a:p>
            <a:pPr marL="177800" indent="-177800">
              <a:buSzPct val="100000"/>
              <a:buChar char="•"/>
            </a:pPr>
            <a:r>
              <a:rPr lang="en-US" sz="2200">
                <a:solidFill>
                  <a:srgbClr val="28364A"/>
                </a:solidFill>
              </a:rPr>
              <a:t>What stops teams from innovating</a:t>
            </a:r>
            <a:endParaRPr lang="en-US" sz="2200"/>
          </a:p>
          <a:p>
            <a:pPr marL="177800" indent="-177800">
              <a:buSzPct val="100000"/>
              <a:buChar char="•"/>
            </a:pPr>
            <a:r>
              <a:rPr lang="en-US" sz="2200">
                <a:solidFill>
                  <a:srgbClr val="28364A"/>
                </a:solidFill>
              </a:rPr>
              <a:t>Practical resources that can help</a:t>
            </a:r>
            <a:endParaRPr lang="en-US" sz="2200"/>
          </a:p>
          <a:p>
            <a:pPr marL="177800" indent="-177800">
              <a:buSzPct val="100000"/>
              <a:buChar char="•"/>
            </a:pPr>
            <a:r>
              <a:rPr lang="en-US" sz="2200">
                <a:solidFill>
                  <a:srgbClr val="28364A"/>
                </a:solidFill>
              </a:rPr>
              <a:t>How systems, dashboards and AI can support earlier insight</a:t>
            </a:r>
            <a:endParaRPr lang="en-US" sz="2200"/>
          </a:p>
          <a:p>
            <a:pPr marL="177800" indent="-177800">
              <a:buSzPct val="100000"/>
              <a:buChar char="•"/>
            </a:pPr>
            <a:r>
              <a:rPr lang="en-US" sz="2200">
                <a:solidFill>
                  <a:srgbClr val="28364A"/>
                </a:solidFill>
              </a:rPr>
              <a:t>What ideas we can share across the sector</a:t>
            </a:r>
            <a:endParaRPr lang="en-US" sz="2200"/>
          </a:p>
        </p:txBody>
      </p:sp>
      <p:sp>
        <p:nvSpPr>
          <p:cNvPr id="5" name="Shape 2"/>
          <p:cNvSpPr/>
          <p:nvPr/>
        </p:nvSpPr>
        <p:spPr>
          <a:xfrm>
            <a:off x="640080" y="5074920"/>
            <a:ext cx="10607040" cy="502920"/>
          </a:xfrm>
          <a:prstGeom prst="roundRect">
            <a:avLst>
              <a:gd name="adj" fmla="val 14545"/>
            </a:avLst>
          </a:prstGeom>
          <a:solidFill>
            <a:srgbClr val="CBD600"/>
          </a:solidFill>
          <a:ln w="12700">
            <a:solidFill>
              <a:srgbClr val="CBD600">
                <a:alpha val="0"/>
              </a:srgbClr>
            </a:solidFill>
            <a:prstDash val="solid"/>
          </a:ln>
        </p:spPr>
        <p:txBody>
          <a:bodyPr/>
          <a:lstStyle/>
          <a:p>
            <a:endParaRPr lang="en-GB"/>
          </a:p>
        </p:txBody>
      </p:sp>
      <p:sp>
        <p:nvSpPr>
          <p:cNvPr id="6" name="Text 3"/>
          <p:cNvSpPr/>
          <p:nvPr/>
        </p:nvSpPr>
        <p:spPr>
          <a:xfrm>
            <a:off x="822960" y="5212080"/>
            <a:ext cx="10241280" cy="228600"/>
          </a:xfrm>
          <a:prstGeom prst="rect">
            <a:avLst/>
          </a:prstGeom>
          <a:noFill/>
          <a:ln/>
        </p:spPr>
        <p:txBody>
          <a:bodyPr wrap="square" lIns="0" tIns="0" rIns="0" bIns="0" rtlCol="0" anchor="ctr">
            <a:normAutofit/>
          </a:bodyPr>
          <a:lstStyle/>
          <a:p>
            <a:pPr marL="0" indent="0">
              <a:buNone/>
            </a:pPr>
            <a:r>
              <a:rPr lang="en-US" sz="1500" b="1">
                <a:solidFill>
                  <a:srgbClr val="FFFFFF"/>
                </a:solidFill>
              </a:rPr>
              <a:t>Interactive outputs may inform a future article or Post-Award SIG sector resource.</a:t>
            </a:r>
            <a:endParaRPr lang="en-US" sz="15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mnt/data/template_render/slide-2.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502920" y="384048"/>
            <a:ext cx="9784080" cy="502920"/>
          </a:xfrm>
          <a:prstGeom prst="rect">
            <a:avLst/>
          </a:prstGeom>
          <a:noFill/>
          <a:ln/>
        </p:spPr>
        <p:txBody>
          <a:bodyPr wrap="square" lIns="0" tIns="0" rIns="0" bIns="0" rtlCol="0" anchor="ctr"/>
          <a:lstStyle/>
          <a:p>
            <a:pPr marL="0" indent="0">
              <a:buNone/>
            </a:pPr>
            <a:r>
              <a:rPr lang="en-US" sz="3000" b="1">
                <a:solidFill>
                  <a:srgbClr val="6F90D1"/>
                </a:solidFill>
                <a:latin typeface="Aptos Display" pitchFamily="34" charset="0"/>
                <a:ea typeface="Aptos Display" pitchFamily="34" charset="-122"/>
                <a:cs typeface="Aptos Display" pitchFamily="34" charset="-120"/>
              </a:rPr>
              <a:t>AI examples: calculations</a:t>
            </a:r>
            <a:endParaRPr lang="en-US" sz="3000"/>
          </a:p>
        </p:txBody>
      </p:sp>
      <p:sp>
        <p:nvSpPr>
          <p:cNvPr id="4" name="Text 1"/>
          <p:cNvSpPr/>
          <p:nvPr/>
        </p:nvSpPr>
        <p:spPr>
          <a:xfrm>
            <a:off x="685800" y="1078992"/>
            <a:ext cx="10241280" cy="365760"/>
          </a:xfrm>
          <a:prstGeom prst="rect">
            <a:avLst/>
          </a:prstGeom>
          <a:noFill/>
          <a:ln/>
        </p:spPr>
        <p:txBody>
          <a:bodyPr wrap="square" lIns="0" tIns="0" rIns="0" bIns="0" rtlCol="0" anchor="ctr"/>
          <a:lstStyle/>
          <a:p>
            <a:pPr marL="0" indent="0">
              <a:buNone/>
            </a:pPr>
            <a:r>
              <a:rPr lang="en-US" sz="2100" b="1">
                <a:solidFill>
                  <a:srgbClr val="28364A"/>
                </a:solidFill>
              </a:rPr>
              <a:t>Example prompts for Copilot or similar tools</a:t>
            </a:r>
            <a:endParaRPr lang="en-US" sz="2100"/>
          </a:p>
        </p:txBody>
      </p:sp>
      <p:sp>
        <p:nvSpPr>
          <p:cNvPr id="5" name="Text 2"/>
          <p:cNvSpPr/>
          <p:nvPr/>
        </p:nvSpPr>
        <p:spPr>
          <a:xfrm>
            <a:off x="868680" y="1664208"/>
            <a:ext cx="10058400" cy="3246120"/>
          </a:xfrm>
          <a:prstGeom prst="rect">
            <a:avLst/>
          </a:prstGeom>
          <a:noFill/>
          <a:ln/>
        </p:spPr>
        <p:txBody>
          <a:bodyPr wrap="square" lIns="635" tIns="635" rIns="635" bIns="635" rtlCol="0" anchor="ctr">
            <a:normAutofit/>
          </a:bodyPr>
          <a:lstStyle/>
          <a:p>
            <a:pPr marL="177800" indent="-177800">
              <a:buSzPct val="100000"/>
              <a:buChar char="•"/>
            </a:pPr>
            <a:r>
              <a:rPr lang="en-US" sz="2000">
                <a:solidFill>
                  <a:srgbClr val="28364A"/>
                </a:solidFill>
              </a:rPr>
              <a:t>Create a formula to calculate percentage of budget spent.</a:t>
            </a:r>
            <a:endParaRPr lang="en-US" sz="2000"/>
          </a:p>
          <a:p>
            <a:pPr marL="177800" indent="-177800">
              <a:buSzPct val="100000"/>
              <a:buChar char="•"/>
            </a:pPr>
            <a:r>
              <a:rPr lang="en-US" sz="2000">
                <a:solidFill>
                  <a:srgbClr val="28364A"/>
                </a:solidFill>
              </a:rPr>
              <a:t>Flag awards where project elapsed is above 70% but spend is below 50%.</a:t>
            </a:r>
            <a:endParaRPr lang="en-US" sz="2000"/>
          </a:p>
          <a:p>
            <a:pPr marL="177800" indent="-177800">
              <a:buSzPct val="100000"/>
              <a:buChar char="•"/>
            </a:pPr>
            <a:r>
              <a:rPr lang="en-US" sz="2000">
                <a:solidFill>
                  <a:srgbClr val="28364A"/>
                </a:solidFill>
              </a:rPr>
              <a:t>Calculate the forecast underspend based on current spend rate and remaining months.</a:t>
            </a:r>
            <a:endParaRPr lang="en-US" sz="2000"/>
          </a:p>
          <a:p>
            <a:pPr marL="177800" indent="-177800">
              <a:buSzPct val="100000"/>
              <a:buChar char="•"/>
            </a:pPr>
            <a:r>
              <a:rPr lang="en-US" sz="2000">
                <a:solidFill>
                  <a:srgbClr val="28364A"/>
                </a:solidFill>
              </a:rPr>
              <a:t>Identify claims where payment lag is more than 90 days.</a:t>
            </a:r>
            <a:endParaRPr lang="en-US" sz="2000"/>
          </a:p>
          <a:p>
            <a:pPr marL="177800" indent="-177800">
              <a:buSzPct val="100000"/>
              <a:buChar char="•"/>
            </a:pPr>
            <a:r>
              <a:rPr lang="en-US" sz="2000">
                <a:solidFill>
                  <a:srgbClr val="28364A"/>
                </a:solidFill>
              </a:rPr>
              <a:t>Create a Power BI / DAX measure for remaining balance including commitments.</a:t>
            </a:r>
            <a:endParaRPr lang="en-US" sz="2000"/>
          </a:p>
          <a:p>
            <a:pPr marL="177800" indent="-177800">
              <a:buSzPct val="100000"/>
              <a:buChar char="•"/>
            </a:pPr>
            <a:r>
              <a:rPr lang="en-US" sz="2000">
                <a:solidFill>
                  <a:srgbClr val="28364A"/>
                </a:solidFill>
              </a:rPr>
              <a:t>Summarise the top five awards requiring management attention from this dashboard.</a:t>
            </a:r>
            <a:endParaRPr lang="en-US" sz="2000"/>
          </a:p>
        </p:txBody>
      </p:sp>
      <p:sp>
        <p:nvSpPr>
          <p:cNvPr id="6" name="Shape 3"/>
          <p:cNvSpPr/>
          <p:nvPr/>
        </p:nvSpPr>
        <p:spPr>
          <a:xfrm>
            <a:off x="640080" y="5349240"/>
            <a:ext cx="10607040" cy="502920"/>
          </a:xfrm>
          <a:prstGeom prst="roundRect">
            <a:avLst>
              <a:gd name="adj" fmla="val 14545"/>
            </a:avLst>
          </a:prstGeom>
          <a:solidFill>
            <a:srgbClr val="CBD600"/>
          </a:solidFill>
          <a:ln w="12700">
            <a:solidFill>
              <a:srgbClr val="CBD600">
                <a:alpha val="0"/>
              </a:srgbClr>
            </a:solidFill>
            <a:prstDash val="solid"/>
          </a:ln>
        </p:spPr>
        <p:txBody>
          <a:bodyPr/>
          <a:lstStyle/>
          <a:p>
            <a:endParaRPr lang="en-GB"/>
          </a:p>
        </p:txBody>
      </p:sp>
      <p:sp>
        <p:nvSpPr>
          <p:cNvPr id="7" name="Text 4"/>
          <p:cNvSpPr/>
          <p:nvPr/>
        </p:nvSpPr>
        <p:spPr>
          <a:xfrm>
            <a:off x="822960" y="5486400"/>
            <a:ext cx="10241280" cy="228600"/>
          </a:xfrm>
          <a:prstGeom prst="rect">
            <a:avLst/>
          </a:prstGeom>
          <a:noFill/>
          <a:ln/>
        </p:spPr>
        <p:txBody>
          <a:bodyPr wrap="square" lIns="0" tIns="0" rIns="0" bIns="0" rtlCol="0" anchor="ctr">
            <a:normAutofit/>
          </a:bodyPr>
          <a:lstStyle/>
          <a:p>
            <a:pPr marL="0" indent="0">
              <a:buNone/>
            </a:pPr>
            <a:r>
              <a:rPr lang="en-US" sz="1500" b="1">
                <a:solidFill>
                  <a:srgbClr val="FFFFFF"/>
                </a:solidFill>
              </a:rPr>
              <a:t>Control: calculations must remain visible, traceable and reconciled to source systems.</a:t>
            </a:r>
            <a:endParaRPr lang="en-US" sz="15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mnt/data/template_render/slide-2.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502920" y="384048"/>
            <a:ext cx="9784080" cy="502920"/>
          </a:xfrm>
          <a:prstGeom prst="rect">
            <a:avLst/>
          </a:prstGeom>
          <a:noFill/>
          <a:ln/>
        </p:spPr>
        <p:txBody>
          <a:bodyPr wrap="square" lIns="0" tIns="0" rIns="0" bIns="0" rtlCol="0" anchor="ctr"/>
          <a:lstStyle/>
          <a:p>
            <a:pPr marL="0" indent="0">
              <a:buNone/>
            </a:pPr>
            <a:r>
              <a:rPr lang="en-US" sz="3000" b="1">
                <a:solidFill>
                  <a:srgbClr val="6F90D1"/>
                </a:solidFill>
                <a:latin typeface="Aptos Display" pitchFamily="34" charset="0"/>
                <a:ea typeface="Aptos Display" pitchFamily="34" charset="-122"/>
                <a:cs typeface="Aptos Display" pitchFamily="34" charset="-120"/>
              </a:rPr>
              <a:t>AI examples: collating information</a:t>
            </a:r>
            <a:endParaRPr lang="en-US" sz="3000"/>
          </a:p>
        </p:txBody>
      </p:sp>
      <p:sp>
        <p:nvSpPr>
          <p:cNvPr id="4" name="Shape 1"/>
          <p:cNvSpPr/>
          <p:nvPr/>
        </p:nvSpPr>
        <p:spPr>
          <a:xfrm>
            <a:off x="685800" y="1097280"/>
            <a:ext cx="3200400" cy="438912"/>
          </a:xfrm>
          <a:prstGeom prst="roundRect">
            <a:avLst>
              <a:gd name="adj" fmla="val 16667"/>
            </a:avLst>
          </a:prstGeom>
          <a:solidFill>
            <a:srgbClr val="E7EEF9"/>
          </a:solidFill>
          <a:ln w="12700">
            <a:solidFill>
              <a:srgbClr val="E7EEF9">
                <a:alpha val="0"/>
              </a:srgbClr>
            </a:solidFill>
            <a:prstDash val="solid"/>
          </a:ln>
        </p:spPr>
        <p:txBody>
          <a:bodyPr/>
          <a:lstStyle/>
          <a:p>
            <a:endParaRPr lang="en-GB"/>
          </a:p>
        </p:txBody>
      </p:sp>
      <p:sp>
        <p:nvSpPr>
          <p:cNvPr id="5" name="Text 2"/>
          <p:cNvSpPr/>
          <p:nvPr/>
        </p:nvSpPr>
        <p:spPr>
          <a:xfrm>
            <a:off x="795528" y="1179576"/>
            <a:ext cx="298094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From documents</a:t>
            </a:r>
            <a:endParaRPr lang="en-US" sz="1500"/>
          </a:p>
        </p:txBody>
      </p:sp>
      <p:sp>
        <p:nvSpPr>
          <p:cNvPr id="6" name="Text 3"/>
          <p:cNvSpPr/>
          <p:nvPr/>
        </p:nvSpPr>
        <p:spPr>
          <a:xfrm>
            <a:off x="777240" y="1691640"/>
            <a:ext cx="306324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Summarise funder conditions</a:t>
            </a:r>
            <a:endParaRPr lang="en-US" sz="1700"/>
          </a:p>
          <a:p>
            <a:pPr marL="177800" indent="-177800">
              <a:buSzPct val="100000"/>
              <a:buChar char="•"/>
            </a:pPr>
            <a:r>
              <a:rPr lang="en-US" sz="1700">
                <a:solidFill>
                  <a:srgbClr val="28364A"/>
                </a:solidFill>
              </a:rPr>
              <a:t>Extract deadlines</a:t>
            </a:r>
            <a:endParaRPr lang="en-US" sz="1700"/>
          </a:p>
          <a:p>
            <a:pPr marL="177800" indent="-177800">
              <a:buSzPct val="100000"/>
              <a:buChar char="•"/>
            </a:pPr>
            <a:r>
              <a:rPr lang="en-US" sz="1700">
                <a:solidFill>
                  <a:srgbClr val="28364A"/>
                </a:solidFill>
              </a:rPr>
              <a:t>List restrictions</a:t>
            </a:r>
            <a:endParaRPr lang="en-US" sz="1700"/>
          </a:p>
          <a:p>
            <a:pPr marL="177800" indent="-177800">
              <a:buSzPct val="100000"/>
              <a:buChar char="•"/>
            </a:pPr>
            <a:r>
              <a:rPr lang="en-US" sz="1700">
                <a:solidFill>
                  <a:srgbClr val="28364A"/>
                </a:solidFill>
              </a:rPr>
              <a:t>Create PI briefing notes</a:t>
            </a:r>
            <a:endParaRPr lang="en-US" sz="1700"/>
          </a:p>
        </p:txBody>
      </p:sp>
      <p:sp>
        <p:nvSpPr>
          <p:cNvPr id="7" name="Shape 4"/>
          <p:cNvSpPr/>
          <p:nvPr/>
        </p:nvSpPr>
        <p:spPr>
          <a:xfrm>
            <a:off x="4251960" y="1097280"/>
            <a:ext cx="3200400" cy="438912"/>
          </a:xfrm>
          <a:prstGeom prst="roundRect">
            <a:avLst>
              <a:gd name="adj" fmla="val 16667"/>
            </a:avLst>
          </a:prstGeom>
          <a:solidFill>
            <a:srgbClr val="F1F5CB"/>
          </a:solidFill>
          <a:ln w="12700">
            <a:solidFill>
              <a:srgbClr val="F1F5CB">
                <a:alpha val="0"/>
              </a:srgbClr>
            </a:solidFill>
            <a:prstDash val="solid"/>
          </a:ln>
        </p:spPr>
        <p:txBody>
          <a:bodyPr/>
          <a:lstStyle/>
          <a:p>
            <a:endParaRPr lang="en-GB"/>
          </a:p>
        </p:txBody>
      </p:sp>
      <p:sp>
        <p:nvSpPr>
          <p:cNvPr id="8" name="Text 5"/>
          <p:cNvSpPr/>
          <p:nvPr/>
        </p:nvSpPr>
        <p:spPr>
          <a:xfrm>
            <a:off x="4361688" y="1179576"/>
            <a:ext cx="298094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From conversations</a:t>
            </a:r>
            <a:endParaRPr lang="en-US" sz="1500"/>
          </a:p>
        </p:txBody>
      </p:sp>
      <p:sp>
        <p:nvSpPr>
          <p:cNvPr id="9" name="Text 6"/>
          <p:cNvSpPr/>
          <p:nvPr/>
        </p:nvSpPr>
        <p:spPr>
          <a:xfrm>
            <a:off x="4343400" y="1691640"/>
            <a:ext cx="306324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Summarise emails</a:t>
            </a:r>
            <a:endParaRPr lang="en-US" sz="1700"/>
          </a:p>
          <a:p>
            <a:pPr marL="177800" indent="-177800">
              <a:buSzPct val="100000"/>
              <a:buChar char="•"/>
            </a:pPr>
            <a:r>
              <a:rPr lang="en-US" sz="1700">
                <a:solidFill>
                  <a:srgbClr val="28364A"/>
                </a:solidFill>
              </a:rPr>
              <a:t>Create action logs</a:t>
            </a:r>
            <a:endParaRPr lang="en-US" sz="1700"/>
          </a:p>
          <a:p>
            <a:pPr marL="177800" indent="-177800">
              <a:buSzPct val="100000"/>
              <a:buChar char="•"/>
            </a:pPr>
            <a:r>
              <a:rPr lang="en-US" sz="1700">
                <a:solidFill>
                  <a:srgbClr val="28364A"/>
                </a:solidFill>
              </a:rPr>
              <a:t>Identify unresolved decisions</a:t>
            </a:r>
            <a:endParaRPr lang="en-US" sz="1700"/>
          </a:p>
          <a:p>
            <a:pPr marL="177800" indent="-177800">
              <a:buSzPct val="100000"/>
              <a:buChar char="•"/>
            </a:pPr>
            <a:r>
              <a:rPr lang="en-US" sz="1700">
                <a:solidFill>
                  <a:srgbClr val="28364A"/>
                </a:solidFill>
              </a:rPr>
              <a:t>Draft follow-up messages</a:t>
            </a:r>
            <a:endParaRPr lang="en-US" sz="1700"/>
          </a:p>
        </p:txBody>
      </p:sp>
      <p:sp>
        <p:nvSpPr>
          <p:cNvPr id="10" name="Shape 7"/>
          <p:cNvSpPr/>
          <p:nvPr/>
        </p:nvSpPr>
        <p:spPr>
          <a:xfrm>
            <a:off x="7818120" y="1097280"/>
            <a:ext cx="3200400" cy="438912"/>
          </a:xfrm>
          <a:prstGeom prst="roundRect">
            <a:avLst>
              <a:gd name="adj" fmla="val 16667"/>
            </a:avLst>
          </a:prstGeom>
          <a:solidFill>
            <a:srgbClr val="E7EEF9"/>
          </a:solidFill>
          <a:ln w="12700">
            <a:solidFill>
              <a:srgbClr val="E7EEF9">
                <a:alpha val="0"/>
              </a:srgbClr>
            </a:solidFill>
            <a:prstDash val="solid"/>
          </a:ln>
        </p:spPr>
        <p:txBody>
          <a:bodyPr/>
          <a:lstStyle/>
          <a:p>
            <a:endParaRPr lang="en-GB"/>
          </a:p>
        </p:txBody>
      </p:sp>
      <p:sp>
        <p:nvSpPr>
          <p:cNvPr id="11" name="Text 8"/>
          <p:cNvSpPr/>
          <p:nvPr/>
        </p:nvSpPr>
        <p:spPr>
          <a:xfrm>
            <a:off x="7927848" y="1179576"/>
            <a:ext cx="298094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From evidence</a:t>
            </a:r>
            <a:endParaRPr lang="en-US" sz="1500"/>
          </a:p>
        </p:txBody>
      </p:sp>
      <p:sp>
        <p:nvSpPr>
          <p:cNvPr id="12" name="Text 9"/>
          <p:cNvSpPr/>
          <p:nvPr/>
        </p:nvSpPr>
        <p:spPr>
          <a:xfrm>
            <a:off x="7909560" y="1691640"/>
            <a:ext cx="306324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Create claim checklists</a:t>
            </a:r>
            <a:endParaRPr lang="en-US" sz="1700"/>
          </a:p>
          <a:p>
            <a:pPr marL="177800" indent="-177800">
              <a:buSzPct val="100000"/>
              <a:buChar char="•"/>
            </a:pPr>
            <a:r>
              <a:rPr lang="en-US" sz="1700">
                <a:solidFill>
                  <a:srgbClr val="28364A"/>
                </a:solidFill>
              </a:rPr>
              <a:t>Find missing approvals</a:t>
            </a:r>
            <a:endParaRPr lang="en-US" sz="1700"/>
          </a:p>
          <a:p>
            <a:pPr marL="177800" indent="-177800">
              <a:buSzPct val="100000"/>
              <a:buChar char="•"/>
            </a:pPr>
            <a:r>
              <a:rPr lang="en-US" sz="1700">
                <a:solidFill>
                  <a:srgbClr val="28364A"/>
                </a:solidFill>
              </a:rPr>
              <a:t>Group audit evidence</a:t>
            </a:r>
            <a:endParaRPr lang="en-US" sz="1700"/>
          </a:p>
          <a:p>
            <a:pPr marL="177800" indent="-177800">
              <a:buSzPct val="100000"/>
              <a:buChar char="•"/>
            </a:pPr>
            <a:r>
              <a:rPr lang="en-US" sz="1700">
                <a:solidFill>
                  <a:srgbClr val="28364A"/>
                </a:solidFill>
              </a:rPr>
              <a:t>Summarise portfolio risks</a:t>
            </a:r>
            <a:endParaRPr lang="en-US" sz="1700"/>
          </a:p>
        </p:txBody>
      </p:sp>
      <p:sp>
        <p:nvSpPr>
          <p:cNvPr id="13" name="Shape 10"/>
          <p:cNvSpPr/>
          <p:nvPr/>
        </p:nvSpPr>
        <p:spPr>
          <a:xfrm>
            <a:off x="640080" y="5349240"/>
            <a:ext cx="10607040" cy="502920"/>
          </a:xfrm>
          <a:prstGeom prst="roundRect">
            <a:avLst>
              <a:gd name="adj" fmla="val 14545"/>
            </a:avLst>
          </a:prstGeom>
          <a:solidFill>
            <a:srgbClr val="CBD600"/>
          </a:solidFill>
          <a:ln w="12700">
            <a:solidFill>
              <a:srgbClr val="CBD600">
                <a:alpha val="0"/>
              </a:srgbClr>
            </a:solidFill>
            <a:prstDash val="solid"/>
          </a:ln>
        </p:spPr>
        <p:txBody>
          <a:bodyPr/>
          <a:lstStyle/>
          <a:p>
            <a:endParaRPr lang="en-GB"/>
          </a:p>
        </p:txBody>
      </p:sp>
      <p:sp>
        <p:nvSpPr>
          <p:cNvPr id="14" name="Text 11"/>
          <p:cNvSpPr/>
          <p:nvPr/>
        </p:nvSpPr>
        <p:spPr>
          <a:xfrm>
            <a:off x="822960" y="5486400"/>
            <a:ext cx="10241280" cy="228600"/>
          </a:xfrm>
          <a:prstGeom prst="rect">
            <a:avLst/>
          </a:prstGeom>
          <a:noFill/>
          <a:ln/>
        </p:spPr>
        <p:txBody>
          <a:bodyPr wrap="square" lIns="0" tIns="0" rIns="0" bIns="0" rtlCol="0" anchor="ctr">
            <a:normAutofit/>
          </a:bodyPr>
          <a:lstStyle/>
          <a:p>
            <a:pPr marL="0" indent="0">
              <a:buNone/>
            </a:pPr>
            <a:r>
              <a:rPr lang="en-US" sz="1500" b="1">
                <a:solidFill>
                  <a:srgbClr val="FFFFFF"/>
                </a:solidFill>
              </a:rPr>
              <a:t>Control: summaries should always be checked against the original source material.</a:t>
            </a:r>
            <a:endParaRPr lang="en-US" sz="15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mnt/data/template_render/slide-2.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502920" y="384048"/>
            <a:ext cx="9784080" cy="502920"/>
          </a:xfrm>
          <a:prstGeom prst="rect">
            <a:avLst/>
          </a:prstGeom>
          <a:noFill/>
          <a:ln/>
        </p:spPr>
        <p:txBody>
          <a:bodyPr wrap="square" lIns="0" tIns="0" rIns="0" bIns="0" rtlCol="0" anchor="ctr"/>
          <a:lstStyle/>
          <a:p>
            <a:pPr marL="0" indent="0">
              <a:buNone/>
            </a:pPr>
            <a:r>
              <a:rPr lang="en-US" sz="3000" b="1">
                <a:solidFill>
                  <a:srgbClr val="6F90D1"/>
                </a:solidFill>
                <a:latin typeface="Aptos Display" pitchFamily="34" charset="0"/>
                <a:ea typeface="Aptos Display" pitchFamily="34" charset="-122"/>
                <a:cs typeface="Aptos Display" pitchFamily="34" charset="-120"/>
              </a:rPr>
              <a:t>Responsible AI: controls matter</a:t>
            </a:r>
            <a:endParaRPr lang="en-US" sz="3000"/>
          </a:p>
        </p:txBody>
      </p:sp>
      <p:sp>
        <p:nvSpPr>
          <p:cNvPr id="4" name="Shape 1"/>
          <p:cNvSpPr/>
          <p:nvPr/>
        </p:nvSpPr>
        <p:spPr>
          <a:xfrm>
            <a:off x="640080" y="960120"/>
            <a:ext cx="4846320" cy="438912"/>
          </a:xfrm>
          <a:prstGeom prst="roundRect">
            <a:avLst>
              <a:gd name="adj" fmla="val 16667"/>
            </a:avLst>
          </a:prstGeom>
          <a:solidFill>
            <a:srgbClr val="E7EEF9"/>
          </a:solidFill>
          <a:ln w="12700">
            <a:solidFill>
              <a:srgbClr val="E7EEF9">
                <a:alpha val="0"/>
              </a:srgbClr>
            </a:solidFill>
            <a:prstDash val="solid"/>
          </a:ln>
        </p:spPr>
        <p:txBody>
          <a:bodyPr/>
          <a:lstStyle/>
          <a:p>
            <a:endParaRPr lang="en-GB"/>
          </a:p>
        </p:txBody>
      </p:sp>
      <p:sp>
        <p:nvSpPr>
          <p:cNvPr id="5" name="Text 2"/>
          <p:cNvSpPr/>
          <p:nvPr/>
        </p:nvSpPr>
        <p:spPr>
          <a:xfrm>
            <a:off x="749808" y="1042416"/>
            <a:ext cx="462686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Risk</a:t>
            </a:r>
            <a:endParaRPr lang="en-US" sz="1500"/>
          </a:p>
        </p:txBody>
      </p:sp>
      <p:sp>
        <p:nvSpPr>
          <p:cNvPr id="6" name="Shape 3"/>
          <p:cNvSpPr/>
          <p:nvPr/>
        </p:nvSpPr>
        <p:spPr>
          <a:xfrm>
            <a:off x="5559552" y="960120"/>
            <a:ext cx="5303520" cy="438912"/>
          </a:xfrm>
          <a:prstGeom prst="roundRect">
            <a:avLst>
              <a:gd name="adj" fmla="val 16667"/>
            </a:avLst>
          </a:prstGeom>
          <a:solidFill>
            <a:srgbClr val="F1F5CB"/>
          </a:solidFill>
          <a:ln w="12700">
            <a:solidFill>
              <a:srgbClr val="F1F5CB">
                <a:alpha val="0"/>
              </a:srgbClr>
            </a:solidFill>
            <a:prstDash val="solid"/>
          </a:ln>
        </p:spPr>
        <p:txBody>
          <a:bodyPr/>
          <a:lstStyle/>
          <a:p>
            <a:endParaRPr lang="en-GB"/>
          </a:p>
        </p:txBody>
      </p:sp>
      <p:sp>
        <p:nvSpPr>
          <p:cNvPr id="7" name="Text 4"/>
          <p:cNvSpPr/>
          <p:nvPr/>
        </p:nvSpPr>
        <p:spPr>
          <a:xfrm>
            <a:off x="5669280" y="1042416"/>
            <a:ext cx="508406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Control</a:t>
            </a:r>
            <a:endParaRPr lang="en-US" sz="1500"/>
          </a:p>
        </p:txBody>
      </p:sp>
      <p:sp>
        <p:nvSpPr>
          <p:cNvPr id="8" name="Shape 5"/>
          <p:cNvSpPr/>
          <p:nvPr/>
        </p:nvSpPr>
        <p:spPr>
          <a:xfrm>
            <a:off x="640080" y="1527048"/>
            <a:ext cx="4846320" cy="448056"/>
          </a:xfrm>
          <a:prstGeom prst="roundRect">
            <a:avLst>
              <a:gd name="adj" fmla="val 8163"/>
            </a:avLst>
          </a:prstGeom>
          <a:solidFill>
            <a:srgbClr val="F7F8FB"/>
          </a:solidFill>
          <a:ln w="12700">
            <a:solidFill>
              <a:srgbClr val="EBEEF5"/>
            </a:solidFill>
            <a:prstDash val="solid"/>
          </a:ln>
        </p:spPr>
        <p:txBody>
          <a:bodyPr/>
          <a:lstStyle/>
          <a:p>
            <a:endParaRPr lang="en-GB"/>
          </a:p>
        </p:txBody>
      </p:sp>
      <p:sp>
        <p:nvSpPr>
          <p:cNvPr id="9" name="Text 6"/>
          <p:cNvSpPr/>
          <p:nvPr/>
        </p:nvSpPr>
        <p:spPr>
          <a:xfrm>
            <a:off x="713232" y="1581912"/>
            <a:ext cx="4700016" cy="347472"/>
          </a:xfrm>
          <a:prstGeom prst="rect">
            <a:avLst/>
          </a:prstGeom>
          <a:noFill/>
          <a:ln/>
        </p:spPr>
        <p:txBody>
          <a:bodyPr wrap="square" lIns="0" tIns="0" rIns="0" bIns="0" rtlCol="0" anchor="ctr">
            <a:normAutofit/>
          </a:bodyPr>
          <a:lstStyle/>
          <a:p>
            <a:pPr marL="0" indent="0">
              <a:buNone/>
            </a:pPr>
            <a:r>
              <a:rPr lang="en-US" sz="1400">
                <a:solidFill>
                  <a:srgbClr val="28364A"/>
                </a:solidFill>
              </a:rPr>
              <a:t>Incorrect or overconfident output</a:t>
            </a:r>
            <a:endParaRPr lang="en-US" sz="1400"/>
          </a:p>
        </p:txBody>
      </p:sp>
      <p:sp>
        <p:nvSpPr>
          <p:cNvPr id="10" name="Shape 7"/>
          <p:cNvSpPr/>
          <p:nvPr/>
        </p:nvSpPr>
        <p:spPr>
          <a:xfrm>
            <a:off x="5559552" y="1527048"/>
            <a:ext cx="5303520" cy="448056"/>
          </a:xfrm>
          <a:prstGeom prst="roundRect">
            <a:avLst>
              <a:gd name="adj" fmla="val 8163"/>
            </a:avLst>
          </a:prstGeom>
          <a:solidFill>
            <a:srgbClr val="F7F8FB"/>
          </a:solidFill>
          <a:ln w="12700">
            <a:solidFill>
              <a:srgbClr val="EBEEF5"/>
            </a:solidFill>
            <a:prstDash val="solid"/>
          </a:ln>
        </p:spPr>
        <p:txBody>
          <a:bodyPr/>
          <a:lstStyle/>
          <a:p>
            <a:endParaRPr lang="en-GB"/>
          </a:p>
        </p:txBody>
      </p:sp>
      <p:sp>
        <p:nvSpPr>
          <p:cNvPr id="11" name="Text 8"/>
          <p:cNvSpPr/>
          <p:nvPr/>
        </p:nvSpPr>
        <p:spPr>
          <a:xfrm>
            <a:off x="5632704" y="1581912"/>
            <a:ext cx="5157216" cy="347472"/>
          </a:xfrm>
          <a:prstGeom prst="rect">
            <a:avLst/>
          </a:prstGeom>
          <a:noFill/>
          <a:ln/>
        </p:spPr>
        <p:txBody>
          <a:bodyPr wrap="square" lIns="0" tIns="0" rIns="0" bIns="0" rtlCol="0" anchor="ctr">
            <a:normAutofit/>
          </a:bodyPr>
          <a:lstStyle/>
          <a:p>
            <a:pPr marL="0" indent="0">
              <a:buNone/>
            </a:pPr>
            <a:r>
              <a:rPr lang="en-US" sz="1400">
                <a:solidFill>
                  <a:srgbClr val="28364A"/>
                </a:solidFill>
              </a:rPr>
              <a:t>Human review remains mandatory</a:t>
            </a:r>
            <a:endParaRPr lang="en-US" sz="1400"/>
          </a:p>
        </p:txBody>
      </p:sp>
      <p:sp>
        <p:nvSpPr>
          <p:cNvPr id="12" name="Shape 9"/>
          <p:cNvSpPr/>
          <p:nvPr/>
        </p:nvSpPr>
        <p:spPr>
          <a:xfrm>
            <a:off x="640080" y="2020824"/>
            <a:ext cx="4846320" cy="448056"/>
          </a:xfrm>
          <a:prstGeom prst="roundRect">
            <a:avLst>
              <a:gd name="adj" fmla="val 8163"/>
            </a:avLst>
          </a:prstGeom>
          <a:solidFill>
            <a:srgbClr val="F7F8FB"/>
          </a:solidFill>
          <a:ln w="12700">
            <a:solidFill>
              <a:srgbClr val="EBEEF5"/>
            </a:solidFill>
            <a:prstDash val="solid"/>
          </a:ln>
        </p:spPr>
        <p:txBody>
          <a:bodyPr/>
          <a:lstStyle/>
          <a:p>
            <a:endParaRPr lang="en-GB"/>
          </a:p>
        </p:txBody>
      </p:sp>
      <p:sp>
        <p:nvSpPr>
          <p:cNvPr id="13" name="Text 10"/>
          <p:cNvSpPr/>
          <p:nvPr/>
        </p:nvSpPr>
        <p:spPr>
          <a:xfrm>
            <a:off x="713232" y="2075688"/>
            <a:ext cx="4700016" cy="347472"/>
          </a:xfrm>
          <a:prstGeom prst="rect">
            <a:avLst/>
          </a:prstGeom>
          <a:noFill/>
          <a:ln/>
        </p:spPr>
        <p:txBody>
          <a:bodyPr wrap="square" lIns="0" tIns="0" rIns="0" bIns="0" rtlCol="0" anchor="ctr">
            <a:normAutofit/>
          </a:bodyPr>
          <a:lstStyle/>
          <a:p>
            <a:pPr marL="0" indent="0">
              <a:buNone/>
            </a:pPr>
            <a:r>
              <a:rPr lang="en-US" sz="1400">
                <a:solidFill>
                  <a:srgbClr val="28364A"/>
                </a:solidFill>
              </a:rPr>
              <a:t>Formula is wrong or unclear</a:t>
            </a:r>
            <a:endParaRPr lang="en-US" sz="1400"/>
          </a:p>
        </p:txBody>
      </p:sp>
      <p:sp>
        <p:nvSpPr>
          <p:cNvPr id="14" name="Shape 11"/>
          <p:cNvSpPr/>
          <p:nvPr/>
        </p:nvSpPr>
        <p:spPr>
          <a:xfrm>
            <a:off x="5559552" y="2020824"/>
            <a:ext cx="5303520" cy="448056"/>
          </a:xfrm>
          <a:prstGeom prst="roundRect">
            <a:avLst>
              <a:gd name="adj" fmla="val 8163"/>
            </a:avLst>
          </a:prstGeom>
          <a:solidFill>
            <a:srgbClr val="F7F8FB"/>
          </a:solidFill>
          <a:ln w="12700">
            <a:solidFill>
              <a:srgbClr val="EBEEF5"/>
            </a:solidFill>
            <a:prstDash val="solid"/>
          </a:ln>
        </p:spPr>
        <p:txBody>
          <a:bodyPr/>
          <a:lstStyle/>
          <a:p>
            <a:endParaRPr lang="en-GB"/>
          </a:p>
        </p:txBody>
      </p:sp>
      <p:sp>
        <p:nvSpPr>
          <p:cNvPr id="15" name="Text 12"/>
          <p:cNvSpPr/>
          <p:nvPr/>
        </p:nvSpPr>
        <p:spPr>
          <a:xfrm>
            <a:off x="5632704" y="2075688"/>
            <a:ext cx="5157216" cy="347472"/>
          </a:xfrm>
          <a:prstGeom prst="rect">
            <a:avLst/>
          </a:prstGeom>
          <a:noFill/>
          <a:ln/>
        </p:spPr>
        <p:txBody>
          <a:bodyPr wrap="square" lIns="0" tIns="0" rIns="0" bIns="0" rtlCol="0" anchor="ctr">
            <a:normAutofit/>
          </a:bodyPr>
          <a:lstStyle/>
          <a:p>
            <a:pPr marL="0" indent="0">
              <a:buNone/>
            </a:pPr>
            <a:r>
              <a:rPr lang="en-US" sz="1400">
                <a:solidFill>
                  <a:srgbClr val="28364A"/>
                </a:solidFill>
              </a:rPr>
              <a:t>Keep formulas visible and auditable</a:t>
            </a:r>
            <a:endParaRPr lang="en-US" sz="1400"/>
          </a:p>
        </p:txBody>
      </p:sp>
      <p:sp>
        <p:nvSpPr>
          <p:cNvPr id="16" name="Shape 13"/>
          <p:cNvSpPr/>
          <p:nvPr/>
        </p:nvSpPr>
        <p:spPr>
          <a:xfrm>
            <a:off x="640080" y="2514600"/>
            <a:ext cx="4846320" cy="448056"/>
          </a:xfrm>
          <a:prstGeom prst="roundRect">
            <a:avLst>
              <a:gd name="adj" fmla="val 8163"/>
            </a:avLst>
          </a:prstGeom>
          <a:solidFill>
            <a:srgbClr val="F7F8FB"/>
          </a:solidFill>
          <a:ln w="12700">
            <a:solidFill>
              <a:srgbClr val="EBEEF5"/>
            </a:solidFill>
            <a:prstDash val="solid"/>
          </a:ln>
        </p:spPr>
        <p:txBody>
          <a:bodyPr/>
          <a:lstStyle/>
          <a:p>
            <a:endParaRPr lang="en-GB"/>
          </a:p>
        </p:txBody>
      </p:sp>
      <p:sp>
        <p:nvSpPr>
          <p:cNvPr id="17" name="Text 14"/>
          <p:cNvSpPr/>
          <p:nvPr/>
        </p:nvSpPr>
        <p:spPr>
          <a:xfrm>
            <a:off x="713232" y="2569464"/>
            <a:ext cx="4700016" cy="347472"/>
          </a:xfrm>
          <a:prstGeom prst="rect">
            <a:avLst/>
          </a:prstGeom>
          <a:noFill/>
          <a:ln/>
        </p:spPr>
        <p:txBody>
          <a:bodyPr wrap="square" lIns="0" tIns="0" rIns="0" bIns="0" rtlCol="0" anchor="ctr">
            <a:normAutofit/>
          </a:bodyPr>
          <a:lstStyle/>
          <a:p>
            <a:pPr marL="0" indent="0">
              <a:buNone/>
            </a:pPr>
            <a:r>
              <a:rPr lang="en-US" sz="1400">
                <a:solidFill>
                  <a:srgbClr val="28364A"/>
                </a:solidFill>
              </a:rPr>
              <a:t>Funder terms misinterpreted</a:t>
            </a:r>
            <a:endParaRPr lang="en-US" sz="1400"/>
          </a:p>
        </p:txBody>
      </p:sp>
      <p:sp>
        <p:nvSpPr>
          <p:cNvPr id="18" name="Shape 15"/>
          <p:cNvSpPr/>
          <p:nvPr/>
        </p:nvSpPr>
        <p:spPr>
          <a:xfrm>
            <a:off x="5559552" y="2514600"/>
            <a:ext cx="5303520" cy="448056"/>
          </a:xfrm>
          <a:prstGeom prst="roundRect">
            <a:avLst>
              <a:gd name="adj" fmla="val 8163"/>
            </a:avLst>
          </a:prstGeom>
          <a:solidFill>
            <a:srgbClr val="F7F8FB"/>
          </a:solidFill>
          <a:ln w="12700">
            <a:solidFill>
              <a:srgbClr val="EBEEF5"/>
            </a:solidFill>
            <a:prstDash val="solid"/>
          </a:ln>
        </p:spPr>
        <p:txBody>
          <a:bodyPr/>
          <a:lstStyle/>
          <a:p>
            <a:endParaRPr lang="en-GB"/>
          </a:p>
        </p:txBody>
      </p:sp>
      <p:sp>
        <p:nvSpPr>
          <p:cNvPr id="19" name="Text 16"/>
          <p:cNvSpPr/>
          <p:nvPr/>
        </p:nvSpPr>
        <p:spPr>
          <a:xfrm>
            <a:off x="5632704" y="2569464"/>
            <a:ext cx="5157216" cy="347472"/>
          </a:xfrm>
          <a:prstGeom prst="rect">
            <a:avLst/>
          </a:prstGeom>
          <a:noFill/>
          <a:ln/>
        </p:spPr>
        <p:txBody>
          <a:bodyPr wrap="square" lIns="0" tIns="0" rIns="0" bIns="0" rtlCol="0" anchor="ctr">
            <a:normAutofit/>
          </a:bodyPr>
          <a:lstStyle/>
          <a:p>
            <a:pPr marL="0" indent="0">
              <a:buNone/>
            </a:pPr>
            <a:r>
              <a:rPr lang="en-US" sz="1400">
                <a:solidFill>
                  <a:srgbClr val="28364A"/>
                </a:solidFill>
              </a:rPr>
              <a:t>Specialist review of T&amp;Cs</a:t>
            </a:r>
            <a:endParaRPr lang="en-US" sz="1400"/>
          </a:p>
        </p:txBody>
      </p:sp>
      <p:sp>
        <p:nvSpPr>
          <p:cNvPr id="20" name="Shape 17"/>
          <p:cNvSpPr/>
          <p:nvPr/>
        </p:nvSpPr>
        <p:spPr>
          <a:xfrm>
            <a:off x="640080" y="3008376"/>
            <a:ext cx="4846320" cy="448056"/>
          </a:xfrm>
          <a:prstGeom prst="roundRect">
            <a:avLst>
              <a:gd name="adj" fmla="val 8163"/>
            </a:avLst>
          </a:prstGeom>
          <a:solidFill>
            <a:srgbClr val="F7F8FB"/>
          </a:solidFill>
          <a:ln w="12700">
            <a:solidFill>
              <a:srgbClr val="EBEEF5"/>
            </a:solidFill>
            <a:prstDash val="solid"/>
          </a:ln>
        </p:spPr>
        <p:txBody>
          <a:bodyPr/>
          <a:lstStyle/>
          <a:p>
            <a:endParaRPr lang="en-GB"/>
          </a:p>
        </p:txBody>
      </p:sp>
      <p:sp>
        <p:nvSpPr>
          <p:cNvPr id="21" name="Text 18"/>
          <p:cNvSpPr/>
          <p:nvPr/>
        </p:nvSpPr>
        <p:spPr>
          <a:xfrm>
            <a:off x="713232" y="3063240"/>
            <a:ext cx="4700016" cy="347472"/>
          </a:xfrm>
          <a:prstGeom prst="rect">
            <a:avLst/>
          </a:prstGeom>
          <a:noFill/>
          <a:ln/>
        </p:spPr>
        <p:txBody>
          <a:bodyPr wrap="square" lIns="0" tIns="0" rIns="0" bIns="0" rtlCol="0" anchor="ctr">
            <a:normAutofit/>
          </a:bodyPr>
          <a:lstStyle/>
          <a:p>
            <a:pPr marL="0" indent="0">
              <a:buNone/>
            </a:pPr>
            <a:r>
              <a:rPr lang="en-US" sz="1400">
                <a:solidFill>
                  <a:srgbClr val="28364A"/>
                </a:solidFill>
              </a:rPr>
              <a:t>Data is incomplete</a:t>
            </a:r>
            <a:endParaRPr lang="en-US" sz="1400"/>
          </a:p>
        </p:txBody>
      </p:sp>
      <p:sp>
        <p:nvSpPr>
          <p:cNvPr id="22" name="Shape 19"/>
          <p:cNvSpPr/>
          <p:nvPr/>
        </p:nvSpPr>
        <p:spPr>
          <a:xfrm>
            <a:off x="5559552" y="3008376"/>
            <a:ext cx="5303520" cy="448056"/>
          </a:xfrm>
          <a:prstGeom prst="roundRect">
            <a:avLst>
              <a:gd name="adj" fmla="val 8163"/>
            </a:avLst>
          </a:prstGeom>
          <a:solidFill>
            <a:srgbClr val="F7F8FB"/>
          </a:solidFill>
          <a:ln w="12700">
            <a:solidFill>
              <a:srgbClr val="EBEEF5"/>
            </a:solidFill>
            <a:prstDash val="solid"/>
          </a:ln>
        </p:spPr>
        <p:txBody>
          <a:bodyPr/>
          <a:lstStyle/>
          <a:p>
            <a:endParaRPr lang="en-GB"/>
          </a:p>
        </p:txBody>
      </p:sp>
      <p:sp>
        <p:nvSpPr>
          <p:cNvPr id="23" name="Text 20"/>
          <p:cNvSpPr/>
          <p:nvPr/>
        </p:nvSpPr>
        <p:spPr>
          <a:xfrm>
            <a:off x="5632704" y="3063240"/>
            <a:ext cx="5157216" cy="347472"/>
          </a:xfrm>
          <a:prstGeom prst="rect">
            <a:avLst/>
          </a:prstGeom>
          <a:noFill/>
          <a:ln/>
        </p:spPr>
        <p:txBody>
          <a:bodyPr wrap="square" lIns="0" tIns="0" rIns="0" bIns="0" rtlCol="0" anchor="ctr">
            <a:normAutofit/>
          </a:bodyPr>
          <a:lstStyle/>
          <a:p>
            <a:pPr marL="0" indent="0">
              <a:buNone/>
            </a:pPr>
            <a:r>
              <a:rPr lang="en-US" sz="1400">
                <a:solidFill>
                  <a:srgbClr val="28364A"/>
                </a:solidFill>
              </a:rPr>
              <a:t>Reconcile to source systems</a:t>
            </a:r>
            <a:endParaRPr lang="en-US" sz="1400"/>
          </a:p>
        </p:txBody>
      </p:sp>
      <p:sp>
        <p:nvSpPr>
          <p:cNvPr id="24" name="Shape 21"/>
          <p:cNvSpPr/>
          <p:nvPr/>
        </p:nvSpPr>
        <p:spPr>
          <a:xfrm>
            <a:off x="640080" y="3502152"/>
            <a:ext cx="4846320" cy="448056"/>
          </a:xfrm>
          <a:prstGeom prst="roundRect">
            <a:avLst>
              <a:gd name="adj" fmla="val 8163"/>
            </a:avLst>
          </a:prstGeom>
          <a:solidFill>
            <a:srgbClr val="F7F8FB"/>
          </a:solidFill>
          <a:ln w="12700">
            <a:solidFill>
              <a:srgbClr val="EBEEF5"/>
            </a:solidFill>
            <a:prstDash val="solid"/>
          </a:ln>
        </p:spPr>
        <p:txBody>
          <a:bodyPr/>
          <a:lstStyle/>
          <a:p>
            <a:endParaRPr lang="en-GB"/>
          </a:p>
        </p:txBody>
      </p:sp>
      <p:sp>
        <p:nvSpPr>
          <p:cNvPr id="25" name="Text 22"/>
          <p:cNvSpPr/>
          <p:nvPr/>
        </p:nvSpPr>
        <p:spPr>
          <a:xfrm>
            <a:off x="713232" y="3557016"/>
            <a:ext cx="4700016" cy="347472"/>
          </a:xfrm>
          <a:prstGeom prst="rect">
            <a:avLst/>
          </a:prstGeom>
          <a:noFill/>
          <a:ln/>
        </p:spPr>
        <p:txBody>
          <a:bodyPr wrap="square" lIns="0" tIns="0" rIns="0" bIns="0" rtlCol="0" anchor="ctr">
            <a:normAutofit/>
          </a:bodyPr>
          <a:lstStyle/>
          <a:p>
            <a:pPr marL="0" indent="0">
              <a:buNone/>
            </a:pPr>
            <a:r>
              <a:rPr lang="en-US" sz="1400">
                <a:solidFill>
                  <a:srgbClr val="28364A"/>
                </a:solidFill>
              </a:rPr>
              <a:t>Confidential data is exposed</a:t>
            </a:r>
            <a:endParaRPr lang="en-US" sz="1400"/>
          </a:p>
        </p:txBody>
      </p:sp>
      <p:sp>
        <p:nvSpPr>
          <p:cNvPr id="26" name="Shape 23"/>
          <p:cNvSpPr/>
          <p:nvPr/>
        </p:nvSpPr>
        <p:spPr>
          <a:xfrm>
            <a:off x="5559552" y="3502152"/>
            <a:ext cx="5303520" cy="448056"/>
          </a:xfrm>
          <a:prstGeom prst="roundRect">
            <a:avLst>
              <a:gd name="adj" fmla="val 8163"/>
            </a:avLst>
          </a:prstGeom>
          <a:solidFill>
            <a:srgbClr val="F7F8FB"/>
          </a:solidFill>
          <a:ln w="12700">
            <a:solidFill>
              <a:srgbClr val="EBEEF5"/>
            </a:solidFill>
            <a:prstDash val="solid"/>
          </a:ln>
        </p:spPr>
        <p:txBody>
          <a:bodyPr/>
          <a:lstStyle/>
          <a:p>
            <a:endParaRPr lang="en-GB"/>
          </a:p>
        </p:txBody>
      </p:sp>
      <p:sp>
        <p:nvSpPr>
          <p:cNvPr id="27" name="Text 24"/>
          <p:cNvSpPr/>
          <p:nvPr/>
        </p:nvSpPr>
        <p:spPr>
          <a:xfrm>
            <a:off x="5632704" y="3557016"/>
            <a:ext cx="5157216" cy="347472"/>
          </a:xfrm>
          <a:prstGeom prst="rect">
            <a:avLst/>
          </a:prstGeom>
          <a:noFill/>
          <a:ln/>
        </p:spPr>
        <p:txBody>
          <a:bodyPr wrap="square" lIns="0" tIns="0" rIns="0" bIns="0" rtlCol="0" anchor="ctr">
            <a:normAutofit/>
          </a:bodyPr>
          <a:lstStyle/>
          <a:p>
            <a:pPr marL="0" indent="0">
              <a:buNone/>
            </a:pPr>
            <a:r>
              <a:rPr lang="en-US" sz="1400">
                <a:solidFill>
                  <a:srgbClr val="28364A"/>
                </a:solidFill>
              </a:rPr>
              <a:t>Use approved institutional tools and permissions</a:t>
            </a:r>
            <a:endParaRPr lang="en-US" sz="1400"/>
          </a:p>
        </p:txBody>
      </p:sp>
      <p:sp>
        <p:nvSpPr>
          <p:cNvPr id="28" name="Shape 25"/>
          <p:cNvSpPr/>
          <p:nvPr/>
        </p:nvSpPr>
        <p:spPr>
          <a:xfrm>
            <a:off x="640080" y="3995928"/>
            <a:ext cx="4846320" cy="448056"/>
          </a:xfrm>
          <a:prstGeom prst="roundRect">
            <a:avLst>
              <a:gd name="adj" fmla="val 8163"/>
            </a:avLst>
          </a:prstGeom>
          <a:solidFill>
            <a:srgbClr val="F7F8FB"/>
          </a:solidFill>
          <a:ln w="12700">
            <a:solidFill>
              <a:srgbClr val="EBEEF5"/>
            </a:solidFill>
            <a:prstDash val="solid"/>
          </a:ln>
        </p:spPr>
        <p:txBody>
          <a:bodyPr/>
          <a:lstStyle/>
          <a:p>
            <a:endParaRPr lang="en-GB"/>
          </a:p>
        </p:txBody>
      </p:sp>
      <p:sp>
        <p:nvSpPr>
          <p:cNvPr id="29" name="Text 26"/>
          <p:cNvSpPr/>
          <p:nvPr/>
        </p:nvSpPr>
        <p:spPr>
          <a:xfrm>
            <a:off x="713232" y="4050792"/>
            <a:ext cx="4700016" cy="347472"/>
          </a:xfrm>
          <a:prstGeom prst="rect">
            <a:avLst/>
          </a:prstGeom>
          <a:noFill/>
          <a:ln/>
        </p:spPr>
        <p:txBody>
          <a:bodyPr wrap="square" lIns="0" tIns="0" rIns="0" bIns="0" rtlCol="0" anchor="ctr">
            <a:normAutofit/>
          </a:bodyPr>
          <a:lstStyle/>
          <a:p>
            <a:pPr marL="0" indent="0">
              <a:buNone/>
            </a:pPr>
            <a:r>
              <a:rPr lang="en-US" sz="1400">
                <a:solidFill>
                  <a:srgbClr val="28364A"/>
                </a:solidFill>
              </a:rPr>
              <a:t>Output cannot be evidenced</a:t>
            </a:r>
            <a:endParaRPr lang="en-US" sz="1400"/>
          </a:p>
        </p:txBody>
      </p:sp>
      <p:sp>
        <p:nvSpPr>
          <p:cNvPr id="30" name="Shape 27"/>
          <p:cNvSpPr/>
          <p:nvPr/>
        </p:nvSpPr>
        <p:spPr>
          <a:xfrm>
            <a:off x="5559552" y="3995928"/>
            <a:ext cx="5303520" cy="448056"/>
          </a:xfrm>
          <a:prstGeom prst="roundRect">
            <a:avLst>
              <a:gd name="adj" fmla="val 8163"/>
            </a:avLst>
          </a:prstGeom>
          <a:solidFill>
            <a:srgbClr val="F7F8FB"/>
          </a:solidFill>
          <a:ln w="12700">
            <a:solidFill>
              <a:srgbClr val="EBEEF5"/>
            </a:solidFill>
            <a:prstDash val="solid"/>
          </a:ln>
        </p:spPr>
        <p:txBody>
          <a:bodyPr/>
          <a:lstStyle/>
          <a:p>
            <a:endParaRPr lang="en-GB"/>
          </a:p>
        </p:txBody>
      </p:sp>
      <p:sp>
        <p:nvSpPr>
          <p:cNvPr id="31" name="Text 28"/>
          <p:cNvSpPr/>
          <p:nvPr/>
        </p:nvSpPr>
        <p:spPr>
          <a:xfrm>
            <a:off x="5632704" y="4050792"/>
            <a:ext cx="5157216" cy="347472"/>
          </a:xfrm>
          <a:prstGeom prst="rect">
            <a:avLst/>
          </a:prstGeom>
          <a:noFill/>
          <a:ln/>
        </p:spPr>
        <p:txBody>
          <a:bodyPr wrap="square" lIns="0" tIns="0" rIns="0" bIns="0" rtlCol="0" anchor="ctr">
            <a:normAutofit/>
          </a:bodyPr>
          <a:lstStyle/>
          <a:p>
            <a:pPr marL="0" indent="0">
              <a:buNone/>
            </a:pPr>
            <a:r>
              <a:rPr lang="en-US" sz="1400">
                <a:solidFill>
                  <a:srgbClr val="28364A"/>
                </a:solidFill>
              </a:rPr>
              <a:t>Retain sources, assumptions and approvals</a:t>
            </a:r>
            <a:endParaRPr lang="en-US" sz="1400"/>
          </a:p>
        </p:txBody>
      </p:sp>
      <p:sp>
        <p:nvSpPr>
          <p:cNvPr id="32" name="Shape 29"/>
          <p:cNvSpPr/>
          <p:nvPr/>
        </p:nvSpPr>
        <p:spPr>
          <a:xfrm>
            <a:off x="640080" y="4489704"/>
            <a:ext cx="4846320" cy="448056"/>
          </a:xfrm>
          <a:prstGeom prst="roundRect">
            <a:avLst>
              <a:gd name="adj" fmla="val 8163"/>
            </a:avLst>
          </a:prstGeom>
          <a:solidFill>
            <a:srgbClr val="F7F8FB"/>
          </a:solidFill>
          <a:ln w="12700">
            <a:solidFill>
              <a:srgbClr val="EBEEF5"/>
            </a:solidFill>
            <a:prstDash val="solid"/>
          </a:ln>
        </p:spPr>
        <p:txBody>
          <a:bodyPr/>
          <a:lstStyle/>
          <a:p>
            <a:endParaRPr lang="en-GB"/>
          </a:p>
        </p:txBody>
      </p:sp>
      <p:sp>
        <p:nvSpPr>
          <p:cNvPr id="33" name="Text 30"/>
          <p:cNvSpPr/>
          <p:nvPr/>
        </p:nvSpPr>
        <p:spPr>
          <a:xfrm>
            <a:off x="713232" y="4544568"/>
            <a:ext cx="4700016" cy="347472"/>
          </a:xfrm>
          <a:prstGeom prst="rect">
            <a:avLst/>
          </a:prstGeom>
          <a:noFill/>
          <a:ln/>
        </p:spPr>
        <p:txBody>
          <a:bodyPr wrap="square" lIns="0" tIns="0" rIns="0" bIns="0" rtlCol="0" anchor="ctr">
            <a:normAutofit/>
          </a:bodyPr>
          <a:lstStyle/>
          <a:p>
            <a:pPr marL="0" indent="0">
              <a:buNone/>
            </a:pPr>
            <a:r>
              <a:rPr lang="en-US" sz="1400">
                <a:solidFill>
                  <a:srgbClr val="28364A"/>
                </a:solidFill>
              </a:rPr>
              <a:t>Staff over-rely on AI</a:t>
            </a:r>
            <a:endParaRPr lang="en-US" sz="1400"/>
          </a:p>
        </p:txBody>
      </p:sp>
      <p:sp>
        <p:nvSpPr>
          <p:cNvPr id="34" name="Shape 31"/>
          <p:cNvSpPr/>
          <p:nvPr/>
        </p:nvSpPr>
        <p:spPr>
          <a:xfrm>
            <a:off x="5559552" y="4489704"/>
            <a:ext cx="5303520" cy="448056"/>
          </a:xfrm>
          <a:prstGeom prst="roundRect">
            <a:avLst>
              <a:gd name="adj" fmla="val 8163"/>
            </a:avLst>
          </a:prstGeom>
          <a:solidFill>
            <a:srgbClr val="F7F8FB"/>
          </a:solidFill>
          <a:ln w="12700">
            <a:solidFill>
              <a:srgbClr val="EBEEF5"/>
            </a:solidFill>
            <a:prstDash val="solid"/>
          </a:ln>
        </p:spPr>
        <p:txBody>
          <a:bodyPr/>
          <a:lstStyle/>
          <a:p>
            <a:endParaRPr lang="en-GB"/>
          </a:p>
        </p:txBody>
      </p:sp>
      <p:sp>
        <p:nvSpPr>
          <p:cNvPr id="35" name="Text 32"/>
          <p:cNvSpPr/>
          <p:nvPr/>
        </p:nvSpPr>
        <p:spPr>
          <a:xfrm>
            <a:off x="5632704" y="4544568"/>
            <a:ext cx="5157216" cy="347472"/>
          </a:xfrm>
          <a:prstGeom prst="rect">
            <a:avLst/>
          </a:prstGeom>
          <a:noFill/>
          <a:ln/>
        </p:spPr>
        <p:txBody>
          <a:bodyPr wrap="square" lIns="0" tIns="0" rIns="0" bIns="0" rtlCol="0" anchor="ctr">
            <a:normAutofit/>
          </a:bodyPr>
          <a:lstStyle/>
          <a:p>
            <a:pPr marL="0" indent="0">
              <a:buNone/>
            </a:pPr>
            <a:r>
              <a:rPr lang="en-US" sz="1400">
                <a:solidFill>
                  <a:srgbClr val="28364A"/>
                </a:solidFill>
              </a:rPr>
              <a:t>Train users to challenge outputs</a:t>
            </a:r>
            <a:endParaRPr lang="en-US" sz="1400"/>
          </a:p>
        </p:txBody>
      </p:sp>
      <p:sp>
        <p:nvSpPr>
          <p:cNvPr id="36" name="Shape 33"/>
          <p:cNvSpPr/>
          <p:nvPr/>
        </p:nvSpPr>
        <p:spPr>
          <a:xfrm>
            <a:off x="640080" y="5532120"/>
            <a:ext cx="10607040" cy="502920"/>
          </a:xfrm>
          <a:prstGeom prst="roundRect">
            <a:avLst>
              <a:gd name="adj" fmla="val 14545"/>
            </a:avLst>
          </a:prstGeom>
          <a:solidFill>
            <a:srgbClr val="CBD600"/>
          </a:solidFill>
          <a:ln w="12700">
            <a:solidFill>
              <a:srgbClr val="CBD600">
                <a:alpha val="0"/>
              </a:srgbClr>
            </a:solidFill>
            <a:prstDash val="solid"/>
          </a:ln>
        </p:spPr>
        <p:txBody>
          <a:bodyPr/>
          <a:lstStyle/>
          <a:p>
            <a:endParaRPr lang="en-GB"/>
          </a:p>
        </p:txBody>
      </p:sp>
      <p:sp>
        <p:nvSpPr>
          <p:cNvPr id="37" name="Text 34"/>
          <p:cNvSpPr/>
          <p:nvPr/>
        </p:nvSpPr>
        <p:spPr>
          <a:xfrm>
            <a:off x="822960" y="5669280"/>
            <a:ext cx="10241280" cy="228600"/>
          </a:xfrm>
          <a:prstGeom prst="rect">
            <a:avLst/>
          </a:prstGeom>
          <a:noFill/>
          <a:ln/>
        </p:spPr>
        <p:txBody>
          <a:bodyPr wrap="square" lIns="0" tIns="0" rIns="0" bIns="0" rtlCol="0" anchor="ctr">
            <a:normAutofit/>
          </a:bodyPr>
          <a:lstStyle/>
          <a:p>
            <a:pPr marL="0" indent="0">
              <a:buNone/>
            </a:pPr>
            <a:r>
              <a:rPr lang="en-US" sz="1500" b="1">
                <a:solidFill>
                  <a:srgbClr val="FFFFFF"/>
                </a:solidFill>
              </a:rPr>
              <a:t>AI is useful when the data, workflow and accountability are clear.</a:t>
            </a:r>
            <a:endParaRPr lang="en-US" sz="15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mnt/data/template_render/slide-2.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502920" y="384048"/>
            <a:ext cx="9784080" cy="502920"/>
          </a:xfrm>
          <a:prstGeom prst="rect">
            <a:avLst/>
          </a:prstGeom>
          <a:noFill/>
          <a:ln/>
        </p:spPr>
        <p:txBody>
          <a:bodyPr wrap="square" lIns="0" tIns="0" rIns="0" bIns="0" rtlCol="0" anchor="ctr"/>
          <a:lstStyle/>
          <a:p>
            <a:pPr marL="0" indent="0">
              <a:buNone/>
            </a:pPr>
            <a:r>
              <a:rPr lang="en-US" sz="3000" b="1">
                <a:solidFill>
                  <a:srgbClr val="6F90D1"/>
                </a:solidFill>
                <a:latin typeface="Aptos Display" pitchFamily="34" charset="0"/>
                <a:ea typeface="Aptos Display" pitchFamily="34" charset="-122"/>
                <a:cs typeface="Aptos Display" pitchFamily="34" charset="-120"/>
              </a:rPr>
              <a:t>Three takeaways</a:t>
            </a:r>
            <a:endParaRPr lang="en-US" sz="3000"/>
          </a:p>
        </p:txBody>
      </p:sp>
      <p:sp>
        <p:nvSpPr>
          <p:cNvPr id="4" name="Shape 1"/>
          <p:cNvSpPr/>
          <p:nvPr/>
        </p:nvSpPr>
        <p:spPr>
          <a:xfrm>
            <a:off x="777240" y="1325880"/>
            <a:ext cx="3246120" cy="438912"/>
          </a:xfrm>
          <a:prstGeom prst="roundRect">
            <a:avLst>
              <a:gd name="adj" fmla="val 16667"/>
            </a:avLst>
          </a:prstGeom>
          <a:solidFill>
            <a:srgbClr val="E7EEF9"/>
          </a:solidFill>
          <a:ln w="12700">
            <a:solidFill>
              <a:srgbClr val="E7EEF9">
                <a:alpha val="0"/>
              </a:srgbClr>
            </a:solidFill>
            <a:prstDash val="solid"/>
          </a:ln>
        </p:spPr>
        <p:txBody>
          <a:bodyPr/>
          <a:lstStyle/>
          <a:p>
            <a:endParaRPr lang="en-GB"/>
          </a:p>
        </p:txBody>
      </p:sp>
      <p:sp>
        <p:nvSpPr>
          <p:cNvPr id="5" name="Text 2"/>
          <p:cNvSpPr/>
          <p:nvPr/>
        </p:nvSpPr>
        <p:spPr>
          <a:xfrm>
            <a:off x="886968" y="1408176"/>
            <a:ext cx="302666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1. Earlier insight protects income</a:t>
            </a:r>
            <a:endParaRPr lang="en-US" sz="1500"/>
          </a:p>
        </p:txBody>
      </p:sp>
      <p:sp>
        <p:nvSpPr>
          <p:cNvPr id="6" name="Text 3"/>
          <p:cNvSpPr/>
          <p:nvPr/>
        </p:nvSpPr>
        <p:spPr>
          <a:xfrm>
            <a:off x="868680" y="1920240"/>
            <a:ext cx="310896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The sooner we see issues, the more options we have.</a:t>
            </a:r>
            <a:endParaRPr lang="en-US" sz="1700"/>
          </a:p>
        </p:txBody>
      </p:sp>
      <p:sp>
        <p:nvSpPr>
          <p:cNvPr id="7" name="Shape 4"/>
          <p:cNvSpPr/>
          <p:nvPr/>
        </p:nvSpPr>
        <p:spPr>
          <a:xfrm>
            <a:off x="4434840" y="1325880"/>
            <a:ext cx="3246120" cy="438912"/>
          </a:xfrm>
          <a:prstGeom prst="roundRect">
            <a:avLst>
              <a:gd name="adj" fmla="val 16667"/>
            </a:avLst>
          </a:prstGeom>
          <a:solidFill>
            <a:srgbClr val="F1F5CB"/>
          </a:solidFill>
          <a:ln w="12700">
            <a:solidFill>
              <a:srgbClr val="F1F5CB">
                <a:alpha val="0"/>
              </a:srgbClr>
            </a:solidFill>
            <a:prstDash val="solid"/>
          </a:ln>
        </p:spPr>
        <p:txBody>
          <a:bodyPr/>
          <a:lstStyle/>
          <a:p>
            <a:endParaRPr lang="en-GB"/>
          </a:p>
        </p:txBody>
      </p:sp>
      <p:sp>
        <p:nvSpPr>
          <p:cNvPr id="8" name="Text 5"/>
          <p:cNvSpPr/>
          <p:nvPr/>
        </p:nvSpPr>
        <p:spPr>
          <a:xfrm>
            <a:off x="4544568" y="1408176"/>
            <a:ext cx="3026664" cy="256032"/>
          </a:xfrm>
          <a:prstGeom prst="rect">
            <a:avLst/>
          </a:prstGeom>
          <a:noFill/>
          <a:ln/>
        </p:spPr>
        <p:txBody>
          <a:bodyPr wrap="square" lIns="0" tIns="0" rIns="0" bIns="0" rtlCol="0" anchor="ctr">
            <a:normAutofit fontScale="85000" lnSpcReduction="10000"/>
          </a:bodyPr>
          <a:lstStyle/>
          <a:p>
            <a:pPr marL="0" indent="0">
              <a:buNone/>
            </a:pPr>
            <a:r>
              <a:rPr lang="en-US" sz="1500" b="1">
                <a:solidFill>
                  <a:srgbClr val="28364A"/>
                </a:solidFill>
              </a:rPr>
              <a:t>2. Smarter workflows reduce pressure</a:t>
            </a:r>
            <a:endParaRPr lang="en-US" sz="1500"/>
          </a:p>
        </p:txBody>
      </p:sp>
      <p:sp>
        <p:nvSpPr>
          <p:cNvPr id="9" name="Text 6"/>
          <p:cNvSpPr/>
          <p:nvPr/>
        </p:nvSpPr>
        <p:spPr>
          <a:xfrm>
            <a:off x="4526280" y="1920240"/>
            <a:ext cx="310896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Efficiency is not just speed; it reduces rework, risk and avoidable escalation.</a:t>
            </a:r>
            <a:endParaRPr lang="en-US" sz="1700"/>
          </a:p>
        </p:txBody>
      </p:sp>
      <p:sp>
        <p:nvSpPr>
          <p:cNvPr id="10" name="Shape 7"/>
          <p:cNvSpPr/>
          <p:nvPr/>
        </p:nvSpPr>
        <p:spPr>
          <a:xfrm>
            <a:off x="8092440" y="1325880"/>
            <a:ext cx="3246120" cy="438912"/>
          </a:xfrm>
          <a:prstGeom prst="roundRect">
            <a:avLst>
              <a:gd name="adj" fmla="val 16667"/>
            </a:avLst>
          </a:prstGeom>
          <a:solidFill>
            <a:srgbClr val="E7EEF9"/>
          </a:solidFill>
          <a:ln w="12700">
            <a:solidFill>
              <a:srgbClr val="E7EEF9">
                <a:alpha val="0"/>
              </a:srgbClr>
            </a:solidFill>
            <a:prstDash val="solid"/>
          </a:ln>
        </p:spPr>
        <p:txBody>
          <a:bodyPr/>
          <a:lstStyle/>
          <a:p>
            <a:endParaRPr lang="en-GB"/>
          </a:p>
        </p:txBody>
      </p:sp>
      <p:sp>
        <p:nvSpPr>
          <p:cNvPr id="11" name="Text 8"/>
          <p:cNvSpPr/>
          <p:nvPr/>
        </p:nvSpPr>
        <p:spPr>
          <a:xfrm>
            <a:off x="8202168" y="1408176"/>
            <a:ext cx="3026664" cy="256032"/>
          </a:xfrm>
          <a:prstGeom prst="rect">
            <a:avLst/>
          </a:prstGeom>
          <a:noFill/>
          <a:ln/>
        </p:spPr>
        <p:txBody>
          <a:bodyPr wrap="square" lIns="0" tIns="0" rIns="0" bIns="0" rtlCol="0" anchor="ctr">
            <a:normAutofit fontScale="70000" lnSpcReduction="20000"/>
          </a:bodyPr>
          <a:lstStyle/>
          <a:p>
            <a:pPr marL="0" indent="0">
              <a:buNone/>
            </a:pPr>
            <a:r>
              <a:rPr lang="en-US" sz="1500" b="1">
                <a:solidFill>
                  <a:srgbClr val="28364A"/>
                </a:solidFill>
              </a:rPr>
              <a:t>3. Technology helps when ownership is clear</a:t>
            </a:r>
            <a:endParaRPr lang="en-US" sz="1500"/>
          </a:p>
        </p:txBody>
      </p:sp>
      <p:sp>
        <p:nvSpPr>
          <p:cNvPr id="12" name="Text 9"/>
          <p:cNvSpPr/>
          <p:nvPr/>
        </p:nvSpPr>
        <p:spPr>
          <a:xfrm>
            <a:off x="8183880" y="1920240"/>
            <a:ext cx="310896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Systems, dashboards and AI add value when data, process and decision points are clear.</a:t>
            </a:r>
            <a:endParaRPr lang="en-US" sz="1700"/>
          </a:p>
        </p:txBody>
      </p:sp>
      <p:sp>
        <p:nvSpPr>
          <p:cNvPr id="13" name="Shape 10"/>
          <p:cNvSpPr/>
          <p:nvPr/>
        </p:nvSpPr>
        <p:spPr>
          <a:xfrm>
            <a:off x="640080" y="5303520"/>
            <a:ext cx="10607040" cy="502920"/>
          </a:xfrm>
          <a:prstGeom prst="roundRect">
            <a:avLst>
              <a:gd name="adj" fmla="val 14545"/>
            </a:avLst>
          </a:prstGeom>
          <a:solidFill>
            <a:srgbClr val="CBD600"/>
          </a:solidFill>
          <a:ln w="12700">
            <a:solidFill>
              <a:srgbClr val="CBD600">
                <a:alpha val="0"/>
              </a:srgbClr>
            </a:solidFill>
            <a:prstDash val="solid"/>
          </a:ln>
        </p:spPr>
        <p:txBody>
          <a:bodyPr/>
          <a:lstStyle/>
          <a:p>
            <a:endParaRPr lang="en-GB"/>
          </a:p>
        </p:txBody>
      </p:sp>
      <p:sp>
        <p:nvSpPr>
          <p:cNvPr id="14" name="Text 11"/>
          <p:cNvSpPr/>
          <p:nvPr/>
        </p:nvSpPr>
        <p:spPr>
          <a:xfrm>
            <a:off x="822960" y="5440680"/>
            <a:ext cx="10241280" cy="228600"/>
          </a:xfrm>
          <a:prstGeom prst="rect">
            <a:avLst/>
          </a:prstGeom>
          <a:noFill/>
          <a:ln/>
        </p:spPr>
        <p:txBody>
          <a:bodyPr wrap="square" lIns="0" tIns="0" rIns="0" bIns="0" rtlCol="0" anchor="ctr">
            <a:normAutofit/>
          </a:bodyPr>
          <a:lstStyle/>
          <a:p>
            <a:pPr marL="0" indent="0">
              <a:buNone/>
            </a:pPr>
            <a:r>
              <a:rPr lang="en-US" sz="1500" b="1">
                <a:solidFill>
                  <a:srgbClr val="FFFFFF"/>
                </a:solidFill>
              </a:rPr>
              <a:t>Final reflection: what is one improvement you could test in the next 30 days?</a:t>
            </a:r>
            <a:endParaRPr lang="en-US" sz="15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4884F-DA24-216C-E79E-B764902CED4B}"/>
            </a:ext>
          </a:extLst>
        </p:cNvPr>
        <p:cNvGrpSpPr/>
        <p:nvPr/>
      </p:nvGrpSpPr>
      <p:grpSpPr>
        <a:xfrm>
          <a:off x="0" y="0"/>
          <a:ext cx="0" cy="0"/>
          <a:chOff x="0" y="0"/>
          <a:chExt cx="0" cy="0"/>
        </a:xfrm>
      </p:grpSpPr>
      <p:pic>
        <p:nvPicPr>
          <p:cNvPr id="3" name="Image 0" descr="/mnt/data/template_render/slide-2.png">
            <a:extLst>
              <a:ext uri="{FF2B5EF4-FFF2-40B4-BE49-F238E27FC236}">
                <a16:creationId xmlns:a16="http://schemas.microsoft.com/office/drawing/2014/main" id="{3B5D6D79-5B37-0324-9EBF-774EB45B55C9}"/>
              </a:ext>
            </a:extLst>
          </p:cNvPr>
          <p:cNvPicPr>
            <a:picLocks noChangeAspect="1"/>
          </p:cNvPicPr>
          <p:nvPr/>
        </p:nvPicPr>
        <p:blipFill>
          <a:blip r:embed="rId3"/>
          <a:stretch>
            <a:fillRect/>
          </a:stretch>
        </p:blipFill>
        <p:spPr>
          <a:xfrm>
            <a:off x="0" y="0"/>
            <a:ext cx="12191695" cy="6858000"/>
          </a:xfrm>
          <a:prstGeom prst="rect">
            <a:avLst/>
          </a:prstGeom>
        </p:spPr>
      </p:pic>
      <mc:AlternateContent xmlns:mc="http://schemas.openxmlformats.org/markup-compatibility/2006" xmlns:we="http://schemas.microsoft.com/office/webextensions/webextension/2010/11" xmlns:pca="http://schemas.microsoft.com/office/powerpoint/2013/contentapp">
        <mc:Choice Requires="we pca">
          <p:graphicFrame>
            <p:nvGraphicFramePr>
              <p:cNvPr id="2" name="Add-in 1" title="Interactive content from Mentimeter">
                <a:extLst>
                  <a:ext uri="{FF2B5EF4-FFF2-40B4-BE49-F238E27FC236}">
                    <a16:creationId xmlns:a16="http://schemas.microsoft.com/office/drawing/2014/main" id="{933CA396-0B5A-09A0-E033-01F5C91859B8}"/>
                  </a:ext>
                </a:extLst>
              </p:cNvPr>
              <p:cNvGraphicFramePr>
                <a:graphicFrameLocks noGrp="1"/>
              </p:cNvGraphicFramePr>
              <p:nvPr>
                <p:extLst>
                  <p:ext uri="{D42A27DB-BD31-4B8C-83A1-F6EECF244321}">
                    <p14:modId xmlns:p14="http://schemas.microsoft.com/office/powerpoint/2010/main" val="3013042397"/>
                  </p:ext>
                </p:extLst>
              </p:nvPr>
            </p:nvGraphicFramePr>
            <p:xfrm>
              <a:off x="1809750" y="1019174"/>
              <a:ext cx="8572500" cy="4819650"/>
            </p:xfrm>
            <a:graphic>
              <a:graphicData uri="http://schemas.microsoft.com/office/webextensions/webextension/2010/11">
                <we:webextensionref xmlns:we="http://schemas.microsoft.com/office/webextensions/webextension/2010/11" xmlns:r="http://schemas.openxmlformats.org/officeDocument/2006/relationships" r:id="rId4"/>
              </a:graphicData>
            </a:graphic>
          </p:graphicFrame>
        </mc:Choice>
        <mc:Fallback xmlns="">
          <p:pic>
            <p:nvPicPr>
              <p:cNvPr id="2" name="Add-in 1" title="Interactive content from Mentimeter">
                <a:extLst>
                  <a:ext uri="{FF2B5EF4-FFF2-40B4-BE49-F238E27FC236}">
                    <a16:creationId xmlns:a16="http://schemas.microsoft.com/office/drawing/2014/main" id="{933CA396-0B5A-09A0-E033-01F5C91859B8}"/>
                  </a:ext>
                </a:extLst>
              </p:cNvPr>
              <p:cNvPicPr>
                <a:picLocks noGrp="1" noRot="1" noChangeAspect="1" noMove="1" noResize="1" noEditPoints="1" noAdjustHandles="1" noChangeArrowheads="1" noChangeShapeType="1"/>
              </p:cNvPicPr>
              <p:nvPr/>
            </p:nvPicPr>
            <p:blipFill>
              <a:blip r:embed="rId5"/>
              <a:stretch>
                <a:fillRect/>
              </a:stretch>
            </p:blipFill>
            <p:spPr>
              <a:xfrm>
                <a:off x="1809750" y="1019174"/>
                <a:ext cx="8572500" cy="4819650"/>
              </a:xfrm>
              <a:prstGeom prst="rect">
                <a:avLst/>
              </a:prstGeom>
            </p:spPr>
          </p:pic>
        </mc:Fallback>
      </mc:AlternateContent>
    </p:spTree>
    <p:extLst>
      <p:ext uri="{BB962C8B-B14F-4D97-AF65-F5344CB8AC3E}">
        <p14:creationId xmlns:p14="http://schemas.microsoft.com/office/powerpoint/2010/main" val="22564882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pic>
        <p:nvPicPr>
          <p:cNvPr id="2" name="Image 0" descr="/mnt/data/template_clean_render/slide-5.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502920" y="2788920"/>
            <a:ext cx="10972800" cy="685800"/>
          </a:xfrm>
          <a:prstGeom prst="rect">
            <a:avLst/>
          </a:prstGeom>
          <a:noFill/>
          <a:ln/>
        </p:spPr>
        <p:txBody>
          <a:bodyPr wrap="square" lIns="0" tIns="0" rIns="0" bIns="0" rtlCol="0" anchor="ctr"/>
          <a:lstStyle/>
          <a:p>
            <a:pPr marL="0" indent="0">
              <a:buNone/>
            </a:pPr>
            <a:r>
              <a:rPr lang="en-US" sz="4600" b="1">
                <a:solidFill>
                  <a:srgbClr val="FFFFFF"/>
                </a:solidFill>
                <a:latin typeface="Aptos Display" pitchFamily="34" charset="0"/>
                <a:ea typeface="Aptos Display" pitchFamily="34" charset="-122"/>
                <a:cs typeface="Aptos Display" pitchFamily="34" charset="-120"/>
              </a:rPr>
              <a:t>Thank you</a:t>
            </a:r>
            <a:endParaRPr lang="en-US" sz="4600"/>
          </a:p>
        </p:txBody>
      </p:sp>
      <p:sp>
        <p:nvSpPr>
          <p:cNvPr id="4" name="Text 1"/>
          <p:cNvSpPr/>
          <p:nvPr/>
        </p:nvSpPr>
        <p:spPr>
          <a:xfrm>
            <a:off x="502920" y="3657600"/>
            <a:ext cx="10972800" cy="502920"/>
          </a:xfrm>
          <a:prstGeom prst="rect">
            <a:avLst/>
          </a:prstGeom>
          <a:noFill/>
          <a:ln/>
        </p:spPr>
        <p:txBody>
          <a:bodyPr wrap="square" lIns="0" tIns="0" rIns="0" bIns="0" rtlCol="0" anchor="ctr"/>
          <a:lstStyle/>
          <a:p>
            <a:pPr marL="0" indent="0">
              <a:buNone/>
            </a:pPr>
            <a:r>
              <a:rPr lang="en-US" sz="3000">
                <a:solidFill>
                  <a:srgbClr val="FFFFFF"/>
                </a:solidFill>
              </a:rPr>
              <a:t>Any questions?</a:t>
            </a:r>
            <a:endParaRPr lang="en-US" sz="3000"/>
          </a:p>
        </p:txBody>
      </p:sp>
      <p:sp>
        <p:nvSpPr>
          <p:cNvPr id="5" name="Text 2"/>
          <p:cNvSpPr/>
          <p:nvPr/>
        </p:nvSpPr>
        <p:spPr>
          <a:xfrm>
            <a:off x="512064" y="4572000"/>
            <a:ext cx="10515600" cy="320040"/>
          </a:xfrm>
          <a:prstGeom prst="rect">
            <a:avLst/>
          </a:prstGeom>
          <a:noFill/>
          <a:ln/>
        </p:spPr>
        <p:txBody>
          <a:bodyPr wrap="square" lIns="0" tIns="0" rIns="0" bIns="0" rtlCol="0" anchor="ctr"/>
          <a:lstStyle/>
          <a:p>
            <a:pPr marL="0" indent="0">
              <a:buNone/>
            </a:pPr>
            <a:r>
              <a:rPr lang="en-US" sz="1700">
                <a:solidFill>
                  <a:srgbClr val="FFFFFF"/>
                </a:solidFill>
              </a:rPr>
              <a:t>Charles Shannon and Rebecca Edwards</a:t>
            </a:r>
            <a:endParaRPr lang="en-US" sz="17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pic>
        <p:nvPicPr>
          <p:cNvPr id="2" name="Image 0" descr="/mnt/data/template_clean_render/slide-3.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640080" y="2057400"/>
            <a:ext cx="10881360" cy="1417320"/>
          </a:xfrm>
          <a:prstGeom prst="rect">
            <a:avLst/>
          </a:prstGeom>
          <a:noFill/>
          <a:ln/>
        </p:spPr>
        <p:txBody>
          <a:bodyPr wrap="square" lIns="1270" tIns="1270" rIns="1270" bIns="1270" rtlCol="0" anchor="ctr">
            <a:normAutofit/>
          </a:bodyPr>
          <a:lstStyle/>
          <a:p>
            <a:pPr marL="0" indent="0" algn="ctr">
              <a:buNone/>
            </a:pPr>
            <a:r>
              <a:rPr lang="en-US" sz="3700" b="1">
                <a:solidFill>
                  <a:srgbClr val="6F90D1"/>
                </a:solidFill>
                <a:latin typeface="Aptos Display" pitchFamily="34" charset="0"/>
                <a:ea typeface="Aptos Display" pitchFamily="34" charset="-122"/>
                <a:cs typeface="Aptos Display" pitchFamily="34" charset="-120"/>
              </a:rPr>
              <a:t>“Resource appendix”</a:t>
            </a:r>
            <a:endParaRPr lang="en-US" sz="3700"/>
          </a:p>
        </p:txBody>
      </p:sp>
      <p:sp>
        <p:nvSpPr>
          <p:cNvPr id="4" name="Text 1"/>
          <p:cNvSpPr/>
          <p:nvPr/>
        </p:nvSpPr>
        <p:spPr>
          <a:xfrm>
            <a:off x="1828800" y="3657600"/>
            <a:ext cx="8503920" cy="365760"/>
          </a:xfrm>
          <a:prstGeom prst="rect">
            <a:avLst/>
          </a:prstGeom>
          <a:noFill/>
          <a:ln/>
        </p:spPr>
        <p:txBody>
          <a:bodyPr wrap="square" lIns="0" tIns="0" rIns="0" bIns="0" rtlCol="0" anchor="ctr"/>
          <a:lstStyle/>
          <a:p>
            <a:pPr marL="0" indent="0" algn="ctr">
              <a:buNone/>
            </a:pPr>
            <a:r>
              <a:rPr lang="en-US" sz="1800">
                <a:solidFill>
                  <a:srgbClr val="505A66"/>
                </a:solidFill>
              </a:rPr>
              <a:t>Optional take-away slides</a:t>
            </a:r>
            <a:endParaRPr lang="en-US" sz="18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mnt/data/template_render/slide-2.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502920" y="384048"/>
            <a:ext cx="9784080" cy="502920"/>
          </a:xfrm>
          <a:prstGeom prst="rect">
            <a:avLst/>
          </a:prstGeom>
          <a:noFill/>
          <a:ln/>
        </p:spPr>
        <p:txBody>
          <a:bodyPr wrap="square" lIns="0" tIns="0" rIns="0" bIns="0" rtlCol="0" anchor="ctr"/>
          <a:lstStyle/>
          <a:p>
            <a:pPr marL="0" indent="0">
              <a:buNone/>
            </a:pPr>
            <a:r>
              <a:rPr lang="en-US" sz="3000" b="1">
                <a:solidFill>
                  <a:srgbClr val="6F90D1"/>
                </a:solidFill>
                <a:latin typeface="Aptos Display" pitchFamily="34" charset="0"/>
                <a:ea typeface="Aptos Display" pitchFamily="34" charset="-122"/>
                <a:cs typeface="Aptos Display" pitchFamily="34" charset="-120"/>
              </a:rPr>
              <a:t>Appendix: award-start checklist</a:t>
            </a:r>
            <a:endParaRPr lang="en-US" sz="3000"/>
          </a:p>
        </p:txBody>
      </p:sp>
      <p:sp>
        <p:nvSpPr>
          <p:cNvPr id="4" name="Text 1"/>
          <p:cNvSpPr/>
          <p:nvPr/>
        </p:nvSpPr>
        <p:spPr>
          <a:xfrm>
            <a:off x="822960" y="1097280"/>
            <a:ext cx="10058400" cy="4206240"/>
          </a:xfrm>
          <a:prstGeom prst="rect">
            <a:avLst/>
          </a:prstGeom>
          <a:noFill/>
          <a:ln/>
        </p:spPr>
        <p:txBody>
          <a:bodyPr wrap="square" lIns="635" tIns="635" rIns="635" bIns="635" rtlCol="0" anchor="ctr">
            <a:normAutofit/>
          </a:bodyPr>
          <a:lstStyle/>
          <a:p>
            <a:pPr marL="177800" indent="-177800">
              <a:buSzPct val="100000"/>
              <a:buChar char="•"/>
            </a:pPr>
            <a:r>
              <a:rPr lang="en-US" sz="1900">
                <a:solidFill>
                  <a:srgbClr val="28364A"/>
                </a:solidFill>
              </a:rPr>
              <a:t>Award documents received and stored</a:t>
            </a:r>
            <a:endParaRPr lang="en-US" sz="1900"/>
          </a:p>
          <a:p>
            <a:pPr marL="177800" indent="-177800">
              <a:buSzPct val="100000"/>
              <a:buChar char="•"/>
            </a:pPr>
            <a:r>
              <a:rPr lang="en-US" sz="1900">
                <a:solidFill>
                  <a:srgbClr val="28364A"/>
                </a:solidFill>
              </a:rPr>
              <a:t>Budget agreed and coded correctly</a:t>
            </a:r>
            <a:endParaRPr lang="en-US" sz="1900"/>
          </a:p>
          <a:p>
            <a:pPr marL="177800" indent="-177800">
              <a:buSzPct val="100000"/>
              <a:buChar char="•"/>
            </a:pPr>
            <a:r>
              <a:rPr lang="en-US" sz="1900">
                <a:solidFill>
                  <a:srgbClr val="28364A"/>
                </a:solidFill>
              </a:rPr>
              <a:t>Funder terms reviewed</a:t>
            </a:r>
            <a:endParaRPr lang="en-US" sz="1900"/>
          </a:p>
          <a:p>
            <a:pPr marL="177800" indent="-177800">
              <a:buSzPct val="100000"/>
              <a:buChar char="•"/>
            </a:pPr>
            <a:r>
              <a:rPr lang="en-US" sz="1900">
                <a:solidFill>
                  <a:srgbClr val="28364A"/>
                </a:solidFill>
              </a:rPr>
              <a:t>Reporting dates recorded</a:t>
            </a:r>
            <a:endParaRPr lang="en-US" sz="1900"/>
          </a:p>
          <a:p>
            <a:pPr marL="177800" indent="-177800">
              <a:buSzPct val="100000"/>
              <a:buChar char="•"/>
            </a:pPr>
            <a:r>
              <a:rPr lang="en-US" sz="1900">
                <a:solidFill>
                  <a:srgbClr val="28364A"/>
                </a:solidFill>
              </a:rPr>
              <a:t>Claim or invoicing schedule confirmed</a:t>
            </a:r>
            <a:endParaRPr lang="en-US" sz="1900"/>
          </a:p>
          <a:p>
            <a:pPr marL="177800" indent="-177800">
              <a:buSzPct val="100000"/>
              <a:buChar char="•"/>
            </a:pPr>
            <a:r>
              <a:rPr lang="en-US" sz="1900">
                <a:solidFill>
                  <a:srgbClr val="28364A"/>
                </a:solidFill>
              </a:rPr>
              <a:t>PI responsibilities shared</a:t>
            </a:r>
            <a:endParaRPr lang="en-US" sz="1900"/>
          </a:p>
          <a:p>
            <a:pPr marL="177800" indent="-177800">
              <a:buSzPct val="100000"/>
              <a:buChar char="•"/>
            </a:pPr>
            <a:r>
              <a:rPr lang="en-US" sz="1900">
                <a:solidFill>
                  <a:srgbClr val="28364A"/>
                </a:solidFill>
              </a:rPr>
              <a:t>Recruitment plan reviewed</a:t>
            </a:r>
            <a:endParaRPr lang="en-US" sz="1900"/>
          </a:p>
          <a:p>
            <a:pPr marL="177800" indent="-177800">
              <a:buSzPct val="100000"/>
              <a:buChar char="•"/>
            </a:pPr>
            <a:r>
              <a:rPr lang="en-US" sz="1900">
                <a:solidFill>
                  <a:srgbClr val="28364A"/>
                </a:solidFill>
              </a:rPr>
              <a:t>Collaboration agreements identified</a:t>
            </a:r>
            <a:endParaRPr lang="en-US" sz="1900"/>
          </a:p>
          <a:p>
            <a:pPr marL="177800" indent="-177800">
              <a:buSzPct val="100000"/>
              <a:buChar char="•"/>
            </a:pPr>
            <a:r>
              <a:rPr lang="en-US" sz="1900">
                <a:solidFill>
                  <a:srgbClr val="28364A"/>
                </a:solidFill>
              </a:rPr>
              <a:t>Ethics and due diligence confirmed</a:t>
            </a:r>
            <a:endParaRPr lang="en-US" sz="1900"/>
          </a:p>
          <a:p>
            <a:pPr marL="177800" indent="-177800">
              <a:buSzPct val="100000"/>
              <a:buChar char="•"/>
            </a:pPr>
            <a:r>
              <a:rPr lang="en-US" sz="1900">
                <a:solidFill>
                  <a:srgbClr val="28364A"/>
                </a:solidFill>
              </a:rPr>
              <a:t>High-risk conditions escalated</a:t>
            </a:r>
            <a:endParaRPr lang="en-US" sz="1900"/>
          </a:p>
          <a:p>
            <a:pPr marL="177800" indent="-177800">
              <a:buSzPct val="100000"/>
              <a:buChar char="•"/>
            </a:pPr>
            <a:r>
              <a:rPr lang="en-US" sz="1900">
                <a:solidFill>
                  <a:srgbClr val="28364A"/>
                </a:solidFill>
              </a:rPr>
              <a:t>Forecasting schedule agreed</a:t>
            </a:r>
            <a:endParaRPr lang="en-US" sz="1900"/>
          </a:p>
          <a:p>
            <a:pPr marL="177800" indent="-177800">
              <a:buSzPct val="100000"/>
              <a:buChar char="•"/>
            </a:pPr>
            <a:r>
              <a:rPr lang="en-US" sz="1900">
                <a:solidFill>
                  <a:srgbClr val="28364A"/>
                </a:solidFill>
              </a:rPr>
              <a:t>Close-out date noted from the start</a:t>
            </a:r>
            <a:endParaRPr lang="en-US" sz="19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pic>
        <p:nvPicPr>
          <p:cNvPr id="2" name="Image 0" descr="/mnt/data/template_render/slide-2.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502920" y="384048"/>
            <a:ext cx="9784080" cy="502920"/>
          </a:xfrm>
          <a:prstGeom prst="rect">
            <a:avLst/>
          </a:prstGeom>
          <a:noFill/>
          <a:ln/>
        </p:spPr>
        <p:txBody>
          <a:bodyPr wrap="square" lIns="0" tIns="0" rIns="0" bIns="0" rtlCol="0" anchor="ctr"/>
          <a:lstStyle/>
          <a:p>
            <a:pPr marL="0" indent="0">
              <a:buNone/>
            </a:pPr>
            <a:r>
              <a:rPr lang="en-US" sz="3000" b="1">
                <a:solidFill>
                  <a:srgbClr val="6F90D1"/>
                </a:solidFill>
                <a:latin typeface="Aptos Display" pitchFamily="34" charset="0"/>
                <a:ea typeface="Aptos Display" pitchFamily="34" charset="-122"/>
                <a:cs typeface="Aptos Display" pitchFamily="34" charset="-120"/>
              </a:rPr>
              <a:t>Appendix: early-warning indicators</a:t>
            </a:r>
            <a:endParaRPr lang="en-US" sz="3000"/>
          </a:p>
        </p:txBody>
      </p:sp>
      <p:sp>
        <p:nvSpPr>
          <p:cNvPr id="4" name="Text 1"/>
          <p:cNvSpPr/>
          <p:nvPr/>
        </p:nvSpPr>
        <p:spPr>
          <a:xfrm>
            <a:off x="822960" y="1097280"/>
            <a:ext cx="10058400" cy="4206240"/>
          </a:xfrm>
          <a:prstGeom prst="rect">
            <a:avLst/>
          </a:prstGeom>
          <a:noFill/>
          <a:ln/>
        </p:spPr>
        <p:txBody>
          <a:bodyPr wrap="square" lIns="635" tIns="635" rIns="635" bIns="635" rtlCol="0" anchor="ctr">
            <a:normAutofit/>
          </a:bodyPr>
          <a:lstStyle/>
          <a:p>
            <a:pPr marL="177800" indent="-177800">
              <a:buSzPct val="100000"/>
              <a:buChar char="•"/>
            </a:pPr>
            <a:r>
              <a:rPr lang="en-US" sz="2000">
                <a:solidFill>
                  <a:srgbClr val="28364A"/>
                </a:solidFill>
              </a:rPr>
              <a:t>Award is more than 50% elapsed but less than 30% spent</a:t>
            </a:r>
            <a:endParaRPr lang="en-US" sz="2000"/>
          </a:p>
          <a:p>
            <a:pPr marL="177800" indent="-177800">
              <a:buSzPct val="100000"/>
              <a:buChar char="•"/>
            </a:pPr>
            <a:r>
              <a:rPr lang="en-US" sz="2000">
                <a:solidFill>
                  <a:srgbClr val="28364A"/>
                </a:solidFill>
              </a:rPr>
              <a:t>Award is more than 75% elapsed but less than 60% spent</a:t>
            </a:r>
            <a:endParaRPr lang="en-US" sz="2000"/>
          </a:p>
          <a:p>
            <a:pPr marL="177800" indent="-177800">
              <a:buSzPct val="100000"/>
              <a:buChar char="•"/>
            </a:pPr>
            <a:r>
              <a:rPr lang="en-US" sz="2000">
                <a:solidFill>
                  <a:srgbClr val="28364A"/>
                </a:solidFill>
              </a:rPr>
              <a:t>No staff costs after expected recruitment date</a:t>
            </a:r>
            <a:endParaRPr lang="en-US" sz="2000"/>
          </a:p>
          <a:p>
            <a:pPr marL="177800" indent="-177800">
              <a:buSzPct val="100000"/>
              <a:buChar char="•"/>
            </a:pPr>
            <a:r>
              <a:rPr lang="en-US" sz="2000">
                <a:solidFill>
                  <a:srgbClr val="28364A"/>
                </a:solidFill>
              </a:rPr>
              <a:t>Equipment not purchased by planned date</a:t>
            </a:r>
            <a:endParaRPr lang="en-US" sz="2000"/>
          </a:p>
          <a:p>
            <a:pPr marL="177800" indent="-177800">
              <a:buSzPct val="100000"/>
              <a:buChar char="•"/>
            </a:pPr>
            <a:r>
              <a:rPr lang="en-US" sz="2000">
                <a:solidFill>
                  <a:srgbClr val="28364A"/>
                </a:solidFill>
              </a:rPr>
              <a:t>Claims overdue</a:t>
            </a:r>
            <a:endParaRPr lang="en-US" sz="2000"/>
          </a:p>
          <a:p>
            <a:pPr marL="177800" indent="-177800">
              <a:buSzPct val="100000"/>
              <a:buChar char="•"/>
            </a:pPr>
            <a:r>
              <a:rPr lang="en-US" sz="2000">
                <a:solidFill>
                  <a:srgbClr val="28364A"/>
                </a:solidFill>
              </a:rPr>
              <a:t>Income received does not align with expenditure</a:t>
            </a:r>
            <a:endParaRPr lang="en-US" sz="2000"/>
          </a:p>
          <a:p>
            <a:pPr marL="177800" indent="-177800">
              <a:buSzPct val="100000"/>
              <a:buChar char="•"/>
            </a:pPr>
            <a:r>
              <a:rPr lang="en-US" sz="2000">
                <a:solidFill>
                  <a:srgbClr val="28364A"/>
                </a:solidFill>
              </a:rPr>
              <a:t>Significant spend in final three months</a:t>
            </a:r>
            <a:endParaRPr lang="en-US" sz="2000"/>
          </a:p>
          <a:p>
            <a:pPr marL="177800" indent="-177800">
              <a:buSzPct val="100000"/>
              <a:buChar char="•"/>
            </a:pPr>
            <a:r>
              <a:rPr lang="en-US" sz="2000">
                <a:solidFill>
                  <a:srgbClr val="28364A"/>
                </a:solidFill>
              </a:rPr>
              <a:t>No recent PI forecast review</a:t>
            </a:r>
            <a:endParaRPr lang="en-US" sz="2000"/>
          </a:p>
          <a:p>
            <a:pPr marL="177800" indent="-177800">
              <a:buSzPct val="100000"/>
              <a:buChar char="•"/>
            </a:pPr>
            <a:r>
              <a:rPr lang="en-US" sz="2000">
                <a:solidFill>
                  <a:srgbClr val="28364A"/>
                </a:solidFill>
              </a:rPr>
              <a:t>Repeated report extensions</a:t>
            </a:r>
            <a:endParaRPr lang="en-US" sz="2000"/>
          </a:p>
          <a:p>
            <a:pPr marL="177800" indent="-177800">
              <a:buSzPct val="100000"/>
              <a:buChar char="•"/>
            </a:pPr>
            <a:r>
              <a:rPr lang="en-US" sz="2000">
                <a:solidFill>
                  <a:srgbClr val="28364A"/>
                </a:solidFill>
              </a:rPr>
              <a:t>Missing evidence for high-value costs</a:t>
            </a:r>
            <a:endParaRPr lang="en-US" sz="20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pic>
        <p:nvPicPr>
          <p:cNvPr id="2" name="Image 0" descr="/mnt/data/template_render/slide-2.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502920" y="384048"/>
            <a:ext cx="9784080" cy="502920"/>
          </a:xfrm>
          <a:prstGeom prst="rect">
            <a:avLst/>
          </a:prstGeom>
          <a:noFill/>
          <a:ln/>
        </p:spPr>
        <p:txBody>
          <a:bodyPr wrap="square" lIns="0" tIns="0" rIns="0" bIns="0" rtlCol="0" anchor="ctr"/>
          <a:lstStyle/>
          <a:p>
            <a:pPr marL="0" indent="0">
              <a:buNone/>
            </a:pPr>
            <a:r>
              <a:rPr lang="en-US" sz="3000" b="1" dirty="0">
                <a:solidFill>
                  <a:srgbClr val="6F90D1"/>
                </a:solidFill>
                <a:latin typeface="Aptos Display" pitchFamily="34" charset="0"/>
                <a:ea typeface="Aptos Display" pitchFamily="34" charset="-122"/>
                <a:cs typeface="Aptos Display" pitchFamily="34" charset="-120"/>
              </a:rPr>
              <a:t>Appendix: AI prompt bank</a:t>
            </a:r>
            <a:endParaRPr lang="en-US" sz="3000" dirty="0"/>
          </a:p>
        </p:txBody>
      </p:sp>
      <p:sp>
        <p:nvSpPr>
          <p:cNvPr id="4" name="Text 1"/>
          <p:cNvSpPr/>
          <p:nvPr/>
        </p:nvSpPr>
        <p:spPr>
          <a:xfrm>
            <a:off x="822960" y="1097280"/>
            <a:ext cx="10058400" cy="4343400"/>
          </a:xfrm>
          <a:prstGeom prst="rect">
            <a:avLst/>
          </a:prstGeom>
          <a:noFill/>
          <a:ln/>
        </p:spPr>
        <p:txBody>
          <a:bodyPr wrap="square" lIns="635" tIns="635" rIns="635" bIns="635" rtlCol="0" anchor="ctr">
            <a:normAutofit/>
          </a:bodyPr>
          <a:lstStyle/>
          <a:p>
            <a:pPr marL="177800" indent="-177800">
              <a:buSzPct val="100000"/>
              <a:buChar char="•"/>
            </a:pPr>
            <a:r>
              <a:rPr lang="en-US" sz="1900" dirty="0" err="1">
                <a:solidFill>
                  <a:srgbClr val="28364A"/>
                </a:solidFill>
              </a:rPr>
              <a:t>Summarise</a:t>
            </a:r>
            <a:r>
              <a:rPr lang="en-US" sz="1900" dirty="0">
                <a:solidFill>
                  <a:srgbClr val="28364A"/>
                </a:solidFill>
              </a:rPr>
              <a:t> the key reporting obligations in this award agreement.</a:t>
            </a:r>
            <a:endParaRPr lang="en-US" sz="1900" dirty="0"/>
          </a:p>
          <a:p>
            <a:pPr marL="177800" indent="-177800">
              <a:buSzPct val="100000"/>
              <a:buChar char="•"/>
            </a:pPr>
            <a:r>
              <a:rPr lang="en-US" sz="1900" dirty="0">
                <a:solidFill>
                  <a:srgbClr val="28364A"/>
                </a:solidFill>
              </a:rPr>
              <a:t>Create a checklist of evidence required for this claim.</a:t>
            </a:r>
            <a:endParaRPr lang="en-US" sz="1900" dirty="0"/>
          </a:p>
          <a:p>
            <a:pPr marL="177800" indent="-177800">
              <a:buSzPct val="100000"/>
              <a:buChar char="•"/>
            </a:pPr>
            <a:r>
              <a:rPr lang="en-US" sz="1900" dirty="0">
                <a:solidFill>
                  <a:srgbClr val="28364A"/>
                </a:solidFill>
              </a:rPr>
              <a:t>Identify any unusual conditions in this funder agreement.</a:t>
            </a:r>
            <a:endParaRPr lang="en-US" sz="1900" dirty="0"/>
          </a:p>
          <a:p>
            <a:pPr marL="177800" indent="-177800">
              <a:buSzPct val="100000"/>
              <a:buChar char="•"/>
            </a:pPr>
            <a:r>
              <a:rPr lang="en-US" sz="1900" dirty="0">
                <a:solidFill>
                  <a:srgbClr val="28364A"/>
                </a:solidFill>
              </a:rPr>
              <a:t>Draft a PI email explaining why the forecast needs updating.</a:t>
            </a:r>
            <a:endParaRPr lang="en-US" sz="1900" dirty="0"/>
          </a:p>
          <a:p>
            <a:pPr marL="177800" indent="-177800">
              <a:buSzPct val="100000"/>
              <a:buChar char="•"/>
            </a:pPr>
            <a:r>
              <a:rPr lang="en-US" sz="1900" dirty="0">
                <a:solidFill>
                  <a:srgbClr val="28364A"/>
                </a:solidFill>
              </a:rPr>
              <a:t>Group these survey responses into five common themes.</a:t>
            </a:r>
            <a:endParaRPr lang="en-US" sz="1900" dirty="0"/>
          </a:p>
          <a:p>
            <a:pPr marL="177800" indent="-177800">
              <a:buSzPct val="100000"/>
              <a:buChar char="•"/>
            </a:pPr>
            <a:r>
              <a:rPr lang="en-US" sz="1900" dirty="0">
                <a:solidFill>
                  <a:srgbClr val="28364A"/>
                </a:solidFill>
              </a:rPr>
              <a:t>Create an Excel formula to flag awards where spend is not aligned with elapsed time.</a:t>
            </a:r>
            <a:endParaRPr lang="en-US" sz="1900" dirty="0"/>
          </a:p>
          <a:p>
            <a:pPr marL="177800" indent="-177800">
              <a:buSzPct val="100000"/>
              <a:buChar char="•"/>
            </a:pPr>
            <a:r>
              <a:rPr lang="en-US" sz="1900" dirty="0">
                <a:solidFill>
                  <a:srgbClr val="28364A"/>
                </a:solidFill>
              </a:rPr>
              <a:t>Suggest questions to ask the PI about this underspend.</a:t>
            </a:r>
            <a:endParaRPr lang="en-US" sz="1900" dirty="0"/>
          </a:p>
          <a:p>
            <a:pPr marL="177800" indent="-177800">
              <a:buSzPct val="100000"/>
              <a:buChar char="•"/>
            </a:pPr>
            <a:r>
              <a:rPr lang="en-US" sz="1900" dirty="0" err="1">
                <a:solidFill>
                  <a:srgbClr val="28364A"/>
                </a:solidFill>
              </a:rPr>
              <a:t>Summarise</a:t>
            </a:r>
            <a:r>
              <a:rPr lang="en-US" sz="1900" dirty="0">
                <a:solidFill>
                  <a:srgbClr val="28364A"/>
                </a:solidFill>
              </a:rPr>
              <a:t> this dashboard for a senior manager in five bullet points.</a:t>
            </a:r>
            <a:endParaRPr lang="en-US" sz="1900" dirty="0"/>
          </a:p>
          <a:p>
            <a:pPr marL="177800" indent="-177800">
              <a:buSzPct val="100000"/>
              <a:buChar char="•"/>
            </a:pPr>
            <a:r>
              <a:rPr lang="en-US" sz="1900" dirty="0">
                <a:solidFill>
                  <a:srgbClr val="28364A"/>
                </a:solidFill>
              </a:rPr>
              <a:t>Draft a close-out action list for an award ending in six months.</a:t>
            </a:r>
            <a:endParaRPr lang="en-US" sz="1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we="http://schemas.microsoft.com/office/webextensions/webextension/2010/11" xmlns:pca="http://schemas.microsoft.com/office/powerpoint/2013/contentapp">
        <mc:Choice Requires="we pca">
          <p:graphicFrame>
            <p:nvGraphicFramePr>
              <p:cNvPr id="2" name="Add-in 1" title="Interactive content from Mentimeter">
                <a:extLst>
                  <a:ext uri="{FF2B5EF4-FFF2-40B4-BE49-F238E27FC236}">
                    <a16:creationId xmlns:a16="http://schemas.microsoft.com/office/drawing/2014/main" id="{4D062140-60E5-D9D6-A255-F77BBF54FCE2}"/>
                  </a:ext>
                </a:extLst>
              </p:cNvPr>
              <p:cNvGraphicFramePr>
                <a:graphicFrameLocks noGrp="1"/>
              </p:cNvGraphicFramePr>
              <p:nvPr>
                <p:extLst>
                  <p:ext uri="{D42A27DB-BD31-4B8C-83A1-F6EECF244321}">
                    <p14:modId xmlns:p14="http://schemas.microsoft.com/office/powerpoint/2010/main" val="2368364964"/>
                  </p:ext>
                </p:extLst>
              </p:nvPr>
            </p:nvGraphicFramePr>
            <p:xfrm>
              <a:off x="1809750" y="1019174"/>
              <a:ext cx="8572500" cy="4819650"/>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xmlns="">
          <p:pic>
            <p:nvPicPr>
              <p:cNvPr id="2" name="Add-in 1" title="Interactive content from Mentimeter">
                <a:extLst>
                  <a:ext uri="{FF2B5EF4-FFF2-40B4-BE49-F238E27FC236}">
                    <a16:creationId xmlns:a16="http://schemas.microsoft.com/office/drawing/2014/main" id="{4D062140-60E5-D9D6-A255-F77BBF54FCE2}"/>
                  </a:ext>
                </a:extLst>
              </p:cNvPr>
              <p:cNvPicPr>
                <a:picLocks noGrp="1" noRot="1" noChangeAspect="1" noMove="1" noResize="1" noEditPoints="1" noAdjustHandles="1" noChangeArrowheads="1" noChangeShapeType="1"/>
              </p:cNvPicPr>
              <p:nvPr/>
            </p:nvPicPr>
            <p:blipFill>
              <a:blip r:embed="rId4"/>
              <a:stretch>
                <a:fillRect/>
              </a:stretch>
            </p:blipFill>
            <p:spPr>
              <a:xfrm>
                <a:off x="1809750" y="1019174"/>
                <a:ext cx="8572500" cy="4819650"/>
              </a:xfrm>
              <a:prstGeom prst="rect">
                <a:avLst/>
              </a:prstGeom>
            </p:spPr>
          </p:pic>
        </mc:Fallback>
      </mc:AlternateContent>
      <p:pic>
        <p:nvPicPr>
          <p:cNvPr id="4" name="Image 0" descr="/mnt/data/template_render/slide-2.png">
            <a:extLst>
              <a:ext uri="{FF2B5EF4-FFF2-40B4-BE49-F238E27FC236}">
                <a16:creationId xmlns:a16="http://schemas.microsoft.com/office/drawing/2014/main" id="{789E682A-9A1E-0C8D-6028-0F65B00E1C2F}"/>
              </a:ext>
            </a:extLst>
          </p:cNvPr>
          <p:cNvPicPr>
            <a:picLocks noChangeAspect="1"/>
          </p:cNvPicPr>
          <p:nvPr/>
        </p:nvPicPr>
        <p:blipFill>
          <a:blip r:embed="rId5"/>
          <a:stretch>
            <a:fillRect/>
          </a:stretch>
        </p:blipFill>
        <p:spPr>
          <a:xfrm>
            <a:off x="0" y="0"/>
            <a:ext cx="12191695" cy="6858000"/>
          </a:xfrm>
          <a:prstGeom prst="rect">
            <a:avLst/>
          </a:prstGeom>
        </p:spPr>
      </p:pic>
      <mc:AlternateContent xmlns:mc="http://schemas.openxmlformats.org/markup-compatibility/2006" xmlns:we="http://schemas.microsoft.com/office/webextensions/webextension/2010/11" xmlns:pca="http://schemas.microsoft.com/office/powerpoint/2013/contentapp">
        <mc:Choice Requires="we pca">
          <p:graphicFrame>
            <p:nvGraphicFramePr>
              <p:cNvPr id="5" name="Add-in 4">
                <a:extLst>
                  <a:ext uri="{FF2B5EF4-FFF2-40B4-BE49-F238E27FC236}">
                    <a16:creationId xmlns:a16="http://schemas.microsoft.com/office/drawing/2014/main" id="{86F84DCD-5959-0BE8-3235-1A7DA3D441CA}"/>
                  </a:ext>
                </a:extLst>
              </p:cNvPr>
              <p:cNvGraphicFramePr>
                <a:graphicFrameLocks noGrp="1"/>
              </p:cNvGraphicFramePr>
              <p:nvPr/>
            </p:nvGraphicFramePr>
            <p:xfrm>
              <a:off x="1809750" y="1019174"/>
              <a:ext cx="8572500" cy="4819650"/>
            </p:xfrm>
            <a:graphic>
              <a:graphicData uri="http://schemas.microsoft.com/office/webextensions/webextension/2010/11">
                <we:webextensionref xmlns:we="http://schemas.microsoft.com/office/webextensions/webextension/2010/11" xmlns:r="http://schemas.openxmlformats.org/officeDocument/2006/relationships" r:id="rId6"/>
              </a:graphicData>
            </a:graphic>
          </p:graphicFrame>
        </mc:Choice>
        <mc:Fallback xmlns="">
          <p:pic>
            <p:nvPicPr>
              <p:cNvPr id="5" name="Add-in 4">
                <a:extLst>
                  <a:ext uri="{FF2B5EF4-FFF2-40B4-BE49-F238E27FC236}">
                    <a16:creationId xmlns:a16="http://schemas.microsoft.com/office/drawing/2014/main" id="{86F84DCD-5959-0BE8-3235-1A7DA3D441CA}"/>
                  </a:ext>
                </a:extLst>
              </p:cNvPr>
              <p:cNvPicPr>
                <a:picLocks noGrp="1" noRot="1" noChangeAspect="1" noMove="1" noResize="1" noEditPoints="1" noAdjustHandles="1" noChangeArrowheads="1" noChangeShapeType="1"/>
              </p:cNvPicPr>
              <p:nvPr/>
            </p:nvPicPr>
            <p:blipFill>
              <a:blip r:embed="rId7"/>
              <a:stretch>
                <a:fillRect/>
              </a:stretch>
            </p:blipFill>
            <p:spPr>
              <a:xfrm>
                <a:off x="1809750" y="1019174"/>
                <a:ext cx="8572500" cy="4819650"/>
              </a:xfrm>
              <a:prstGeom prst="rect">
                <a:avLst/>
              </a:prstGeom>
            </p:spPr>
          </p:pic>
        </mc:Fallback>
      </mc:AlternateContent>
    </p:spTree>
    <p:extLst>
      <p:ext uri="{BB962C8B-B14F-4D97-AF65-F5344CB8AC3E}">
        <p14:creationId xmlns:p14="http://schemas.microsoft.com/office/powerpoint/2010/main" val="26620554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pic>
        <p:nvPicPr>
          <p:cNvPr id="2" name="Image 0" descr="/mnt/data/template_render/slide-2.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502920" y="384048"/>
            <a:ext cx="9784080" cy="502920"/>
          </a:xfrm>
          <a:prstGeom prst="rect">
            <a:avLst/>
          </a:prstGeom>
          <a:noFill/>
          <a:ln/>
        </p:spPr>
        <p:txBody>
          <a:bodyPr wrap="square" lIns="0" tIns="0" rIns="0" bIns="0" rtlCol="0" anchor="ctr"/>
          <a:lstStyle/>
          <a:p>
            <a:pPr marL="0" indent="0">
              <a:buNone/>
            </a:pPr>
            <a:r>
              <a:rPr lang="en-US" sz="3000" b="1">
                <a:solidFill>
                  <a:srgbClr val="6F90D1"/>
                </a:solidFill>
                <a:latin typeface="Aptos Display" pitchFamily="34" charset="0"/>
                <a:ea typeface="Aptos Display" pitchFamily="34" charset="-122"/>
                <a:cs typeface="Aptos Display" pitchFamily="34" charset="-120"/>
              </a:rPr>
              <a:t>Appendix: 30-day improvement planner</a:t>
            </a:r>
            <a:endParaRPr lang="en-US" sz="3000"/>
          </a:p>
        </p:txBody>
      </p:sp>
      <p:sp>
        <p:nvSpPr>
          <p:cNvPr id="4" name="Shape 1"/>
          <p:cNvSpPr/>
          <p:nvPr/>
        </p:nvSpPr>
        <p:spPr>
          <a:xfrm>
            <a:off x="685800" y="960120"/>
            <a:ext cx="4937760" cy="438912"/>
          </a:xfrm>
          <a:prstGeom prst="roundRect">
            <a:avLst>
              <a:gd name="adj" fmla="val 16667"/>
            </a:avLst>
          </a:prstGeom>
          <a:solidFill>
            <a:srgbClr val="E7EEF9"/>
          </a:solidFill>
          <a:ln w="12700">
            <a:solidFill>
              <a:srgbClr val="E7EEF9">
                <a:alpha val="0"/>
              </a:srgbClr>
            </a:solidFill>
            <a:prstDash val="solid"/>
          </a:ln>
        </p:spPr>
        <p:txBody>
          <a:bodyPr/>
          <a:lstStyle/>
          <a:p>
            <a:endParaRPr lang="en-GB"/>
          </a:p>
        </p:txBody>
      </p:sp>
      <p:sp>
        <p:nvSpPr>
          <p:cNvPr id="5" name="Text 2"/>
          <p:cNvSpPr/>
          <p:nvPr/>
        </p:nvSpPr>
        <p:spPr>
          <a:xfrm>
            <a:off x="795528" y="1042416"/>
            <a:ext cx="471830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Question</a:t>
            </a:r>
            <a:endParaRPr lang="en-US" sz="1500"/>
          </a:p>
        </p:txBody>
      </p:sp>
      <p:sp>
        <p:nvSpPr>
          <p:cNvPr id="6" name="Shape 3"/>
          <p:cNvSpPr/>
          <p:nvPr/>
        </p:nvSpPr>
        <p:spPr>
          <a:xfrm>
            <a:off x="5696712" y="960120"/>
            <a:ext cx="5303520" cy="438912"/>
          </a:xfrm>
          <a:prstGeom prst="roundRect">
            <a:avLst>
              <a:gd name="adj" fmla="val 16667"/>
            </a:avLst>
          </a:prstGeom>
          <a:solidFill>
            <a:srgbClr val="F1F5CB"/>
          </a:solidFill>
          <a:ln w="12700">
            <a:solidFill>
              <a:srgbClr val="F1F5CB">
                <a:alpha val="0"/>
              </a:srgbClr>
            </a:solidFill>
            <a:prstDash val="solid"/>
          </a:ln>
        </p:spPr>
        <p:txBody>
          <a:bodyPr/>
          <a:lstStyle/>
          <a:p>
            <a:endParaRPr lang="en-GB"/>
          </a:p>
        </p:txBody>
      </p:sp>
      <p:sp>
        <p:nvSpPr>
          <p:cNvPr id="7" name="Text 4"/>
          <p:cNvSpPr/>
          <p:nvPr/>
        </p:nvSpPr>
        <p:spPr>
          <a:xfrm>
            <a:off x="5806440" y="1042416"/>
            <a:ext cx="508406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Response</a:t>
            </a:r>
            <a:endParaRPr lang="en-US" sz="1500"/>
          </a:p>
        </p:txBody>
      </p:sp>
      <p:sp>
        <p:nvSpPr>
          <p:cNvPr id="8" name="Shape 5"/>
          <p:cNvSpPr/>
          <p:nvPr/>
        </p:nvSpPr>
        <p:spPr>
          <a:xfrm>
            <a:off x="685800" y="1527048"/>
            <a:ext cx="4937760" cy="502920"/>
          </a:xfrm>
          <a:prstGeom prst="roundRect">
            <a:avLst>
              <a:gd name="adj" fmla="val 7273"/>
            </a:avLst>
          </a:prstGeom>
          <a:solidFill>
            <a:srgbClr val="F7F8FB"/>
          </a:solidFill>
          <a:ln w="12700">
            <a:solidFill>
              <a:srgbClr val="EBEEF5"/>
            </a:solidFill>
            <a:prstDash val="solid"/>
          </a:ln>
        </p:spPr>
        <p:txBody>
          <a:bodyPr/>
          <a:lstStyle/>
          <a:p>
            <a:endParaRPr lang="en-GB"/>
          </a:p>
        </p:txBody>
      </p:sp>
      <p:sp>
        <p:nvSpPr>
          <p:cNvPr id="9" name="Text 6"/>
          <p:cNvSpPr/>
          <p:nvPr/>
        </p:nvSpPr>
        <p:spPr>
          <a:xfrm>
            <a:off x="758952" y="1581912"/>
            <a:ext cx="4791456" cy="402336"/>
          </a:xfrm>
          <a:prstGeom prst="rect">
            <a:avLst/>
          </a:prstGeom>
          <a:noFill/>
          <a:ln/>
        </p:spPr>
        <p:txBody>
          <a:bodyPr wrap="square" lIns="0" tIns="0" rIns="0" bIns="0" rtlCol="0" anchor="ctr">
            <a:normAutofit/>
          </a:bodyPr>
          <a:lstStyle/>
          <a:p>
            <a:pPr marL="0" indent="0">
              <a:buNone/>
            </a:pPr>
            <a:r>
              <a:rPr lang="en-US" sz="1400">
                <a:solidFill>
                  <a:srgbClr val="28364A"/>
                </a:solidFill>
              </a:rPr>
              <a:t>What is the process pain point?</a:t>
            </a:r>
            <a:endParaRPr lang="en-US" sz="1400"/>
          </a:p>
        </p:txBody>
      </p:sp>
      <p:sp>
        <p:nvSpPr>
          <p:cNvPr id="10" name="Shape 7"/>
          <p:cNvSpPr/>
          <p:nvPr/>
        </p:nvSpPr>
        <p:spPr>
          <a:xfrm>
            <a:off x="5696712" y="1527048"/>
            <a:ext cx="5303520" cy="502920"/>
          </a:xfrm>
          <a:prstGeom prst="roundRect">
            <a:avLst>
              <a:gd name="adj" fmla="val 7273"/>
            </a:avLst>
          </a:prstGeom>
          <a:solidFill>
            <a:srgbClr val="F7F8FB"/>
          </a:solidFill>
          <a:ln w="12700">
            <a:solidFill>
              <a:srgbClr val="EBEEF5"/>
            </a:solidFill>
            <a:prstDash val="solid"/>
          </a:ln>
        </p:spPr>
        <p:txBody>
          <a:bodyPr/>
          <a:lstStyle/>
          <a:p>
            <a:endParaRPr lang="en-GB"/>
          </a:p>
        </p:txBody>
      </p:sp>
      <p:sp>
        <p:nvSpPr>
          <p:cNvPr id="11" name="Text 8"/>
          <p:cNvSpPr/>
          <p:nvPr/>
        </p:nvSpPr>
        <p:spPr>
          <a:xfrm>
            <a:off x="5769864" y="1581912"/>
            <a:ext cx="5157216" cy="402336"/>
          </a:xfrm>
          <a:prstGeom prst="rect">
            <a:avLst/>
          </a:prstGeom>
          <a:noFill/>
          <a:ln/>
        </p:spPr>
        <p:txBody>
          <a:bodyPr wrap="square" lIns="0" tIns="0" rIns="0" bIns="0" rtlCol="0" anchor="ctr">
            <a:normAutofit/>
          </a:bodyPr>
          <a:lstStyle/>
          <a:p>
            <a:pPr marL="0" indent="0">
              <a:buNone/>
            </a:pPr>
            <a:endParaRPr lang="en-US" sz="1400"/>
          </a:p>
        </p:txBody>
      </p:sp>
      <p:sp>
        <p:nvSpPr>
          <p:cNvPr id="12" name="Shape 9"/>
          <p:cNvSpPr/>
          <p:nvPr/>
        </p:nvSpPr>
        <p:spPr>
          <a:xfrm>
            <a:off x="685800" y="2075688"/>
            <a:ext cx="4937760" cy="502920"/>
          </a:xfrm>
          <a:prstGeom prst="roundRect">
            <a:avLst>
              <a:gd name="adj" fmla="val 7273"/>
            </a:avLst>
          </a:prstGeom>
          <a:solidFill>
            <a:srgbClr val="F7F8FB"/>
          </a:solidFill>
          <a:ln w="12700">
            <a:solidFill>
              <a:srgbClr val="EBEEF5"/>
            </a:solidFill>
            <a:prstDash val="solid"/>
          </a:ln>
        </p:spPr>
        <p:txBody>
          <a:bodyPr/>
          <a:lstStyle/>
          <a:p>
            <a:endParaRPr lang="en-GB"/>
          </a:p>
        </p:txBody>
      </p:sp>
      <p:sp>
        <p:nvSpPr>
          <p:cNvPr id="13" name="Text 10"/>
          <p:cNvSpPr/>
          <p:nvPr/>
        </p:nvSpPr>
        <p:spPr>
          <a:xfrm>
            <a:off x="758952" y="2130552"/>
            <a:ext cx="4791456" cy="402336"/>
          </a:xfrm>
          <a:prstGeom prst="rect">
            <a:avLst/>
          </a:prstGeom>
          <a:noFill/>
          <a:ln/>
        </p:spPr>
        <p:txBody>
          <a:bodyPr wrap="square" lIns="0" tIns="0" rIns="0" bIns="0" rtlCol="0" anchor="ctr">
            <a:normAutofit/>
          </a:bodyPr>
          <a:lstStyle/>
          <a:p>
            <a:pPr marL="0" indent="0">
              <a:buNone/>
            </a:pPr>
            <a:r>
              <a:rPr lang="en-US" sz="1400" dirty="0">
                <a:solidFill>
                  <a:srgbClr val="28364A"/>
                </a:solidFill>
              </a:rPr>
              <a:t>Why does it matter?</a:t>
            </a:r>
            <a:endParaRPr lang="en-US" sz="1400" dirty="0"/>
          </a:p>
        </p:txBody>
      </p:sp>
      <p:sp>
        <p:nvSpPr>
          <p:cNvPr id="14" name="Shape 11"/>
          <p:cNvSpPr/>
          <p:nvPr/>
        </p:nvSpPr>
        <p:spPr>
          <a:xfrm>
            <a:off x="5696712" y="2075688"/>
            <a:ext cx="5303520" cy="502920"/>
          </a:xfrm>
          <a:prstGeom prst="roundRect">
            <a:avLst>
              <a:gd name="adj" fmla="val 7273"/>
            </a:avLst>
          </a:prstGeom>
          <a:solidFill>
            <a:srgbClr val="F7F8FB"/>
          </a:solidFill>
          <a:ln w="12700">
            <a:solidFill>
              <a:srgbClr val="EBEEF5"/>
            </a:solidFill>
            <a:prstDash val="solid"/>
          </a:ln>
        </p:spPr>
        <p:txBody>
          <a:bodyPr/>
          <a:lstStyle/>
          <a:p>
            <a:endParaRPr lang="en-GB"/>
          </a:p>
        </p:txBody>
      </p:sp>
      <p:sp>
        <p:nvSpPr>
          <p:cNvPr id="15" name="Text 12"/>
          <p:cNvSpPr/>
          <p:nvPr/>
        </p:nvSpPr>
        <p:spPr>
          <a:xfrm>
            <a:off x="5769864" y="2130552"/>
            <a:ext cx="5157216" cy="402336"/>
          </a:xfrm>
          <a:prstGeom prst="rect">
            <a:avLst/>
          </a:prstGeom>
          <a:noFill/>
          <a:ln/>
        </p:spPr>
        <p:txBody>
          <a:bodyPr wrap="square" lIns="0" tIns="0" rIns="0" bIns="0" rtlCol="0" anchor="ctr">
            <a:normAutofit/>
          </a:bodyPr>
          <a:lstStyle/>
          <a:p>
            <a:pPr marL="0" indent="0">
              <a:buNone/>
            </a:pPr>
            <a:endParaRPr lang="en-US" sz="1400"/>
          </a:p>
        </p:txBody>
      </p:sp>
      <p:sp>
        <p:nvSpPr>
          <p:cNvPr id="16" name="Shape 13"/>
          <p:cNvSpPr/>
          <p:nvPr/>
        </p:nvSpPr>
        <p:spPr>
          <a:xfrm>
            <a:off x="685800" y="2624328"/>
            <a:ext cx="4937760" cy="502920"/>
          </a:xfrm>
          <a:prstGeom prst="roundRect">
            <a:avLst>
              <a:gd name="adj" fmla="val 7273"/>
            </a:avLst>
          </a:prstGeom>
          <a:solidFill>
            <a:srgbClr val="F7F8FB"/>
          </a:solidFill>
          <a:ln w="12700">
            <a:solidFill>
              <a:srgbClr val="EBEEF5"/>
            </a:solidFill>
            <a:prstDash val="solid"/>
          </a:ln>
        </p:spPr>
        <p:txBody>
          <a:bodyPr/>
          <a:lstStyle/>
          <a:p>
            <a:endParaRPr lang="en-GB"/>
          </a:p>
        </p:txBody>
      </p:sp>
      <p:sp>
        <p:nvSpPr>
          <p:cNvPr id="17" name="Text 14"/>
          <p:cNvSpPr/>
          <p:nvPr/>
        </p:nvSpPr>
        <p:spPr>
          <a:xfrm>
            <a:off x="758952" y="2679192"/>
            <a:ext cx="4791456" cy="402336"/>
          </a:xfrm>
          <a:prstGeom prst="rect">
            <a:avLst/>
          </a:prstGeom>
          <a:noFill/>
          <a:ln/>
        </p:spPr>
        <p:txBody>
          <a:bodyPr wrap="square" lIns="0" tIns="0" rIns="0" bIns="0" rtlCol="0" anchor="ctr">
            <a:normAutofit/>
          </a:bodyPr>
          <a:lstStyle/>
          <a:p>
            <a:pPr marL="0" indent="0">
              <a:buNone/>
            </a:pPr>
            <a:r>
              <a:rPr lang="en-US" sz="1400">
                <a:solidFill>
                  <a:srgbClr val="28364A"/>
                </a:solidFill>
              </a:rPr>
              <a:t>What small change could we test?</a:t>
            </a:r>
            <a:endParaRPr lang="en-US" sz="1400"/>
          </a:p>
        </p:txBody>
      </p:sp>
      <p:sp>
        <p:nvSpPr>
          <p:cNvPr id="18" name="Shape 15"/>
          <p:cNvSpPr/>
          <p:nvPr/>
        </p:nvSpPr>
        <p:spPr>
          <a:xfrm>
            <a:off x="5696712" y="2624328"/>
            <a:ext cx="5303520" cy="502920"/>
          </a:xfrm>
          <a:prstGeom prst="roundRect">
            <a:avLst>
              <a:gd name="adj" fmla="val 7273"/>
            </a:avLst>
          </a:prstGeom>
          <a:solidFill>
            <a:srgbClr val="F7F8FB"/>
          </a:solidFill>
          <a:ln w="12700">
            <a:solidFill>
              <a:srgbClr val="EBEEF5"/>
            </a:solidFill>
            <a:prstDash val="solid"/>
          </a:ln>
        </p:spPr>
        <p:txBody>
          <a:bodyPr/>
          <a:lstStyle/>
          <a:p>
            <a:endParaRPr lang="en-GB"/>
          </a:p>
        </p:txBody>
      </p:sp>
      <p:sp>
        <p:nvSpPr>
          <p:cNvPr id="19" name="Text 16"/>
          <p:cNvSpPr/>
          <p:nvPr/>
        </p:nvSpPr>
        <p:spPr>
          <a:xfrm>
            <a:off x="5769864" y="2679192"/>
            <a:ext cx="5157216" cy="402336"/>
          </a:xfrm>
          <a:prstGeom prst="rect">
            <a:avLst/>
          </a:prstGeom>
          <a:noFill/>
          <a:ln/>
        </p:spPr>
        <p:txBody>
          <a:bodyPr wrap="square" lIns="0" tIns="0" rIns="0" bIns="0" rtlCol="0" anchor="ctr">
            <a:normAutofit/>
          </a:bodyPr>
          <a:lstStyle/>
          <a:p>
            <a:pPr marL="0" indent="0">
              <a:buNone/>
            </a:pPr>
            <a:endParaRPr lang="en-US" sz="1400"/>
          </a:p>
        </p:txBody>
      </p:sp>
      <p:sp>
        <p:nvSpPr>
          <p:cNvPr id="20" name="Shape 17"/>
          <p:cNvSpPr/>
          <p:nvPr/>
        </p:nvSpPr>
        <p:spPr>
          <a:xfrm>
            <a:off x="685800" y="3172968"/>
            <a:ext cx="4937760" cy="502920"/>
          </a:xfrm>
          <a:prstGeom prst="roundRect">
            <a:avLst>
              <a:gd name="adj" fmla="val 7273"/>
            </a:avLst>
          </a:prstGeom>
          <a:solidFill>
            <a:srgbClr val="F7F8FB"/>
          </a:solidFill>
          <a:ln w="12700">
            <a:solidFill>
              <a:srgbClr val="EBEEF5"/>
            </a:solidFill>
            <a:prstDash val="solid"/>
          </a:ln>
        </p:spPr>
        <p:txBody>
          <a:bodyPr/>
          <a:lstStyle/>
          <a:p>
            <a:endParaRPr lang="en-GB"/>
          </a:p>
        </p:txBody>
      </p:sp>
      <p:sp>
        <p:nvSpPr>
          <p:cNvPr id="21" name="Text 18"/>
          <p:cNvSpPr/>
          <p:nvPr/>
        </p:nvSpPr>
        <p:spPr>
          <a:xfrm>
            <a:off x="758952" y="3227832"/>
            <a:ext cx="4791456" cy="402336"/>
          </a:xfrm>
          <a:prstGeom prst="rect">
            <a:avLst/>
          </a:prstGeom>
          <a:noFill/>
          <a:ln/>
        </p:spPr>
        <p:txBody>
          <a:bodyPr wrap="square" lIns="0" tIns="0" rIns="0" bIns="0" rtlCol="0" anchor="ctr">
            <a:normAutofit/>
          </a:bodyPr>
          <a:lstStyle/>
          <a:p>
            <a:pPr marL="0" indent="0">
              <a:buNone/>
            </a:pPr>
            <a:r>
              <a:rPr lang="en-US" sz="1400">
                <a:solidFill>
                  <a:srgbClr val="28364A"/>
                </a:solidFill>
              </a:rPr>
              <a:t>Who needs to be involved?</a:t>
            </a:r>
            <a:endParaRPr lang="en-US" sz="1400"/>
          </a:p>
        </p:txBody>
      </p:sp>
      <p:sp>
        <p:nvSpPr>
          <p:cNvPr id="22" name="Shape 19"/>
          <p:cNvSpPr/>
          <p:nvPr/>
        </p:nvSpPr>
        <p:spPr>
          <a:xfrm>
            <a:off x="5696712" y="3172968"/>
            <a:ext cx="5303520" cy="502920"/>
          </a:xfrm>
          <a:prstGeom prst="roundRect">
            <a:avLst>
              <a:gd name="adj" fmla="val 7273"/>
            </a:avLst>
          </a:prstGeom>
          <a:solidFill>
            <a:srgbClr val="F7F8FB"/>
          </a:solidFill>
          <a:ln w="12700">
            <a:solidFill>
              <a:srgbClr val="EBEEF5"/>
            </a:solidFill>
            <a:prstDash val="solid"/>
          </a:ln>
        </p:spPr>
        <p:txBody>
          <a:bodyPr/>
          <a:lstStyle/>
          <a:p>
            <a:endParaRPr lang="en-GB"/>
          </a:p>
        </p:txBody>
      </p:sp>
      <p:sp>
        <p:nvSpPr>
          <p:cNvPr id="23" name="Text 20"/>
          <p:cNvSpPr/>
          <p:nvPr/>
        </p:nvSpPr>
        <p:spPr>
          <a:xfrm>
            <a:off x="5769864" y="3227832"/>
            <a:ext cx="5157216" cy="402336"/>
          </a:xfrm>
          <a:prstGeom prst="rect">
            <a:avLst/>
          </a:prstGeom>
          <a:noFill/>
          <a:ln/>
        </p:spPr>
        <p:txBody>
          <a:bodyPr wrap="square" lIns="0" tIns="0" rIns="0" bIns="0" rtlCol="0" anchor="ctr">
            <a:normAutofit/>
          </a:bodyPr>
          <a:lstStyle/>
          <a:p>
            <a:pPr marL="0" indent="0">
              <a:buNone/>
            </a:pPr>
            <a:endParaRPr lang="en-US" sz="1400"/>
          </a:p>
        </p:txBody>
      </p:sp>
      <p:sp>
        <p:nvSpPr>
          <p:cNvPr id="24" name="Shape 21"/>
          <p:cNvSpPr/>
          <p:nvPr/>
        </p:nvSpPr>
        <p:spPr>
          <a:xfrm>
            <a:off x="685800" y="3721608"/>
            <a:ext cx="4937760" cy="502920"/>
          </a:xfrm>
          <a:prstGeom prst="roundRect">
            <a:avLst>
              <a:gd name="adj" fmla="val 7273"/>
            </a:avLst>
          </a:prstGeom>
          <a:solidFill>
            <a:srgbClr val="F7F8FB"/>
          </a:solidFill>
          <a:ln w="12700">
            <a:solidFill>
              <a:srgbClr val="EBEEF5"/>
            </a:solidFill>
            <a:prstDash val="solid"/>
          </a:ln>
        </p:spPr>
        <p:txBody>
          <a:bodyPr/>
          <a:lstStyle/>
          <a:p>
            <a:endParaRPr lang="en-GB"/>
          </a:p>
        </p:txBody>
      </p:sp>
      <p:sp>
        <p:nvSpPr>
          <p:cNvPr id="25" name="Text 22"/>
          <p:cNvSpPr/>
          <p:nvPr/>
        </p:nvSpPr>
        <p:spPr>
          <a:xfrm>
            <a:off x="758952" y="3776472"/>
            <a:ext cx="4791456" cy="402336"/>
          </a:xfrm>
          <a:prstGeom prst="rect">
            <a:avLst/>
          </a:prstGeom>
          <a:noFill/>
          <a:ln/>
        </p:spPr>
        <p:txBody>
          <a:bodyPr wrap="square" lIns="0" tIns="0" rIns="0" bIns="0" rtlCol="0" anchor="ctr">
            <a:normAutofit/>
          </a:bodyPr>
          <a:lstStyle/>
          <a:p>
            <a:pPr marL="0" indent="0">
              <a:buNone/>
            </a:pPr>
            <a:r>
              <a:rPr lang="en-US" sz="1400">
                <a:solidFill>
                  <a:srgbClr val="28364A"/>
                </a:solidFill>
              </a:rPr>
              <a:t>What data or evidence do we need?</a:t>
            </a:r>
            <a:endParaRPr lang="en-US" sz="1400"/>
          </a:p>
        </p:txBody>
      </p:sp>
      <p:sp>
        <p:nvSpPr>
          <p:cNvPr id="26" name="Shape 23"/>
          <p:cNvSpPr/>
          <p:nvPr/>
        </p:nvSpPr>
        <p:spPr>
          <a:xfrm>
            <a:off x="5696712" y="3721608"/>
            <a:ext cx="5303520" cy="502920"/>
          </a:xfrm>
          <a:prstGeom prst="roundRect">
            <a:avLst>
              <a:gd name="adj" fmla="val 7273"/>
            </a:avLst>
          </a:prstGeom>
          <a:solidFill>
            <a:srgbClr val="F7F8FB"/>
          </a:solidFill>
          <a:ln w="12700">
            <a:solidFill>
              <a:srgbClr val="EBEEF5"/>
            </a:solidFill>
            <a:prstDash val="solid"/>
          </a:ln>
        </p:spPr>
        <p:txBody>
          <a:bodyPr/>
          <a:lstStyle/>
          <a:p>
            <a:endParaRPr lang="en-GB"/>
          </a:p>
        </p:txBody>
      </p:sp>
      <p:sp>
        <p:nvSpPr>
          <p:cNvPr id="27" name="Text 24"/>
          <p:cNvSpPr/>
          <p:nvPr/>
        </p:nvSpPr>
        <p:spPr>
          <a:xfrm>
            <a:off x="5769864" y="3776472"/>
            <a:ext cx="5157216" cy="402336"/>
          </a:xfrm>
          <a:prstGeom prst="rect">
            <a:avLst/>
          </a:prstGeom>
          <a:noFill/>
          <a:ln/>
        </p:spPr>
        <p:txBody>
          <a:bodyPr wrap="square" lIns="0" tIns="0" rIns="0" bIns="0" rtlCol="0" anchor="ctr">
            <a:normAutofit/>
          </a:bodyPr>
          <a:lstStyle/>
          <a:p>
            <a:pPr marL="0" indent="0">
              <a:buNone/>
            </a:pPr>
            <a:endParaRPr lang="en-US" sz="1400"/>
          </a:p>
        </p:txBody>
      </p:sp>
      <p:sp>
        <p:nvSpPr>
          <p:cNvPr id="28" name="Shape 25"/>
          <p:cNvSpPr/>
          <p:nvPr/>
        </p:nvSpPr>
        <p:spPr>
          <a:xfrm>
            <a:off x="685800" y="4270248"/>
            <a:ext cx="4937760" cy="502920"/>
          </a:xfrm>
          <a:prstGeom prst="roundRect">
            <a:avLst>
              <a:gd name="adj" fmla="val 7273"/>
            </a:avLst>
          </a:prstGeom>
          <a:solidFill>
            <a:srgbClr val="F7F8FB"/>
          </a:solidFill>
          <a:ln w="12700">
            <a:solidFill>
              <a:srgbClr val="EBEEF5"/>
            </a:solidFill>
            <a:prstDash val="solid"/>
          </a:ln>
        </p:spPr>
        <p:txBody>
          <a:bodyPr/>
          <a:lstStyle/>
          <a:p>
            <a:endParaRPr lang="en-GB"/>
          </a:p>
        </p:txBody>
      </p:sp>
      <p:sp>
        <p:nvSpPr>
          <p:cNvPr id="29" name="Text 26"/>
          <p:cNvSpPr/>
          <p:nvPr/>
        </p:nvSpPr>
        <p:spPr>
          <a:xfrm>
            <a:off x="758952" y="4325112"/>
            <a:ext cx="4791456" cy="402336"/>
          </a:xfrm>
          <a:prstGeom prst="rect">
            <a:avLst/>
          </a:prstGeom>
          <a:noFill/>
          <a:ln/>
        </p:spPr>
        <p:txBody>
          <a:bodyPr wrap="square" lIns="0" tIns="0" rIns="0" bIns="0" rtlCol="0" anchor="ctr">
            <a:normAutofit/>
          </a:bodyPr>
          <a:lstStyle/>
          <a:p>
            <a:pPr marL="0" indent="0">
              <a:buNone/>
            </a:pPr>
            <a:r>
              <a:rPr lang="en-US" sz="1400">
                <a:solidFill>
                  <a:srgbClr val="28364A"/>
                </a:solidFill>
              </a:rPr>
              <a:t>What would success look like?</a:t>
            </a:r>
            <a:endParaRPr lang="en-US" sz="1400"/>
          </a:p>
        </p:txBody>
      </p:sp>
      <p:sp>
        <p:nvSpPr>
          <p:cNvPr id="30" name="Shape 27"/>
          <p:cNvSpPr/>
          <p:nvPr/>
        </p:nvSpPr>
        <p:spPr>
          <a:xfrm>
            <a:off x="5696712" y="4270248"/>
            <a:ext cx="5303520" cy="502920"/>
          </a:xfrm>
          <a:prstGeom prst="roundRect">
            <a:avLst>
              <a:gd name="adj" fmla="val 7273"/>
            </a:avLst>
          </a:prstGeom>
          <a:solidFill>
            <a:srgbClr val="F7F8FB"/>
          </a:solidFill>
          <a:ln w="12700">
            <a:solidFill>
              <a:srgbClr val="EBEEF5"/>
            </a:solidFill>
            <a:prstDash val="solid"/>
          </a:ln>
        </p:spPr>
        <p:txBody>
          <a:bodyPr/>
          <a:lstStyle/>
          <a:p>
            <a:endParaRPr lang="en-GB"/>
          </a:p>
        </p:txBody>
      </p:sp>
      <p:sp>
        <p:nvSpPr>
          <p:cNvPr id="31" name="Text 28"/>
          <p:cNvSpPr/>
          <p:nvPr/>
        </p:nvSpPr>
        <p:spPr>
          <a:xfrm>
            <a:off x="5769864" y="4325112"/>
            <a:ext cx="5157216" cy="402336"/>
          </a:xfrm>
          <a:prstGeom prst="rect">
            <a:avLst/>
          </a:prstGeom>
          <a:noFill/>
          <a:ln/>
        </p:spPr>
        <p:txBody>
          <a:bodyPr wrap="square" lIns="0" tIns="0" rIns="0" bIns="0" rtlCol="0" anchor="ctr">
            <a:normAutofit/>
          </a:bodyPr>
          <a:lstStyle/>
          <a:p>
            <a:pPr marL="0" indent="0">
              <a:buNone/>
            </a:pPr>
            <a:endParaRPr lang="en-US" sz="1400"/>
          </a:p>
        </p:txBody>
      </p:sp>
      <p:sp>
        <p:nvSpPr>
          <p:cNvPr id="32" name="Shape 29"/>
          <p:cNvSpPr/>
          <p:nvPr/>
        </p:nvSpPr>
        <p:spPr>
          <a:xfrm>
            <a:off x="685800" y="4818888"/>
            <a:ext cx="4937760" cy="502920"/>
          </a:xfrm>
          <a:prstGeom prst="roundRect">
            <a:avLst>
              <a:gd name="adj" fmla="val 7273"/>
            </a:avLst>
          </a:prstGeom>
          <a:solidFill>
            <a:srgbClr val="F7F8FB"/>
          </a:solidFill>
          <a:ln w="12700">
            <a:solidFill>
              <a:srgbClr val="EBEEF5"/>
            </a:solidFill>
            <a:prstDash val="solid"/>
          </a:ln>
        </p:spPr>
        <p:txBody>
          <a:bodyPr/>
          <a:lstStyle/>
          <a:p>
            <a:endParaRPr lang="en-GB"/>
          </a:p>
        </p:txBody>
      </p:sp>
      <p:sp>
        <p:nvSpPr>
          <p:cNvPr id="33" name="Text 30"/>
          <p:cNvSpPr/>
          <p:nvPr/>
        </p:nvSpPr>
        <p:spPr>
          <a:xfrm>
            <a:off x="758952" y="4873752"/>
            <a:ext cx="4791456" cy="402336"/>
          </a:xfrm>
          <a:prstGeom prst="rect">
            <a:avLst/>
          </a:prstGeom>
          <a:noFill/>
          <a:ln/>
        </p:spPr>
        <p:txBody>
          <a:bodyPr wrap="square" lIns="0" tIns="0" rIns="0" bIns="0" rtlCol="0" anchor="ctr">
            <a:normAutofit/>
          </a:bodyPr>
          <a:lstStyle/>
          <a:p>
            <a:pPr marL="0" indent="0">
              <a:buNone/>
            </a:pPr>
            <a:r>
              <a:rPr lang="en-US" sz="1400">
                <a:solidFill>
                  <a:srgbClr val="28364A"/>
                </a:solidFill>
              </a:rPr>
              <a:t>What is the first action next week?</a:t>
            </a:r>
            <a:endParaRPr lang="en-US" sz="1400"/>
          </a:p>
        </p:txBody>
      </p:sp>
      <p:sp>
        <p:nvSpPr>
          <p:cNvPr id="34" name="Shape 31"/>
          <p:cNvSpPr/>
          <p:nvPr/>
        </p:nvSpPr>
        <p:spPr>
          <a:xfrm>
            <a:off x="5696712" y="4818888"/>
            <a:ext cx="5303520" cy="502920"/>
          </a:xfrm>
          <a:prstGeom prst="roundRect">
            <a:avLst>
              <a:gd name="adj" fmla="val 7273"/>
            </a:avLst>
          </a:prstGeom>
          <a:solidFill>
            <a:srgbClr val="F7F8FB"/>
          </a:solidFill>
          <a:ln w="12700">
            <a:solidFill>
              <a:srgbClr val="EBEEF5"/>
            </a:solidFill>
            <a:prstDash val="solid"/>
          </a:ln>
        </p:spPr>
        <p:txBody>
          <a:bodyPr/>
          <a:lstStyle/>
          <a:p>
            <a:endParaRPr lang="en-GB"/>
          </a:p>
        </p:txBody>
      </p:sp>
      <p:sp>
        <p:nvSpPr>
          <p:cNvPr id="35" name="Text 32"/>
          <p:cNvSpPr/>
          <p:nvPr/>
        </p:nvSpPr>
        <p:spPr>
          <a:xfrm>
            <a:off x="5769864" y="4873752"/>
            <a:ext cx="5157216" cy="402336"/>
          </a:xfrm>
          <a:prstGeom prst="rect">
            <a:avLst/>
          </a:prstGeom>
          <a:noFill/>
          <a:ln/>
        </p:spPr>
        <p:txBody>
          <a:bodyPr wrap="square" lIns="0" tIns="0" rIns="0" bIns="0" rtlCol="0" anchor="ctr">
            <a:normAutofit/>
          </a:bodyPr>
          <a:lstStyle/>
          <a:p>
            <a:pPr marL="0" indent="0">
              <a:buNone/>
            </a:pPr>
            <a:endParaRPr lang="en-US" sz="1400"/>
          </a:p>
        </p:txBody>
      </p:sp>
      <p:pic>
        <p:nvPicPr>
          <p:cNvPr id="36" name="Image 0" descr="/mnt/data/template_render/slide-2.png">
            <a:extLst>
              <a:ext uri="{FF2B5EF4-FFF2-40B4-BE49-F238E27FC236}">
                <a16:creationId xmlns:a16="http://schemas.microsoft.com/office/drawing/2014/main" id="{27F7C736-7D6C-C6C5-620C-467B8AB77597}"/>
              </a:ext>
            </a:extLst>
          </p:cNvPr>
          <p:cNvPicPr>
            <a:picLocks noChangeAspect="1"/>
          </p:cNvPicPr>
          <p:nvPr/>
        </p:nvPicPr>
        <p:blipFill>
          <a:blip r:embed="rId3"/>
          <a:stretch>
            <a:fillRect/>
          </a:stretch>
        </p:blipFill>
        <p:spPr>
          <a:xfrm>
            <a:off x="116774" y="201168"/>
            <a:ext cx="12191695" cy="6858000"/>
          </a:xfrm>
          <a:prstGeom prst="rect">
            <a:avLst/>
          </a:prstGeom>
        </p:spPr>
      </p:pic>
      <p:sp>
        <p:nvSpPr>
          <p:cNvPr id="37" name="Text 0">
            <a:extLst>
              <a:ext uri="{FF2B5EF4-FFF2-40B4-BE49-F238E27FC236}">
                <a16:creationId xmlns:a16="http://schemas.microsoft.com/office/drawing/2014/main" id="{44631161-BE79-0AA8-8E8B-9ED7062DAB7C}"/>
              </a:ext>
            </a:extLst>
          </p:cNvPr>
          <p:cNvSpPr/>
          <p:nvPr/>
        </p:nvSpPr>
        <p:spPr>
          <a:xfrm>
            <a:off x="655320" y="536448"/>
            <a:ext cx="9784080" cy="502920"/>
          </a:xfrm>
          <a:prstGeom prst="rect">
            <a:avLst/>
          </a:prstGeom>
          <a:noFill/>
          <a:ln/>
        </p:spPr>
        <p:txBody>
          <a:bodyPr wrap="square" lIns="0" tIns="0" rIns="0" bIns="0" rtlCol="0" anchor="ctr"/>
          <a:lstStyle/>
          <a:p>
            <a:pPr marL="0" indent="0">
              <a:buNone/>
            </a:pPr>
            <a:r>
              <a:rPr lang="en-US" sz="3000" b="1" dirty="0">
                <a:solidFill>
                  <a:srgbClr val="6F90D1"/>
                </a:solidFill>
                <a:latin typeface="Aptos Display" pitchFamily="34" charset="0"/>
                <a:ea typeface="Aptos Display" pitchFamily="34" charset="-122"/>
                <a:cs typeface="Aptos Display" pitchFamily="34" charset="-120"/>
              </a:rPr>
              <a:t>Appendix: Tools</a:t>
            </a:r>
            <a:endParaRPr lang="en-US" sz="3000" dirty="0"/>
          </a:p>
        </p:txBody>
      </p:sp>
      <p:sp>
        <p:nvSpPr>
          <p:cNvPr id="39" name="Text 1">
            <a:extLst>
              <a:ext uri="{FF2B5EF4-FFF2-40B4-BE49-F238E27FC236}">
                <a16:creationId xmlns:a16="http://schemas.microsoft.com/office/drawing/2014/main" id="{923B3C11-439F-49C1-D7FB-62007AE43CF0}"/>
              </a:ext>
            </a:extLst>
          </p:cNvPr>
          <p:cNvSpPr/>
          <p:nvPr/>
        </p:nvSpPr>
        <p:spPr>
          <a:xfrm>
            <a:off x="822960" y="1097280"/>
            <a:ext cx="10058400" cy="4343400"/>
          </a:xfrm>
          <a:prstGeom prst="rect">
            <a:avLst/>
          </a:prstGeom>
          <a:noFill/>
          <a:ln/>
        </p:spPr>
        <p:txBody>
          <a:bodyPr wrap="square" lIns="635" tIns="635" rIns="635" bIns="635" rtlCol="0" anchor="ctr">
            <a:normAutofit/>
          </a:bodyPr>
          <a:lstStyle/>
          <a:p>
            <a:pPr marL="177800" indent="-177800">
              <a:buSzPct val="100000"/>
              <a:buChar char="•"/>
            </a:pPr>
            <a:endParaRPr lang="en-US" sz="1900" dirty="0"/>
          </a:p>
        </p:txBody>
      </p:sp>
      <p:sp>
        <p:nvSpPr>
          <p:cNvPr id="40" name="TextBox 39">
            <a:extLst>
              <a:ext uri="{FF2B5EF4-FFF2-40B4-BE49-F238E27FC236}">
                <a16:creationId xmlns:a16="http://schemas.microsoft.com/office/drawing/2014/main" id="{942D2673-3227-D952-C6AC-6A31F574F42A}"/>
              </a:ext>
            </a:extLst>
          </p:cNvPr>
          <p:cNvSpPr txBox="1"/>
          <p:nvPr/>
        </p:nvSpPr>
        <p:spPr>
          <a:xfrm>
            <a:off x="1721922" y="1674421"/>
            <a:ext cx="8565078" cy="1754326"/>
          </a:xfrm>
          <a:prstGeom prst="rect">
            <a:avLst/>
          </a:prstGeom>
          <a:noFill/>
        </p:spPr>
        <p:txBody>
          <a:bodyPr wrap="square" rtlCol="0">
            <a:spAutoFit/>
          </a:bodyPr>
          <a:lstStyle/>
          <a:p>
            <a:pPr marL="285750" indent="-285750">
              <a:buFont typeface="Arial" panose="020B0604020202020204" pitchFamily="34" charset="0"/>
              <a:buChar char="•"/>
            </a:pPr>
            <a:r>
              <a:rPr lang="en-GB" dirty="0">
                <a:hlinkClick r:id="rId4"/>
              </a:rPr>
              <a:t>https://www.worktribe.com/what-we-do/research-management/post-award/</a:t>
            </a:r>
            <a:endParaRPr lang="en-GB" dirty="0"/>
          </a:p>
          <a:p>
            <a:pPr marL="285750" indent="-285750">
              <a:buFont typeface="Arial" panose="020B0604020202020204" pitchFamily="34" charset="0"/>
              <a:buChar char="•"/>
            </a:pPr>
            <a:r>
              <a:rPr lang="en-GB" dirty="0">
                <a:hlinkClick r:id="rId5"/>
              </a:rPr>
              <a:t>https://www.infonetica.net/solutions/post-award</a:t>
            </a:r>
            <a:endParaRPr lang="en-GB" dirty="0"/>
          </a:p>
          <a:p>
            <a:pPr marL="285750" indent="-285750">
              <a:buFont typeface="Arial" panose="020B0604020202020204" pitchFamily="34" charset="0"/>
              <a:buChar char="•"/>
            </a:pPr>
            <a:r>
              <a:rPr lang="en-GB" dirty="0">
                <a:hlinkClick r:id="rId6"/>
              </a:rPr>
              <a:t>https://www.microsoft.com/en-us/power-platform/products/power-bi</a:t>
            </a:r>
            <a:endParaRPr lang="en-GB" dirty="0"/>
          </a:p>
          <a:p>
            <a:pPr marL="285750" indent="-285750">
              <a:buFont typeface="Arial" panose="020B0604020202020204" pitchFamily="34" charset="0"/>
              <a:buChar char="•"/>
            </a:pPr>
            <a:r>
              <a:rPr lang="en-GB" dirty="0">
                <a:hlinkClick r:id="rId7"/>
              </a:rPr>
              <a:t>https://www.office.com/</a:t>
            </a:r>
            <a:endParaRPr lang="en-GB" dirty="0"/>
          </a:p>
          <a:p>
            <a:pPr marL="285750" indent="-285750">
              <a:buFont typeface="Arial" panose="020B0604020202020204" pitchFamily="34" charset="0"/>
              <a:buChar char="•"/>
            </a:pPr>
            <a:r>
              <a:rPr lang="en-GB" dirty="0">
                <a:hlinkClick r:id="rId8"/>
              </a:rPr>
              <a:t>https://copilot.cloud.microsoft/</a:t>
            </a:r>
            <a:endParaRPr lang="en-GB" dirty="0"/>
          </a:p>
          <a:p>
            <a:pPr marL="285750" indent="-285750">
              <a:buFont typeface="Arial" panose="020B0604020202020204" pitchFamily="34" charset="0"/>
              <a:buChar char="•"/>
            </a:pPr>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72E95-36AC-5CB9-58D4-D9801D609851}"/>
            </a:ext>
          </a:extLst>
        </p:cNvPr>
        <p:cNvGrpSpPr/>
        <p:nvPr/>
      </p:nvGrpSpPr>
      <p:grpSpPr>
        <a:xfrm>
          <a:off x="0" y="0"/>
          <a:ext cx="0" cy="0"/>
          <a:chOff x="0" y="0"/>
          <a:chExt cx="0" cy="0"/>
        </a:xfrm>
      </p:grpSpPr>
      <p:pic>
        <p:nvPicPr>
          <p:cNvPr id="2" name="Image 0" descr="/mnt/data/template_render/slide-2.png">
            <a:extLst>
              <a:ext uri="{FF2B5EF4-FFF2-40B4-BE49-F238E27FC236}">
                <a16:creationId xmlns:a16="http://schemas.microsoft.com/office/drawing/2014/main" id="{D3F3F952-0EBF-3BC5-854D-72A62EEA7D2C}"/>
              </a:ext>
            </a:extLst>
          </p:cNvPr>
          <p:cNvPicPr>
            <a:picLocks noChangeAspect="1"/>
          </p:cNvPicPr>
          <p:nvPr/>
        </p:nvPicPr>
        <p:blipFill>
          <a:blip r:embed="rId3"/>
          <a:stretch>
            <a:fillRect/>
          </a:stretch>
        </p:blipFill>
        <p:spPr>
          <a:xfrm>
            <a:off x="0" y="0"/>
            <a:ext cx="12191695" cy="6858000"/>
          </a:xfrm>
          <a:prstGeom prst="rect">
            <a:avLst/>
          </a:prstGeom>
        </p:spPr>
      </p:pic>
      <p:sp>
        <p:nvSpPr>
          <p:cNvPr id="3" name="Text 0">
            <a:extLst>
              <a:ext uri="{FF2B5EF4-FFF2-40B4-BE49-F238E27FC236}">
                <a16:creationId xmlns:a16="http://schemas.microsoft.com/office/drawing/2014/main" id="{B673136A-25C2-0335-69E0-8DB7CB4492A3}"/>
              </a:ext>
            </a:extLst>
          </p:cNvPr>
          <p:cNvSpPr/>
          <p:nvPr/>
        </p:nvSpPr>
        <p:spPr>
          <a:xfrm>
            <a:off x="502920" y="384048"/>
            <a:ext cx="9784080" cy="502920"/>
          </a:xfrm>
          <a:prstGeom prst="rect">
            <a:avLst/>
          </a:prstGeom>
          <a:noFill/>
          <a:ln/>
        </p:spPr>
        <p:txBody>
          <a:bodyPr wrap="square" lIns="0" tIns="0" rIns="0" bIns="0" rtlCol="0" anchor="ctr"/>
          <a:lstStyle/>
          <a:p>
            <a:pPr marL="0" indent="0">
              <a:buNone/>
            </a:pPr>
            <a:r>
              <a:rPr lang="en-US" sz="3000" b="1" dirty="0">
                <a:solidFill>
                  <a:srgbClr val="6F90D1"/>
                </a:solidFill>
                <a:latin typeface="Aptos Display" pitchFamily="34" charset="0"/>
                <a:ea typeface="Aptos Display" pitchFamily="34" charset="-122"/>
                <a:cs typeface="Aptos Display" pitchFamily="34" charset="-120"/>
              </a:rPr>
              <a:t>What keeps you awake night</a:t>
            </a:r>
            <a:endParaRPr lang="en-US" sz="3000" dirty="0"/>
          </a:p>
        </p:txBody>
      </p:sp>
      <p:sp>
        <p:nvSpPr>
          <p:cNvPr id="5" name="Shape 2">
            <a:extLst>
              <a:ext uri="{FF2B5EF4-FFF2-40B4-BE49-F238E27FC236}">
                <a16:creationId xmlns:a16="http://schemas.microsoft.com/office/drawing/2014/main" id="{834821D6-2063-739B-718B-EC49656FF829}"/>
              </a:ext>
            </a:extLst>
          </p:cNvPr>
          <p:cNvSpPr/>
          <p:nvPr/>
        </p:nvSpPr>
        <p:spPr>
          <a:xfrm>
            <a:off x="640080" y="5074920"/>
            <a:ext cx="10607040" cy="502920"/>
          </a:xfrm>
          <a:prstGeom prst="roundRect">
            <a:avLst>
              <a:gd name="adj" fmla="val 14545"/>
            </a:avLst>
          </a:prstGeom>
          <a:solidFill>
            <a:srgbClr val="CBD600"/>
          </a:solidFill>
          <a:ln w="12700">
            <a:solidFill>
              <a:srgbClr val="CBD600">
                <a:alpha val="0"/>
              </a:srgbClr>
            </a:solidFill>
            <a:prstDash val="solid"/>
          </a:ln>
        </p:spPr>
        <p:txBody>
          <a:bodyPr/>
          <a:lstStyle/>
          <a:p>
            <a:endParaRPr lang="en-GB"/>
          </a:p>
        </p:txBody>
      </p:sp>
      <p:sp>
        <p:nvSpPr>
          <p:cNvPr id="6" name="Text 3">
            <a:extLst>
              <a:ext uri="{FF2B5EF4-FFF2-40B4-BE49-F238E27FC236}">
                <a16:creationId xmlns:a16="http://schemas.microsoft.com/office/drawing/2014/main" id="{09D51831-A3EC-F390-C744-6DD3EE4360E2}"/>
              </a:ext>
            </a:extLst>
          </p:cNvPr>
          <p:cNvSpPr/>
          <p:nvPr/>
        </p:nvSpPr>
        <p:spPr>
          <a:xfrm>
            <a:off x="822960" y="5212080"/>
            <a:ext cx="10241280" cy="228600"/>
          </a:xfrm>
          <a:prstGeom prst="rect">
            <a:avLst/>
          </a:prstGeom>
          <a:noFill/>
          <a:ln/>
        </p:spPr>
        <p:txBody>
          <a:bodyPr wrap="square" lIns="0" tIns="0" rIns="0" bIns="0" rtlCol="0" anchor="ctr">
            <a:normAutofit/>
          </a:bodyPr>
          <a:lstStyle/>
          <a:p>
            <a:pPr marL="0" indent="0">
              <a:buNone/>
            </a:pPr>
            <a:r>
              <a:rPr lang="en-US" sz="1500" b="1">
                <a:solidFill>
                  <a:srgbClr val="FFFFFF"/>
                </a:solidFill>
              </a:rPr>
              <a:t>Interactive outputs may inform a future article or Post-Award SIG sector resource.</a:t>
            </a:r>
            <a:endParaRPr lang="en-US" sz="1500"/>
          </a:p>
        </p:txBody>
      </p:sp>
      <mc:AlternateContent xmlns:mc="http://schemas.openxmlformats.org/markup-compatibility/2006" xmlns:we="http://schemas.microsoft.com/office/webextensions/webextension/2010/11" xmlns:pca="http://schemas.microsoft.com/office/powerpoint/2013/contentapp">
        <mc:Choice Requires="we pca">
          <p:graphicFrame>
            <p:nvGraphicFramePr>
              <p:cNvPr id="10" name="Add-in 9" title="Interactive content from Mentimeter">
                <a:extLst>
                  <a:ext uri="{FF2B5EF4-FFF2-40B4-BE49-F238E27FC236}">
                    <a16:creationId xmlns:a16="http://schemas.microsoft.com/office/drawing/2014/main" id="{8163A1D6-D38D-5B37-BC8B-22B8847763CC}"/>
                  </a:ext>
                </a:extLst>
              </p:cNvPr>
              <p:cNvGraphicFramePr>
                <a:graphicFrameLocks noGrp="1"/>
              </p:cNvGraphicFramePr>
              <p:nvPr>
                <p:extLst>
                  <p:ext uri="{D42A27DB-BD31-4B8C-83A1-F6EECF244321}">
                    <p14:modId xmlns:p14="http://schemas.microsoft.com/office/powerpoint/2010/main" val="3481659298"/>
                  </p:ext>
                </p:extLst>
              </p:nvPr>
            </p:nvGraphicFramePr>
            <p:xfrm>
              <a:off x="1809750" y="1019174"/>
              <a:ext cx="7270242" cy="3845434"/>
            </p:xfrm>
            <a:graphic>
              <a:graphicData uri="http://schemas.microsoft.com/office/webextensions/webextension/2010/11">
                <we:webextensionref xmlns:we="http://schemas.microsoft.com/office/webextensions/webextension/2010/11" xmlns:r="http://schemas.openxmlformats.org/officeDocument/2006/relationships" r:id="rId4"/>
              </a:graphicData>
            </a:graphic>
          </p:graphicFrame>
        </mc:Choice>
        <mc:Fallback xmlns="">
          <p:pic>
            <p:nvPicPr>
              <p:cNvPr id="10" name="Add-in 9" title="Interactive content from Mentimeter">
                <a:extLst>
                  <a:ext uri="{FF2B5EF4-FFF2-40B4-BE49-F238E27FC236}">
                    <a16:creationId xmlns:a16="http://schemas.microsoft.com/office/drawing/2014/main" id="{8163A1D6-D38D-5B37-BC8B-22B8847763CC}"/>
                  </a:ext>
                </a:extLst>
              </p:cNvPr>
              <p:cNvPicPr>
                <a:picLocks noGrp="1" noRot="1" noChangeAspect="1" noMove="1" noResize="1" noEditPoints="1" noAdjustHandles="1" noChangeArrowheads="1" noChangeShapeType="1"/>
              </p:cNvPicPr>
              <p:nvPr/>
            </p:nvPicPr>
            <p:blipFill>
              <a:blip r:embed="rId5"/>
              <a:stretch>
                <a:fillRect/>
              </a:stretch>
            </p:blipFill>
            <p:spPr>
              <a:xfrm>
                <a:off x="1809750" y="1019174"/>
                <a:ext cx="7270242" cy="3845434"/>
              </a:xfrm>
              <a:prstGeom prst="rect">
                <a:avLst/>
              </a:prstGeom>
            </p:spPr>
          </p:pic>
        </mc:Fallback>
      </mc:AlternateContent>
    </p:spTree>
    <p:extLst>
      <p:ext uri="{BB962C8B-B14F-4D97-AF65-F5344CB8AC3E}">
        <p14:creationId xmlns:p14="http://schemas.microsoft.com/office/powerpoint/2010/main" val="444226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mnt/data/template_render/slide-2.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502920" y="384048"/>
            <a:ext cx="9784080" cy="502920"/>
          </a:xfrm>
          <a:prstGeom prst="rect">
            <a:avLst/>
          </a:prstGeom>
          <a:noFill/>
          <a:ln/>
        </p:spPr>
        <p:txBody>
          <a:bodyPr wrap="square" lIns="0" tIns="0" rIns="0" bIns="0" rtlCol="0" anchor="ctr"/>
          <a:lstStyle/>
          <a:p>
            <a:pPr marL="0" indent="0">
              <a:buNone/>
            </a:pPr>
            <a:r>
              <a:rPr lang="en-US" sz="3000" b="1">
                <a:solidFill>
                  <a:srgbClr val="6F90D1"/>
                </a:solidFill>
                <a:latin typeface="Aptos Display" pitchFamily="34" charset="0"/>
                <a:ea typeface="Aptos Display" pitchFamily="34" charset="-122"/>
                <a:cs typeface="Aptos Display" pitchFamily="34" charset="-120"/>
              </a:rPr>
              <a:t>Why this matters now</a:t>
            </a:r>
            <a:endParaRPr lang="en-US" sz="3000"/>
          </a:p>
        </p:txBody>
      </p:sp>
      <p:sp>
        <p:nvSpPr>
          <p:cNvPr id="4" name="Shape 1"/>
          <p:cNvSpPr/>
          <p:nvPr/>
        </p:nvSpPr>
        <p:spPr>
          <a:xfrm>
            <a:off x="685800" y="1143000"/>
            <a:ext cx="3383280" cy="438912"/>
          </a:xfrm>
          <a:prstGeom prst="roundRect">
            <a:avLst>
              <a:gd name="adj" fmla="val 16667"/>
            </a:avLst>
          </a:prstGeom>
          <a:solidFill>
            <a:srgbClr val="E7EEF9"/>
          </a:solidFill>
          <a:ln w="12700">
            <a:solidFill>
              <a:srgbClr val="E7EEF9">
                <a:alpha val="0"/>
              </a:srgbClr>
            </a:solidFill>
            <a:prstDash val="solid"/>
          </a:ln>
        </p:spPr>
        <p:txBody>
          <a:bodyPr/>
          <a:lstStyle/>
          <a:p>
            <a:endParaRPr lang="en-GB"/>
          </a:p>
        </p:txBody>
      </p:sp>
      <p:sp>
        <p:nvSpPr>
          <p:cNvPr id="5" name="Text 2"/>
          <p:cNvSpPr/>
          <p:nvPr/>
        </p:nvSpPr>
        <p:spPr>
          <a:xfrm>
            <a:off x="795528" y="1225296"/>
            <a:ext cx="316382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The pressure</a:t>
            </a:r>
            <a:endParaRPr lang="en-US" sz="1500"/>
          </a:p>
        </p:txBody>
      </p:sp>
      <p:sp>
        <p:nvSpPr>
          <p:cNvPr id="6" name="Text 3"/>
          <p:cNvSpPr/>
          <p:nvPr/>
        </p:nvSpPr>
        <p:spPr>
          <a:xfrm>
            <a:off x="777240" y="1737360"/>
            <a:ext cx="324612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Larger and more complex portfolios</a:t>
            </a:r>
            <a:endParaRPr lang="en-US" sz="1700"/>
          </a:p>
          <a:p>
            <a:pPr marL="177800" indent="-177800">
              <a:buSzPct val="100000"/>
              <a:buChar char="•"/>
            </a:pPr>
            <a:r>
              <a:rPr lang="en-US" sz="1700">
                <a:solidFill>
                  <a:srgbClr val="28364A"/>
                </a:solidFill>
              </a:rPr>
              <a:t>Constrained staffing and capacity</a:t>
            </a:r>
            <a:endParaRPr lang="en-US" sz="1700"/>
          </a:p>
          <a:p>
            <a:pPr marL="177800" indent="-177800">
              <a:buSzPct val="100000"/>
              <a:buChar char="•"/>
            </a:pPr>
            <a:r>
              <a:rPr lang="en-US" sz="1700">
                <a:solidFill>
                  <a:srgbClr val="28364A"/>
                </a:solidFill>
              </a:rPr>
              <a:t>More scrutiny from funders</a:t>
            </a:r>
            <a:endParaRPr lang="en-US" sz="1700"/>
          </a:p>
          <a:p>
            <a:pPr marL="177800" indent="-177800">
              <a:buSzPct val="100000"/>
              <a:buChar char="•"/>
            </a:pPr>
            <a:r>
              <a:rPr lang="en-US" sz="1700">
                <a:solidFill>
                  <a:srgbClr val="28364A"/>
                </a:solidFill>
              </a:rPr>
              <a:t>Wider compliance expectations</a:t>
            </a:r>
            <a:endParaRPr lang="en-US" sz="1700"/>
          </a:p>
        </p:txBody>
      </p:sp>
      <p:sp>
        <p:nvSpPr>
          <p:cNvPr id="7" name="Shape 4"/>
          <p:cNvSpPr/>
          <p:nvPr/>
        </p:nvSpPr>
        <p:spPr>
          <a:xfrm>
            <a:off x="4434840" y="1143000"/>
            <a:ext cx="3383280" cy="438912"/>
          </a:xfrm>
          <a:prstGeom prst="roundRect">
            <a:avLst>
              <a:gd name="adj" fmla="val 16667"/>
            </a:avLst>
          </a:prstGeom>
          <a:solidFill>
            <a:srgbClr val="F1F5CB"/>
          </a:solidFill>
          <a:ln w="12700">
            <a:solidFill>
              <a:srgbClr val="F1F5CB">
                <a:alpha val="0"/>
              </a:srgbClr>
            </a:solidFill>
            <a:prstDash val="solid"/>
          </a:ln>
        </p:spPr>
        <p:txBody>
          <a:bodyPr/>
          <a:lstStyle/>
          <a:p>
            <a:endParaRPr lang="en-GB"/>
          </a:p>
        </p:txBody>
      </p:sp>
      <p:sp>
        <p:nvSpPr>
          <p:cNvPr id="8" name="Text 5"/>
          <p:cNvSpPr/>
          <p:nvPr/>
        </p:nvSpPr>
        <p:spPr>
          <a:xfrm>
            <a:off x="4544568" y="1225296"/>
            <a:ext cx="316382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The risks</a:t>
            </a:r>
            <a:endParaRPr lang="en-US" sz="1500"/>
          </a:p>
        </p:txBody>
      </p:sp>
      <p:sp>
        <p:nvSpPr>
          <p:cNvPr id="9" name="Text 6"/>
          <p:cNvSpPr/>
          <p:nvPr/>
        </p:nvSpPr>
        <p:spPr>
          <a:xfrm>
            <a:off x="4526280" y="1737360"/>
            <a:ext cx="324612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Delayed set-up and contracting</a:t>
            </a:r>
            <a:endParaRPr lang="en-US" sz="1700"/>
          </a:p>
          <a:p>
            <a:pPr marL="177800" indent="-177800">
              <a:buSzPct val="100000"/>
              <a:buChar char="•"/>
            </a:pPr>
            <a:r>
              <a:rPr lang="en-US" sz="1700">
                <a:solidFill>
                  <a:srgbClr val="28364A"/>
                </a:solidFill>
              </a:rPr>
              <a:t>Weak forecasting</a:t>
            </a:r>
            <a:endParaRPr lang="en-US" sz="1700"/>
          </a:p>
          <a:p>
            <a:pPr marL="177800" indent="-177800">
              <a:buSzPct val="100000"/>
              <a:buChar char="•"/>
            </a:pPr>
            <a:r>
              <a:rPr lang="en-US" sz="1700">
                <a:solidFill>
                  <a:srgbClr val="28364A"/>
                </a:solidFill>
              </a:rPr>
              <a:t>Late invoicing or claims</a:t>
            </a:r>
            <a:endParaRPr lang="en-US" sz="1700"/>
          </a:p>
          <a:p>
            <a:pPr marL="177800" indent="-177800">
              <a:buSzPct val="100000"/>
              <a:buChar char="•"/>
            </a:pPr>
            <a:r>
              <a:rPr lang="en-US" sz="1700">
                <a:solidFill>
                  <a:srgbClr val="28364A"/>
                </a:solidFill>
              </a:rPr>
              <a:t>Rework, audit findings and income loss</a:t>
            </a:r>
            <a:endParaRPr lang="en-US" sz="1700"/>
          </a:p>
        </p:txBody>
      </p:sp>
      <p:sp>
        <p:nvSpPr>
          <p:cNvPr id="10" name="Shape 7"/>
          <p:cNvSpPr/>
          <p:nvPr/>
        </p:nvSpPr>
        <p:spPr>
          <a:xfrm>
            <a:off x="8183880" y="1143000"/>
            <a:ext cx="3108960" cy="438912"/>
          </a:xfrm>
          <a:prstGeom prst="roundRect">
            <a:avLst>
              <a:gd name="adj" fmla="val 16667"/>
            </a:avLst>
          </a:prstGeom>
          <a:solidFill>
            <a:srgbClr val="E7EEF9"/>
          </a:solidFill>
          <a:ln w="12700">
            <a:solidFill>
              <a:srgbClr val="E7EEF9">
                <a:alpha val="0"/>
              </a:srgbClr>
            </a:solidFill>
            <a:prstDash val="solid"/>
          </a:ln>
        </p:spPr>
        <p:txBody>
          <a:bodyPr/>
          <a:lstStyle/>
          <a:p>
            <a:endParaRPr lang="en-GB"/>
          </a:p>
        </p:txBody>
      </p:sp>
      <p:sp>
        <p:nvSpPr>
          <p:cNvPr id="11" name="Text 8"/>
          <p:cNvSpPr/>
          <p:nvPr/>
        </p:nvSpPr>
        <p:spPr>
          <a:xfrm>
            <a:off x="8293608" y="1225296"/>
            <a:ext cx="2889504" cy="256032"/>
          </a:xfrm>
          <a:prstGeom prst="rect">
            <a:avLst/>
          </a:prstGeom>
          <a:noFill/>
          <a:ln/>
        </p:spPr>
        <p:txBody>
          <a:bodyPr wrap="square" lIns="0" tIns="0" rIns="0" bIns="0" rtlCol="0" anchor="ctr">
            <a:normAutofit/>
          </a:bodyPr>
          <a:lstStyle/>
          <a:p>
            <a:pPr marL="0" indent="0">
              <a:buNone/>
            </a:pPr>
            <a:r>
              <a:rPr lang="en-US" sz="1500" b="1">
                <a:solidFill>
                  <a:srgbClr val="28364A"/>
                </a:solidFill>
              </a:rPr>
              <a:t>The opportunity</a:t>
            </a:r>
            <a:endParaRPr lang="en-US" sz="1500"/>
          </a:p>
        </p:txBody>
      </p:sp>
      <p:sp>
        <p:nvSpPr>
          <p:cNvPr id="12" name="Text 9"/>
          <p:cNvSpPr/>
          <p:nvPr/>
        </p:nvSpPr>
        <p:spPr>
          <a:xfrm>
            <a:off x="8275320" y="1737360"/>
            <a:ext cx="2971800" cy="2743200"/>
          </a:xfrm>
          <a:prstGeom prst="rect">
            <a:avLst/>
          </a:prstGeom>
          <a:noFill/>
          <a:ln/>
        </p:spPr>
        <p:txBody>
          <a:bodyPr wrap="square" lIns="635" tIns="635" rIns="635" bIns="635" rtlCol="0" anchor="ctr">
            <a:normAutofit/>
          </a:bodyPr>
          <a:lstStyle/>
          <a:p>
            <a:pPr marL="177800" indent="-177800">
              <a:buSzPct val="100000"/>
              <a:buChar char="•"/>
            </a:pPr>
            <a:r>
              <a:rPr lang="en-US" sz="1700">
                <a:solidFill>
                  <a:srgbClr val="28364A"/>
                </a:solidFill>
              </a:rPr>
              <a:t>Earlier risk visibility</a:t>
            </a:r>
            <a:endParaRPr lang="en-US" sz="1700"/>
          </a:p>
          <a:p>
            <a:pPr marL="177800" indent="-177800">
              <a:buSzPct val="100000"/>
              <a:buChar char="•"/>
            </a:pPr>
            <a:r>
              <a:rPr lang="en-US" sz="1700">
                <a:solidFill>
                  <a:srgbClr val="28364A"/>
                </a:solidFill>
              </a:rPr>
              <a:t>Clearer ownership</a:t>
            </a:r>
            <a:endParaRPr lang="en-US" sz="1700"/>
          </a:p>
          <a:p>
            <a:pPr marL="177800" indent="-177800">
              <a:buSzPct val="100000"/>
              <a:buChar char="•"/>
            </a:pPr>
            <a:r>
              <a:rPr lang="en-US" sz="1700">
                <a:solidFill>
                  <a:srgbClr val="28364A"/>
                </a:solidFill>
              </a:rPr>
              <a:t>Less reactive work</a:t>
            </a:r>
            <a:endParaRPr lang="en-US" sz="1700"/>
          </a:p>
          <a:p>
            <a:pPr marL="177800" indent="-177800">
              <a:buSzPct val="100000"/>
              <a:buChar char="•"/>
            </a:pPr>
            <a:r>
              <a:rPr lang="en-US" sz="1700">
                <a:solidFill>
                  <a:srgbClr val="28364A"/>
                </a:solidFill>
              </a:rPr>
              <a:t>Better service to academics</a:t>
            </a:r>
            <a:endParaRPr lang="en-US" sz="1700"/>
          </a:p>
        </p:txBody>
      </p:sp>
      <p:sp>
        <p:nvSpPr>
          <p:cNvPr id="13" name="Shape 10"/>
          <p:cNvSpPr/>
          <p:nvPr/>
        </p:nvSpPr>
        <p:spPr>
          <a:xfrm>
            <a:off x="1188720" y="4983480"/>
            <a:ext cx="9784080" cy="640080"/>
          </a:xfrm>
          <a:prstGeom prst="roundRect">
            <a:avLst>
              <a:gd name="adj" fmla="val 11429"/>
            </a:avLst>
          </a:prstGeom>
          <a:solidFill>
            <a:srgbClr val="F7F8FB"/>
          </a:solidFill>
          <a:ln w="12700">
            <a:solidFill>
              <a:srgbClr val="F7F8FB">
                <a:alpha val="0"/>
              </a:srgbClr>
            </a:solidFill>
            <a:prstDash val="solid"/>
          </a:ln>
        </p:spPr>
        <p:txBody>
          <a:bodyPr/>
          <a:lstStyle/>
          <a:p>
            <a:endParaRPr lang="en-GB"/>
          </a:p>
        </p:txBody>
      </p:sp>
      <p:sp>
        <p:nvSpPr>
          <p:cNvPr id="14" name="Text 11"/>
          <p:cNvSpPr/>
          <p:nvPr/>
        </p:nvSpPr>
        <p:spPr>
          <a:xfrm>
            <a:off x="1298448" y="5102352"/>
            <a:ext cx="9564624" cy="438912"/>
          </a:xfrm>
          <a:prstGeom prst="rect">
            <a:avLst/>
          </a:prstGeom>
          <a:noFill/>
          <a:ln/>
        </p:spPr>
        <p:txBody>
          <a:bodyPr wrap="square" lIns="0" tIns="0" rIns="0" bIns="0" rtlCol="0" anchor="ctr">
            <a:normAutofit fontScale="85000" lnSpcReduction="20000"/>
          </a:bodyPr>
          <a:lstStyle/>
          <a:p>
            <a:pPr marL="0" indent="0">
              <a:buNone/>
            </a:pPr>
            <a:r>
              <a:rPr lang="en-US" sz="2000" b="1">
                <a:solidFill>
                  <a:srgbClr val="28364A"/>
                </a:solidFill>
              </a:rPr>
              <a:t>How do we maintain strong compliance and service quality while reducing friction, rework and reactive pressure?</a:t>
            </a:r>
            <a:endParaRPr lang="en-US" sz="2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template_clean_render/slide-3.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640080" y="2057400"/>
            <a:ext cx="10881360" cy="1417320"/>
          </a:xfrm>
          <a:prstGeom prst="rect">
            <a:avLst/>
          </a:prstGeom>
          <a:noFill/>
          <a:ln/>
        </p:spPr>
        <p:txBody>
          <a:bodyPr wrap="square" lIns="1270" tIns="1270" rIns="1270" bIns="1270" rtlCol="0" anchor="ctr">
            <a:normAutofit/>
          </a:bodyPr>
          <a:lstStyle/>
          <a:p>
            <a:pPr marL="0" indent="0" algn="ctr">
              <a:buNone/>
            </a:pPr>
            <a:r>
              <a:rPr lang="en-US" sz="3700" b="1">
                <a:solidFill>
                  <a:srgbClr val="6F90D1"/>
                </a:solidFill>
                <a:latin typeface="Aptos Display" pitchFamily="34" charset="0"/>
                <a:ea typeface="Aptos Display" pitchFamily="34" charset="-122"/>
                <a:cs typeface="Aptos Display" pitchFamily="34" charset="-120"/>
              </a:rPr>
              <a:t>“We do not lack data. We lack timely insight.”</a:t>
            </a:r>
            <a:endParaRPr lang="en-US" sz="3700"/>
          </a:p>
        </p:txBody>
      </p:sp>
      <p:sp>
        <p:nvSpPr>
          <p:cNvPr id="4" name="Text 1"/>
          <p:cNvSpPr/>
          <p:nvPr/>
        </p:nvSpPr>
        <p:spPr>
          <a:xfrm>
            <a:off x="1828800" y="3657600"/>
            <a:ext cx="8503920" cy="365760"/>
          </a:xfrm>
          <a:prstGeom prst="rect">
            <a:avLst/>
          </a:prstGeom>
          <a:noFill/>
          <a:ln/>
        </p:spPr>
        <p:txBody>
          <a:bodyPr wrap="square" lIns="0" tIns="0" rIns="0" bIns="0" rtlCol="0" anchor="ctr"/>
          <a:lstStyle/>
          <a:p>
            <a:pPr marL="0" indent="0" algn="ctr">
              <a:buNone/>
            </a:pPr>
            <a:r>
              <a:rPr lang="en-US" sz="1800">
                <a:solidFill>
                  <a:srgbClr val="505A66"/>
                </a:solidFill>
              </a:rPr>
              <a:t>Moving from retrospective reporting to earlier action</a:t>
            </a:r>
            <a:endParaRPr lang="en-US" sz="1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template_render/slide-2.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502920" y="384048"/>
            <a:ext cx="9784080" cy="502920"/>
          </a:xfrm>
          <a:prstGeom prst="rect">
            <a:avLst/>
          </a:prstGeom>
          <a:noFill/>
          <a:ln/>
        </p:spPr>
        <p:txBody>
          <a:bodyPr wrap="square" lIns="0" tIns="0" rIns="0" bIns="0" rtlCol="0" anchor="ctr"/>
          <a:lstStyle/>
          <a:p>
            <a:pPr marL="0" indent="0">
              <a:buNone/>
            </a:pPr>
            <a:r>
              <a:rPr lang="en-US" sz="3000" b="1">
                <a:solidFill>
                  <a:srgbClr val="6F90D1"/>
                </a:solidFill>
                <a:latin typeface="Aptos Display" pitchFamily="34" charset="0"/>
                <a:ea typeface="Aptos Display" pitchFamily="34" charset="-122"/>
                <a:cs typeface="Aptos Display" pitchFamily="34" charset="-120"/>
              </a:rPr>
              <a:t>Case study: month 30 of 36</a:t>
            </a:r>
            <a:endParaRPr lang="en-US" sz="3000"/>
          </a:p>
        </p:txBody>
      </p:sp>
      <p:sp>
        <p:nvSpPr>
          <p:cNvPr id="4" name="Text 1"/>
          <p:cNvSpPr/>
          <p:nvPr/>
        </p:nvSpPr>
        <p:spPr>
          <a:xfrm>
            <a:off x="685800" y="1143000"/>
            <a:ext cx="10607040" cy="594360"/>
          </a:xfrm>
          <a:prstGeom prst="rect">
            <a:avLst/>
          </a:prstGeom>
          <a:noFill/>
          <a:ln/>
        </p:spPr>
        <p:txBody>
          <a:bodyPr wrap="square" lIns="0" tIns="0" rIns="0" bIns="0" rtlCol="0" anchor="ctr">
            <a:normAutofit fontScale="92500" lnSpcReduction="10000"/>
          </a:bodyPr>
          <a:lstStyle/>
          <a:p>
            <a:pPr marL="0" indent="0">
              <a:buNone/>
            </a:pPr>
            <a:r>
              <a:rPr lang="en-US" sz="2200">
                <a:solidFill>
                  <a:srgbClr val="28364A"/>
                </a:solidFill>
              </a:rPr>
              <a:t>It is month 30 of a 36-month project. The research is progressing well, outputs are strong and the PI is confident.</a:t>
            </a:r>
            <a:endParaRPr lang="en-US" sz="2200"/>
          </a:p>
        </p:txBody>
      </p:sp>
      <p:sp>
        <p:nvSpPr>
          <p:cNvPr id="5" name="Text 2"/>
          <p:cNvSpPr/>
          <p:nvPr/>
        </p:nvSpPr>
        <p:spPr>
          <a:xfrm>
            <a:off x="685800" y="2057400"/>
            <a:ext cx="10607040" cy="384048"/>
          </a:xfrm>
          <a:prstGeom prst="rect">
            <a:avLst/>
          </a:prstGeom>
          <a:noFill/>
          <a:ln/>
        </p:spPr>
        <p:txBody>
          <a:bodyPr wrap="square" lIns="0" tIns="0" rIns="0" bIns="0" rtlCol="0" anchor="ctr"/>
          <a:lstStyle/>
          <a:p>
            <a:pPr marL="0" indent="0">
              <a:buNone/>
            </a:pPr>
            <a:r>
              <a:rPr lang="en-US" sz="2200" i="1">
                <a:solidFill>
                  <a:srgbClr val="505A66"/>
                </a:solidFill>
              </a:rPr>
              <a:t>Then the finance report arrives…</a:t>
            </a:r>
            <a:endParaRPr lang="en-US" sz="2200"/>
          </a:p>
        </p:txBody>
      </p:sp>
      <p:sp>
        <p:nvSpPr>
          <p:cNvPr id="6" name="Text 3"/>
          <p:cNvSpPr/>
          <p:nvPr/>
        </p:nvSpPr>
        <p:spPr>
          <a:xfrm>
            <a:off x="685800" y="2697480"/>
            <a:ext cx="10607040" cy="548640"/>
          </a:xfrm>
          <a:prstGeom prst="rect">
            <a:avLst/>
          </a:prstGeom>
          <a:noFill/>
          <a:ln/>
        </p:spPr>
        <p:txBody>
          <a:bodyPr wrap="square" lIns="0" tIns="0" rIns="0" bIns="0" rtlCol="0" anchor="ctr"/>
          <a:lstStyle/>
          <a:p>
            <a:pPr marL="0" indent="0">
              <a:buNone/>
            </a:pPr>
            <a:r>
              <a:rPr lang="en-US" sz="3400" b="1">
                <a:solidFill>
                  <a:srgbClr val="6F90D1"/>
                </a:solidFill>
              </a:rPr>
              <a:t>Only 45% of the budget has been spent.</a:t>
            </a:r>
            <a:endParaRPr lang="en-US" sz="3400"/>
          </a:p>
        </p:txBody>
      </p:sp>
      <mc:AlternateContent xmlns:mc="http://schemas.openxmlformats.org/markup-compatibility/2006">
        <mc:Choice xmlns:we="http://schemas.microsoft.com/office/webextensions/webextension/2010/11" xmlns:pca="http://schemas.microsoft.com/office/powerpoint/2013/contentapp" Requires="we pca">
          <p:graphicFrame>
            <p:nvGraphicFramePr>
              <p:cNvPr id="14" name="Add-in 13" title="Interactive content from Mentimeter">
                <a:extLst>
                  <a:ext uri="{FF2B5EF4-FFF2-40B4-BE49-F238E27FC236}">
                    <a16:creationId xmlns:a16="http://schemas.microsoft.com/office/drawing/2014/main" id="{889F0D87-8B0C-BDBD-9108-1AF410DE07F7}"/>
                  </a:ext>
                </a:extLst>
              </p:cNvPr>
              <p:cNvGraphicFramePr>
                <a:graphicFrameLocks noGrp="1"/>
              </p:cNvGraphicFramePr>
              <p:nvPr>
                <p:extLst>
                  <p:ext uri="{D42A27DB-BD31-4B8C-83A1-F6EECF244321}">
                    <p14:modId xmlns:p14="http://schemas.microsoft.com/office/powerpoint/2010/main" val="1370880872"/>
                  </p:ext>
                </p:extLst>
              </p:nvPr>
            </p:nvGraphicFramePr>
            <p:xfrm>
              <a:off x="0" y="4952010"/>
              <a:ext cx="4702629" cy="1905990"/>
            </p:xfrm>
            <a:graphic>
              <a:graphicData uri="http://schemas.microsoft.com/office/webextensions/webextension/2010/11">
                <we:webextensionref xmlns:we="http://schemas.microsoft.com/office/webextensions/webextension/2010/11" xmlns:r="http://schemas.openxmlformats.org/officeDocument/2006/relationships" r:id="rId4"/>
              </a:graphicData>
            </a:graphic>
          </p:graphicFrame>
        </mc:Choice>
        <mc:Fallback>
          <p:pic>
            <p:nvPicPr>
              <p:cNvPr id="14" name="Add-in 13" title="Interactive content from Mentimeter">
                <a:extLst>
                  <a:ext uri="{FF2B5EF4-FFF2-40B4-BE49-F238E27FC236}">
                    <a16:creationId xmlns:a16="http://schemas.microsoft.com/office/drawing/2014/main" id="{889F0D87-8B0C-BDBD-9108-1AF410DE07F7}"/>
                  </a:ext>
                </a:extLst>
              </p:cNvPr>
              <p:cNvPicPr>
                <a:picLocks noGrp="1" noRot="1" noChangeAspect="1" noMove="1" noResize="1" noEditPoints="1" noAdjustHandles="1" noChangeArrowheads="1" noChangeShapeType="1"/>
              </p:cNvPicPr>
              <p:nvPr/>
            </p:nvPicPr>
            <p:blipFill>
              <a:blip r:embed="rId5"/>
              <a:stretch>
                <a:fillRect/>
              </a:stretch>
            </p:blipFill>
            <p:spPr>
              <a:xfrm>
                <a:off x="0" y="4952010"/>
                <a:ext cx="4702629" cy="1905990"/>
              </a:xfrm>
              <a:prstGeom prst="rect">
                <a:avLst/>
              </a:prstGeom>
            </p:spPr>
          </p:pic>
        </mc:Fallback>
      </mc:AlternateContent>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0" descr="/mnt/data/template_render/slide-2.png">
            <a:extLst>
              <a:ext uri="{FF2B5EF4-FFF2-40B4-BE49-F238E27FC236}">
                <a16:creationId xmlns:a16="http://schemas.microsoft.com/office/drawing/2014/main" id="{957C2E7D-4A62-DECC-C27A-8BA3BD6AC296}"/>
              </a:ext>
            </a:extLst>
          </p:cNvPr>
          <p:cNvPicPr>
            <a:picLocks noChangeAspect="1"/>
          </p:cNvPicPr>
          <p:nvPr/>
        </p:nvPicPr>
        <p:blipFill>
          <a:blip r:embed="rId3"/>
          <a:stretch>
            <a:fillRect/>
          </a:stretch>
        </p:blipFill>
        <p:spPr>
          <a:xfrm>
            <a:off x="0" y="0"/>
            <a:ext cx="12191695" cy="6858000"/>
          </a:xfrm>
          <a:prstGeom prst="rect">
            <a:avLst/>
          </a:prstGeom>
        </p:spPr>
      </p:pic>
      <mc:AlternateContent xmlns:mc="http://schemas.openxmlformats.org/markup-compatibility/2006">
        <mc:Choice xmlns:we="http://schemas.microsoft.com/office/webextensions/webextension/2010/11" xmlns:pca="http://schemas.microsoft.com/office/powerpoint/2013/contentapp" Requires="we pca">
          <p:graphicFrame>
            <p:nvGraphicFramePr>
              <p:cNvPr id="8" name="Add-in 7" title="Interactive content from Mentimeter">
                <a:extLst>
                  <a:ext uri="{FF2B5EF4-FFF2-40B4-BE49-F238E27FC236}">
                    <a16:creationId xmlns:a16="http://schemas.microsoft.com/office/drawing/2014/main" id="{E1BD0524-B131-4E1A-FFE4-20652FD10C3D}"/>
                  </a:ext>
                </a:extLst>
              </p:cNvPr>
              <p:cNvGraphicFramePr>
                <a:graphicFrameLocks noGrp="1"/>
              </p:cNvGraphicFramePr>
              <p:nvPr>
                <p:extLst>
                  <p:ext uri="{D42A27DB-BD31-4B8C-83A1-F6EECF244321}">
                    <p14:modId xmlns:p14="http://schemas.microsoft.com/office/powerpoint/2010/main" val="3876251144"/>
                  </p:ext>
                </p:extLst>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4"/>
              </a:graphicData>
            </a:graphic>
          </p:graphicFrame>
        </mc:Choice>
        <mc:Fallback>
          <p:pic>
            <p:nvPicPr>
              <p:cNvPr id="8" name="Add-in 7" title="Interactive content from Mentimeter">
                <a:extLst>
                  <a:ext uri="{FF2B5EF4-FFF2-40B4-BE49-F238E27FC236}">
                    <a16:creationId xmlns:a16="http://schemas.microsoft.com/office/drawing/2014/main" id="{E1BD0524-B131-4E1A-FFE4-20652FD10C3D}"/>
                  </a:ext>
                </a:extLst>
              </p:cNvPr>
              <p:cNvPicPr>
                <a:picLocks noGrp="1" noRot="1" noChangeAspect="1" noMove="1" noResize="1" noEditPoints="1" noAdjustHandles="1" noChangeArrowheads="1" noChangeShapeType="1"/>
              </p:cNvPicPr>
              <p:nvPr/>
            </p:nvPicPr>
            <p:blipFill>
              <a:blip r:embed="rId5"/>
              <a:stretch>
                <a:fillRect/>
              </a:stretch>
            </p:blipFill>
            <p:spPr>
              <a:xfrm>
                <a:off x="0" y="0"/>
                <a:ext cx="12192000" cy="6858000"/>
              </a:xfrm>
              <a:prstGeom prst="rect">
                <a:avLst/>
              </a:prstGeom>
            </p:spPr>
          </p:pic>
        </mc:Fallback>
      </mc:AlternateContent>
    </p:spTree>
    <p:extLst>
      <p:ext uri="{BB962C8B-B14F-4D97-AF65-F5344CB8AC3E}">
        <p14:creationId xmlns:p14="http://schemas.microsoft.com/office/powerpoint/2010/main" val="3377918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4A4D9-EE53-0907-D548-06B3513585EF}"/>
            </a:ext>
          </a:extLst>
        </p:cNvPr>
        <p:cNvGrpSpPr/>
        <p:nvPr/>
      </p:nvGrpSpPr>
      <p:grpSpPr>
        <a:xfrm>
          <a:off x="0" y="0"/>
          <a:ext cx="0" cy="0"/>
          <a:chOff x="0" y="0"/>
          <a:chExt cx="0" cy="0"/>
        </a:xfrm>
      </p:grpSpPr>
      <p:pic>
        <p:nvPicPr>
          <p:cNvPr id="3" name="Image 0" descr="/mnt/data/template_render/slide-2.png">
            <a:extLst>
              <a:ext uri="{FF2B5EF4-FFF2-40B4-BE49-F238E27FC236}">
                <a16:creationId xmlns:a16="http://schemas.microsoft.com/office/drawing/2014/main" id="{BEA2E74C-B282-E450-15FE-AC0A2DA8B433}"/>
              </a:ext>
            </a:extLst>
          </p:cNvPr>
          <p:cNvPicPr>
            <a:picLocks noChangeAspect="1"/>
          </p:cNvPicPr>
          <p:nvPr/>
        </p:nvPicPr>
        <p:blipFill>
          <a:blip r:embed="rId3"/>
          <a:stretch>
            <a:fillRect/>
          </a:stretch>
        </p:blipFill>
        <p:spPr>
          <a:xfrm>
            <a:off x="0" y="0"/>
            <a:ext cx="12191695" cy="6858000"/>
          </a:xfrm>
          <a:prstGeom prst="rect">
            <a:avLst/>
          </a:prstGeom>
        </p:spPr>
      </p:pic>
      <mc:AlternateContent xmlns:mc="http://schemas.openxmlformats.org/markup-compatibility/2006" xmlns:we="http://schemas.microsoft.com/office/webextensions/webextension/2010/11" xmlns:pca="http://schemas.microsoft.com/office/powerpoint/2013/contentapp">
        <mc:Choice Requires="we pca">
          <p:graphicFrame>
            <p:nvGraphicFramePr>
              <p:cNvPr id="2" name="Add-in 1" title="Interactive content from Mentimeter">
                <a:extLst>
                  <a:ext uri="{FF2B5EF4-FFF2-40B4-BE49-F238E27FC236}">
                    <a16:creationId xmlns:a16="http://schemas.microsoft.com/office/drawing/2014/main" id="{823EFE45-9DA6-9B39-549E-321D702833F6}"/>
                  </a:ext>
                </a:extLst>
              </p:cNvPr>
              <p:cNvGraphicFramePr>
                <a:graphicFrameLocks noGrp="1"/>
              </p:cNvGraphicFramePr>
              <p:nvPr>
                <p:extLst>
                  <p:ext uri="{D42A27DB-BD31-4B8C-83A1-F6EECF244321}">
                    <p14:modId xmlns:p14="http://schemas.microsoft.com/office/powerpoint/2010/main" val="294129587"/>
                  </p:ext>
                </p:extLst>
              </p:nvPr>
            </p:nvGraphicFramePr>
            <p:xfrm>
              <a:off x="1809750" y="1017269"/>
              <a:ext cx="8572500" cy="4823460"/>
            </p:xfrm>
            <a:graphic>
              <a:graphicData uri="http://schemas.microsoft.com/office/webextensions/webextension/2010/11">
                <we:webextensionref xmlns:we="http://schemas.microsoft.com/office/webextensions/webextension/2010/11" xmlns:r="http://schemas.openxmlformats.org/officeDocument/2006/relationships" r:id="rId4"/>
              </a:graphicData>
            </a:graphic>
          </p:graphicFrame>
        </mc:Choice>
        <mc:Fallback xmlns="">
          <p:pic>
            <p:nvPicPr>
              <p:cNvPr id="2" name="Add-in 1" title="Interactive content from Mentimeter">
                <a:extLst>
                  <a:ext uri="{FF2B5EF4-FFF2-40B4-BE49-F238E27FC236}">
                    <a16:creationId xmlns:a16="http://schemas.microsoft.com/office/drawing/2014/main" id="{823EFE45-9DA6-9B39-549E-321D702833F6}"/>
                  </a:ext>
                </a:extLst>
              </p:cNvPr>
              <p:cNvPicPr>
                <a:picLocks noGrp="1" noRot="1" noChangeAspect="1" noMove="1" noResize="1" noEditPoints="1" noAdjustHandles="1" noChangeArrowheads="1" noChangeShapeType="1"/>
              </p:cNvPicPr>
              <p:nvPr/>
            </p:nvPicPr>
            <p:blipFill>
              <a:blip r:embed="rId5"/>
              <a:stretch>
                <a:fillRect/>
              </a:stretch>
            </p:blipFill>
            <p:spPr>
              <a:xfrm>
                <a:off x="1809750" y="1017269"/>
                <a:ext cx="8572500" cy="4823460"/>
              </a:xfrm>
              <a:prstGeom prst="rect">
                <a:avLst/>
              </a:prstGeom>
            </p:spPr>
          </p:pic>
        </mc:Fallback>
      </mc:AlternateContent>
    </p:spTree>
    <p:extLst>
      <p:ext uri="{BB962C8B-B14F-4D97-AF65-F5344CB8AC3E}">
        <p14:creationId xmlns:p14="http://schemas.microsoft.com/office/powerpoint/2010/main" val="14606767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ENTIMETER_SERIES_ID_KEY" val="al4fn33ijcqhenytebyygpyuy5wf5mfu"/>
  <p:tag name="MENTI_PPT_SLIDE_MAP" val="{&quot;260&quot;:&quot;6er4cm3jo6fy&quot;,&quot;283&quot;:&quot;7sat67xd57k4&quot;,&quot;285&quot;:&quot;9kmjg1gn8zww&quot;,&quot;287&quot;:&quot;sfx69mf1fbs2&quot;,&quot;288&quot;:&quot;p59i94mxpwef&quot;,&quot;289&quot;:&quot;sfi7qa7svztn&quot;,&quot;290&quot;:&quot;kt21pgzoux5a&quot;,&quot;291&quot;:&quot;we9nedaswbxp&quo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3.png"/></Relationships>
</file>

<file path=ppt/webextensions/_rels/webextension2.xml.rels><?xml version="1.0" encoding="UTF-8" standalone="yes"?>
<Relationships xmlns="http://schemas.openxmlformats.org/package/2006/relationships"><Relationship Id="rId1" Type="http://schemas.openxmlformats.org/officeDocument/2006/relationships/image" Target="../media/image3.png"/></Relationships>
</file>

<file path=ppt/webextensions/_rels/webextension3.xml.rels><?xml version="1.0" encoding="UTF-8" standalone="yes"?>
<Relationships xmlns="http://schemas.openxmlformats.org/package/2006/relationships"><Relationship Id="rId1" Type="http://schemas.openxmlformats.org/officeDocument/2006/relationships/image" Target="../media/image4.png"/></Relationships>
</file>

<file path=ppt/webextensions/_rels/webextension4.xml.rels><?xml version="1.0" encoding="UTF-8" standalone="yes"?>
<Relationships xmlns="http://schemas.openxmlformats.org/package/2006/relationships"><Relationship Id="rId1" Type="http://schemas.openxmlformats.org/officeDocument/2006/relationships/image" Target="../media/image6.png"/></Relationships>
</file>

<file path=ppt/webextensions/_rels/webextension5.xml.rels><?xml version="1.0" encoding="UTF-8" standalone="yes"?>
<Relationships xmlns="http://schemas.openxmlformats.org/package/2006/relationships"><Relationship Id="rId1" Type="http://schemas.openxmlformats.org/officeDocument/2006/relationships/image" Target="../media/image7.png"/></Relationships>
</file>

<file path=ppt/webextensions/_rels/webextension6.xml.rels><?xml version="1.0" encoding="UTF-8" standalone="yes"?>
<Relationships xmlns="http://schemas.openxmlformats.org/package/2006/relationships"><Relationship Id="rId1" Type="http://schemas.openxmlformats.org/officeDocument/2006/relationships/image" Target="../media/image8.png"/></Relationships>
</file>

<file path=ppt/webextensions/_rels/webextension7.xml.rels><?xml version="1.0" encoding="UTF-8" standalone="yes"?>
<Relationships xmlns="http://schemas.openxmlformats.org/package/2006/relationships"><Relationship Id="rId1" Type="http://schemas.openxmlformats.org/officeDocument/2006/relationships/image" Target="../media/image8.png"/></Relationships>
</file>

<file path=ppt/webextensions/_rels/webextension8.xml.rels><?xml version="1.0" encoding="UTF-8" standalone="yes"?>
<Relationships xmlns="http://schemas.openxmlformats.org/package/2006/relationships"><Relationship Id="rId1" Type="http://schemas.openxmlformats.org/officeDocument/2006/relationships/image" Target="../media/image8.png"/></Relationships>
</file>

<file path=ppt/webextensions/webextension1.xml><?xml version="1.0" encoding="utf-8"?>
<we:webextension xmlns:we="http://schemas.microsoft.com/office/webextensions/webextension/2010/11" id="{88BB9915-4D38-4607-A04A-DEACDBDFFC44}">
  <we:reference id="wa104379261" version="4.3.0.0" store="en-US" storeType="OMEX"/>
  <we:alternateReferences>
    <we:reference id="WA104379261" version="4.3.0.0" store="WA104379261" storeType="OMEX"/>
  </we:alternateReferences>
  <we:properties>
    <we:property name="MENTIMETER_QUESTION_ID_KEY" value="&quot;kt21pgzoux5a&quot;"/>
  </we:properties>
  <we:bindings/>
  <we:snapshot xmlns:r="http://schemas.openxmlformats.org/officeDocument/2006/relationships" r:embed="rId1"/>
</we:webextension>
</file>

<file path=ppt/webextensions/webextension2.xml><?xml version="1.0" encoding="utf-8"?>
<we:webextension xmlns:we="http://schemas.microsoft.com/office/webextensions/webextension/2010/11" id="{54388A67-4A0A-4DF2-9830-D7CA35EE4A08}">
  <we:reference id="wa104379261" version="4.3.0.0" store="en-US" storeType="OMEX"/>
  <we:alternateReferences>
    <we:reference id="WA104379261" version="4.3.0.0" store="WA104379261" storeType="OMEX"/>
  </we:alternateReferences>
  <we:properties>
    <we:property name="MENTIMETER_QUESTION_ID_KEY" value="&quot;kt21pgzoux5a&quot;"/>
  </we:properties>
  <we:bindings/>
  <we:snapshot xmlns:r="http://schemas.openxmlformats.org/officeDocument/2006/relationships" r:embed="rId1"/>
</we:webextension>
</file>

<file path=ppt/webextensions/webextension3.xml><?xml version="1.0" encoding="utf-8"?>
<we:webextension xmlns:we="http://schemas.microsoft.com/office/webextensions/webextension/2010/11" id="{4E3C82FD-62DA-4233-B9EB-9671672CA1BB}">
  <we:reference id="wa104379261" version="4.3.0.0" store="en-US" storeType="OMEX"/>
  <we:alternateReferences>
    <we:reference id="WA104379261" version="4.3.0.0" store="WA104379261" storeType="OMEX"/>
  </we:alternateReferences>
  <we:properties>
    <we:property name="MENTIMETER_QUESTION_ID_KEY" value="&quot;7sat67xd57k4&quot;"/>
  </we:properties>
  <we:bindings/>
  <we:snapshot xmlns:r="http://schemas.openxmlformats.org/officeDocument/2006/relationships" r:embed="rId1"/>
</we:webextension>
</file>

<file path=ppt/webextensions/webextension4.xml><?xml version="1.0" encoding="utf-8"?>
<we:webextension xmlns:we="http://schemas.microsoft.com/office/webextensions/webextension/2010/11" id="{E1D5BA2D-6B72-4F72-9248-F86CA7E8CBBF}">
  <we:reference id="wa104379261" version="4.3.0.0" store="en-US" storeType="OMEX"/>
  <we:alternateReferences>
    <we:reference id="WA104379261" version="4.3.0.0" store="WA104379261" storeType="OMEX"/>
  </we:alternateReferences>
  <we:properties>
    <we:property name="MENTIMETER_QUESTION_ID_KEY" value="&quot;6er4cm3jo6fy&quot;"/>
  </we:properties>
  <we:bindings/>
  <we:snapshot xmlns:r="http://schemas.openxmlformats.org/officeDocument/2006/relationships" r:embed="rId1"/>
</we:webextension>
</file>

<file path=ppt/webextensions/webextension5.xml><?xml version="1.0" encoding="utf-8"?>
<we:webextension xmlns:we="http://schemas.microsoft.com/office/webextensions/webextension/2010/11" id="{A1A36974-65C0-4C70-B838-60C26DF73281}">
  <we:reference id="wa104379261" version="4.3.0.0" store="en-US" storeType="OMEX"/>
  <we:alternateReferences>
    <we:reference id="WA104379261" version="4.3.0.0" store="WA104379261" storeType="OMEX"/>
  </we:alternateReferences>
  <we:properties>
    <we:property name="MENTIMETER_QUESTION_ID_KEY" value="&quot;9kmjg1gn8zww&quot;"/>
  </we:properties>
  <we:bindings/>
  <we:snapshot xmlns:r="http://schemas.openxmlformats.org/officeDocument/2006/relationships" r:embed="rId1"/>
</we:webextension>
</file>

<file path=ppt/webextensions/webextension6.xml><?xml version="1.0" encoding="utf-8"?>
<we:webextension xmlns:we="http://schemas.microsoft.com/office/webextensions/webextension/2010/11" id="{2283FBAA-4772-4F45-9A30-5855B366C93C}">
  <we:reference id="wa104379261" version="4.3.0.0" store="en-US" storeType="OMEX"/>
  <we:alternateReferences>
    <we:reference id="WA104379261" version="4.3.0.0" store="WA104379261" storeType="OMEX"/>
  </we:alternateReferences>
  <we:properties>
    <we:property name="MENTIMETER_QUESTION_ID_KEY" value="&quot;sfx69mf1fbs2&quot;"/>
  </we:properties>
  <we:bindings/>
  <we:snapshot xmlns:r="http://schemas.openxmlformats.org/officeDocument/2006/relationships" r:embed="rId1"/>
</we:webextension>
</file>

<file path=ppt/webextensions/webextension7.xml><?xml version="1.0" encoding="utf-8"?>
<we:webextension xmlns:we="http://schemas.microsoft.com/office/webextensions/webextension/2010/11" id="{27FAA481-3BC7-4171-8A41-38833F975310}">
  <we:reference id="wa104379261" version="4.3.0.0" store="en-US" storeType="OMEX"/>
  <we:alternateReferences>
    <we:reference id="WA104379261" version="4.3.0.0" store="WA104379261" storeType="OMEX"/>
  </we:alternateReferences>
  <we:properties>
    <we:property name="MENTIMETER_QUESTION_ID_KEY" value="&quot;p59i94mxpwef&quot;"/>
  </we:properties>
  <we:bindings/>
  <we:snapshot xmlns:r="http://schemas.openxmlformats.org/officeDocument/2006/relationships" r:embed="rId1"/>
</we:webextension>
</file>

<file path=ppt/webextensions/webextension8.xml><?xml version="1.0" encoding="utf-8"?>
<we:webextension xmlns:we="http://schemas.microsoft.com/office/webextensions/webextension/2010/11" id="{7D38EAC5-2D19-4E0D-BB36-64A2637C529B}">
  <we:reference id="wa104379261" version="4.3.0.0" store="en-US" storeType="OMEX"/>
  <we:alternateReferences>
    <we:reference id="WA104379261" version="4.3.0.0" store="WA104379261" storeType="OMEX"/>
  </we:alternateReferences>
  <we:properties>
    <we:property name="MENTIMETER_QUESTION_ID_KEY" value="&quot;sfi7qa7svztn&quot;"/>
  </we:properties>
  <we:bindings/>
  <we:snapshot xmlns:r="http://schemas.openxmlformats.org/officeDocument/2006/relationships" r:embed="rId1"/>
</we:webextension>
</file>

<file path=docProps/app.xml><?xml version="1.0" encoding="utf-8"?>
<Properties xmlns="http://schemas.openxmlformats.org/officeDocument/2006/extended-properties" xmlns:vt="http://schemas.openxmlformats.org/officeDocument/2006/docPropsVTypes">
  <TotalTime>521</TotalTime>
  <Words>2604</Words>
  <Application>Microsoft Office PowerPoint</Application>
  <PresentationFormat>Widescreen</PresentationFormat>
  <Paragraphs>350</Paragraphs>
  <Slides>30</Slides>
  <Notes>30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Loughborough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Efficiency Engine: Powering Post-Award Through Leaner, Smarter Workflows</dc:title>
  <dc:subject>ARMA 2026 post-award efficiency presentation</dc:subject>
  <dc:creator>Charles Shannon</dc:creator>
  <cp:lastModifiedBy>Charles Shannon</cp:lastModifiedBy>
  <cp:revision>3</cp:revision>
  <dcterms:created xsi:type="dcterms:W3CDTF">2026-06-09T05:44:02Z</dcterms:created>
  <dcterms:modified xsi:type="dcterms:W3CDTF">2026-07-07T07:27:14Z</dcterms:modified>
</cp:coreProperties>
</file>