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4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6858000" cy="9144000"/>
  <p:embeddedFontLst>
    <p:embeddedFont>
      <p:font typeface="EB Garamond" panose="00000500000000000000" pitchFamily="2" charset="0"/>
      <p:regular r:id="rId16"/>
      <p:bold r:id="rId17"/>
      <p:italic r:id="rId18"/>
      <p:boldItalic r:id="rId19"/>
    </p:embeddedFont>
    <p:embeddedFont>
      <p:font typeface="EB Garamond Medium" panose="00000600000000000000" pitchFamily="2" charset="0"/>
      <p:regular r:id="rId20"/>
      <p:bold r:id="rId21"/>
      <p:italic r:id="rId22"/>
      <p:boldItalic r:id="rId23"/>
    </p:embeddedFont>
    <p:embeddedFont>
      <p:font typeface="Inter" panose="020B060402020202020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CAF1DE-4FD2-BF08-A25E-DCC8C2E775F7}" v="59" dt="2026-06-16T12:30:22.2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806" y="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33107b29e7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33107b29e7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409689b5f5c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409689b5f5c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409689b5f5c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409689b5f5c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409689b5f5c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409689b5f5c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e85555a38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e85555a38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33107b29e7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33107b29e7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409689b5f5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409689b5f5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33107b29e7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33107b29e7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409689b5f5c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409689b5f5c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409689b5f5c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409689b5f5c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409689b5f5c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409689b5f5c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409689b5f5c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409689b5f5c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409689b5f5c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409689b5f5c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50" name="Google Shape;50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12"/>
          <p:cNvSpPr txBox="1"/>
          <p:nvPr/>
        </p:nvSpPr>
        <p:spPr>
          <a:xfrm>
            <a:off x="316600" y="4608400"/>
            <a:ext cx="5717100" cy="4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>
                <a:solidFill>
                  <a:srgbClr val="0F2516"/>
                </a:solidFill>
                <a:latin typeface="EB Garamond Medium"/>
                <a:ea typeface="EB Garamond Medium"/>
                <a:cs typeface="EB Garamond Medium"/>
                <a:sym typeface="EB Garamond Medium"/>
              </a:rPr>
              <a:t>www.guildhe.ac.uk       info@guildhe.ac.uk      @guildhe</a:t>
            </a:r>
            <a:endParaRPr sz="1800">
              <a:solidFill>
                <a:srgbClr val="0F2516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</p:txBody>
      </p:sp>
      <p:pic>
        <p:nvPicPr>
          <p:cNvPr id="52" name="Google Shape;52;p12" title="GuildHE Main 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94375" y="4467090"/>
            <a:ext cx="548701" cy="5897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>
  <p:cSld name="CUSTOM_1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316600" y="4608400"/>
            <a:ext cx="5717100" cy="4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>
                <a:solidFill>
                  <a:srgbClr val="0F2516"/>
                </a:solidFill>
                <a:latin typeface="EB Garamond Medium"/>
                <a:ea typeface="EB Garamond Medium"/>
                <a:cs typeface="EB Garamond Medium"/>
                <a:sym typeface="EB Garamond Medium"/>
              </a:rPr>
              <a:t>www.guildhe.ac.uk       info@guildhe.ac.uk      @guildhe</a:t>
            </a:r>
            <a:endParaRPr sz="1800">
              <a:solidFill>
                <a:srgbClr val="0F2516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</p:txBody>
      </p:sp>
      <p:pic>
        <p:nvPicPr>
          <p:cNvPr id="56" name="Google Shape;56;p13" title="GuildHE Main 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94375" y="4467090"/>
            <a:ext cx="548701" cy="589734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>
            <a:spLocks noGrp="1"/>
          </p:cNvSpPr>
          <p:nvPr>
            <p:ph type="pic" idx="2"/>
          </p:nvPr>
        </p:nvSpPr>
        <p:spPr>
          <a:xfrm>
            <a:off x="427275" y="1060475"/>
            <a:ext cx="7815900" cy="28686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3">
  <p:cSld name="CUSTOM_2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4"/>
          <p:cNvSpPr txBox="1"/>
          <p:nvPr/>
        </p:nvSpPr>
        <p:spPr>
          <a:xfrm>
            <a:off x="316600" y="4608400"/>
            <a:ext cx="5717100" cy="4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>
                <a:solidFill>
                  <a:srgbClr val="0F2516"/>
                </a:solidFill>
                <a:latin typeface="EB Garamond Medium"/>
                <a:ea typeface="EB Garamond Medium"/>
                <a:cs typeface="EB Garamond Medium"/>
                <a:sym typeface="EB Garamond Medium"/>
              </a:rPr>
              <a:t>www.guildhe.ac.uk       info@guildhe.ac.uk      @guildhe</a:t>
            </a:r>
            <a:endParaRPr sz="1800">
              <a:solidFill>
                <a:srgbClr val="0F2516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</p:txBody>
      </p:sp>
      <p:pic>
        <p:nvPicPr>
          <p:cNvPr id="61" name="Google Shape;61;p14" title="GuildHE Main 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94375" y="4467090"/>
            <a:ext cx="548701" cy="589734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4"/>
          <p:cNvSpPr>
            <a:spLocks noGrp="1"/>
          </p:cNvSpPr>
          <p:nvPr>
            <p:ph type="pic" idx="2"/>
          </p:nvPr>
        </p:nvSpPr>
        <p:spPr>
          <a:xfrm>
            <a:off x="427275" y="788700"/>
            <a:ext cx="3724200" cy="3140100"/>
          </a:xfrm>
          <a:prstGeom prst="rect">
            <a:avLst/>
          </a:prstGeom>
          <a:noFill/>
          <a:ln>
            <a:noFill/>
          </a:ln>
        </p:spPr>
      </p:sp>
      <p:sp>
        <p:nvSpPr>
          <p:cNvPr id="63" name="Google Shape;63;p14"/>
          <p:cNvSpPr>
            <a:spLocks noGrp="1"/>
          </p:cNvSpPr>
          <p:nvPr>
            <p:ph type="pic" idx="3"/>
          </p:nvPr>
        </p:nvSpPr>
        <p:spPr>
          <a:xfrm>
            <a:off x="4595850" y="788850"/>
            <a:ext cx="3724200" cy="31401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4">
  <p:cSld name="CUSTOM_3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66" name="Google Shape;66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49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5" title="GuildHE Main 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27275" y="289927"/>
            <a:ext cx="1540026" cy="1655174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5"/>
          <p:cNvSpPr txBox="1"/>
          <p:nvPr/>
        </p:nvSpPr>
        <p:spPr>
          <a:xfrm>
            <a:off x="316600" y="4608400"/>
            <a:ext cx="5717100" cy="4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0F2516"/>
                </a:solidFill>
                <a:latin typeface="EB Garamond Medium"/>
                <a:ea typeface="EB Garamond Medium"/>
                <a:cs typeface="EB Garamond Medium"/>
                <a:sym typeface="EB Garamond Medium"/>
              </a:rPr>
              <a:t>www.guildhe.ac.uk       info@guildhe.ac.uk      @guildhe</a:t>
            </a:r>
            <a:endParaRPr sz="1800">
              <a:solidFill>
                <a:srgbClr val="0F2516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_4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5"/>
            <a:ext cx="9144000" cy="514349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80200" y="253050"/>
            <a:ext cx="1514200" cy="1644999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6"/>
          <p:cNvSpPr txBox="1"/>
          <p:nvPr/>
        </p:nvSpPr>
        <p:spPr>
          <a:xfrm>
            <a:off x="316600" y="4608400"/>
            <a:ext cx="5717100" cy="4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0F2516"/>
                </a:solidFill>
                <a:latin typeface="EB Garamond Medium"/>
                <a:ea typeface="EB Garamond Medium"/>
                <a:cs typeface="EB Garamond Medium"/>
                <a:sym typeface="EB Garamond Medium"/>
              </a:rPr>
              <a:t>www.guildhe.ac.uk       research@guildhe.ac.uk      @guildhe</a:t>
            </a:r>
            <a:endParaRPr sz="1800">
              <a:solidFill>
                <a:srgbClr val="0F2516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5">
  <p:cSld name="CUSTOM_5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7"/>
          <p:cNvSpPr txBox="1"/>
          <p:nvPr/>
        </p:nvSpPr>
        <p:spPr>
          <a:xfrm>
            <a:off x="316600" y="4608400"/>
            <a:ext cx="5717100" cy="4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0F2516"/>
                </a:solidFill>
                <a:latin typeface="EB Garamond Medium"/>
                <a:ea typeface="EB Garamond Medium"/>
                <a:cs typeface="EB Garamond Medium"/>
                <a:sym typeface="EB Garamond Medium"/>
              </a:rPr>
              <a:t>www.guildhe.ac.uk       research@guildhe.ac.uk      @guildhe</a:t>
            </a:r>
            <a:endParaRPr sz="1800">
              <a:solidFill>
                <a:srgbClr val="0F2516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</p:txBody>
      </p:sp>
      <p:pic>
        <p:nvPicPr>
          <p:cNvPr id="76" name="Google Shape;7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38175" y="4423500"/>
            <a:ext cx="590751" cy="641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.png"/><Relationship Id="rId5" Type="http://schemas.openxmlformats.org/officeDocument/2006/relationships/hyperlink" Target="mailto:e.bond@uos.ac.uk" TargetMode="External"/><Relationship Id="rId4" Type="http://schemas.openxmlformats.org/officeDocument/2006/relationships/hyperlink" Target="mailto:rachel.persad@guildhe.ac.uk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1.png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1.png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8"/>
          <p:cNvSpPr txBox="1"/>
          <p:nvPr/>
        </p:nvSpPr>
        <p:spPr>
          <a:xfrm>
            <a:off x="352100" y="313000"/>
            <a:ext cx="5555400" cy="17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>
                <a:solidFill>
                  <a:srgbClr val="0F2516"/>
                </a:solidFill>
                <a:latin typeface="EB Garamond Medium"/>
                <a:ea typeface="EB Garamond Medium"/>
                <a:cs typeface="EB Garamond Medium"/>
                <a:sym typeface="EB Garamond Medium"/>
              </a:rPr>
              <a:t>Good foundations: leveraging collaboration to support research environments to start right and grow sustainably</a:t>
            </a:r>
            <a:endParaRPr sz="2800">
              <a:solidFill>
                <a:srgbClr val="0F2516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</p:txBody>
      </p:sp>
      <p:sp>
        <p:nvSpPr>
          <p:cNvPr id="82" name="Google Shape;82;p18"/>
          <p:cNvSpPr txBox="1"/>
          <p:nvPr/>
        </p:nvSpPr>
        <p:spPr>
          <a:xfrm>
            <a:off x="352100" y="3142950"/>
            <a:ext cx="5641500" cy="10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0F2516"/>
                </a:solidFill>
                <a:latin typeface="EB Garamond Medium"/>
                <a:ea typeface="EB Garamond Medium"/>
                <a:cs typeface="EB Garamond Medium"/>
                <a:sym typeface="EB Garamond Medium"/>
              </a:rPr>
              <a:t>Prof. Emma Bond, Pro-Vice-Chancellor Research &amp; Knowledge Exchange, University of Suffolk</a:t>
            </a:r>
            <a:endParaRPr sz="2000">
              <a:solidFill>
                <a:srgbClr val="0F2516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>
                <a:solidFill>
                  <a:srgbClr val="0F2516"/>
                </a:solidFill>
                <a:latin typeface="EB Garamond Medium"/>
                <a:ea typeface="EB Garamond Medium"/>
                <a:cs typeface="EB Garamond Medium"/>
                <a:sym typeface="EB Garamond Medium"/>
              </a:rPr>
              <a:t>Rachel Persad, Head of Research Policy, GuildHE</a:t>
            </a:r>
            <a:endParaRPr sz="2000">
              <a:solidFill>
                <a:srgbClr val="0F2516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</p:txBody>
      </p:sp>
      <p:sp>
        <p:nvSpPr>
          <p:cNvPr id="83" name="Google Shape;83;p18"/>
          <p:cNvSpPr txBox="1"/>
          <p:nvPr/>
        </p:nvSpPr>
        <p:spPr>
          <a:xfrm>
            <a:off x="352100" y="2517975"/>
            <a:ext cx="6825300" cy="5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F2516"/>
                </a:solidFill>
                <a:latin typeface="EB Garamond Medium"/>
                <a:ea typeface="EB Garamond Medium"/>
                <a:cs typeface="EB Garamond Medium"/>
                <a:sym typeface="EB Garamond Medium"/>
              </a:rPr>
              <a:t>ARMA Conference 2026, Harrogate – 17 June 2026</a:t>
            </a:r>
            <a:endParaRPr sz="1800">
              <a:solidFill>
                <a:srgbClr val="0F2516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</p:txBody>
      </p:sp>
      <p:pic>
        <p:nvPicPr>
          <p:cNvPr id="84" name="Google Shape;8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86150" y="3783180"/>
            <a:ext cx="2090125" cy="1180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2" cy="48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8486" y="152400"/>
            <a:ext cx="8602132" cy="4838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50975" y="4075152"/>
            <a:ext cx="1346342" cy="76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8486" y="152400"/>
            <a:ext cx="8602134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30" title="BK7A7548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771713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30"/>
          <p:cNvSpPr/>
          <p:nvPr/>
        </p:nvSpPr>
        <p:spPr>
          <a:xfrm>
            <a:off x="4995900" y="0"/>
            <a:ext cx="41481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30"/>
          <p:cNvSpPr txBox="1"/>
          <p:nvPr/>
        </p:nvSpPr>
        <p:spPr>
          <a:xfrm>
            <a:off x="5119950" y="103200"/>
            <a:ext cx="3900000" cy="493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 b="1">
                <a:latin typeface="EB Garamond"/>
                <a:ea typeface="EB Garamond"/>
                <a:cs typeface="EB Garamond"/>
                <a:sym typeface="EB Garamond"/>
              </a:rPr>
              <a:t>Thank you for listening</a:t>
            </a:r>
            <a:endParaRPr sz="2500" b="1">
              <a:latin typeface="EB Garamond"/>
              <a:ea typeface="EB Garamond"/>
              <a:cs typeface="EB Garamond"/>
              <a:sym typeface="EB Garamo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EB Garamond"/>
              <a:ea typeface="EB Garamond"/>
              <a:cs typeface="EB Garamond"/>
              <a:sym typeface="EB Garamo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EB Garamond"/>
                <a:ea typeface="EB Garamond"/>
                <a:cs typeface="EB Garamond"/>
                <a:sym typeface="EB Garamond"/>
              </a:rPr>
              <a:t>Contacts:</a:t>
            </a:r>
            <a:endParaRPr sz="2000" b="1">
              <a:latin typeface="EB Garamond"/>
              <a:ea typeface="EB Garamond"/>
              <a:cs typeface="EB Garamond"/>
              <a:sym typeface="EB Garamo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latin typeface="EB Garamond"/>
                <a:ea typeface="EB Garamond"/>
                <a:cs typeface="EB Garamond"/>
                <a:sym typeface="EB Garamond"/>
              </a:rPr>
              <a:t>Rachel Persad</a:t>
            </a:r>
            <a:r>
              <a:rPr lang="en-GB" sz="2000">
                <a:latin typeface="EB Garamond"/>
                <a:ea typeface="EB Garamond"/>
                <a:cs typeface="EB Garamond"/>
                <a:sym typeface="EB Garamond"/>
              </a:rPr>
              <a:t>, Head of Research Policy, GuildHE </a:t>
            </a:r>
            <a:r>
              <a:rPr lang="en-GB" sz="2000" u="sng">
                <a:solidFill>
                  <a:schemeClr val="hlink"/>
                </a:solidFill>
                <a:latin typeface="EB Garamond"/>
                <a:ea typeface="EB Garamond"/>
                <a:cs typeface="EB Garamond"/>
                <a:sym typeface="EB Garamond"/>
                <a:hlinkClick r:id="rId4"/>
              </a:rPr>
              <a:t>rachel.persad@guildhe.ac.uk</a:t>
            </a:r>
            <a:endParaRPr sz="2000">
              <a:latin typeface="EB Garamond"/>
              <a:ea typeface="EB Garamond"/>
              <a:cs typeface="EB Garamond"/>
              <a:sym typeface="EB Garamo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EB Garamond"/>
              <a:ea typeface="EB Garamond"/>
              <a:cs typeface="EB Garamond"/>
              <a:sym typeface="EB Garamo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latin typeface="EB Garamond"/>
                <a:ea typeface="EB Garamond"/>
                <a:cs typeface="EB Garamond"/>
                <a:sym typeface="EB Garamond"/>
              </a:rPr>
              <a:t>Prof. Emma Bond, </a:t>
            </a:r>
            <a:r>
              <a:rPr lang="en-GB" sz="2000">
                <a:solidFill>
                  <a:srgbClr val="0F2516"/>
                </a:solidFill>
                <a:latin typeface="EB Garamond Medium"/>
                <a:ea typeface="EB Garamond Medium"/>
                <a:cs typeface="EB Garamond Medium"/>
                <a:sym typeface="EB Garamond Medium"/>
              </a:rPr>
              <a:t>Pro-Vice-Chancellor Research &amp; Knowledge Exchange, University of Suffolk</a:t>
            </a:r>
            <a:endParaRPr sz="2000">
              <a:latin typeface="EB Garamond"/>
              <a:ea typeface="EB Garamond"/>
              <a:cs typeface="EB Garamond"/>
              <a:sym typeface="EB Garamo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u="sng">
                <a:solidFill>
                  <a:schemeClr val="hlink"/>
                </a:solidFill>
                <a:latin typeface="EB Garamond"/>
                <a:ea typeface="EB Garamond"/>
                <a:cs typeface="EB Garamond"/>
                <a:sym typeface="EB Garamond"/>
                <a:hlinkClick r:id="rId5"/>
              </a:rPr>
              <a:t>e.bond@uos.ac.uk</a:t>
            </a:r>
            <a:r>
              <a:rPr lang="en-GB" sz="2000">
                <a:latin typeface="EB Garamond"/>
                <a:ea typeface="EB Garamond"/>
                <a:cs typeface="EB Garamond"/>
                <a:sym typeface="EB Garamond"/>
              </a:rPr>
              <a:t> </a:t>
            </a:r>
            <a:endParaRPr sz="2000"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id="185" name="Google Shape;185;p30" title="GuildHE Research Logo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17125" y="3962825"/>
            <a:ext cx="991803" cy="1077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3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218650" y="3962830"/>
            <a:ext cx="2090125" cy="1180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9"/>
          <p:cNvSpPr txBox="1"/>
          <p:nvPr/>
        </p:nvSpPr>
        <p:spPr>
          <a:xfrm>
            <a:off x="330150" y="487825"/>
            <a:ext cx="4101300" cy="5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>
                <a:solidFill>
                  <a:srgbClr val="0F2516"/>
                </a:solidFill>
                <a:latin typeface="EB Garamond Medium"/>
                <a:ea typeface="EB Garamond Medium"/>
                <a:cs typeface="EB Garamond Medium"/>
                <a:sym typeface="EB Garamond Medium"/>
              </a:rPr>
              <a:t>Setting the scene: Policy</a:t>
            </a:r>
            <a:endParaRPr sz="2500">
              <a:solidFill>
                <a:srgbClr val="0F2516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</p:txBody>
      </p:sp>
      <p:sp>
        <p:nvSpPr>
          <p:cNvPr id="90" name="Google Shape;90;p19"/>
          <p:cNvSpPr txBox="1"/>
          <p:nvPr/>
        </p:nvSpPr>
        <p:spPr>
          <a:xfrm>
            <a:off x="330150" y="1130625"/>
            <a:ext cx="4009500" cy="21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EB Garamond"/>
              <a:buChar char="●"/>
            </a:pPr>
            <a:r>
              <a:rPr lang="en-GB" sz="21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Budget is growing - government confidence in R&amp;I</a:t>
            </a:r>
            <a:endParaRPr sz="21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EB Garamond"/>
              <a:buChar char="●"/>
            </a:pPr>
            <a:r>
              <a:rPr lang="en-GB" sz="21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Post-16 White Paper “specialisation and collaboration”</a:t>
            </a:r>
            <a:endParaRPr sz="21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EB Garamond"/>
              <a:buChar char="●"/>
            </a:pPr>
            <a:r>
              <a:rPr lang="en-GB" sz="21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Efficiencies in HE</a:t>
            </a:r>
            <a:endParaRPr sz="21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EB Garamond"/>
              <a:buChar char="●"/>
            </a:pPr>
            <a:r>
              <a:rPr lang="en-GB" sz="21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UKRI - New leadership (plus more to change)</a:t>
            </a:r>
            <a:endParaRPr sz="21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0F2516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</p:txBody>
      </p:sp>
      <p:pic>
        <p:nvPicPr>
          <p:cNvPr id="91" name="Google Shape;9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38506" y="4319125"/>
            <a:ext cx="1459400" cy="82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9" title="Screenshot 2026-06-15 at 12.02.5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31450" y="656380"/>
            <a:ext cx="4009499" cy="3603318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9"/>
          <p:cNvSpPr txBox="1"/>
          <p:nvPr/>
        </p:nvSpPr>
        <p:spPr>
          <a:xfrm rot="-5400000">
            <a:off x="6917550" y="2365200"/>
            <a:ext cx="3417900" cy="3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>
                <a:solidFill>
                  <a:schemeClr val="dk2"/>
                </a:solidFill>
              </a:rPr>
              <a:t>https://www.researchprofessionalnews.com/rr-news-uk-views-of-the-uk-2025-september-ian-chapman-i-join-ukri-at-a-crucial-and-exciting-time/</a:t>
            </a:r>
            <a:endParaRPr sz="6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/>
        </p:nvSpPr>
        <p:spPr>
          <a:xfrm>
            <a:off x="330150" y="487825"/>
            <a:ext cx="7576200" cy="5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>
                <a:solidFill>
                  <a:srgbClr val="0F2516"/>
                </a:solidFill>
                <a:latin typeface="EB Garamond Medium"/>
                <a:ea typeface="EB Garamond Medium"/>
                <a:cs typeface="EB Garamond Medium"/>
                <a:sym typeface="EB Garamond Medium"/>
              </a:rPr>
              <a:t>Barriers and challenges for smaller research bases</a:t>
            </a:r>
            <a:endParaRPr sz="2500">
              <a:solidFill>
                <a:srgbClr val="0F2516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</p:txBody>
      </p:sp>
      <p:sp>
        <p:nvSpPr>
          <p:cNvPr id="99" name="Google Shape;99;p20"/>
          <p:cNvSpPr txBox="1"/>
          <p:nvPr/>
        </p:nvSpPr>
        <p:spPr>
          <a:xfrm>
            <a:off x="330150" y="1174444"/>
            <a:ext cx="8095200" cy="28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EB Garamond"/>
              <a:buChar char="●"/>
            </a:pPr>
            <a:r>
              <a:rPr lang="en-GB" sz="20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Scale - Visibility and voice, limited time and resources</a:t>
            </a:r>
            <a:endParaRPr sz="20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EB Garamond"/>
              <a:buChar char="●"/>
            </a:pPr>
            <a:r>
              <a:rPr lang="en-GB" sz="20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Specialist - Vital partners, engaged late in the day</a:t>
            </a:r>
            <a:endParaRPr sz="20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EB Garamond"/>
              <a:buChar char="●"/>
            </a:pPr>
            <a:r>
              <a:rPr lang="en-GB" sz="20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Regulation - Disproportionate cost, negative effect on research sustainability</a:t>
            </a:r>
            <a:endParaRPr sz="20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EB Garamond"/>
              <a:buChar char="●"/>
            </a:pPr>
            <a:r>
              <a:rPr lang="en-GB" sz="20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Infrastructure - Expensive and overly complex “like a 4x4 when all you need is a Mini”</a:t>
            </a:r>
            <a:endParaRPr sz="20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EB Garamond"/>
              <a:buChar char="●"/>
            </a:pPr>
            <a:r>
              <a:rPr lang="en-GB" sz="20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QR Allocations - micro to small, and rapidly out-of-step with growth of research environment</a:t>
            </a:r>
            <a:endParaRPr sz="20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EB Garamond"/>
              <a:buChar char="●"/>
            </a:pPr>
            <a:r>
              <a:rPr lang="en-GB" sz="20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Civic roles - Increasing expectations, who picks up the bill?</a:t>
            </a:r>
            <a:endParaRPr sz="20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0F2516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</p:txBody>
      </p:sp>
      <p:pic>
        <p:nvPicPr>
          <p:cNvPr id="100" name="Google Shape;10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38506" y="4319125"/>
            <a:ext cx="1459400" cy="824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1"/>
          <p:cNvSpPr txBox="1"/>
          <p:nvPr/>
        </p:nvSpPr>
        <p:spPr>
          <a:xfrm>
            <a:off x="330150" y="487825"/>
            <a:ext cx="6968700" cy="5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 dirty="0">
                <a:solidFill>
                  <a:srgbClr val="0F2516"/>
                </a:solidFill>
                <a:latin typeface="EB Garamond Medium"/>
                <a:ea typeface="EB Garamond Medium"/>
                <a:cs typeface="EB Garamond Medium"/>
                <a:sym typeface="EB Garamond Medium"/>
              </a:rPr>
              <a:t>GuildHE Research - supporting sustainability</a:t>
            </a:r>
            <a:endParaRPr sz="2500" dirty="0">
              <a:solidFill>
                <a:srgbClr val="0F2516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</p:txBody>
      </p:sp>
      <p:sp>
        <p:nvSpPr>
          <p:cNvPr id="106" name="Google Shape;106;p21"/>
          <p:cNvSpPr txBox="1"/>
          <p:nvPr/>
        </p:nvSpPr>
        <p:spPr>
          <a:xfrm>
            <a:off x="330150" y="1291300"/>
            <a:ext cx="3629700" cy="25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EB Garamond"/>
              <a:buChar char="●"/>
            </a:pPr>
            <a:r>
              <a:rPr lang="en-GB" sz="20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Affordable infrastructure</a:t>
            </a:r>
            <a:endParaRPr sz="20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EB Garamond"/>
              <a:buChar char="●"/>
            </a:pPr>
            <a:r>
              <a:rPr lang="en-GB" sz="20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Consolidating research cultures</a:t>
            </a:r>
            <a:endParaRPr sz="20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EB Garamond"/>
              <a:buChar char="●"/>
            </a:pPr>
            <a:r>
              <a:rPr lang="en-GB" sz="20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Visibility through advocacy</a:t>
            </a:r>
            <a:endParaRPr sz="20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EB Garamond"/>
              <a:buChar char="●"/>
            </a:pPr>
            <a:r>
              <a:rPr lang="en-GB" sz="20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Starting right - introducing fundamentals</a:t>
            </a:r>
            <a:endParaRPr sz="20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0F2516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</p:txBody>
      </p:sp>
      <p:pic>
        <p:nvPicPr>
          <p:cNvPr id="107" name="Google Shape;10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38506" y="4319125"/>
            <a:ext cx="1459400" cy="82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21" title="BK7A8877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32950" y="1088083"/>
            <a:ext cx="4418324" cy="2944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38506" y="4319125"/>
            <a:ext cx="1459400" cy="82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22" title="251119_GuildHE_1943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26858" y="0"/>
            <a:ext cx="771713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2"/>
          <p:cNvSpPr/>
          <p:nvPr/>
        </p:nvSpPr>
        <p:spPr>
          <a:xfrm>
            <a:off x="-24210" y="-12307"/>
            <a:ext cx="4119285" cy="5157907"/>
          </a:xfrm>
          <a:prstGeom prst="rect">
            <a:avLst/>
          </a:prstGeom>
          <a:solidFill>
            <a:srgbClr val="0303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22"/>
          <p:cNvSpPr txBox="1"/>
          <p:nvPr/>
        </p:nvSpPr>
        <p:spPr>
          <a:xfrm>
            <a:off x="58750" y="140600"/>
            <a:ext cx="3944100" cy="47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i="1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"The </a:t>
            </a:r>
            <a:r>
              <a:rPr lang="en-GB" sz="2000" b="1" i="1" dirty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shared services </a:t>
            </a:r>
            <a:r>
              <a:rPr lang="en-GB" sz="2000" i="1" dirty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have been invaluable in enabling the development of our research culture and access to vital services such as the impact tracker and repository. More importantly, </a:t>
            </a:r>
            <a:r>
              <a:rPr lang="en-GB" sz="2000" i="1" dirty="0" err="1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GuildHE’s</a:t>
            </a:r>
            <a:r>
              <a:rPr lang="en-GB" sz="2000" i="1" dirty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 connection to key players has been </a:t>
            </a:r>
            <a:r>
              <a:rPr lang="en-GB" sz="2000" b="1" i="1" dirty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invaluable in advocating for our part of the sector.</a:t>
            </a:r>
            <a:r>
              <a:rPr lang="en-GB" sz="2000" i="1" dirty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” </a:t>
            </a:r>
            <a:endParaRPr sz="2000" i="1" dirty="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endParaRPr lang="en-GB" sz="1000" i="1" dirty="0">
              <a:solidFill>
                <a:schemeClr val="lt1"/>
              </a:solidFill>
              <a:latin typeface="Inter"/>
              <a:ea typeface="Inter"/>
              <a:cs typeface="Inter"/>
            </a:endParaRPr>
          </a:p>
          <a:p>
            <a:pPr marL="0" lvl="0" indent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r>
              <a:rPr lang="en-GB" sz="2000" i="1" dirty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Dr Joe Parslow, Rose Bruford </a:t>
            </a:r>
            <a:r>
              <a:rPr lang="en-GB" sz="2000" i="1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College</a:t>
            </a:r>
            <a:endParaRPr sz="2000" i="1">
              <a:solidFill>
                <a:schemeClr val="lt1"/>
              </a:solidFill>
              <a:highlight>
                <a:srgbClr val="FFFFFF"/>
              </a:highlight>
              <a:latin typeface="Inter"/>
              <a:ea typeface="Inter"/>
              <a:cs typeface="In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117" name="Google Shape;117;p22" title="GuildHE Research Logo Inverted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453333" y="140600"/>
            <a:ext cx="548594" cy="595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3"/>
          <p:cNvSpPr txBox="1"/>
          <p:nvPr/>
        </p:nvSpPr>
        <p:spPr>
          <a:xfrm>
            <a:off x="330150" y="487825"/>
            <a:ext cx="6968700" cy="5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>
                <a:solidFill>
                  <a:srgbClr val="0F2516"/>
                </a:solidFill>
                <a:latin typeface="EB Garamond Medium"/>
                <a:ea typeface="EB Garamond Medium"/>
                <a:cs typeface="EB Garamond Medium"/>
                <a:sym typeface="EB Garamond Medium"/>
              </a:rPr>
              <a:t>GuildHE Research - supporting sustainability</a:t>
            </a:r>
            <a:endParaRPr sz="2500">
              <a:solidFill>
                <a:srgbClr val="0F2516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</p:txBody>
      </p:sp>
      <p:sp>
        <p:nvSpPr>
          <p:cNvPr id="123" name="Google Shape;123;p23"/>
          <p:cNvSpPr txBox="1"/>
          <p:nvPr/>
        </p:nvSpPr>
        <p:spPr>
          <a:xfrm>
            <a:off x="330150" y="1291300"/>
            <a:ext cx="8095200" cy="16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EB Garamond"/>
              <a:buChar char="●"/>
            </a:pPr>
            <a:r>
              <a:rPr lang="en-GB" sz="20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Affordable infrastructure</a:t>
            </a:r>
            <a:endParaRPr sz="20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EB Garamond"/>
              <a:buChar char="●"/>
            </a:pPr>
            <a:r>
              <a:rPr lang="en-GB" sz="20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Consolidating research cultures</a:t>
            </a:r>
            <a:endParaRPr sz="20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EB Garamond"/>
              <a:buChar char="●"/>
            </a:pPr>
            <a:r>
              <a:rPr lang="en-GB" sz="20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Visibility through advocacy</a:t>
            </a:r>
            <a:endParaRPr sz="20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EB Garamond"/>
              <a:buChar char="●"/>
            </a:pPr>
            <a:r>
              <a:rPr lang="en-GB" sz="20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Starting right - introducing fundamentals</a:t>
            </a:r>
            <a:endParaRPr sz="20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0F2516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</p:txBody>
      </p:sp>
      <p:pic>
        <p:nvPicPr>
          <p:cNvPr id="124" name="Google Shape;12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38506" y="4319125"/>
            <a:ext cx="1459400" cy="82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23" title="BK7A8051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13405" y="0"/>
            <a:ext cx="771713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23"/>
          <p:cNvSpPr/>
          <p:nvPr/>
        </p:nvSpPr>
        <p:spPr>
          <a:xfrm>
            <a:off x="-53025" y="2100"/>
            <a:ext cx="4148100" cy="5143500"/>
          </a:xfrm>
          <a:prstGeom prst="rect">
            <a:avLst/>
          </a:prstGeom>
          <a:solidFill>
            <a:srgbClr val="E3DEE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23"/>
          <p:cNvSpPr txBox="1"/>
          <p:nvPr/>
        </p:nvSpPr>
        <p:spPr>
          <a:xfrm>
            <a:off x="77025" y="105000"/>
            <a:ext cx="3900000" cy="493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i="1" dirty="0">
                <a:latin typeface="Inter"/>
                <a:ea typeface="Inter"/>
                <a:cs typeface="Inter"/>
                <a:sym typeface="Inter"/>
              </a:rPr>
              <a:t>"Our PGR students value the </a:t>
            </a:r>
            <a:r>
              <a:rPr lang="en-GB" sz="2000" b="1" i="1" dirty="0">
                <a:latin typeface="Inter"/>
                <a:ea typeface="Inter"/>
                <a:cs typeface="Inter"/>
                <a:sym typeface="Inter"/>
              </a:rPr>
              <a:t>UEA online training series</a:t>
            </a:r>
            <a:r>
              <a:rPr lang="en-GB" sz="2000" i="1" dirty="0">
                <a:latin typeface="Inter"/>
                <a:ea typeface="Inter"/>
                <a:cs typeface="Inter"/>
                <a:sym typeface="Inter"/>
              </a:rPr>
              <a:t>. UEA and </a:t>
            </a:r>
            <a:r>
              <a:rPr lang="en-GB" sz="2000" i="1" dirty="0" err="1">
                <a:latin typeface="Inter"/>
                <a:ea typeface="Inter"/>
                <a:cs typeface="Inter"/>
                <a:sym typeface="Inter"/>
              </a:rPr>
              <a:t>GuildHE</a:t>
            </a:r>
            <a:r>
              <a:rPr lang="en-GB" sz="2000" i="1" dirty="0">
                <a:latin typeface="Inter"/>
                <a:ea typeface="Inter"/>
                <a:cs typeface="Inter"/>
                <a:sym typeface="Inter"/>
              </a:rPr>
              <a:t> working together is </a:t>
            </a:r>
            <a:r>
              <a:rPr lang="en-GB" sz="2000" b="1" i="1" dirty="0">
                <a:latin typeface="Inter"/>
                <a:ea typeface="Inter"/>
                <a:cs typeface="Inter"/>
                <a:sym typeface="Inter"/>
              </a:rPr>
              <a:t>an exemplar of collaboration and support </a:t>
            </a:r>
            <a:r>
              <a:rPr lang="en-GB" sz="2000" i="1" dirty="0">
                <a:latin typeface="Inter"/>
                <a:ea typeface="Inter"/>
                <a:cs typeface="Inter"/>
                <a:sym typeface="Inter"/>
              </a:rPr>
              <a:t>from the sector for small HEIs. The modules cover ground that we could not provide alone… access both consolidates our internal offer and strengthens it by offering diverse perspectives." </a:t>
            </a:r>
            <a:endParaRPr sz="2000" i="1" dirty="0">
              <a:latin typeface="Inter"/>
              <a:ea typeface="Inter"/>
              <a:cs typeface="Inter"/>
              <a:sym typeface="Inter"/>
            </a:endParaRPr>
          </a:p>
          <a:p>
            <a:pPr>
              <a:buClr>
                <a:schemeClr val="dk1"/>
              </a:buClr>
            </a:pPr>
            <a:endParaRPr lang="en-GB" sz="1000" i="1" dirty="0">
              <a:latin typeface="Inter"/>
              <a:ea typeface="Inter"/>
              <a:cs typeface="Inter"/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r>
              <a:rPr lang="en-GB" sz="2000" i="1">
                <a:latin typeface="Inter"/>
                <a:ea typeface="Inter"/>
                <a:cs typeface="Inter"/>
                <a:sym typeface="Inter"/>
              </a:rPr>
              <a:t>Prof Kate Adams, Leeds Trinity University</a:t>
            </a:r>
            <a:endParaRPr sz="2000" i="1">
              <a:latin typeface="Inter"/>
              <a:ea typeface="Inter"/>
              <a:cs typeface="Inter"/>
            </a:endParaRPr>
          </a:p>
        </p:txBody>
      </p:sp>
      <p:pic>
        <p:nvPicPr>
          <p:cNvPr id="128" name="Google Shape;128;p23" title="GuildHE Research Logo Inverted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453333" y="140600"/>
            <a:ext cx="548594" cy="595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4"/>
          <p:cNvSpPr txBox="1"/>
          <p:nvPr/>
        </p:nvSpPr>
        <p:spPr>
          <a:xfrm>
            <a:off x="330150" y="487825"/>
            <a:ext cx="6968700" cy="5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>
                <a:solidFill>
                  <a:srgbClr val="0F2516"/>
                </a:solidFill>
                <a:latin typeface="EB Garamond Medium"/>
                <a:ea typeface="EB Garamond Medium"/>
                <a:cs typeface="EB Garamond Medium"/>
                <a:sym typeface="EB Garamond Medium"/>
              </a:rPr>
              <a:t>GuildHE Research - supporting sustainability</a:t>
            </a:r>
            <a:endParaRPr sz="2500">
              <a:solidFill>
                <a:srgbClr val="0F2516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</p:txBody>
      </p:sp>
      <p:sp>
        <p:nvSpPr>
          <p:cNvPr id="134" name="Google Shape;134;p24"/>
          <p:cNvSpPr txBox="1"/>
          <p:nvPr/>
        </p:nvSpPr>
        <p:spPr>
          <a:xfrm>
            <a:off x="330150" y="1291300"/>
            <a:ext cx="8095200" cy="16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EB Garamond"/>
              <a:buChar char="●"/>
            </a:pPr>
            <a:r>
              <a:rPr lang="en-GB" sz="20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Affordable infrastructure</a:t>
            </a:r>
            <a:endParaRPr sz="20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EB Garamond"/>
              <a:buChar char="●"/>
            </a:pPr>
            <a:r>
              <a:rPr lang="en-GB" sz="20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Consolidating research cultures</a:t>
            </a:r>
            <a:endParaRPr sz="20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EB Garamond"/>
              <a:buChar char="●"/>
            </a:pPr>
            <a:r>
              <a:rPr lang="en-GB" sz="20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Visibility through advocacy</a:t>
            </a:r>
            <a:endParaRPr sz="20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EB Garamond"/>
              <a:buChar char="●"/>
            </a:pPr>
            <a:r>
              <a:rPr lang="en-GB" sz="20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Starting right - introducing fundamentals</a:t>
            </a:r>
            <a:endParaRPr sz="20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0F2516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</p:txBody>
      </p:sp>
      <p:pic>
        <p:nvPicPr>
          <p:cNvPr id="135" name="Google Shape;13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38506" y="4319125"/>
            <a:ext cx="1459400" cy="82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4" title="gregallenphoto.com-3440-2-Original File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77600" y="0"/>
            <a:ext cx="566639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4"/>
          <p:cNvSpPr/>
          <p:nvPr/>
        </p:nvSpPr>
        <p:spPr>
          <a:xfrm>
            <a:off x="-53025" y="2100"/>
            <a:ext cx="4148100" cy="5143500"/>
          </a:xfrm>
          <a:prstGeom prst="rect">
            <a:avLst/>
          </a:prstGeom>
          <a:solidFill>
            <a:srgbClr val="C5C7C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24"/>
          <p:cNvSpPr txBox="1"/>
          <p:nvPr/>
        </p:nvSpPr>
        <p:spPr>
          <a:xfrm>
            <a:off x="91625" y="134225"/>
            <a:ext cx="3856200" cy="48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sz="2000" i="1" dirty="0">
                <a:latin typeface="Inter"/>
                <a:ea typeface="Inter"/>
              </a:rPr>
              <a:t>"</a:t>
            </a:r>
            <a:r>
              <a:rPr lang="en-GB" sz="2000" i="1" dirty="0" err="1">
                <a:latin typeface="Inter"/>
                <a:ea typeface="Inter"/>
              </a:rPr>
              <a:t>GuildHE</a:t>
            </a:r>
            <a:r>
              <a:rPr lang="en-GB" sz="2000" i="1" dirty="0">
                <a:latin typeface="Inter"/>
                <a:ea typeface="Inter"/>
              </a:rPr>
              <a:t> has introduced us to important bodies such as UKRIO and </a:t>
            </a:r>
            <a:r>
              <a:rPr lang="en-GB" sz="2000" b="1" i="1" dirty="0">
                <a:latin typeface="Inter"/>
                <a:ea typeface="Inter"/>
              </a:rPr>
              <a:t>provides a forum for connecting with Research England/UKRI.</a:t>
            </a:r>
            <a:r>
              <a:rPr lang="en-GB" sz="2000" i="1" dirty="0">
                <a:latin typeface="Inter"/>
                <a:ea typeface="Inter"/>
              </a:rPr>
              <a:t> It keeps us up to speed on key developments: </a:t>
            </a:r>
            <a:r>
              <a:rPr lang="en-GB" sz="2000" b="1" i="1" dirty="0">
                <a:latin typeface="Inter"/>
                <a:ea typeface="Inter"/>
              </a:rPr>
              <a:t>we are a small team, and it fulfils a need to upskill knowledge across the university.</a:t>
            </a:r>
            <a:r>
              <a:rPr lang="en-GB" sz="2000" i="1" dirty="0">
                <a:latin typeface="Inter"/>
                <a:ea typeface="Inter"/>
              </a:rPr>
              <a:t> It gives us a voice in the sector which we wouldn’t otherwise have."</a:t>
            </a:r>
            <a:endParaRPr lang="en-US" sz="2000" i="1" dirty="0">
              <a:latin typeface="Inter"/>
              <a:ea typeface="In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i="1" dirty="0">
              <a:latin typeface="Inter"/>
              <a:ea typeface="In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 i="1">
                <a:latin typeface="Inter"/>
                <a:ea typeface="Inter"/>
              </a:rPr>
              <a:t>Jennifer Wright, University of Law</a:t>
            </a:r>
            <a:endParaRPr sz="2000" i="1">
              <a:latin typeface="Inter"/>
              <a:ea typeface="Inter"/>
            </a:endParaRPr>
          </a:p>
        </p:txBody>
      </p:sp>
      <p:pic>
        <p:nvPicPr>
          <p:cNvPr id="139" name="Google Shape;139;p24" title="GuildHE Research Logo Inverted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453333" y="140600"/>
            <a:ext cx="548594" cy="595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5"/>
          <p:cNvSpPr txBox="1"/>
          <p:nvPr/>
        </p:nvSpPr>
        <p:spPr>
          <a:xfrm>
            <a:off x="330150" y="487825"/>
            <a:ext cx="6968700" cy="5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>
                <a:solidFill>
                  <a:srgbClr val="0F2516"/>
                </a:solidFill>
                <a:latin typeface="EB Garamond Medium"/>
                <a:ea typeface="EB Garamond Medium"/>
                <a:cs typeface="EB Garamond Medium"/>
                <a:sym typeface="EB Garamond Medium"/>
              </a:rPr>
              <a:t>GuildHE Research - supporting sustainability</a:t>
            </a:r>
            <a:endParaRPr sz="2500">
              <a:solidFill>
                <a:srgbClr val="0F2516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</p:txBody>
      </p:sp>
      <p:sp>
        <p:nvSpPr>
          <p:cNvPr id="145" name="Google Shape;145;p25"/>
          <p:cNvSpPr txBox="1"/>
          <p:nvPr/>
        </p:nvSpPr>
        <p:spPr>
          <a:xfrm>
            <a:off x="330150" y="1291300"/>
            <a:ext cx="8095200" cy="16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EB Garamond"/>
              <a:buChar char="●"/>
            </a:pPr>
            <a:r>
              <a:rPr lang="en-GB" sz="20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Affordable infrastructure</a:t>
            </a:r>
            <a:endParaRPr sz="20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EB Garamond"/>
              <a:buChar char="●"/>
            </a:pPr>
            <a:r>
              <a:rPr lang="en-GB" sz="20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Consolidating research cultures</a:t>
            </a:r>
            <a:endParaRPr sz="20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EB Garamond"/>
              <a:buChar char="●"/>
            </a:pPr>
            <a:r>
              <a:rPr lang="en-GB" sz="20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Visibility through advocacy</a:t>
            </a:r>
            <a:endParaRPr sz="20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EB Garamond"/>
              <a:buChar char="●"/>
            </a:pPr>
            <a:r>
              <a:rPr lang="en-GB" sz="20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Starting right - introducing fundamentals</a:t>
            </a:r>
            <a:endParaRPr sz="20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0F2516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</p:txBody>
      </p:sp>
      <p:pic>
        <p:nvPicPr>
          <p:cNvPr id="146" name="Google Shape;14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38506" y="4319125"/>
            <a:ext cx="1459400" cy="82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5" title="Screenshot 2026-06-15 at 12.14.49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00201" y="0"/>
            <a:ext cx="63438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5"/>
          <p:cNvSpPr/>
          <p:nvPr/>
        </p:nvSpPr>
        <p:spPr>
          <a:xfrm>
            <a:off x="-14607" y="-12"/>
            <a:ext cx="4148100" cy="5143500"/>
          </a:xfrm>
          <a:prstGeom prst="rect">
            <a:avLst/>
          </a:prstGeom>
          <a:solidFill>
            <a:srgbClr val="FDFD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25"/>
          <p:cNvSpPr txBox="1"/>
          <p:nvPr/>
        </p:nvSpPr>
        <p:spPr>
          <a:xfrm>
            <a:off x="91625" y="134225"/>
            <a:ext cx="3856200" cy="48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sz="1800" i="1" dirty="0">
                <a:latin typeface="Inter"/>
                <a:ea typeface="Inter"/>
                <a:cs typeface="Inter"/>
                <a:sym typeface="Inter"/>
              </a:rPr>
              <a:t>"HSU leads the National Centre for Chiropractic Research, and is a founding member of Wessex Health Partners, a regional partnership that includes universities of Southampton, Portsmouth and Bournemouth, 10 NHS organisations, NIHR+ infrastructure, and Health Innovation Wessex. </a:t>
            </a:r>
            <a:r>
              <a:rPr lang="en-GB" sz="1800" i="1" dirty="0" err="1">
                <a:latin typeface="Inter"/>
                <a:ea typeface="Inter"/>
                <a:cs typeface="Inter"/>
                <a:sym typeface="Inter"/>
              </a:rPr>
              <a:t>GuildHE</a:t>
            </a:r>
            <a:r>
              <a:rPr lang="en-GB" sz="1800" i="1" dirty="0">
                <a:latin typeface="Inter"/>
                <a:ea typeface="Inter"/>
                <a:cs typeface="Inter"/>
                <a:sym typeface="Inter"/>
              </a:rPr>
              <a:t> provides a platform through which specialist institutions like HSU can </a:t>
            </a:r>
            <a:r>
              <a:rPr lang="en-GB" sz="1800" b="1" i="1" dirty="0">
                <a:latin typeface="Inter"/>
                <a:ea typeface="Inter"/>
                <a:cs typeface="Inter"/>
                <a:sym typeface="Inter"/>
              </a:rPr>
              <a:t>communicate the value of collaborative approaches to research</a:t>
            </a:r>
            <a:r>
              <a:rPr lang="en-GB" sz="1800" i="1" dirty="0">
                <a:latin typeface="Inter"/>
                <a:ea typeface="Inter"/>
                <a:cs typeface="Inter"/>
                <a:sym typeface="Inter"/>
              </a:rPr>
              <a:t>."</a:t>
            </a:r>
            <a:r>
              <a:rPr lang="en-GB" sz="1800" i="1" dirty="0">
                <a:solidFill>
                  <a:srgbClr val="222222"/>
                </a:solidFill>
                <a:highlight>
                  <a:srgbClr val="FFFFFF"/>
                </a:highlight>
                <a:latin typeface="Inter"/>
                <a:ea typeface="Inter"/>
                <a:cs typeface="Inter"/>
                <a:sym typeface="Inter"/>
              </a:rPr>
              <a:t> Dr </a:t>
            </a:r>
            <a:r>
              <a:rPr lang="en-GB" sz="1800" i="1" dirty="0">
                <a:latin typeface="Inter"/>
                <a:ea typeface="Inter"/>
                <a:cs typeface="Inter"/>
                <a:sym typeface="Inter"/>
              </a:rPr>
              <a:t>Julie Northam, Health Sciences University</a:t>
            </a:r>
            <a:endParaRPr sz="1800" i="1" dirty="0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" name="Picture 1" descr="A black and orange logo&#10;&#10;AI-generated content may be incorrect.">
            <a:extLst>
              <a:ext uri="{FF2B5EF4-FFF2-40B4-BE49-F238E27FC236}">
                <a16:creationId xmlns:a16="http://schemas.microsoft.com/office/drawing/2014/main" id="{5AB1A7EC-1CE8-10BE-DA03-62297F2768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01928" y="120550"/>
            <a:ext cx="604570" cy="67419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6"/>
          <p:cNvSpPr txBox="1"/>
          <p:nvPr/>
        </p:nvSpPr>
        <p:spPr>
          <a:xfrm>
            <a:off x="330150" y="487825"/>
            <a:ext cx="7576200" cy="5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>
                <a:solidFill>
                  <a:srgbClr val="0F2516"/>
                </a:solidFill>
                <a:latin typeface="EB Garamond Medium"/>
                <a:ea typeface="EB Garamond Medium"/>
                <a:cs typeface="EB Garamond Medium"/>
                <a:sym typeface="EB Garamond Medium"/>
              </a:rPr>
              <a:t>University of Suffolk</a:t>
            </a:r>
            <a:endParaRPr sz="2500">
              <a:solidFill>
                <a:srgbClr val="0F2516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</p:txBody>
      </p:sp>
      <p:sp>
        <p:nvSpPr>
          <p:cNvPr id="156" name="Google Shape;156;p26"/>
          <p:cNvSpPr txBox="1"/>
          <p:nvPr/>
        </p:nvSpPr>
        <p:spPr>
          <a:xfrm>
            <a:off x="330150" y="1291300"/>
            <a:ext cx="8095200" cy="28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0F2516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</p:txBody>
      </p:sp>
      <p:pic>
        <p:nvPicPr>
          <p:cNvPr id="158" name="Google Shape;15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3825" y="3338355"/>
            <a:ext cx="2090125" cy="1180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558</Words>
  <Application>Microsoft Office PowerPoint</Application>
  <PresentationFormat>On-screen Show (16:9)</PresentationFormat>
  <Paragraphs>55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EB Garamond Medium</vt:lpstr>
      <vt:lpstr>Inter</vt:lpstr>
      <vt:lpstr>Arial</vt:lpstr>
      <vt:lpstr>EB Garamond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Technician Harrogate</cp:lastModifiedBy>
  <cp:revision>38</cp:revision>
  <dcterms:modified xsi:type="dcterms:W3CDTF">2026-06-17T10:23:48Z</dcterms:modified>
</cp:coreProperties>
</file>