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sldIdLst>
    <p:sldId id="368" r:id="rId5"/>
    <p:sldId id="336" r:id="rId6"/>
    <p:sldId id="326" r:id="rId7"/>
    <p:sldId id="337" r:id="rId8"/>
    <p:sldId id="328" r:id="rId9"/>
    <p:sldId id="330" r:id="rId10"/>
    <p:sldId id="331" r:id="rId11"/>
    <p:sldId id="332" r:id="rId12"/>
    <p:sldId id="33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009351-03DF-CEB0-FC0B-817D72D4EA71}" name="Emily Ennis" initials="EE" userId="S::engee@leeds.ac.uk::5f069332-cafe-4f86-bf7d-a7b860d92722" providerId="AD"/>
  <p188:author id="{07D707F0-12FA-33E1-2E36-D1E646A81029}" name="Soo Lincoln" initials="SL" userId="S::libslin@leeds.ac.uk::4a9b1360-b16f-41ff-92ca-021f3ad758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F3C9"/>
    <a:srgbClr val="CBC0BF"/>
    <a:srgbClr val="806B68"/>
    <a:srgbClr val="F7F7F7"/>
    <a:srgbClr val="839220"/>
    <a:srgbClr val="FF71FF"/>
    <a:srgbClr val="FF00FF"/>
    <a:srgbClr val="007FA2"/>
    <a:srgbClr val="FFFFFF"/>
    <a:srgbClr val="E6DA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7E8810-263D-40F5-98AC-84150BAB394C}" v="276" dt="2026-06-16T14:57:56.990"/>
    <p1510:client id="{6AB61936-4AD2-465B-A945-ABBAABD54AFC}" v="2175" dt="2026-06-16T10:49:43.4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06" y="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0B8F0-B4FA-44E1-BDBA-5C60B54AED3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8E6BD31-6B0E-4C62-A646-42394667FAFE}">
      <dgm:prSet custT="1"/>
      <dgm:spPr/>
      <dgm:t>
        <a:bodyPr/>
        <a:lstStyle/>
        <a:p>
          <a:pPr>
            <a:lnSpc>
              <a:spcPct val="100000"/>
            </a:lnSpc>
          </a:pPr>
          <a:r>
            <a:rPr lang="en-US" sz="2800">
              <a:solidFill>
                <a:schemeClr val="tx2"/>
              </a:solidFill>
              <a:latin typeface="Arial" panose="020B0604020202020204" pitchFamily="34" charset="0"/>
              <a:cs typeface="Arial" panose="020B0604020202020204" pitchFamily="34" charset="0"/>
            </a:rPr>
            <a:t>Open Research team</a:t>
          </a:r>
        </a:p>
      </dgm:t>
    </dgm:pt>
    <dgm:pt modelId="{278D759A-C210-460B-8E22-D5D9F7B9844F}" type="parTrans" cxnId="{D59AA013-2760-46B0-9082-7CF3E6F19EC5}">
      <dgm:prSet/>
      <dgm:spPr/>
      <dgm:t>
        <a:bodyPr/>
        <a:lstStyle/>
        <a:p>
          <a:endParaRPr lang="en-US"/>
        </a:p>
      </dgm:t>
    </dgm:pt>
    <dgm:pt modelId="{045ABC91-2383-4B29-99D8-2AB73FF57222}" type="sibTrans" cxnId="{D59AA013-2760-46B0-9082-7CF3E6F19EC5}">
      <dgm:prSet/>
      <dgm:spPr/>
      <dgm:t>
        <a:bodyPr/>
        <a:lstStyle/>
        <a:p>
          <a:endParaRPr lang="en-US"/>
        </a:p>
      </dgm:t>
    </dgm:pt>
    <dgm:pt modelId="{0ED5ADDF-FFF2-419E-A69E-0C233AB05199}">
      <dgm:prSet custT="1"/>
      <dgm:spPr/>
      <dgm:t>
        <a:bodyPr/>
        <a:lstStyle/>
        <a:p>
          <a:pPr>
            <a:lnSpc>
              <a:spcPct val="100000"/>
            </a:lnSpc>
          </a:pPr>
          <a:r>
            <a:rPr lang="en-GB" sz="2800" kern="1200">
              <a:solidFill>
                <a:srgbClr val="000000"/>
              </a:solidFill>
              <a:latin typeface="Arial" panose="020B0604020202020204" pitchFamily="34" charset="0"/>
              <a:ea typeface="+mn-ea"/>
              <a:cs typeface="Arial" panose="020B0604020202020204" pitchFamily="34" charset="0"/>
            </a:rPr>
            <a:t>Supporting responsible research, research ethics, and research integrity</a:t>
          </a:r>
          <a:endParaRPr lang="en-US" sz="2800" kern="1200">
            <a:solidFill>
              <a:srgbClr val="000000"/>
            </a:solidFill>
            <a:latin typeface="Arial" panose="020B0604020202020204" pitchFamily="34" charset="0"/>
            <a:ea typeface="+mn-ea"/>
            <a:cs typeface="Arial" panose="020B0604020202020204" pitchFamily="34" charset="0"/>
          </a:endParaRPr>
        </a:p>
      </dgm:t>
    </dgm:pt>
    <dgm:pt modelId="{4E635FC2-A697-4E78-87CF-D223D2D13370}" type="parTrans" cxnId="{D1EC65BC-EA48-455D-8346-6E8D32C586D8}">
      <dgm:prSet/>
      <dgm:spPr/>
      <dgm:t>
        <a:bodyPr/>
        <a:lstStyle/>
        <a:p>
          <a:endParaRPr lang="en-US"/>
        </a:p>
      </dgm:t>
    </dgm:pt>
    <dgm:pt modelId="{01D0255D-6C56-457E-AC60-4822B643738B}" type="sibTrans" cxnId="{D1EC65BC-EA48-455D-8346-6E8D32C586D8}">
      <dgm:prSet/>
      <dgm:spPr/>
      <dgm:t>
        <a:bodyPr/>
        <a:lstStyle/>
        <a:p>
          <a:endParaRPr lang="en-US"/>
        </a:p>
      </dgm:t>
    </dgm:pt>
    <dgm:pt modelId="{56173E46-2ED5-4314-8483-D31406618A46}">
      <dgm:prSet custT="1"/>
      <dgm:spPr/>
      <dgm:t>
        <a:bodyPr/>
        <a:lstStyle/>
        <a:p>
          <a:pPr>
            <a:lnSpc>
              <a:spcPct val="100000"/>
            </a:lnSpc>
          </a:pPr>
          <a:r>
            <a:rPr lang="en-GB" sz="2800">
              <a:solidFill>
                <a:schemeClr val="tx2"/>
              </a:solidFill>
              <a:latin typeface="Arial" panose="020B0604020202020204" pitchFamily="34" charset="0"/>
              <a:cs typeface="Arial" panose="020B0604020202020204" pitchFamily="34" charset="0"/>
            </a:rPr>
            <a:t>Researcher development and training</a:t>
          </a:r>
          <a:endParaRPr lang="en-US" sz="2800">
            <a:solidFill>
              <a:schemeClr val="tx2"/>
            </a:solidFill>
            <a:latin typeface="Arial" panose="020B0604020202020204" pitchFamily="34" charset="0"/>
            <a:cs typeface="Arial" panose="020B0604020202020204" pitchFamily="34" charset="0"/>
          </a:endParaRPr>
        </a:p>
      </dgm:t>
    </dgm:pt>
    <dgm:pt modelId="{C7493AE0-2624-43D1-AD7F-0E04761B702B}" type="parTrans" cxnId="{7A41F341-1E4E-4D77-B2E5-5CEE3E7F7EB8}">
      <dgm:prSet/>
      <dgm:spPr/>
      <dgm:t>
        <a:bodyPr/>
        <a:lstStyle/>
        <a:p>
          <a:endParaRPr lang="en-US"/>
        </a:p>
      </dgm:t>
    </dgm:pt>
    <dgm:pt modelId="{B375A0A2-7282-47C1-9A03-80DB557085AB}" type="sibTrans" cxnId="{7A41F341-1E4E-4D77-B2E5-5CEE3E7F7EB8}">
      <dgm:prSet/>
      <dgm:spPr/>
      <dgm:t>
        <a:bodyPr/>
        <a:lstStyle/>
        <a:p>
          <a:endParaRPr lang="en-US"/>
        </a:p>
      </dgm:t>
    </dgm:pt>
    <dgm:pt modelId="{1545DDF7-9811-41A4-97C7-D27001E9DFAD}" type="pres">
      <dgm:prSet presAssocID="{EB10B8F0-B4FA-44E1-BDBA-5C60B54AED30}" presName="root" presStyleCnt="0">
        <dgm:presLayoutVars>
          <dgm:dir/>
          <dgm:resizeHandles val="exact"/>
        </dgm:presLayoutVars>
      </dgm:prSet>
      <dgm:spPr/>
    </dgm:pt>
    <dgm:pt modelId="{29F82563-9D49-48FB-BC92-A3CB5BAB6A2F}" type="pres">
      <dgm:prSet presAssocID="{F8E6BD31-6B0E-4C62-A646-42394667FAFE}" presName="compNode" presStyleCnt="0"/>
      <dgm:spPr/>
    </dgm:pt>
    <dgm:pt modelId="{32680BEA-4E09-4E67-BE5E-9A0DD18F9602}" type="pres">
      <dgm:prSet presAssocID="{F8E6BD31-6B0E-4C62-A646-42394667FAFE}" presName="bgRect" presStyleLbl="bgShp" presStyleIdx="0" presStyleCnt="3"/>
      <dgm:spPr/>
    </dgm:pt>
    <dgm:pt modelId="{F62672E2-59E3-4CA3-985A-EE779E3B6581}" type="pres">
      <dgm:prSet presAssocID="{F8E6BD31-6B0E-4C62-A646-42394667FAF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s"/>
        </a:ext>
      </dgm:extLst>
    </dgm:pt>
    <dgm:pt modelId="{1C3F6622-2288-4D10-B784-5AE016B5F58B}" type="pres">
      <dgm:prSet presAssocID="{F8E6BD31-6B0E-4C62-A646-42394667FAFE}" presName="spaceRect" presStyleCnt="0"/>
      <dgm:spPr/>
    </dgm:pt>
    <dgm:pt modelId="{BD7D4B53-E934-4818-8000-05B2D137D48D}" type="pres">
      <dgm:prSet presAssocID="{F8E6BD31-6B0E-4C62-A646-42394667FAFE}" presName="parTx" presStyleLbl="revTx" presStyleIdx="0" presStyleCnt="3">
        <dgm:presLayoutVars>
          <dgm:chMax val="0"/>
          <dgm:chPref val="0"/>
        </dgm:presLayoutVars>
      </dgm:prSet>
      <dgm:spPr/>
    </dgm:pt>
    <dgm:pt modelId="{5762E930-9B45-4211-9CDE-CA58E2C8D7A2}" type="pres">
      <dgm:prSet presAssocID="{045ABC91-2383-4B29-99D8-2AB73FF57222}" presName="sibTrans" presStyleCnt="0"/>
      <dgm:spPr/>
    </dgm:pt>
    <dgm:pt modelId="{2ADA666F-3AFC-4A53-8625-FF24FC25B0DB}" type="pres">
      <dgm:prSet presAssocID="{0ED5ADDF-FFF2-419E-A69E-0C233AB05199}" presName="compNode" presStyleCnt="0"/>
      <dgm:spPr/>
    </dgm:pt>
    <dgm:pt modelId="{FBBA3D04-83E1-4AA9-B243-6C9AC68DB201}" type="pres">
      <dgm:prSet presAssocID="{0ED5ADDF-FFF2-419E-A69E-0C233AB05199}" presName="bgRect" presStyleLbl="bgShp" presStyleIdx="1" presStyleCnt="3"/>
      <dgm:spPr/>
    </dgm:pt>
    <dgm:pt modelId="{FE4BDDD8-035B-47A7-9BD1-969F011B5E55}" type="pres">
      <dgm:prSet presAssocID="{0ED5ADDF-FFF2-419E-A69E-0C233AB0519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4254A9E9-1D21-4883-9CA0-24E1240D7F5B}" type="pres">
      <dgm:prSet presAssocID="{0ED5ADDF-FFF2-419E-A69E-0C233AB05199}" presName="spaceRect" presStyleCnt="0"/>
      <dgm:spPr/>
    </dgm:pt>
    <dgm:pt modelId="{5A8A6193-7B0E-4812-AF56-AC360A50F8E3}" type="pres">
      <dgm:prSet presAssocID="{0ED5ADDF-FFF2-419E-A69E-0C233AB05199}" presName="parTx" presStyleLbl="revTx" presStyleIdx="1" presStyleCnt="3">
        <dgm:presLayoutVars>
          <dgm:chMax val="0"/>
          <dgm:chPref val="0"/>
        </dgm:presLayoutVars>
      </dgm:prSet>
      <dgm:spPr/>
    </dgm:pt>
    <dgm:pt modelId="{1A0EDEE3-E21E-4A3A-BCB2-62E1119707A3}" type="pres">
      <dgm:prSet presAssocID="{01D0255D-6C56-457E-AC60-4822B643738B}" presName="sibTrans" presStyleCnt="0"/>
      <dgm:spPr/>
    </dgm:pt>
    <dgm:pt modelId="{8E046A4C-9C31-4D4D-88AD-6CDD43469180}" type="pres">
      <dgm:prSet presAssocID="{56173E46-2ED5-4314-8483-D31406618A46}" presName="compNode" presStyleCnt="0"/>
      <dgm:spPr/>
    </dgm:pt>
    <dgm:pt modelId="{9405FE23-6495-4BC9-A969-49B96D602239}" type="pres">
      <dgm:prSet presAssocID="{56173E46-2ED5-4314-8483-D31406618A46}" presName="bgRect" presStyleLbl="bgShp" presStyleIdx="2" presStyleCnt="3"/>
      <dgm:spPr/>
    </dgm:pt>
    <dgm:pt modelId="{C98FD42A-988C-4AD7-BC98-4A29AC12D0A6}" type="pres">
      <dgm:prSet presAssocID="{56173E46-2ED5-4314-8483-D31406618A4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eacher"/>
        </a:ext>
      </dgm:extLst>
    </dgm:pt>
    <dgm:pt modelId="{87EAF73C-9449-4921-A537-ADD34BEB0232}" type="pres">
      <dgm:prSet presAssocID="{56173E46-2ED5-4314-8483-D31406618A46}" presName="spaceRect" presStyleCnt="0"/>
      <dgm:spPr/>
    </dgm:pt>
    <dgm:pt modelId="{A0628405-2375-4D84-BA50-F789EFB2F74B}" type="pres">
      <dgm:prSet presAssocID="{56173E46-2ED5-4314-8483-D31406618A46}" presName="parTx" presStyleLbl="revTx" presStyleIdx="2" presStyleCnt="3">
        <dgm:presLayoutVars>
          <dgm:chMax val="0"/>
          <dgm:chPref val="0"/>
        </dgm:presLayoutVars>
      </dgm:prSet>
      <dgm:spPr/>
    </dgm:pt>
  </dgm:ptLst>
  <dgm:cxnLst>
    <dgm:cxn modelId="{D59AA013-2760-46B0-9082-7CF3E6F19EC5}" srcId="{EB10B8F0-B4FA-44E1-BDBA-5C60B54AED30}" destId="{F8E6BD31-6B0E-4C62-A646-42394667FAFE}" srcOrd="0" destOrd="0" parTransId="{278D759A-C210-460B-8E22-D5D9F7B9844F}" sibTransId="{045ABC91-2383-4B29-99D8-2AB73FF57222}"/>
    <dgm:cxn modelId="{FBFAF015-D139-4410-8A78-2FAEBD00B22C}" type="presOf" srcId="{F8E6BD31-6B0E-4C62-A646-42394667FAFE}" destId="{BD7D4B53-E934-4818-8000-05B2D137D48D}" srcOrd="0" destOrd="0" presId="urn:microsoft.com/office/officeart/2018/2/layout/IconVerticalSolidList"/>
    <dgm:cxn modelId="{7A41F341-1E4E-4D77-B2E5-5CEE3E7F7EB8}" srcId="{EB10B8F0-B4FA-44E1-BDBA-5C60B54AED30}" destId="{56173E46-2ED5-4314-8483-D31406618A46}" srcOrd="2" destOrd="0" parTransId="{C7493AE0-2624-43D1-AD7F-0E04761B702B}" sibTransId="{B375A0A2-7282-47C1-9A03-80DB557085AB}"/>
    <dgm:cxn modelId="{F0061475-150C-4726-9DAF-8E25FFE2E1B7}" type="presOf" srcId="{EB10B8F0-B4FA-44E1-BDBA-5C60B54AED30}" destId="{1545DDF7-9811-41A4-97C7-D27001E9DFAD}" srcOrd="0" destOrd="0" presId="urn:microsoft.com/office/officeart/2018/2/layout/IconVerticalSolidList"/>
    <dgm:cxn modelId="{A95369A6-252E-4DB4-8FEE-A84CDC0423DB}" type="presOf" srcId="{0ED5ADDF-FFF2-419E-A69E-0C233AB05199}" destId="{5A8A6193-7B0E-4812-AF56-AC360A50F8E3}" srcOrd="0" destOrd="0" presId="urn:microsoft.com/office/officeart/2018/2/layout/IconVerticalSolidList"/>
    <dgm:cxn modelId="{D1EC65BC-EA48-455D-8346-6E8D32C586D8}" srcId="{EB10B8F0-B4FA-44E1-BDBA-5C60B54AED30}" destId="{0ED5ADDF-FFF2-419E-A69E-0C233AB05199}" srcOrd="1" destOrd="0" parTransId="{4E635FC2-A697-4E78-87CF-D223D2D13370}" sibTransId="{01D0255D-6C56-457E-AC60-4822B643738B}"/>
    <dgm:cxn modelId="{A2A685D2-A2C1-4E26-9A7F-42CB556F6622}" type="presOf" srcId="{56173E46-2ED5-4314-8483-D31406618A46}" destId="{A0628405-2375-4D84-BA50-F789EFB2F74B}" srcOrd="0" destOrd="0" presId="urn:microsoft.com/office/officeart/2018/2/layout/IconVerticalSolidList"/>
    <dgm:cxn modelId="{960C754D-7A06-4464-80F9-D15056570555}" type="presParOf" srcId="{1545DDF7-9811-41A4-97C7-D27001E9DFAD}" destId="{29F82563-9D49-48FB-BC92-A3CB5BAB6A2F}" srcOrd="0" destOrd="0" presId="urn:microsoft.com/office/officeart/2018/2/layout/IconVerticalSolidList"/>
    <dgm:cxn modelId="{9C648E62-9DA9-4986-957B-2ECA9C307A9E}" type="presParOf" srcId="{29F82563-9D49-48FB-BC92-A3CB5BAB6A2F}" destId="{32680BEA-4E09-4E67-BE5E-9A0DD18F9602}" srcOrd="0" destOrd="0" presId="urn:microsoft.com/office/officeart/2018/2/layout/IconVerticalSolidList"/>
    <dgm:cxn modelId="{903CFDD7-6DDD-4053-84F4-44F8A703A2DA}" type="presParOf" srcId="{29F82563-9D49-48FB-BC92-A3CB5BAB6A2F}" destId="{F62672E2-59E3-4CA3-985A-EE779E3B6581}" srcOrd="1" destOrd="0" presId="urn:microsoft.com/office/officeart/2018/2/layout/IconVerticalSolidList"/>
    <dgm:cxn modelId="{D1466025-6152-488B-963D-7EA2FE046E55}" type="presParOf" srcId="{29F82563-9D49-48FB-BC92-A3CB5BAB6A2F}" destId="{1C3F6622-2288-4D10-B784-5AE016B5F58B}" srcOrd="2" destOrd="0" presId="urn:microsoft.com/office/officeart/2018/2/layout/IconVerticalSolidList"/>
    <dgm:cxn modelId="{51DDBC41-BDA7-4A4B-ACBE-71710F535C6B}" type="presParOf" srcId="{29F82563-9D49-48FB-BC92-A3CB5BAB6A2F}" destId="{BD7D4B53-E934-4818-8000-05B2D137D48D}" srcOrd="3" destOrd="0" presId="urn:microsoft.com/office/officeart/2018/2/layout/IconVerticalSolidList"/>
    <dgm:cxn modelId="{F76C1F66-7380-4893-A355-82FDEF2182AE}" type="presParOf" srcId="{1545DDF7-9811-41A4-97C7-D27001E9DFAD}" destId="{5762E930-9B45-4211-9CDE-CA58E2C8D7A2}" srcOrd="1" destOrd="0" presId="urn:microsoft.com/office/officeart/2018/2/layout/IconVerticalSolidList"/>
    <dgm:cxn modelId="{BF818CC7-A8EE-42BA-A563-5CDB32BD0F89}" type="presParOf" srcId="{1545DDF7-9811-41A4-97C7-D27001E9DFAD}" destId="{2ADA666F-3AFC-4A53-8625-FF24FC25B0DB}" srcOrd="2" destOrd="0" presId="urn:microsoft.com/office/officeart/2018/2/layout/IconVerticalSolidList"/>
    <dgm:cxn modelId="{A1A21F40-64DB-440B-9500-E14C5EDD78DF}" type="presParOf" srcId="{2ADA666F-3AFC-4A53-8625-FF24FC25B0DB}" destId="{FBBA3D04-83E1-4AA9-B243-6C9AC68DB201}" srcOrd="0" destOrd="0" presId="urn:microsoft.com/office/officeart/2018/2/layout/IconVerticalSolidList"/>
    <dgm:cxn modelId="{5A7C2609-8D9A-4BA6-9B78-ADC3E1CACBDB}" type="presParOf" srcId="{2ADA666F-3AFC-4A53-8625-FF24FC25B0DB}" destId="{FE4BDDD8-035B-47A7-9BD1-969F011B5E55}" srcOrd="1" destOrd="0" presId="urn:microsoft.com/office/officeart/2018/2/layout/IconVerticalSolidList"/>
    <dgm:cxn modelId="{6773785E-9398-4852-9F95-2296F4890BEB}" type="presParOf" srcId="{2ADA666F-3AFC-4A53-8625-FF24FC25B0DB}" destId="{4254A9E9-1D21-4883-9CA0-24E1240D7F5B}" srcOrd="2" destOrd="0" presId="urn:microsoft.com/office/officeart/2018/2/layout/IconVerticalSolidList"/>
    <dgm:cxn modelId="{F3E1B416-81E0-41E4-89A6-EA00E647BC67}" type="presParOf" srcId="{2ADA666F-3AFC-4A53-8625-FF24FC25B0DB}" destId="{5A8A6193-7B0E-4812-AF56-AC360A50F8E3}" srcOrd="3" destOrd="0" presId="urn:microsoft.com/office/officeart/2018/2/layout/IconVerticalSolidList"/>
    <dgm:cxn modelId="{95AF54A3-E95D-445E-80A9-2995712682F4}" type="presParOf" srcId="{1545DDF7-9811-41A4-97C7-D27001E9DFAD}" destId="{1A0EDEE3-E21E-4A3A-BCB2-62E1119707A3}" srcOrd="3" destOrd="0" presId="urn:microsoft.com/office/officeart/2018/2/layout/IconVerticalSolidList"/>
    <dgm:cxn modelId="{45BE6850-B617-42C2-8F1E-1F7F8B15F614}" type="presParOf" srcId="{1545DDF7-9811-41A4-97C7-D27001E9DFAD}" destId="{8E046A4C-9C31-4D4D-88AD-6CDD43469180}" srcOrd="4" destOrd="0" presId="urn:microsoft.com/office/officeart/2018/2/layout/IconVerticalSolidList"/>
    <dgm:cxn modelId="{19E1D7CD-D4BB-4640-B16E-A6846613EE95}" type="presParOf" srcId="{8E046A4C-9C31-4D4D-88AD-6CDD43469180}" destId="{9405FE23-6495-4BC9-A969-49B96D602239}" srcOrd="0" destOrd="0" presId="urn:microsoft.com/office/officeart/2018/2/layout/IconVerticalSolidList"/>
    <dgm:cxn modelId="{5475076E-27F5-466F-9C57-D6FE3F319212}" type="presParOf" srcId="{8E046A4C-9C31-4D4D-88AD-6CDD43469180}" destId="{C98FD42A-988C-4AD7-BC98-4A29AC12D0A6}" srcOrd="1" destOrd="0" presId="urn:microsoft.com/office/officeart/2018/2/layout/IconVerticalSolidList"/>
    <dgm:cxn modelId="{E16D5A8D-64B1-4F53-98C9-DE9600E6C5F7}" type="presParOf" srcId="{8E046A4C-9C31-4D4D-88AD-6CDD43469180}" destId="{87EAF73C-9449-4921-A537-ADD34BEB0232}" srcOrd="2" destOrd="0" presId="urn:microsoft.com/office/officeart/2018/2/layout/IconVerticalSolidList"/>
    <dgm:cxn modelId="{588E90FB-70A1-4F8F-9DC7-CAAA48DFD116}" type="presParOf" srcId="{8E046A4C-9C31-4D4D-88AD-6CDD43469180}" destId="{A0628405-2375-4D84-BA50-F789EFB2F74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6D5FE6-3ED2-44A2-A03B-4F9B889C8A8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5D36D4B5-7B9D-4BFB-9DFF-A9201A90C25E}">
      <dgm:prSet phldrT="[Text]"/>
      <dgm:spPr>
        <a:solidFill>
          <a:schemeClr val="accent2">
            <a:lumMod val="60000"/>
            <a:lumOff val="40000"/>
          </a:schemeClr>
        </a:solidFill>
        <a:ln>
          <a:solidFill>
            <a:srgbClr val="CBC0BF"/>
          </a:solidFill>
        </a:ln>
      </dgm:spPr>
      <dgm:t>
        <a:bodyPr/>
        <a:lstStyle/>
        <a:p>
          <a:r>
            <a:rPr lang="en-GB">
              <a:latin typeface="Arial" panose="020B0604020202020204" pitchFamily="34" charset="0"/>
              <a:cs typeface="Arial" panose="020B0604020202020204" pitchFamily="34" charset="0"/>
            </a:rPr>
            <a:t>Empathy is pivotal to culture change work, but we can’t always count on the right (most empathetic) person being in the right roles</a:t>
          </a:r>
        </a:p>
      </dgm:t>
    </dgm:pt>
    <dgm:pt modelId="{2B5F1F5B-8852-4907-9F62-500C22259AB5}" type="parTrans" cxnId="{0D690063-BB48-4BDB-B706-86E2CCA2214A}">
      <dgm:prSet/>
      <dgm:spPr/>
      <dgm:t>
        <a:bodyPr/>
        <a:lstStyle/>
        <a:p>
          <a:endParaRPr lang="en-GB"/>
        </a:p>
      </dgm:t>
    </dgm:pt>
    <dgm:pt modelId="{E9A5587B-57FA-4A96-ACFE-4695638367C1}" type="sibTrans" cxnId="{0D690063-BB48-4BDB-B706-86E2CCA2214A}">
      <dgm:prSet/>
      <dgm:spPr/>
      <dgm:t>
        <a:bodyPr/>
        <a:lstStyle/>
        <a:p>
          <a:endParaRPr lang="en-GB"/>
        </a:p>
      </dgm:t>
    </dgm:pt>
    <dgm:pt modelId="{1D4B89B0-850F-4AB5-A299-B8BF82B5D2B1}">
      <dgm:prSet/>
      <dgm:spPr>
        <a:solidFill>
          <a:srgbClr val="002060"/>
        </a:solidFill>
        <a:ln>
          <a:solidFill>
            <a:srgbClr val="002060"/>
          </a:solidFill>
        </a:ln>
      </dgm:spPr>
      <dgm:t>
        <a:bodyPr/>
        <a:lstStyle/>
        <a:p>
          <a:r>
            <a:rPr lang="en-GB">
              <a:latin typeface="Arial" panose="020B0604020202020204" pitchFamily="34" charset="0"/>
              <a:cs typeface="Arial" panose="020B0604020202020204" pitchFamily="34" charset="0"/>
              <a:sym typeface="Wingdings" panose="05000000000000000000" pitchFamily="2" charset="2"/>
            </a:rPr>
            <a:t>Culture change is a collective effort (strategies from the top are always operationalised by large groups of people further down the line), but you still need the “face” to get the buy-in</a:t>
          </a:r>
        </a:p>
      </dgm:t>
    </dgm:pt>
    <dgm:pt modelId="{C0F5BDC1-8ED0-4D70-9394-ECBC2C73398F}" type="parTrans" cxnId="{928AB47A-6B16-49E2-9026-F6F1CEDC4087}">
      <dgm:prSet/>
      <dgm:spPr/>
      <dgm:t>
        <a:bodyPr/>
        <a:lstStyle/>
        <a:p>
          <a:endParaRPr lang="en-GB"/>
        </a:p>
      </dgm:t>
    </dgm:pt>
    <dgm:pt modelId="{AE5F1352-D78D-4E2C-8217-A827E4D9B083}" type="sibTrans" cxnId="{928AB47A-6B16-49E2-9026-F6F1CEDC4087}">
      <dgm:prSet/>
      <dgm:spPr/>
      <dgm:t>
        <a:bodyPr/>
        <a:lstStyle/>
        <a:p>
          <a:endParaRPr lang="en-GB"/>
        </a:p>
      </dgm:t>
    </dgm:pt>
    <dgm:pt modelId="{12C5FB96-858D-4707-B4AF-C88DCBEDE243}">
      <dgm:prSet/>
      <dgm:spPr>
        <a:solidFill>
          <a:srgbClr val="FFC000"/>
        </a:solidFill>
        <a:ln>
          <a:solidFill>
            <a:srgbClr val="FFC000"/>
          </a:solidFill>
        </a:ln>
      </dgm:spPr>
      <dgm:t>
        <a:bodyPr/>
        <a:lstStyle/>
        <a:p>
          <a:r>
            <a:rPr lang="en-GB">
              <a:latin typeface="Arial" panose="020B0604020202020204" pitchFamily="34" charset="0"/>
              <a:cs typeface="Arial" panose="020B0604020202020204" pitchFamily="34" charset="0"/>
              <a:sym typeface="Wingdings" panose="05000000000000000000" pitchFamily="2" charset="2"/>
            </a:rPr>
            <a:t>Operational work can often be low- or no-cost</a:t>
          </a:r>
        </a:p>
      </dgm:t>
    </dgm:pt>
    <dgm:pt modelId="{F0E9D9A6-2746-4241-9716-D6C475694D77}" type="parTrans" cxnId="{30063A2F-CF98-437B-9EED-3F967202414A}">
      <dgm:prSet/>
      <dgm:spPr/>
      <dgm:t>
        <a:bodyPr/>
        <a:lstStyle/>
        <a:p>
          <a:endParaRPr lang="en-GB"/>
        </a:p>
      </dgm:t>
    </dgm:pt>
    <dgm:pt modelId="{BFBF7640-1764-4095-A17C-62C0EF868C81}" type="sibTrans" cxnId="{30063A2F-CF98-437B-9EED-3F967202414A}">
      <dgm:prSet/>
      <dgm:spPr/>
      <dgm:t>
        <a:bodyPr/>
        <a:lstStyle/>
        <a:p>
          <a:endParaRPr lang="en-GB"/>
        </a:p>
      </dgm:t>
    </dgm:pt>
    <dgm:pt modelId="{06292BF1-46C9-4FA9-BA52-3B2CDF4F8750}" type="pres">
      <dgm:prSet presAssocID="{376D5FE6-3ED2-44A2-A03B-4F9B889C8A8D}" presName="linear" presStyleCnt="0">
        <dgm:presLayoutVars>
          <dgm:dir/>
          <dgm:resizeHandles val="exact"/>
        </dgm:presLayoutVars>
      </dgm:prSet>
      <dgm:spPr/>
    </dgm:pt>
    <dgm:pt modelId="{90A7B951-2F0B-4FD4-A487-55FA364A3296}" type="pres">
      <dgm:prSet presAssocID="{12C5FB96-858D-4707-B4AF-C88DCBEDE243}" presName="comp" presStyleCnt="0"/>
      <dgm:spPr/>
    </dgm:pt>
    <dgm:pt modelId="{F37CCA93-114B-4964-85BF-B6EF97F7C531}" type="pres">
      <dgm:prSet presAssocID="{12C5FB96-858D-4707-B4AF-C88DCBEDE243}" presName="box" presStyleLbl="node1" presStyleIdx="0" presStyleCnt="3" custLinFactNeighborY="6031"/>
      <dgm:spPr/>
    </dgm:pt>
    <dgm:pt modelId="{3178F21E-C2C9-4F23-8C81-740DB9BD5D1F}" type="pres">
      <dgm:prSet presAssocID="{12C5FB96-858D-4707-B4AF-C88DCBEDE243}" presName="img" presStyleLbl="fgImgPlace1" presStyleIdx="0"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dgm:spPr>
    </dgm:pt>
    <dgm:pt modelId="{CDAB606D-83E4-4CD3-B378-A5BE2D463BA8}" type="pres">
      <dgm:prSet presAssocID="{12C5FB96-858D-4707-B4AF-C88DCBEDE243}" presName="text" presStyleLbl="node1" presStyleIdx="0" presStyleCnt="3">
        <dgm:presLayoutVars>
          <dgm:bulletEnabled val="1"/>
        </dgm:presLayoutVars>
      </dgm:prSet>
      <dgm:spPr/>
    </dgm:pt>
    <dgm:pt modelId="{5D521722-2AC8-4E53-99D3-0339DC5C5C06}" type="pres">
      <dgm:prSet presAssocID="{BFBF7640-1764-4095-A17C-62C0EF868C81}" presName="spacer" presStyleCnt="0"/>
      <dgm:spPr/>
    </dgm:pt>
    <dgm:pt modelId="{943F8FB6-9CD6-4351-857A-C39C0C74D2FB}" type="pres">
      <dgm:prSet presAssocID="{5D36D4B5-7B9D-4BFB-9DFF-A9201A90C25E}" presName="comp" presStyleCnt="0"/>
      <dgm:spPr/>
    </dgm:pt>
    <dgm:pt modelId="{76C047D9-E737-43BC-8760-1E3A8C43D50F}" type="pres">
      <dgm:prSet presAssocID="{5D36D4B5-7B9D-4BFB-9DFF-A9201A90C25E}" presName="box" presStyleLbl="node1" presStyleIdx="1" presStyleCnt="3"/>
      <dgm:spPr/>
    </dgm:pt>
    <dgm:pt modelId="{CA016BA6-21DD-4CA6-AF5B-DA483E2828FA}" type="pres">
      <dgm:prSet presAssocID="{5D36D4B5-7B9D-4BFB-9DFF-A9201A90C25E}" presName="img" presStyleLbl="fgImgPlace1" presStyleIdx="1" presStyleCnt="3"/>
      <dgm:spPr>
        <a:blipFill rotWithShape="1">
          <a:blip xmlns:r="http://schemas.openxmlformats.org/officeDocument/2006/relationships" r:embed="rId2"/>
          <a:srcRect/>
          <a:stretch>
            <a:fillRect l="-13000" r="-13000"/>
          </a:stretch>
        </a:blipFill>
      </dgm:spPr>
    </dgm:pt>
    <dgm:pt modelId="{7EEA320C-3EE3-4962-BB8C-C8F8FEC9C3AF}" type="pres">
      <dgm:prSet presAssocID="{5D36D4B5-7B9D-4BFB-9DFF-A9201A90C25E}" presName="text" presStyleLbl="node1" presStyleIdx="1" presStyleCnt="3">
        <dgm:presLayoutVars>
          <dgm:bulletEnabled val="1"/>
        </dgm:presLayoutVars>
      </dgm:prSet>
      <dgm:spPr/>
    </dgm:pt>
    <dgm:pt modelId="{CE3EB37F-70A8-4F65-8430-5FF1DDD26E0C}" type="pres">
      <dgm:prSet presAssocID="{E9A5587B-57FA-4A96-ACFE-4695638367C1}" presName="spacer" presStyleCnt="0"/>
      <dgm:spPr/>
    </dgm:pt>
    <dgm:pt modelId="{75B96BE3-4565-42E4-97C0-E0BAC0E19BCC}" type="pres">
      <dgm:prSet presAssocID="{1D4B89B0-850F-4AB5-A299-B8BF82B5D2B1}" presName="comp" presStyleCnt="0"/>
      <dgm:spPr/>
    </dgm:pt>
    <dgm:pt modelId="{14F12AB8-C28A-4EEB-9724-0D53BD55DEFF}" type="pres">
      <dgm:prSet presAssocID="{1D4B89B0-850F-4AB5-A299-B8BF82B5D2B1}" presName="box" presStyleLbl="node1" presStyleIdx="2" presStyleCnt="3"/>
      <dgm:spPr/>
    </dgm:pt>
    <dgm:pt modelId="{C3208A65-13E2-4BAC-8983-EB680A438579}" type="pres">
      <dgm:prSet presAssocID="{1D4B89B0-850F-4AB5-A299-B8BF82B5D2B1}" presName="img" presStyleLbl="fgImgPlace1" presStyleIdx="2" presStyleCnt="3"/>
      <dgm:spPr>
        <a:blipFill rotWithShape="1">
          <a:blip xmlns:r="http://schemas.openxmlformats.org/officeDocument/2006/relationships" r:embed="rId3"/>
          <a:srcRect/>
          <a:stretch>
            <a:fillRect l="-13000" r="-13000"/>
          </a:stretch>
        </a:blipFill>
      </dgm:spPr>
    </dgm:pt>
    <dgm:pt modelId="{E802B5F9-C5AC-450D-9F8A-87835FBF3ECA}" type="pres">
      <dgm:prSet presAssocID="{1D4B89B0-850F-4AB5-A299-B8BF82B5D2B1}" presName="text" presStyleLbl="node1" presStyleIdx="2" presStyleCnt="3">
        <dgm:presLayoutVars>
          <dgm:bulletEnabled val="1"/>
        </dgm:presLayoutVars>
      </dgm:prSet>
      <dgm:spPr/>
    </dgm:pt>
  </dgm:ptLst>
  <dgm:cxnLst>
    <dgm:cxn modelId="{BC0B8220-BA24-4A1E-81F9-C728B0D5A33F}" type="presOf" srcId="{1D4B89B0-850F-4AB5-A299-B8BF82B5D2B1}" destId="{14F12AB8-C28A-4EEB-9724-0D53BD55DEFF}" srcOrd="0" destOrd="0" presId="urn:microsoft.com/office/officeart/2005/8/layout/vList4"/>
    <dgm:cxn modelId="{24BFED2D-9438-42B2-AFC1-143DFAC87034}" type="presOf" srcId="{12C5FB96-858D-4707-B4AF-C88DCBEDE243}" destId="{CDAB606D-83E4-4CD3-B378-A5BE2D463BA8}" srcOrd="1" destOrd="0" presId="urn:microsoft.com/office/officeart/2005/8/layout/vList4"/>
    <dgm:cxn modelId="{30063A2F-CF98-437B-9EED-3F967202414A}" srcId="{376D5FE6-3ED2-44A2-A03B-4F9B889C8A8D}" destId="{12C5FB96-858D-4707-B4AF-C88DCBEDE243}" srcOrd="0" destOrd="0" parTransId="{F0E9D9A6-2746-4241-9716-D6C475694D77}" sibTransId="{BFBF7640-1764-4095-A17C-62C0EF868C81}"/>
    <dgm:cxn modelId="{0D690063-BB48-4BDB-B706-86E2CCA2214A}" srcId="{376D5FE6-3ED2-44A2-A03B-4F9B889C8A8D}" destId="{5D36D4B5-7B9D-4BFB-9DFF-A9201A90C25E}" srcOrd="1" destOrd="0" parTransId="{2B5F1F5B-8852-4907-9F62-500C22259AB5}" sibTransId="{E9A5587B-57FA-4A96-ACFE-4695638367C1}"/>
    <dgm:cxn modelId="{928AB47A-6B16-49E2-9026-F6F1CEDC4087}" srcId="{376D5FE6-3ED2-44A2-A03B-4F9B889C8A8D}" destId="{1D4B89B0-850F-4AB5-A299-B8BF82B5D2B1}" srcOrd="2" destOrd="0" parTransId="{C0F5BDC1-8ED0-4D70-9394-ECBC2C73398F}" sibTransId="{AE5F1352-D78D-4E2C-8217-A827E4D9B083}"/>
    <dgm:cxn modelId="{AAE73698-DE31-48B2-8262-94C91ACDD054}" type="presOf" srcId="{376D5FE6-3ED2-44A2-A03B-4F9B889C8A8D}" destId="{06292BF1-46C9-4FA9-BA52-3B2CDF4F8750}" srcOrd="0" destOrd="0" presId="urn:microsoft.com/office/officeart/2005/8/layout/vList4"/>
    <dgm:cxn modelId="{DE94319E-8F63-44DE-8AF9-87BC18EC6C97}" type="presOf" srcId="{12C5FB96-858D-4707-B4AF-C88DCBEDE243}" destId="{F37CCA93-114B-4964-85BF-B6EF97F7C531}" srcOrd="0" destOrd="0" presId="urn:microsoft.com/office/officeart/2005/8/layout/vList4"/>
    <dgm:cxn modelId="{873044B4-0CB1-4B5A-A950-43CA027747F4}" type="presOf" srcId="{1D4B89B0-850F-4AB5-A299-B8BF82B5D2B1}" destId="{E802B5F9-C5AC-450D-9F8A-87835FBF3ECA}" srcOrd="1" destOrd="0" presId="urn:microsoft.com/office/officeart/2005/8/layout/vList4"/>
    <dgm:cxn modelId="{F0FF37DA-6E6F-4789-BE25-2EF41F5A1C8B}" type="presOf" srcId="{5D36D4B5-7B9D-4BFB-9DFF-A9201A90C25E}" destId="{7EEA320C-3EE3-4962-BB8C-C8F8FEC9C3AF}" srcOrd="1" destOrd="0" presId="urn:microsoft.com/office/officeart/2005/8/layout/vList4"/>
    <dgm:cxn modelId="{03DC66FB-5723-4B25-A8C3-34C69E707A27}" type="presOf" srcId="{5D36D4B5-7B9D-4BFB-9DFF-A9201A90C25E}" destId="{76C047D9-E737-43BC-8760-1E3A8C43D50F}" srcOrd="0" destOrd="0" presId="urn:microsoft.com/office/officeart/2005/8/layout/vList4"/>
    <dgm:cxn modelId="{F7BF7ACE-4C58-46D6-931C-4B6837744138}" type="presParOf" srcId="{06292BF1-46C9-4FA9-BA52-3B2CDF4F8750}" destId="{90A7B951-2F0B-4FD4-A487-55FA364A3296}" srcOrd="0" destOrd="0" presId="urn:microsoft.com/office/officeart/2005/8/layout/vList4"/>
    <dgm:cxn modelId="{5E43017C-A2FF-4965-8A0B-F92D7BF0DBEA}" type="presParOf" srcId="{90A7B951-2F0B-4FD4-A487-55FA364A3296}" destId="{F37CCA93-114B-4964-85BF-B6EF97F7C531}" srcOrd="0" destOrd="0" presId="urn:microsoft.com/office/officeart/2005/8/layout/vList4"/>
    <dgm:cxn modelId="{A8ABB77A-9CDC-4275-8CFF-44CCE7D7E932}" type="presParOf" srcId="{90A7B951-2F0B-4FD4-A487-55FA364A3296}" destId="{3178F21E-C2C9-4F23-8C81-740DB9BD5D1F}" srcOrd="1" destOrd="0" presId="urn:microsoft.com/office/officeart/2005/8/layout/vList4"/>
    <dgm:cxn modelId="{786F54C5-4AFB-463F-A47D-7269259BFE75}" type="presParOf" srcId="{90A7B951-2F0B-4FD4-A487-55FA364A3296}" destId="{CDAB606D-83E4-4CD3-B378-A5BE2D463BA8}" srcOrd="2" destOrd="0" presId="urn:microsoft.com/office/officeart/2005/8/layout/vList4"/>
    <dgm:cxn modelId="{D973D96E-4272-4C1F-9CC9-7D91AB51E69F}" type="presParOf" srcId="{06292BF1-46C9-4FA9-BA52-3B2CDF4F8750}" destId="{5D521722-2AC8-4E53-99D3-0339DC5C5C06}" srcOrd="1" destOrd="0" presId="urn:microsoft.com/office/officeart/2005/8/layout/vList4"/>
    <dgm:cxn modelId="{CDE97807-63A8-42BE-BC4F-C9CE0E62D848}" type="presParOf" srcId="{06292BF1-46C9-4FA9-BA52-3B2CDF4F8750}" destId="{943F8FB6-9CD6-4351-857A-C39C0C74D2FB}" srcOrd="2" destOrd="0" presId="urn:microsoft.com/office/officeart/2005/8/layout/vList4"/>
    <dgm:cxn modelId="{B6C1DF84-67A4-409C-A868-879F6B454180}" type="presParOf" srcId="{943F8FB6-9CD6-4351-857A-C39C0C74D2FB}" destId="{76C047D9-E737-43BC-8760-1E3A8C43D50F}" srcOrd="0" destOrd="0" presId="urn:microsoft.com/office/officeart/2005/8/layout/vList4"/>
    <dgm:cxn modelId="{32BDDD6A-8CA1-4E08-A825-3E3A1B25B61A}" type="presParOf" srcId="{943F8FB6-9CD6-4351-857A-C39C0C74D2FB}" destId="{CA016BA6-21DD-4CA6-AF5B-DA483E2828FA}" srcOrd="1" destOrd="0" presId="urn:microsoft.com/office/officeart/2005/8/layout/vList4"/>
    <dgm:cxn modelId="{28DD0BFD-5F4F-4FF6-AA2E-F20A1A6B7DF3}" type="presParOf" srcId="{943F8FB6-9CD6-4351-857A-C39C0C74D2FB}" destId="{7EEA320C-3EE3-4962-BB8C-C8F8FEC9C3AF}" srcOrd="2" destOrd="0" presId="urn:microsoft.com/office/officeart/2005/8/layout/vList4"/>
    <dgm:cxn modelId="{B5243362-1AC2-4B94-9092-61C95285EB67}" type="presParOf" srcId="{06292BF1-46C9-4FA9-BA52-3B2CDF4F8750}" destId="{CE3EB37F-70A8-4F65-8430-5FF1DDD26E0C}" srcOrd="3" destOrd="0" presId="urn:microsoft.com/office/officeart/2005/8/layout/vList4"/>
    <dgm:cxn modelId="{0AAFB0F5-A23C-4021-A1A3-489261EBAB3A}" type="presParOf" srcId="{06292BF1-46C9-4FA9-BA52-3B2CDF4F8750}" destId="{75B96BE3-4565-42E4-97C0-E0BAC0E19BCC}" srcOrd="4" destOrd="0" presId="urn:microsoft.com/office/officeart/2005/8/layout/vList4"/>
    <dgm:cxn modelId="{47E95DF8-61E9-4FB5-8EA8-61200A2382EE}" type="presParOf" srcId="{75B96BE3-4565-42E4-97C0-E0BAC0E19BCC}" destId="{14F12AB8-C28A-4EEB-9724-0D53BD55DEFF}" srcOrd="0" destOrd="0" presId="urn:microsoft.com/office/officeart/2005/8/layout/vList4"/>
    <dgm:cxn modelId="{83D97B02-C72C-4941-837C-16AB5A9485EC}" type="presParOf" srcId="{75B96BE3-4565-42E4-97C0-E0BAC0E19BCC}" destId="{C3208A65-13E2-4BAC-8983-EB680A438579}" srcOrd="1" destOrd="0" presId="urn:microsoft.com/office/officeart/2005/8/layout/vList4"/>
    <dgm:cxn modelId="{6694754E-67D1-4AFD-9E1D-E92B6B259DE4}" type="presParOf" srcId="{75B96BE3-4565-42E4-97C0-E0BAC0E19BCC}" destId="{E802B5F9-C5AC-450D-9F8A-87835FBF3EC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80BEA-4E09-4E67-BE5E-9A0DD18F9602}">
      <dsp:nvSpPr>
        <dsp:cNvPr id="0" name=""/>
        <dsp:cNvSpPr/>
      </dsp:nvSpPr>
      <dsp:spPr>
        <a:xfrm>
          <a:off x="0" y="473"/>
          <a:ext cx="10515600" cy="1108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2672E2-59E3-4CA3-985A-EE779E3B6581}">
      <dsp:nvSpPr>
        <dsp:cNvPr id="0" name=""/>
        <dsp:cNvSpPr/>
      </dsp:nvSpPr>
      <dsp:spPr>
        <a:xfrm>
          <a:off x="335340" y="249900"/>
          <a:ext cx="609710" cy="6097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7D4B53-E934-4818-8000-05B2D137D48D}">
      <dsp:nvSpPr>
        <dsp:cNvPr id="0" name=""/>
        <dsp:cNvSpPr/>
      </dsp:nvSpPr>
      <dsp:spPr>
        <a:xfrm>
          <a:off x="1280391" y="473"/>
          <a:ext cx="9235208" cy="1108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23" tIns="117323" rIns="117323" bIns="117323" numCol="1" spcCol="1270" anchor="ctr" anchorCtr="0">
          <a:noAutofit/>
        </a:bodyPr>
        <a:lstStyle/>
        <a:p>
          <a:pPr marL="0" lvl="0" indent="0" algn="l" defTabSz="1244600">
            <a:lnSpc>
              <a:spcPct val="100000"/>
            </a:lnSpc>
            <a:spcBef>
              <a:spcPct val="0"/>
            </a:spcBef>
            <a:spcAft>
              <a:spcPct val="35000"/>
            </a:spcAft>
            <a:buNone/>
          </a:pPr>
          <a:r>
            <a:rPr lang="en-US" sz="2800" kern="1200">
              <a:solidFill>
                <a:schemeClr val="tx2"/>
              </a:solidFill>
              <a:latin typeface="Arial" panose="020B0604020202020204" pitchFamily="34" charset="0"/>
              <a:cs typeface="Arial" panose="020B0604020202020204" pitchFamily="34" charset="0"/>
            </a:rPr>
            <a:t>Open Research team</a:t>
          </a:r>
        </a:p>
      </dsp:txBody>
      <dsp:txXfrm>
        <a:off x="1280391" y="473"/>
        <a:ext cx="9235208" cy="1108564"/>
      </dsp:txXfrm>
    </dsp:sp>
    <dsp:sp modelId="{FBBA3D04-83E1-4AA9-B243-6C9AC68DB201}">
      <dsp:nvSpPr>
        <dsp:cNvPr id="0" name=""/>
        <dsp:cNvSpPr/>
      </dsp:nvSpPr>
      <dsp:spPr>
        <a:xfrm>
          <a:off x="0" y="1386179"/>
          <a:ext cx="10515600" cy="1108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4BDDD8-035B-47A7-9BD1-969F011B5E55}">
      <dsp:nvSpPr>
        <dsp:cNvPr id="0" name=""/>
        <dsp:cNvSpPr/>
      </dsp:nvSpPr>
      <dsp:spPr>
        <a:xfrm>
          <a:off x="335340" y="1635606"/>
          <a:ext cx="609710" cy="6097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8A6193-7B0E-4812-AF56-AC360A50F8E3}">
      <dsp:nvSpPr>
        <dsp:cNvPr id="0" name=""/>
        <dsp:cNvSpPr/>
      </dsp:nvSpPr>
      <dsp:spPr>
        <a:xfrm>
          <a:off x="1280391" y="1386179"/>
          <a:ext cx="9235208" cy="1108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23" tIns="117323" rIns="117323" bIns="117323" numCol="1" spcCol="1270" anchor="ctr" anchorCtr="0">
          <a:noAutofit/>
        </a:bodyPr>
        <a:lstStyle/>
        <a:p>
          <a:pPr marL="0" lvl="0" indent="0" algn="l" defTabSz="1244600">
            <a:lnSpc>
              <a:spcPct val="100000"/>
            </a:lnSpc>
            <a:spcBef>
              <a:spcPct val="0"/>
            </a:spcBef>
            <a:spcAft>
              <a:spcPct val="35000"/>
            </a:spcAft>
            <a:buNone/>
          </a:pPr>
          <a:r>
            <a:rPr lang="en-GB" sz="2800" kern="1200">
              <a:solidFill>
                <a:srgbClr val="000000"/>
              </a:solidFill>
              <a:latin typeface="Arial" panose="020B0604020202020204" pitchFamily="34" charset="0"/>
              <a:ea typeface="+mn-ea"/>
              <a:cs typeface="Arial" panose="020B0604020202020204" pitchFamily="34" charset="0"/>
            </a:rPr>
            <a:t>Supporting responsible research, research ethics, and research integrity</a:t>
          </a:r>
          <a:endParaRPr lang="en-US" sz="2800" kern="1200">
            <a:solidFill>
              <a:srgbClr val="000000"/>
            </a:solidFill>
            <a:latin typeface="Arial" panose="020B0604020202020204" pitchFamily="34" charset="0"/>
            <a:ea typeface="+mn-ea"/>
            <a:cs typeface="Arial" panose="020B0604020202020204" pitchFamily="34" charset="0"/>
          </a:endParaRPr>
        </a:p>
      </dsp:txBody>
      <dsp:txXfrm>
        <a:off x="1280391" y="1386179"/>
        <a:ext cx="9235208" cy="1108564"/>
      </dsp:txXfrm>
    </dsp:sp>
    <dsp:sp modelId="{9405FE23-6495-4BC9-A969-49B96D602239}">
      <dsp:nvSpPr>
        <dsp:cNvPr id="0" name=""/>
        <dsp:cNvSpPr/>
      </dsp:nvSpPr>
      <dsp:spPr>
        <a:xfrm>
          <a:off x="0" y="2771884"/>
          <a:ext cx="10515600" cy="1108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8FD42A-988C-4AD7-BC98-4A29AC12D0A6}">
      <dsp:nvSpPr>
        <dsp:cNvPr id="0" name=""/>
        <dsp:cNvSpPr/>
      </dsp:nvSpPr>
      <dsp:spPr>
        <a:xfrm>
          <a:off x="335340" y="3021311"/>
          <a:ext cx="609710" cy="6097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628405-2375-4D84-BA50-F789EFB2F74B}">
      <dsp:nvSpPr>
        <dsp:cNvPr id="0" name=""/>
        <dsp:cNvSpPr/>
      </dsp:nvSpPr>
      <dsp:spPr>
        <a:xfrm>
          <a:off x="1280391" y="2771884"/>
          <a:ext cx="9235208" cy="1108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23" tIns="117323" rIns="117323" bIns="117323" numCol="1" spcCol="1270" anchor="ctr" anchorCtr="0">
          <a:noAutofit/>
        </a:bodyPr>
        <a:lstStyle/>
        <a:p>
          <a:pPr marL="0" lvl="0" indent="0" algn="l" defTabSz="1244600">
            <a:lnSpc>
              <a:spcPct val="100000"/>
            </a:lnSpc>
            <a:spcBef>
              <a:spcPct val="0"/>
            </a:spcBef>
            <a:spcAft>
              <a:spcPct val="35000"/>
            </a:spcAft>
            <a:buNone/>
          </a:pPr>
          <a:r>
            <a:rPr lang="en-GB" sz="2800" kern="1200">
              <a:solidFill>
                <a:schemeClr val="tx2"/>
              </a:solidFill>
              <a:latin typeface="Arial" panose="020B0604020202020204" pitchFamily="34" charset="0"/>
              <a:cs typeface="Arial" panose="020B0604020202020204" pitchFamily="34" charset="0"/>
            </a:rPr>
            <a:t>Researcher development and training</a:t>
          </a:r>
          <a:endParaRPr lang="en-US" sz="2800" kern="1200">
            <a:solidFill>
              <a:schemeClr val="tx2"/>
            </a:solidFill>
            <a:latin typeface="Arial" panose="020B0604020202020204" pitchFamily="34" charset="0"/>
            <a:cs typeface="Arial" panose="020B0604020202020204" pitchFamily="34" charset="0"/>
          </a:endParaRPr>
        </a:p>
      </dsp:txBody>
      <dsp:txXfrm>
        <a:off x="1280391" y="2771884"/>
        <a:ext cx="9235208" cy="11085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CCA93-114B-4964-85BF-B6EF97F7C531}">
      <dsp:nvSpPr>
        <dsp:cNvPr id="0" name=""/>
        <dsp:cNvSpPr/>
      </dsp:nvSpPr>
      <dsp:spPr>
        <a:xfrm>
          <a:off x="0" y="102124"/>
          <a:ext cx="8128000" cy="1693333"/>
        </a:xfrm>
        <a:prstGeom prst="roundRect">
          <a:avLst>
            <a:gd name="adj" fmla="val 1000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latin typeface="Arial" panose="020B0604020202020204" pitchFamily="34" charset="0"/>
              <a:cs typeface="Arial" panose="020B0604020202020204" pitchFamily="34" charset="0"/>
              <a:sym typeface="Wingdings" panose="05000000000000000000" pitchFamily="2" charset="2"/>
            </a:rPr>
            <a:t>Operational work can often be low- or no-cost</a:t>
          </a:r>
        </a:p>
      </dsp:txBody>
      <dsp:txXfrm>
        <a:off x="1794933" y="102124"/>
        <a:ext cx="6333066" cy="1693333"/>
      </dsp:txXfrm>
    </dsp:sp>
    <dsp:sp modelId="{3178F21E-C2C9-4F23-8C81-740DB9BD5D1F}">
      <dsp:nvSpPr>
        <dsp:cNvPr id="0" name=""/>
        <dsp:cNvSpPr/>
      </dsp:nvSpPr>
      <dsp:spPr>
        <a:xfrm>
          <a:off x="169333" y="169333"/>
          <a:ext cx="1625600" cy="1354666"/>
        </a:xfrm>
        <a:prstGeom prst="roundRect">
          <a:avLst>
            <a:gd name="adj" fmla="val 10000"/>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C047D9-E737-43BC-8760-1E3A8C43D50F}">
      <dsp:nvSpPr>
        <dsp:cNvPr id="0" name=""/>
        <dsp:cNvSpPr/>
      </dsp:nvSpPr>
      <dsp:spPr>
        <a:xfrm>
          <a:off x="0" y="1862666"/>
          <a:ext cx="8128000" cy="1693333"/>
        </a:xfrm>
        <a:prstGeom prst="roundRect">
          <a:avLst>
            <a:gd name="adj" fmla="val 10000"/>
          </a:avLst>
        </a:prstGeom>
        <a:solidFill>
          <a:schemeClr val="accent2">
            <a:lumMod val="60000"/>
            <a:lumOff val="40000"/>
          </a:schemeClr>
        </a:solidFill>
        <a:ln w="12700" cap="flat" cmpd="sng" algn="ctr">
          <a:solidFill>
            <a:srgbClr val="CBC0B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latin typeface="Arial" panose="020B0604020202020204" pitchFamily="34" charset="0"/>
              <a:cs typeface="Arial" panose="020B0604020202020204" pitchFamily="34" charset="0"/>
            </a:rPr>
            <a:t>Empathy is pivotal to culture change work, but we can’t always count on the right (most empathetic) person being in the right roles</a:t>
          </a:r>
        </a:p>
      </dsp:txBody>
      <dsp:txXfrm>
        <a:off x="1794933" y="1862666"/>
        <a:ext cx="6333066" cy="1693333"/>
      </dsp:txXfrm>
    </dsp:sp>
    <dsp:sp modelId="{CA016BA6-21DD-4CA6-AF5B-DA483E2828FA}">
      <dsp:nvSpPr>
        <dsp:cNvPr id="0" name=""/>
        <dsp:cNvSpPr/>
      </dsp:nvSpPr>
      <dsp:spPr>
        <a:xfrm>
          <a:off x="169333" y="2032000"/>
          <a:ext cx="1625600" cy="1354666"/>
        </a:xfrm>
        <a:prstGeom prst="roundRect">
          <a:avLst>
            <a:gd name="adj" fmla="val 10000"/>
          </a:avLst>
        </a:prstGeom>
        <a:blipFill rotWithShape="1">
          <a:blip xmlns:r="http://schemas.openxmlformats.org/officeDocument/2006/relationships" r:embed="rId2"/>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F12AB8-C28A-4EEB-9724-0D53BD55DEFF}">
      <dsp:nvSpPr>
        <dsp:cNvPr id="0" name=""/>
        <dsp:cNvSpPr/>
      </dsp:nvSpPr>
      <dsp:spPr>
        <a:xfrm>
          <a:off x="0" y="3725333"/>
          <a:ext cx="8128000" cy="1693333"/>
        </a:xfrm>
        <a:prstGeom prst="roundRect">
          <a:avLst>
            <a:gd name="adj" fmla="val 10000"/>
          </a:avLst>
        </a:prstGeom>
        <a:solidFill>
          <a:srgbClr val="00206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latin typeface="Arial" panose="020B0604020202020204" pitchFamily="34" charset="0"/>
              <a:cs typeface="Arial" panose="020B0604020202020204" pitchFamily="34" charset="0"/>
              <a:sym typeface="Wingdings" panose="05000000000000000000" pitchFamily="2" charset="2"/>
            </a:rPr>
            <a:t>Culture change is a collective effort (strategies from the top are always operationalised by large groups of people further down the line), but you still need the “face” to get the buy-in</a:t>
          </a:r>
        </a:p>
      </dsp:txBody>
      <dsp:txXfrm>
        <a:off x="1794933" y="3725333"/>
        <a:ext cx="6333066" cy="1693333"/>
      </dsp:txXfrm>
    </dsp:sp>
    <dsp:sp modelId="{C3208A65-13E2-4BAC-8983-EB680A438579}">
      <dsp:nvSpPr>
        <dsp:cNvPr id="0" name=""/>
        <dsp:cNvSpPr/>
      </dsp:nvSpPr>
      <dsp:spPr>
        <a:xfrm>
          <a:off x="169333" y="3894666"/>
          <a:ext cx="1625600" cy="1354666"/>
        </a:xfrm>
        <a:prstGeom prst="roundRect">
          <a:avLst>
            <a:gd name="adj" fmla="val 10000"/>
          </a:avLst>
        </a:prstGeom>
        <a:blipFill rotWithShape="1">
          <a:blip xmlns:r="http://schemas.openxmlformats.org/officeDocument/2006/relationships" r:embed="rId3"/>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88D59F-84DF-0C4A-A564-05F3AC6AA4FC}"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C607B-BC83-1C44-A501-8F981FF41469}" type="slidenum">
              <a:rPr lang="en-US" smtClean="0"/>
              <a:t>‹#›</a:t>
            </a:fld>
            <a:endParaRPr lang="en-US"/>
          </a:p>
        </p:txBody>
      </p:sp>
    </p:spTree>
    <p:extLst>
      <p:ext uri="{BB962C8B-B14F-4D97-AF65-F5344CB8AC3E}">
        <p14:creationId xmlns:p14="http://schemas.microsoft.com/office/powerpoint/2010/main" val="2389484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Our presentation today will highlight the role of small tweaks to business-as-usual activities at Universities in effecting lasting research culture change.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These don’t replace the ambitious hearts-and-minds type work that are also essential in transforming research culture positively. And we’ll talk a bit about that. But they offer a valuable insight into what might be achievable as we enter into a new phrase of financial scarcity for research culture activities. We know, for example, that financial support from Research England is winding down; there is unlikely to be further funding for research culture initiatives coming from Wellcome Trust. But research culture </a:t>
            </a:r>
            <a:r>
              <a:rPr lang="en-GB" sz="1200" i="1" kern="1200">
                <a:solidFill>
                  <a:schemeClr val="tx1"/>
                </a:solidFill>
                <a:effectLst/>
                <a:latin typeface="+mn-lt"/>
                <a:ea typeface="+mn-ea"/>
                <a:cs typeface="+mn-cs"/>
              </a:rPr>
              <a:t>will </a:t>
            </a:r>
            <a:r>
              <a:rPr lang="en-GB" sz="1200" i="0" kern="1200">
                <a:solidFill>
                  <a:schemeClr val="tx1"/>
                </a:solidFill>
                <a:effectLst/>
                <a:latin typeface="+mn-lt"/>
                <a:ea typeface="+mn-ea"/>
                <a:cs typeface="+mn-cs"/>
              </a:rPr>
              <a:t>be part of SPRE assessments for REF2029 and they </a:t>
            </a:r>
            <a:r>
              <a:rPr lang="en-GB" sz="1200" i="1" kern="1200">
                <a:solidFill>
                  <a:schemeClr val="tx1"/>
                </a:solidFill>
                <a:effectLst/>
                <a:latin typeface="+mn-lt"/>
                <a:ea typeface="+mn-ea"/>
                <a:cs typeface="+mn-cs"/>
              </a:rPr>
              <a:t>will </a:t>
            </a:r>
            <a:r>
              <a:rPr lang="en-GB" sz="1200" i="0" kern="1200">
                <a:solidFill>
                  <a:schemeClr val="tx1"/>
                </a:solidFill>
                <a:effectLst/>
                <a:latin typeface="+mn-lt"/>
                <a:ea typeface="+mn-ea"/>
                <a:cs typeface="+mn-cs"/>
              </a:rPr>
              <a:t>be part of funding requirements from UKRI and beyond. So it’s important we reflect on the micro-initiatives that can drive change forwards in a system that isn’t always looking to change.</a:t>
            </a:r>
            <a:endParaRPr lang="en-GB" sz="1200" kern="1200">
              <a:solidFill>
                <a:schemeClr val="tx1"/>
              </a:solidFill>
              <a:effectLst/>
              <a:latin typeface="+mn-lt"/>
              <a:ea typeface="+mn-ea"/>
              <a:cs typeface="+mn-cs"/>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We will draw primarily on learnings from University of Leeds, contrasting big picture activities with smaller, more process-driven interventions, to demonstrate how research culture change can happen by "stealth" through micro-actions and connections that transform the research ecosystem.</a:t>
            </a:r>
          </a:p>
          <a:p>
            <a:endParaRPr lang="en-GB"/>
          </a:p>
        </p:txBody>
      </p:sp>
      <p:sp>
        <p:nvSpPr>
          <p:cNvPr id="4" name="Slide Number Placeholder 3"/>
          <p:cNvSpPr>
            <a:spLocks noGrp="1"/>
          </p:cNvSpPr>
          <p:nvPr>
            <p:ph type="sldNum" sz="quarter" idx="5"/>
          </p:nvPr>
        </p:nvSpPr>
        <p:spPr/>
        <p:txBody>
          <a:bodyPr/>
          <a:lstStyle/>
          <a:p>
            <a:fld id="{59BC607B-BC83-1C44-A501-8F981FF41469}" type="slidenum">
              <a:rPr lang="en-US" smtClean="0"/>
              <a:t>1</a:t>
            </a:fld>
            <a:endParaRPr lang="en-US"/>
          </a:p>
        </p:txBody>
      </p:sp>
    </p:spTree>
    <p:extLst>
      <p:ext uri="{BB962C8B-B14F-4D97-AF65-F5344CB8AC3E}">
        <p14:creationId xmlns:p14="http://schemas.microsoft.com/office/powerpoint/2010/main" val="1682774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Emily</a:t>
            </a:r>
          </a:p>
          <a:p>
            <a:endParaRPr lang="en-GB"/>
          </a:p>
          <a:p>
            <a:r>
              <a:rPr lang="en-GB"/>
              <a:t>Since 2022 we have been committed to using our funding from both University of Leeds and Research England to invest in our research cultures and communities.</a:t>
            </a:r>
          </a:p>
          <a:p>
            <a:r>
              <a:rPr lang="en-GB"/>
              <a:t>These investments include: </a:t>
            </a:r>
          </a:p>
          <a:p>
            <a:r>
              <a:rPr lang="en-GB"/>
              <a:t>[read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These have been big splash items, focusing on grassroots initiatives, acknowledging that we – as a central team – cannot make one singular decision or do one singular action that makes research culture at Leeds more equitable, supportive, inclusive, or open. They justified and embedded our ongoing commitment to our Research Culture Strategy and to “putting our money where our mouth is” when it comes to effecting lasting change.</a:t>
            </a:r>
          </a:p>
          <a:p>
            <a:r>
              <a:rPr lang="en-GB"/>
              <a:t>They acknowledge the importance of lived experience and community knowledge, something we would simply never have time to develop across multiple Schools, Faculties, and Services, even if we each bring our own set of experiences from these areas at Leeds or elsewhere.</a:t>
            </a:r>
          </a:p>
          <a:p>
            <a:r>
              <a:rPr lang="en-GB"/>
              <a:t>They highlight the value of individuals and teams for making and sustaining positive research culture and they also, in the case of REDI, highlighted the need for targeted and sustained support for individuals most impacted by poor research cultures. We had the data to back us up on this one.</a:t>
            </a:r>
          </a:p>
          <a:p>
            <a:endParaRPr lang="en-GB"/>
          </a:p>
          <a:p>
            <a:r>
              <a:rPr lang="en-GB"/>
              <a:t>But, despite these large-scale investments, we were increasingly seeing that the system wasn’t adapted for change. </a:t>
            </a:r>
            <a:endParaRPr lang="en-GB">
              <a:highlight>
                <a:srgbClr val="FFFF00"/>
              </a:highlight>
            </a:endParaRPr>
          </a:p>
        </p:txBody>
      </p:sp>
      <p:sp>
        <p:nvSpPr>
          <p:cNvPr id="4" name="Slide Number Placeholder 3"/>
          <p:cNvSpPr>
            <a:spLocks noGrp="1"/>
          </p:cNvSpPr>
          <p:nvPr>
            <p:ph type="sldNum" sz="quarter" idx="5"/>
          </p:nvPr>
        </p:nvSpPr>
        <p:spPr/>
        <p:txBody>
          <a:bodyPr/>
          <a:lstStyle/>
          <a:p>
            <a:fld id="{59BC607B-BC83-1C44-A501-8F981FF41469}" type="slidenum">
              <a:rPr lang="en-US" smtClean="0"/>
              <a:t>2</a:t>
            </a:fld>
            <a:endParaRPr lang="en-US"/>
          </a:p>
        </p:txBody>
      </p:sp>
    </p:spTree>
    <p:extLst>
      <p:ext uri="{BB962C8B-B14F-4D97-AF65-F5344CB8AC3E}">
        <p14:creationId xmlns:p14="http://schemas.microsoft.com/office/powerpoint/2010/main" val="1643142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Soo</a:t>
            </a:r>
          </a:p>
          <a:p>
            <a:endParaRPr lang="en-GB"/>
          </a:p>
          <a:p>
            <a:r>
              <a:rPr lang="en-GB" sz="1200" b="1" kern="1200">
                <a:solidFill>
                  <a:schemeClr val="tx1"/>
                </a:solidFill>
                <a:effectLst/>
                <a:latin typeface="+mn-lt"/>
                <a:ea typeface="+mn-ea"/>
                <a:cs typeface="+mn-cs"/>
              </a:rPr>
              <a:t>Something was missing….</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We were routinely hearing that, despite investing in people and groups who knew both the research culture challenges and how to face them, crucially the systemic preparedness wasn’t there. People were building new initiatives for research culture that couldn’t be embedded - or - were trying to develop themselves (in the case of the REDI fund) in a system where structural barriers remain unsurpassable.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The limitations of the “big splash” method of research culture change were becoming clearer:</a:t>
            </a:r>
          </a:p>
          <a:p>
            <a:r>
              <a:rPr lang="en-GB" sz="1200" kern="1200">
                <a:solidFill>
                  <a:schemeClr val="tx1"/>
                </a:solidFill>
                <a:effectLst/>
                <a:latin typeface="+mn-lt"/>
                <a:ea typeface="+mn-ea"/>
                <a:cs typeface="+mn-cs"/>
              </a:rPr>
              <a:t>[**]</a:t>
            </a:r>
          </a:p>
          <a:p>
            <a:r>
              <a:rPr lang="en-GB" sz="1200" kern="1200">
                <a:solidFill>
                  <a:schemeClr val="tx1"/>
                </a:solidFill>
                <a:effectLst/>
                <a:latin typeface="+mn-lt"/>
                <a:ea typeface="+mn-ea"/>
                <a:cs typeface="+mn-cs"/>
              </a:rPr>
              <a:t>It’s never the </a:t>
            </a:r>
            <a:r>
              <a:rPr lang="en-GB" sz="1200" kern="1200" err="1">
                <a:solidFill>
                  <a:schemeClr val="tx1"/>
                </a:solidFill>
                <a:effectLst/>
                <a:latin typeface="+mn-lt"/>
                <a:ea typeface="+mn-ea"/>
                <a:cs typeface="+mn-cs"/>
              </a:rPr>
              <a:t>fundees</a:t>
            </a:r>
            <a:r>
              <a:rPr lang="en-GB" sz="1200" kern="1200">
                <a:solidFill>
                  <a:schemeClr val="tx1"/>
                </a:solidFill>
                <a:effectLst/>
                <a:latin typeface="+mn-lt"/>
                <a:ea typeface="+mn-ea"/>
                <a:cs typeface="+mn-cs"/>
              </a:rPr>
              <a:t>’ responsibility to effect </a:t>
            </a:r>
            <a:r>
              <a:rPr lang="en-GB" sz="1200" i="1" kern="1200">
                <a:solidFill>
                  <a:schemeClr val="tx1"/>
                </a:solidFill>
                <a:effectLst/>
                <a:latin typeface="+mn-lt"/>
                <a:ea typeface="+mn-ea"/>
                <a:cs typeface="+mn-cs"/>
              </a:rPr>
              <a:t>systemic, </a:t>
            </a:r>
            <a:r>
              <a:rPr lang="en-GB" sz="1200" kern="1200">
                <a:solidFill>
                  <a:schemeClr val="tx1"/>
                </a:solidFill>
                <a:effectLst/>
                <a:latin typeface="+mn-lt"/>
                <a:ea typeface="+mn-ea"/>
                <a:cs typeface="+mn-cs"/>
              </a:rPr>
              <a:t>or even </a:t>
            </a:r>
            <a:r>
              <a:rPr lang="en-GB" sz="1200" i="1" kern="1200">
                <a:solidFill>
                  <a:schemeClr val="tx1"/>
                </a:solidFill>
                <a:effectLst/>
                <a:latin typeface="+mn-lt"/>
                <a:ea typeface="+mn-ea"/>
                <a:cs typeface="+mn-cs"/>
              </a:rPr>
              <a:t>local</a:t>
            </a:r>
            <a:r>
              <a:rPr lang="en-GB" sz="1200" kern="1200">
                <a:solidFill>
                  <a:schemeClr val="tx1"/>
                </a:solidFill>
                <a:effectLst/>
                <a:latin typeface="+mn-lt"/>
                <a:ea typeface="+mn-ea"/>
                <a:cs typeface="+mn-cs"/>
              </a:rPr>
              <a:t>, change.</a:t>
            </a:r>
          </a:p>
          <a:p>
            <a:r>
              <a:rPr lang="en-GB" sz="1200" kern="1200">
                <a:solidFill>
                  <a:schemeClr val="tx1"/>
                </a:solidFill>
                <a:effectLst/>
                <a:latin typeface="+mn-lt"/>
                <a:ea typeface="+mn-ea"/>
                <a:cs typeface="+mn-cs"/>
              </a:rPr>
              <a:t>[**]</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Targeted support of this kind does not necessarily penetrate adjacent systems or become embedded without additional work to make this happen.</a:t>
            </a:r>
          </a:p>
          <a:p>
            <a:r>
              <a:rPr lang="en-GB" sz="1200" kern="1200">
                <a:solidFill>
                  <a:schemeClr val="tx1"/>
                </a:solidFill>
                <a:effectLst/>
                <a:latin typeface="+mn-lt"/>
                <a:ea typeface="+mn-ea"/>
                <a:cs typeface="+mn-cs"/>
              </a:rPr>
              <a:t>You may have noticed we’re leaning into the water metaphors (…they may get a tad </a:t>
            </a:r>
            <a:r>
              <a:rPr lang="en-GB" sz="1200" i="1" kern="1200">
                <a:solidFill>
                  <a:schemeClr val="tx1"/>
                </a:solidFill>
                <a:effectLst/>
                <a:latin typeface="+mn-lt"/>
                <a:ea typeface="+mn-ea"/>
                <a:cs typeface="+mn-cs"/>
              </a:rPr>
              <a:t>over-used</a:t>
            </a:r>
            <a:r>
              <a:rPr lang="en-GB" sz="1200" kern="1200">
                <a:solidFill>
                  <a:schemeClr val="tx1"/>
                </a:solidFill>
                <a:effectLst/>
                <a:latin typeface="+mn-lt"/>
                <a:ea typeface="+mn-ea"/>
                <a:cs typeface="+mn-cs"/>
              </a:rPr>
              <a:t> today..) but it helps conceptualise our next steps upon realising the challenges with these big splash approaches, namely … we needed more focus on doing the institutional plumbing. </a:t>
            </a:r>
          </a:p>
        </p:txBody>
      </p:sp>
      <p:sp>
        <p:nvSpPr>
          <p:cNvPr id="4" name="Slide Number Placeholder 3"/>
          <p:cNvSpPr>
            <a:spLocks noGrp="1"/>
          </p:cNvSpPr>
          <p:nvPr>
            <p:ph type="sldNum" sz="quarter" idx="5"/>
          </p:nvPr>
        </p:nvSpPr>
        <p:spPr/>
        <p:txBody>
          <a:bodyPr/>
          <a:lstStyle/>
          <a:p>
            <a:fld id="{59BC607B-BC83-1C44-A501-8F981FF41469}" type="slidenum">
              <a:rPr lang="en-US" smtClean="0"/>
              <a:t>3</a:t>
            </a:fld>
            <a:endParaRPr lang="en-US"/>
          </a:p>
        </p:txBody>
      </p:sp>
    </p:spTree>
    <p:extLst>
      <p:ext uri="{BB962C8B-B14F-4D97-AF65-F5344CB8AC3E}">
        <p14:creationId xmlns:p14="http://schemas.microsoft.com/office/powerpoint/2010/main" val="1368317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Emily</a:t>
            </a:r>
          </a:p>
          <a:p>
            <a:endParaRPr lang="en-GB"/>
          </a:p>
          <a:p>
            <a:r>
              <a:rPr lang="en-GB"/>
              <a:t>The idea of systems convening is very prevalent in research culture change spaces, and this is needed, especially for large-scale change. But what if systems themselves don’t work?</a:t>
            </a:r>
          </a:p>
          <a:p>
            <a:endParaRPr lang="en-GB"/>
          </a:p>
          <a:p>
            <a:r>
              <a:rPr lang="en-GB"/>
              <a:t>The concept of doing the plumbing work of institutional change is an idea Sara Ahmed discusses in her book, </a:t>
            </a:r>
            <a:r>
              <a:rPr lang="en-GB" i="1"/>
              <a:t>No is Not a Lonely Utterance. </a:t>
            </a:r>
            <a:r>
              <a:rPr lang="en-GB" i="0"/>
              <a:t>For her, the analogy invokes the idea of systems change being time- and labour-intensive, of being ongoing labour as well as one-off, and there is the implication, too, that with good plumbing everyone benefits (not just the plumbers).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i="0"/>
              <a:t>For us, the idea of being the friendly institutional plumbers is the very spirit of collaboration for effective research culture change. We’ll describe shortly what sort of acts of plumbing we’ve been doing and how this embodies cultures of collaboration. But we first want to say a little bit more about why organisational change can and </a:t>
            </a:r>
            <a:r>
              <a:rPr lang="en-GB" b="1" i="0" u="sng"/>
              <a:t>should</a:t>
            </a:r>
            <a:r>
              <a:rPr lang="en-GB" i="0"/>
              <a:t> be effected in this way.</a:t>
            </a:r>
          </a:p>
          <a:p>
            <a:endParaRPr lang="en-GB"/>
          </a:p>
          <a:p>
            <a:r>
              <a:rPr lang="en-GB"/>
              <a:t>[**]</a:t>
            </a:r>
          </a:p>
          <a:p>
            <a:r>
              <a:rPr lang="en-GB"/>
              <a:t>Leaks are damaging:</a:t>
            </a:r>
          </a:p>
          <a:p>
            <a:pPr marL="171450" indent="-171450">
              <a:buFont typeface="Arial" panose="020B0604020202020204" pitchFamily="34" charset="0"/>
              <a:buChar char="•"/>
            </a:pPr>
            <a:r>
              <a:rPr lang="en-GB"/>
              <a:t>lack of credibility; </a:t>
            </a:r>
          </a:p>
          <a:p>
            <a:pPr marL="171450" indent="-171450">
              <a:buFont typeface="Arial" panose="020B0604020202020204" pitchFamily="34" charset="0"/>
              <a:buChar char="•"/>
            </a:pPr>
            <a:r>
              <a:rPr lang="en-GB"/>
              <a:t>damage the surrounding environment</a:t>
            </a:r>
          </a:p>
          <a:p>
            <a:pPr marL="171450" indent="-171450">
              <a:buFont typeface="Arial" panose="020B0604020202020204" pitchFamily="34" charset="0"/>
              <a:buChar cha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Both maintenance </a:t>
            </a:r>
            <a:r>
              <a:rPr lang="en-GB" i="1"/>
              <a:t>and</a:t>
            </a:r>
            <a:r>
              <a:rPr lang="en-GB"/>
              <a:t> emergency service (say goodbye to costly repair bills!)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Micro-fixes/tightening the joints prevents the flood/burst pipes!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t>
            </a:r>
          </a:p>
          <a:p>
            <a:r>
              <a:rPr lang="en-GB"/>
              <a:t>Pipes run through every room:</a:t>
            </a:r>
          </a:p>
          <a:p>
            <a:pPr marL="171450" indent="-171450">
              <a:buFont typeface="Arial" panose="020B0604020202020204" pitchFamily="34" charset="0"/>
              <a:buChar char="•"/>
            </a:pPr>
            <a:r>
              <a:rPr lang="en-GB"/>
              <a:t>Too expensive/time consuming to “rip out” the whole system and start again </a:t>
            </a:r>
            <a:r>
              <a:rPr lang="en-GB">
                <a:sym typeface="Wingdings" panose="05000000000000000000" pitchFamily="2" charset="2"/>
              </a:rPr>
              <a:t> the s</a:t>
            </a:r>
            <a:r>
              <a:rPr lang="en-GB"/>
              <a:t>ystem must remain operational at all times</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Necessary for quality of life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Flushing things away while also providing nourishment </a:t>
            </a:r>
            <a:r>
              <a:rPr lang="en-GB">
                <a:sym typeface="Wingdings" panose="05000000000000000000" pitchFamily="2" charset="2"/>
              </a:rPr>
              <a:t> institutional plumbing guarantees we’re able to remove what doesn’t work and enhance what does!</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a:p>
            <a:r>
              <a:rPr lang="en-GB"/>
              <a:t>So, with this in mind, what does culture change look like with this model?</a:t>
            </a:r>
          </a:p>
          <a:p>
            <a:r>
              <a:rPr lang="en-GB"/>
              <a:t>We’re going to talk you through four of our approaches to collaboration that help us effect meaningful change in research culture at Leeds.</a:t>
            </a:r>
          </a:p>
          <a:p>
            <a:endParaRPr lang="en-GB"/>
          </a:p>
          <a:p>
            <a:endParaRPr lang="en-GB"/>
          </a:p>
        </p:txBody>
      </p:sp>
      <p:sp>
        <p:nvSpPr>
          <p:cNvPr id="4" name="Slide Number Placeholder 3"/>
          <p:cNvSpPr>
            <a:spLocks noGrp="1"/>
          </p:cNvSpPr>
          <p:nvPr>
            <p:ph type="sldNum" sz="quarter" idx="5"/>
          </p:nvPr>
        </p:nvSpPr>
        <p:spPr/>
        <p:txBody>
          <a:bodyPr/>
          <a:lstStyle/>
          <a:p>
            <a:fld id="{59BC607B-BC83-1C44-A501-8F981FF41469}" type="slidenum">
              <a:rPr lang="en-US" smtClean="0"/>
              <a:t>4</a:t>
            </a:fld>
            <a:endParaRPr lang="en-US"/>
          </a:p>
        </p:txBody>
      </p:sp>
    </p:spTree>
    <p:extLst>
      <p:ext uri="{BB962C8B-B14F-4D97-AF65-F5344CB8AC3E}">
        <p14:creationId xmlns:p14="http://schemas.microsoft.com/office/powerpoint/2010/main" val="2190802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a:solidFill>
                  <a:schemeClr val="tx1"/>
                </a:solidFill>
                <a:effectLst/>
                <a:latin typeface="+mn-lt"/>
                <a:ea typeface="+mn-ea"/>
                <a:cs typeface="+mn-cs"/>
              </a:rPr>
              <a:t>Soo</a:t>
            </a:r>
            <a:endParaRPr lang="en-GB" sz="1200" kern="1200">
              <a:solidFill>
                <a:schemeClr val="tx1"/>
              </a:solidFill>
              <a:effectLst/>
              <a:latin typeface="+mn-lt"/>
              <a:ea typeface="+mn-ea"/>
              <a:cs typeface="+mn-cs"/>
            </a:endParaRPr>
          </a:p>
          <a:p>
            <a:pPr marL="228600" indent="-228600">
              <a:buAutoNum type="arabicPeriod"/>
            </a:pPr>
            <a:r>
              <a:rPr lang="en-GB" sz="1200" u="sng" kern="1200">
                <a:solidFill>
                  <a:schemeClr val="tx1"/>
                </a:solidFill>
                <a:effectLst/>
                <a:latin typeface="+mn-lt"/>
                <a:ea typeface="+mn-ea"/>
                <a:cs typeface="+mn-cs"/>
              </a:rPr>
              <a:t>The first approach is targeted collaboration</a:t>
            </a:r>
          </a:p>
          <a:p>
            <a:pPr marL="0" indent="0">
              <a:buNone/>
            </a:pP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I’m going to talk for a few minutes about building relationships and making small but significant adjustments to how research is talked about at our institution.</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This early collaboration was with the Leeds University central communications team; it worked really well and illustrates some key points nicely. </a:t>
            </a:r>
          </a:p>
          <a:p>
            <a:r>
              <a:rPr lang="en-GB" sz="1200" kern="1200">
                <a:solidFill>
                  <a:schemeClr val="tx1"/>
                </a:solidFill>
                <a:effectLst/>
                <a:latin typeface="+mn-lt"/>
                <a:ea typeface="+mn-ea"/>
                <a:cs typeface="+mn-cs"/>
              </a:rPr>
              <a:t>First a bit of background</a:t>
            </a:r>
          </a:p>
          <a:p>
            <a:r>
              <a:rPr lang="en-GB" sz="1200" kern="1200">
                <a:solidFill>
                  <a:schemeClr val="tx1"/>
                </a:solidFill>
                <a:effectLst/>
                <a:latin typeface="+mn-lt"/>
                <a:ea typeface="+mn-ea"/>
                <a:cs typeface="+mn-cs"/>
              </a:rPr>
              <a:t>One of our key research culture undertakings is the ‘diverse research activity’ project, the aim of which is to measure - </a:t>
            </a:r>
            <a:r>
              <a:rPr lang="en-GB" sz="1200" i="1" kern="1200">
                <a:solidFill>
                  <a:schemeClr val="tx1"/>
                </a:solidFill>
                <a:effectLst/>
                <a:latin typeface="+mn-lt"/>
                <a:ea typeface="+mn-ea"/>
                <a:cs typeface="+mn-cs"/>
              </a:rPr>
              <a:t>and ultimately to influence-</a:t>
            </a:r>
            <a:r>
              <a:rPr lang="en-GB" sz="1200" kern="1200">
                <a:solidFill>
                  <a:schemeClr val="tx1"/>
                </a:solidFill>
                <a:effectLst/>
                <a:latin typeface="+mn-lt"/>
                <a:ea typeface="+mn-ea"/>
                <a:cs typeface="+mn-cs"/>
              </a:rPr>
              <a:t> how well research culture is represented in university staff communications. </a:t>
            </a:r>
          </a:p>
          <a:p>
            <a:r>
              <a:rPr lang="en-GB" sz="1200" kern="1200">
                <a:solidFill>
                  <a:schemeClr val="tx1"/>
                </a:solidFill>
                <a:effectLst/>
                <a:latin typeface="+mn-lt"/>
                <a:ea typeface="+mn-ea"/>
                <a:cs typeface="+mn-cs"/>
              </a:rPr>
              <a:t>[**] Helpfully we had already worked closely with the Comms and Engagement team, during the co-creation of our research culture </a:t>
            </a:r>
            <a:r>
              <a:rPr lang="en-GB" sz="1200" i="1" kern="1200">
                <a:solidFill>
                  <a:schemeClr val="tx1"/>
                </a:solidFill>
                <a:effectLst/>
                <a:latin typeface="+mn-lt"/>
                <a:ea typeface="+mn-ea"/>
                <a:cs typeface="+mn-cs"/>
              </a:rPr>
              <a:t>communications strategy,</a:t>
            </a:r>
            <a:r>
              <a:rPr lang="en-GB" sz="1200" kern="1200">
                <a:solidFill>
                  <a:schemeClr val="tx1"/>
                </a:solidFill>
                <a:effectLst/>
                <a:latin typeface="+mn-lt"/>
                <a:ea typeface="+mn-ea"/>
                <a:cs typeface="+mn-cs"/>
              </a:rPr>
              <a:t> prior to our launch in 2023.  So, this shared frame of reference was a good basis for working together. </a:t>
            </a:r>
          </a:p>
          <a:p>
            <a:r>
              <a:rPr lang="en-GB" sz="1200" kern="1200">
                <a:solidFill>
                  <a:schemeClr val="tx1"/>
                </a:solidFill>
                <a:effectLst/>
                <a:latin typeface="+mn-lt"/>
                <a:ea typeface="+mn-ea"/>
                <a:cs typeface="+mn-cs"/>
              </a:rPr>
              <a:t>[**]</a:t>
            </a:r>
          </a:p>
          <a:p>
            <a:r>
              <a:rPr lang="en-GB" sz="1200" kern="1200">
                <a:solidFill>
                  <a:schemeClr val="tx1"/>
                </a:solidFill>
                <a:effectLst/>
                <a:latin typeface="+mn-lt"/>
                <a:ea typeface="+mn-ea"/>
                <a:cs typeface="+mn-cs"/>
              </a:rPr>
              <a:t>The project itself involves searching every single research related communications article and capturing the frequency of over 160 key search terms.  </a:t>
            </a:r>
          </a:p>
          <a:p>
            <a:r>
              <a:rPr lang="en-GB" sz="1200" kern="1200">
                <a:solidFill>
                  <a:schemeClr val="tx1"/>
                </a:solidFill>
                <a:effectLst/>
                <a:latin typeface="+mn-lt"/>
                <a:ea typeface="+mn-ea"/>
                <a:cs typeface="+mn-cs"/>
              </a:rPr>
              <a:t>We are particularly interested in capturing </a:t>
            </a:r>
            <a:r>
              <a:rPr lang="en-US" sz="1200" kern="1200">
                <a:solidFill>
                  <a:schemeClr val="tx1"/>
                </a:solidFill>
                <a:effectLst/>
                <a:latin typeface="+mn-lt"/>
                <a:ea typeface="+mn-ea"/>
                <a:cs typeface="+mn-cs"/>
              </a:rPr>
              <a:t>the </a:t>
            </a:r>
            <a:r>
              <a:rPr lang="en-US" sz="1200" b="1" kern="1200">
                <a:solidFill>
                  <a:schemeClr val="tx1"/>
                </a:solidFill>
                <a:effectLst/>
                <a:latin typeface="+mn-lt"/>
                <a:ea typeface="+mn-ea"/>
                <a:cs typeface="+mn-cs"/>
              </a:rPr>
              <a:t>diversity of both research roles </a:t>
            </a:r>
            <a:r>
              <a:rPr lang="en-US" sz="1200" i="1" kern="1200">
                <a:solidFill>
                  <a:schemeClr val="tx1"/>
                </a:solidFill>
                <a:effectLst/>
                <a:latin typeface="+mn-lt"/>
                <a:ea typeface="+mn-ea"/>
                <a:cs typeface="+mn-cs"/>
              </a:rPr>
              <a:t>and</a:t>
            </a:r>
            <a:r>
              <a:rPr lang="en-US" sz="1200" b="1" kern="1200">
                <a:solidFill>
                  <a:schemeClr val="tx1"/>
                </a:solidFill>
                <a:effectLst/>
                <a:latin typeface="+mn-lt"/>
                <a:ea typeface="+mn-ea"/>
                <a:cs typeface="+mn-cs"/>
              </a:rPr>
              <a:t> the diversity of types of research activities </a:t>
            </a:r>
            <a:r>
              <a:rPr lang="en-US" sz="1200" kern="1200">
                <a:solidFill>
                  <a:schemeClr val="tx1"/>
                </a:solidFill>
                <a:effectLst/>
                <a:latin typeface="+mn-lt"/>
                <a:ea typeface="+mn-ea"/>
                <a:cs typeface="+mn-cs"/>
              </a:rPr>
              <a:t>that were being communicated and celebrated in internal comms articles</a:t>
            </a:r>
            <a:r>
              <a:rPr lang="en-US" sz="1200" b="1"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 c</a:t>
            </a:r>
            <a:r>
              <a:rPr lang="en-GB" sz="1200" kern="1200" err="1">
                <a:solidFill>
                  <a:schemeClr val="tx1"/>
                </a:solidFill>
                <a:effectLst/>
                <a:latin typeface="+mn-lt"/>
                <a:ea typeface="+mn-ea"/>
                <a:cs typeface="+mn-cs"/>
              </a:rPr>
              <a:t>omms</a:t>
            </a:r>
            <a:r>
              <a:rPr lang="en-GB" sz="1200" kern="1200">
                <a:solidFill>
                  <a:schemeClr val="tx1"/>
                </a:solidFill>
                <a:effectLst/>
                <a:latin typeface="+mn-lt"/>
                <a:ea typeface="+mn-ea"/>
                <a:cs typeface="+mn-cs"/>
              </a:rPr>
              <a:t> team rep initially did the data capture, and we analysed this jointly. </a:t>
            </a:r>
          </a:p>
          <a:p>
            <a:r>
              <a:rPr lang="en-GB" sz="1200" kern="1200">
                <a:solidFill>
                  <a:schemeClr val="tx1"/>
                </a:solidFill>
                <a:effectLst/>
                <a:latin typeface="+mn-lt"/>
                <a:ea typeface="+mn-ea"/>
                <a:cs typeface="+mn-cs"/>
              </a:rPr>
              <a:t>[**]</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This joint endeavour meant that people in their team gained a deeper insight into our research culture values and ambitions, allowing them to revisit content creation with this in mind. For example, we prompted them to bring out more under-represented roles such as technicians – and noted that articles don’t always need to have a photo of a professor, a Dean or the VC!</a:t>
            </a:r>
          </a:p>
          <a:p>
            <a:r>
              <a:rPr lang="en-GB" sz="1200" kern="1200">
                <a:solidFill>
                  <a:schemeClr val="tx1"/>
                </a:solidFill>
                <a:effectLst/>
                <a:latin typeface="+mn-lt"/>
                <a:ea typeface="+mn-ea"/>
                <a:cs typeface="+mn-cs"/>
              </a:rPr>
              <a:t>And we wanted them to ask more proactive questions in interviews about things like </a:t>
            </a:r>
            <a:r>
              <a:rPr lang="en-GB" sz="1200" i="1" kern="1200">
                <a:solidFill>
                  <a:schemeClr val="tx1"/>
                </a:solidFill>
                <a:effectLst/>
                <a:latin typeface="+mn-lt"/>
                <a:ea typeface="+mn-ea"/>
                <a:cs typeface="+mn-cs"/>
              </a:rPr>
              <a:t>whole team</a:t>
            </a:r>
            <a:r>
              <a:rPr lang="en-GB" sz="1200" kern="1200">
                <a:solidFill>
                  <a:schemeClr val="tx1"/>
                </a:solidFill>
                <a:effectLst/>
                <a:latin typeface="+mn-lt"/>
                <a:ea typeface="+mn-ea"/>
                <a:cs typeface="+mn-cs"/>
              </a:rPr>
              <a:t> contributions and non-traditional outputs. Although these are quite nuanced shifts in emphasis, we believe that they are stealthily changing the discourse around research.</a:t>
            </a:r>
          </a:p>
          <a:p>
            <a:r>
              <a:rPr lang="en-GB" sz="1200" kern="1200">
                <a:solidFill>
                  <a:schemeClr val="tx1"/>
                </a:solidFill>
                <a:effectLst/>
                <a:latin typeface="+mn-lt"/>
                <a:ea typeface="+mn-ea"/>
                <a:cs typeface="+mn-cs"/>
              </a:rPr>
              <a:t>[**]</a:t>
            </a:r>
          </a:p>
          <a:p>
            <a:r>
              <a:rPr lang="en-GB" sz="1200" kern="1200">
                <a:solidFill>
                  <a:schemeClr val="tx1"/>
                </a:solidFill>
                <a:effectLst/>
                <a:latin typeface="+mn-lt"/>
                <a:ea typeface="+mn-ea"/>
                <a:cs typeface="+mn-cs"/>
              </a:rPr>
              <a:t>Across a wider view, each Leeds faculty also has their own comms set up and there’s an interdisciplinary communications network too, so we met with everyone, discussing how, in the context of our findings, they can support research culture awareness at this local level as well, and sharing examples of good practice between ourselves. </a:t>
            </a:r>
          </a:p>
          <a:p>
            <a:r>
              <a:rPr lang="en-GB" sz="1200" kern="1200">
                <a:solidFill>
                  <a:schemeClr val="tx1"/>
                </a:solidFill>
                <a:effectLst/>
                <a:latin typeface="+mn-lt"/>
                <a:ea typeface="+mn-ea"/>
                <a:cs typeface="+mn-cs"/>
              </a:rPr>
              <a:t>We have continued the data capture and analysis for over two years now, continually updating the feedback loop with comms to evolve the quality of the content they produce, and sharing the findings across research leadership forums and other faculty comms roles. </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A nice measure of the success of this collaboration is that in March last year, when the Communications and engagement team rolled out </a:t>
            </a:r>
            <a:r>
              <a:rPr lang="en-GB" sz="1200" i="1" kern="1200">
                <a:solidFill>
                  <a:schemeClr val="tx1"/>
                </a:solidFill>
                <a:effectLst/>
                <a:latin typeface="+mn-lt"/>
                <a:ea typeface="+mn-ea"/>
                <a:cs typeface="+mn-cs"/>
              </a:rPr>
              <a:t>their own</a:t>
            </a:r>
            <a:r>
              <a:rPr lang="en-GB" sz="1200" kern="1200">
                <a:solidFill>
                  <a:schemeClr val="tx1"/>
                </a:solidFill>
                <a:effectLst/>
                <a:latin typeface="+mn-lt"/>
                <a:ea typeface="+mn-ea"/>
                <a:cs typeface="+mn-cs"/>
              </a:rPr>
              <a:t> content strategy, they stated that research culture runs as </a:t>
            </a:r>
            <a:r>
              <a:rPr lang="en-GB" sz="1200" b="1" kern="1200">
                <a:solidFill>
                  <a:schemeClr val="tx1"/>
                </a:solidFill>
                <a:effectLst/>
                <a:latin typeface="+mn-lt"/>
                <a:ea typeface="+mn-ea"/>
                <a:cs typeface="+mn-cs"/>
              </a:rPr>
              <a:t>a ‘golden thread’</a:t>
            </a:r>
            <a:r>
              <a:rPr lang="en-GB" sz="1200" kern="1200">
                <a:solidFill>
                  <a:schemeClr val="tx1"/>
                </a:solidFill>
                <a:effectLst/>
                <a:latin typeface="+mn-lt"/>
                <a:ea typeface="+mn-ea"/>
                <a:cs typeface="+mn-cs"/>
              </a:rPr>
              <a:t> through news planning, particularly with REF 2029 in mind.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We’ve since had further success in expanding this approach to both understanding and extending the influence of communications on research culture. University of Aberdeen requested the key words we are using as our search terms, and Bristol University are also exploring this within their own institution, with a view to automating the search for these using large language models. This points to us being able to have a sector-wide approach to influencing research communications but also speaks to the collaborative nature of working in the research culture space!</a:t>
            </a:r>
          </a:p>
        </p:txBody>
      </p:sp>
      <p:sp>
        <p:nvSpPr>
          <p:cNvPr id="4" name="Slide Number Placeholder 3"/>
          <p:cNvSpPr>
            <a:spLocks noGrp="1"/>
          </p:cNvSpPr>
          <p:nvPr>
            <p:ph type="sldNum" sz="quarter" idx="5"/>
          </p:nvPr>
        </p:nvSpPr>
        <p:spPr/>
        <p:txBody>
          <a:bodyPr/>
          <a:lstStyle/>
          <a:p>
            <a:fld id="{59BC607B-BC83-1C44-A501-8F981FF41469}" type="slidenum">
              <a:rPr lang="en-US" smtClean="0"/>
              <a:t>5</a:t>
            </a:fld>
            <a:endParaRPr lang="en-US"/>
          </a:p>
        </p:txBody>
      </p:sp>
    </p:spTree>
    <p:extLst>
      <p:ext uri="{BB962C8B-B14F-4D97-AF65-F5344CB8AC3E}">
        <p14:creationId xmlns:p14="http://schemas.microsoft.com/office/powerpoint/2010/main" val="1054918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none" kern="1200">
                <a:solidFill>
                  <a:schemeClr val="tx1"/>
                </a:solidFill>
                <a:effectLst/>
                <a:latin typeface="+mn-lt"/>
                <a:ea typeface="+mn-ea"/>
                <a:cs typeface="+mn-cs"/>
              </a:rPr>
              <a:t>[Soo]</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2</a:t>
            </a:r>
          </a:p>
          <a:p>
            <a:r>
              <a:rPr lang="en-GB" sz="1200" kern="1200">
                <a:solidFill>
                  <a:schemeClr val="tx1"/>
                </a:solidFill>
                <a:effectLst/>
                <a:latin typeface="+mn-lt"/>
                <a:ea typeface="+mn-ea"/>
                <a:cs typeface="+mn-cs"/>
              </a:rPr>
              <a:t>The next approach we’re highlighting is systems, processes, and policies.</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Going back to our plumbing analogy again for a moment - creating long-term, systems-level improvements means fixing the infrastructure, ensuring that the pipes connect, that they don’t leak, and that the water (or culture) flows in the right direction and with ease... </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Some examples of our input into systems, processes, and policies:</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t>
            </a:r>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We are on working groups enhancing the university’s digital infrastructure – for example the development of a new CPS system - which will cover training data, grant income data, and HR data</a:t>
            </a:r>
          </a:p>
          <a:p>
            <a:pPr lvl="0"/>
            <a:r>
              <a:rPr lang="en-GB" sz="1200" kern="1200">
                <a:solidFill>
                  <a:schemeClr val="tx1"/>
                </a:solidFill>
                <a:effectLst/>
                <a:latin typeface="+mn-lt"/>
                <a:ea typeface="+mn-ea"/>
                <a:cs typeface="+mn-cs"/>
              </a:rPr>
              <a:t>We supported the development and promotion of an open research hub with related resources</a:t>
            </a:r>
          </a:p>
          <a:p>
            <a:pPr lvl="0"/>
            <a:r>
              <a:rPr lang="en-GB" sz="1200" kern="1200">
                <a:solidFill>
                  <a:schemeClr val="tx1"/>
                </a:solidFill>
                <a:effectLst/>
                <a:latin typeface="+mn-lt"/>
                <a:ea typeface="+mn-ea"/>
                <a:cs typeface="+mn-cs"/>
              </a:rPr>
              <a:t>We are involved in user testing and re-testing of the Research and Innovation intranet spaces to ensure it effectively maps user experience for researchers and research professionals.</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t>
            </a:r>
            <a:endParaRPr lang="en-GB"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We’re closely involved in development and training resources aimed at staff who support research. For example, workshops rolling out good practice embedding equity and inclusion in research design and grant applications </a:t>
            </a:r>
          </a:p>
          <a:p>
            <a:pPr lvl="0"/>
            <a:r>
              <a:rPr lang="en-GB" sz="1200" kern="1200">
                <a:solidFill>
                  <a:schemeClr val="tx1"/>
                </a:solidFill>
                <a:effectLst/>
                <a:latin typeface="+mn-lt"/>
                <a:ea typeface="+mn-ea"/>
                <a:cs typeface="+mn-cs"/>
              </a:rPr>
              <a:t>We are developing training resources for decision makers in REF to ensure they make fair and equitable decisions. </a:t>
            </a:r>
          </a:p>
          <a:p>
            <a:pPr lvl="0"/>
            <a:r>
              <a:rPr lang="en-GB" sz="1200" kern="1200">
                <a:solidFill>
                  <a:schemeClr val="tx1"/>
                </a:solidFill>
                <a:effectLst/>
                <a:latin typeface="+mn-lt"/>
                <a:ea typeface="+mn-ea"/>
                <a:cs typeface="+mn-cs"/>
              </a:rPr>
              <a:t>We are also creating video resources for Principal Investigators who are supporting researchers through our redeployment process at Leeds at the end of projects.</a:t>
            </a:r>
            <a:r>
              <a:rPr lang="en-US" sz="1200" kern="1200">
                <a:solidFill>
                  <a:schemeClr val="tx1"/>
                </a:solidFill>
                <a:effectLst/>
                <a:latin typeface="+mn-lt"/>
                <a:ea typeface="+mn-ea"/>
                <a:cs typeface="+mn-cs"/>
              </a:rPr>
              <a:t> These video assets are being jointly produced by a senior HR professional who was seconded to the RC team for a spell. </a:t>
            </a:r>
            <a:endParaRPr lang="en-GB"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And finally</a:t>
            </a:r>
          </a:p>
          <a:p>
            <a:pPr lvl="0"/>
            <a:r>
              <a:rPr lang="en-GB" sz="1200" kern="1200">
                <a:solidFill>
                  <a:schemeClr val="tx1"/>
                </a:solidFill>
                <a:effectLst/>
                <a:latin typeface="+mn-lt"/>
                <a:ea typeface="+mn-ea"/>
                <a:cs typeface="+mn-cs"/>
              </a:rPr>
              <a:t>This involves enabling sustainability and supportive infrastructures </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To illustrate this last category, I’m going to talk through another example – this is a quite recent piece of work which is in its early stages, looking at emotionally demanding research. </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The definition we are using for this is ‘research that demands a tremendous amount of mental, emotional, or physical energy and potentially affects or depletes the researcher’s health or well-being.</a:t>
            </a:r>
            <a:r>
              <a:rPr lang="en-US" sz="1200" kern="1200">
                <a:solidFill>
                  <a:schemeClr val="tx1"/>
                </a:solidFill>
                <a:effectLst/>
                <a:latin typeface="+mn-lt"/>
                <a:ea typeface="+mn-ea"/>
                <a:cs typeface="+mn-cs"/>
              </a:rPr>
              <a:t> </a:t>
            </a:r>
            <a:r>
              <a:rPr lang="en-GB" sz="1200" kern="1200">
                <a:solidFill>
                  <a:schemeClr val="tx1"/>
                </a:solidFill>
                <a:effectLst/>
                <a:latin typeface="+mn-lt"/>
                <a:ea typeface="+mn-ea"/>
                <a:cs typeface="+mn-cs"/>
              </a:rPr>
              <a:t> </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We have set up a T&amp;F group the aim of which is firstly to understand the challenges involved in doing this kind of research, secondly to undertake a systematic review of all relevant processes and policies and eventually to influence improvements to these at the key intervention points. </a:t>
            </a:r>
          </a:p>
          <a:p>
            <a:r>
              <a:rPr lang="en-GB" sz="1200" kern="1200">
                <a:solidFill>
                  <a:schemeClr val="tx1"/>
                </a:solidFill>
                <a:effectLst/>
                <a:latin typeface="+mn-lt"/>
                <a:ea typeface="+mn-ea"/>
                <a:cs typeface="+mn-cs"/>
              </a:rPr>
              <a:t>The success of this project depends on having a </a:t>
            </a:r>
            <a:r>
              <a:rPr lang="en-GB" sz="1200" i="1" kern="1200">
                <a:solidFill>
                  <a:schemeClr val="tx1"/>
                </a:solidFill>
                <a:effectLst/>
                <a:latin typeface="+mn-lt"/>
                <a:ea typeface="+mn-ea"/>
                <a:cs typeface="+mn-cs"/>
              </a:rPr>
              <a:t>very wide </a:t>
            </a:r>
            <a:r>
              <a:rPr lang="en-GB" sz="1200" kern="1200">
                <a:solidFill>
                  <a:schemeClr val="tx1"/>
                </a:solidFill>
                <a:effectLst/>
                <a:latin typeface="+mn-lt"/>
                <a:ea typeface="+mn-ea"/>
                <a:cs typeface="+mn-cs"/>
              </a:rPr>
              <a:t>span of representation, and we worked hard to establish this, recruiting our 20+ reps from over 12 different roles and central departments across the institution including HR, H&amp;S, ethics, research development managers and wellbeing services.</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This breadth of representation means that we have staff in place at all the central key points to understand the relevant processes, identify gaps and to inform and implement improvements </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Critically, these reps must have the power to </a:t>
            </a:r>
            <a:r>
              <a:rPr lang="en-GB" sz="1200" i="1" kern="1200">
                <a:solidFill>
                  <a:schemeClr val="tx1"/>
                </a:solidFill>
                <a:effectLst/>
                <a:latin typeface="+mn-lt"/>
                <a:ea typeface="+mn-ea"/>
                <a:cs typeface="+mn-cs"/>
              </a:rPr>
              <a:t>enact</a:t>
            </a:r>
            <a:r>
              <a:rPr lang="en-GB" sz="1200" kern="1200">
                <a:solidFill>
                  <a:schemeClr val="tx1"/>
                </a:solidFill>
                <a:effectLst/>
                <a:latin typeface="+mn-lt"/>
                <a:ea typeface="+mn-ea"/>
                <a:cs typeface="+mn-cs"/>
              </a:rPr>
              <a:t> progressive change, or at the least, </a:t>
            </a:r>
            <a:r>
              <a:rPr lang="en-GB" sz="1200" i="1" kern="1200">
                <a:solidFill>
                  <a:schemeClr val="tx1"/>
                </a:solidFill>
                <a:effectLst/>
                <a:latin typeface="+mn-lt"/>
                <a:ea typeface="+mn-ea"/>
                <a:cs typeface="+mn-cs"/>
              </a:rPr>
              <a:t>enable it, </a:t>
            </a:r>
            <a:r>
              <a:rPr lang="en-GB" sz="1200" kern="1200">
                <a:solidFill>
                  <a:schemeClr val="tx1"/>
                </a:solidFill>
                <a:effectLst/>
                <a:latin typeface="+mn-lt"/>
                <a:ea typeface="+mn-ea"/>
                <a:cs typeface="+mn-cs"/>
              </a:rPr>
              <a:t>by being advocates and</a:t>
            </a:r>
            <a:r>
              <a:rPr lang="en-GB" sz="1200" i="1" kern="1200">
                <a:solidFill>
                  <a:schemeClr val="tx1"/>
                </a:solidFill>
                <a:effectLst/>
                <a:latin typeface="+mn-lt"/>
                <a:ea typeface="+mn-ea"/>
                <a:cs typeface="+mn-cs"/>
              </a:rPr>
              <a:t> </a:t>
            </a:r>
            <a:r>
              <a:rPr lang="en-GB" sz="1200" kern="1200">
                <a:solidFill>
                  <a:schemeClr val="tx1"/>
                </a:solidFill>
                <a:effectLst/>
                <a:latin typeface="+mn-lt"/>
                <a:ea typeface="+mn-ea"/>
                <a:cs typeface="+mn-cs"/>
              </a:rPr>
              <a:t>smoothing the way for it in their specific sphere of influence</a:t>
            </a:r>
          </a:p>
          <a:p>
            <a:r>
              <a:rPr lang="en-GB" sz="1200" kern="1200">
                <a:solidFill>
                  <a:schemeClr val="tx1"/>
                </a:solidFill>
                <a:effectLst/>
                <a:latin typeface="+mn-lt"/>
                <a:ea typeface="+mn-ea"/>
                <a:cs typeface="+mn-cs"/>
              </a:rPr>
              <a:t>To illustrate,</a:t>
            </a:r>
          </a:p>
          <a:p>
            <a:r>
              <a:rPr lang="en-GB" sz="1200" kern="1200">
                <a:solidFill>
                  <a:schemeClr val="tx1"/>
                </a:solidFill>
                <a:effectLst/>
                <a:latin typeface="+mn-lt"/>
                <a:ea typeface="+mn-ea"/>
                <a:cs typeface="+mn-cs"/>
              </a:rPr>
              <a:t>Early actions agreed so far</a:t>
            </a:r>
          </a:p>
          <a:p>
            <a:pPr marL="171450" indent="-171450">
              <a:buFont typeface="Arial" panose="020B0604020202020204" pitchFamily="34" charset="0"/>
              <a:buChar char="•"/>
            </a:pPr>
            <a:r>
              <a:rPr lang="en-GB" sz="1200" kern="1200">
                <a:solidFill>
                  <a:schemeClr val="tx1"/>
                </a:solidFill>
                <a:effectLst/>
                <a:latin typeface="+mn-lt"/>
                <a:ea typeface="+mn-ea"/>
                <a:cs typeface="+mn-cs"/>
              </a:rPr>
              <a:t>the creation of bespoke psychological training and support resources</a:t>
            </a:r>
          </a:p>
          <a:p>
            <a:pPr marL="171450" indent="-171450">
              <a:buFont typeface="Arial" panose="020B0604020202020204" pitchFamily="34" charset="0"/>
              <a:buChar char="•"/>
            </a:pPr>
            <a:r>
              <a:rPr lang="en-GB" sz="1200" kern="1200">
                <a:solidFill>
                  <a:schemeClr val="tx1"/>
                </a:solidFill>
                <a:effectLst/>
                <a:latin typeface="+mn-lt"/>
                <a:ea typeface="+mn-ea"/>
                <a:cs typeface="+mn-cs"/>
              </a:rPr>
              <a:t>reviewing of the PGR supervisory agreement and handbook.  </a:t>
            </a:r>
          </a:p>
          <a:p>
            <a:r>
              <a:rPr lang="en-GB" sz="1200" kern="1200">
                <a:solidFill>
                  <a:schemeClr val="tx1"/>
                </a:solidFill>
                <a:effectLst/>
                <a:latin typeface="+mn-lt"/>
                <a:ea typeface="+mn-ea"/>
                <a:cs typeface="+mn-cs"/>
              </a:rPr>
              <a:t>We’re also looking at </a:t>
            </a:r>
          </a:p>
          <a:p>
            <a:pPr marL="171450" indent="-171450">
              <a:buFont typeface="Arial" panose="020B0604020202020204" pitchFamily="34" charset="0"/>
              <a:buChar char="•"/>
            </a:pPr>
            <a:r>
              <a:rPr lang="en-GB" sz="1200" kern="1200">
                <a:solidFill>
                  <a:schemeClr val="tx1"/>
                </a:solidFill>
                <a:effectLst/>
                <a:latin typeface="+mn-lt"/>
                <a:ea typeface="+mn-ea"/>
                <a:cs typeface="+mn-cs"/>
              </a:rPr>
              <a:t>risk assessments</a:t>
            </a:r>
          </a:p>
          <a:p>
            <a:pPr marL="171450" indent="-171450">
              <a:buFont typeface="Arial" panose="020B0604020202020204" pitchFamily="34" charset="0"/>
              <a:buChar char="•"/>
            </a:pPr>
            <a:r>
              <a:rPr lang="en-GB" sz="1200" kern="1200">
                <a:solidFill>
                  <a:schemeClr val="tx1"/>
                </a:solidFill>
                <a:effectLst/>
                <a:latin typeface="+mn-lt"/>
                <a:ea typeface="+mn-ea"/>
                <a:cs typeface="+mn-cs"/>
              </a:rPr>
              <a:t>debrief protocols</a:t>
            </a:r>
          </a:p>
          <a:p>
            <a:pPr marL="171450" indent="-171450">
              <a:buFont typeface="Arial" panose="020B0604020202020204" pitchFamily="34" charset="0"/>
              <a:buChar char="•"/>
            </a:pPr>
            <a:r>
              <a:rPr lang="en-GB" sz="1200" kern="1200">
                <a:solidFill>
                  <a:schemeClr val="tx1"/>
                </a:solidFill>
                <a:effectLst/>
                <a:latin typeface="+mn-lt"/>
                <a:ea typeface="+mn-ea"/>
                <a:cs typeface="+mn-cs"/>
              </a:rPr>
              <a:t>incident reporting and escalation routes. </a:t>
            </a:r>
          </a:p>
          <a:p>
            <a:pPr marL="0" indent="0">
              <a:buFont typeface="Arial" panose="020B0604020202020204" pitchFamily="34" charset="0"/>
              <a:buNone/>
            </a:pPr>
            <a:r>
              <a:rPr lang="en-GB" sz="1200" kern="1200">
                <a:solidFill>
                  <a:schemeClr val="tx1"/>
                </a:solidFill>
                <a:effectLst/>
                <a:latin typeface="+mn-lt"/>
                <a:ea typeface="+mn-ea"/>
                <a:cs typeface="+mn-cs"/>
              </a:rPr>
              <a:t>Eventually we’ll have a guidance and policies spanning the whole research cycle all in one place. </a:t>
            </a:r>
          </a:p>
          <a:p>
            <a:pPr marL="0" indent="0">
              <a:buFont typeface="Arial" panose="020B0604020202020204" pitchFamily="34" charset="0"/>
              <a:buNone/>
            </a:pPr>
            <a:endParaRPr lang="en-GB"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We</a:t>
            </a:r>
            <a:r>
              <a:rPr lang="en-GB" sz="1200" kern="1200">
                <a:solidFill>
                  <a:schemeClr val="tx1"/>
                </a:solidFill>
                <a:effectLst/>
                <a:latin typeface="+mn-lt"/>
                <a:ea typeface="+mn-ea"/>
                <a:cs typeface="+mn-cs"/>
              </a:rPr>
              <a:t> are branching out regionally with this project too – having contacted similar initiatives across the White Rose consortium we plan to collaborate more closely in future to identify areas of alignment and potential cross-institution learning </a:t>
            </a:r>
            <a:r>
              <a:rPr lang="en-US" sz="1200" kern="1200">
                <a:solidFill>
                  <a:schemeClr val="tx1"/>
                </a:solidFill>
                <a:effectLst/>
                <a:latin typeface="+mn-lt"/>
                <a:ea typeface="+mn-ea"/>
                <a:cs typeface="+mn-cs"/>
              </a:rPr>
              <a:t>across the region. </a:t>
            </a:r>
            <a:endParaRPr lang="en-GB" sz="1200" kern="1200">
              <a:solidFill>
                <a:schemeClr val="tx1"/>
              </a:solidFill>
              <a:effectLst/>
              <a:latin typeface="+mn-lt"/>
              <a:ea typeface="+mn-ea"/>
              <a:cs typeface="+mn-cs"/>
            </a:endParaRPr>
          </a:p>
          <a:p>
            <a:endParaRPr lang="en-GB" u="sng">
              <a:ea typeface="Calibri"/>
              <a:cs typeface="Calibri"/>
            </a:endParaRPr>
          </a:p>
        </p:txBody>
      </p:sp>
      <p:sp>
        <p:nvSpPr>
          <p:cNvPr id="4" name="Slide Number Placeholder 3"/>
          <p:cNvSpPr>
            <a:spLocks noGrp="1"/>
          </p:cNvSpPr>
          <p:nvPr>
            <p:ph type="sldNum" sz="quarter" idx="5"/>
          </p:nvPr>
        </p:nvSpPr>
        <p:spPr/>
        <p:txBody>
          <a:bodyPr/>
          <a:lstStyle/>
          <a:p>
            <a:fld id="{59BC607B-BC83-1C44-A501-8F981FF41469}" type="slidenum">
              <a:rPr lang="en-US" smtClean="0"/>
              <a:t>6</a:t>
            </a:fld>
            <a:endParaRPr lang="en-US"/>
          </a:p>
        </p:txBody>
      </p:sp>
    </p:spTree>
    <p:extLst>
      <p:ext uri="{BB962C8B-B14F-4D97-AF65-F5344CB8AC3E}">
        <p14:creationId xmlns:p14="http://schemas.microsoft.com/office/powerpoint/2010/main" val="3578185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Emily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sng"/>
              <a:t>3. Cross functional working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To build suitable and adaptive systems, processes, and policies, we need to be able to work closely with teams across the institution who have the required knowledge.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In these three examples here, we have built capacity – by providing time, money, energy, expertise – to create longer-term, more sustainable relationships where these services continue to operate largely independently of us, but with research culture enhancements.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With the Open Research team: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Invested in a role within the team for the last two year – funded by us, line managed/work coordinated by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Grew additional capacity within that team, but also enabled research culture to be more firmly on the table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The Open Research Advisor was able to liaise directly with nearly 75 Directors of Research and Innovation as part of open research advocacy sessions. This exposed research culture issues, particularly around recognition of diverse research contributions and outputs, that we could then work collaboratively to tackle as RC/OR together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Even though role is coming to an end, we are working together on evergreen resources (OR checklists for different methodologies) and have jointly developed the Open Research strategic implementation plan that will cover the next few years.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Supporting responsible research, ethics, and integrity: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I already sit on UREC and we have a research ethics and integrity specialist in adjacent team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Over the last 6-9 months I have seconded someone in the RC team to do bespoke work on research integrity training and development provisions at Leeds, conducting extensive stakeholder engagement that will make any future processes more appropriate to Leeds research cultures.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Researcher development and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As of 12 months ago, the RD team is now our adjacent team and we work side by side to tackle research culture issues both as a RC team and as a team focused on development and upskilling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Important outcome of this new relationship is the ability to embed some EDI and RC learnings within training and to embed training offerings in our approach to RC, ensuring we are using everything at our disposal to enhance RC at Leeds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One highlight is RD being able to provide training as part of REDI programme</a:t>
            </a:r>
          </a:p>
          <a:p>
            <a:endParaRPr lang="en-GB"/>
          </a:p>
          <a:p>
            <a:r>
              <a:rPr lang="en-GB"/>
              <a:t>While these relationships do involve investment, these investments are substantially lower costs than our “big splash” items, and result in long-term embedding of RC work in adjacent teams, and the work of said adjacent teams within our own work.</a:t>
            </a:r>
          </a:p>
          <a:p>
            <a:endParaRPr lang="en-GB"/>
          </a:p>
          <a:p>
            <a:r>
              <a:rPr lang="en-GB"/>
              <a:t>On the topic of hard won…</a:t>
            </a:r>
          </a:p>
        </p:txBody>
      </p:sp>
      <p:sp>
        <p:nvSpPr>
          <p:cNvPr id="4" name="Slide Number Placeholder 3"/>
          <p:cNvSpPr>
            <a:spLocks noGrp="1"/>
          </p:cNvSpPr>
          <p:nvPr>
            <p:ph type="sldNum" sz="quarter" idx="5"/>
          </p:nvPr>
        </p:nvSpPr>
        <p:spPr/>
        <p:txBody>
          <a:bodyPr/>
          <a:lstStyle/>
          <a:p>
            <a:fld id="{59BC607B-BC83-1C44-A501-8F981FF41469}" type="slidenum">
              <a:rPr lang="en-US" smtClean="0"/>
              <a:t>7</a:t>
            </a:fld>
            <a:endParaRPr lang="en-US"/>
          </a:p>
        </p:txBody>
      </p:sp>
    </p:spTree>
    <p:extLst>
      <p:ext uri="{BB962C8B-B14F-4D97-AF65-F5344CB8AC3E}">
        <p14:creationId xmlns:p14="http://schemas.microsoft.com/office/powerpoint/2010/main" val="742328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Emily</a:t>
            </a:r>
          </a:p>
          <a:p>
            <a:r>
              <a:rPr lang="en-GB" sz="1200" u="sng"/>
              <a:t>4. Seats at the table/Participatory governance/institutional embedding (suggested by co-pilot)</a:t>
            </a:r>
          </a:p>
          <a:p>
            <a:r>
              <a:rPr lang="en-GB" sz="1200"/>
              <a:t>Something culture change makers might shy away from is governance and reporting. Indeed, some of these structures are deeply-rooted in traditionalism, hierarchy, and privilege. But for us it’s about having a seat at the table,  and ensuring that no decisions are made about us, without us.</a:t>
            </a:r>
          </a:p>
          <a:p>
            <a:endParaRPr lang="en-GB" sz="1200"/>
          </a:p>
          <a:p>
            <a:r>
              <a:rPr lang="en-GB" sz="1200"/>
              <a:t>As a team we sit on a variety of governance groups, and have a deep commitment to pre-established reporting networks. These include: </a:t>
            </a:r>
          </a:p>
          <a:p>
            <a:endParaRPr lang="en-GB" sz="1200"/>
          </a:p>
          <a:p>
            <a:r>
              <a:rPr lang="en-GB" sz="1200"/>
              <a:t>[read slide]</a:t>
            </a:r>
          </a:p>
          <a:p>
            <a:endParaRPr lang="en-GB" sz="1200"/>
          </a:p>
          <a:p>
            <a:r>
              <a:rPr lang="en-GB" sz="1200"/>
              <a:t>This allows us to have a say in how decisions are made within our institution and sector, including being a “critical friend” and providing new perspectives. Typically, where this can be presented as enhancing the integrity of research, or about building more efficient systems, people are receptive to having your input into these groups.</a:t>
            </a:r>
          </a:p>
          <a:p>
            <a:endParaRPr lang="en-GB" sz="1200"/>
          </a:p>
          <a:p>
            <a:r>
              <a:rPr lang="en-GB" sz="1200"/>
              <a:t>Inserting ourselves into governance and reporting functions also enables us to understand who’s got our backs and to provide key accountability. This doesn’t always mean who is in charge, but about understanding who our allies are in the decision-making process.</a:t>
            </a:r>
          </a:p>
          <a:p>
            <a:endParaRPr lang="en-GB" sz="1200"/>
          </a:p>
          <a:p>
            <a:r>
              <a:rPr lang="en-GB" sz="1200"/>
              <a:t>However, it’s important not to rely to heavily on the “individuals” within reporting structures: hence why it’s important to ensure your position in these groups/as part of reporting processes is consistent, recurring, and equitable. Reporting </a:t>
            </a:r>
            <a:r>
              <a:rPr lang="en-GB" sz="1200" i="1"/>
              <a:t>to </a:t>
            </a:r>
            <a:r>
              <a:rPr lang="en-GB" sz="1200" i="0"/>
              <a:t>a board is different to being </a:t>
            </a:r>
            <a:r>
              <a:rPr lang="en-GB" sz="1200" i="1"/>
              <a:t>on </a:t>
            </a:r>
            <a:r>
              <a:rPr lang="en-GB" sz="1200" i="0"/>
              <a:t>a board. While we have had the fortune of being at an institution where there is senior-level buy in to our work, a lot of that is dependent on personality, not structures. Getting that consistent seat at the table means that even if personnel changes, and allyships change, the system cannot fail because you, or your function, are represented. </a:t>
            </a:r>
            <a:r>
              <a:rPr lang="en-GB" sz="1200"/>
              <a:t>This mixture of allyship but safety net means that we both understand who our “faces” of RC are, while planning for what happens when those faces change. Remember: we’re only as good as our worst Yelp review!</a:t>
            </a:r>
          </a:p>
          <a:p>
            <a:endParaRPr lang="en-GB"/>
          </a:p>
          <a:p>
            <a:endParaRPr lang="en-GB"/>
          </a:p>
        </p:txBody>
      </p:sp>
      <p:sp>
        <p:nvSpPr>
          <p:cNvPr id="4" name="Slide Number Placeholder 3"/>
          <p:cNvSpPr>
            <a:spLocks noGrp="1"/>
          </p:cNvSpPr>
          <p:nvPr>
            <p:ph type="sldNum" sz="quarter" idx="5"/>
          </p:nvPr>
        </p:nvSpPr>
        <p:spPr/>
        <p:txBody>
          <a:bodyPr/>
          <a:lstStyle/>
          <a:p>
            <a:fld id="{59BC607B-BC83-1C44-A501-8F981FF41469}" type="slidenum">
              <a:rPr lang="en-US" smtClean="0"/>
              <a:t>8</a:t>
            </a:fld>
            <a:endParaRPr lang="en-US"/>
          </a:p>
        </p:txBody>
      </p:sp>
    </p:spTree>
    <p:extLst>
      <p:ext uri="{BB962C8B-B14F-4D97-AF65-F5344CB8AC3E}">
        <p14:creationId xmlns:p14="http://schemas.microsoft.com/office/powerpoint/2010/main" val="2635677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ym typeface="Wingdings" panose="05000000000000000000" pitchFamily="2" charset="2"/>
              </a:rPr>
              <a:t>Both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sym typeface="Wingdings" panose="05000000000000000000" pitchFamily="2" charset="2"/>
              </a:rPr>
              <a:t>Emily: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sym typeface="Wingdings" panose="05000000000000000000" pitchFamily="2" charset="2"/>
              </a:rPr>
              <a:t>So, what have we learned?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Building resilient systems embeds long-term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sym typeface="Wingdings" panose="05000000000000000000" pitchFamily="2" charset="2"/>
              </a:rPr>
              <a:t>To come back to our plumbing analogy: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sym typeface="Wingdings" panose="05000000000000000000" pitchFamily="2" charset="2"/>
              </a:rPr>
              <a:t>There will come a time when you need a new bathroom or a new boiler, just as there are times in RC change where you need big, ambitious projects that move the dial forwards.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sym typeface="Wingdings" panose="05000000000000000000" pitchFamily="2" charset="2"/>
              </a:rPr>
              <a:t>But if your plumbing system is faulty, a new boiler or a new bathroom will immediately fail.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sym typeface="Wingdings" panose="05000000000000000000" pitchFamily="2" charset="2"/>
              </a:rPr>
              <a:t>Our focus in this talk has been on how we can build that resilient plumbing system in a way that can be responsive to the sector.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sym typeface="Wingdings" panose="05000000000000000000" pitchFamily="2" charset="2"/>
              </a:rPr>
              <a:t>We have provided examples on collaborations with comms, on developments and enhancements of systems, processes, and policies, where cross-functional working can be effective, and how governance structures enable good decisions.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sym typeface="Wingdings" panose="05000000000000000000" pitchFamily="2" charset="2"/>
              </a:rPr>
              <a:t>We know from experience that these can be effected in low- or no-cost 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ym typeface="Wingdings" panose="05000000000000000000" pitchFamily="2" charset="2"/>
              </a:rPr>
              <a:t>But we also know, as indicated on my previous slide, you can’t always count on the right people being in the right places, even though we base a lot of our work in shared empathy and desire for change.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sym typeface="Wingdings" panose="05000000000000000000" pitchFamily="2" charset="2"/>
              </a:rPr>
              <a:t>Soo: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sym typeface="Wingdings" panose="05000000000000000000" pitchFamily="2" charset="2"/>
              </a:rPr>
              <a:t>What we also know is that culture change is a collective effort: </a:t>
            </a:r>
            <a:r>
              <a:rPr lang="en-GB"/>
              <a:t>Building a stronger system – rather than relying on individuals – has the greater opportunity for sustainability We’re focusing on taking the ego out of it! (But only if you have plumbers on call!)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sym typeface="Wingdings" panose="05000000000000000000" pitchFamily="2" charset="2"/>
              </a:rPr>
              <a:t>Soo (closing 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When the plumbing is working well, we don’t notice it – it just works, quietly, reliably, smoothly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sym typeface="Wingdings" panose="05000000000000000000" pitchFamily="2" charset="2"/>
            </a:endParaRPr>
          </a:p>
          <a:p>
            <a:endParaRPr lang="en-GB"/>
          </a:p>
        </p:txBody>
      </p:sp>
      <p:sp>
        <p:nvSpPr>
          <p:cNvPr id="4" name="Slide Number Placeholder 3"/>
          <p:cNvSpPr>
            <a:spLocks noGrp="1"/>
          </p:cNvSpPr>
          <p:nvPr>
            <p:ph type="sldNum" sz="quarter" idx="5"/>
          </p:nvPr>
        </p:nvSpPr>
        <p:spPr/>
        <p:txBody>
          <a:bodyPr/>
          <a:lstStyle/>
          <a:p>
            <a:fld id="{59BC607B-BC83-1C44-A501-8F981FF41469}" type="slidenum">
              <a:rPr lang="en-US" smtClean="0"/>
              <a:t>9</a:t>
            </a:fld>
            <a:endParaRPr lang="en-US"/>
          </a:p>
        </p:txBody>
      </p:sp>
    </p:spTree>
    <p:extLst>
      <p:ext uri="{BB962C8B-B14F-4D97-AF65-F5344CB8AC3E}">
        <p14:creationId xmlns:p14="http://schemas.microsoft.com/office/powerpoint/2010/main" val="1049409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247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1852135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1074187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2232136-154D-8E49-9F0F-8D035B85AE6F}" type="datetimeFigureOut">
              <a:rPr lang="en-US" smtClean="0"/>
              <a:t>6/17/2026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2128380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507289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resentation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4950" y="2342800"/>
            <a:ext cx="6524786" cy="1508125"/>
          </a:xfrm>
        </p:spPr>
        <p:txBody>
          <a:bodyPr anchor="b">
            <a:normAutofit/>
          </a:bodyPr>
          <a:lstStyle>
            <a:lvl1pPr algn="l">
              <a:defRPr sz="3600">
                <a:solidFill>
                  <a:schemeClr val="tx2"/>
                </a:solidFill>
              </a:defRPr>
            </a:lvl1pPr>
          </a:lstStyle>
          <a:p>
            <a:r>
              <a:rPr lang="en-US"/>
              <a:t>Presentation title</a:t>
            </a:r>
          </a:p>
        </p:txBody>
      </p:sp>
      <p:sp>
        <p:nvSpPr>
          <p:cNvPr id="3" name="Subtitle 2"/>
          <p:cNvSpPr>
            <a:spLocks noGrp="1"/>
          </p:cNvSpPr>
          <p:nvPr>
            <p:ph type="subTitle" idx="1" hasCustomPrompt="1"/>
          </p:nvPr>
        </p:nvSpPr>
        <p:spPr>
          <a:xfrm>
            <a:off x="464950" y="3943001"/>
            <a:ext cx="6524786" cy="1655762"/>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3589468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2957" y="1709738"/>
            <a:ext cx="10944494" cy="1440000"/>
          </a:xfrm>
        </p:spPr>
        <p:txBody>
          <a:bodyPr anchor="b">
            <a:normAutofit/>
          </a:bodyPr>
          <a:lstStyle>
            <a:lvl1pPr>
              <a:defRPr sz="3600">
                <a:solidFill>
                  <a:schemeClr val="bg1"/>
                </a:solidFill>
              </a:defRPr>
            </a:lvl1pPr>
          </a:lstStyle>
          <a:p>
            <a:r>
              <a:rPr lang="en-US"/>
              <a:t>Section divider title</a:t>
            </a:r>
          </a:p>
        </p:txBody>
      </p:sp>
      <p:pic>
        <p:nvPicPr>
          <p:cNvPr id="3" name="Picture 2">
            <a:extLst>
              <a:ext uri="{FF2B5EF4-FFF2-40B4-BE49-F238E27FC236}">
                <a16:creationId xmlns:a16="http://schemas.microsoft.com/office/drawing/2014/main" id="{DBEA3971-545A-97DD-3E5E-B98CE0A42F63}"/>
              </a:ext>
            </a:extLst>
          </p:cNvPr>
          <p:cNvPicPr>
            <a:picLocks noChangeAspect="1"/>
          </p:cNvPicPr>
          <p:nvPr userDrawn="1"/>
        </p:nvPicPr>
        <p:blipFill>
          <a:blip r:embed="rId2"/>
          <a:srcRect/>
          <a:stretch/>
        </p:blipFill>
        <p:spPr>
          <a:xfrm>
            <a:off x="509839" y="420058"/>
            <a:ext cx="4075875" cy="209335"/>
          </a:xfrm>
          <a:prstGeom prst="rect">
            <a:avLst/>
          </a:prstGeom>
        </p:spPr>
      </p:pic>
    </p:spTree>
    <p:extLst>
      <p:ext uri="{BB962C8B-B14F-4D97-AF65-F5344CB8AC3E}">
        <p14:creationId xmlns:p14="http://schemas.microsoft.com/office/powerpoint/2010/main" val="1545753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2957" y="1709738"/>
            <a:ext cx="10944494" cy="1440000"/>
          </a:xfrm>
        </p:spPr>
        <p:txBody>
          <a:bodyPr anchor="b">
            <a:normAutofit/>
          </a:bodyPr>
          <a:lstStyle>
            <a:lvl1pPr>
              <a:defRPr sz="3600">
                <a:solidFill>
                  <a:schemeClr val="tx2"/>
                </a:solidFill>
              </a:defRPr>
            </a:lvl1pPr>
          </a:lstStyle>
          <a:p>
            <a:r>
              <a:rPr lang="en-US"/>
              <a:t>Section divider title</a:t>
            </a:r>
          </a:p>
        </p:txBody>
      </p:sp>
      <p:pic>
        <p:nvPicPr>
          <p:cNvPr id="3" name="Picture 2">
            <a:extLst>
              <a:ext uri="{FF2B5EF4-FFF2-40B4-BE49-F238E27FC236}">
                <a16:creationId xmlns:a16="http://schemas.microsoft.com/office/drawing/2014/main" id="{C80BDED1-09AE-6E90-44F7-D940939CC878}"/>
              </a:ext>
            </a:extLst>
          </p:cNvPr>
          <p:cNvPicPr>
            <a:picLocks noChangeAspect="1"/>
          </p:cNvPicPr>
          <p:nvPr userDrawn="1"/>
        </p:nvPicPr>
        <p:blipFill>
          <a:blip r:embed="rId2"/>
          <a:stretch>
            <a:fillRect/>
          </a:stretch>
        </p:blipFill>
        <p:spPr>
          <a:xfrm>
            <a:off x="509835" y="420058"/>
            <a:ext cx="4075883" cy="209335"/>
          </a:xfrm>
          <a:prstGeom prst="rect">
            <a:avLst/>
          </a:prstGeom>
        </p:spPr>
      </p:pic>
    </p:spTree>
    <p:extLst>
      <p:ext uri="{BB962C8B-B14F-4D97-AF65-F5344CB8AC3E}">
        <p14:creationId xmlns:p14="http://schemas.microsoft.com/office/powerpoint/2010/main" val="3032960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63331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140789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1373800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1862852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03E8056C-9350-3E4B-911C-FCF80EDBFE79}" type="slidenum">
              <a:rPr lang="en-US" smtClean="0"/>
              <a:t>‹#›</a:t>
            </a:fld>
            <a:endParaRPr lang="en-US"/>
          </a:p>
        </p:txBody>
      </p:sp>
    </p:spTree>
    <p:extLst>
      <p:ext uri="{BB962C8B-B14F-4D97-AF65-F5344CB8AC3E}">
        <p14:creationId xmlns:p14="http://schemas.microsoft.com/office/powerpoint/2010/main" val="794987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8809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15303" y="6124059"/>
            <a:ext cx="797727" cy="293874"/>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03E8056C-9350-3E4B-911C-FCF80EDBFE79}" type="slidenum">
              <a:rPr lang="en-US" smtClean="0"/>
              <a:pPr/>
              <a:t>‹#›</a:t>
            </a:fld>
            <a:endParaRPr lang="en-US"/>
          </a:p>
        </p:txBody>
      </p:sp>
    </p:spTree>
    <p:extLst>
      <p:ext uri="{BB962C8B-B14F-4D97-AF65-F5344CB8AC3E}">
        <p14:creationId xmlns:p14="http://schemas.microsoft.com/office/powerpoint/2010/main" val="133910049"/>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51" r:id="rId3"/>
    <p:sldLayoutId id="2147483662" r:id="rId4"/>
    <p:sldLayoutId id="2147483649" r:id="rId5"/>
    <p:sldLayoutId id="2147483650" r:id="rId6"/>
    <p:sldLayoutId id="2147483652" r:id="rId7"/>
    <p:sldLayoutId id="2147483653" r:id="rId8"/>
    <p:sldLayoutId id="2147483654" r:id="rId9"/>
    <p:sldLayoutId id="2147483655" r:id="rId10"/>
    <p:sldLayoutId id="2147483656" r:id="rId11"/>
    <p:sldLayoutId id="2147483657" r:id="rId12"/>
    <p:sldLayoutId id="2147483663" r:id="rId13"/>
  </p:sldLayoutIdLst>
  <p:txStyles>
    <p:titleStyle>
      <a:lvl1pPr algn="l" defTabSz="914400" rtl="0" eaLnBrk="1" latinLnBrk="0" hangingPunct="1">
        <a:lnSpc>
          <a:spcPct val="90000"/>
        </a:lnSpc>
        <a:spcBef>
          <a:spcPct val="0"/>
        </a:spcBef>
        <a:buNone/>
        <a:defRPr sz="440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39220"/>
        </a:buClr>
        <a:buFont typeface="Arial"/>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39220"/>
        </a:buClr>
        <a:buFont typeface="Arial"/>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39220"/>
        </a:buClr>
        <a:buFont typeface="Arial"/>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39220"/>
        </a:buClr>
        <a:buFont typeface="Arial"/>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39220"/>
        </a:buClr>
        <a:buFont typeface="Arial"/>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5"/>
            <a:ext cx="11169228" cy="3976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71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rPr>
              <a:t>Shift happen - small steps and shared effort</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lvl="0">
              <a:lnSpc>
                <a:spcPct val="90000"/>
              </a:lnSpc>
              <a:defRPr sz="10600" b="0">
                <a:solidFill>
                  <a:srgbClr val="FFFFFF"/>
                </a:solidFill>
                <a:latin typeface="Helvetica"/>
                <a:ea typeface="Helvetica"/>
                <a:cs typeface="Helvetica"/>
                <a:sym typeface="Helvetica"/>
              </a:defRPr>
            </a:pPr>
            <a:r>
              <a:rPr lang="en-GB" sz="2800" b="0" kern="0" spc="-50">
                <a:solidFill>
                  <a:srgbClr val="FFFFFF"/>
                </a:solidFill>
                <a:latin typeface="Helvetica Light" panose="020B0403020202020204" pitchFamily="34" charset="0"/>
                <a:ea typeface="Helvetica Neue Thin" panose="020B0403020202020204" pitchFamily="34" charset="0"/>
                <a:cs typeface="Helvetica"/>
                <a:sym typeface="Helvetica"/>
              </a:rPr>
              <a:t>Dr Emily Ennis, Research Culture Manager</a:t>
            </a:r>
          </a:p>
          <a:p>
            <a:pPr lvl="0">
              <a:lnSpc>
                <a:spcPct val="90000"/>
              </a:lnSpc>
              <a:defRPr sz="10600" b="0">
                <a:solidFill>
                  <a:srgbClr val="FFFFFF"/>
                </a:solidFill>
                <a:latin typeface="Helvetica"/>
                <a:ea typeface="Helvetica"/>
                <a:cs typeface="Helvetica"/>
                <a:sym typeface="Helvetica"/>
              </a:defRPr>
            </a:pPr>
            <a:r>
              <a:rPr kumimoji="0" lang="en-GB" sz="28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Soo Lincoln, </a:t>
            </a:r>
            <a:r>
              <a:rPr lang="en-GB" sz="2800" b="0" kern="0" spc="-50">
                <a:solidFill>
                  <a:srgbClr val="FFFFFF"/>
                </a:solidFill>
                <a:latin typeface="Helvetica Light" panose="020B0403020202020204" pitchFamily="34" charset="0"/>
                <a:ea typeface="Helvetica Neue Thin" panose="020B0403020202020204" pitchFamily="34" charset="0"/>
                <a:cs typeface="Helvetica"/>
                <a:sym typeface="Helvetica"/>
              </a:rPr>
              <a:t>Research Culture Advisor (Inclusivity)</a:t>
            </a:r>
            <a:endParaRPr kumimoji="0" lang="en-GB" sz="28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28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University of Leeds </a:t>
            </a: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large wave crashes into the rocks by the ocean">
            <a:extLst>
              <a:ext uri="{FF2B5EF4-FFF2-40B4-BE49-F238E27FC236}">
                <a16:creationId xmlns:a16="http://schemas.microsoft.com/office/drawing/2014/main" id="{CA8B6CF7-94BA-E2AB-14AD-DF027A21B1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730"/>
          <a:stretch>
            <a:fillRect/>
          </a:stretch>
        </p:blipFill>
        <p:spPr bwMode="auto">
          <a:xfrm>
            <a:off x="20" y="10"/>
            <a:ext cx="12191980" cy="6857990"/>
          </a:xfrm>
          <a:prstGeom prst="rect">
            <a:avLst/>
          </a:prstGeom>
          <a:solidFill>
            <a:srgbClr val="FFFFFF"/>
          </a:solidFill>
        </p:spPr>
      </p:pic>
      <p:sp>
        <p:nvSpPr>
          <p:cNvPr id="7" name="Rectangle: Rounded Corners 6">
            <a:extLst>
              <a:ext uri="{FF2B5EF4-FFF2-40B4-BE49-F238E27FC236}">
                <a16:creationId xmlns:a16="http://schemas.microsoft.com/office/drawing/2014/main" id="{8BC00C5E-F5B3-AEEB-BB7D-585FBF6EBE4B}"/>
              </a:ext>
            </a:extLst>
          </p:cNvPr>
          <p:cNvSpPr/>
          <p:nvPr/>
        </p:nvSpPr>
        <p:spPr>
          <a:xfrm>
            <a:off x="5320145" y="405114"/>
            <a:ext cx="6731177" cy="1664846"/>
          </a:xfrm>
          <a:prstGeom prst="roundRect">
            <a:avLst/>
          </a:prstGeom>
          <a:solidFill>
            <a:schemeClr val="bg2">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base"/>
            <a:endParaRPr lang="en-GB">
              <a:solidFill>
                <a:schemeClr val="tx2"/>
              </a:solidFill>
            </a:endParaRPr>
          </a:p>
          <a:p>
            <a:pPr fontAlgn="base"/>
            <a:endParaRPr lang="en-GB">
              <a:solidFill>
                <a:schemeClr val="tx2"/>
              </a:solidFill>
            </a:endParaRPr>
          </a:p>
          <a:p>
            <a:pPr fontAlgn="base"/>
            <a:r>
              <a:rPr lang="en-GB" sz="2000">
                <a:solidFill>
                  <a:schemeClr val="tx2"/>
                </a:solidFill>
                <a:latin typeface="Arial" panose="020B0604020202020204" pitchFamily="34" charset="0"/>
                <a:cs typeface="Arial" panose="020B0604020202020204" pitchFamily="34" charset="0"/>
              </a:rPr>
              <a:t>Since 2022, we have invested £1.7 million to University community through open/targeted call funding schemes</a:t>
            </a:r>
          </a:p>
          <a:p>
            <a:pPr fontAlgn="base"/>
            <a:endParaRPr lang="en-GB">
              <a:solidFill>
                <a:schemeClr val="tx2"/>
              </a:solidFill>
            </a:endParaRPr>
          </a:p>
          <a:p>
            <a:pPr fontAlgn="base"/>
            <a:endParaRPr lang="en-GB">
              <a:solidFill>
                <a:schemeClr val="tx2"/>
              </a:solidFill>
            </a:endParaRPr>
          </a:p>
          <a:p>
            <a:pPr algn="ctr"/>
            <a:endParaRPr lang="en-GB"/>
          </a:p>
        </p:txBody>
      </p:sp>
      <p:sp>
        <p:nvSpPr>
          <p:cNvPr id="8" name="Rectangle: Rounded Corners 7">
            <a:extLst>
              <a:ext uri="{FF2B5EF4-FFF2-40B4-BE49-F238E27FC236}">
                <a16:creationId xmlns:a16="http://schemas.microsoft.com/office/drawing/2014/main" id="{EF806AE8-A538-5E72-BA13-AB29580F5494}"/>
              </a:ext>
            </a:extLst>
          </p:cNvPr>
          <p:cNvSpPr/>
          <p:nvPr/>
        </p:nvSpPr>
        <p:spPr>
          <a:xfrm>
            <a:off x="5320146" y="4522426"/>
            <a:ext cx="6731176" cy="1664846"/>
          </a:xfrm>
          <a:prstGeom prst="roundRect">
            <a:avLst/>
          </a:prstGeom>
          <a:solidFill>
            <a:schemeClr val="bg2">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base"/>
            <a:r>
              <a:rPr lang="en-GB" sz="2000">
                <a:solidFill>
                  <a:schemeClr val="tx2"/>
                </a:solidFill>
                <a:latin typeface="Arial" panose="020B0604020202020204" pitchFamily="34" charset="0"/>
                <a:cs typeface="Arial" panose="020B0604020202020204" pitchFamily="34" charset="0"/>
              </a:rPr>
              <a:t>Nearly £400k for Research EDI (REDI) scheme, for 36 people, across 2024-25 and 2025-26</a:t>
            </a:r>
            <a:endParaRPr lang="en-US" sz="2000">
              <a:solidFill>
                <a:schemeClr val="tx2"/>
              </a:solidFill>
              <a:latin typeface="Arial" panose="020B0604020202020204" pitchFamily="34" charset="0"/>
              <a:cs typeface="Arial" panose="020B0604020202020204" pitchFamily="34" charset="0"/>
            </a:endParaRPr>
          </a:p>
          <a:p>
            <a:pPr fontAlgn="base"/>
            <a:endParaRPr lang="en-GB">
              <a:solidFill>
                <a:schemeClr val="tx2"/>
              </a:solidFill>
            </a:endParaRPr>
          </a:p>
          <a:p>
            <a:pPr algn="ctr"/>
            <a:endParaRPr lang="en-GB"/>
          </a:p>
        </p:txBody>
      </p:sp>
      <p:sp>
        <p:nvSpPr>
          <p:cNvPr id="9" name="Rectangle: Rounded Corners 8">
            <a:extLst>
              <a:ext uri="{FF2B5EF4-FFF2-40B4-BE49-F238E27FC236}">
                <a16:creationId xmlns:a16="http://schemas.microsoft.com/office/drawing/2014/main" id="{7C98C6B8-5AC8-2061-F260-F599FECF3A9A}"/>
              </a:ext>
            </a:extLst>
          </p:cNvPr>
          <p:cNvSpPr/>
          <p:nvPr/>
        </p:nvSpPr>
        <p:spPr>
          <a:xfrm>
            <a:off x="5320145" y="2558005"/>
            <a:ext cx="6731175" cy="1559307"/>
          </a:xfrm>
          <a:prstGeom prst="roundRect">
            <a:avLst/>
          </a:prstGeom>
          <a:solidFill>
            <a:schemeClr val="bg2">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base"/>
            <a:endParaRPr lang="en-GB">
              <a:solidFill>
                <a:schemeClr val="tx2"/>
              </a:solidFill>
            </a:endParaRPr>
          </a:p>
          <a:p>
            <a:pPr fontAlgn="base"/>
            <a:endParaRPr lang="en-GB">
              <a:solidFill>
                <a:schemeClr val="tx2"/>
              </a:solidFill>
              <a:latin typeface="Arial" panose="020B0604020202020204" pitchFamily="34" charset="0"/>
              <a:cs typeface="Arial" panose="020B0604020202020204" pitchFamily="34" charset="0"/>
            </a:endParaRPr>
          </a:p>
          <a:p>
            <a:pPr fontAlgn="base"/>
            <a:r>
              <a:rPr lang="en-GB" sz="2000">
                <a:solidFill>
                  <a:schemeClr val="tx2"/>
                </a:solidFill>
                <a:latin typeface="Arial" panose="020B0604020202020204" pitchFamily="34" charset="0"/>
                <a:cs typeface="Arial" panose="020B0604020202020204" pitchFamily="34" charset="0"/>
              </a:rPr>
              <a:t>Funded 153 projects, people, or initiatives, across all Faculties and Services</a:t>
            </a:r>
          </a:p>
          <a:p>
            <a:pPr fontAlgn="base"/>
            <a:endParaRPr lang="en-GB">
              <a:solidFill>
                <a:schemeClr val="tx2"/>
              </a:solidFill>
            </a:endParaRPr>
          </a:p>
          <a:p>
            <a:pPr fontAlgn="base"/>
            <a:endParaRPr lang="en-GB">
              <a:solidFill>
                <a:schemeClr val="tx2"/>
              </a:solidFill>
            </a:endParaRPr>
          </a:p>
          <a:p>
            <a:pPr algn="ctr"/>
            <a:endParaRPr lang="en-GB"/>
          </a:p>
        </p:txBody>
      </p:sp>
    </p:spTree>
    <p:extLst>
      <p:ext uri="{BB962C8B-B14F-4D97-AF65-F5344CB8AC3E}">
        <p14:creationId xmlns:p14="http://schemas.microsoft.com/office/powerpoint/2010/main" val="243181844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2F8586-B9A8-FEF4-A44E-52CF13EFA1F0}"/>
              </a:ext>
            </a:extLst>
          </p:cNvPr>
          <p:cNvPicPr>
            <a:picLocks noChangeAspect="1"/>
          </p:cNvPicPr>
          <p:nvPr/>
        </p:nvPicPr>
        <p:blipFill>
          <a:blip r:embed="rId3"/>
          <a:srcRect t="15691" b="17241"/>
          <a:stretch>
            <a:fillRect/>
          </a:stretch>
        </p:blipFill>
        <p:spPr>
          <a:xfrm>
            <a:off x="6441897" y="0"/>
            <a:ext cx="5750103" cy="6858000"/>
          </a:xfrm>
          <a:prstGeom prst="rect">
            <a:avLst/>
          </a:prstGeom>
        </p:spPr>
      </p:pic>
      <p:pic>
        <p:nvPicPr>
          <p:cNvPr id="8" name="Content Placeholder 7">
            <a:extLst>
              <a:ext uri="{FF2B5EF4-FFF2-40B4-BE49-F238E27FC236}">
                <a16:creationId xmlns:a16="http://schemas.microsoft.com/office/drawing/2014/main" id="{218A2D71-7533-0283-865A-FCEF38F80129}"/>
              </a:ext>
            </a:extLst>
          </p:cNvPr>
          <p:cNvPicPr>
            <a:picLocks noGrp="1" noChangeAspect="1"/>
          </p:cNvPicPr>
          <p:nvPr>
            <p:ph sz="half" idx="2"/>
          </p:nvPr>
        </p:nvPicPr>
        <p:blipFill>
          <a:blip r:embed="rId4"/>
          <a:srcRect b="28993"/>
          <a:stretch>
            <a:fillRect/>
          </a:stretch>
        </p:blipFill>
        <p:spPr>
          <a:xfrm>
            <a:off x="0" y="0"/>
            <a:ext cx="6441897" cy="6858000"/>
          </a:xfrm>
          <a:prstGeom prst="rect">
            <a:avLst/>
          </a:prstGeom>
        </p:spPr>
      </p:pic>
      <p:sp>
        <p:nvSpPr>
          <p:cNvPr id="13" name="Content Placeholder 6">
            <a:extLst>
              <a:ext uri="{FF2B5EF4-FFF2-40B4-BE49-F238E27FC236}">
                <a16:creationId xmlns:a16="http://schemas.microsoft.com/office/drawing/2014/main" id="{C1E521DF-1DD2-9E09-4928-28A6C5B2C468}"/>
              </a:ext>
            </a:extLst>
          </p:cNvPr>
          <p:cNvSpPr txBox="1">
            <a:spLocks/>
          </p:cNvSpPr>
          <p:nvPr/>
        </p:nvSpPr>
        <p:spPr>
          <a:xfrm>
            <a:off x="3876782" y="3813655"/>
            <a:ext cx="5181600" cy="993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839220"/>
              </a:buClr>
              <a:buFont typeface="Arial"/>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39220"/>
              </a:buClr>
              <a:buFont typeface="Arial"/>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39220"/>
              </a:buClr>
              <a:buFont typeface="Arial"/>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39220"/>
              </a:buClr>
              <a:buFont typeface="Arial"/>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39220"/>
              </a:buClr>
              <a:buFont typeface="Arial"/>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a:t>Something was missing..</a:t>
            </a:r>
          </a:p>
        </p:txBody>
      </p:sp>
      <p:sp>
        <p:nvSpPr>
          <p:cNvPr id="10" name="Content Placeholder 6">
            <a:extLst>
              <a:ext uri="{FF2B5EF4-FFF2-40B4-BE49-F238E27FC236}">
                <a16:creationId xmlns:a16="http://schemas.microsoft.com/office/drawing/2014/main" id="{53FA1CED-E890-CE2D-FADB-EF89D0B4D174}"/>
              </a:ext>
            </a:extLst>
          </p:cNvPr>
          <p:cNvSpPr txBox="1">
            <a:spLocks/>
          </p:cNvSpPr>
          <p:nvPr/>
        </p:nvSpPr>
        <p:spPr>
          <a:xfrm>
            <a:off x="6726148" y="1135544"/>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839220"/>
              </a:buClr>
              <a:buFont typeface="Arial"/>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39220"/>
              </a:buClr>
              <a:buFont typeface="Arial"/>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39220"/>
              </a:buClr>
              <a:buFont typeface="Arial"/>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39220"/>
              </a:buClr>
              <a:buFont typeface="Arial"/>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39220"/>
              </a:buClr>
              <a:buFont typeface="Arial"/>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a:p>
          <a:p>
            <a:pPr marL="0" indent="0">
              <a:buNone/>
            </a:pPr>
            <a:r>
              <a:rPr lang="en-GB"/>
              <a:t>Not penetrating adjacent systems</a:t>
            </a:r>
          </a:p>
        </p:txBody>
      </p:sp>
      <p:sp>
        <p:nvSpPr>
          <p:cNvPr id="7" name="Content Placeholder 6">
            <a:extLst>
              <a:ext uri="{FF2B5EF4-FFF2-40B4-BE49-F238E27FC236}">
                <a16:creationId xmlns:a16="http://schemas.microsoft.com/office/drawing/2014/main" id="{DA445DF7-1DC6-1383-6143-D457958DC3FE}"/>
              </a:ext>
            </a:extLst>
          </p:cNvPr>
          <p:cNvSpPr>
            <a:spLocks noGrp="1"/>
          </p:cNvSpPr>
          <p:nvPr>
            <p:ph sz="half" idx="1"/>
          </p:nvPr>
        </p:nvSpPr>
        <p:spPr>
          <a:xfrm>
            <a:off x="25685" y="3311213"/>
            <a:ext cx="5181600" cy="4351338"/>
          </a:xfrm>
        </p:spPr>
        <p:txBody>
          <a:bodyPr>
            <a:normAutofit/>
          </a:bodyPr>
          <a:lstStyle/>
          <a:p>
            <a:endParaRPr lang="en-GB"/>
          </a:p>
          <a:p>
            <a:pPr marL="0" indent="0">
              <a:buNone/>
            </a:pPr>
            <a:r>
              <a:rPr lang="en-GB"/>
              <a:t>Not </a:t>
            </a:r>
            <a:r>
              <a:rPr lang="en-GB" err="1"/>
              <a:t>fundees</a:t>
            </a:r>
            <a:r>
              <a:rPr lang="en-GB"/>
              <a:t>’ responsibility to effect systemic change</a:t>
            </a:r>
          </a:p>
        </p:txBody>
      </p:sp>
    </p:spTree>
    <p:extLst>
      <p:ext uri="{BB962C8B-B14F-4D97-AF65-F5344CB8AC3E}">
        <p14:creationId xmlns:p14="http://schemas.microsoft.com/office/powerpoint/2010/main" val="24067806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B6BCDBA0-D8AA-9FE3-0916-4E8078A28116}"/>
              </a:ext>
            </a:extLst>
          </p:cNvPr>
          <p:cNvSpPr>
            <a:spLocks noGrp="1"/>
          </p:cNvSpPr>
          <p:nvPr>
            <p:ph type="title"/>
          </p:nvPr>
        </p:nvSpPr>
        <p:spPr>
          <a:xfrm>
            <a:off x="5354196" y="365125"/>
            <a:ext cx="5999603" cy="1325563"/>
          </a:xfrm>
        </p:spPr>
        <p:txBody>
          <a:bodyPr/>
          <a:lstStyle/>
          <a:p>
            <a:r>
              <a:rPr lang="en-GB"/>
              <a:t>Institutional “plumbers”</a:t>
            </a:r>
          </a:p>
        </p:txBody>
      </p:sp>
      <p:sp>
        <p:nvSpPr>
          <p:cNvPr id="13" name="Content Placeholder 12">
            <a:extLst>
              <a:ext uri="{FF2B5EF4-FFF2-40B4-BE49-F238E27FC236}">
                <a16:creationId xmlns:a16="http://schemas.microsoft.com/office/drawing/2014/main" id="{296A18FA-8C59-16AB-E4DC-50E96F4A29F1}"/>
              </a:ext>
            </a:extLst>
          </p:cNvPr>
          <p:cNvSpPr>
            <a:spLocks noGrp="1"/>
          </p:cNvSpPr>
          <p:nvPr>
            <p:ph idx="1"/>
          </p:nvPr>
        </p:nvSpPr>
        <p:spPr>
          <a:xfrm>
            <a:off x="5354198" y="1825625"/>
            <a:ext cx="5999602" cy="3880923"/>
          </a:xfrm>
        </p:spPr>
        <p:txBody>
          <a:bodyPr>
            <a:normAutofit/>
          </a:bodyPr>
          <a:lstStyle/>
          <a:p>
            <a:endParaRPr lang="en-GB"/>
          </a:p>
          <a:p>
            <a:r>
              <a:rPr lang="en-GB"/>
              <a:t>Leaky systems are damaging</a:t>
            </a:r>
          </a:p>
          <a:p>
            <a:r>
              <a:rPr lang="en-GB"/>
              <a:t>Both maintenance </a:t>
            </a:r>
            <a:r>
              <a:rPr lang="en-GB" i="1"/>
              <a:t>and</a:t>
            </a:r>
            <a:r>
              <a:rPr lang="en-GB"/>
              <a:t> emergency services are required</a:t>
            </a:r>
          </a:p>
          <a:p>
            <a:r>
              <a:rPr lang="en-GB"/>
              <a:t>Pipes run through every room</a:t>
            </a:r>
          </a:p>
          <a:p>
            <a:r>
              <a:rPr lang="en-GB"/>
              <a:t>Necessary for quality of life</a:t>
            </a:r>
          </a:p>
          <a:p>
            <a:endParaRPr lang="en-GB"/>
          </a:p>
        </p:txBody>
      </p:sp>
      <p:pic>
        <p:nvPicPr>
          <p:cNvPr id="7" name="Picture 6">
            <a:extLst>
              <a:ext uri="{FF2B5EF4-FFF2-40B4-BE49-F238E27FC236}">
                <a16:creationId xmlns:a16="http://schemas.microsoft.com/office/drawing/2014/main" id="{CC0DD3EC-5C6D-370D-614B-919192D51B63}"/>
              </a:ext>
            </a:extLst>
          </p:cNvPr>
          <p:cNvPicPr>
            <a:picLocks noChangeAspect="1"/>
          </p:cNvPicPr>
          <p:nvPr/>
        </p:nvPicPr>
        <p:blipFill>
          <a:blip r:embed="rId3"/>
          <a:srcRect l="582" t="2246" r="50014"/>
          <a:stretch>
            <a:fillRect/>
          </a:stretch>
        </p:blipFill>
        <p:spPr>
          <a:xfrm>
            <a:off x="0" y="0"/>
            <a:ext cx="5204178" cy="6858000"/>
          </a:xfrm>
          <a:prstGeom prst="rect">
            <a:avLst/>
          </a:prstGeom>
        </p:spPr>
      </p:pic>
      <p:pic>
        <p:nvPicPr>
          <p:cNvPr id="15" name="Picture 14">
            <a:extLst>
              <a:ext uri="{FF2B5EF4-FFF2-40B4-BE49-F238E27FC236}">
                <a16:creationId xmlns:a16="http://schemas.microsoft.com/office/drawing/2014/main" id="{FF3CB7FF-DF01-558F-AE97-EC7AACA76E1E}"/>
              </a:ext>
            </a:extLst>
          </p:cNvPr>
          <p:cNvPicPr>
            <a:picLocks noChangeAspect="1"/>
          </p:cNvPicPr>
          <p:nvPr/>
        </p:nvPicPr>
        <p:blipFill>
          <a:blip r:embed="rId4"/>
          <a:stretch>
            <a:fillRect/>
          </a:stretch>
        </p:blipFill>
        <p:spPr>
          <a:xfrm>
            <a:off x="10491730" y="5001658"/>
            <a:ext cx="1856342" cy="1856342"/>
          </a:xfrm>
          <a:prstGeom prst="rect">
            <a:avLst/>
          </a:prstGeom>
        </p:spPr>
      </p:pic>
    </p:spTree>
    <p:extLst>
      <p:ext uri="{BB962C8B-B14F-4D97-AF65-F5344CB8AC3E}">
        <p14:creationId xmlns:p14="http://schemas.microsoft.com/office/powerpoint/2010/main" val="40203079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2" name="Rectangle 1061">
            <a:extLst>
              <a:ext uri="{FF2B5EF4-FFF2-40B4-BE49-F238E27FC236}">
                <a16:creationId xmlns:a16="http://schemas.microsoft.com/office/drawing/2014/main" id="{39E99219-7DB7-80AE-D070-8E18A7DBF865}"/>
              </a:ext>
            </a:extLst>
          </p:cNvPr>
          <p:cNvSpPr/>
          <p:nvPr/>
        </p:nvSpPr>
        <p:spPr>
          <a:xfrm>
            <a:off x="0" y="0"/>
            <a:ext cx="2939459" cy="685800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B63CA6D-E99F-2262-2281-A7169A7F4D0B}"/>
              </a:ext>
            </a:extLst>
          </p:cNvPr>
          <p:cNvSpPr>
            <a:spLocks noGrp="1"/>
          </p:cNvSpPr>
          <p:nvPr>
            <p:ph type="title" idx="4294967295"/>
          </p:nvPr>
        </p:nvSpPr>
        <p:spPr>
          <a:xfrm>
            <a:off x="0" y="652463"/>
            <a:ext cx="3386138" cy="5553075"/>
          </a:xfrm>
        </p:spPr>
        <p:txBody>
          <a:bodyPr anchor="ctr">
            <a:normAutofit/>
          </a:bodyPr>
          <a:lstStyle/>
          <a:p>
            <a:r>
              <a:rPr lang="en-GB" sz="3600">
                <a:latin typeface="Arial"/>
                <a:cs typeface="Arial"/>
              </a:rPr>
              <a:t>1. Targeted collaboration</a:t>
            </a:r>
          </a:p>
        </p:txBody>
      </p:sp>
      <p:grpSp>
        <p:nvGrpSpPr>
          <p:cNvPr id="1028" name="Group 2">
            <a:extLst>
              <a:ext uri="{FF2B5EF4-FFF2-40B4-BE49-F238E27FC236}">
                <a16:creationId xmlns:a16="http://schemas.microsoft.com/office/drawing/2014/main" id="{ACE95EC2-1555-E551-D0CA-C53EC4249471}"/>
              </a:ext>
            </a:extLst>
          </p:cNvPr>
          <p:cNvGrpSpPr/>
          <p:nvPr/>
        </p:nvGrpSpPr>
        <p:grpSpPr>
          <a:xfrm>
            <a:off x="3073246" y="680710"/>
            <a:ext cx="1110415" cy="1071537"/>
            <a:chOff x="0" y="0"/>
            <a:chExt cx="812800" cy="812800"/>
          </a:xfrm>
        </p:grpSpPr>
        <p:sp>
          <p:nvSpPr>
            <p:cNvPr id="1030" name="Freeform 3">
              <a:extLst>
                <a:ext uri="{FF2B5EF4-FFF2-40B4-BE49-F238E27FC236}">
                  <a16:creationId xmlns:a16="http://schemas.microsoft.com/office/drawing/2014/main" id="{B275771C-E3F9-08B0-DEAD-20028AD325D1}"/>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stretch>
                <a:fillRect l="-761" r="-761"/>
              </a:stretch>
            </a:blipFill>
          </p:spPr>
          <p:txBody>
            <a:bodyPr/>
            <a:lstStyle/>
            <a:p>
              <a:endParaRPr lang="en-GB"/>
            </a:p>
          </p:txBody>
        </p:sp>
      </p:grpSp>
      <p:sp>
        <p:nvSpPr>
          <p:cNvPr id="1031" name="TextBox 15">
            <a:extLst>
              <a:ext uri="{FF2B5EF4-FFF2-40B4-BE49-F238E27FC236}">
                <a16:creationId xmlns:a16="http://schemas.microsoft.com/office/drawing/2014/main" id="{CA641BAE-BF24-A9BD-B70B-937C0A05D319}"/>
              </a:ext>
            </a:extLst>
          </p:cNvPr>
          <p:cNvSpPr txBox="1"/>
          <p:nvPr/>
        </p:nvSpPr>
        <p:spPr>
          <a:xfrm>
            <a:off x="3960623" y="858632"/>
            <a:ext cx="3404080" cy="615553"/>
          </a:xfrm>
          <a:prstGeom prst="rect">
            <a:avLst/>
          </a:prstGeom>
        </p:spPr>
        <p:txBody>
          <a:bodyPr wrap="square" lIns="0" tIns="0" rIns="0" bIns="0" rtlCol="0" anchor="t">
            <a:spAutoFit/>
          </a:bodyPr>
          <a:lstStyle/>
          <a:p>
            <a:pPr algn="ctr">
              <a:spcBef>
                <a:spcPct val="0"/>
              </a:spcBef>
            </a:pPr>
            <a:r>
              <a:rPr lang="en-US" sz="2000">
                <a:solidFill>
                  <a:srgbClr val="000000"/>
                </a:solidFill>
                <a:latin typeface="Canva Sans"/>
                <a:ea typeface="Canva Sans"/>
                <a:cs typeface="Canva Sans"/>
                <a:sym typeface="Canva Sans"/>
              </a:rPr>
              <a:t>Research culture discourse in staff comms</a:t>
            </a:r>
          </a:p>
        </p:txBody>
      </p:sp>
      <p:grpSp>
        <p:nvGrpSpPr>
          <p:cNvPr id="1034" name="Group 4"/>
          <p:cNvGrpSpPr/>
          <p:nvPr/>
        </p:nvGrpSpPr>
        <p:grpSpPr>
          <a:xfrm>
            <a:off x="3177537" y="5168599"/>
            <a:ext cx="1110416" cy="1071538"/>
            <a:chOff x="0" y="0"/>
            <a:chExt cx="812800" cy="812800"/>
          </a:xfrm>
        </p:grpSpPr>
        <p:sp>
          <p:nvSpPr>
            <p:cNvPr id="1035" name="Freeform 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4"/>
              <a:stretch>
                <a:fillRect l="-14102" r="-14102"/>
              </a:stretch>
            </a:blipFill>
          </p:spPr>
          <p:txBody>
            <a:bodyPr/>
            <a:lstStyle/>
            <a:p>
              <a:endParaRPr lang="en-GB"/>
            </a:p>
          </p:txBody>
        </p:sp>
      </p:grpSp>
      <p:sp>
        <p:nvSpPr>
          <p:cNvPr id="1037" name="TextBox 1036">
            <a:extLst>
              <a:ext uri="{FF2B5EF4-FFF2-40B4-BE49-F238E27FC236}">
                <a16:creationId xmlns:a16="http://schemas.microsoft.com/office/drawing/2014/main" id="{C7D1C9B0-43E9-48C6-A401-3E170A8118DB}"/>
              </a:ext>
            </a:extLst>
          </p:cNvPr>
          <p:cNvSpPr txBox="1"/>
          <p:nvPr/>
        </p:nvSpPr>
        <p:spPr>
          <a:xfrm>
            <a:off x="4223634" y="5138031"/>
            <a:ext cx="3157545" cy="1015663"/>
          </a:xfrm>
          <a:prstGeom prst="rect">
            <a:avLst/>
          </a:prstGeom>
          <a:noFill/>
        </p:spPr>
        <p:txBody>
          <a:bodyPr wrap="square">
            <a:spAutoFit/>
          </a:bodyPr>
          <a:lstStyle/>
          <a:p>
            <a:pPr algn="ctr">
              <a:spcBef>
                <a:spcPct val="0"/>
              </a:spcBef>
            </a:pPr>
            <a:r>
              <a:rPr lang="en-US" sz="2000">
                <a:solidFill>
                  <a:srgbClr val="000000"/>
                </a:solidFill>
                <a:latin typeface="Canva Sans"/>
                <a:ea typeface="Canva Sans"/>
                <a:cs typeface="Canva Sans"/>
                <a:sym typeface="Canva Sans"/>
              </a:rPr>
              <a:t>Representing diverse research roles and diverse research activity</a:t>
            </a:r>
          </a:p>
        </p:txBody>
      </p:sp>
      <p:grpSp>
        <p:nvGrpSpPr>
          <p:cNvPr id="1038" name="Group 6"/>
          <p:cNvGrpSpPr/>
          <p:nvPr/>
        </p:nvGrpSpPr>
        <p:grpSpPr>
          <a:xfrm>
            <a:off x="3026215" y="2852031"/>
            <a:ext cx="1204476" cy="1239141"/>
            <a:chOff x="0" y="0"/>
            <a:chExt cx="812800" cy="812800"/>
          </a:xfrm>
        </p:grpSpPr>
        <p:sp>
          <p:nvSpPr>
            <p:cNvPr id="1039"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5"/>
              <a:stretch>
                <a:fillRect l="-13364" r="-13364"/>
              </a:stretch>
            </a:blipFill>
          </p:spPr>
          <p:txBody>
            <a:bodyPr/>
            <a:lstStyle/>
            <a:p>
              <a:endParaRPr lang="en-GB"/>
            </a:p>
          </p:txBody>
        </p:sp>
      </p:grpSp>
      <p:sp>
        <p:nvSpPr>
          <p:cNvPr id="1040" name="TextBox 17"/>
          <p:cNvSpPr txBox="1"/>
          <p:nvPr/>
        </p:nvSpPr>
        <p:spPr>
          <a:xfrm>
            <a:off x="4312830" y="3237928"/>
            <a:ext cx="3071536" cy="615553"/>
          </a:xfrm>
          <a:prstGeom prst="rect">
            <a:avLst/>
          </a:prstGeom>
        </p:spPr>
        <p:txBody>
          <a:bodyPr wrap="square" lIns="0" tIns="0" rIns="0" bIns="0" rtlCol="0" anchor="t">
            <a:spAutoFit/>
          </a:bodyPr>
          <a:lstStyle/>
          <a:p>
            <a:pPr algn="ctr">
              <a:spcBef>
                <a:spcPct val="0"/>
              </a:spcBef>
            </a:pPr>
            <a:r>
              <a:rPr lang="en-US" sz="2000">
                <a:solidFill>
                  <a:srgbClr val="000000"/>
                </a:solidFill>
                <a:latin typeface="Canva Sans"/>
                <a:ea typeface="Canva Sans"/>
                <a:cs typeface="Canva Sans"/>
                <a:sym typeface="Canva Sans"/>
              </a:rPr>
              <a:t>Co-creation of RC central comms strategy</a:t>
            </a:r>
          </a:p>
        </p:txBody>
      </p:sp>
      <p:grpSp>
        <p:nvGrpSpPr>
          <p:cNvPr id="1041" name="Group 12">
            <a:extLst>
              <a:ext uri="{FF2B5EF4-FFF2-40B4-BE49-F238E27FC236}">
                <a16:creationId xmlns:a16="http://schemas.microsoft.com/office/drawing/2014/main" id="{0834E4AA-FA85-7C96-BC69-4F493E37A877}"/>
              </a:ext>
            </a:extLst>
          </p:cNvPr>
          <p:cNvGrpSpPr/>
          <p:nvPr/>
        </p:nvGrpSpPr>
        <p:grpSpPr>
          <a:xfrm>
            <a:off x="7486897" y="4780771"/>
            <a:ext cx="1002612" cy="1084771"/>
            <a:chOff x="0" y="0"/>
            <a:chExt cx="812800" cy="812800"/>
          </a:xfrm>
        </p:grpSpPr>
        <p:sp>
          <p:nvSpPr>
            <p:cNvPr id="1042" name="Freeform 13">
              <a:extLst>
                <a:ext uri="{FF2B5EF4-FFF2-40B4-BE49-F238E27FC236}">
                  <a16:creationId xmlns:a16="http://schemas.microsoft.com/office/drawing/2014/main" id="{B9D606A9-9446-B9C6-E7D8-2A90B3E31FD6}"/>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6"/>
              <a:stretch>
                <a:fillRect l="-1628" r="-1628"/>
              </a:stretch>
            </a:blipFill>
          </p:spPr>
          <p:txBody>
            <a:bodyPr/>
            <a:lstStyle/>
            <a:p>
              <a:endParaRPr lang="en-GB"/>
            </a:p>
          </p:txBody>
        </p:sp>
      </p:grpSp>
      <p:sp>
        <p:nvSpPr>
          <p:cNvPr id="1043" name="TextBox 18">
            <a:extLst>
              <a:ext uri="{FF2B5EF4-FFF2-40B4-BE49-F238E27FC236}">
                <a16:creationId xmlns:a16="http://schemas.microsoft.com/office/drawing/2014/main" id="{199EEC31-39E1-E731-A878-5CEC5C0D3690}"/>
              </a:ext>
            </a:extLst>
          </p:cNvPr>
          <p:cNvSpPr txBox="1"/>
          <p:nvPr/>
        </p:nvSpPr>
        <p:spPr>
          <a:xfrm>
            <a:off x="8735365" y="4861492"/>
            <a:ext cx="3071537" cy="923330"/>
          </a:xfrm>
          <a:prstGeom prst="rect">
            <a:avLst/>
          </a:prstGeom>
        </p:spPr>
        <p:txBody>
          <a:bodyPr wrap="square" lIns="0" tIns="0" rIns="0" bIns="0" rtlCol="0" anchor="t">
            <a:spAutoFit/>
          </a:bodyPr>
          <a:lstStyle/>
          <a:p>
            <a:pPr algn="ctr">
              <a:spcBef>
                <a:spcPct val="0"/>
              </a:spcBef>
            </a:pPr>
            <a:r>
              <a:rPr lang="en-US" sz="2000">
                <a:solidFill>
                  <a:srgbClr val="000000"/>
                </a:solidFill>
                <a:latin typeface="Canva Sans"/>
                <a:ea typeface="Canva Sans"/>
                <a:cs typeface="Canva Sans"/>
                <a:sym typeface="Canva Sans"/>
              </a:rPr>
              <a:t>RC a 'golden thread' in central comms strategic objectives</a:t>
            </a:r>
          </a:p>
        </p:txBody>
      </p:sp>
      <p:grpSp>
        <p:nvGrpSpPr>
          <p:cNvPr id="1044" name="Group 8">
            <a:extLst>
              <a:ext uri="{FF2B5EF4-FFF2-40B4-BE49-F238E27FC236}">
                <a16:creationId xmlns:a16="http://schemas.microsoft.com/office/drawing/2014/main" id="{387A8784-281D-B121-3968-1A20465CE9DE}"/>
              </a:ext>
            </a:extLst>
          </p:cNvPr>
          <p:cNvGrpSpPr/>
          <p:nvPr/>
        </p:nvGrpSpPr>
        <p:grpSpPr>
          <a:xfrm>
            <a:off x="7486897" y="607857"/>
            <a:ext cx="1110415" cy="1071536"/>
            <a:chOff x="0" y="0"/>
            <a:chExt cx="812800" cy="812800"/>
          </a:xfrm>
        </p:grpSpPr>
        <p:sp>
          <p:nvSpPr>
            <p:cNvPr id="1045" name="Freeform 9">
              <a:extLst>
                <a:ext uri="{FF2B5EF4-FFF2-40B4-BE49-F238E27FC236}">
                  <a16:creationId xmlns:a16="http://schemas.microsoft.com/office/drawing/2014/main" id="{ECCE6396-9B0C-7467-0222-414A98B27716}"/>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7"/>
              <a:stretch>
                <a:fillRect t="-9084" b="-9084"/>
              </a:stretch>
            </a:blipFill>
          </p:spPr>
          <p:txBody>
            <a:bodyPr/>
            <a:lstStyle/>
            <a:p>
              <a:endParaRPr lang="en-GB"/>
            </a:p>
          </p:txBody>
        </p:sp>
      </p:grpSp>
      <p:grpSp>
        <p:nvGrpSpPr>
          <p:cNvPr id="1046" name="Group 10">
            <a:extLst>
              <a:ext uri="{FF2B5EF4-FFF2-40B4-BE49-F238E27FC236}">
                <a16:creationId xmlns:a16="http://schemas.microsoft.com/office/drawing/2014/main" id="{CAD9661D-0192-7270-7862-AE16B8536AFF}"/>
              </a:ext>
            </a:extLst>
          </p:cNvPr>
          <p:cNvGrpSpPr/>
          <p:nvPr/>
        </p:nvGrpSpPr>
        <p:grpSpPr>
          <a:xfrm>
            <a:off x="7440547" y="2893231"/>
            <a:ext cx="1110415" cy="1071538"/>
            <a:chOff x="0" y="0"/>
            <a:chExt cx="812800" cy="812800"/>
          </a:xfrm>
        </p:grpSpPr>
        <p:sp>
          <p:nvSpPr>
            <p:cNvPr id="1047" name="Freeform 11">
              <a:extLst>
                <a:ext uri="{FF2B5EF4-FFF2-40B4-BE49-F238E27FC236}">
                  <a16:creationId xmlns:a16="http://schemas.microsoft.com/office/drawing/2014/main" id="{CF7F1AE2-6E1E-2E94-3834-60FBB8BDCAFD}"/>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8"/>
              <a:stretch>
                <a:fillRect l="-4347" r="-4347"/>
              </a:stretch>
            </a:blipFill>
          </p:spPr>
          <p:txBody>
            <a:bodyPr/>
            <a:lstStyle/>
            <a:p>
              <a:endParaRPr lang="en-GB"/>
            </a:p>
          </p:txBody>
        </p:sp>
      </p:grpSp>
      <p:sp>
        <p:nvSpPr>
          <p:cNvPr id="1048" name="TextBox 14">
            <a:extLst>
              <a:ext uri="{FF2B5EF4-FFF2-40B4-BE49-F238E27FC236}">
                <a16:creationId xmlns:a16="http://schemas.microsoft.com/office/drawing/2014/main" id="{24DA638E-005F-4A72-4DFA-D1A1706A158E}"/>
              </a:ext>
            </a:extLst>
          </p:cNvPr>
          <p:cNvSpPr txBox="1"/>
          <p:nvPr/>
        </p:nvSpPr>
        <p:spPr>
          <a:xfrm>
            <a:off x="8686800" y="681960"/>
            <a:ext cx="3256003" cy="923330"/>
          </a:xfrm>
          <a:prstGeom prst="rect">
            <a:avLst/>
          </a:prstGeom>
        </p:spPr>
        <p:txBody>
          <a:bodyPr wrap="square" lIns="0" tIns="0" rIns="0" bIns="0" rtlCol="0" anchor="t">
            <a:spAutoFit/>
          </a:bodyPr>
          <a:lstStyle/>
          <a:p>
            <a:pPr algn="ctr">
              <a:spcBef>
                <a:spcPct val="0"/>
              </a:spcBef>
            </a:pPr>
            <a:r>
              <a:rPr lang="en-US" sz="2000">
                <a:solidFill>
                  <a:srgbClr val="000000"/>
                </a:solidFill>
                <a:latin typeface="Canva Sans"/>
                <a:ea typeface="Canva Sans"/>
                <a:cs typeface="Canva Sans"/>
                <a:sym typeface="Canva Sans"/>
              </a:rPr>
              <a:t>Clear principles for content creation – prompts and principles </a:t>
            </a:r>
          </a:p>
        </p:txBody>
      </p:sp>
      <p:sp>
        <p:nvSpPr>
          <p:cNvPr id="1049" name="TextBox 19">
            <a:extLst>
              <a:ext uri="{FF2B5EF4-FFF2-40B4-BE49-F238E27FC236}">
                <a16:creationId xmlns:a16="http://schemas.microsoft.com/office/drawing/2014/main" id="{0C5359FF-7990-B7DB-0333-081910458800}"/>
              </a:ext>
            </a:extLst>
          </p:cNvPr>
          <p:cNvSpPr txBox="1"/>
          <p:nvPr/>
        </p:nvSpPr>
        <p:spPr>
          <a:xfrm>
            <a:off x="8607144" y="2926135"/>
            <a:ext cx="3256003" cy="923330"/>
          </a:xfrm>
          <a:prstGeom prst="rect">
            <a:avLst/>
          </a:prstGeom>
        </p:spPr>
        <p:txBody>
          <a:bodyPr wrap="square" lIns="0" tIns="0" rIns="0" bIns="0" rtlCol="0" anchor="t">
            <a:spAutoFit/>
          </a:bodyPr>
          <a:lstStyle/>
          <a:p>
            <a:pPr algn="ctr">
              <a:spcBef>
                <a:spcPct val="0"/>
              </a:spcBef>
            </a:pPr>
            <a:r>
              <a:rPr lang="en-US" sz="2000">
                <a:solidFill>
                  <a:srgbClr val="000000"/>
                </a:solidFill>
                <a:latin typeface="Canva Sans"/>
                <a:ea typeface="Canva Sans"/>
                <a:cs typeface="Canva Sans"/>
                <a:sym typeface="Canva Sans"/>
              </a:rPr>
              <a:t>Networking with faculty comms and interdisciplinary comms</a:t>
            </a:r>
          </a:p>
        </p:txBody>
      </p:sp>
    </p:spTree>
    <p:extLst>
      <p:ext uri="{BB962C8B-B14F-4D97-AF65-F5344CB8AC3E}">
        <p14:creationId xmlns:p14="http://schemas.microsoft.com/office/powerpoint/2010/main" val="25096254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3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4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3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4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49">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 grpId="0" build="allAtOnce"/>
      <p:bldP spid="1037" grpId="0" build="allAtOnce"/>
      <p:bldP spid="1040" grpId="0" build="allAtOnce"/>
      <p:bldP spid="1043" grpId="0" build="allAtOnce"/>
      <p:bldP spid="1048" grpId="0" build="allAtOnce"/>
      <p:bldP spid="1049"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B8B2F6-0A73-1A39-1BD8-5007DE5D471E}"/>
              </a:ext>
            </a:extLst>
          </p:cNvPr>
          <p:cNvSpPr>
            <a:spLocks noGrp="1"/>
          </p:cNvSpPr>
          <p:nvPr>
            <p:ph type="title"/>
          </p:nvPr>
        </p:nvSpPr>
        <p:spPr>
          <a:xfrm>
            <a:off x="204075" y="361368"/>
            <a:ext cx="8471569" cy="1495425"/>
          </a:xfrm>
        </p:spPr>
        <p:txBody>
          <a:bodyPr>
            <a:normAutofit/>
          </a:bodyPr>
          <a:lstStyle/>
          <a:p>
            <a:r>
              <a:rPr lang="en-GB" sz="4000"/>
              <a:t>2. Systems, processes and policies</a:t>
            </a:r>
          </a:p>
        </p:txBody>
      </p:sp>
      <p:sp>
        <p:nvSpPr>
          <p:cNvPr id="3" name="Content Placeholder 2">
            <a:extLst>
              <a:ext uri="{FF2B5EF4-FFF2-40B4-BE49-F238E27FC236}">
                <a16:creationId xmlns:a16="http://schemas.microsoft.com/office/drawing/2014/main" id="{19AF861C-238E-3CB4-629C-C3E60D5BABBB}"/>
              </a:ext>
            </a:extLst>
          </p:cNvPr>
          <p:cNvSpPr>
            <a:spLocks noGrp="1"/>
          </p:cNvSpPr>
          <p:nvPr>
            <p:ph idx="1"/>
          </p:nvPr>
        </p:nvSpPr>
        <p:spPr>
          <a:xfrm>
            <a:off x="204075" y="1608880"/>
            <a:ext cx="8905201" cy="5020519"/>
          </a:xfrm>
        </p:spPr>
        <p:txBody>
          <a:bodyPr vert="horz" lIns="91440" tIns="45720" rIns="91440" bIns="45720" rtlCol="0" anchor="t">
            <a:normAutofit/>
          </a:bodyPr>
          <a:lstStyle/>
          <a:p>
            <a:r>
              <a:rPr lang="en-GB" sz="2400" dirty="0"/>
              <a:t>Enhancing digital infrastructure:</a:t>
            </a:r>
          </a:p>
          <a:p>
            <a:pPr lvl="1"/>
            <a:r>
              <a:rPr lang="en-GB" sz="2000" dirty="0"/>
              <a:t>Corporate Processes and Systems overhaul, Open Research Hub, intranet spaces</a:t>
            </a:r>
          </a:p>
          <a:p>
            <a:pPr marL="457200" lvl="1" indent="0">
              <a:buNone/>
            </a:pPr>
            <a:endParaRPr lang="en-GB" sz="2000" dirty="0"/>
          </a:p>
          <a:p>
            <a:r>
              <a:rPr lang="en-GB" sz="2400" dirty="0"/>
              <a:t>Training and support for staff who support research</a:t>
            </a:r>
          </a:p>
          <a:p>
            <a:pPr marL="457200" lvl="1" indent="0">
              <a:buNone/>
            </a:pPr>
            <a:endParaRPr lang="en-GB" sz="2000" dirty="0">
              <a:latin typeface="Arial"/>
              <a:cs typeface="Arial"/>
            </a:endParaRPr>
          </a:p>
          <a:p>
            <a:r>
              <a:rPr lang="en-GB" sz="2400" dirty="0"/>
              <a:t>Enabling research sustainability and supportive infrastructure:</a:t>
            </a:r>
          </a:p>
          <a:p>
            <a:pPr lvl="1"/>
            <a:r>
              <a:rPr lang="en-GB" sz="2000" dirty="0">
                <a:latin typeface="Arial"/>
                <a:cs typeface="Arial"/>
              </a:rPr>
              <a:t>Emotionally Demanding research task and finish group</a:t>
            </a:r>
          </a:p>
          <a:p>
            <a:pPr lvl="1"/>
            <a:r>
              <a:rPr lang="en-GB" sz="2000" dirty="0">
                <a:latin typeface="Arial"/>
                <a:cs typeface="Arial"/>
              </a:rPr>
              <a:t>Representatives from all relevant departments</a:t>
            </a:r>
          </a:p>
          <a:p>
            <a:pPr lvl="1"/>
            <a:r>
              <a:rPr lang="en-GB" sz="2000" dirty="0">
                <a:latin typeface="Arial"/>
                <a:cs typeface="Arial"/>
              </a:rPr>
              <a:t>Methodical review of all related processes and policies, gap analysis</a:t>
            </a:r>
          </a:p>
          <a:p>
            <a:pPr lvl="1"/>
            <a:r>
              <a:rPr lang="en-GB" sz="2000" dirty="0">
                <a:latin typeface="Arial"/>
                <a:cs typeface="Arial"/>
              </a:rPr>
              <a:t>Potential outputs/outcomes: creation of bespoke psychological training and support resources by Staff and Student wellbeing services, review of the PGR supervisory agreement and handbook, risk assessments, debrief protocols, incident reporting. </a:t>
            </a:r>
          </a:p>
          <a:p>
            <a:pPr lvl="1"/>
            <a:endParaRPr lang="en-GB" sz="2000" dirty="0">
              <a:latin typeface="Arial"/>
              <a:cs typeface="Arial"/>
            </a:endParaRPr>
          </a:p>
        </p:txBody>
      </p:sp>
      <p:pic>
        <p:nvPicPr>
          <p:cNvPr id="5" name="Picture 4">
            <a:extLst>
              <a:ext uri="{FF2B5EF4-FFF2-40B4-BE49-F238E27FC236}">
                <a16:creationId xmlns:a16="http://schemas.microsoft.com/office/drawing/2014/main" id="{64B79DEC-43E2-FB89-7202-EE2E1FD2A291}"/>
              </a:ext>
            </a:extLst>
          </p:cNvPr>
          <p:cNvPicPr>
            <a:picLocks noChangeAspect="1"/>
          </p:cNvPicPr>
          <p:nvPr/>
        </p:nvPicPr>
        <p:blipFill>
          <a:blip r:embed="rId3"/>
          <a:srcRect l="33412"/>
          <a:stretch>
            <a:fillRect/>
          </a:stretch>
        </p:blipFill>
        <p:spPr>
          <a:xfrm>
            <a:off x="9109276" y="10"/>
            <a:ext cx="3082723" cy="6857990"/>
          </a:xfrm>
          <a:prstGeom prst="rect">
            <a:avLst/>
          </a:prstGeom>
          <a:effectLst/>
        </p:spPr>
      </p:pic>
    </p:spTree>
    <p:extLst>
      <p:ext uri="{BB962C8B-B14F-4D97-AF65-F5344CB8AC3E}">
        <p14:creationId xmlns:p14="http://schemas.microsoft.com/office/powerpoint/2010/main" val="370776701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5000"/>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7ED5A-6819-74B6-0A1C-3B227574BF0F}"/>
              </a:ext>
            </a:extLst>
          </p:cNvPr>
          <p:cNvSpPr>
            <a:spLocks noGrp="1"/>
          </p:cNvSpPr>
          <p:nvPr>
            <p:ph type="title"/>
          </p:nvPr>
        </p:nvSpPr>
        <p:spPr>
          <a:xfrm>
            <a:off x="838200" y="365126"/>
            <a:ext cx="10515600" cy="1035412"/>
          </a:xfrm>
          <a:solidFill>
            <a:srgbClr val="EDF3C9"/>
          </a:solidFill>
        </p:spPr>
        <p:txBody>
          <a:bodyPr/>
          <a:lstStyle/>
          <a:p>
            <a:r>
              <a:rPr lang="en-GB"/>
              <a:t>3. Cross-functional working</a:t>
            </a:r>
          </a:p>
        </p:txBody>
      </p:sp>
      <p:graphicFrame>
        <p:nvGraphicFramePr>
          <p:cNvPr id="5" name="Content Placeholder 2">
            <a:extLst>
              <a:ext uri="{FF2B5EF4-FFF2-40B4-BE49-F238E27FC236}">
                <a16:creationId xmlns:a16="http://schemas.microsoft.com/office/drawing/2014/main" id="{6E51FBDA-0564-C471-8175-004AF0138294}"/>
              </a:ext>
            </a:extLst>
          </p:cNvPr>
          <p:cNvGraphicFramePr>
            <a:graphicFrameLocks noGrp="1"/>
          </p:cNvGraphicFramePr>
          <p:nvPr>
            <p:ph idx="1"/>
            <p:extLst>
              <p:ext uri="{D42A27DB-BD31-4B8C-83A1-F6EECF244321}">
                <p14:modId xmlns:p14="http://schemas.microsoft.com/office/powerpoint/2010/main" val="3046469734"/>
              </p:ext>
            </p:extLst>
          </p:nvPr>
        </p:nvGraphicFramePr>
        <p:xfrm>
          <a:off x="838200" y="1825625"/>
          <a:ext cx="10515600" cy="38809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694864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62672E2-59E3-4CA3-985A-EE779E3B6581}"/>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32680BEA-4E09-4E67-BE5E-9A0DD18F9602}"/>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graphicEl>
                                              <a:dgm id="{BD7D4B53-E934-4818-8000-05B2D137D48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FBBA3D04-83E1-4AA9-B243-6C9AC68DB201}"/>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graphicEl>
                                              <a:dgm id="{FE4BDDD8-035B-47A7-9BD1-969F011B5E55}"/>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graphicEl>
                                              <a:dgm id="{5A8A6193-7B0E-4812-AF56-AC360A50F8E3}"/>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98FD42A-988C-4AD7-BC98-4A29AC12D0A6}"/>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graphicEl>
                                              <a:dgm id="{9405FE23-6495-4BC9-A969-49B96D602239}"/>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graphicEl>
                                              <a:dgm id="{A0628405-2375-4D84-BA50-F789EFB2F74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03D826-0E9D-1AD3-516A-E1C84FD0681F}"/>
              </a:ext>
            </a:extLst>
          </p:cNvPr>
          <p:cNvSpPr>
            <a:spLocks noGrp="1"/>
          </p:cNvSpPr>
          <p:nvPr>
            <p:ph type="title"/>
          </p:nvPr>
        </p:nvSpPr>
        <p:spPr>
          <a:xfrm>
            <a:off x="4553733" y="548464"/>
            <a:ext cx="6798541" cy="1675623"/>
          </a:xfrm>
        </p:spPr>
        <p:txBody>
          <a:bodyPr anchor="b">
            <a:normAutofit/>
          </a:bodyPr>
          <a:lstStyle/>
          <a:p>
            <a:r>
              <a:rPr lang="en-GB" sz="4000"/>
              <a:t>4. Seats at the table</a:t>
            </a:r>
          </a:p>
        </p:txBody>
      </p:sp>
      <p:pic>
        <p:nvPicPr>
          <p:cNvPr id="4" name="Picture 3">
            <a:extLst>
              <a:ext uri="{FF2B5EF4-FFF2-40B4-BE49-F238E27FC236}">
                <a16:creationId xmlns:a16="http://schemas.microsoft.com/office/drawing/2014/main" id="{15A4F333-F2F0-A4C0-4658-F6E978C6B5DF}"/>
              </a:ext>
            </a:extLst>
          </p:cNvPr>
          <p:cNvPicPr>
            <a:picLocks noChangeAspect="1"/>
          </p:cNvPicPr>
          <p:nvPr/>
        </p:nvPicPr>
        <p:blipFill>
          <a:blip r:embed="rId3"/>
          <a:srcRect l="5106" r="3222"/>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BD15CA4D-2DF3-DF7E-2D26-5AA2A7C679AC}"/>
              </a:ext>
            </a:extLst>
          </p:cNvPr>
          <p:cNvSpPr>
            <a:spLocks noGrp="1"/>
          </p:cNvSpPr>
          <p:nvPr>
            <p:ph idx="1"/>
          </p:nvPr>
        </p:nvSpPr>
        <p:spPr>
          <a:xfrm>
            <a:off x="4553734" y="2409831"/>
            <a:ext cx="7315178" cy="3305170"/>
          </a:xfrm>
        </p:spPr>
        <p:txBody>
          <a:bodyPr>
            <a:normAutofit/>
          </a:bodyPr>
          <a:lstStyle/>
          <a:p>
            <a:r>
              <a:rPr lang="en-GB" sz="2400" b="1"/>
              <a:t>Key Governance Groups: </a:t>
            </a:r>
          </a:p>
          <a:p>
            <a:pPr lvl="1"/>
            <a:r>
              <a:rPr lang="en-GB" sz="2000"/>
              <a:t>University Research Ethics Committee / Faculty Research Ethics Committee(s); REF Steering Group/REF Ops; Research Innovation Board; Technicians Commitment Steering Group</a:t>
            </a:r>
          </a:p>
          <a:p>
            <a:r>
              <a:rPr lang="en-GB" sz="2400" b="1"/>
              <a:t>Key Reporting Methods: </a:t>
            </a:r>
          </a:p>
          <a:p>
            <a:pPr lvl="1"/>
            <a:r>
              <a:rPr lang="en-GB" sz="2000"/>
              <a:t>Annual Statement on Research Integrity; Researcher Development Concordat; University KPIs; Research Culture Strategy reports.</a:t>
            </a:r>
          </a:p>
        </p:txBody>
      </p:sp>
    </p:spTree>
    <p:extLst>
      <p:ext uri="{BB962C8B-B14F-4D97-AF65-F5344CB8AC3E}">
        <p14:creationId xmlns:p14="http://schemas.microsoft.com/office/powerpoint/2010/main" val="11030218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9458-74A9-1747-386A-2809F5265057}"/>
              </a:ext>
            </a:extLst>
          </p:cNvPr>
          <p:cNvSpPr>
            <a:spLocks noGrp="1"/>
          </p:cNvSpPr>
          <p:nvPr>
            <p:ph type="title"/>
          </p:nvPr>
        </p:nvSpPr>
        <p:spPr>
          <a:xfrm>
            <a:off x="201168" y="365125"/>
            <a:ext cx="3522472" cy="5418667"/>
          </a:xfrm>
        </p:spPr>
        <p:txBody>
          <a:bodyPr/>
          <a:lstStyle/>
          <a:p>
            <a:r>
              <a:rPr lang="en-GB"/>
              <a:t>Conclusions:</a:t>
            </a:r>
            <a:br>
              <a:rPr lang="en-GB"/>
            </a:br>
            <a:r>
              <a:rPr lang="en-GB"/>
              <a:t>Building resilient systems embeds long-term change</a:t>
            </a:r>
          </a:p>
        </p:txBody>
      </p:sp>
      <p:sp>
        <p:nvSpPr>
          <p:cNvPr id="3" name="Content Placeholder 2">
            <a:extLst>
              <a:ext uri="{FF2B5EF4-FFF2-40B4-BE49-F238E27FC236}">
                <a16:creationId xmlns:a16="http://schemas.microsoft.com/office/drawing/2014/main" id="{BC5F5B94-B432-9471-ABCA-2A672E1DCD08}"/>
              </a:ext>
            </a:extLst>
          </p:cNvPr>
          <p:cNvSpPr>
            <a:spLocks noGrp="1"/>
          </p:cNvSpPr>
          <p:nvPr>
            <p:ph idx="1"/>
          </p:nvPr>
        </p:nvSpPr>
        <p:spPr>
          <a:xfrm>
            <a:off x="5687568" y="1502229"/>
            <a:ext cx="5666232" cy="4130475"/>
          </a:xfrm>
        </p:spPr>
        <p:txBody>
          <a:bodyPr>
            <a:normAutofit/>
          </a:bodyPr>
          <a:lstStyle/>
          <a:p>
            <a:endParaRPr lang="en-GB"/>
          </a:p>
          <a:p>
            <a:endParaRPr lang="en-GB"/>
          </a:p>
        </p:txBody>
      </p:sp>
      <p:sp>
        <p:nvSpPr>
          <p:cNvPr id="8" name="TextBox 7">
            <a:extLst>
              <a:ext uri="{FF2B5EF4-FFF2-40B4-BE49-F238E27FC236}">
                <a16:creationId xmlns:a16="http://schemas.microsoft.com/office/drawing/2014/main" id="{A6ECDAFC-5062-5787-BA49-FA8280654C1C}"/>
              </a:ext>
            </a:extLst>
          </p:cNvPr>
          <p:cNvSpPr txBox="1"/>
          <p:nvPr/>
        </p:nvSpPr>
        <p:spPr>
          <a:xfrm>
            <a:off x="1181862" y="6004733"/>
            <a:ext cx="11327130" cy="400110"/>
          </a:xfrm>
          <a:prstGeom prst="rect">
            <a:avLst/>
          </a:prstGeom>
          <a:noFill/>
        </p:spPr>
        <p:txBody>
          <a:bodyPr wrap="square">
            <a:spAutoFit/>
          </a:bodyPr>
          <a:lstStyle/>
          <a:p>
            <a:pPr marL="0" indent="0">
              <a:buNone/>
            </a:pPr>
            <a:r>
              <a:rPr lang="en-GB" sz="2000">
                <a:latin typeface="Arial" panose="020B0604020202020204" pitchFamily="34" charset="0"/>
                <a:cs typeface="Arial" panose="020B0604020202020204" pitchFamily="34" charset="0"/>
              </a:rPr>
              <a:t>When the plumbing is working well, we don’t notice it – it just works, quietly, reliably, smoothly </a:t>
            </a:r>
          </a:p>
        </p:txBody>
      </p:sp>
      <p:graphicFrame>
        <p:nvGraphicFramePr>
          <p:cNvPr id="9" name="Diagram 8">
            <a:extLst>
              <a:ext uri="{FF2B5EF4-FFF2-40B4-BE49-F238E27FC236}">
                <a16:creationId xmlns:a16="http://schemas.microsoft.com/office/drawing/2014/main" id="{1CA06927-D4E2-2CA8-4EBA-4517E776A951}"/>
              </a:ext>
            </a:extLst>
          </p:cNvPr>
          <p:cNvGraphicFramePr/>
          <p:nvPr>
            <p:extLst>
              <p:ext uri="{D42A27DB-BD31-4B8C-83A1-F6EECF244321}">
                <p14:modId xmlns:p14="http://schemas.microsoft.com/office/powerpoint/2010/main" val="3398644611"/>
              </p:ext>
            </p:extLst>
          </p:nvPr>
        </p:nvGraphicFramePr>
        <p:xfrm>
          <a:off x="3723640" y="48393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154999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3178F21E-C2C9-4F23-8C81-740DB9BD5D1F}"/>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graphicEl>
                                              <a:dgm id="{F37CCA93-114B-4964-85BF-B6EF97F7C531}"/>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graphicEl>
                                              <a:dgm id="{CA016BA6-21DD-4CA6-AF5B-DA483E2828FA}"/>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graphicEl>
                                              <a:dgm id="{76C047D9-E737-43BC-8760-1E3A8C43D50F}"/>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C3208A65-13E2-4BAC-8983-EB680A438579}"/>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graphicEl>
                                              <a:dgm id="{14F12AB8-C28A-4EEB-9724-0D53BD55DEFF}"/>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9" grpId="0">
        <p:bldSub>
          <a:bldDgm bld="one"/>
        </p:bldSub>
      </p:bldGraphic>
    </p:bldLst>
  </p:timing>
</p:sld>
</file>

<file path=ppt/theme/theme1.xml><?xml version="1.0" encoding="utf-8"?>
<a:theme xmlns:a="http://schemas.openxmlformats.org/drawingml/2006/main" name="Office Theme">
  <a:themeElements>
    <a:clrScheme name="Research Culture">
      <a:dk1>
        <a:srgbClr val="69645D"/>
      </a:dk1>
      <a:lt1>
        <a:srgbClr val="FFFFFF"/>
      </a:lt1>
      <a:dk2>
        <a:srgbClr val="000000"/>
      </a:dk2>
      <a:lt2>
        <a:srgbClr val="E7E6E6"/>
      </a:lt2>
      <a:accent1>
        <a:srgbClr val="839220"/>
      </a:accent1>
      <a:accent2>
        <a:srgbClr val="795078"/>
      </a:accent2>
      <a:accent3>
        <a:srgbClr val="AA496C"/>
      </a:accent3>
      <a:accent4>
        <a:srgbClr val="00708F"/>
      </a:accent4>
      <a:accent5>
        <a:srgbClr val="69645D"/>
      </a:accent5>
      <a:accent6>
        <a:srgbClr val="EFEAE6"/>
      </a:accent6>
      <a:hlink>
        <a:srgbClr val="0563C1"/>
      </a:hlink>
      <a:folHlink>
        <a:srgbClr val="795078"/>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17AA57EB29CF4D9E48CA1DF308B833" ma:contentTypeVersion="13" ma:contentTypeDescription="Create a new document." ma:contentTypeScope="" ma:versionID="b2e98e7d5730681f32ac892f21d21a98">
  <xsd:schema xmlns:xsd="http://www.w3.org/2001/XMLSchema" xmlns:xs="http://www.w3.org/2001/XMLSchema" xmlns:p="http://schemas.microsoft.com/office/2006/metadata/properties" xmlns:ns2="44f33f69-f929-4a8d-a93b-6469beaa1e01" xmlns:ns3="5e3a6275-918f-4654-9d17-b6c5c510fd8f" targetNamespace="http://schemas.microsoft.com/office/2006/metadata/properties" ma:root="true" ma:fieldsID="c21a6973da3d84f6053442d6638790d7" ns2:_="" ns3:_="">
    <xsd:import namespace="44f33f69-f929-4a8d-a93b-6469beaa1e01"/>
    <xsd:import namespace="5e3a6275-918f-4654-9d17-b6c5c510fd8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f33f69-f929-4a8d-a93b-6469beaa1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3a19cb6-1b10-4512-a12b-f76e45842a2d"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e3a6275-918f-4654-9d17-b6c5c510fd8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d1dc771-d227-431a-89e4-7be4c94d8e39}" ma:internalName="TaxCatchAll" ma:showField="CatchAllData" ma:web="5e3a6275-918f-4654-9d17-b6c5c510fd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44f33f69-f929-4a8d-a93b-6469beaa1e01" xsi:nil="true"/>
    <TaxCatchAll xmlns="5e3a6275-918f-4654-9d17-b6c5c510fd8f" xsi:nil="true"/>
    <lcf76f155ced4ddcb4097134ff3c332f xmlns="44f33f69-f929-4a8d-a93b-6469beaa1e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1AE90A-22F0-4AE2-A0F3-3E6115310939}">
  <ds:schemaRefs>
    <ds:schemaRef ds:uri="http://schemas.microsoft.com/sharepoint/v3/contenttype/forms"/>
  </ds:schemaRefs>
</ds:datastoreItem>
</file>

<file path=customXml/itemProps2.xml><?xml version="1.0" encoding="utf-8"?>
<ds:datastoreItem xmlns:ds="http://schemas.openxmlformats.org/officeDocument/2006/customXml" ds:itemID="{2CBBC1B5-317E-40B8-855F-55BB1E310D9C}">
  <ds:schemaRefs>
    <ds:schemaRef ds:uri="44f33f69-f929-4a8d-a93b-6469beaa1e01"/>
    <ds:schemaRef ds:uri="5e3a6275-918f-4654-9d17-b6c5c510fd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FC9ECEE-0FB8-48E9-964B-5DD6C5763A4B}">
  <ds:schemaRefs>
    <ds:schemaRef ds:uri="http://purl.org/dc/dcmitype/"/>
    <ds:schemaRef ds:uri="http://schemas.microsoft.com/office/infopath/2007/PartnerControls"/>
    <ds:schemaRef ds:uri="http://purl.org/dc/elements/1.1/"/>
    <ds:schemaRef ds:uri="5e3a6275-918f-4654-9d17-b6c5c510fd8f"/>
    <ds:schemaRef ds:uri="http://schemas.microsoft.com/office/2006/metadata/properties"/>
    <ds:schemaRef ds:uri="http://schemas.microsoft.com/office/2006/documentManagement/types"/>
    <ds:schemaRef ds:uri="44f33f69-f929-4a8d-a93b-6469beaa1e01"/>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TotalTime>
  <Words>3673</Words>
  <Application>Microsoft Office PowerPoint</Application>
  <PresentationFormat>Widescreen</PresentationFormat>
  <Paragraphs>243</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Canva Sans</vt:lpstr>
      <vt:lpstr>Helvetica</vt:lpstr>
      <vt:lpstr>Helvetica Light</vt:lpstr>
      <vt:lpstr>Wingdings</vt:lpstr>
      <vt:lpstr>Office Theme</vt:lpstr>
      <vt:lpstr>PowerPoint Presentation</vt:lpstr>
      <vt:lpstr>PowerPoint Presentation</vt:lpstr>
      <vt:lpstr>PowerPoint Presentation</vt:lpstr>
      <vt:lpstr>Institutional “plumbers”</vt:lpstr>
      <vt:lpstr>1. Targeted collaboration</vt:lpstr>
      <vt:lpstr>2. Systems, processes and policies</vt:lpstr>
      <vt:lpstr>3. Cross-functional working</vt:lpstr>
      <vt:lpstr>4. Seats at the table</vt:lpstr>
      <vt:lpstr>Conclusions: Building resilient systems embeds long-term change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Casey Dickinson</dc:creator>
  <cp:lastModifiedBy>Technician Harrogate</cp:lastModifiedBy>
  <cp:revision>3</cp:revision>
  <cp:lastPrinted>2024-09-18T13:43:16Z</cp:lastPrinted>
  <dcterms:created xsi:type="dcterms:W3CDTF">2017-03-28T10:31:45Z</dcterms:created>
  <dcterms:modified xsi:type="dcterms:W3CDTF">2026-06-17T10:08:40Z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6092900.00000000</vt:lpwstr>
  </property>
  <property fmtid="{D5CDD505-2E9C-101B-9397-08002B2CF9AE}" pid="3" name="ContentTypeId">
    <vt:lpwstr>0x010100D017AA57EB29CF4D9E48CA1DF308B833</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