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3.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5.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6.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17.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8.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19.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0.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21.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2.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23.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24.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25.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5"/>
  </p:notesMasterIdLst>
  <p:sldIdLst>
    <p:sldId id="368" r:id="rId5"/>
    <p:sldId id="4982" r:id="rId6"/>
    <p:sldId id="4914" r:id="rId7"/>
    <p:sldId id="4919" r:id="rId8"/>
    <p:sldId id="4983" r:id="rId9"/>
    <p:sldId id="4986" r:id="rId10"/>
    <p:sldId id="4984" r:id="rId11"/>
    <p:sldId id="4920" r:id="rId12"/>
    <p:sldId id="4921" r:id="rId13"/>
    <p:sldId id="4937" r:id="rId14"/>
    <p:sldId id="4922" r:id="rId15"/>
    <p:sldId id="4923" r:id="rId16"/>
    <p:sldId id="4924" r:id="rId17"/>
    <p:sldId id="4930" r:id="rId18"/>
    <p:sldId id="4985" r:id="rId19"/>
    <p:sldId id="4926" r:id="rId20"/>
    <p:sldId id="4974" r:id="rId21"/>
    <p:sldId id="4975" r:id="rId22"/>
    <p:sldId id="4976" r:id="rId23"/>
    <p:sldId id="4928" r:id="rId24"/>
    <p:sldId id="4927" r:id="rId25"/>
    <p:sldId id="4933" r:id="rId26"/>
    <p:sldId id="4934" r:id="rId27"/>
    <p:sldId id="4967" r:id="rId28"/>
    <p:sldId id="4969" r:id="rId29"/>
    <p:sldId id="4972" r:id="rId30"/>
    <p:sldId id="4973" r:id="rId31"/>
    <p:sldId id="4970" r:id="rId32"/>
    <p:sldId id="4955" r:id="rId33"/>
    <p:sldId id="4935" r:id="rId34"/>
    <p:sldId id="4932" r:id="rId35"/>
    <p:sldId id="4931" r:id="rId36"/>
    <p:sldId id="4936" r:id="rId37"/>
    <p:sldId id="4978" r:id="rId38"/>
    <p:sldId id="4954" r:id="rId39"/>
    <p:sldId id="4939" r:id="rId40"/>
    <p:sldId id="4941" r:id="rId41"/>
    <p:sldId id="4944" r:id="rId42"/>
    <p:sldId id="4942" r:id="rId43"/>
    <p:sldId id="4940" r:id="rId44"/>
    <p:sldId id="4977" r:id="rId45"/>
    <p:sldId id="4945" r:id="rId46"/>
    <p:sldId id="4946" r:id="rId47"/>
    <p:sldId id="4962" r:id="rId48"/>
    <p:sldId id="4966" r:id="rId49"/>
    <p:sldId id="4965" r:id="rId50"/>
    <p:sldId id="4979" r:id="rId51"/>
    <p:sldId id="4981" r:id="rId52"/>
    <p:sldId id="4938" r:id="rId53"/>
    <p:sldId id="4913"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00000"/>
    <a:srgbClr val="4EA72E"/>
    <a:srgbClr val="196B24"/>
    <a:srgbClr val="E97132"/>
    <a:srgbClr val="FFFEFA"/>
    <a:srgbClr val="7292CC"/>
    <a:srgbClr val="4D93D9"/>
    <a:srgbClr val="F3F0EC"/>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125" autoAdjust="0"/>
  </p:normalViewPr>
  <p:slideViewPr>
    <p:cSldViewPr snapToGrid="0">
      <p:cViewPr varScale="1">
        <p:scale>
          <a:sx n="41" d="100"/>
          <a:sy n="41" d="100"/>
        </p:scale>
        <p:origin x="1258" y="1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oleObject" Target="https://universityofstandrews907-my.sharepoint.com/personal/lks20_st-andrews_ac_uk/Documents/Documents%20from%20Dundee/AMRA%20SIG/ARMA%20Conference%20June%202026/Charts%20for%20presentation.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universityofstandrews907-my.sharepoint.com/personal/lks20_st-andrews_ac_uk/Documents/Documents%20from%20Dundee/AMRA%20SIG/ARMA%20Conference%20June%202026/Charts%20for%20presentation.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https://universityofstandrews907-my.sharepoint.com/personal/lks20_st-andrews_ac_uk/Documents/Documents%20from%20Dundee/AMRA%20SIG/ARMA%20Conference%20June%202026/Charts%20fo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https://universityofstandrews907-my.sharepoint.com/personal/lks20_st-andrews_ac_uk/Documents/Documents%20from%20Dundee/AMRA%20SIG/ARMA%20Conference%20June%202026/Charts%20for%20presentation.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https://universityofstandrews907-my.sharepoint.com/personal/lks20_st-andrews_ac_uk/Documents/Documents%20from%20Dundee/AMRA%20SIG/ARMA%20Conference%20June%202026/Charts%20for%20presentation.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ofstandrews907-my.sharepoint.com/personal/lks20_st-andrews_ac_uk/Documents/Documents%20from%20Dundee/AMRA%20SIG/ARMA%20Conference%20June%202026/Charts%20fo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oleObject" Target="https://universityofstandrews907-my.sharepoint.com/personal/lks20_st-andrews_ac_uk/Documents/Documents%20from%20Dundee/AMRA%20SIG/ARMA%20Conference%20June%202026/Charts%20fo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universityofstandrews907-my.sharepoint.com/personal/lks20_st-andrews_ac_uk/Documents/Documents%20from%20Dundee/AMRA%20SIG/ARMA%20Conference%20June%202026/Charts%20fo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universityofstandrews907-my.sharepoint.com/personal/lks20_st-andrews_ac_uk/Documents/Documents%20from%20Dundee/AMRA%20SIG/ARMA%20Conference%20June%202026/Charts%20fo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uowtsd.sharepoint.com/teams/ARMAResearchandInnovationCultureSIG_GRP/Shared%20Documents/General/ARMA%20Research%20Culture%20Survey/2026/ARMA%20Conference%202026/Charts%20for%20presentation.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r>
              <a:rPr lang="en-GB">
                <a:solidFill>
                  <a:schemeClr val="bg2">
                    <a:lumMod val="10000"/>
                  </a:schemeClr>
                </a:solidFill>
              </a:rPr>
              <a:t>Geographical location (n = 274</a:t>
            </a:r>
            <a:r>
              <a:rPr lang="en-GB" baseline="0">
                <a:solidFill>
                  <a:schemeClr val="bg2">
                    <a:lumMod val="10000"/>
                  </a:schemeClr>
                </a:solidFill>
              </a:rPr>
              <a:t> and 462)</a:t>
            </a:r>
            <a:r>
              <a:rPr lang="en-GB">
                <a:solidFill>
                  <a:schemeClr val="bg2">
                    <a:lumMod val="10000"/>
                  </a:schemeClr>
                </a:solidFill>
              </a:rPr>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endParaRPr lang="en-US"/>
        </a:p>
      </c:txPr>
    </c:title>
    <c:autoTitleDeleted val="0"/>
    <c:plotArea>
      <c:layout/>
      <c:barChart>
        <c:barDir val="bar"/>
        <c:grouping val="clustered"/>
        <c:varyColors val="0"/>
        <c:ser>
          <c:idx val="0"/>
          <c:order val="0"/>
          <c:tx>
            <c:strRef>
              <c:f>geography!$C$1</c:f>
              <c:strCache>
                <c:ptCount val="1"/>
                <c:pt idx="0">
                  <c:v>2026</c:v>
                </c:pt>
              </c:strCache>
            </c:strRef>
          </c:tx>
          <c:spPr>
            <a:solidFill>
              <a:schemeClr val="accent1"/>
            </a:solidFill>
            <a:ln>
              <a:noFill/>
            </a:ln>
            <a:effectLst/>
          </c:spPr>
          <c:invertIfNegative val="0"/>
          <c:cat>
            <c:strRef>
              <c:f>geography!$B$2:$B$15</c:f>
              <c:strCache>
                <c:ptCount val="14"/>
                <c:pt idx="0">
                  <c:v>England - London</c:v>
                </c:pt>
                <c:pt idx="1">
                  <c:v>England - South East</c:v>
                </c:pt>
                <c:pt idx="2">
                  <c:v>England - South West</c:v>
                </c:pt>
                <c:pt idx="3">
                  <c:v>England - West Midlands</c:v>
                </c:pt>
                <c:pt idx="4">
                  <c:v>England - North West</c:v>
                </c:pt>
                <c:pt idx="5">
                  <c:v>England - North East</c:v>
                </c:pt>
                <c:pt idx="6">
                  <c:v>England - Yorkshire and the Humber</c:v>
                </c:pt>
                <c:pt idx="7">
                  <c:v>England - East Midlands</c:v>
                </c:pt>
                <c:pt idx="8">
                  <c:v>England - East of England</c:v>
                </c:pt>
                <c:pt idx="9">
                  <c:v>Wales</c:v>
                </c:pt>
                <c:pt idx="10">
                  <c:v>Scotland</c:v>
                </c:pt>
                <c:pt idx="11">
                  <c:v>Northern Ireland</c:v>
                </c:pt>
                <c:pt idx="12">
                  <c:v>Other (please specify</c:v>
                </c:pt>
                <c:pt idx="13">
                  <c:v>Prefer not to say</c:v>
                </c:pt>
              </c:strCache>
            </c:strRef>
          </c:cat>
          <c:val>
            <c:numRef>
              <c:f>geography!$C$2:$C$15</c:f>
              <c:numCache>
                <c:formatCode>General</c:formatCode>
                <c:ptCount val="14"/>
                <c:pt idx="0">
                  <c:v>78</c:v>
                </c:pt>
                <c:pt idx="1">
                  <c:v>54</c:v>
                </c:pt>
                <c:pt idx="2">
                  <c:v>77</c:v>
                </c:pt>
                <c:pt idx="3">
                  <c:v>15</c:v>
                </c:pt>
                <c:pt idx="4">
                  <c:v>27</c:v>
                </c:pt>
                <c:pt idx="5">
                  <c:v>29</c:v>
                </c:pt>
                <c:pt idx="6">
                  <c:v>33</c:v>
                </c:pt>
                <c:pt idx="7">
                  <c:v>22</c:v>
                </c:pt>
                <c:pt idx="8">
                  <c:v>32</c:v>
                </c:pt>
                <c:pt idx="9">
                  <c:v>16</c:v>
                </c:pt>
                <c:pt idx="10">
                  <c:v>68</c:v>
                </c:pt>
                <c:pt idx="11">
                  <c:v>8</c:v>
                </c:pt>
                <c:pt idx="12">
                  <c:v>3</c:v>
                </c:pt>
                <c:pt idx="13">
                  <c:v>0</c:v>
                </c:pt>
              </c:numCache>
            </c:numRef>
          </c:val>
          <c:extLst>
            <c:ext xmlns:c16="http://schemas.microsoft.com/office/drawing/2014/chart" uri="{C3380CC4-5D6E-409C-BE32-E72D297353CC}">
              <c16:uniqueId val="{00000000-CFEE-4A7C-ACAB-8DF914944F76}"/>
            </c:ext>
          </c:extLst>
        </c:ser>
        <c:ser>
          <c:idx val="1"/>
          <c:order val="1"/>
          <c:tx>
            <c:strRef>
              <c:f>geography!$D$1</c:f>
              <c:strCache>
                <c:ptCount val="1"/>
                <c:pt idx="0">
                  <c:v>2020</c:v>
                </c:pt>
              </c:strCache>
            </c:strRef>
          </c:tx>
          <c:spPr>
            <a:solidFill>
              <a:schemeClr val="accent2"/>
            </a:solidFill>
            <a:ln>
              <a:noFill/>
            </a:ln>
            <a:effectLst/>
          </c:spPr>
          <c:invertIfNegative val="0"/>
          <c:cat>
            <c:strRef>
              <c:f>geography!$B$2:$B$15</c:f>
              <c:strCache>
                <c:ptCount val="14"/>
                <c:pt idx="0">
                  <c:v>England - London</c:v>
                </c:pt>
                <c:pt idx="1">
                  <c:v>England - South East</c:v>
                </c:pt>
                <c:pt idx="2">
                  <c:v>England - South West</c:v>
                </c:pt>
                <c:pt idx="3">
                  <c:v>England - West Midlands</c:v>
                </c:pt>
                <c:pt idx="4">
                  <c:v>England - North West</c:v>
                </c:pt>
                <c:pt idx="5">
                  <c:v>England - North East</c:v>
                </c:pt>
                <c:pt idx="6">
                  <c:v>England - Yorkshire and the Humber</c:v>
                </c:pt>
                <c:pt idx="7">
                  <c:v>England - East Midlands</c:v>
                </c:pt>
                <c:pt idx="8">
                  <c:v>England - East of England</c:v>
                </c:pt>
                <c:pt idx="9">
                  <c:v>Wales</c:v>
                </c:pt>
                <c:pt idx="10">
                  <c:v>Scotland</c:v>
                </c:pt>
                <c:pt idx="11">
                  <c:v>Northern Ireland</c:v>
                </c:pt>
                <c:pt idx="12">
                  <c:v>Other (please specify</c:v>
                </c:pt>
                <c:pt idx="13">
                  <c:v>Prefer not to say</c:v>
                </c:pt>
              </c:strCache>
            </c:strRef>
          </c:cat>
          <c:val>
            <c:numRef>
              <c:f>geography!$D$2:$D$15</c:f>
              <c:numCache>
                <c:formatCode>General</c:formatCode>
                <c:ptCount val="14"/>
                <c:pt idx="0">
                  <c:v>44</c:v>
                </c:pt>
                <c:pt idx="1">
                  <c:v>30</c:v>
                </c:pt>
                <c:pt idx="2">
                  <c:v>17</c:v>
                </c:pt>
                <c:pt idx="3">
                  <c:v>15</c:v>
                </c:pt>
                <c:pt idx="4">
                  <c:v>30</c:v>
                </c:pt>
                <c:pt idx="5">
                  <c:v>46</c:v>
                </c:pt>
                <c:pt idx="6">
                  <c:v>18</c:v>
                </c:pt>
                <c:pt idx="7">
                  <c:v>15</c:v>
                </c:pt>
                <c:pt idx="8">
                  <c:v>13</c:v>
                </c:pt>
                <c:pt idx="9">
                  <c:v>5</c:v>
                </c:pt>
                <c:pt idx="10">
                  <c:v>33</c:v>
                </c:pt>
                <c:pt idx="11">
                  <c:v>2</c:v>
                </c:pt>
                <c:pt idx="12">
                  <c:v>5</c:v>
                </c:pt>
                <c:pt idx="13">
                  <c:v>1</c:v>
                </c:pt>
              </c:numCache>
            </c:numRef>
          </c:val>
          <c:extLst>
            <c:ext xmlns:c16="http://schemas.microsoft.com/office/drawing/2014/chart" uri="{C3380CC4-5D6E-409C-BE32-E72D297353CC}">
              <c16:uniqueId val="{00000001-CFEE-4A7C-ACAB-8DF914944F76}"/>
            </c:ext>
          </c:extLst>
        </c:ser>
        <c:dLbls>
          <c:showLegendKey val="0"/>
          <c:showVal val="0"/>
          <c:showCatName val="0"/>
          <c:showSerName val="0"/>
          <c:showPercent val="0"/>
          <c:showBubbleSize val="0"/>
        </c:dLbls>
        <c:gapWidth val="182"/>
        <c:axId val="1183617632"/>
        <c:axId val="1183618112"/>
      </c:barChart>
      <c:catAx>
        <c:axId val="11836176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1183618112"/>
        <c:crosses val="autoZero"/>
        <c:auto val="1"/>
        <c:lblAlgn val="ctr"/>
        <c:lblOffset val="100"/>
        <c:noMultiLvlLbl val="0"/>
      </c:catAx>
      <c:valAx>
        <c:axId val="11836181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3617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600" dirty="0">
                <a:solidFill>
                  <a:schemeClr val="tx1">
                    <a:lumMod val="50000"/>
                  </a:schemeClr>
                </a:solidFill>
              </a:rPr>
              <a:t>Career Development for all staff groups (n</a:t>
            </a:r>
            <a:r>
              <a:rPr lang="en-GB" sz="1600" baseline="0" dirty="0">
                <a:solidFill>
                  <a:schemeClr val="tx1">
                    <a:lumMod val="50000"/>
                  </a:schemeClr>
                </a:solidFill>
              </a:rPr>
              <a:t> = 340)</a:t>
            </a:r>
            <a:endParaRPr lang="en-GB" sz="1600" dirty="0">
              <a:solidFill>
                <a:schemeClr val="tx1">
                  <a:lumMod val="50000"/>
                </a:scheme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careers!$B$60:$B$65</c:f>
              <c:strCache>
                <c:ptCount val="6"/>
                <c:pt idx="0">
                  <c:v>Much improved</c:v>
                </c:pt>
                <c:pt idx="1">
                  <c:v>Somewhat improved</c:v>
                </c:pt>
                <c:pt idx="2">
                  <c:v>No change</c:v>
                </c:pt>
                <c:pt idx="3">
                  <c:v>Somewhat worse</c:v>
                </c:pt>
                <c:pt idx="4">
                  <c:v>Much worse</c:v>
                </c:pt>
                <c:pt idx="5">
                  <c:v>Not sure</c:v>
                </c:pt>
              </c:strCache>
            </c:strRef>
          </c:cat>
          <c:val>
            <c:numRef>
              <c:f>careers!$C$60:$C$65</c:f>
              <c:numCache>
                <c:formatCode>0.0%</c:formatCode>
                <c:ptCount val="6"/>
                <c:pt idx="0">
                  <c:v>6.4705882352941183E-2</c:v>
                </c:pt>
                <c:pt idx="1">
                  <c:v>0.41764705882352943</c:v>
                </c:pt>
                <c:pt idx="2">
                  <c:v>0.23823529411764705</c:v>
                </c:pt>
                <c:pt idx="3">
                  <c:v>0.14705882352941177</c:v>
                </c:pt>
                <c:pt idx="4">
                  <c:v>5.8823529411764705E-2</c:v>
                </c:pt>
                <c:pt idx="5">
                  <c:v>7.3529411764705885E-2</c:v>
                </c:pt>
              </c:numCache>
            </c:numRef>
          </c:val>
          <c:extLst>
            <c:ext xmlns:c16="http://schemas.microsoft.com/office/drawing/2014/chart" uri="{C3380CC4-5D6E-409C-BE32-E72D297353CC}">
              <c16:uniqueId val="{00000000-9A79-4B0D-8283-AFFCD7EE82F6}"/>
            </c:ext>
          </c:extLst>
        </c:ser>
        <c:dLbls>
          <c:showLegendKey val="0"/>
          <c:showVal val="0"/>
          <c:showCatName val="0"/>
          <c:showSerName val="0"/>
          <c:showPercent val="0"/>
          <c:showBubbleSize val="0"/>
        </c:dLbls>
        <c:gapWidth val="219"/>
        <c:overlap val="-27"/>
        <c:axId val="304824976"/>
        <c:axId val="304825456"/>
      </c:barChart>
      <c:catAx>
        <c:axId val="304824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304825456"/>
        <c:crosses val="autoZero"/>
        <c:auto val="1"/>
        <c:lblAlgn val="ctr"/>
        <c:lblOffset val="100"/>
        <c:noMultiLvlLbl val="0"/>
      </c:catAx>
      <c:valAx>
        <c:axId val="3048254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304824976"/>
        <c:crosses val="autoZero"/>
        <c:crossBetween val="between"/>
      </c:valAx>
      <c:spPr>
        <a:noFill/>
        <a:ln>
          <a:noFill/>
        </a:ln>
        <a:effectLst/>
      </c:spPr>
    </c:plotArea>
    <c:plotVisOnly val="1"/>
    <c:dispBlanksAs val="gap"/>
    <c:showDLblsOverMax val="0"/>
  </c:chart>
  <c:spPr>
    <a:solidFill>
      <a:srgbClr val="FFFEFA"/>
    </a:solid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50000"/>
                  </a:schemeClr>
                </a:solidFill>
                <a:latin typeface="+mn-lt"/>
                <a:ea typeface="+mn-ea"/>
                <a:cs typeface="+mn-cs"/>
              </a:defRPr>
            </a:pPr>
            <a:r>
              <a:rPr lang="en-GB" sz="1600" dirty="0">
                <a:solidFill>
                  <a:schemeClr val="tx1">
                    <a:lumMod val="50000"/>
                  </a:schemeClr>
                </a:solidFill>
              </a:rPr>
              <a:t>Supportive of and recognises diverse career pathways (n = 313)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50000"/>
                </a:schemeClr>
              </a:solidFill>
              <a:latin typeface="+mn-lt"/>
              <a:ea typeface="+mn-ea"/>
              <a:cs typeface="+mn-cs"/>
            </a:defRPr>
          </a:pPr>
          <a:endParaRPr lang="en-US"/>
        </a:p>
      </c:txPr>
    </c:title>
    <c:autoTitleDeleted val="0"/>
    <c:plotArea>
      <c:layout/>
      <c:barChart>
        <c:barDir val="bar"/>
        <c:grouping val="clustered"/>
        <c:varyColors val="0"/>
        <c:ser>
          <c:idx val="1"/>
          <c:order val="0"/>
          <c:tx>
            <c:strRef>
              <c:f>careers!$E$105</c:f>
              <c:strCache>
                <c:ptCount val="1"/>
                <c:pt idx="0">
                  <c:v>Leaders of organisation</c:v>
                </c:pt>
              </c:strCache>
            </c:strRef>
          </c:tx>
          <c:spPr>
            <a:solidFill>
              <a:schemeClr val="accent2"/>
            </a:solidFill>
            <a:ln>
              <a:noFill/>
            </a:ln>
            <a:effectLst/>
          </c:spPr>
          <c:invertIfNegative val="0"/>
          <c:cat>
            <c:strRef>
              <c:f>careers!$C$106:$C$111</c:f>
              <c:strCache>
                <c:ptCount val="6"/>
                <c:pt idx="0">
                  <c:v>Strongly agree</c:v>
                </c:pt>
                <c:pt idx="1">
                  <c:v>Agree</c:v>
                </c:pt>
                <c:pt idx="2">
                  <c:v>Neutral</c:v>
                </c:pt>
                <c:pt idx="3">
                  <c:v>Disagree</c:v>
                </c:pt>
                <c:pt idx="4">
                  <c:v>Strongly disagree</c:v>
                </c:pt>
                <c:pt idx="5">
                  <c:v>Not sure</c:v>
                </c:pt>
              </c:strCache>
            </c:strRef>
          </c:cat>
          <c:val>
            <c:numRef>
              <c:f>careers!$E$106:$E$111</c:f>
              <c:numCache>
                <c:formatCode>General</c:formatCode>
                <c:ptCount val="6"/>
                <c:pt idx="0">
                  <c:v>18</c:v>
                </c:pt>
                <c:pt idx="1">
                  <c:v>96</c:v>
                </c:pt>
                <c:pt idx="2">
                  <c:v>78</c:v>
                </c:pt>
                <c:pt idx="3">
                  <c:v>63</c:v>
                </c:pt>
                <c:pt idx="4">
                  <c:v>40</c:v>
                </c:pt>
                <c:pt idx="5">
                  <c:v>8</c:v>
                </c:pt>
              </c:numCache>
            </c:numRef>
          </c:val>
          <c:extLst>
            <c:ext xmlns:c16="http://schemas.microsoft.com/office/drawing/2014/chart" uri="{C3380CC4-5D6E-409C-BE32-E72D297353CC}">
              <c16:uniqueId val="{00000000-EE47-407D-A87F-7713E4FCBEA0}"/>
            </c:ext>
          </c:extLst>
        </c:ser>
        <c:ser>
          <c:idx val="0"/>
          <c:order val="1"/>
          <c:tx>
            <c:strRef>
              <c:f>careers!$D$105</c:f>
              <c:strCache>
                <c:ptCount val="1"/>
                <c:pt idx="0">
                  <c:v>Line manager</c:v>
                </c:pt>
              </c:strCache>
            </c:strRef>
          </c:tx>
          <c:spPr>
            <a:solidFill>
              <a:schemeClr val="accent1"/>
            </a:solidFill>
            <a:ln>
              <a:noFill/>
            </a:ln>
            <a:effectLst/>
          </c:spPr>
          <c:invertIfNegative val="0"/>
          <c:cat>
            <c:strRef>
              <c:f>careers!$C$106:$C$111</c:f>
              <c:strCache>
                <c:ptCount val="6"/>
                <c:pt idx="0">
                  <c:v>Strongly agree</c:v>
                </c:pt>
                <c:pt idx="1">
                  <c:v>Agree</c:v>
                </c:pt>
                <c:pt idx="2">
                  <c:v>Neutral</c:v>
                </c:pt>
                <c:pt idx="3">
                  <c:v>Disagree</c:v>
                </c:pt>
                <c:pt idx="4">
                  <c:v>Strongly disagree</c:v>
                </c:pt>
                <c:pt idx="5">
                  <c:v>Not sure</c:v>
                </c:pt>
              </c:strCache>
            </c:strRef>
          </c:cat>
          <c:val>
            <c:numRef>
              <c:f>careers!$D$106:$D$111</c:f>
              <c:numCache>
                <c:formatCode>General</c:formatCode>
                <c:ptCount val="6"/>
                <c:pt idx="0">
                  <c:v>101</c:v>
                </c:pt>
                <c:pt idx="1">
                  <c:v>110</c:v>
                </c:pt>
                <c:pt idx="2">
                  <c:v>57</c:v>
                </c:pt>
                <c:pt idx="3">
                  <c:v>18</c:v>
                </c:pt>
                <c:pt idx="4">
                  <c:v>19</c:v>
                </c:pt>
                <c:pt idx="5">
                  <c:v>8</c:v>
                </c:pt>
              </c:numCache>
            </c:numRef>
          </c:val>
          <c:extLst>
            <c:ext xmlns:c16="http://schemas.microsoft.com/office/drawing/2014/chart" uri="{C3380CC4-5D6E-409C-BE32-E72D297353CC}">
              <c16:uniqueId val="{00000001-EE47-407D-A87F-7713E4FCBEA0}"/>
            </c:ext>
          </c:extLst>
        </c:ser>
        <c:dLbls>
          <c:showLegendKey val="0"/>
          <c:showVal val="0"/>
          <c:showCatName val="0"/>
          <c:showSerName val="0"/>
          <c:showPercent val="0"/>
          <c:showBubbleSize val="0"/>
        </c:dLbls>
        <c:gapWidth val="182"/>
        <c:axId val="320312112"/>
        <c:axId val="320305392"/>
      </c:barChart>
      <c:catAx>
        <c:axId val="3203121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320305392"/>
        <c:crosses val="autoZero"/>
        <c:auto val="1"/>
        <c:lblAlgn val="ctr"/>
        <c:lblOffset val="100"/>
        <c:noMultiLvlLbl val="0"/>
      </c:catAx>
      <c:valAx>
        <c:axId val="32030539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320312112"/>
        <c:crosses val="autoZero"/>
        <c:crossBetween val="between"/>
      </c:valAx>
      <c:spPr>
        <a:solidFill>
          <a:srgbClr val="FFFEFA"/>
        </a:soli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rgbClr val="FFFEFA"/>
    </a:solid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r>
              <a:rPr lang="en-GB" sz="1800" dirty="0">
                <a:solidFill>
                  <a:schemeClr val="bg2">
                    <a:lumMod val="10000"/>
                  </a:schemeClr>
                </a:solidFill>
              </a:rPr>
              <a:t>I feel my skills, knowledge, and experience are valued in my role (n=345)</a:t>
            </a:r>
          </a:p>
        </c:rich>
      </c:tx>
      <c:layout>
        <c:manualLayout>
          <c:xMode val="edge"/>
          <c:yMode val="edge"/>
          <c:x val="0.17472103004291845"/>
          <c:y val="5.017397595705212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Sheet4!$B$20</c:f>
              <c:strCache>
                <c:ptCount val="1"/>
                <c:pt idx="0">
                  <c:v>2020</c:v>
                </c:pt>
              </c:strCache>
            </c:strRef>
          </c:tx>
          <c:spPr>
            <a:solidFill>
              <a:schemeClr val="accent2"/>
            </a:solidFill>
            <a:ln>
              <a:noFill/>
            </a:ln>
            <a:effectLst/>
          </c:spPr>
          <c:invertIfNegative val="0"/>
          <c:cat>
            <c:strRef>
              <c:f>Sheet4!$C$2:$H$2</c:f>
              <c:strCache>
                <c:ptCount val="6"/>
                <c:pt idx="0">
                  <c:v>Strongly Agree</c:v>
                </c:pt>
                <c:pt idx="1">
                  <c:v>Agree</c:v>
                </c:pt>
                <c:pt idx="2">
                  <c:v>Neutral</c:v>
                </c:pt>
                <c:pt idx="3">
                  <c:v>Disagree</c:v>
                </c:pt>
                <c:pt idx="4">
                  <c:v>Strongly Disagree</c:v>
                </c:pt>
                <c:pt idx="5">
                  <c:v>n/a</c:v>
                </c:pt>
              </c:strCache>
            </c:strRef>
          </c:cat>
          <c:val>
            <c:numRef>
              <c:f>Sheet4!$C$20:$H$20</c:f>
              <c:numCache>
                <c:formatCode>0%</c:formatCode>
                <c:ptCount val="6"/>
                <c:pt idx="0">
                  <c:v>0.23012552301255229</c:v>
                </c:pt>
                <c:pt idx="1">
                  <c:v>0.45188284518828453</c:v>
                </c:pt>
                <c:pt idx="2">
                  <c:v>0.16736401673640167</c:v>
                </c:pt>
                <c:pt idx="3">
                  <c:v>0.12133891213389121</c:v>
                </c:pt>
                <c:pt idx="4">
                  <c:v>2.5104602510460251E-2</c:v>
                </c:pt>
                <c:pt idx="5">
                  <c:v>4.1841004184100415E-3</c:v>
                </c:pt>
              </c:numCache>
            </c:numRef>
          </c:val>
          <c:extLst>
            <c:ext xmlns:c16="http://schemas.microsoft.com/office/drawing/2014/chart" uri="{C3380CC4-5D6E-409C-BE32-E72D297353CC}">
              <c16:uniqueId val="{00000000-D7B9-4A9C-9AE5-B9058566BBEE}"/>
            </c:ext>
          </c:extLst>
        </c:ser>
        <c:ser>
          <c:idx val="0"/>
          <c:order val="1"/>
          <c:tx>
            <c:strRef>
              <c:f>Sheet4!$B$18</c:f>
              <c:strCache>
                <c:ptCount val="1"/>
                <c:pt idx="0">
                  <c:v>2026</c:v>
                </c:pt>
              </c:strCache>
            </c:strRef>
          </c:tx>
          <c:spPr>
            <a:solidFill>
              <a:schemeClr val="accent1"/>
            </a:solidFill>
            <a:ln>
              <a:noFill/>
            </a:ln>
            <a:effectLst/>
          </c:spPr>
          <c:invertIfNegative val="0"/>
          <c:cat>
            <c:strRef>
              <c:f>Sheet4!$C$2:$H$2</c:f>
              <c:strCache>
                <c:ptCount val="6"/>
                <c:pt idx="0">
                  <c:v>Strongly Agree</c:v>
                </c:pt>
                <c:pt idx="1">
                  <c:v>Agree</c:v>
                </c:pt>
                <c:pt idx="2">
                  <c:v>Neutral</c:v>
                </c:pt>
                <c:pt idx="3">
                  <c:v>Disagree</c:v>
                </c:pt>
                <c:pt idx="4">
                  <c:v>Strongly Disagree</c:v>
                </c:pt>
                <c:pt idx="5">
                  <c:v>n/a</c:v>
                </c:pt>
              </c:strCache>
            </c:strRef>
          </c:cat>
          <c:val>
            <c:numRef>
              <c:f>Sheet4!$C$18:$H$18</c:f>
              <c:numCache>
                <c:formatCode>0%</c:formatCode>
                <c:ptCount val="6"/>
                <c:pt idx="0">
                  <c:v>0.21929824561403508</c:v>
                </c:pt>
                <c:pt idx="1">
                  <c:v>0.48245614035087719</c:v>
                </c:pt>
                <c:pt idx="2">
                  <c:v>0.11988304093567251</c:v>
                </c:pt>
                <c:pt idx="3">
                  <c:v>0.12280701754385964</c:v>
                </c:pt>
                <c:pt idx="4">
                  <c:v>5.5555555555555552E-2</c:v>
                </c:pt>
                <c:pt idx="5">
                  <c:v>0</c:v>
                </c:pt>
              </c:numCache>
            </c:numRef>
          </c:val>
          <c:extLst>
            <c:ext xmlns:c16="http://schemas.microsoft.com/office/drawing/2014/chart" uri="{C3380CC4-5D6E-409C-BE32-E72D297353CC}">
              <c16:uniqueId val="{00000001-D7B9-4A9C-9AE5-B9058566BBEE}"/>
            </c:ext>
          </c:extLst>
        </c:ser>
        <c:dLbls>
          <c:showLegendKey val="0"/>
          <c:showVal val="0"/>
          <c:showCatName val="0"/>
          <c:showSerName val="0"/>
          <c:showPercent val="0"/>
          <c:showBubbleSize val="0"/>
        </c:dLbls>
        <c:gapWidth val="219"/>
        <c:overlap val="-27"/>
        <c:axId val="1229462608"/>
        <c:axId val="1229465968"/>
      </c:barChart>
      <c:catAx>
        <c:axId val="1229462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1229465968"/>
        <c:crosses val="autoZero"/>
        <c:auto val="1"/>
        <c:lblAlgn val="ctr"/>
        <c:lblOffset val="100"/>
        <c:noMultiLvlLbl val="0"/>
      </c:catAx>
      <c:valAx>
        <c:axId val="12294659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1229462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FFFEFA"/>
    </a:solid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r>
              <a:rPr lang="en-GB" sz="1800" dirty="0">
                <a:solidFill>
                  <a:schemeClr val="bg2">
                    <a:lumMod val="10000"/>
                  </a:schemeClr>
                </a:solidFill>
              </a:rPr>
              <a:t>I feel my contributions are visible and appropriately credited in my working environment (n=345)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Sheet4!$B$27</c:f>
              <c:strCache>
                <c:ptCount val="1"/>
                <c:pt idx="0">
                  <c:v>2020</c:v>
                </c:pt>
              </c:strCache>
            </c:strRef>
          </c:tx>
          <c:spPr>
            <a:solidFill>
              <a:schemeClr val="accent2"/>
            </a:solidFill>
            <a:ln>
              <a:noFill/>
            </a:ln>
            <a:effectLst/>
          </c:spPr>
          <c:invertIfNegative val="0"/>
          <c:cat>
            <c:strRef>
              <c:f>Sheet4!$C$2:$H$2</c:f>
              <c:strCache>
                <c:ptCount val="6"/>
                <c:pt idx="0">
                  <c:v>Strongly Agree</c:v>
                </c:pt>
                <c:pt idx="1">
                  <c:v>Agree</c:v>
                </c:pt>
                <c:pt idx="2">
                  <c:v>Neutral</c:v>
                </c:pt>
                <c:pt idx="3">
                  <c:v>Disagree</c:v>
                </c:pt>
                <c:pt idx="4">
                  <c:v>Strongly Disagree</c:v>
                </c:pt>
                <c:pt idx="5">
                  <c:v>n/a</c:v>
                </c:pt>
              </c:strCache>
            </c:strRef>
          </c:cat>
          <c:val>
            <c:numRef>
              <c:f>Sheet4!$C$27:$H$27</c:f>
              <c:numCache>
                <c:formatCode>0%</c:formatCode>
                <c:ptCount val="6"/>
                <c:pt idx="0">
                  <c:v>0.15207373271889402</c:v>
                </c:pt>
                <c:pt idx="1">
                  <c:v>0.49769585253456222</c:v>
                </c:pt>
                <c:pt idx="2">
                  <c:v>0.18433179723502305</c:v>
                </c:pt>
                <c:pt idx="3">
                  <c:v>0.13364055299539171</c:v>
                </c:pt>
                <c:pt idx="4">
                  <c:v>2.7649769585253458E-2</c:v>
                </c:pt>
                <c:pt idx="5">
                  <c:v>4.608294930875576E-3</c:v>
                </c:pt>
              </c:numCache>
            </c:numRef>
          </c:val>
          <c:extLst>
            <c:ext xmlns:c16="http://schemas.microsoft.com/office/drawing/2014/chart" uri="{C3380CC4-5D6E-409C-BE32-E72D297353CC}">
              <c16:uniqueId val="{00000000-9079-4BE3-99CF-2E55161C0BCA}"/>
            </c:ext>
          </c:extLst>
        </c:ser>
        <c:ser>
          <c:idx val="0"/>
          <c:order val="1"/>
          <c:tx>
            <c:strRef>
              <c:f>Sheet4!$B$25</c:f>
              <c:strCache>
                <c:ptCount val="1"/>
                <c:pt idx="0">
                  <c:v>2026</c:v>
                </c:pt>
              </c:strCache>
            </c:strRef>
          </c:tx>
          <c:spPr>
            <a:solidFill>
              <a:schemeClr val="accent1"/>
            </a:solidFill>
            <a:ln>
              <a:noFill/>
            </a:ln>
            <a:effectLst/>
          </c:spPr>
          <c:invertIfNegative val="0"/>
          <c:cat>
            <c:strRef>
              <c:f>Sheet4!$C$2:$H$2</c:f>
              <c:strCache>
                <c:ptCount val="6"/>
                <c:pt idx="0">
                  <c:v>Strongly Agree</c:v>
                </c:pt>
                <c:pt idx="1">
                  <c:v>Agree</c:v>
                </c:pt>
                <c:pt idx="2">
                  <c:v>Neutral</c:v>
                </c:pt>
                <c:pt idx="3">
                  <c:v>Disagree</c:v>
                </c:pt>
                <c:pt idx="4">
                  <c:v>Strongly Disagree</c:v>
                </c:pt>
                <c:pt idx="5">
                  <c:v>n/a</c:v>
                </c:pt>
              </c:strCache>
            </c:strRef>
          </c:cat>
          <c:val>
            <c:numRef>
              <c:f>Sheet4!$C$25:$H$25</c:f>
              <c:numCache>
                <c:formatCode>0%</c:formatCode>
                <c:ptCount val="6"/>
                <c:pt idx="0">
                  <c:v>0.15116279069767441</c:v>
                </c:pt>
                <c:pt idx="1">
                  <c:v>0.45058139534883723</c:v>
                </c:pt>
                <c:pt idx="2">
                  <c:v>0.17151162790697674</c:v>
                </c:pt>
                <c:pt idx="3">
                  <c:v>0.16860465116279069</c:v>
                </c:pt>
                <c:pt idx="4">
                  <c:v>5.8139534883720929E-2</c:v>
                </c:pt>
                <c:pt idx="5">
                  <c:v>0</c:v>
                </c:pt>
              </c:numCache>
            </c:numRef>
          </c:val>
          <c:extLst>
            <c:ext xmlns:c16="http://schemas.microsoft.com/office/drawing/2014/chart" uri="{C3380CC4-5D6E-409C-BE32-E72D297353CC}">
              <c16:uniqueId val="{00000001-9079-4BE3-99CF-2E55161C0BCA}"/>
            </c:ext>
          </c:extLst>
        </c:ser>
        <c:dLbls>
          <c:showLegendKey val="0"/>
          <c:showVal val="0"/>
          <c:showCatName val="0"/>
          <c:showSerName val="0"/>
          <c:showPercent val="0"/>
          <c:showBubbleSize val="0"/>
        </c:dLbls>
        <c:gapWidth val="219"/>
        <c:overlap val="-27"/>
        <c:axId val="1439947696"/>
        <c:axId val="1439945296"/>
      </c:barChart>
      <c:catAx>
        <c:axId val="1439947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1439945296"/>
        <c:crosses val="autoZero"/>
        <c:auto val="1"/>
        <c:lblAlgn val="ctr"/>
        <c:lblOffset val="100"/>
        <c:noMultiLvlLbl val="0"/>
      </c:catAx>
      <c:valAx>
        <c:axId val="14399452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14399476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FFFEFA"/>
    </a:solid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r>
              <a:rPr lang="en-GB">
                <a:solidFill>
                  <a:schemeClr val="bg2">
                    <a:lumMod val="10000"/>
                  </a:schemeClr>
                </a:solidFill>
              </a:rPr>
              <a:t>I am satisfied with my career prospects in RMA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Sheet4!$B$6</c:f>
              <c:strCache>
                <c:ptCount val="1"/>
                <c:pt idx="0">
                  <c:v>2020</c:v>
                </c:pt>
              </c:strCache>
            </c:strRef>
          </c:tx>
          <c:spPr>
            <a:solidFill>
              <a:schemeClr val="accent2"/>
            </a:solidFill>
            <a:ln>
              <a:noFill/>
            </a:ln>
            <a:effectLst/>
          </c:spPr>
          <c:invertIfNegative val="0"/>
          <c:cat>
            <c:strRef>
              <c:f>Sheet4!$C$2:$H$2</c:f>
              <c:strCache>
                <c:ptCount val="6"/>
                <c:pt idx="0">
                  <c:v>Strongly Agree</c:v>
                </c:pt>
                <c:pt idx="1">
                  <c:v>Agree</c:v>
                </c:pt>
                <c:pt idx="2">
                  <c:v>Neutral</c:v>
                </c:pt>
                <c:pt idx="3">
                  <c:v>Disagree</c:v>
                </c:pt>
                <c:pt idx="4">
                  <c:v>Strongly Disagree</c:v>
                </c:pt>
                <c:pt idx="5">
                  <c:v>n/a</c:v>
                </c:pt>
              </c:strCache>
            </c:strRef>
          </c:cat>
          <c:val>
            <c:numRef>
              <c:f>Sheet4!$C$6:$H$6</c:f>
              <c:numCache>
                <c:formatCode>0%</c:formatCode>
                <c:ptCount val="6"/>
                <c:pt idx="0">
                  <c:v>7.1129707112970716E-2</c:v>
                </c:pt>
                <c:pt idx="1">
                  <c:v>0.40167364016736401</c:v>
                </c:pt>
                <c:pt idx="2">
                  <c:v>0.28870292887029286</c:v>
                </c:pt>
                <c:pt idx="3">
                  <c:v>0.18828451882845187</c:v>
                </c:pt>
                <c:pt idx="4">
                  <c:v>3.3472803347280332E-2</c:v>
                </c:pt>
                <c:pt idx="5">
                  <c:v>1.6736401673640166E-2</c:v>
                </c:pt>
              </c:numCache>
            </c:numRef>
          </c:val>
          <c:extLst>
            <c:ext xmlns:c16="http://schemas.microsoft.com/office/drawing/2014/chart" uri="{C3380CC4-5D6E-409C-BE32-E72D297353CC}">
              <c16:uniqueId val="{00000000-37B8-48AE-A673-7313E0268161}"/>
            </c:ext>
          </c:extLst>
        </c:ser>
        <c:ser>
          <c:idx val="0"/>
          <c:order val="1"/>
          <c:tx>
            <c:strRef>
              <c:f>Sheet4!$B$4</c:f>
              <c:strCache>
                <c:ptCount val="1"/>
                <c:pt idx="0">
                  <c:v>2026</c:v>
                </c:pt>
              </c:strCache>
            </c:strRef>
          </c:tx>
          <c:spPr>
            <a:solidFill>
              <a:schemeClr val="accent1"/>
            </a:solidFill>
            <a:ln>
              <a:noFill/>
            </a:ln>
            <a:effectLst/>
          </c:spPr>
          <c:invertIfNegative val="0"/>
          <c:cat>
            <c:strRef>
              <c:f>Sheet4!$C$2:$H$2</c:f>
              <c:strCache>
                <c:ptCount val="6"/>
                <c:pt idx="0">
                  <c:v>Strongly Agree</c:v>
                </c:pt>
                <c:pt idx="1">
                  <c:v>Agree</c:v>
                </c:pt>
                <c:pt idx="2">
                  <c:v>Neutral</c:v>
                </c:pt>
                <c:pt idx="3">
                  <c:v>Disagree</c:v>
                </c:pt>
                <c:pt idx="4">
                  <c:v>Strongly Disagree</c:v>
                </c:pt>
                <c:pt idx="5">
                  <c:v>n/a</c:v>
                </c:pt>
              </c:strCache>
            </c:strRef>
          </c:cat>
          <c:val>
            <c:numRef>
              <c:f>Sheet4!$C$4:$H$4</c:f>
              <c:numCache>
                <c:formatCode>0%</c:formatCode>
                <c:ptCount val="6"/>
                <c:pt idx="0">
                  <c:v>3.2069970845481049E-2</c:v>
                </c:pt>
                <c:pt idx="1">
                  <c:v>0.26822157434402333</c:v>
                </c:pt>
                <c:pt idx="2">
                  <c:v>0.22157434402332363</c:v>
                </c:pt>
                <c:pt idx="3">
                  <c:v>0.30612244897959184</c:v>
                </c:pt>
                <c:pt idx="4">
                  <c:v>0.16034985422740525</c:v>
                </c:pt>
                <c:pt idx="5">
                  <c:v>1.1661807580174927E-2</c:v>
                </c:pt>
              </c:numCache>
            </c:numRef>
          </c:val>
          <c:extLst>
            <c:ext xmlns:c16="http://schemas.microsoft.com/office/drawing/2014/chart" uri="{C3380CC4-5D6E-409C-BE32-E72D297353CC}">
              <c16:uniqueId val="{00000001-37B8-48AE-A673-7313E0268161}"/>
            </c:ext>
          </c:extLst>
        </c:ser>
        <c:dLbls>
          <c:showLegendKey val="0"/>
          <c:showVal val="0"/>
          <c:showCatName val="0"/>
          <c:showSerName val="0"/>
          <c:showPercent val="0"/>
          <c:showBubbleSize val="0"/>
        </c:dLbls>
        <c:gapWidth val="219"/>
        <c:overlap val="-27"/>
        <c:axId val="1005146063"/>
        <c:axId val="1005119663"/>
      </c:barChart>
      <c:catAx>
        <c:axId val="10051460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1005119663"/>
        <c:crosses val="autoZero"/>
        <c:auto val="1"/>
        <c:lblAlgn val="ctr"/>
        <c:lblOffset val="100"/>
        <c:noMultiLvlLbl val="0"/>
      </c:catAx>
      <c:valAx>
        <c:axId val="10051196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10051460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FFFEFA"/>
    </a:solid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r>
              <a:rPr lang="en-GB" sz="1800" dirty="0">
                <a:solidFill>
                  <a:schemeClr val="bg2">
                    <a:lumMod val="10000"/>
                  </a:schemeClr>
                </a:solidFill>
              </a:rPr>
              <a:t>I am satisfied with my career prospects in RMA (n=345)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Sheet4!$B$6</c:f>
              <c:strCache>
                <c:ptCount val="1"/>
                <c:pt idx="0">
                  <c:v>2020</c:v>
                </c:pt>
              </c:strCache>
            </c:strRef>
          </c:tx>
          <c:spPr>
            <a:solidFill>
              <a:schemeClr val="accent2"/>
            </a:solidFill>
            <a:ln>
              <a:noFill/>
            </a:ln>
            <a:effectLst/>
          </c:spPr>
          <c:invertIfNegative val="0"/>
          <c:cat>
            <c:strRef>
              <c:f>Sheet4!$C$2:$H$2</c:f>
              <c:strCache>
                <c:ptCount val="6"/>
                <c:pt idx="0">
                  <c:v>Strongly Agree</c:v>
                </c:pt>
                <c:pt idx="1">
                  <c:v>Agree</c:v>
                </c:pt>
                <c:pt idx="2">
                  <c:v>Neutral</c:v>
                </c:pt>
                <c:pt idx="3">
                  <c:v>Disagree</c:v>
                </c:pt>
                <c:pt idx="4">
                  <c:v>Strongly Disagree</c:v>
                </c:pt>
                <c:pt idx="5">
                  <c:v>n/a</c:v>
                </c:pt>
              </c:strCache>
            </c:strRef>
          </c:cat>
          <c:val>
            <c:numRef>
              <c:f>Sheet4!$C$6:$H$6</c:f>
              <c:numCache>
                <c:formatCode>0%</c:formatCode>
                <c:ptCount val="6"/>
                <c:pt idx="0">
                  <c:v>7.1129707112970716E-2</c:v>
                </c:pt>
                <c:pt idx="1">
                  <c:v>0.40167364016736401</c:v>
                </c:pt>
                <c:pt idx="2">
                  <c:v>0.28870292887029286</c:v>
                </c:pt>
                <c:pt idx="3">
                  <c:v>0.18828451882845187</c:v>
                </c:pt>
                <c:pt idx="4">
                  <c:v>3.3472803347280332E-2</c:v>
                </c:pt>
                <c:pt idx="5">
                  <c:v>1.6736401673640166E-2</c:v>
                </c:pt>
              </c:numCache>
            </c:numRef>
          </c:val>
          <c:extLst>
            <c:ext xmlns:c16="http://schemas.microsoft.com/office/drawing/2014/chart" uri="{C3380CC4-5D6E-409C-BE32-E72D297353CC}">
              <c16:uniqueId val="{00000000-37B8-48AE-A673-7313E0268161}"/>
            </c:ext>
          </c:extLst>
        </c:ser>
        <c:ser>
          <c:idx val="0"/>
          <c:order val="1"/>
          <c:tx>
            <c:strRef>
              <c:f>Sheet4!$B$4</c:f>
              <c:strCache>
                <c:ptCount val="1"/>
                <c:pt idx="0">
                  <c:v>2026</c:v>
                </c:pt>
              </c:strCache>
            </c:strRef>
          </c:tx>
          <c:spPr>
            <a:solidFill>
              <a:schemeClr val="accent1"/>
            </a:solidFill>
            <a:ln>
              <a:noFill/>
            </a:ln>
            <a:effectLst/>
          </c:spPr>
          <c:invertIfNegative val="0"/>
          <c:cat>
            <c:strRef>
              <c:f>Sheet4!$C$2:$H$2</c:f>
              <c:strCache>
                <c:ptCount val="6"/>
                <c:pt idx="0">
                  <c:v>Strongly Agree</c:v>
                </c:pt>
                <c:pt idx="1">
                  <c:v>Agree</c:v>
                </c:pt>
                <c:pt idx="2">
                  <c:v>Neutral</c:v>
                </c:pt>
                <c:pt idx="3">
                  <c:v>Disagree</c:v>
                </c:pt>
                <c:pt idx="4">
                  <c:v>Strongly Disagree</c:v>
                </c:pt>
                <c:pt idx="5">
                  <c:v>n/a</c:v>
                </c:pt>
              </c:strCache>
            </c:strRef>
          </c:cat>
          <c:val>
            <c:numRef>
              <c:f>Sheet4!$C$4:$H$4</c:f>
              <c:numCache>
                <c:formatCode>0%</c:formatCode>
                <c:ptCount val="6"/>
                <c:pt idx="0">
                  <c:v>3.2069970845481049E-2</c:v>
                </c:pt>
                <c:pt idx="1">
                  <c:v>0.26822157434402333</c:v>
                </c:pt>
                <c:pt idx="2">
                  <c:v>0.22157434402332363</c:v>
                </c:pt>
                <c:pt idx="3">
                  <c:v>0.30612244897959184</c:v>
                </c:pt>
                <c:pt idx="4">
                  <c:v>0.16034985422740525</c:v>
                </c:pt>
                <c:pt idx="5">
                  <c:v>1.1661807580174927E-2</c:v>
                </c:pt>
              </c:numCache>
            </c:numRef>
          </c:val>
          <c:extLst>
            <c:ext xmlns:c16="http://schemas.microsoft.com/office/drawing/2014/chart" uri="{C3380CC4-5D6E-409C-BE32-E72D297353CC}">
              <c16:uniqueId val="{00000001-37B8-48AE-A673-7313E0268161}"/>
            </c:ext>
          </c:extLst>
        </c:ser>
        <c:dLbls>
          <c:showLegendKey val="0"/>
          <c:showVal val="0"/>
          <c:showCatName val="0"/>
          <c:showSerName val="0"/>
          <c:showPercent val="0"/>
          <c:showBubbleSize val="0"/>
        </c:dLbls>
        <c:gapWidth val="219"/>
        <c:overlap val="-27"/>
        <c:axId val="1005146063"/>
        <c:axId val="1005119663"/>
      </c:barChart>
      <c:catAx>
        <c:axId val="10051460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1005119663"/>
        <c:crosses val="autoZero"/>
        <c:auto val="1"/>
        <c:lblAlgn val="ctr"/>
        <c:lblOffset val="100"/>
        <c:noMultiLvlLbl val="0"/>
      </c:catAx>
      <c:valAx>
        <c:axId val="10051196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10051460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FFFEFA"/>
    </a:solid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r>
              <a:rPr lang="en-GB" sz="1600" dirty="0">
                <a:solidFill>
                  <a:schemeClr val="bg2">
                    <a:lumMod val="10000"/>
                  </a:schemeClr>
                </a:solidFill>
              </a:rPr>
              <a:t>I am aware of a range of different career options (inside/outside of RMA) that could utilise my skills (n=345)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endParaRPr lang="en-US"/>
        </a:p>
      </c:txPr>
    </c:title>
    <c:autoTitleDeleted val="0"/>
    <c:plotArea>
      <c:layout/>
      <c:barChart>
        <c:barDir val="col"/>
        <c:grouping val="clustered"/>
        <c:varyColors val="0"/>
        <c:ser>
          <c:idx val="1"/>
          <c:order val="0"/>
          <c:tx>
            <c:strRef>
              <c:f>Sheet4!$B$14</c:f>
              <c:strCache>
                <c:ptCount val="1"/>
                <c:pt idx="0">
                  <c:v>2020</c:v>
                </c:pt>
              </c:strCache>
            </c:strRef>
          </c:tx>
          <c:spPr>
            <a:solidFill>
              <a:schemeClr val="accent2"/>
            </a:solidFill>
            <a:ln>
              <a:noFill/>
            </a:ln>
            <a:effectLst/>
          </c:spPr>
          <c:invertIfNegative val="0"/>
          <c:cat>
            <c:strRef>
              <c:f>Sheet4!$C$2:$H$2</c:f>
              <c:strCache>
                <c:ptCount val="6"/>
                <c:pt idx="0">
                  <c:v>Strongly Agree</c:v>
                </c:pt>
                <c:pt idx="1">
                  <c:v>Agree</c:v>
                </c:pt>
                <c:pt idx="2">
                  <c:v>Neutral</c:v>
                </c:pt>
                <c:pt idx="3">
                  <c:v>Disagree</c:v>
                </c:pt>
                <c:pt idx="4">
                  <c:v>Strongly Disagree</c:v>
                </c:pt>
                <c:pt idx="5">
                  <c:v>n/a</c:v>
                </c:pt>
              </c:strCache>
            </c:strRef>
          </c:cat>
          <c:val>
            <c:numRef>
              <c:f>Sheet4!$C$14:$H$14</c:f>
              <c:numCache>
                <c:formatCode>0%</c:formatCode>
                <c:ptCount val="6"/>
                <c:pt idx="0">
                  <c:v>9.6234309623430964E-2</c:v>
                </c:pt>
                <c:pt idx="1">
                  <c:v>0.40585774058577406</c:v>
                </c:pt>
                <c:pt idx="2">
                  <c:v>0.24267782426778242</c:v>
                </c:pt>
                <c:pt idx="3">
                  <c:v>0.19665271966527198</c:v>
                </c:pt>
                <c:pt idx="4">
                  <c:v>4.1841004184100417E-2</c:v>
                </c:pt>
                <c:pt idx="5">
                  <c:v>1.6736401673640166E-2</c:v>
                </c:pt>
              </c:numCache>
            </c:numRef>
          </c:val>
          <c:extLst>
            <c:ext xmlns:c16="http://schemas.microsoft.com/office/drawing/2014/chart" uri="{C3380CC4-5D6E-409C-BE32-E72D297353CC}">
              <c16:uniqueId val="{00000000-07C7-4ACF-855F-F0D59138FDD2}"/>
            </c:ext>
          </c:extLst>
        </c:ser>
        <c:ser>
          <c:idx val="0"/>
          <c:order val="1"/>
          <c:tx>
            <c:strRef>
              <c:f>Sheet4!$B$12</c:f>
              <c:strCache>
                <c:ptCount val="1"/>
                <c:pt idx="0">
                  <c:v>2026</c:v>
                </c:pt>
              </c:strCache>
            </c:strRef>
          </c:tx>
          <c:spPr>
            <a:solidFill>
              <a:schemeClr val="accent1"/>
            </a:solidFill>
            <a:ln>
              <a:noFill/>
            </a:ln>
            <a:effectLst/>
          </c:spPr>
          <c:invertIfNegative val="0"/>
          <c:cat>
            <c:strRef>
              <c:f>Sheet4!$C$2:$H$2</c:f>
              <c:strCache>
                <c:ptCount val="6"/>
                <c:pt idx="0">
                  <c:v>Strongly Agree</c:v>
                </c:pt>
                <c:pt idx="1">
                  <c:v>Agree</c:v>
                </c:pt>
                <c:pt idx="2">
                  <c:v>Neutral</c:v>
                </c:pt>
                <c:pt idx="3">
                  <c:v>Disagree</c:v>
                </c:pt>
                <c:pt idx="4">
                  <c:v>Strongly Disagree</c:v>
                </c:pt>
                <c:pt idx="5">
                  <c:v>n/a</c:v>
                </c:pt>
              </c:strCache>
            </c:strRef>
          </c:cat>
          <c:val>
            <c:numRef>
              <c:f>Sheet4!$C$12:$H$12</c:f>
              <c:numCache>
                <c:formatCode>0%</c:formatCode>
                <c:ptCount val="6"/>
                <c:pt idx="0">
                  <c:v>6.9970845481049565E-2</c:v>
                </c:pt>
                <c:pt idx="1">
                  <c:v>0.36151603498542273</c:v>
                </c:pt>
                <c:pt idx="2">
                  <c:v>0.21865889212827988</c:v>
                </c:pt>
                <c:pt idx="3">
                  <c:v>0.24198250728862974</c:v>
                </c:pt>
                <c:pt idx="4">
                  <c:v>9.9125364431486881E-2</c:v>
                </c:pt>
                <c:pt idx="5">
                  <c:v>8.7463556851311956E-3</c:v>
                </c:pt>
              </c:numCache>
            </c:numRef>
          </c:val>
          <c:extLst>
            <c:ext xmlns:c16="http://schemas.microsoft.com/office/drawing/2014/chart" uri="{C3380CC4-5D6E-409C-BE32-E72D297353CC}">
              <c16:uniqueId val="{00000001-07C7-4ACF-855F-F0D59138FDD2}"/>
            </c:ext>
          </c:extLst>
        </c:ser>
        <c:dLbls>
          <c:showLegendKey val="0"/>
          <c:showVal val="0"/>
          <c:showCatName val="0"/>
          <c:showSerName val="0"/>
          <c:showPercent val="0"/>
          <c:showBubbleSize val="0"/>
        </c:dLbls>
        <c:gapWidth val="219"/>
        <c:overlap val="-27"/>
        <c:axId val="1031052191"/>
        <c:axId val="1031038751"/>
      </c:barChart>
      <c:catAx>
        <c:axId val="1031052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1031038751"/>
        <c:crosses val="autoZero"/>
        <c:auto val="1"/>
        <c:lblAlgn val="ctr"/>
        <c:lblOffset val="100"/>
        <c:noMultiLvlLbl val="0"/>
      </c:catAx>
      <c:valAx>
        <c:axId val="10310387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10310521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FFFEFA"/>
    </a:solid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50000"/>
                  </a:schemeClr>
                </a:solidFill>
                <a:latin typeface="+mn-lt"/>
                <a:ea typeface="+mn-ea"/>
                <a:cs typeface="+mn-cs"/>
              </a:defRPr>
            </a:pPr>
            <a:r>
              <a:rPr lang="en-GB" sz="1800" dirty="0">
                <a:solidFill>
                  <a:schemeClr val="tx1">
                    <a:lumMod val="50000"/>
                  </a:schemeClr>
                </a:solidFill>
              </a:rPr>
              <a:t>Which areas should be prioritised to (further) improve research culture in the next 3-5 years? Select up to three. (n = 330)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50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careers!$B$80:$B$90</c:f>
              <c:strCache>
                <c:ptCount val="11"/>
                <c:pt idx="0">
                  <c:v>Bullying and harassment</c:v>
                </c:pt>
                <c:pt idx="1">
                  <c:v>Career Development for all staff groups</c:v>
                </c:pt>
                <c:pt idx="2">
                  <c:v>Collaborations and Interdisciplinarity</c:v>
                </c:pt>
                <c:pt idx="3">
                  <c:v>EDI and inclusive practice</c:v>
                </c:pt>
                <c:pt idx="4">
                  <c:v>Mental Health and wellbeing</c:v>
                </c:pt>
                <c:pt idx="5">
                  <c:v>Open Research</c:v>
                </c:pt>
                <c:pt idx="6">
                  <c:v>Public and community engagement</c:v>
                </c:pt>
                <c:pt idx="7">
                  <c:v>Recognition and reward structures</c:v>
                </c:pt>
                <c:pt idx="8">
                  <c:v>Research integrity and reproducibility</c:v>
                </c:pt>
                <c:pt idx="9">
                  <c:v>Research leadership and management practice</c:v>
                </c:pt>
                <c:pt idx="10">
                  <c:v>Responsible metrics and assessment</c:v>
                </c:pt>
              </c:strCache>
            </c:strRef>
          </c:cat>
          <c:val>
            <c:numRef>
              <c:f>careers!$C$80:$C$90</c:f>
              <c:numCache>
                <c:formatCode>General</c:formatCode>
                <c:ptCount val="11"/>
                <c:pt idx="0">
                  <c:v>58</c:v>
                </c:pt>
                <c:pt idx="1">
                  <c:v>210</c:v>
                </c:pt>
                <c:pt idx="2">
                  <c:v>123</c:v>
                </c:pt>
                <c:pt idx="3">
                  <c:v>70</c:v>
                </c:pt>
                <c:pt idx="4">
                  <c:v>90</c:v>
                </c:pt>
                <c:pt idx="5">
                  <c:v>32</c:v>
                </c:pt>
                <c:pt idx="6">
                  <c:v>65</c:v>
                </c:pt>
                <c:pt idx="7">
                  <c:v>175</c:v>
                </c:pt>
                <c:pt idx="8">
                  <c:v>56</c:v>
                </c:pt>
                <c:pt idx="9">
                  <c:v>188</c:v>
                </c:pt>
                <c:pt idx="10">
                  <c:v>74</c:v>
                </c:pt>
              </c:numCache>
            </c:numRef>
          </c:val>
          <c:extLst>
            <c:ext xmlns:c16="http://schemas.microsoft.com/office/drawing/2014/chart" uri="{C3380CC4-5D6E-409C-BE32-E72D297353CC}">
              <c16:uniqueId val="{00000000-B1C6-4F1B-953E-0F8CCCB94D9F}"/>
            </c:ext>
          </c:extLst>
        </c:ser>
        <c:dLbls>
          <c:showLegendKey val="0"/>
          <c:showVal val="0"/>
          <c:showCatName val="0"/>
          <c:showSerName val="0"/>
          <c:showPercent val="0"/>
          <c:showBubbleSize val="0"/>
        </c:dLbls>
        <c:gapWidth val="182"/>
        <c:axId val="529219296"/>
        <c:axId val="529212576"/>
      </c:barChart>
      <c:catAx>
        <c:axId val="5292192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529212576"/>
        <c:crosses val="autoZero"/>
        <c:auto val="1"/>
        <c:lblAlgn val="ctr"/>
        <c:lblOffset val="100"/>
        <c:noMultiLvlLbl val="0"/>
      </c:catAx>
      <c:valAx>
        <c:axId val="5292125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529219296"/>
        <c:crosses val="autoZero"/>
        <c:crossBetween val="between"/>
      </c:valAx>
      <c:spPr>
        <a:noFill/>
        <a:ln>
          <a:noFill/>
        </a:ln>
        <a:effectLst/>
      </c:spPr>
    </c:plotArea>
    <c:plotVisOnly val="1"/>
    <c:dispBlanksAs val="gap"/>
    <c:showDLblsOverMax val="0"/>
  </c:chart>
  <c:spPr>
    <a:solidFill>
      <a:srgbClr val="FFFEFA"/>
    </a:solid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cat>
            <c:strRef>
              <c:f>EDI!$A$28:$A$31</c:f>
              <c:strCache>
                <c:ptCount val="4"/>
                <c:pt idx="0">
                  <c:v>Very influential</c:v>
                </c:pt>
                <c:pt idx="1">
                  <c:v>Somewhat influential</c:v>
                </c:pt>
                <c:pt idx="2">
                  <c:v>Not at all influential</c:v>
                </c:pt>
                <c:pt idx="3">
                  <c:v>Don't know</c:v>
                </c:pt>
              </c:strCache>
            </c:strRef>
          </c:cat>
          <c:val>
            <c:numRef>
              <c:f>EDI!$B$28:$B$31</c:f>
              <c:numCache>
                <c:formatCode>0%</c:formatCode>
                <c:ptCount val="4"/>
                <c:pt idx="0">
                  <c:v>0.14499999999999999</c:v>
                </c:pt>
                <c:pt idx="1">
                  <c:v>0.62239999999999995</c:v>
                </c:pt>
                <c:pt idx="2">
                  <c:v>0.10879999999999999</c:v>
                </c:pt>
                <c:pt idx="3">
                  <c:v>0.1239</c:v>
                </c:pt>
              </c:numCache>
            </c:numRef>
          </c:val>
          <c:extLst>
            <c:ext xmlns:c16="http://schemas.microsoft.com/office/drawing/2014/chart" uri="{C3380CC4-5D6E-409C-BE32-E72D297353CC}">
              <c16:uniqueId val="{00000000-7F1D-409E-9C15-D4B6409A4E86}"/>
            </c:ext>
          </c:extLst>
        </c:ser>
        <c:dLbls>
          <c:showLegendKey val="0"/>
          <c:showVal val="0"/>
          <c:showCatName val="0"/>
          <c:showSerName val="0"/>
          <c:showPercent val="0"/>
          <c:showBubbleSize val="0"/>
        </c:dLbls>
        <c:gapWidth val="182"/>
        <c:axId val="2144727047"/>
        <c:axId val="2144730631"/>
      </c:barChart>
      <c:catAx>
        <c:axId val="21447270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2144730631"/>
        <c:crosses val="autoZero"/>
        <c:auto val="1"/>
        <c:lblAlgn val="ctr"/>
        <c:lblOffset val="100"/>
        <c:noMultiLvlLbl val="0"/>
      </c:catAx>
      <c:valAx>
        <c:axId val="2144730631"/>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2144727047"/>
        <c:crosses val="autoZero"/>
        <c:crossBetween val="between"/>
        <c:majorUnit val="0.1"/>
      </c:valAx>
      <c:spPr>
        <a:noFill/>
        <a:ln>
          <a:noFill/>
        </a:ln>
        <a:effectLst/>
      </c:spPr>
    </c:plotArea>
    <c:plotVisOnly val="1"/>
    <c:dispBlanksAs val="gap"/>
    <c:showDLblsOverMax val="0"/>
  </c:chart>
  <c:spPr>
    <a:solidFill>
      <a:srgbClr val="FFFEFA"/>
    </a:solid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v>Field2</c:v>
          </c:tx>
          <c:dPt>
            <c:idx val="0"/>
            <c:bubble3D val="0"/>
            <c:spPr>
              <a:solidFill>
                <a:srgbClr val="196B24"/>
              </a:solidFill>
              <a:ln w="19050">
                <a:solidFill>
                  <a:schemeClr val="lt1"/>
                </a:solidFill>
              </a:ln>
              <a:effectLst/>
            </c:spPr>
            <c:extLst>
              <c:ext xmlns:c16="http://schemas.microsoft.com/office/drawing/2014/chart" uri="{C3380CC4-5D6E-409C-BE32-E72D297353CC}">
                <c16:uniqueId val="{00000001-50AD-42E0-AD13-361BE6D8655D}"/>
              </c:ext>
            </c:extLst>
          </c:dPt>
          <c:dPt>
            <c:idx val="1"/>
            <c:bubble3D val="0"/>
            <c:spPr>
              <a:solidFill>
                <a:srgbClr val="4EA72E"/>
              </a:solidFill>
              <a:ln w="19050">
                <a:solidFill>
                  <a:schemeClr val="lt1"/>
                </a:solidFill>
              </a:ln>
              <a:effectLst/>
            </c:spPr>
            <c:extLst>
              <c:ext xmlns:c16="http://schemas.microsoft.com/office/drawing/2014/chart" uri="{C3380CC4-5D6E-409C-BE32-E72D297353CC}">
                <c16:uniqueId val="{00000003-50AD-42E0-AD13-361BE6D8655D}"/>
              </c:ext>
            </c:extLst>
          </c:dPt>
          <c:dPt>
            <c:idx val="2"/>
            <c:bubble3D val="0"/>
            <c:spPr>
              <a:solidFill>
                <a:schemeClr val="bg2">
                  <a:lumMod val="90000"/>
                </a:schemeClr>
              </a:solidFill>
              <a:ln w="19050">
                <a:solidFill>
                  <a:schemeClr val="lt1"/>
                </a:solidFill>
              </a:ln>
              <a:effectLst/>
            </c:spPr>
            <c:extLst>
              <c:ext xmlns:c16="http://schemas.microsoft.com/office/drawing/2014/chart" uri="{C3380CC4-5D6E-409C-BE32-E72D297353CC}">
                <c16:uniqueId val="{00000005-50AD-42E0-AD13-361BE6D8655D}"/>
              </c:ext>
            </c:extLst>
          </c:dPt>
          <c:dPt>
            <c:idx val="3"/>
            <c:bubble3D val="0"/>
            <c:spPr>
              <a:solidFill>
                <a:srgbClr val="E97132"/>
              </a:solidFill>
              <a:ln w="19050">
                <a:solidFill>
                  <a:schemeClr val="lt1"/>
                </a:solidFill>
              </a:ln>
              <a:effectLst/>
            </c:spPr>
            <c:extLst>
              <c:ext xmlns:c16="http://schemas.microsoft.com/office/drawing/2014/chart" uri="{C3380CC4-5D6E-409C-BE32-E72D297353CC}">
                <c16:uniqueId val="{00000007-50AD-42E0-AD13-361BE6D8655D}"/>
              </c:ext>
            </c:extLst>
          </c:dPt>
          <c:dPt>
            <c:idx val="4"/>
            <c:bubble3D val="0"/>
            <c:spPr>
              <a:solidFill>
                <a:srgbClr val="C00000"/>
              </a:solidFill>
              <a:ln w="19050">
                <a:solidFill>
                  <a:schemeClr val="lt1"/>
                </a:solidFill>
              </a:ln>
              <a:effectLst/>
            </c:spPr>
            <c:extLst>
              <c:ext xmlns:c16="http://schemas.microsoft.com/office/drawing/2014/chart" uri="{C3380CC4-5D6E-409C-BE32-E72D297353CC}">
                <c16:uniqueId val="{00000009-50AD-42E0-AD13-361BE6D8655D}"/>
              </c:ext>
            </c:extLst>
          </c:dPt>
          <c:dPt>
            <c:idx val="5"/>
            <c:bubble3D val="0"/>
            <c:spPr>
              <a:solidFill>
                <a:schemeClr val="accent1"/>
              </a:solidFill>
              <a:ln w="19050">
                <a:solidFill>
                  <a:schemeClr val="lt1"/>
                </a:solidFill>
              </a:ln>
              <a:effectLst/>
            </c:spPr>
            <c:extLst>
              <c:ext xmlns:c16="http://schemas.microsoft.com/office/drawing/2014/chart" uri="{C3380CC4-5D6E-409C-BE32-E72D297353CC}">
                <c16:uniqueId val="{0000000B-50AD-42E0-AD13-361BE6D8655D}"/>
              </c:ext>
            </c:extLst>
          </c:dPt>
          <c:dLbls>
            <c:dLbl>
              <c:idx val="0"/>
              <c:layout>
                <c:manualLayout>
                  <c:x val="7.7235535441430914E-2"/>
                  <c:y val="-8.913101332557779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0AD-42E0-AD13-361BE6D8655D}"/>
                </c:ext>
              </c:extLst>
            </c:dLbl>
            <c:dLbl>
              <c:idx val="1"/>
              <c:layout>
                <c:manualLayout>
                  <c:x val="0.10512614546194773"/>
                  <c:y val="4.278288639627719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0AD-42E0-AD13-361BE6D8655D}"/>
                </c:ext>
              </c:extLst>
            </c:dLbl>
            <c:dLbl>
              <c:idx val="2"/>
              <c:layout>
                <c:manualLayout>
                  <c:x val="-8.581726160159002E-2"/>
                  <c:y val="6.773957012743903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0AD-42E0-AD13-361BE6D8655D}"/>
                </c:ext>
              </c:extLst>
            </c:dLbl>
            <c:dLbl>
              <c:idx val="3"/>
              <c:layout>
                <c:manualLayout>
                  <c:x val="-0.16090736550298126"/>
                  <c:y val="-2.495668373116177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0AD-42E0-AD13-361BE6D8655D}"/>
                </c:ext>
              </c:extLst>
            </c:dLbl>
            <c:dLbl>
              <c:idx val="4"/>
              <c:layout>
                <c:manualLayout>
                  <c:x val="-0.10083528238186831"/>
                  <c:y val="-0.11408769705673955"/>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0AD-42E0-AD13-361BE6D8655D}"/>
                </c:ext>
              </c:extLst>
            </c:dLbl>
            <c:dLbl>
              <c:idx val="5"/>
              <c:layout>
                <c:manualLayout>
                  <c:x val="-2.3599746940437323E-2"/>
                  <c:y val="-0.12121817812278575"/>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50AD-42E0-AD13-361BE6D8655D}"/>
                </c:ext>
              </c:extLst>
            </c:dLbl>
            <c:spPr>
              <a:solidFill>
                <a:srgbClr val="FFFFFF"/>
              </a:solidFill>
              <a:ln>
                <a:solidFill>
                  <a:srgbClr val="5E5E5E">
                    <a:lumMod val="25000"/>
                    <a:lumOff val="75000"/>
                  </a:srgbClr>
                </a:solidFill>
              </a:ln>
              <a:effectLst/>
            </c:spPr>
            <c:txPr>
              <a:bodyPr rot="0" spcFirstLastPara="1" vertOverflow="clip" horzOverflow="clip" vert="horz" wrap="square" lIns="38100" tIns="19050" rIns="38100" bIns="19050" anchor="ctr" anchorCtr="1">
                <a:spAutoFit/>
              </a:bodyPr>
              <a:lstStyle/>
              <a:p>
                <a:pPr>
                  <a:defRPr sz="1100" b="0" i="0" u="none" strike="noStrike" kern="1200" baseline="0">
                    <a:solidFill>
                      <a:schemeClr val="bg2">
                        <a:lumMod val="10000"/>
                      </a:schemeClr>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EDI!$A$12:$A$17</c:f>
              <c:strCache>
                <c:ptCount val="6"/>
                <c:pt idx="0">
                  <c:v>Much improved</c:v>
                </c:pt>
                <c:pt idx="1">
                  <c:v>Somewhat improved</c:v>
                </c:pt>
                <c:pt idx="2">
                  <c:v>No change</c:v>
                </c:pt>
                <c:pt idx="3">
                  <c:v>Somewhat worse</c:v>
                </c:pt>
                <c:pt idx="4">
                  <c:v>Much worse</c:v>
                </c:pt>
                <c:pt idx="5">
                  <c:v>Not sure</c:v>
                </c:pt>
              </c:strCache>
            </c:strRef>
          </c:cat>
          <c:val>
            <c:numRef>
              <c:f>EDI!$B$12:$B$17</c:f>
              <c:numCache>
                <c:formatCode>0.00%</c:formatCode>
                <c:ptCount val="6"/>
                <c:pt idx="0">
                  <c:v>0.1593</c:v>
                </c:pt>
                <c:pt idx="1">
                  <c:v>0.49559999999999998</c:v>
                </c:pt>
                <c:pt idx="2">
                  <c:v>0.18290000000000001</c:v>
                </c:pt>
                <c:pt idx="3">
                  <c:v>2.6499999999999999E-2</c:v>
                </c:pt>
                <c:pt idx="4">
                  <c:v>1.77E-2</c:v>
                </c:pt>
                <c:pt idx="5">
                  <c:v>0.11799999999999999</c:v>
                </c:pt>
              </c:numCache>
            </c:numRef>
          </c:val>
          <c:extLst>
            <c:ext xmlns:c16="http://schemas.microsoft.com/office/drawing/2014/chart" uri="{C3380CC4-5D6E-409C-BE32-E72D297353CC}">
              <c16:uniqueId val="{0000000C-50AD-42E0-AD13-361BE6D8655D}"/>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solidFill>
      <a:srgbClr val="FFFEFA"/>
    </a:solidFill>
    <a:ln>
      <a:noFill/>
    </a:ln>
    <a:effectLst/>
  </c:spPr>
  <c:txPr>
    <a:bodyPr/>
    <a:lstStyle/>
    <a:p>
      <a:pPr>
        <a:defRPr>
          <a:solidFill>
            <a:schemeClr val="bg2">
              <a:lumMod val="10000"/>
            </a:schemeClr>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r>
              <a:rPr lang="en-GB">
                <a:solidFill>
                  <a:schemeClr val="bg2">
                    <a:lumMod val="10000"/>
                  </a:schemeClr>
                </a:solidFill>
              </a:rPr>
              <a:t>Role function</a:t>
            </a:r>
            <a:r>
              <a:rPr lang="en-GB" baseline="0">
                <a:solidFill>
                  <a:schemeClr val="bg2">
                    <a:lumMod val="10000"/>
                  </a:schemeClr>
                </a:solidFill>
              </a:rPr>
              <a:t> (</a:t>
            </a:r>
            <a:r>
              <a:rPr lang="en-GB">
                <a:solidFill>
                  <a:schemeClr val="bg2">
                    <a:lumMod val="10000"/>
                  </a:schemeClr>
                </a:solidFill>
              </a:rPr>
              <a:t>n = 467)</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Sheet3!$B$4:$B$16</c:f>
              <c:strCache>
                <c:ptCount val="13"/>
                <c:pt idx="0">
                  <c:v>Research Funding and Research Business Development</c:v>
                </c:pt>
                <c:pt idx="1">
                  <c:v>Research environment, culture and researcher development</c:v>
                </c:pt>
                <c:pt idx="2">
                  <c:v>Research systems, infrastructure, and management</c:v>
                </c:pt>
                <c:pt idx="3">
                  <c:v>Library, collection and research information services</c:v>
                </c:pt>
                <c:pt idx="4">
                  <c:v>Research strategy, policy and planning</c:v>
                </c:pt>
                <c:pt idx="5">
                  <c:v>Knowledge exchange, impact and commercialisation</c:v>
                </c:pt>
                <c:pt idx="6">
                  <c:v>Research compliance, governance and regulatory requirements</c:v>
                </c:pt>
                <c:pt idx="7">
                  <c:v>Managing research portfolios: applications, awards, projects and income</c:v>
                </c:pt>
                <c:pt idx="8">
                  <c:v>Research project, programme and centre management</c:v>
                </c:pt>
                <c:pt idx="9">
                  <c:v>Clinical and NHS-linked research management</c:v>
                </c:pt>
                <c:pt idx="10">
                  <c:v>Research communications and marketing</c:v>
                </c:pt>
                <c:pt idx="11">
                  <c:v>Prefer not to say</c:v>
                </c:pt>
                <c:pt idx="12">
                  <c:v>Other (please specify</c:v>
                </c:pt>
              </c:strCache>
            </c:strRef>
          </c:cat>
          <c:val>
            <c:numRef>
              <c:f>Sheet3!$C$4:$C$16</c:f>
              <c:numCache>
                <c:formatCode>General</c:formatCode>
                <c:ptCount val="13"/>
                <c:pt idx="0">
                  <c:v>181</c:v>
                </c:pt>
                <c:pt idx="1">
                  <c:v>182</c:v>
                </c:pt>
                <c:pt idx="2">
                  <c:v>107</c:v>
                </c:pt>
                <c:pt idx="3">
                  <c:v>38</c:v>
                </c:pt>
                <c:pt idx="4">
                  <c:v>144</c:v>
                </c:pt>
                <c:pt idx="5">
                  <c:v>136</c:v>
                </c:pt>
                <c:pt idx="6">
                  <c:v>125</c:v>
                </c:pt>
                <c:pt idx="7">
                  <c:v>150</c:v>
                </c:pt>
                <c:pt idx="8">
                  <c:v>95</c:v>
                </c:pt>
                <c:pt idx="9">
                  <c:v>31</c:v>
                </c:pt>
                <c:pt idx="10">
                  <c:v>52</c:v>
                </c:pt>
                <c:pt idx="11">
                  <c:v>4</c:v>
                </c:pt>
                <c:pt idx="12">
                  <c:v>18</c:v>
                </c:pt>
              </c:numCache>
            </c:numRef>
          </c:val>
          <c:extLst>
            <c:ext xmlns:c16="http://schemas.microsoft.com/office/drawing/2014/chart" uri="{C3380CC4-5D6E-409C-BE32-E72D297353CC}">
              <c16:uniqueId val="{00000000-E221-4850-B90B-FC33DA931B4C}"/>
            </c:ext>
          </c:extLst>
        </c:ser>
        <c:dLbls>
          <c:showLegendKey val="0"/>
          <c:showVal val="0"/>
          <c:showCatName val="0"/>
          <c:showSerName val="0"/>
          <c:showPercent val="0"/>
          <c:showBubbleSize val="0"/>
        </c:dLbls>
        <c:gapWidth val="182"/>
        <c:axId val="888504719"/>
        <c:axId val="888506639"/>
      </c:barChart>
      <c:catAx>
        <c:axId val="88850471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888506639"/>
        <c:crosses val="autoZero"/>
        <c:auto val="1"/>
        <c:lblAlgn val="ctr"/>
        <c:lblOffset val="100"/>
        <c:noMultiLvlLbl val="0"/>
      </c:catAx>
      <c:valAx>
        <c:axId val="88850663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88504719"/>
        <c:crosses val="autoZero"/>
        <c:crossBetween val="between"/>
      </c:valAx>
      <c:spPr>
        <a:noFill/>
        <a:ln>
          <a:noFill/>
        </a:ln>
        <a:effectLst/>
      </c:spPr>
    </c:plotArea>
    <c:plotVisOnly val="1"/>
    <c:dispBlanksAs val="gap"/>
    <c:showDLblsOverMax val="0"/>
  </c:chart>
  <c:spPr>
    <a:solidFill>
      <a:srgbClr val="FFFEFA"/>
    </a:solid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EDI!$B$119:$G$119</c:f>
              <c:strCache>
                <c:ptCount val="6"/>
                <c:pt idx="0">
                  <c:v>Strongly agree</c:v>
                </c:pt>
                <c:pt idx="1">
                  <c:v>Agree</c:v>
                </c:pt>
                <c:pt idx="2">
                  <c:v>Neutral</c:v>
                </c:pt>
                <c:pt idx="3">
                  <c:v>Disagree</c:v>
                </c:pt>
                <c:pt idx="4">
                  <c:v>Strongly disagree</c:v>
                </c:pt>
                <c:pt idx="5">
                  <c:v>N/A</c:v>
                </c:pt>
              </c:strCache>
            </c:strRef>
          </c:cat>
          <c:val>
            <c:numRef>
              <c:f>EDI!$B$120:$G$120</c:f>
              <c:numCache>
                <c:formatCode>0.00%</c:formatCode>
                <c:ptCount val="6"/>
                <c:pt idx="0">
                  <c:v>0.125</c:v>
                </c:pt>
                <c:pt idx="1">
                  <c:v>0.46250000000000002</c:v>
                </c:pt>
                <c:pt idx="2">
                  <c:v>0.23130000000000001</c:v>
                </c:pt>
                <c:pt idx="3">
                  <c:v>0.1313</c:v>
                </c:pt>
                <c:pt idx="4">
                  <c:v>3.44E-2</c:v>
                </c:pt>
                <c:pt idx="5">
                  <c:v>1.5599999999999999E-2</c:v>
                </c:pt>
              </c:numCache>
            </c:numRef>
          </c:val>
          <c:extLst>
            <c:ext xmlns:c16="http://schemas.microsoft.com/office/drawing/2014/chart" uri="{C3380CC4-5D6E-409C-BE32-E72D297353CC}">
              <c16:uniqueId val="{00000000-C192-41C2-A44F-8C43A9808AA3}"/>
            </c:ext>
          </c:extLst>
        </c:ser>
        <c:dLbls>
          <c:showLegendKey val="0"/>
          <c:showVal val="0"/>
          <c:showCatName val="0"/>
          <c:showSerName val="0"/>
          <c:showPercent val="0"/>
          <c:showBubbleSize val="0"/>
        </c:dLbls>
        <c:gapWidth val="219"/>
        <c:overlap val="-27"/>
        <c:axId val="343443464"/>
        <c:axId val="343445512"/>
      </c:barChart>
      <c:catAx>
        <c:axId val="343443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343445512"/>
        <c:crosses val="autoZero"/>
        <c:auto val="1"/>
        <c:lblAlgn val="ctr"/>
        <c:lblOffset val="100"/>
        <c:noMultiLvlLbl val="0"/>
      </c:catAx>
      <c:valAx>
        <c:axId val="3434455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343443464"/>
        <c:crosses val="autoZero"/>
        <c:crossBetween val="between"/>
        <c:majorUnit val="0.1"/>
      </c:valAx>
      <c:spPr>
        <a:noFill/>
        <a:ln>
          <a:noFill/>
        </a:ln>
        <a:effectLst/>
      </c:spPr>
    </c:plotArea>
    <c:plotVisOnly val="1"/>
    <c:dispBlanksAs val="gap"/>
    <c:showDLblsOverMax val="0"/>
  </c:chart>
  <c:spPr>
    <a:solidFill>
      <a:srgbClr val="FFFEFA"/>
    </a:solid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EDI!$B$92</c:f>
              <c:strCache>
                <c:ptCount val="1"/>
                <c:pt idx="0">
                  <c:v>Strongly agree</c:v>
                </c:pt>
              </c:strCache>
            </c:strRef>
          </c:tx>
          <c:spPr>
            <a:solidFill>
              <a:srgbClr val="196B24"/>
            </a:solidFill>
            <a:ln>
              <a:noFill/>
            </a:ln>
            <a:effectLst/>
          </c:spPr>
          <c:invertIfNegative val="0"/>
          <c:cat>
            <c:numRef>
              <c:f>EDI!$A$93:$A$94</c:f>
              <c:numCache>
                <c:formatCode>General</c:formatCode>
                <c:ptCount val="2"/>
                <c:pt idx="0">
                  <c:v>2026</c:v>
                </c:pt>
                <c:pt idx="1">
                  <c:v>2020</c:v>
                </c:pt>
              </c:numCache>
            </c:numRef>
          </c:cat>
          <c:val>
            <c:numRef>
              <c:f>EDI!$B$93:$B$94</c:f>
              <c:numCache>
                <c:formatCode>0.00%</c:formatCode>
                <c:ptCount val="2"/>
                <c:pt idx="0">
                  <c:v>8.1500000000000003E-2</c:v>
                </c:pt>
                <c:pt idx="1">
                  <c:v>7.6200000000000004E-2</c:v>
                </c:pt>
              </c:numCache>
            </c:numRef>
          </c:val>
          <c:extLst>
            <c:ext xmlns:c16="http://schemas.microsoft.com/office/drawing/2014/chart" uri="{C3380CC4-5D6E-409C-BE32-E72D297353CC}">
              <c16:uniqueId val="{00000000-2425-4A0F-A428-84A800EF5BF8}"/>
            </c:ext>
          </c:extLst>
        </c:ser>
        <c:ser>
          <c:idx val="1"/>
          <c:order val="1"/>
          <c:tx>
            <c:strRef>
              <c:f>EDI!$C$92</c:f>
              <c:strCache>
                <c:ptCount val="1"/>
                <c:pt idx="0">
                  <c:v>Agree</c:v>
                </c:pt>
              </c:strCache>
            </c:strRef>
          </c:tx>
          <c:spPr>
            <a:solidFill>
              <a:srgbClr val="4EA72E"/>
            </a:solidFill>
            <a:ln>
              <a:noFill/>
            </a:ln>
            <a:effectLst/>
          </c:spPr>
          <c:invertIfNegative val="0"/>
          <c:cat>
            <c:numRef>
              <c:f>EDI!$A$93:$A$94</c:f>
              <c:numCache>
                <c:formatCode>General</c:formatCode>
                <c:ptCount val="2"/>
                <c:pt idx="0">
                  <c:v>2026</c:v>
                </c:pt>
                <c:pt idx="1">
                  <c:v>2020</c:v>
                </c:pt>
              </c:numCache>
            </c:numRef>
          </c:cat>
          <c:val>
            <c:numRef>
              <c:f>EDI!$C$93:$C$94</c:f>
              <c:numCache>
                <c:formatCode>0.00%</c:formatCode>
                <c:ptCount val="2"/>
                <c:pt idx="0">
                  <c:v>0.442</c:v>
                </c:pt>
                <c:pt idx="1">
                  <c:v>0.37690000000000001</c:v>
                </c:pt>
              </c:numCache>
            </c:numRef>
          </c:val>
          <c:extLst>
            <c:ext xmlns:c16="http://schemas.microsoft.com/office/drawing/2014/chart" uri="{C3380CC4-5D6E-409C-BE32-E72D297353CC}">
              <c16:uniqueId val="{00000001-2425-4A0F-A428-84A800EF5BF8}"/>
            </c:ext>
          </c:extLst>
        </c:ser>
        <c:ser>
          <c:idx val="2"/>
          <c:order val="2"/>
          <c:tx>
            <c:strRef>
              <c:f>EDI!$D$92</c:f>
              <c:strCache>
                <c:ptCount val="1"/>
                <c:pt idx="0">
                  <c:v>Neutral</c:v>
                </c:pt>
              </c:strCache>
            </c:strRef>
          </c:tx>
          <c:spPr>
            <a:solidFill>
              <a:srgbClr val="BFBFBF"/>
            </a:solidFill>
            <a:ln>
              <a:noFill/>
            </a:ln>
            <a:effectLst/>
          </c:spPr>
          <c:invertIfNegative val="0"/>
          <c:cat>
            <c:numRef>
              <c:f>EDI!$A$93:$A$94</c:f>
              <c:numCache>
                <c:formatCode>General</c:formatCode>
                <c:ptCount val="2"/>
                <c:pt idx="0">
                  <c:v>2026</c:v>
                </c:pt>
                <c:pt idx="1">
                  <c:v>2020</c:v>
                </c:pt>
              </c:numCache>
            </c:numRef>
          </c:cat>
          <c:val>
            <c:numRef>
              <c:f>EDI!$D$93:$D$94</c:f>
              <c:numCache>
                <c:formatCode>0.00%</c:formatCode>
                <c:ptCount val="2"/>
                <c:pt idx="0">
                  <c:v>0.29470000000000002</c:v>
                </c:pt>
                <c:pt idx="1">
                  <c:v>0.34079999999999999</c:v>
                </c:pt>
              </c:numCache>
            </c:numRef>
          </c:val>
          <c:extLst>
            <c:ext xmlns:c16="http://schemas.microsoft.com/office/drawing/2014/chart" uri="{C3380CC4-5D6E-409C-BE32-E72D297353CC}">
              <c16:uniqueId val="{00000002-2425-4A0F-A428-84A800EF5BF8}"/>
            </c:ext>
          </c:extLst>
        </c:ser>
        <c:ser>
          <c:idx val="3"/>
          <c:order val="3"/>
          <c:tx>
            <c:strRef>
              <c:f>EDI!$E$92</c:f>
              <c:strCache>
                <c:ptCount val="1"/>
                <c:pt idx="0">
                  <c:v>Disagree</c:v>
                </c:pt>
              </c:strCache>
            </c:strRef>
          </c:tx>
          <c:spPr>
            <a:solidFill>
              <a:srgbClr val="E97132"/>
            </a:solidFill>
            <a:ln>
              <a:noFill/>
            </a:ln>
            <a:effectLst/>
          </c:spPr>
          <c:invertIfNegative val="0"/>
          <c:cat>
            <c:numRef>
              <c:f>EDI!$A$93:$A$94</c:f>
              <c:numCache>
                <c:formatCode>General</c:formatCode>
                <c:ptCount val="2"/>
                <c:pt idx="0">
                  <c:v>2026</c:v>
                </c:pt>
                <c:pt idx="1">
                  <c:v>2020</c:v>
                </c:pt>
              </c:numCache>
            </c:numRef>
          </c:cat>
          <c:val>
            <c:numRef>
              <c:f>EDI!$E$93:$E$94</c:f>
              <c:numCache>
                <c:formatCode>0.00%</c:formatCode>
                <c:ptCount val="2"/>
                <c:pt idx="0">
                  <c:v>0.10340000000000001</c:v>
                </c:pt>
                <c:pt idx="1">
                  <c:v>0.1749</c:v>
                </c:pt>
              </c:numCache>
            </c:numRef>
          </c:val>
          <c:extLst>
            <c:ext xmlns:c16="http://schemas.microsoft.com/office/drawing/2014/chart" uri="{C3380CC4-5D6E-409C-BE32-E72D297353CC}">
              <c16:uniqueId val="{00000003-2425-4A0F-A428-84A800EF5BF8}"/>
            </c:ext>
          </c:extLst>
        </c:ser>
        <c:ser>
          <c:idx val="4"/>
          <c:order val="4"/>
          <c:tx>
            <c:strRef>
              <c:f>EDI!$F$92</c:f>
              <c:strCache>
                <c:ptCount val="1"/>
                <c:pt idx="0">
                  <c:v>Strongly disagree</c:v>
                </c:pt>
              </c:strCache>
            </c:strRef>
          </c:tx>
          <c:spPr>
            <a:solidFill>
              <a:srgbClr val="C00000"/>
            </a:solidFill>
            <a:ln>
              <a:noFill/>
            </a:ln>
            <a:effectLst/>
          </c:spPr>
          <c:invertIfNegative val="0"/>
          <c:cat>
            <c:numRef>
              <c:f>EDI!$A$93:$A$94</c:f>
              <c:numCache>
                <c:formatCode>General</c:formatCode>
                <c:ptCount val="2"/>
                <c:pt idx="0">
                  <c:v>2026</c:v>
                </c:pt>
                <c:pt idx="1">
                  <c:v>2020</c:v>
                </c:pt>
              </c:numCache>
            </c:numRef>
          </c:cat>
          <c:val>
            <c:numRef>
              <c:f>EDI!$F$93:$F$94</c:f>
              <c:numCache>
                <c:formatCode>0.00%</c:formatCode>
                <c:ptCount val="2"/>
                <c:pt idx="0">
                  <c:v>4.0800000000000003E-2</c:v>
                </c:pt>
                <c:pt idx="1">
                  <c:v>1.7899999999999999E-2</c:v>
                </c:pt>
              </c:numCache>
            </c:numRef>
          </c:val>
          <c:extLst>
            <c:ext xmlns:c16="http://schemas.microsoft.com/office/drawing/2014/chart" uri="{C3380CC4-5D6E-409C-BE32-E72D297353CC}">
              <c16:uniqueId val="{00000004-2425-4A0F-A428-84A800EF5BF8}"/>
            </c:ext>
          </c:extLst>
        </c:ser>
        <c:ser>
          <c:idx val="5"/>
          <c:order val="5"/>
          <c:tx>
            <c:strRef>
              <c:f>EDI!$G$92</c:f>
              <c:strCache>
                <c:ptCount val="1"/>
                <c:pt idx="0">
                  <c:v>N/A</c:v>
                </c:pt>
              </c:strCache>
            </c:strRef>
          </c:tx>
          <c:spPr>
            <a:solidFill>
              <a:srgbClr val="156082"/>
            </a:solidFill>
            <a:ln>
              <a:noFill/>
            </a:ln>
            <a:effectLst/>
          </c:spPr>
          <c:invertIfNegative val="0"/>
          <c:cat>
            <c:numRef>
              <c:f>EDI!$A$93:$A$94</c:f>
              <c:numCache>
                <c:formatCode>General</c:formatCode>
                <c:ptCount val="2"/>
                <c:pt idx="0">
                  <c:v>2026</c:v>
                </c:pt>
                <c:pt idx="1">
                  <c:v>2020</c:v>
                </c:pt>
              </c:numCache>
            </c:numRef>
          </c:cat>
          <c:val>
            <c:numRef>
              <c:f>EDI!$G$93:$G$94</c:f>
              <c:numCache>
                <c:formatCode>0.00%</c:formatCode>
                <c:ptCount val="2"/>
                <c:pt idx="0">
                  <c:v>3.7600000000000001E-2</c:v>
                </c:pt>
                <c:pt idx="1">
                  <c:v>8.9999999999999993E-3</c:v>
                </c:pt>
              </c:numCache>
            </c:numRef>
          </c:val>
          <c:extLst>
            <c:ext xmlns:c16="http://schemas.microsoft.com/office/drawing/2014/chart" uri="{C3380CC4-5D6E-409C-BE32-E72D297353CC}">
              <c16:uniqueId val="{00000005-2425-4A0F-A428-84A800EF5BF8}"/>
            </c:ext>
          </c:extLst>
        </c:ser>
        <c:dLbls>
          <c:showLegendKey val="0"/>
          <c:showVal val="0"/>
          <c:showCatName val="0"/>
          <c:showSerName val="0"/>
          <c:showPercent val="0"/>
          <c:showBubbleSize val="0"/>
        </c:dLbls>
        <c:gapWidth val="150"/>
        <c:overlap val="100"/>
        <c:axId val="1353996807"/>
        <c:axId val="1353998855"/>
      </c:barChart>
      <c:catAx>
        <c:axId val="1353996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53998855"/>
        <c:crosses val="autoZero"/>
        <c:auto val="1"/>
        <c:lblAlgn val="ctr"/>
        <c:lblOffset val="100"/>
        <c:noMultiLvlLbl val="0"/>
      </c:catAx>
      <c:valAx>
        <c:axId val="1353998855"/>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539968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rgbClr val="FFFEFA"/>
    </a:solid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EDI!$C$107</c:f>
              <c:strCache>
                <c:ptCount val="1"/>
                <c:pt idx="0">
                  <c:v>I have a good understanding of this</c:v>
                </c:pt>
              </c:strCache>
            </c:strRef>
          </c:tx>
          <c:spPr>
            <a:solidFill>
              <a:srgbClr val="156082"/>
            </a:solidFill>
            <a:ln>
              <a:noFill/>
            </a:ln>
            <a:effectLst/>
          </c:spPr>
          <c:invertIfNegative val="0"/>
          <c:cat>
            <c:strRef>
              <c:f>EDI!$B$108:$B$109</c:f>
              <c:strCache>
                <c:ptCount val="2"/>
                <c:pt idx="0">
                  <c:v>2026</c:v>
                </c:pt>
                <c:pt idx="1">
                  <c:v>2020</c:v>
                </c:pt>
              </c:strCache>
            </c:strRef>
          </c:cat>
          <c:val>
            <c:numRef>
              <c:f>EDI!$C$108:$C$109</c:f>
              <c:numCache>
                <c:formatCode>0.00%</c:formatCode>
                <c:ptCount val="2"/>
                <c:pt idx="0">
                  <c:v>0.72640000000000005</c:v>
                </c:pt>
                <c:pt idx="1">
                  <c:v>0.60450000000000004</c:v>
                </c:pt>
              </c:numCache>
            </c:numRef>
          </c:val>
          <c:extLst>
            <c:ext xmlns:c16="http://schemas.microsoft.com/office/drawing/2014/chart" uri="{C3380CC4-5D6E-409C-BE32-E72D297353CC}">
              <c16:uniqueId val="{00000000-8CFB-490C-99B5-870BE910D2F3}"/>
            </c:ext>
          </c:extLst>
        </c:ser>
        <c:ser>
          <c:idx val="1"/>
          <c:order val="1"/>
          <c:tx>
            <c:strRef>
              <c:f>EDI!$D$107</c:f>
              <c:strCache>
                <c:ptCount val="1"/>
                <c:pt idx="0">
                  <c:v>I am aware of this but don't know the detail</c:v>
                </c:pt>
              </c:strCache>
            </c:strRef>
          </c:tx>
          <c:spPr>
            <a:solidFill>
              <a:srgbClr val="FFC000"/>
            </a:solidFill>
            <a:ln>
              <a:noFill/>
            </a:ln>
            <a:effectLst/>
          </c:spPr>
          <c:invertIfNegative val="0"/>
          <c:cat>
            <c:strRef>
              <c:f>EDI!$B$108:$B$109</c:f>
              <c:strCache>
                <c:ptCount val="2"/>
                <c:pt idx="0">
                  <c:v>2026</c:v>
                </c:pt>
                <c:pt idx="1">
                  <c:v>2020</c:v>
                </c:pt>
              </c:strCache>
            </c:strRef>
          </c:cat>
          <c:val>
            <c:numRef>
              <c:f>EDI!$D$108:$D$109</c:f>
              <c:numCache>
                <c:formatCode>0.00%</c:formatCode>
                <c:ptCount val="2"/>
                <c:pt idx="0">
                  <c:v>0.2601</c:v>
                </c:pt>
                <c:pt idx="1">
                  <c:v>0.36820000000000003</c:v>
                </c:pt>
              </c:numCache>
            </c:numRef>
          </c:val>
          <c:extLst>
            <c:ext xmlns:c16="http://schemas.microsoft.com/office/drawing/2014/chart" uri="{C3380CC4-5D6E-409C-BE32-E72D297353CC}">
              <c16:uniqueId val="{00000001-8CFB-490C-99B5-870BE910D2F3}"/>
            </c:ext>
          </c:extLst>
        </c:ser>
        <c:ser>
          <c:idx val="2"/>
          <c:order val="2"/>
          <c:tx>
            <c:strRef>
              <c:f>EDI!$E$107</c:f>
              <c:strCache>
                <c:ptCount val="1"/>
                <c:pt idx="0">
                  <c:v>I have not heard of this</c:v>
                </c:pt>
              </c:strCache>
            </c:strRef>
          </c:tx>
          <c:spPr>
            <a:solidFill>
              <a:schemeClr val="accent3"/>
            </a:solidFill>
            <a:ln>
              <a:noFill/>
            </a:ln>
            <a:effectLst/>
          </c:spPr>
          <c:invertIfNegative val="0"/>
          <c:cat>
            <c:strRef>
              <c:f>EDI!$B$108:$B$109</c:f>
              <c:strCache>
                <c:ptCount val="2"/>
                <c:pt idx="0">
                  <c:v>2026</c:v>
                </c:pt>
                <c:pt idx="1">
                  <c:v>2020</c:v>
                </c:pt>
              </c:strCache>
            </c:strRef>
          </c:cat>
          <c:val>
            <c:numRef>
              <c:f>EDI!$E$108:$E$109</c:f>
              <c:numCache>
                <c:formatCode>0.00%</c:formatCode>
                <c:ptCount val="2"/>
                <c:pt idx="0">
                  <c:v>6.7999999999999996E-3</c:v>
                </c:pt>
                <c:pt idx="1">
                  <c:v>1.3599999999999999E-2</c:v>
                </c:pt>
              </c:numCache>
            </c:numRef>
          </c:val>
          <c:extLst>
            <c:ext xmlns:c16="http://schemas.microsoft.com/office/drawing/2014/chart" uri="{C3380CC4-5D6E-409C-BE32-E72D297353CC}">
              <c16:uniqueId val="{00000002-8CFB-490C-99B5-870BE910D2F3}"/>
            </c:ext>
          </c:extLst>
        </c:ser>
        <c:ser>
          <c:idx val="3"/>
          <c:order val="3"/>
          <c:tx>
            <c:strRef>
              <c:f>EDI!$F$107</c:f>
              <c:strCache>
                <c:ptCount val="1"/>
                <c:pt idx="0">
                  <c:v>Not sure</c:v>
                </c:pt>
              </c:strCache>
            </c:strRef>
          </c:tx>
          <c:spPr>
            <a:solidFill>
              <a:srgbClr val="E97132"/>
            </a:solidFill>
            <a:ln>
              <a:noFill/>
            </a:ln>
            <a:effectLst/>
          </c:spPr>
          <c:invertIfNegative val="0"/>
          <c:cat>
            <c:strRef>
              <c:f>EDI!$B$108:$B$109</c:f>
              <c:strCache>
                <c:ptCount val="2"/>
                <c:pt idx="0">
                  <c:v>2026</c:v>
                </c:pt>
                <c:pt idx="1">
                  <c:v>2020</c:v>
                </c:pt>
              </c:strCache>
            </c:strRef>
          </c:cat>
          <c:val>
            <c:numRef>
              <c:f>EDI!$F$108:$F$109</c:f>
              <c:numCache>
                <c:formatCode>0.00%</c:formatCode>
                <c:ptCount val="2"/>
                <c:pt idx="0">
                  <c:v>6.7999999999999996E-3</c:v>
                </c:pt>
                <c:pt idx="1">
                  <c:v>9.1000000000000004E-3</c:v>
                </c:pt>
              </c:numCache>
            </c:numRef>
          </c:val>
          <c:extLst>
            <c:ext xmlns:c16="http://schemas.microsoft.com/office/drawing/2014/chart" uri="{C3380CC4-5D6E-409C-BE32-E72D297353CC}">
              <c16:uniqueId val="{00000003-8CFB-490C-99B5-870BE910D2F3}"/>
            </c:ext>
          </c:extLst>
        </c:ser>
        <c:dLbls>
          <c:showLegendKey val="0"/>
          <c:showVal val="0"/>
          <c:showCatName val="0"/>
          <c:showSerName val="0"/>
          <c:showPercent val="0"/>
          <c:showBubbleSize val="0"/>
        </c:dLbls>
        <c:gapWidth val="150"/>
        <c:overlap val="100"/>
        <c:axId val="379178504"/>
        <c:axId val="478504456"/>
      </c:barChart>
      <c:catAx>
        <c:axId val="379178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478504456"/>
        <c:crosses val="autoZero"/>
        <c:auto val="1"/>
        <c:lblAlgn val="ctr"/>
        <c:lblOffset val="100"/>
        <c:noMultiLvlLbl val="0"/>
      </c:catAx>
      <c:valAx>
        <c:axId val="47850445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3791785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legend>
    <c:plotVisOnly val="1"/>
    <c:dispBlanksAs val="gap"/>
    <c:showDLblsOverMax val="0"/>
  </c:chart>
  <c:spPr>
    <a:solidFill>
      <a:srgbClr val="FFFEFA"/>
    </a:solid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v>Field2</c:v>
          </c:tx>
          <c:dPt>
            <c:idx val="0"/>
            <c:bubble3D val="0"/>
            <c:spPr>
              <a:solidFill>
                <a:srgbClr val="196B24"/>
              </a:solidFill>
              <a:ln w="19050">
                <a:solidFill>
                  <a:schemeClr val="lt1"/>
                </a:solidFill>
              </a:ln>
              <a:effectLst/>
            </c:spPr>
            <c:extLst>
              <c:ext xmlns:c16="http://schemas.microsoft.com/office/drawing/2014/chart" uri="{C3380CC4-5D6E-409C-BE32-E72D297353CC}">
                <c16:uniqueId val="{00000001-0447-434E-AC20-85B0C0784728}"/>
              </c:ext>
            </c:extLst>
          </c:dPt>
          <c:dPt>
            <c:idx val="1"/>
            <c:bubble3D val="0"/>
            <c:spPr>
              <a:solidFill>
                <a:srgbClr val="4EA72E"/>
              </a:solidFill>
              <a:ln w="19050">
                <a:solidFill>
                  <a:schemeClr val="lt1"/>
                </a:solidFill>
              </a:ln>
              <a:effectLst/>
            </c:spPr>
            <c:extLst>
              <c:ext xmlns:c16="http://schemas.microsoft.com/office/drawing/2014/chart" uri="{C3380CC4-5D6E-409C-BE32-E72D297353CC}">
                <c16:uniqueId val="{00000003-0447-434E-AC20-85B0C0784728}"/>
              </c:ext>
            </c:extLst>
          </c:dPt>
          <c:dPt>
            <c:idx val="2"/>
            <c:bubble3D val="0"/>
            <c:spPr>
              <a:solidFill>
                <a:srgbClr val="BFBFBF"/>
              </a:solidFill>
              <a:ln w="19050">
                <a:solidFill>
                  <a:schemeClr val="lt1"/>
                </a:solidFill>
              </a:ln>
              <a:effectLst/>
            </c:spPr>
            <c:extLst>
              <c:ext xmlns:c16="http://schemas.microsoft.com/office/drawing/2014/chart" uri="{C3380CC4-5D6E-409C-BE32-E72D297353CC}">
                <c16:uniqueId val="{00000005-0447-434E-AC20-85B0C0784728}"/>
              </c:ext>
            </c:extLst>
          </c:dPt>
          <c:dPt>
            <c:idx val="3"/>
            <c:bubble3D val="0"/>
            <c:spPr>
              <a:solidFill>
                <a:srgbClr val="E97132"/>
              </a:solidFill>
              <a:ln w="19050">
                <a:solidFill>
                  <a:schemeClr val="lt1"/>
                </a:solidFill>
              </a:ln>
              <a:effectLst/>
            </c:spPr>
            <c:extLst>
              <c:ext xmlns:c16="http://schemas.microsoft.com/office/drawing/2014/chart" uri="{C3380CC4-5D6E-409C-BE32-E72D297353CC}">
                <c16:uniqueId val="{00000007-0447-434E-AC20-85B0C0784728}"/>
              </c:ext>
            </c:extLst>
          </c:dPt>
          <c:dPt>
            <c:idx val="4"/>
            <c:bubble3D val="0"/>
            <c:spPr>
              <a:solidFill>
                <a:srgbClr val="C00000"/>
              </a:solidFill>
              <a:ln w="19050">
                <a:solidFill>
                  <a:schemeClr val="lt1"/>
                </a:solidFill>
              </a:ln>
              <a:effectLst/>
            </c:spPr>
            <c:extLst>
              <c:ext xmlns:c16="http://schemas.microsoft.com/office/drawing/2014/chart" uri="{C3380CC4-5D6E-409C-BE32-E72D297353CC}">
                <c16:uniqueId val="{00000009-0447-434E-AC20-85B0C0784728}"/>
              </c:ext>
            </c:extLst>
          </c:dPt>
          <c:dPt>
            <c:idx val="5"/>
            <c:bubble3D val="0"/>
            <c:spPr>
              <a:solidFill>
                <a:srgbClr val="4D93D9"/>
              </a:solidFill>
              <a:ln w="19050">
                <a:solidFill>
                  <a:schemeClr val="lt1"/>
                </a:solidFill>
              </a:ln>
              <a:effectLst/>
            </c:spPr>
            <c:extLst>
              <c:ext xmlns:c16="http://schemas.microsoft.com/office/drawing/2014/chart" uri="{C3380CC4-5D6E-409C-BE32-E72D297353CC}">
                <c16:uniqueId val="{0000000B-0447-434E-AC20-85B0C0784728}"/>
              </c:ext>
            </c:extLst>
          </c:dPt>
          <c:dLbls>
            <c:dLbl>
              <c:idx val="0"/>
              <c:layout>
                <c:manualLayout>
                  <c:x val="9.8311683697037078E-2"/>
                  <c:y val="-0.12769988659273288"/>
                </c:manualLayout>
              </c:layout>
              <c:spPr>
                <a:solidFill>
                  <a:srgbClr val="FFFFFF"/>
                </a:solidFill>
                <a:ln>
                  <a:solidFill>
                    <a:srgbClr val="5E5E5E">
                      <a:lumMod val="25000"/>
                      <a:lumOff val="75000"/>
                    </a:srgbClr>
                  </a:solidFill>
                </a:ln>
                <a:effectLst/>
              </c:spPr>
              <c:txPr>
                <a:bodyPr rot="0" spcFirstLastPara="1" vertOverflow="clip" horzOverflow="clip" vert="horz" wrap="square" lIns="38100" tIns="19050" rIns="38100" bIns="19050" anchor="ctr" anchorCtr="1">
                  <a:spAutoFit/>
                </a:bodyPr>
                <a:lstStyle/>
                <a:p>
                  <a:pPr>
                    <a:defRPr sz="1100" b="0" i="0" u="none" strike="noStrike" kern="1200" baseline="0">
                      <a:solidFill>
                        <a:schemeClr val="bg2">
                          <a:lumMod val="10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0447-434E-AC20-85B0C0784728}"/>
                </c:ext>
              </c:extLst>
            </c:dLbl>
            <c:dLbl>
              <c:idx val="1"/>
              <c:layout>
                <c:manualLayout>
                  <c:x val="0.11926335399312694"/>
                  <c:y val="-9.7295151689701306E-2"/>
                </c:manualLayout>
              </c:layout>
              <c:spPr>
                <a:solidFill>
                  <a:srgbClr val="FFFFFF"/>
                </a:solidFill>
                <a:ln>
                  <a:solidFill>
                    <a:srgbClr val="5E5E5E">
                      <a:lumMod val="25000"/>
                      <a:lumOff val="75000"/>
                    </a:srgbClr>
                  </a:solidFill>
                </a:ln>
                <a:effectLst/>
              </c:spPr>
              <c:txPr>
                <a:bodyPr rot="0" spcFirstLastPara="1" vertOverflow="clip" horzOverflow="clip" vert="horz" wrap="square" lIns="38100" tIns="19050" rIns="38100" bIns="19050" anchor="ctr" anchorCtr="1">
                  <a:spAutoFit/>
                </a:bodyPr>
                <a:lstStyle/>
                <a:p>
                  <a:pPr>
                    <a:defRPr sz="1100" b="0" i="0" u="none" strike="noStrike" kern="1200" baseline="0">
                      <a:solidFill>
                        <a:schemeClr val="bg2">
                          <a:lumMod val="10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0447-434E-AC20-85B0C0784728}"/>
                </c:ext>
              </c:extLst>
            </c:dLbl>
            <c:dLbl>
              <c:idx val="2"/>
              <c:layout>
                <c:manualLayout>
                  <c:x val="0.15149669291018827"/>
                  <c:y val="4.5607102354547457E-2"/>
                </c:manualLayout>
              </c:layout>
              <c:spPr>
                <a:solidFill>
                  <a:srgbClr val="FFFFFF"/>
                </a:solidFill>
                <a:ln>
                  <a:solidFill>
                    <a:srgbClr val="5E5E5E">
                      <a:lumMod val="25000"/>
                      <a:lumOff val="75000"/>
                    </a:srgbClr>
                  </a:solidFill>
                </a:ln>
                <a:effectLst/>
              </c:spPr>
              <c:txPr>
                <a:bodyPr rot="0" spcFirstLastPara="1" vertOverflow="clip" horzOverflow="clip" vert="horz" wrap="square" lIns="38100" tIns="19050" rIns="38100" bIns="19050" anchor="ctr" anchorCtr="1">
                  <a:spAutoFit/>
                </a:bodyPr>
                <a:lstStyle/>
                <a:p>
                  <a:pPr>
                    <a:defRPr sz="1100" b="0" i="0" u="none" strike="noStrike" kern="1200" baseline="0">
                      <a:solidFill>
                        <a:schemeClr val="bg2">
                          <a:lumMod val="10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0447-434E-AC20-85B0C0784728}"/>
                </c:ext>
              </c:extLst>
            </c:dLbl>
            <c:dLbl>
              <c:idx val="3"/>
              <c:layout>
                <c:manualLayout>
                  <c:x val="-9.0253348967771735E-2"/>
                  <c:y val="0.1246594131024296"/>
                </c:manualLayout>
              </c:layout>
              <c:spPr>
                <a:solidFill>
                  <a:srgbClr val="FFFFFF"/>
                </a:solidFill>
                <a:ln>
                  <a:solidFill>
                    <a:srgbClr val="5E5E5E">
                      <a:lumMod val="25000"/>
                      <a:lumOff val="75000"/>
                    </a:srgbClr>
                  </a:solidFill>
                </a:ln>
                <a:effectLst/>
              </c:spPr>
              <c:txPr>
                <a:bodyPr rot="0" spcFirstLastPara="1" vertOverflow="clip" horzOverflow="clip" vert="horz" wrap="square" lIns="38100" tIns="19050" rIns="38100" bIns="19050" anchor="ctr" anchorCtr="1">
                  <a:spAutoFit/>
                </a:bodyPr>
                <a:lstStyle/>
                <a:p>
                  <a:pPr>
                    <a:defRPr sz="1100" b="0" i="0" u="none" strike="noStrike" kern="1200" baseline="0">
                      <a:solidFill>
                        <a:schemeClr val="bg2">
                          <a:lumMod val="10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7-0447-434E-AC20-85B0C0784728}"/>
                </c:ext>
              </c:extLst>
            </c:dLbl>
            <c:dLbl>
              <c:idx val="4"/>
              <c:layout>
                <c:manualLayout>
                  <c:x val="-0.16116669458530666"/>
                  <c:y val="3.6485681883637967E-2"/>
                </c:manualLayout>
              </c:layout>
              <c:spPr>
                <a:solidFill>
                  <a:srgbClr val="FFFFFF"/>
                </a:solidFill>
                <a:ln>
                  <a:solidFill>
                    <a:srgbClr val="5E5E5E">
                      <a:lumMod val="25000"/>
                      <a:lumOff val="75000"/>
                    </a:srgbClr>
                  </a:solidFill>
                </a:ln>
                <a:effectLst/>
              </c:spPr>
              <c:txPr>
                <a:bodyPr rot="0" spcFirstLastPara="1" vertOverflow="clip" horzOverflow="clip" vert="horz" wrap="square" lIns="38100" tIns="19050" rIns="38100" bIns="19050" anchor="ctr" anchorCtr="1">
                  <a:spAutoFit/>
                </a:bodyPr>
                <a:lstStyle/>
                <a:p>
                  <a:pPr>
                    <a:defRPr sz="1100" b="0" i="0" u="none" strike="noStrike" kern="1200" baseline="0">
                      <a:solidFill>
                        <a:schemeClr val="bg2">
                          <a:lumMod val="10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9-0447-434E-AC20-85B0C0784728}"/>
                </c:ext>
              </c:extLst>
            </c:dLbl>
            <c:dLbl>
              <c:idx val="5"/>
              <c:layout>
                <c:manualLayout>
                  <c:x val="-0.11604002010142084"/>
                  <c:y val="-9.1214204709094915E-2"/>
                </c:manualLayout>
              </c:layout>
              <c:spPr>
                <a:solidFill>
                  <a:srgbClr val="FFFFFF"/>
                </a:solidFill>
                <a:ln>
                  <a:solidFill>
                    <a:srgbClr val="5E5E5E">
                      <a:lumMod val="25000"/>
                      <a:lumOff val="75000"/>
                    </a:srgbClr>
                  </a:solidFill>
                </a:ln>
                <a:effectLst/>
              </c:spPr>
              <c:txPr>
                <a:bodyPr rot="0" spcFirstLastPara="1" vertOverflow="clip" horzOverflow="clip" vert="horz" wrap="square" lIns="38100" tIns="19050" rIns="38100" bIns="19050" anchor="ctr" anchorCtr="1">
                  <a:spAutoFit/>
                </a:bodyPr>
                <a:lstStyle/>
                <a:p>
                  <a:pPr>
                    <a:defRPr sz="1100" b="0" i="0" u="none" strike="noStrike" kern="1200" baseline="0">
                      <a:solidFill>
                        <a:schemeClr val="bg2">
                          <a:lumMod val="10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B-0447-434E-AC20-85B0C0784728}"/>
                </c:ext>
              </c:extLst>
            </c:dLbl>
            <c:spPr>
              <a:solidFill>
                <a:srgbClr val="FFFFFF"/>
              </a:solidFill>
              <a:ln>
                <a:solidFill>
                  <a:srgbClr val="5E5E5E">
                    <a:lumMod val="25000"/>
                    <a:lumOff val="75000"/>
                  </a:srgb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EDI!$A$4:$A$9</c:f>
              <c:strCache>
                <c:ptCount val="6"/>
                <c:pt idx="0">
                  <c:v>Much improved</c:v>
                </c:pt>
                <c:pt idx="1">
                  <c:v>Somewhat improved</c:v>
                </c:pt>
                <c:pt idx="2">
                  <c:v>No change</c:v>
                </c:pt>
                <c:pt idx="3">
                  <c:v>Somewhat worse</c:v>
                </c:pt>
                <c:pt idx="4">
                  <c:v>Much worse</c:v>
                </c:pt>
                <c:pt idx="5">
                  <c:v>Not sure</c:v>
                </c:pt>
              </c:strCache>
            </c:strRef>
          </c:cat>
          <c:val>
            <c:numRef>
              <c:f>EDI!$B$4:$B$9</c:f>
              <c:numCache>
                <c:formatCode>0.00%</c:formatCode>
                <c:ptCount val="6"/>
                <c:pt idx="0">
                  <c:v>4.4200000000000003E-2</c:v>
                </c:pt>
                <c:pt idx="1">
                  <c:v>0.27429999999999999</c:v>
                </c:pt>
                <c:pt idx="2">
                  <c:v>0.26550000000000001</c:v>
                </c:pt>
                <c:pt idx="3">
                  <c:v>4.4200000000000003E-2</c:v>
                </c:pt>
                <c:pt idx="4">
                  <c:v>1.77E-2</c:v>
                </c:pt>
                <c:pt idx="5">
                  <c:v>0.35399999999999998</c:v>
                </c:pt>
              </c:numCache>
            </c:numRef>
          </c:val>
          <c:extLst>
            <c:ext xmlns:c16="http://schemas.microsoft.com/office/drawing/2014/chart" uri="{C3380CC4-5D6E-409C-BE32-E72D297353CC}">
              <c16:uniqueId val="{0000000C-0447-434E-AC20-85B0C0784728}"/>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solidFill>
      <a:srgbClr val="FFFEFA"/>
    </a:solid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EDI!$B$43</c:f>
              <c:strCache>
                <c:ptCount val="1"/>
                <c:pt idx="0">
                  <c:v>2020</c:v>
                </c:pt>
              </c:strCache>
            </c:strRef>
          </c:tx>
          <c:spPr>
            <a:solidFill>
              <a:srgbClr val="156082"/>
            </a:solidFill>
            <a:ln>
              <a:noFill/>
            </a:ln>
            <a:effectLst/>
          </c:spPr>
          <c:invertIfNegative val="0"/>
          <c:cat>
            <c:strRef>
              <c:f>EDI!$A$44:$A$49</c:f>
              <c:strCache>
                <c:ptCount val="6"/>
                <c:pt idx="0">
                  <c:v>Strongly agree</c:v>
                </c:pt>
                <c:pt idx="1">
                  <c:v>Agree</c:v>
                </c:pt>
                <c:pt idx="2">
                  <c:v>Neutral</c:v>
                </c:pt>
                <c:pt idx="3">
                  <c:v>Disagree</c:v>
                </c:pt>
                <c:pt idx="4">
                  <c:v>Strongly disagree</c:v>
                </c:pt>
                <c:pt idx="5">
                  <c:v>Not sure or N/A</c:v>
                </c:pt>
              </c:strCache>
            </c:strRef>
          </c:cat>
          <c:val>
            <c:numRef>
              <c:f>EDI!$B$44:$B$49</c:f>
              <c:numCache>
                <c:formatCode>0%</c:formatCode>
                <c:ptCount val="6"/>
                <c:pt idx="0">
                  <c:v>5.1900000000000002E-2</c:v>
                </c:pt>
                <c:pt idx="1">
                  <c:v>0.27700000000000002</c:v>
                </c:pt>
                <c:pt idx="2">
                  <c:v>0.27700000000000002</c:v>
                </c:pt>
                <c:pt idx="3">
                  <c:v>0.2727</c:v>
                </c:pt>
                <c:pt idx="4">
                  <c:v>8.2299999999999998E-2</c:v>
                </c:pt>
                <c:pt idx="5">
                  <c:v>3.4599999999999999E-2</c:v>
                </c:pt>
              </c:numCache>
            </c:numRef>
          </c:val>
          <c:extLst>
            <c:ext xmlns:c16="http://schemas.microsoft.com/office/drawing/2014/chart" uri="{C3380CC4-5D6E-409C-BE32-E72D297353CC}">
              <c16:uniqueId val="{00000000-266A-4793-8B1E-D15801189707}"/>
            </c:ext>
          </c:extLst>
        </c:ser>
        <c:ser>
          <c:idx val="1"/>
          <c:order val="1"/>
          <c:tx>
            <c:strRef>
              <c:f>EDI!$C$43</c:f>
              <c:strCache>
                <c:ptCount val="1"/>
                <c:pt idx="0">
                  <c:v>2026</c:v>
                </c:pt>
              </c:strCache>
            </c:strRef>
          </c:tx>
          <c:spPr>
            <a:solidFill>
              <a:srgbClr val="E97132"/>
            </a:solidFill>
            <a:ln>
              <a:noFill/>
            </a:ln>
            <a:effectLst/>
          </c:spPr>
          <c:invertIfNegative val="0"/>
          <c:cat>
            <c:strRef>
              <c:f>EDI!$A$44:$A$49</c:f>
              <c:strCache>
                <c:ptCount val="6"/>
                <c:pt idx="0">
                  <c:v>Strongly agree</c:v>
                </c:pt>
                <c:pt idx="1">
                  <c:v>Agree</c:v>
                </c:pt>
                <c:pt idx="2">
                  <c:v>Neutral</c:v>
                </c:pt>
                <c:pt idx="3">
                  <c:v>Disagree</c:v>
                </c:pt>
                <c:pt idx="4">
                  <c:v>Strongly disagree</c:v>
                </c:pt>
                <c:pt idx="5">
                  <c:v>Not sure or N/A</c:v>
                </c:pt>
              </c:strCache>
            </c:strRef>
          </c:cat>
          <c:val>
            <c:numRef>
              <c:f>EDI!$C$44:$C$49</c:f>
              <c:numCache>
                <c:formatCode>0%</c:formatCode>
                <c:ptCount val="6"/>
                <c:pt idx="0">
                  <c:v>1.9199999999999998E-2</c:v>
                </c:pt>
                <c:pt idx="1">
                  <c:v>0.1885</c:v>
                </c:pt>
                <c:pt idx="2">
                  <c:v>0.27479999999999999</c:v>
                </c:pt>
                <c:pt idx="3">
                  <c:v>0.27160000000000001</c:v>
                </c:pt>
                <c:pt idx="4">
                  <c:v>0.1246</c:v>
                </c:pt>
                <c:pt idx="5">
                  <c:v>0.12139999999999999</c:v>
                </c:pt>
              </c:numCache>
            </c:numRef>
          </c:val>
          <c:extLst>
            <c:ext xmlns:c16="http://schemas.microsoft.com/office/drawing/2014/chart" uri="{C3380CC4-5D6E-409C-BE32-E72D297353CC}">
              <c16:uniqueId val="{00000001-266A-4793-8B1E-D15801189707}"/>
            </c:ext>
          </c:extLst>
        </c:ser>
        <c:dLbls>
          <c:showLegendKey val="0"/>
          <c:showVal val="0"/>
          <c:showCatName val="0"/>
          <c:showSerName val="0"/>
          <c:showPercent val="0"/>
          <c:showBubbleSize val="0"/>
        </c:dLbls>
        <c:gapWidth val="219"/>
        <c:overlap val="-27"/>
        <c:axId val="204224008"/>
        <c:axId val="2072933895"/>
      </c:barChart>
      <c:catAx>
        <c:axId val="204224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2072933895"/>
        <c:crosses val="autoZero"/>
        <c:auto val="1"/>
        <c:lblAlgn val="ctr"/>
        <c:lblOffset val="100"/>
        <c:noMultiLvlLbl val="0"/>
      </c:catAx>
      <c:valAx>
        <c:axId val="20729338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224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EDI!$B$55</c:f>
              <c:strCache>
                <c:ptCount val="1"/>
                <c:pt idx="0">
                  <c:v>Strongly agree</c:v>
                </c:pt>
              </c:strCache>
            </c:strRef>
          </c:tx>
          <c:spPr>
            <a:solidFill>
              <a:srgbClr val="196B24"/>
            </a:solidFill>
            <a:ln>
              <a:noFill/>
            </a:ln>
            <a:effectLst/>
          </c:spPr>
          <c:invertIfNegative val="0"/>
          <c:cat>
            <c:strRef>
              <c:f>EDI!$A$56:$A$58</c:f>
              <c:strCache>
                <c:ptCount val="3"/>
                <c:pt idx="0">
                  <c:v>I have confidence that my organisation will deal appropriately, swiftly and fairly to incidents of bullying, harassment and discrimination</c:v>
                </c:pt>
                <c:pt idx="1">
                  <c:v>I have confidence that my line manager will deal appropriately, swiftly and fairly to incidents of bullying, harassment and discrimination</c:v>
                </c:pt>
                <c:pt idx="2">
                  <c:v>I feel that the policies and practices in my organisations for tackling discrimination, bullying and harassment are appropriate</c:v>
                </c:pt>
              </c:strCache>
            </c:strRef>
          </c:cat>
          <c:val>
            <c:numRef>
              <c:f>EDI!$B$56:$B$58</c:f>
              <c:numCache>
                <c:formatCode>0.00%</c:formatCode>
                <c:ptCount val="3"/>
                <c:pt idx="0">
                  <c:v>5.3100000000000001E-2</c:v>
                </c:pt>
                <c:pt idx="1">
                  <c:v>0.26879999999999998</c:v>
                </c:pt>
                <c:pt idx="2">
                  <c:v>9.06E-2</c:v>
                </c:pt>
              </c:numCache>
            </c:numRef>
          </c:val>
          <c:extLst>
            <c:ext xmlns:c16="http://schemas.microsoft.com/office/drawing/2014/chart" uri="{C3380CC4-5D6E-409C-BE32-E72D297353CC}">
              <c16:uniqueId val="{00000000-879F-425E-9B20-6E0FAF9CD2FB}"/>
            </c:ext>
          </c:extLst>
        </c:ser>
        <c:ser>
          <c:idx val="1"/>
          <c:order val="1"/>
          <c:tx>
            <c:strRef>
              <c:f>EDI!$C$55</c:f>
              <c:strCache>
                <c:ptCount val="1"/>
                <c:pt idx="0">
                  <c:v>Agree</c:v>
                </c:pt>
              </c:strCache>
            </c:strRef>
          </c:tx>
          <c:spPr>
            <a:solidFill>
              <a:srgbClr val="4EA72E"/>
            </a:solidFill>
            <a:ln>
              <a:noFill/>
            </a:ln>
            <a:effectLst/>
          </c:spPr>
          <c:invertIfNegative val="0"/>
          <c:cat>
            <c:strRef>
              <c:f>EDI!$A$56:$A$58</c:f>
              <c:strCache>
                <c:ptCount val="3"/>
                <c:pt idx="0">
                  <c:v>I have confidence that my organisation will deal appropriately, swiftly and fairly to incidents of bullying, harassment and discrimination</c:v>
                </c:pt>
                <c:pt idx="1">
                  <c:v>I have confidence that my line manager will deal appropriately, swiftly and fairly to incidents of bullying, harassment and discrimination</c:v>
                </c:pt>
                <c:pt idx="2">
                  <c:v>I feel that the policies and practices in my organisations for tackling discrimination, bullying and harassment are appropriate</c:v>
                </c:pt>
              </c:strCache>
            </c:strRef>
          </c:cat>
          <c:val>
            <c:numRef>
              <c:f>EDI!$C$56:$C$58</c:f>
              <c:numCache>
                <c:formatCode>0.00%</c:formatCode>
                <c:ptCount val="3"/>
                <c:pt idx="0">
                  <c:v>0.28129999999999999</c:v>
                </c:pt>
                <c:pt idx="1">
                  <c:v>0.39689999999999998</c:v>
                </c:pt>
                <c:pt idx="2">
                  <c:v>0.46250000000000002</c:v>
                </c:pt>
              </c:numCache>
            </c:numRef>
          </c:val>
          <c:extLst>
            <c:ext xmlns:c16="http://schemas.microsoft.com/office/drawing/2014/chart" uri="{C3380CC4-5D6E-409C-BE32-E72D297353CC}">
              <c16:uniqueId val="{00000001-879F-425E-9B20-6E0FAF9CD2FB}"/>
            </c:ext>
          </c:extLst>
        </c:ser>
        <c:ser>
          <c:idx val="2"/>
          <c:order val="2"/>
          <c:tx>
            <c:strRef>
              <c:f>EDI!$D$55</c:f>
              <c:strCache>
                <c:ptCount val="1"/>
                <c:pt idx="0">
                  <c:v>Neutral</c:v>
                </c:pt>
              </c:strCache>
            </c:strRef>
          </c:tx>
          <c:spPr>
            <a:solidFill>
              <a:srgbClr val="BFBFBF"/>
            </a:solidFill>
            <a:ln>
              <a:noFill/>
            </a:ln>
            <a:effectLst/>
          </c:spPr>
          <c:invertIfNegative val="0"/>
          <c:cat>
            <c:strRef>
              <c:f>EDI!$A$56:$A$58</c:f>
              <c:strCache>
                <c:ptCount val="3"/>
                <c:pt idx="0">
                  <c:v>I have confidence that my organisation will deal appropriately, swiftly and fairly to incidents of bullying, harassment and discrimination</c:v>
                </c:pt>
                <c:pt idx="1">
                  <c:v>I have confidence that my line manager will deal appropriately, swiftly and fairly to incidents of bullying, harassment and discrimination</c:v>
                </c:pt>
                <c:pt idx="2">
                  <c:v>I feel that the policies and practices in my organisations for tackling discrimination, bullying and harassment are appropriate</c:v>
                </c:pt>
              </c:strCache>
            </c:strRef>
          </c:cat>
          <c:val>
            <c:numRef>
              <c:f>EDI!$D$56:$D$58</c:f>
              <c:numCache>
                <c:formatCode>0.00%</c:formatCode>
                <c:ptCount val="3"/>
                <c:pt idx="0">
                  <c:v>0.34379999999999999</c:v>
                </c:pt>
                <c:pt idx="1">
                  <c:v>0.1719</c:v>
                </c:pt>
                <c:pt idx="2">
                  <c:v>0.28129999999999999</c:v>
                </c:pt>
              </c:numCache>
            </c:numRef>
          </c:val>
          <c:extLst>
            <c:ext xmlns:c16="http://schemas.microsoft.com/office/drawing/2014/chart" uri="{C3380CC4-5D6E-409C-BE32-E72D297353CC}">
              <c16:uniqueId val="{00000002-879F-425E-9B20-6E0FAF9CD2FB}"/>
            </c:ext>
          </c:extLst>
        </c:ser>
        <c:ser>
          <c:idx val="3"/>
          <c:order val="3"/>
          <c:tx>
            <c:strRef>
              <c:f>EDI!$E$55</c:f>
              <c:strCache>
                <c:ptCount val="1"/>
                <c:pt idx="0">
                  <c:v>Disagree</c:v>
                </c:pt>
              </c:strCache>
            </c:strRef>
          </c:tx>
          <c:spPr>
            <a:solidFill>
              <a:srgbClr val="E97132"/>
            </a:solidFill>
            <a:ln>
              <a:noFill/>
            </a:ln>
            <a:effectLst/>
          </c:spPr>
          <c:invertIfNegative val="0"/>
          <c:cat>
            <c:strRef>
              <c:f>EDI!$A$56:$A$58</c:f>
              <c:strCache>
                <c:ptCount val="3"/>
                <c:pt idx="0">
                  <c:v>I have confidence that my organisation will deal appropriately, swiftly and fairly to incidents of bullying, harassment and discrimination</c:v>
                </c:pt>
                <c:pt idx="1">
                  <c:v>I have confidence that my line manager will deal appropriately, swiftly and fairly to incidents of bullying, harassment and discrimination</c:v>
                </c:pt>
                <c:pt idx="2">
                  <c:v>I feel that the policies and practices in my organisations for tackling discrimination, bullying and harassment are appropriate</c:v>
                </c:pt>
              </c:strCache>
            </c:strRef>
          </c:cat>
          <c:val>
            <c:numRef>
              <c:f>EDI!$E$56:$E$58</c:f>
              <c:numCache>
                <c:formatCode>0.00%</c:formatCode>
                <c:ptCount val="3"/>
                <c:pt idx="0">
                  <c:v>0.1938</c:v>
                </c:pt>
                <c:pt idx="1">
                  <c:v>9.69E-2</c:v>
                </c:pt>
                <c:pt idx="2">
                  <c:v>7.8100000000000003E-2</c:v>
                </c:pt>
              </c:numCache>
            </c:numRef>
          </c:val>
          <c:extLst>
            <c:ext xmlns:c16="http://schemas.microsoft.com/office/drawing/2014/chart" uri="{C3380CC4-5D6E-409C-BE32-E72D297353CC}">
              <c16:uniqueId val="{00000003-879F-425E-9B20-6E0FAF9CD2FB}"/>
            </c:ext>
          </c:extLst>
        </c:ser>
        <c:ser>
          <c:idx val="4"/>
          <c:order val="4"/>
          <c:tx>
            <c:strRef>
              <c:f>EDI!$F$55</c:f>
              <c:strCache>
                <c:ptCount val="1"/>
                <c:pt idx="0">
                  <c:v>Strongly disagree</c:v>
                </c:pt>
              </c:strCache>
            </c:strRef>
          </c:tx>
          <c:spPr>
            <a:solidFill>
              <a:srgbClr val="C00000"/>
            </a:solidFill>
            <a:ln>
              <a:noFill/>
            </a:ln>
            <a:effectLst/>
          </c:spPr>
          <c:invertIfNegative val="0"/>
          <c:cat>
            <c:strRef>
              <c:f>EDI!$A$56:$A$58</c:f>
              <c:strCache>
                <c:ptCount val="3"/>
                <c:pt idx="0">
                  <c:v>I have confidence that my organisation will deal appropriately, swiftly and fairly to incidents of bullying, harassment and discrimination</c:v>
                </c:pt>
                <c:pt idx="1">
                  <c:v>I have confidence that my line manager will deal appropriately, swiftly and fairly to incidents of bullying, harassment and discrimination</c:v>
                </c:pt>
                <c:pt idx="2">
                  <c:v>I feel that the policies and practices in my organisations for tackling discrimination, bullying and harassment are appropriate</c:v>
                </c:pt>
              </c:strCache>
            </c:strRef>
          </c:cat>
          <c:val>
            <c:numRef>
              <c:f>EDI!$F$56:$F$58</c:f>
              <c:numCache>
                <c:formatCode>0.00%</c:formatCode>
                <c:ptCount val="3"/>
                <c:pt idx="0">
                  <c:v>8.4400000000000003E-2</c:v>
                </c:pt>
                <c:pt idx="1">
                  <c:v>3.44E-2</c:v>
                </c:pt>
                <c:pt idx="2">
                  <c:v>3.44E-2</c:v>
                </c:pt>
              </c:numCache>
            </c:numRef>
          </c:val>
          <c:extLst>
            <c:ext xmlns:c16="http://schemas.microsoft.com/office/drawing/2014/chart" uri="{C3380CC4-5D6E-409C-BE32-E72D297353CC}">
              <c16:uniqueId val="{00000004-879F-425E-9B20-6E0FAF9CD2FB}"/>
            </c:ext>
          </c:extLst>
        </c:ser>
        <c:ser>
          <c:idx val="5"/>
          <c:order val="5"/>
          <c:tx>
            <c:strRef>
              <c:f>EDI!$G$55</c:f>
              <c:strCache>
                <c:ptCount val="1"/>
                <c:pt idx="0">
                  <c:v>N/A</c:v>
                </c:pt>
              </c:strCache>
            </c:strRef>
          </c:tx>
          <c:spPr>
            <a:solidFill>
              <a:srgbClr val="0F9ED5"/>
            </a:solidFill>
            <a:ln>
              <a:noFill/>
            </a:ln>
            <a:effectLst/>
          </c:spPr>
          <c:invertIfNegative val="0"/>
          <c:cat>
            <c:strRef>
              <c:f>EDI!$A$56:$A$58</c:f>
              <c:strCache>
                <c:ptCount val="3"/>
                <c:pt idx="0">
                  <c:v>I have confidence that my organisation will deal appropriately, swiftly and fairly to incidents of bullying, harassment and discrimination</c:v>
                </c:pt>
                <c:pt idx="1">
                  <c:v>I have confidence that my line manager will deal appropriately, swiftly and fairly to incidents of bullying, harassment and discrimination</c:v>
                </c:pt>
                <c:pt idx="2">
                  <c:v>I feel that the policies and practices in my organisations for tackling discrimination, bullying and harassment are appropriate</c:v>
                </c:pt>
              </c:strCache>
            </c:strRef>
          </c:cat>
          <c:val>
            <c:numRef>
              <c:f>EDI!$G$56:$G$58</c:f>
              <c:numCache>
                <c:formatCode>0.00%</c:formatCode>
                <c:ptCount val="3"/>
                <c:pt idx="0">
                  <c:v>4.3799999999999999E-2</c:v>
                </c:pt>
                <c:pt idx="1">
                  <c:v>3.1300000000000001E-2</c:v>
                </c:pt>
                <c:pt idx="2">
                  <c:v>5.3100000000000001E-2</c:v>
                </c:pt>
              </c:numCache>
            </c:numRef>
          </c:val>
          <c:extLst>
            <c:ext xmlns:c16="http://schemas.microsoft.com/office/drawing/2014/chart" uri="{C3380CC4-5D6E-409C-BE32-E72D297353CC}">
              <c16:uniqueId val="{00000005-879F-425E-9B20-6E0FAF9CD2FB}"/>
            </c:ext>
          </c:extLst>
        </c:ser>
        <c:dLbls>
          <c:showLegendKey val="0"/>
          <c:showVal val="0"/>
          <c:showCatName val="0"/>
          <c:showSerName val="0"/>
          <c:showPercent val="0"/>
          <c:showBubbleSize val="0"/>
        </c:dLbls>
        <c:gapWidth val="150"/>
        <c:overlap val="100"/>
        <c:axId val="1077200391"/>
        <c:axId val="1077204487"/>
      </c:barChart>
      <c:catAx>
        <c:axId val="10772003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bg2">
                    <a:lumMod val="10000"/>
                  </a:schemeClr>
                </a:solidFill>
                <a:latin typeface="+mn-lt"/>
                <a:ea typeface="+mn-ea"/>
                <a:cs typeface="+mn-cs"/>
              </a:defRPr>
            </a:pPr>
            <a:endParaRPr lang="en-US"/>
          </a:p>
        </c:txPr>
        <c:crossAx val="1077204487"/>
        <c:crosses val="autoZero"/>
        <c:auto val="1"/>
        <c:lblAlgn val="ctr"/>
        <c:lblOffset val="100"/>
        <c:noMultiLvlLbl val="0"/>
      </c:catAx>
      <c:valAx>
        <c:axId val="107720448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772003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EDI!$B$134:$B$135</c:f>
              <c:strCache>
                <c:ptCount val="2"/>
                <c:pt idx="1">
                  <c:v>2020</c:v>
                </c:pt>
              </c:strCache>
            </c:strRef>
          </c:tx>
          <c:spPr>
            <a:solidFill>
              <a:srgbClr val="196B24"/>
            </a:solidFill>
            <a:ln>
              <a:noFill/>
            </a:ln>
            <a:effectLst/>
          </c:spPr>
          <c:invertIfNegative val="0"/>
          <c:cat>
            <c:strRef>
              <c:f>EDI!$A$136:$A$138</c:f>
              <c:strCache>
                <c:ptCount val="3"/>
                <c:pt idx="0">
                  <c:v>I have witnessed incidents of bullying, harassment or discrimination in my workplace</c:v>
                </c:pt>
                <c:pt idx="1">
                  <c:v>I have experienced incidents of bullying, harassment or discrimination in my workplace</c:v>
                </c:pt>
                <c:pt idx="2">
                  <c:v>I have experienced microaggressions in my workplace</c:v>
                </c:pt>
              </c:strCache>
            </c:strRef>
          </c:cat>
          <c:val>
            <c:numRef>
              <c:f>EDI!$B$136:$B$138</c:f>
              <c:numCache>
                <c:formatCode>0%</c:formatCode>
                <c:ptCount val="3"/>
                <c:pt idx="0">
                  <c:v>0.3</c:v>
                </c:pt>
                <c:pt idx="1">
                  <c:v>0.13</c:v>
                </c:pt>
                <c:pt idx="2">
                  <c:v>0.32</c:v>
                </c:pt>
              </c:numCache>
            </c:numRef>
          </c:val>
          <c:extLst>
            <c:ext xmlns:c16="http://schemas.microsoft.com/office/drawing/2014/chart" uri="{C3380CC4-5D6E-409C-BE32-E72D297353CC}">
              <c16:uniqueId val="{00000000-E3C3-42A8-859E-0A84F19310D0}"/>
            </c:ext>
          </c:extLst>
        </c:ser>
        <c:ser>
          <c:idx val="1"/>
          <c:order val="1"/>
          <c:tx>
            <c:strRef>
              <c:f>EDI!$C$134:$C$135</c:f>
              <c:strCache>
                <c:ptCount val="2"/>
                <c:pt idx="1">
                  <c:v>2026</c:v>
                </c:pt>
              </c:strCache>
            </c:strRef>
          </c:tx>
          <c:spPr>
            <a:solidFill>
              <a:srgbClr val="A02B93"/>
            </a:solidFill>
            <a:ln>
              <a:noFill/>
            </a:ln>
            <a:effectLst/>
          </c:spPr>
          <c:invertIfNegative val="0"/>
          <c:cat>
            <c:strRef>
              <c:f>EDI!$A$136:$A$138</c:f>
              <c:strCache>
                <c:ptCount val="3"/>
                <c:pt idx="0">
                  <c:v>I have witnessed incidents of bullying, harassment or discrimination in my workplace</c:v>
                </c:pt>
                <c:pt idx="1">
                  <c:v>I have experienced incidents of bullying, harassment or discrimination in my workplace</c:v>
                </c:pt>
                <c:pt idx="2">
                  <c:v>I have experienced microaggressions in my workplace</c:v>
                </c:pt>
              </c:strCache>
            </c:strRef>
          </c:cat>
          <c:val>
            <c:numRef>
              <c:f>EDI!$C$136:$C$138</c:f>
              <c:numCache>
                <c:formatCode>0%</c:formatCode>
                <c:ptCount val="3"/>
                <c:pt idx="0">
                  <c:v>0.43340000000000001</c:v>
                </c:pt>
                <c:pt idx="1">
                  <c:v>0.26790000000000003</c:v>
                </c:pt>
                <c:pt idx="2">
                  <c:v>0.44579999999999997</c:v>
                </c:pt>
              </c:numCache>
            </c:numRef>
          </c:val>
          <c:extLst>
            <c:ext xmlns:c16="http://schemas.microsoft.com/office/drawing/2014/chart" uri="{C3380CC4-5D6E-409C-BE32-E72D297353CC}">
              <c16:uniqueId val="{00000001-E3C3-42A8-859E-0A84F19310D0}"/>
            </c:ext>
          </c:extLst>
        </c:ser>
        <c:dLbls>
          <c:showLegendKey val="0"/>
          <c:showVal val="0"/>
          <c:showCatName val="0"/>
          <c:showSerName val="0"/>
          <c:showPercent val="0"/>
          <c:showBubbleSize val="0"/>
        </c:dLbls>
        <c:gapWidth val="219"/>
        <c:overlap val="-27"/>
        <c:axId val="355350535"/>
        <c:axId val="223191047"/>
      </c:barChart>
      <c:catAx>
        <c:axId val="355350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223191047"/>
        <c:crosses val="autoZero"/>
        <c:auto val="1"/>
        <c:lblAlgn val="ctr"/>
        <c:lblOffset val="100"/>
        <c:noMultiLvlLbl val="0"/>
      </c:catAx>
      <c:valAx>
        <c:axId val="22319104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53505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v>Field2</c:v>
          </c:tx>
          <c:dPt>
            <c:idx val="0"/>
            <c:bubble3D val="0"/>
            <c:spPr>
              <a:solidFill>
                <a:srgbClr val="196B24"/>
              </a:solidFill>
              <a:ln w="19050">
                <a:solidFill>
                  <a:schemeClr val="lt1"/>
                </a:solidFill>
              </a:ln>
              <a:effectLst/>
            </c:spPr>
            <c:extLst>
              <c:ext xmlns:c16="http://schemas.microsoft.com/office/drawing/2014/chart" uri="{C3380CC4-5D6E-409C-BE32-E72D297353CC}">
                <c16:uniqueId val="{00000001-39AB-4711-BAE7-4674D78A793F}"/>
              </c:ext>
            </c:extLst>
          </c:dPt>
          <c:dPt>
            <c:idx val="1"/>
            <c:bubble3D val="0"/>
            <c:spPr>
              <a:solidFill>
                <a:srgbClr val="4EA72E"/>
              </a:solidFill>
              <a:ln w="19050">
                <a:solidFill>
                  <a:schemeClr val="lt1"/>
                </a:solidFill>
              </a:ln>
              <a:effectLst/>
            </c:spPr>
            <c:extLst>
              <c:ext xmlns:c16="http://schemas.microsoft.com/office/drawing/2014/chart" uri="{C3380CC4-5D6E-409C-BE32-E72D297353CC}">
                <c16:uniqueId val="{00000003-39AB-4711-BAE7-4674D78A793F}"/>
              </c:ext>
            </c:extLst>
          </c:dPt>
          <c:dPt>
            <c:idx val="2"/>
            <c:bubble3D val="0"/>
            <c:spPr>
              <a:solidFill>
                <a:srgbClr val="BFBFBF"/>
              </a:solidFill>
              <a:ln w="19050">
                <a:solidFill>
                  <a:schemeClr val="lt1"/>
                </a:solidFill>
              </a:ln>
              <a:effectLst/>
            </c:spPr>
            <c:extLst>
              <c:ext xmlns:c16="http://schemas.microsoft.com/office/drawing/2014/chart" uri="{C3380CC4-5D6E-409C-BE32-E72D297353CC}">
                <c16:uniqueId val="{00000005-39AB-4711-BAE7-4674D78A793F}"/>
              </c:ext>
            </c:extLst>
          </c:dPt>
          <c:dPt>
            <c:idx val="3"/>
            <c:bubble3D val="0"/>
            <c:spPr>
              <a:solidFill>
                <a:srgbClr val="E97132"/>
              </a:solidFill>
              <a:ln w="19050">
                <a:solidFill>
                  <a:schemeClr val="lt1"/>
                </a:solidFill>
              </a:ln>
              <a:effectLst/>
            </c:spPr>
            <c:extLst>
              <c:ext xmlns:c16="http://schemas.microsoft.com/office/drawing/2014/chart" uri="{C3380CC4-5D6E-409C-BE32-E72D297353CC}">
                <c16:uniqueId val="{00000007-39AB-4711-BAE7-4674D78A793F}"/>
              </c:ext>
            </c:extLst>
          </c:dPt>
          <c:dPt>
            <c:idx val="4"/>
            <c:bubble3D val="0"/>
            <c:spPr>
              <a:solidFill>
                <a:srgbClr val="C00000"/>
              </a:solidFill>
              <a:ln w="19050">
                <a:solidFill>
                  <a:schemeClr val="lt1"/>
                </a:solidFill>
              </a:ln>
              <a:effectLst/>
            </c:spPr>
            <c:extLst>
              <c:ext xmlns:c16="http://schemas.microsoft.com/office/drawing/2014/chart" uri="{C3380CC4-5D6E-409C-BE32-E72D297353CC}">
                <c16:uniqueId val="{00000009-39AB-4711-BAE7-4674D78A793F}"/>
              </c:ext>
            </c:extLst>
          </c:dPt>
          <c:dPt>
            <c:idx val="5"/>
            <c:bubble3D val="0"/>
            <c:spPr>
              <a:solidFill>
                <a:srgbClr val="4D93D9"/>
              </a:solidFill>
              <a:ln w="19050">
                <a:solidFill>
                  <a:schemeClr val="lt1"/>
                </a:solidFill>
              </a:ln>
              <a:effectLst/>
            </c:spPr>
            <c:extLst>
              <c:ext xmlns:c16="http://schemas.microsoft.com/office/drawing/2014/chart" uri="{C3380CC4-5D6E-409C-BE32-E72D297353CC}">
                <c16:uniqueId val="{0000000B-39AB-4711-BAE7-4674D78A793F}"/>
              </c:ext>
            </c:extLst>
          </c:dPt>
          <c:dLbls>
            <c:dLbl>
              <c:idx val="0"/>
              <c:layout>
                <c:manualLayout>
                  <c:x val="0.14562468044151705"/>
                  <c:y val="-0.1411770676553888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9AB-4711-BAE7-4674D78A793F}"/>
                </c:ext>
              </c:extLst>
            </c:dLbl>
            <c:dLbl>
              <c:idx val="1"/>
              <c:layout>
                <c:manualLayout>
                  <c:x val="0.1599484195013384"/>
                  <c:y val="-6.814456305652516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9AB-4711-BAE7-4674D78A793F}"/>
                </c:ext>
              </c:extLst>
            </c:dLbl>
            <c:dLbl>
              <c:idx val="2"/>
              <c:layout>
                <c:manualLayout>
                  <c:x val="-0.23634169448705225"/>
                  <c:y val="5.678713588043759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9AB-4711-BAE7-4674D78A793F}"/>
                </c:ext>
              </c:extLst>
            </c:dLbl>
            <c:dLbl>
              <c:idx val="3"/>
              <c:layout>
                <c:manualLayout>
                  <c:x val="-0.17188486871785619"/>
                  <c:y val="0.1050562013788095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39AB-4711-BAE7-4674D78A793F}"/>
                </c:ext>
              </c:extLst>
            </c:dLbl>
            <c:dLbl>
              <c:idx val="4"/>
              <c:layout>
                <c:manualLayout>
                  <c:x val="-0.17665944840446332"/>
                  <c:y val="-6.246584946848134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39AB-4711-BAE7-4674D78A793F}"/>
                </c:ext>
              </c:extLst>
            </c:dLbl>
            <c:dLbl>
              <c:idx val="5"/>
              <c:layout>
                <c:manualLayout>
                  <c:x val="-0.1289136515383921"/>
                  <c:y val="-0.11357427176087519"/>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39AB-4711-BAE7-4674D78A793F}"/>
                </c:ext>
              </c:extLst>
            </c:dLbl>
            <c:spPr>
              <a:solidFill>
                <a:srgbClr val="FFFFFF"/>
              </a:solidFill>
              <a:ln>
                <a:solidFill>
                  <a:srgbClr val="5E5E5E">
                    <a:lumMod val="25000"/>
                    <a:lumOff val="75000"/>
                  </a:srgbClr>
                </a:solidFill>
              </a:ln>
              <a:effectLst/>
            </c:spPr>
            <c:txPr>
              <a:bodyPr rot="0" spcFirstLastPara="1" vertOverflow="clip" horzOverflow="clip" vert="horz" wrap="square" lIns="38100" tIns="19050" rIns="38100" bIns="19050" anchor="ctr" anchorCtr="1">
                <a:spAutoFit/>
              </a:bodyPr>
              <a:lstStyle/>
              <a:p>
                <a:pPr>
                  <a:defRPr sz="1100" b="0" i="0" u="none" strike="noStrike" kern="1200" baseline="0">
                    <a:solidFill>
                      <a:schemeClr val="bg2">
                        <a:lumMod val="10000"/>
                      </a:schemeClr>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Leadership!$A$4:$A$9</c:f>
              <c:strCache>
                <c:ptCount val="6"/>
                <c:pt idx="0">
                  <c:v>Much improved</c:v>
                </c:pt>
                <c:pt idx="1">
                  <c:v>Somewhat improved</c:v>
                </c:pt>
                <c:pt idx="2">
                  <c:v>No change</c:v>
                </c:pt>
                <c:pt idx="3">
                  <c:v>Somewhat worse</c:v>
                </c:pt>
                <c:pt idx="4">
                  <c:v>Much worse</c:v>
                </c:pt>
                <c:pt idx="5">
                  <c:v>Not sure</c:v>
                </c:pt>
              </c:strCache>
            </c:strRef>
          </c:cat>
          <c:val>
            <c:numRef>
              <c:f>Leadership!$B$4:$B$9</c:f>
              <c:numCache>
                <c:formatCode>0.00%</c:formatCode>
                <c:ptCount val="6"/>
                <c:pt idx="0">
                  <c:v>5.62E-2</c:v>
                </c:pt>
                <c:pt idx="1">
                  <c:v>0.35499999999999998</c:v>
                </c:pt>
                <c:pt idx="2">
                  <c:v>0.27510000000000001</c:v>
                </c:pt>
                <c:pt idx="3">
                  <c:v>0.1036</c:v>
                </c:pt>
                <c:pt idx="4">
                  <c:v>6.5100000000000005E-2</c:v>
                </c:pt>
                <c:pt idx="5">
                  <c:v>0.14499999999999999</c:v>
                </c:pt>
              </c:numCache>
            </c:numRef>
          </c:val>
          <c:extLst>
            <c:ext xmlns:c16="http://schemas.microsoft.com/office/drawing/2014/chart" uri="{C3380CC4-5D6E-409C-BE32-E72D297353CC}">
              <c16:uniqueId val="{0000000C-39AB-4711-BAE7-4674D78A793F}"/>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solidFill>
      <a:srgbClr val="FFFEFA"/>
    </a:solid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v>Field2</c:v>
          </c:tx>
          <c:dPt>
            <c:idx val="0"/>
            <c:bubble3D val="0"/>
            <c:spPr>
              <a:solidFill>
                <a:srgbClr val="196B24"/>
              </a:solidFill>
              <a:ln w="19050">
                <a:solidFill>
                  <a:schemeClr val="lt1"/>
                </a:solidFill>
              </a:ln>
              <a:effectLst/>
            </c:spPr>
            <c:extLst>
              <c:ext xmlns:c16="http://schemas.microsoft.com/office/drawing/2014/chart" uri="{C3380CC4-5D6E-409C-BE32-E72D297353CC}">
                <c16:uniqueId val="{00000001-79FA-460E-AF27-7FE039FF18AA}"/>
              </c:ext>
            </c:extLst>
          </c:dPt>
          <c:dPt>
            <c:idx val="1"/>
            <c:bubble3D val="0"/>
            <c:spPr>
              <a:solidFill>
                <a:srgbClr val="4EA72E"/>
              </a:solidFill>
              <a:ln w="19050">
                <a:solidFill>
                  <a:schemeClr val="lt1"/>
                </a:solidFill>
              </a:ln>
              <a:effectLst/>
            </c:spPr>
            <c:extLst>
              <c:ext xmlns:c16="http://schemas.microsoft.com/office/drawing/2014/chart" uri="{C3380CC4-5D6E-409C-BE32-E72D297353CC}">
                <c16:uniqueId val="{00000003-79FA-460E-AF27-7FE039FF18AA}"/>
              </c:ext>
            </c:extLst>
          </c:dPt>
          <c:dPt>
            <c:idx val="2"/>
            <c:bubble3D val="0"/>
            <c:spPr>
              <a:solidFill>
                <a:srgbClr val="C00000"/>
              </a:solidFill>
              <a:ln w="19050">
                <a:solidFill>
                  <a:schemeClr val="lt1"/>
                </a:solidFill>
              </a:ln>
              <a:effectLst/>
            </c:spPr>
            <c:extLst>
              <c:ext xmlns:c16="http://schemas.microsoft.com/office/drawing/2014/chart" uri="{C3380CC4-5D6E-409C-BE32-E72D297353CC}">
                <c16:uniqueId val="{00000005-79FA-460E-AF27-7FE039FF18AA}"/>
              </c:ext>
            </c:extLst>
          </c:dPt>
          <c:dPt>
            <c:idx val="3"/>
            <c:bubble3D val="0"/>
            <c:spPr>
              <a:solidFill>
                <a:schemeClr val="accent1"/>
              </a:solidFill>
              <a:ln w="19050">
                <a:solidFill>
                  <a:schemeClr val="lt1"/>
                </a:solidFill>
              </a:ln>
              <a:effectLst/>
            </c:spPr>
            <c:extLst>
              <c:ext xmlns:c16="http://schemas.microsoft.com/office/drawing/2014/chart" uri="{C3380CC4-5D6E-409C-BE32-E72D297353CC}">
                <c16:uniqueId val="{00000007-79FA-460E-AF27-7FE039FF18AA}"/>
              </c:ext>
            </c:extLst>
          </c:dPt>
          <c:dLbls>
            <c:dLbl>
              <c:idx val="0"/>
              <c:layout>
                <c:manualLayout>
                  <c:x val="-0.10867767680791691"/>
                  <c:y val="0.1662035240273288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9FA-460E-AF27-7FE039FF18AA}"/>
                </c:ext>
              </c:extLst>
            </c:dLbl>
            <c:dLbl>
              <c:idx val="1"/>
              <c:layout>
                <c:manualLayout>
                  <c:x val="-9.2996466702179995E-2"/>
                  <c:y val="-0.19201675644118685"/>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9FA-460E-AF27-7FE039FF18AA}"/>
                </c:ext>
              </c:extLst>
            </c:dLbl>
            <c:dLbl>
              <c:idx val="2"/>
              <c:layout>
                <c:manualLayout>
                  <c:x val="0.13549232942238587"/>
                  <c:y val="-1.78537465407553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9FA-460E-AF27-7FE039FF18AA}"/>
                </c:ext>
              </c:extLst>
            </c:dLbl>
            <c:dLbl>
              <c:idx val="3"/>
              <c:layout>
                <c:manualLayout>
                  <c:x val="8.7670664018842506E-2"/>
                  <c:y val="0.1444584096146781"/>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9FA-460E-AF27-7FE039FF18AA}"/>
                </c:ext>
              </c:extLst>
            </c:dLbl>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Leadership!$A$19:$A$22</c:f>
              <c:strCache>
                <c:ptCount val="4"/>
                <c:pt idx="0">
                  <c:v>Very influential</c:v>
                </c:pt>
                <c:pt idx="1">
                  <c:v>Somewhat influential</c:v>
                </c:pt>
                <c:pt idx="2">
                  <c:v>Not at all influential</c:v>
                </c:pt>
                <c:pt idx="3">
                  <c:v>Don't know</c:v>
                </c:pt>
              </c:strCache>
            </c:strRef>
          </c:cat>
          <c:val>
            <c:numRef>
              <c:f>Leadership!$B$19:$B$22</c:f>
              <c:numCache>
                <c:formatCode>0.00%</c:formatCode>
                <c:ptCount val="4"/>
                <c:pt idx="0">
                  <c:v>0.20119999999999999</c:v>
                </c:pt>
                <c:pt idx="1">
                  <c:v>0.45119999999999999</c:v>
                </c:pt>
                <c:pt idx="2">
                  <c:v>0.186</c:v>
                </c:pt>
                <c:pt idx="3">
                  <c:v>0.16159999999999999</c:v>
                </c:pt>
              </c:numCache>
            </c:numRef>
          </c:val>
          <c:extLst>
            <c:ext xmlns:c16="http://schemas.microsoft.com/office/drawing/2014/chart" uri="{C3380CC4-5D6E-409C-BE32-E72D297353CC}">
              <c16:uniqueId val="{00000008-79FA-460E-AF27-7FE039FF18AA}"/>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600" b="0" i="0" u="none" strike="noStrike" kern="1200" baseline="0">
              <a:solidFill>
                <a:schemeClr val="bg2">
                  <a:lumMod val="1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solidFill>
            <a:schemeClr val="bg2">
              <a:lumMod val="10000"/>
            </a:schemeClr>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r>
              <a:rPr lang="en-GB">
                <a:solidFill>
                  <a:schemeClr val="bg2">
                    <a:lumMod val="10000"/>
                  </a:schemeClr>
                </a:solidFill>
              </a:rPr>
              <a:t>Role Level</a:t>
            </a:r>
          </a:p>
          <a:p>
            <a:pPr>
              <a:defRPr>
                <a:solidFill>
                  <a:schemeClr val="bg2">
                    <a:lumMod val="10000"/>
                  </a:schemeClr>
                </a:solidFill>
              </a:defRPr>
            </a:pPr>
            <a:r>
              <a:rPr lang="en-GB">
                <a:solidFill>
                  <a:schemeClr val="bg2">
                    <a:lumMod val="10000"/>
                  </a:schemeClr>
                </a:solidFill>
              </a:rPr>
              <a:t>(n = 278 and 463)</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endParaRPr lang="en-US"/>
        </a:p>
      </c:txPr>
    </c:title>
    <c:autoTitleDeleted val="0"/>
    <c:plotArea>
      <c:layout/>
      <c:barChart>
        <c:barDir val="bar"/>
        <c:grouping val="clustered"/>
        <c:varyColors val="0"/>
        <c:ser>
          <c:idx val="0"/>
          <c:order val="0"/>
          <c:tx>
            <c:strRef>
              <c:f>'career experience'!$C$13</c:f>
              <c:strCache>
                <c:ptCount val="1"/>
                <c:pt idx="0">
                  <c:v>2026</c:v>
                </c:pt>
              </c:strCache>
            </c:strRef>
          </c:tx>
          <c:spPr>
            <a:solidFill>
              <a:schemeClr val="accent1"/>
            </a:solidFill>
            <a:ln>
              <a:noFill/>
            </a:ln>
            <a:effectLst/>
          </c:spPr>
          <c:invertIfNegative val="0"/>
          <c:cat>
            <c:strRef>
              <c:f>'career experience'!$B$14:$B$21</c:f>
              <c:strCache>
                <c:ptCount val="8"/>
                <c:pt idx="0">
                  <c:v>Assistant Administrator </c:v>
                </c:pt>
                <c:pt idx="1">
                  <c:v>Administrator </c:v>
                </c:pt>
                <c:pt idx="2">
                  <c:v>Officer</c:v>
                </c:pt>
                <c:pt idx="3">
                  <c:v>Assistant Manager </c:v>
                </c:pt>
                <c:pt idx="4">
                  <c:v>Manager </c:v>
                </c:pt>
                <c:pt idx="5">
                  <c:v>Assistant Director </c:v>
                </c:pt>
                <c:pt idx="6">
                  <c:v>Director</c:v>
                </c:pt>
                <c:pt idx="7">
                  <c:v>prefer not to say</c:v>
                </c:pt>
              </c:strCache>
            </c:strRef>
          </c:cat>
          <c:val>
            <c:numRef>
              <c:f>'career experience'!$C$14:$C$21</c:f>
              <c:numCache>
                <c:formatCode>0.00%</c:formatCode>
                <c:ptCount val="8"/>
                <c:pt idx="0">
                  <c:v>1.2999999999999999E-2</c:v>
                </c:pt>
                <c:pt idx="1">
                  <c:v>6.0499999999999998E-2</c:v>
                </c:pt>
                <c:pt idx="2">
                  <c:v>0.20519999999999999</c:v>
                </c:pt>
                <c:pt idx="3">
                  <c:v>5.3999999999999999E-2</c:v>
                </c:pt>
                <c:pt idx="4">
                  <c:v>0.52700000000000002</c:v>
                </c:pt>
                <c:pt idx="5">
                  <c:v>7.1300000000000002E-2</c:v>
                </c:pt>
                <c:pt idx="6">
                  <c:v>4.9700000000000001E-2</c:v>
                </c:pt>
                <c:pt idx="7">
                  <c:v>1.9400000000000001E-2</c:v>
                </c:pt>
              </c:numCache>
            </c:numRef>
          </c:val>
          <c:extLst>
            <c:ext xmlns:c16="http://schemas.microsoft.com/office/drawing/2014/chart" uri="{C3380CC4-5D6E-409C-BE32-E72D297353CC}">
              <c16:uniqueId val="{00000000-5CC4-4F5D-BE0F-18B0423004C5}"/>
            </c:ext>
          </c:extLst>
        </c:ser>
        <c:ser>
          <c:idx val="1"/>
          <c:order val="1"/>
          <c:tx>
            <c:strRef>
              <c:f>'career experience'!$D$13</c:f>
              <c:strCache>
                <c:ptCount val="1"/>
                <c:pt idx="0">
                  <c:v>2020</c:v>
                </c:pt>
              </c:strCache>
            </c:strRef>
          </c:tx>
          <c:spPr>
            <a:solidFill>
              <a:schemeClr val="accent2"/>
            </a:solidFill>
            <a:ln>
              <a:noFill/>
            </a:ln>
            <a:effectLst/>
          </c:spPr>
          <c:invertIfNegative val="0"/>
          <c:cat>
            <c:strRef>
              <c:f>'career experience'!$B$14:$B$21</c:f>
              <c:strCache>
                <c:ptCount val="8"/>
                <c:pt idx="0">
                  <c:v>Assistant Administrator </c:v>
                </c:pt>
                <c:pt idx="1">
                  <c:v>Administrator </c:v>
                </c:pt>
                <c:pt idx="2">
                  <c:v>Officer</c:v>
                </c:pt>
                <c:pt idx="3">
                  <c:v>Assistant Manager </c:v>
                </c:pt>
                <c:pt idx="4">
                  <c:v>Manager </c:v>
                </c:pt>
                <c:pt idx="5">
                  <c:v>Assistant Director </c:v>
                </c:pt>
                <c:pt idx="6">
                  <c:v>Director</c:v>
                </c:pt>
                <c:pt idx="7">
                  <c:v>prefer not to say</c:v>
                </c:pt>
              </c:strCache>
            </c:strRef>
          </c:cat>
          <c:val>
            <c:numRef>
              <c:f>'career experience'!$D$14:$D$21</c:f>
              <c:numCache>
                <c:formatCode>0%</c:formatCode>
                <c:ptCount val="8"/>
                <c:pt idx="0">
                  <c:v>0</c:v>
                </c:pt>
                <c:pt idx="1">
                  <c:v>0.09</c:v>
                </c:pt>
                <c:pt idx="2">
                  <c:v>0.26</c:v>
                </c:pt>
                <c:pt idx="3">
                  <c:v>0.08</c:v>
                </c:pt>
                <c:pt idx="4">
                  <c:v>0.46</c:v>
                </c:pt>
                <c:pt idx="5">
                  <c:v>0.05</c:v>
                </c:pt>
                <c:pt idx="6">
                  <c:v>0.06</c:v>
                </c:pt>
              </c:numCache>
            </c:numRef>
          </c:val>
          <c:extLst>
            <c:ext xmlns:c16="http://schemas.microsoft.com/office/drawing/2014/chart" uri="{C3380CC4-5D6E-409C-BE32-E72D297353CC}">
              <c16:uniqueId val="{00000001-5CC4-4F5D-BE0F-18B0423004C5}"/>
            </c:ext>
          </c:extLst>
        </c:ser>
        <c:dLbls>
          <c:showLegendKey val="0"/>
          <c:showVal val="0"/>
          <c:showCatName val="0"/>
          <c:showSerName val="0"/>
          <c:showPercent val="0"/>
          <c:showBubbleSize val="0"/>
        </c:dLbls>
        <c:gapWidth val="182"/>
        <c:axId val="997195839"/>
        <c:axId val="997210239"/>
      </c:barChart>
      <c:catAx>
        <c:axId val="9971958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997210239"/>
        <c:crosses val="autoZero"/>
        <c:auto val="1"/>
        <c:lblAlgn val="ctr"/>
        <c:lblOffset val="100"/>
        <c:noMultiLvlLbl val="0"/>
      </c:catAx>
      <c:valAx>
        <c:axId val="997210239"/>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9971958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rgbClr val="FFFEFA"/>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50000"/>
                  </a:schemeClr>
                </a:solidFill>
                <a:latin typeface="+mn-lt"/>
                <a:ea typeface="+mn-ea"/>
                <a:cs typeface="+mn-cs"/>
              </a:defRPr>
            </a:pPr>
            <a:r>
              <a:rPr lang="en-GB">
                <a:solidFill>
                  <a:schemeClr val="tx1">
                    <a:lumMod val="50000"/>
                  </a:schemeClr>
                </a:solidFill>
              </a:rPr>
              <a:t>Worked in Research Management </a:t>
            </a:r>
          </a:p>
          <a:p>
            <a:pPr>
              <a:defRPr>
                <a:solidFill>
                  <a:schemeClr val="tx1">
                    <a:lumMod val="50000"/>
                  </a:schemeClr>
                </a:solidFill>
              </a:defRPr>
            </a:pPr>
            <a:r>
              <a:rPr lang="en-GB">
                <a:solidFill>
                  <a:schemeClr val="tx1">
                    <a:lumMod val="50000"/>
                  </a:schemeClr>
                </a:solidFill>
              </a:rPr>
              <a:t>(n = 278 and 461) </a:t>
            </a:r>
          </a:p>
        </c:rich>
      </c:tx>
      <c:layout>
        <c:manualLayout>
          <c:xMode val="edge"/>
          <c:yMode val="edge"/>
          <c:x val="0.2485067804024497"/>
          <c:y val="2.777777777777777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50000"/>
                </a:schemeClr>
              </a:solidFill>
              <a:latin typeface="+mn-lt"/>
              <a:ea typeface="+mn-ea"/>
              <a:cs typeface="+mn-cs"/>
            </a:defRPr>
          </a:pPr>
          <a:endParaRPr lang="en-US"/>
        </a:p>
      </c:txPr>
    </c:title>
    <c:autoTitleDeleted val="0"/>
    <c:plotArea>
      <c:layout/>
      <c:barChart>
        <c:barDir val="bar"/>
        <c:grouping val="clustered"/>
        <c:varyColors val="0"/>
        <c:ser>
          <c:idx val="0"/>
          <c:order val="0"/>
          <c:tx>
            <c:strRef>
              <c:f>'career experience'!$C$3</c:f>
              <c:strCache>
                <c:ptCount val="1"/>
                <c:pt idx="0">
                  <c:v>2026</c:v>
                </c:pt>
              </c:strCache>
            </c:strRef>
          </c:tx>
          <c:spPr>
            <a:solidFill>
              <a:schemeClr val="accent1"/>
            </a:solidFill>
            <a:ln>
              <a:noFill/>
            </a:ln>
            <a:effectLst/>
          </c:spPr>
          <c:invertIfNegative val="0"/>
          <c:cat>
            <c:strRef>
              <c:f>'career experience'!$B$4:$B$7</c:f>
              <c:strCache>
                <c:ptCount val="4"/>
                <c:pt idx="0">
                  <c:v>&gt;1 year: </c:v>
                </c:pt>
                <c:pt idx="1">
                  <c:v>1-3 years: </c:v>
                </c:pt>
                <c:pt idx="2">
                  <c:v>3-8 years: </c:v>
                </c:pt>
                <c:pt idx="3">
                  <c:v>&gt;8 years: </c:v>
                </c:pt>
              </c:strCache>
            </c:strRef>
          </c:cat>
          <c:val>
            <c:numRef>
              <c:f>'career experience'!$C$4:$C$7</c:f>
              <c:numCache>
                <c:formatCode>0%</c:formatCode>
                <c:ptCount val="4"/>
                <c:pt idx="0">
                  <c:v>0.03</c:v>
                </c:pt>
                <c:pt idx="1">
                  <c:v>0.2</c:v>
                </c:pt>
                <c:pt idx="2">
                  <c:v>0.26</c:v>
                </c:pt>
                <c:pt idx="3">
                  <c:v>0.5</c:v>
                </c:pt>
              </c:numCache>
            </c:numRef>
          </c:val>
          <c:extLst>
            <c:ext xmlns:c16="http://schemas.microsoft.com/office/drawing/2014/chart" uri="{C3380CC4-5D6E-409C-BE32-E72D297353CC}">
              <c16:uniqueId val="{00000000-89DE-4E47-B706-0E322BE995D3}"/>
            </c:ext>
          </c:extLst>
        </c:ser>
        <c:ser>
          <c:idx val="1"/>
          <c:order val="1"/>
          <c:tx>
            <c:strRef>
              <c:f>'career experience'!$D$3</c:f>
              <c:strCache>
                <c:ptCount val="1"/>
                <c:pt idx="0">
                  <c:v>2020</c:v>
                </c:pt>
              </c:strCache>
            </c:strRef>
          </c:tx>
          <c:spPr>
            <a:solidFill>
              <a:schemeClr val="accent2"/>
            </a:solidFill>
            <a:ln>
              <a:noFill/>
            </a:ln>
            <a:effectLst/>
          </c:spPr>
          <c:invertIfNegative val="0"/>
          <c:cat>
            <c:strRef>
              <c:f>'career experience'!$B$4:$B$7</c:f>
              <c:strCache>
                <c:ptCount val="4"/>
                <c:pt idx="0">
                  <c:v>&gt;1 year: </c:v>
                </c:pt>
                <c:pt idx="1">
                  <c:v>1-3 years: </c:v>
                </c:pt>
                <c:pt idx="2">
                  <c:v>3-8 years: </c:v>
                </c:pt>
                <c:pt idx="3">
                  <c:v>&gt;8 years: </c:v>
                </c:pt>
              </c:strCache>
            </c:strRef>
          </c:cat>
          <c:val>
            <c:numRef>
              <c:f>'career experience'!$D$4:$D$7</c:f>
              <c:numCache>
                <c:formatCode>0%</c:formatCode>
                <c:ptCount val="4"/>
                <c:pt idx="0">
                  <c:v>0.06</c:v>
                </c:pt>
                <c:pt idx="1">
                  <c:v>0.23</c:v>
                </c:pt>
                <c:pt idx="2">
                  <c:v>0.31</c:v>
                </c:pt>
                <c:pt idx="3">
                  <c:v>0.4</c:v>
                </c:pt>
              </c:numCache>
            </c:numRef>
          </c:val>
          <c:extLst>
            <c:ext xmlns:c16="http://schemas.microsoft.com/office/drawing/2014/chart" uri="{C3380CC4-5D6E-409C-BE32-E72D297353CC}">
              <c16:uniqueId val="{00000001-89DE-4E47-B706-0E322BE995D3}"/>
            </c:ext>
          </c:extLst>
        </c:ser>
        <c:dLbls>
          <c:showLegendKey val="0"/>
          <c:showVal val="0"/>
          <c:showCatName val="0"/>
          <c:showSerName val="0"/>
          <c:showPercent val="0"/>
          <c:showBubbleSize val="0"/>
        </c:dLbls>
        <c:gapWidth val="182"/>
        <c:axId val="1004512559"/>
        <c:axId val="1004517359"/>
      </c:barChart>
      <c:catAx>
        <c:axId val="100451255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1004517359"/>
        <c:crosses val="autoZero"/>
        <c:auto val="1"/>
        <c:lblAlgn val="ctr"/>
        <c:lblOffset val="100"/>
        <c:noMultiLvlLbl val="0"/>
      </c:catAx>
      <c:valAx>
        <c:axId val="100451735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10045125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rgbClr val="FFFEFA"/>
    </a:soli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r>
              <a:rPr lang="en-GB" sz="1600" dirty="0">
                <a:solidFill>
                  <a:schemeClr val="bg2">
                    <a:lumMod val="10000"/>
                  </a:schemeClr>
                </a:solidFill>
              </a:rPr>
              <a:t>To what extent has your organisation taken steps to improve research culture in the last 5 years?</a:t>
            </a:r>
          </a:p>
          <a:p>
            <a:pPr>
              <a:defRPr>
                <a:solidFill>
                  <a:schemeClr val="bg2">
                    <a:lumMod val="10000"/>
                  </a:schemeClr>
                </a:solidFill>
              </a:defRPr>
            </a:pPr>
            <a:r>
              <a:rPr lang="en-GB" sz="1600" dirty="0">
                <a:solidFill>
                  <a:schemeClr val="bg2">
                    <a:lumMod val="10000"/>
                  </a:schemeClr>
                </a:solidFill>
              </a:rPr>
              <a:t>n = 340</a:t>
            </a:r>
          </a:p>
        </c:rich>
      </c:tx>
      <c:layout>
        <c:manualLayout>
          <c:xMode val="edge"/>
          <c:yMode val="edge"/>
          <c:x val="0.12547861129009361"/>
          <c:y val="4.203153137085673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'steps taken to improve RC'!$C$5:$C$9</c:f>
              <c:strCache>
                <c:ptCount val="5"/>
                <c:pt idx="0">
                  <c:v>Significant, sustained action</c:v>
                </c:pt>
                <c:pt idx="1">
                  <c:v>Moderate action</c:v>
                </c:pt>
                <c:pt idx="2">
                  <c:v>Limited steps</c:v>
                </c:pt>
                <c:pt idx="3">
                  <c:v>None</c:v>
                </c:pt>
                <c:pt idx="4">
                  <c:v>Don't know</c:v>
                </c:pt>
              </c:strCache>
            </c:strRef>
          </c:cat>
          <c:val>
            <c:numRef>
              <c:f>'steps taken to improve RC'!$D$5:$D$9</c:f>
              <c:numCache>
                <c:formatCode>General</c:formatCode>
                <c:ptCount val="5"/>
                <c:pt idx="0">
                  <c:v>103</c:v>
                </c:pt>
                <c:pt idx="1">
                  <c:v>131</c:v>
                </c:pt>
                <c:pt idx="2">
                  <c:v>70</c:v>
                </c:pt>
                <c:pt idx="3">
                  <c:v>10</c:v>
                </c:pt>
                <c:pt idx="4">
                  <c:v>26</c:v>
                </c:pt>
              </c:numCache>
            </c:numRef>
          </c:val>
          <c:extLst>
            <c:ext xmlns:c16="http://schemas.microsoft.com/office/drawing/2014/chart" uri="{C3380CC4-5D6E-409C-BE32-E72D297353CC}">
              <c16:uniqueId val="{00000000-2BFE-4561-98F9-1A27EB7BEBF2}"/>
            </c:ext>
          </c:extLst>
        </c:ser>
        <c:dLbls>
          <c:showLegendKey val="0"/>
          <c:showVal val="0"/>
          <c:showCatName val="0"/>
          <c:showSerName val="0"/>
          <c:showPercent val="0"/>
          <c:showBubbleSize val="0"/>
        </c:dLbls>
        <c:gapWidth val="219"/>
        <c:overlap val="-27"/>
        <c:axId val="1974584848"/>
        <c:axId val="1974585328"/>
      </c:barChart>
      <c:catAx>
        <c:axId val="1974584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1974585328"/>
        <c:crosses val="autoZero"/>
        <c:auto val="1"/>
        <c:lblAlgn val="ctr"/>
        <c:lblOffset val="100"/>
        <c:noMultiLvlLbl val="0"/>
      </c:catAx>
      <c:valAx>
        <c:axId val="19745853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1974584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FFFEFA"/>
    </a:solid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r>
              <a:rPr lang="en-GB" sz="1600" dirty="0">
                <a:solidFill>
                  <a:schemeClr val="bg2">
                    <a:lumMod val="10000"/>
                  </a:schemeClr>
                </a:solidFill>
              </a:rPr>
              <a:t>How impactful in terms of improving research culture do you think the steps taken by your organisation have been over the last 5 years? </a:t>
            </a:r>
          </a:p>
          <a:p>
            <a:pPr>
              <a:defRPr>
                <a:solidFill>
                  <a:schemeClr val="bg2">
                    <a:lumMod val="10000"/>
                  </a:schemeClr>
                </a:solidFill>
              </a:defRPr>
            </a:pPr>
            <a:r>
              <a:rPr lang="en-GB" sz="1600" dirty="0">
                <a:solidFill>
                  <a:schemeClr val="bg2">
                    <a:lumMod val="10000"/>
                  </a:schemeClr>
                </a:solidFill>
              </a:rPr>
              <a:t>n = 335</a:t>
            </a:r>
          </a:p>
        </c:rich>
      </c:tx>
      <c:layout>
        <c:manualLayout>
          <c:xMode val="edge"/>
          <c:yMode val="edge"/>
          <c:x val="0.14273581323910314"/>
          <c:y val="8.1092306989933374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bg2">
                  <a:lumMod val="10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'steps taken to improve RC'!$I$5:$I$8</c:f>
              <c:strCache>
                <c:ptCount val="4"/>
                <c:pt idx="0">
                  <c:v>Very impactful</c:v>
                </c:pt>
                <c:pt idx="1">
                  <c:v>Somewhat impactful</c:v>
                </c:pt>
                <c:pt idx="2">
                  <c:v>Neutral</c:v>
                </c:pt>
                <c:pt idx="3">
                  <c:v>Not impactful</c:v>
                </c:pt>
              </c:strCache>
            </c:strRef>
          </c:cat>
          <c:val>
            <c:numRef>
              <c:f>'steps taken to improve RC'!$J$5:$J$8</c:f>
              <c:numCache>
                <c:formatCode>General</c:formatCode>
                <c:ptCount val="4"/>
                <c:pt idx="0">
                  <c:v>26</c:v>
                </c:pt>
                <c:pt idx="1">
                  <c:v>196</c:v>
                </c:pt>
                <c:pt idx="2">
                  <c:v>79</c:v>
                </c:pt>
                <c:pt idx="3">
                  <c:v>34</c:v>
                </c:pt>
              </c:numCache>
            </c:numRef>
          </c:val>
          <c:extLst>
            <c:ext xmlns:c16="http://schemas.microsoft.com/office/drawing/2014/chart" uri="{C3380CC4-5D6E-409C-BE32-E72D297353CC}">
              <c16:uniqueId val="{00000000-FB87-4578-A7F8-257EE1221D2F}"/>
            </c:ext>
          </c:extLst>
        </c:ser>
        <c:dLbls>
          <c:showLegendKey val="0"/>
          <c:showVal val="0"/>
          <c:showCatName val="0"/>
          <c:showSerName val="0"/>
          <c:showPercent val="0"/>
          <c:showBubbleSize val="0"/>
        </c:dLbls>
        <c:gapWidth val="219"/>
        <c:overlap val="-27"/>
        <c:axId val="2058801440"/>
        <c:axId val="2058807680"/>
      </c:barChart>
      <c:catAx>
        <c:axId val="2058801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2058807680"/>
        <c:crosses val="autoZero"/>
        <c:auto val="1"/>
        <c:lblAlgn val="ctr"/>
        <c:lblOffset val="100"/>
        <c:noMultiLvlLbl val="0"/>
      </c:catAx>
      <c:valAx>
        <c:axId val="2058807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2058801440"/>
        <c:crosses val="autoZero"/>
        <c:crossBetween val="between"/>
      </c:valAx>
      <c:spPr>
        <a:noFill/>
        <a:ln>
          <a:noFill/>
        </a:ln>
        <a:effectLst/>
      </c:spPr>
    </c:plotArea>
    <c:plotVisOnly val="1"/>
    <c:dispBlanksAs val="gap"/>
    <c:showDLblsOverMax val="0"/>
  </c:chart>
  <c:spPr>
    <a:solidFill>
      <a:srgbClr val="FFFEFA"/>
    </a:solid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v>2026</c:v>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FFFF"/>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Concordats!$A$31:$A$34</c:f>
              <c:strCache>
                <c:ptCount val="4"/>
                <c:pt idx="0">
                  <c:v>VERY INFLUENTIAL</c:v>
                </c:pt>
                <c:pt idx="1">
                  <c:v>SOMEWHAT INFLUENTIAL</c:v>
                </c:pt>
                <c:pt idx="2">
                  <c:v>NOT AT ALL INFLUENTIAL</c:v>
                </c:pt>
                <c:pt idx="3">
                  <c:v>DON'T KNOW</c:v>
                </c:pt>
              </c:strCache>
            </c:strRef>
          </c:cat>
          <c:val>
            <c:numRef>
              <c:f>Concordats!$B$31:$B$34</c:f>
              <c:numCache>
                <c:formatCode>0.00%</c:formatCode>
                <c:ptCount val="4"/>
                <c:pt idx="0">
                  <c:v>0.1273</c:v>
                </c:pt>
                <c:pt idx="1">
                  <c:v>0.49390000000000001</c:v>
                </c:pt>
                <c:pt idx="2">
                  <c:v>0.14549999999999999</c:v>
                </c:pt>
                <c:pt idx="3">
                  <c:v>0.23330000000000001</c:v>
                </c:pt>
              </c:numCache>
            </c:numRef>
          </c:val>
          <c:extLst>
            <c:ext xmlns:c16="http://schemas.microsoft.com/office/drawing/2014/chart" uri="{C3380CC4-5D6E-409C-BE32-E72D297353CC}">
              <c16:uniqueId val="{00000000-4596-46BA-AC33-C8C6556FF390}"/>
            </c:ext>
          </c:extLst>
        </c:ser>
        <c:dLbls>
          <c:showLegendKey val="0"/>
          <c:showVal val="0"/>
          <c:showCatName val="0"/>
          <c:showSerName val="0"/>
          <c:showPercent val="0"/>
          <c:showBubbleSize val="0"/>
        </c:dLbls>
        <c:gapWidth val="182"/>
        <c:axId val="1887657991"/>
        <c:axId val="1887661575"/>
      </c:barChart>
      <c:catAx>
        <c:axId val="18876579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1887661575"/>
        <c:crosses val="autoZero"/>
        <c:auto val="1"/>
        <c:lblAlgn val="ctr"/>
        <c:lblOffset val="100"/>
        <c:noMultiLvlLbl val="0"/>
      </c:catAx>
      <c:valAx>
        <c:axId val="1887661575"/>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1887657991"/>
        <c:crosses val="autoZero"/>
        <c:crossBetween val="between"/>
      </c:valAx>
      <c:spPr>
        <a:solidFill>
          <a:srgbClr val="FFFEFA"/>
        </a:soli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Concordats!$C$29</c:f>
              <c:strCache>
                <c:ptCount val="1"/>
                <c:pt idx="0">
                  <c:v>I have a good understanding of this</c:v>
                </c:pt>
              </c:strCache>
            </c:strRef>
          </c:tx>
          <c:spPr>
            <a:solidFill>
              <a:schemeClr val="accent1"/>
            </a:solidFill>
            <a:ln>
              <a:noFill/>
            </a:ln>
            <a:effectLst/>
          </c:spPr>
          <c:invertIfNegative val="0"/>
          <c:cat>
            <c:multiLvlStrRef>
              <c:f>Concordats!$A$30:$B$41</c:f>
              <c:multiLvlStrCache>
                <c:ptCount val="12"/>
                <c:lvl>
                  <c:pt idx="0">
                    <c:v>2020</c:v>
                  </c:pt>
                  <c:pt idx="1">
                    <c:v>2026</c:v>
                  </c:pt>
                  <c:pt idx="2">
                    <c:v>2020</c:v>
                  </c:pt>
                  <c:pt idx="3">
                    <c:v>2026</c:v>
                  </c:pt>
                  <c:pt idx="4">
                    <c:v>2020</c:v>
                  </c:pt>
                  <c:pt idx="5">
                    <c:v>2026</c:v>
                  </c:pt>
                  <c:pt idx="6">
                    <c:v>2020</c:v>
                  </c:pt>
                  <c:pt idx="7">
                    <c:v>2026</c:v>
                  </c:pt>
                  <c:pt idx="8">
                    <c:v>2020</c:v>
                  </c:pt>
                  <c:pt idx="9">
                    <c:v>2026</c:v>
                  </c:pt>
                  <c:pt idx="10">
                    <c:v>2020</c:v>
                  </c:pt>
                  <c:pt idx="11">
                    <c:v>2026</c:v>
                  </c:pt>
                </c:lvl>
                <c:lvl>
                  <c:pt idx="0">
                    <c:v>Coalition for Advancing Research Assessment (CoARA)</c:v>
                  </c:pt>
                  <c:pt idx="2">
                    <c:v>Concordat for engaging the Public with Research</c:v>
                  </c:pt>
                  <c:pt idx="4">
                    <c:v>Concordat for the Advancement of Knowledge Exchange in Higher Education</c:v>
                  </c:pt>
                  <c:pt idx="6">
                    <c:v>Concordat for Environmental Sustainability of Research and Innovation Practice</c:v>
                  </c:pt>
                  <c:pt idx="8">
                    <c:v>Concordat on Open Research Data</c:v>
                  </c:pt>
                  <c:pt idx="10">
                    <c:v>Concordat on Openness on Animal Research UK</c:v>
                  </c:pt>
                </c:lvl>
              </c:multiLvlStrCache>
            </c:multiLvlStrRef>
          </c:cat>
          <c:val>
            <c:numRef>
              <c:f>Concordats!$C$30:$C$41</c:f>
              <c:numCache>
                <c:formatCode>General</c:formatCode>
                <c:ptCount val="12"/>
                <c:pt idx="0">
                  <c:v>0</c:v>
                </c:pt>
                <c:pt idx="1">
                  <c:v>54</c:v>
                </c:pt>
                <c:pt idx="2">
                  <c:v>41</c:v>
                </c:pt>
                <c:pt idx="3">
                  <c:v>27</c:v>
                </c:pt>
                <c:pt idx="4">
                  <c:v>23</c:v>
                </c:pt>
                <c:pt idx="5">
                  <c:v>21</c:v>
                </c:pt>
                <c:pt idx="6">
                  <c:v>0</c:v>
                </c:pt>
                <c:pt idx="7">
                  <c:v>40</c:v>
                </c:pt>
                <c:pt idx="8">
                  <c:v>52</c:v>
                </c:pt>
                <c:pt idx="9">
                  <c:v>55</c:v>
                </c:pt>
                <c:pt idx="10">
                  <c:v>21</c:v>
                </c:pt>
                <c:pt idx="11">
                  <c:v>24</c:v>
                </c:pt>
              </c:numCache>
            </c:numRef>
          </c:val>
          <c:extLst>
            <c:ext xmlns:c16="http://schemas.microsoft.com/office/drawing/2014/chart" uri="{C3380CC4-5D6E-409C-BE32-E72D297353CC}">
              <c16:uniqueId val="{00000000-E6B4-4335-AA40-E48657A384CE}"/>
            </c:ext>
          </c:extLst>
        </c:ser>
        <c:ser>
          <c:idx val="1"/>
          <c:order val="1"/>
          <c:tx>
            <c:strRef>
              <c:f>Concordats!$D$29</c:f>
              <c:strCache>
                <c:ptCount val="1"/>
                <c:pt idx="0">
                  <c:v>I am aware but don’t know the detail</c:v>
                </c:pt>
              </c:strCache>
            </c:strRef>
          </c:tx>
          <c:spPr>
            <a:solidFill>
              <a:schemeClr val="accent2"/>
            </a:solidFill>
            <a:ln>
              <a:noFill/>
            </a:ln>
            <a:effectLst/>
          </c:spPr>
          <c:invertIfNegative val="0"/>
          <c:cat>
            <c:multiLvlStrRef>
              <c:f>Concordats!$A$30:$B$41</c:f>
              <c:multiLvlStrCache>
                <c:ptCount val="12"/>
                <c:lvl>
                  <c:pt idx="0">
                    <c:v>2020</c:v>
                  </c:pt>
                  <c:pt idx="1">
                    <c:v>2026</c:v>
                  </c:pt>
                  <c:pt idx="2">
                    <c:v>2020</c:v>
                  </c:pt>
                  <c:pt idx="3">
                    <c:v>2026</c:v>
                  </c:pt>
                  <c:pt idx="4">
                    <c:v>2020</c:v>
                  </c:pt>
                  <c:pt idx="5">
                    <c:v>2026</c:v>
                  </c:pt>
                  <c:pt idx="6">
                    <c:v>2020</c:v>
                  </c:pt>
                  <c:pt idx="7">
                    <c:v>2026</c:v>
                  </c:pt>
                  <c:pt idx="8">
                    <c:v>2020</c:v>
                  </c:pt>
                  <c:pt idx="9">
                    <c:v>2026</c:v>
                  </c:pt>
                  <c:pt idx="10">
                    <c:v>2020</c:v>
                  </c:pt>
                  <c:pt idx="11">
                    <c:v>2026</c:v>
                  </c:pt>
                </c:lvl>
                <c:lvl>
                  <c:pt idx="0">
                    <c:v>Coalition for Advancing Research Assessment (CoARA)</c:v>
                  </c:pt>
                  <c:pt idx="2">
                    <c:v>Concordat for engaging the Public with Research</c:v>
                  </c:pt>
                  <c:pt idx="4">
                    <c:v>Concordat for the Advancement of Knowledge Exchange in Higher Education</c:v>
                  </c:pt>
                  <c:pt idx="6">
                    <c:v>Concordat for Environmental Sustainability of Research and Innovation Practice</c:v>
                  </c:pt>
                  <c:pt idx="8">
                    <c:v>Concordat on Open Research Data</c:v>
                  </c:pt>
                  <c:pt idx="10">
                    <c:v>Concordat on Openness on Animal Research UK</c:v>
                  </c:pt>
                </c:lvl>
              </c:multiLvlStrCache>
            </c:multiLvlStrRef>
          </c:cat>
          <c:val>
            <c:numRef>
              <c:f>Concordats!$D$30:$D$41</c:f>
              <c:numCache>
                <c:formatCode>General</c:formatCode>
                <c:ptCount val="12"/>
                <c:pt idx="0">
                  <c:v>0</c:v>
                </c:pt>
                <c:pt idx="1">
                  <c:v>105</c:v>
                </c:pt>
                <c:pt idx="2">
                  <c:v>109</c:v>
                </c:pt>
                <c:pt idx="3">
                  <c:v>147</c:v>
                </c:pt>
                <c:pt idx="4">
                  <c:v>94</c:v>
                </c:pt>
                <c:pt idx="5">
                  <c:v>115</c:v>
                </c:pt>
                <c:pt idx="6">
                  <c:v>0</c:v>
                </c:pt>
                <c:pt idx="7">
                  <c:v>130</c:v>
                </c:pt>
                <c:pt idx="8">
                  <c:v>129</c:v>
                </c:pt>
                <c:pt idx="9">
                  <c:v>155</c:v>
                </c:pt>
                <c:pt idx="10">
                  <c:v>87</c:v>
                </c:pt>
                <c:pt idx="11">
                  <c:v>96</c:v>
                </c:pt>
              </c:numCache>
            </c:numRef>
          </c:val>
          <c:extLst>
            <c:ext xmlns:c16="http://schemas.microsoft.com/office/drawing/2014/chart" uri="{C3380CC4-5D6E-409C-BE32-E72D297353CC}">
              <c16:uniqueId val="{00000001-E6B4-4335-AA40-E48657A384CE}"/>
            </c:ext>
          </c:extLst>
        </c:ser>
        <c:ser>
          <c:idx val="2"/>
          <c:order val="2"/>
          <c:tx>
            <c:strRef>
              <c:f>Concordats!$E$29</c:f>
              <c:strCache>
                <c:ptCount val="1"/>
                <c:pt idx="0">
                  <c:v>I have not heard of this</c:v>
                </c:pt>
              </c:strCache>
            </c:strRef>
          </c:tx>
          <c:spPr>
            <a:solidFill>
              <a:schemeClr val="accent3"/>
            </a:solidFill>
            <a:ln>
              <a:noFill/>
            </a:ln>
            <a:effectLst/>
          </c:spPr>
          <c:invertIfNegative val="0"/>
          <c:cat>
            <c:multiLvlStrRef>
              <c:f>Concordats!$A$30:$B$41</c:f>
              <c:multiLvlStrCache>
                <c:ptCount val="12"/>
                <c:lvl>
                  <c:pt idx="0">
                    <c:v>2020</c:v>
                  </c:pt>
                  <c:pt idx="1">
                    <c:v>2026</c:v>
                  </c:pt>
                  <c:pt idx="2">
                    <c:v>2020</c:v>
                  </c:pt>
                  <c:pt idx="3">
                    <c:v>2026</c:v>
                  </c:pt>
                  <c:pt idx="4">
                    <c:v>2020</c:v>
                  </c:pt>
                  <c:pt idx="5">
                    <c:v>2026</c:v>
                  </c:pt>
                  <c:pt idx="6">
                    <c:v>2020</c:v>
                  </c:pt>
                  <c:pt idx="7">
                    <c:v>2026</c:v>
                  </c:pt>
                  <c:pt idx="8">
                    <c:v>2020</c:v>
                  </c:pt>
                  <c:pt idx="9">
                    <c:v>2026</c:v>
                  </c:pt>
                  <c:pt idx="10">
                    <c:v>2020</c:v>
                  </c:pt>
                  <c:pt idx="11">
                    <c:v>2026</c:v>
                  </c:pt>
                </c:lvl>
                <c:lvl>
                  <c:pt idx="0">
                    <c:v>Coalition for Advancing Research Assessment (CoARA)</c:v>
                  </c:pt>
                  <c:pt idx="2">
                    <c:v>Concordat for engaging the Public with Research</c:v>
                  </c:pt>
                  <c:pt idx="4">
                    <c:v>Concordat for the Advancement of Knowledge Exchange in Higher Education</c:v>
                  </c:pt>
                  <c:pt idx="6">
                    <c:v>Concordat for Environmental Sustainability of Research and Innovation Practice</c:v>
                  </c:pt>
                  <c:pt idx="8">
                    <c:v>Concordat on Open Research Data</c:v>
                  </c:pt>
                  <c:pt idx="10">
                    <c:v>Concordat on Openness on Animal Research UK</c:v>
                  </c:pt>
                </c:lvl>
              </c:multiLvlStrCache>
            </c:multiLvlStrRef>
          </c:cat>
          <c:val>
            <c:numRef>
              <c:f>Concordats!$E$30:$E$41</c:f>
              <c:numCache>
                <c:formatCode>General</c:formatCode>
                <c:ptCount val="12"/>
                <c:pt idx="0">
                  <c:v>0</c:v>
                </c:pt>
                <c:pt idx="1">
                  <c:v>133</c:v>
                </c:pt>
                <c:pt idx="2">
                  <c:v>67</c:v>
                </c:pt>
                <c:pt idx="3">
                  <c:v>113</c:v>
                </c:pt>
                <c:pt idx="4">
                  <c:v>101</c:v>
                </c:pt>
                <c:pt idx="5">
                  <c:v>151</c:v>
                </c:pt>
                <c:pt idx="6">
                  <c:v>0</c:v>
                </c:pt>
                <c:pt idx="7">
                  <c:v>117</c:v>
                </c:pt>
                <c:pt idx="8">
                  <c:v>36</c:v>
                </c:pt>
                <c:pt idx="9">
                  <c:v>76</c:v>
                </c:pt>
                <c:pt idx="10">
                  <c:v>98</c:v>
                </c:pt>
                <c:pt idx="11">
                  <c:v>166</c:v>
                </c:pt>
              </c:numCache>
            </c:numRef>
          </c:val>
          <c:extLst>
            <c:ext xmlns:c16="http://schemas.microsoft.com/office/drawing/2014/chart" uri="{C3380CC4-5D6E-409C-BE32-E72D297353CC}">
              <c16:uniqueId val="{00000002-E6B4-4335-AA40-E48657A384CE}"/>
            </c:ext>
          </c:extLst>
        </c:ser>
        <c:ser>
          <c:idx val="3"/>
          <c:order val="3"/>
          <c:tx>
            <c:strRef>
              <c:f>Concordats!$F$29</c:f>
              <c:strCache>
                <c:ptCount val="1"/>
                <c:pt idx="0">
                  <c:v>Not sure</c:v>
                </c:pt>
              </c:strCache>
            </c:strRef>
          </c:tx>
          <c:spPr>
            <a:solidFill>
              <a:schemeClr val="accent4"/>
            </a:solidFill>
            <a:ln>
              <a:noFill/>
            </a:ln>
            <a:effectLst/>
          </c:spPr>
          <c:invertIfNegative val="0"/>
          <c:cat>
            <c:multiLvlStrRef>
              <c:f>Concordats!$A$30:$B$41</c:f>
              <c:multiLvlStrCache>
                <c:ptCount val="12"/>
                <c:lvl>
                  <c:pt idx="0">
                    <c:v>2020</c:v>
                  </c:pt>
                  <c:pt idx="1">
                    <c:v>2026</c:v>
                  </c:pt>
                  <c:pt idx="2">
                    <c:v>2020</c:v>
                  </c:pt>
                  <c:pt idx="3">
                    <c:v>2026</c:v>
                  </c:pt>
                  <c:pt idx="4">
                    <c:v>2020</c:v>
                  </c:pt>
                  <c:pt idx="5">
                    <c:v>2026</c:v>
                  </c:pt>
                  <c:pt idx="6">
                    <c:v>2020</c:v>
                  </c:pt>
                  <c:pt idx="7">
                    <c:v>2026</c:v>
                  </c:pt>
                  <c:pt idx="8">
                    <c:v>2020</c:v>
                  </c:pt>
                  <c:pt idx="9">
                    <c:v>2026</c:v>
                  </c:pt>
                  <c:pt idx="10">
                    <c:v>2020</c:v>
                  </c:pt>
                  <c:pt idx="11">
                    <c:v>2026</c:v>
                  </c:pt>
                </c:lvl>
                <c:lvl>
                  <c:pt idx="0">
                    <c:v>Coalition for Advancing Research Assessment (CoARA)</c:v>
                  </c:pt>
                  <c:pt idx="2">
                    <c:v>Concordat for engaging the Public with Research</c:v>
                  </c:pt>
                  <c:pt idx="4">
                    <c:v>Concordat for the Advancement of Knowledge Exchange in Higher Education</c:v>
                  </c:pt>
                  <c:pt idx="6">
                    <c:v>Concordat for Environmental Sustainability of Research and Innovation Practice</c:v>
                  </c:pt>
                  <c:pt idx="8">
                    <c:v>Concordat on Open Research Data</c:v>
                  </c:pt>
                  <c:pt idx="10">
                    <c:v>Concordat on Openness on Animal Research UK</c:v>
                  </c:pt>
                </c:lvl>
              </c:multiLvlStrCache>
            </c:multiLvlStrRef>
          </c:cat>
          <c:val>
            <c:numRef>
              <c:f>Concordats!$F$30:$F$41</c:f>
              <c:numCache>
                <c:formatCode>General</c:formatCode>
                <c:ptCount val="12"/>
                <c:pt idx="0">
                  <c:v>0</c:v>
                </c:pt>
                <c:pt idx="1">
                  <c:v>4</c:v>
                </c:pt>
                <c:pt idx="2">
                  <c:v>2</c:v>
                </c:pt>
                <c:pt idx="3">
                  <c:v>8</c:v>
                </c:pt>
                <c:pt idx="4">
                  <c:v>2</c:v>
                </c:pt>
                <c:pt idx="5">
                  <c:v>8</c:v>
                </c:pt>
                <c:pt idx="6">
                  <c:v>0</c:v>
                </c:pt>
                <c:pt idx="7">
                  <c:v>8</c:v>
                </c:pt>
                <c:pt idx="8">
                  <c:v>3</c:v>
                </c:pt>
                <c:pt idx="9">
                  <c:v>5</c:v>
                </c:pt>
                <c:pt idx="10">
                  <c:v>14</c:v>
                </c:pt>
                <c:pt idx="11">
                  <c:v>9</c:v>
                </c:pt>
              </c:numCache>
            </c:numRef>
          </c:val>
          <c:extLst>
            <c:ext xmlns:c16="http://schemas.microsoft.com/office/drawing/2014/chart" uri="{C3380CC4-5D6E-409C-BE32-E72D297353CC}">
              <c16:uniqueId val="{00000003-E6B4-4335-AA40-E48657A384CE}"/>
            </c:ext>
          </c:extLst>
        </c:ser>
        <c:dLbls>
          <c:showLegendKey val="0"/>
          <c:showVal val="0"/>
          <c:showCatName val="0"/>
          <c:showSerName val="0"/>
          <c:showPercent val="0"/>
          <c:showBubbleSize val="0"/>
        </c:dLbls>
        <c:gapWidth val="150"/>
        <c:overlap val="100"/>
        <c:axId val="1601821888"/>
        <c:axId val="1601819968"/>
      </c:barChart>
      <c:catAx>
        <c:axId val="1601821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1601819968"/>
        <c:crosses val="autoZero"/>
        <c:auto val="1"/>
        <c:lblAlgn val="ctr"/>
        <c:lblOffset val="100"/>
        <c:noMultiLvlLbl val="0"/>
      </c:catAx>
      <c:valAx>
        <c:axId val="16018199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1601821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FFFEFA"/>
    </a:solid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Concordats!$C$77</c:f>
              <c:strCache>
                <c:ptCount val="1"/>
                <c:pt idx="0">
                  <c:v>I have a good understanding of this</c:v>
                </c:pt>
              </c:strCache>
            </c:strRef>
          </c:tx>
          <c:spPr>
            <a:solidFill>
              <a:schemeClr val="accent1"/>
            </a:solidFill>
            <a:ln>
              <a:noFill/>
            </a:ln>
            <a:effectLst/>
          </c:spPr>
          <c:invertIfNegative val="0"/>
          <c:cat>
            <c:multiLvlStrRef>
              <c:f>Concordats!$A$80:$B$91</c:f>
              <c:multiLvlStrCache>
                <c:ptCount val="12"/>
                <c:lvl>
                  <c:pt idx="0">
                    <c:v>2020</c:v>
                  </c:pt>
                  <c:pt idx="1">
                    <c:v>2026</c:v>
                  </c:pt>
                  <c:pt idx="2">
                    <c:v>2020</c:v>
                  </c:pt>
                  <c:pt idx="3">
                    <c:v>2026</c:v>
                  </c:pt>
                  <c:pt idx="4">
                    <c:v>2020</c:v>
                  </c:pt>
                  <c:pt idx="5">
                    <c:v>2026</c:v>
                  </c:pt>
                  <c:pt idx="6">
                    <c:v>2020</c:v>
                  </c:pt>
                  <c:pt idx="7">
                    <c:v>2026</c:v>
                  </c:pt>
                  <c:pt idx="8">
                    <c:v>2020</c:v>
                  </c:pt>
                  <c:pt idx="9">
                    <c:v>2026</c:v>
                  </c:pt>
                  <c:pt idx="10">
                    <c:v>2020</c:v>
                  </c:pt>
                  <c:pt idx="11">
                    <c:v>2026</c:v>
                  </c:pt>
                </c:lvl>
                <c:lvl>
                  <c:pt idx="0">
                    <c:v>Concordat to Support Research Integrity</c:v>
                  </c:pt>
                  <c:pt idx="2">
                    <c:v>Open Access Principles</c:v>
                  </c:pt>
                  <c:pt idx="4">
                    <c:v>ORCiD</c:v>
                  </c:pt>
                  <c:pt idx="6">
                    <c:v>Researcher Development Concordat</c:v>
                  </c:pt>
                  <c:pt idx="8">
                    <c:v>San Francisco Declaration on Research Assessment (DORA)</c:v>
                  </c:pt>
                  <c:pt idx="10">
                    <c:v>Technician Commitment</c:v>
                  </c:pt>
                </c:lvl>
              </c:multiLvlStrCache>
              <c:extLst/>
            </c:multiLvlStrRef>
          </c:cat>
          <c:val>
            <c:numRef>
              <c:f>Concordats!$C$80:$C$91</c:f>
              <c:numCache>
                <c:formatCode>General</c:formatCode>
                <c:ptCount val="12"/>
                <c:pt idx="0">
                  <c:v>87</c:v>
                </c:pt>
                <c:pt idx="1">
                  <c:v>93</c:v>
                </c:pt>
                <c:pt idx="2">
                  <c:v>106</c:v>
                </c:pt>
                <c:pt idx="3">
                  <c:v>125</c:v>
                </c:pt>
                <c:pt idx="4">
                  <c:v>97</c:v>
                </c:pt>
                <c:pt idx="5">
                  <c:v>165</c:v>
                </c:pt>
                <c:pt idx="6">
                  <c:v>96</c:v>
                </c:pt>
                <c:pt idx="7">
                  <c:v>165</c:v>
                </c:pt>
                <c:pt idx="8">
                  <c:v>67</c:v>
                </c:pt>
                <c:pt idx="9">
                  <c:v>109</c:v>
                </c:pt>
                <c:pt idx="10">
                  <c:v>0</c:v>
                </c:pt>
                <c:pt idx="11">
                  <c:v>96</c:v>
                </c:pt>
              </c:numCache>
              <c:extLst/>
            </c:numRef>
          </c:val>
          <c:extLst>
            <c:ext xmlns:c16="http://schemas.microsoft.com/office/drawing/2014/chart" uri="{C3380CC4-5D6E-409C-BE32-E72D297353CC}">
              <c16:uniqueId val="{00000000-6E83-40ED-8856-93F281FA9E4D}"/>
            </c:ext>
          </c:extLst>
        </c:ser>
        <c:ser>
          <c:idx val="1"/>
          <c:order val="1"/>
          <c:tx>
            <c:strRef>
              <c:f>Concordats!$D$77</c:f>
              <c:strCache>
                <c:ptCount val="1"/>
                <c:pt idx="0">
                  <c:v>I am aware but don’t know the detail</c:v>
                </c:pt>
              </c:strCache>
            </c:strRef>
          </c:tx>
          <c:spPr>
            <a:solidFill>
              <a:schemeClr val="accent2"/>
            </a:solidFill>
            <a:ln>
              <a:noFill/>
            </a:ln>
            <a:effectLst/>
          </c:spPr>
          <c:invertIfNegative val="0"/>
          <c:cat>
            <c:multiLvlStrRef>
              <c:f>Concordats!$A$80:$B$91</c:f>
              <c:multiLvlStrCache>
                <c:ptCount val="12"/>
                <c:lvl>
                  <c:pt idx="0">
                    <c:v>2020</c:v>
                  </c:pt>
                  <c:pt idx="1">
                    <c:v>2026</c:v>
                  </c:pt>
                  <c:pt idx="2">
                    <c:v>2020</c:v>
                  </c:pt>
                  <c:pt idx="3">
                    <c:v>2026</c:v>
                  </c:pt>
                  <c:pt idx="4">
                    <c:v>2020</c:v>
                  </c:pt>
                  <c:pt idx="5">
                    <c:v>2026</c:v>
                  </c:pt>
                  <c:pt idx="6">
                    <c:v>2020</c:v>
                  </c:pt>
                  <c:pt idx="7">
                    <c:v>2026</c:v>
                  </c:pt>
                  <c:pt idx="8">
                    <c:v>2020</c:v>
                  </c:pt>
                  <c:pt idx="9">
                    <c:v>2026</c:v>
                  </c:pt>
                  <c:pt idx="10">
                    <c:v>2020</c:v>
                  </c:pt>
                  <c:pt idx="11">
                    <c:v>2026</c:v>
                  </c:pt>
                </c:lvl>
                <c:lvl>
                  <c:pt idx="0">
                    <c:v>Concordat to Support Research Integrity</c:v>
                  </c:pt>
                  <c:pt idx="2">
                    <c:v>Open Access Principles</c:v>
                  </c:pt>
                  <c:pt idx="4">
                    <c:v>ORCiD</c:v>
                  </c:pt>
                  <c:pt idx="6">
                    <c:v>Researcher Development Concordat</c:v>
                  </c:pt>
                  <c:pt idx="8">
                    <c:v>San Francisco Declaration on Research Assessment (DORA)</c:v>
                  </c:pt>
                  <c:pt idx="10">
                    <c:v>Technician Commitment</c:v>
                  </c:pt>
                </c:lvl>
              </c:multiLvlStrCache>
              <c:extLst/>
            </c:multiLvlStrRef>
          </c:cat>
          <c:val>
            <c:numRef>
              <c:f>Concordats!$D$80:$D$91</c:f>
              <c:numCache>
                <c:formatCode>General</c:formatCode>
                <c:ptCount val="12"/>
                <c:pt idx="0">
                  <c:v>93</c:v>
                </c:pt>
                <c:pt idx="1">
                  <c:v>125</c:v>
                </c:pt>
                <c:pt idx="2">
                  <c:v>98</c:v>
                </c:pt>
                <c:pt idx="3">
                  <c:v>142</c:v>
                </c:pt>
                <c:pt idx="4">
                  <c:v>95</c:v>
                </c:pt>
                <c:pt idx="5">
                  <c:v>100</c:v>
                </c:pt>
                <c:pt idx="6">
                  <c:v>83</c:v>
                </c:pt>
                <c:pt idx="7">
                  <c:v>72</c:v>
                </c:pt>
                <c:pt idx="8">
                  <c:v>82</c:v>
                </c:pt>
                <c:pt idx="9">
                  <c:v>98</c:v>
                </c:pt>
                <c:pt idx="10">
                  <c:v>0</c:v>
                </c:pt>
                <c:pt idx="11">
                  <c:v>112</c:v>
                </c:pt>
              </c:numCache>
              <c:extLst/>
            </c:numRef>
          </c:val>
          <c:extLst>
            <c:ext xmlns:c16="http://schemas.microsoft.com/office/drawing/2014/chart" uri="{C3380CC4-5D6E-409C-BE32-E72D297353CC}">
              <c16:uniqueId val="{00000001-6E83-40ED-8856-93F281FA9E4D}"/>
            </c:ext>
          </c:extLst>
        </c:ser>
        <c:ser>
          <c:idx val="2"/>
          <c:order val="2"/>
          <c:tx>
            <c:strRef>
              <c:f>Concordats!$E$77</c:f>
              <c:strCache>
                <c:ptCount val="1"/>
                <c:pt idx="0">
                  <c:v>I have not heard of this</c:v>
                </c:pt>
              </c:strCache>
            </c:strRef>
          </c:tx>
          <c:spPr>
            <a:solidFill>
              <a:schemeClr val="accent3"/>
            </a:solidFill>
            <a:ln>
              <a:noFill/>
            </a:ln>
            <a:effectLst/>
          </c:spPr>
          <c:invertIfNegative val="0"/>
          <c:cat>
            <c:multiLvlStrRef>
              <c:f>Concordats!$A$80:$B$91</c:f>
              <c:multiLvlStrCache>
                <c:ptCount val="12"/>
                <c:lvl>
                  <c:pt idx="0">
                    <c:v>2020</c:v>
                  </c:pt>
                  <c:pt idx="1">
                    <c:v>2026</c:v>
                  </c:pt>
                  <c:pt idx="2">
                    <c:v>2020</c:v>
                  </c:pt>
                  <c:pt idx="3">
                    <c:v>2026</c:v>
                  </c:pt>
                  <c:pt idx="4">
                    <c:v>2020</c:v>
                  </c:pt>
                  <c:pt idx="5">
                    <c:v>2026</c:v>
                  </c:pt>
                  <c:pt idx="6">
                    <c:v>2020</c:v>
                  </c:pt>
                  <c:pt idx="7">
                    <c:v>2026</c:v>
                  </c:pt>
                  <c:pt idx="8">
                    <c:v>2020</c:v>
                  </c:pt>
                  <c:pt idx="9">
                    <c:v>2026</c:v>
                  </c:pt>
                  <c:pt idx="10">
                    <c:v>2020</c:v>
                  </c:pt>
                  <c:pt idx="11">
                    <c:v>2026</c:v>
                  </c:pt>
                </c:lvl>
                <c:lvl>
                  <c:pt idx="0">
                    <c:v>Concordat to Support Research Integrity</c:v>
                  </c:pt>
                  <c:pt idx="2">
                    <c:v>Open Access Principles</c:v>
                  </c:pt>
                  <c:pt idx="4">
                    <c:v>ORCiD</c:v>
                  </c:pt>
                  <c:pt idx="6">
                    <c:v>Researcher Development Concordat</c:v>
                  </c:pt>
                  <c:pt idx="8">
                    <c:v>San Francisco Declaration on Research Assessment (DORA)</c:v>
                  </c:pt>
                  <c:pt idx="10">
                    <c:v>Technician Commitment</c:v>
                  </c:pt>
                </c:lvl>
              </c:multiLvlStrCache>
              <c:extLst/>
            </c:multiLvlStrRef>
          </c:cat>
          <c:val>
            <c:numRef>
              <c:f>Concordats!$E$80:$E$91</c:f>
              <c:numCache>
                <c:formatCode>General</c:formatCode>
                <c:ptCount val="12"/>
                <c:pt idx="0">
                  <c:v>38</c:v>
                </c:pt>
                <c:pt idx="1">
                  <c:v>70</c:v>
                </c:pt>
                <c:pt idx="2">
                  <c:v>22</c:v>
                </c:pt>
                <c:pt idx="3">
                  <c:v>25</c:v>
                </c:pt>
                <c:pt idx="4">
                  <c:v>22</c:v>
                </c:pt>
                <c:pt idx="5">
                  <c:v>21</c:v>
                </c:pt>
                <c:pt idx="6">
                  <c:v>39</c:v>
                </c:pt>
                <c:pt idx="7">
                  <c:v>57</c:v>
                </c:pt>
                <c:pt idx="8">
                  <c:v>69</c:v>
                </c:pt>
                <c:pt idx="9">
                  <c:v>83</c:v>
                </c:pt>
                <c:pt idx="10">
                  <c:v>0</c:v>
                </c:pt>
                <c:pt idx="11">
                  <c:v>80</c:v>
                </c:pt>
              </c:numCache>
              <c:extLst/>
            </c:numRef>
          </c:val>
          <c:extLst>
            <c:ext xmlns:c16="http://schemas.microsoft.com/office/drawing/2014/chart" uri="{C3380CC4-5D6E-409C-BE32-E72D297353CC}">
              <c16:uniqueId val="{00000002-6E83-40ED-8856-93F281FA9E4D}"/>
            </c:ext>
          </c:extLst>
        </c:ser>
        <c:ser>
          <c:idx val="3"/>
          <c:order val="3"/>
          <c:tx>
            <c:strRef>
              <c:f>Concordats!$F$77</c:f>
              <c:strCache>
                <c:ptCount val="1"/>
                <c:pt idx="0">
                  <c:v>Not sure</c:v>
                </c:pt>
              </c:strCache>
            </c:strRef>
          </c:tx>
          <c:spPr>
            <a:solidFill>
              <a:schemeClr val="accent4"/>
            </a:solidFill>
            <a:ln>
              <a:noFill/>
            </a:ln>
            <a:effectLst/>
          </c:spPr>
          <c:invertIfNegative val="0"/>
          <c:cat>
            <c:multiLvlStrRef>
              <c:f>Concordats!$A$80:$B$91</c:f>
              <c:multiLvlStrCache>
                <c:ptCount val="12"/>
                <c:lvl>
                  <c:pt idx="0">
                    <c:v>2020</c:v>
                  </c:pt>
                  <c:pt idx="1">
                    <c:v>2026</c:v>
                  </c:pt>
                  <c:pt idx="2">
                    <c:v>2020</c:v>
                  </c:pt>
                  <c:pt idx="3">
                    <c:v>2026</c:v>
                  </c:pt>
                  <c:pt idx="4">
                    <c:v>2020</c:v>
                  </c:pt>
                  <c:pt idx="5">
                    <c:v>2026</c:v>
                  </c:pt>
                  <c:pt idx="6">
                    <c:v>2020</c:v>
                  </c:pt>
                  <c:pt idx="7">
                    <c:v>2026</c:v>
                  </c:pt>
                  <c:pt idx="8">
                    <c:v>2020</c:v>
                  </c:pt>
                  <c:pt idx="9">
                    <c:v>2026</c:v>
                  </c:pt>
                  <c:pt idx="10">
                    <c:v>2020</c:v>
                  </c:pt>
                  <c:pt idx="11">
                    <c:v>2026</c:v>
                  </c:pt>
                </c:lvl>
                <c:lvl>
                  <c:pt idx="0">
                    <c:v>Concordat to Support Research Integrity</c:v>
                  </c:pt>
                  <c:pt idx="2">
                    <c:v>Open Access Principles</c:v>
                  </c:pt>
                  <c:pt idx="4">
                    <c:v>ORCiD</c:v>
                  </c:pt>
                  <c:pt idx="6">
                    <c:v>Researcher Development Concordat</c:v>
                  </c:pt>
                  <c:pt idx="8">
                    <c:v>San Francisco Declaration on Research Assessment (DORA)</c:v>
                  </c:pt>
                  <c:pt idx="10">
                    <c:v>Technician Commitment</c:v>
                  </c:pt>
                </c:lvl>
              </c:multiLvlStrCache>
              <c:extLst/>
            </c:multiLvlStrRef>
          </c:cat>
          <c:val>
            <c:numRef>
              <c:f>Concordats!$F$80:$F$91</c:f>
              <c:numCache>
                <c:formatCode>General</c:formatCode>
                <c:ptCount val="12"/>
                <c:pt idx="0">
                  <c:v>2</c:v>
                </c:pt>
                <c:pt idx="1">
                  <c:v>5</c:v>
                </c:pt>
                <c:pt idx="2">
                  <c:v>1</c:v>
                </c:pt>
                <c:pt idx="3">
                  <c:v>2</c:v>
                </c:pt>
                <c:pt idx="4">
                  <c:v>1</c:v>
                </c:pt>
                <c:pt idx="5">
                  <c:v>4</c:v>
                </c:pt>
                <c:pt idx="6">
                  <c:v>2</c:v>
                </c:pt>
                <c:pt idx="7">
                  <c:v>2</c:v>
                </c:pt>
                <c:pt idx="8">
                  <c:v>2</c:v>
                </c:pt>
                <c:pt idx="9">
                  <c:v>6</c:v>
                </c:pt>
                <c:pt idx="10">
                  <c:v>0</c:v>
                </c:pt>
                <c:pt idx="11">
                  <c:v>6</c:v>
                </c:pt>
              </c:numCache>
              <c:extLst/>
            </c:numRef>
          </c:val>
          <c:extLst>
            <c:ext xmlns:c16="http://schemas.microsoft.com/office/drawing/2014/chart" uri="{C3380CC4-5D6E-409C-BE32-E72D297353CC}">
              <c16:uniqueId val="{00000003-6E83-40ED-8856-93F281FA9E4D}"/>
            </c:ext>
          </c:extLst>
        </c:ser>
        <c:dLbls>
          <c:showLegendKey val="0"/>
          <c:showVal val="0"/>
          <c:showCatName val="0"/>
          <c:showSerName val="0"/>
          <c:showPercent val="0"/>
          <c:showBubbleSize val="0"/>
        </c:dLbls>
        <c:gapWidth val="150"/>
        <c:overlap val="100"/>
        <c:axId val="1833891728"/>
        <c:axId val="1833889808"/>
      </c:barChart>
      <c:catAx>
        <c:axId val="1833891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1833889808"/>
        <c:crosses val="autoZero"/>
        <c:auto val="1"/>
        <c:lblAlgn val="ctr"/>
        <c:lblOffset val="100"/>
        <c:noMultiLvlLbl val="0"/>
      </c:catAx>
      <c:valAx>
        <c:axId val="18338898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crossAx val="1833891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97523A-1021-4309-87B3-8F9F63C4ACA4}" type="datetimeFigureOut">
              <a:rPr lang="en-GB" smtClean="0"/>
              <a:t>17/06/2026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8FCDFC-7EBA-4AEB-BCA8-83F055D52E3C}" type="slidenum">
              <a:rPr lang="en-GB" smtClean="0"/>
              <a:t>‹#›</a:t>
            </a:fld>
            <a:endParaRPr lang="en-GB"/>
          </a:p>
        </p:txBody>
      </p:sp>
    </p:spTree>
    <p:extLst>
      <p:ext uri="{BB962C8B-B14F-4D97-AF65-F5344CB8AC3E}">
        <p14:creationId xmlns:p14="http://schemas.microsoft.com/office/powerpoint/2010/main" val="1877993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CDDBA-DF81-70C8-B90A-876C6F3033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9636B4-8AAC-49A4-9982-539D927B64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E3AD14-5793-106A-FEC3-79E7953EF661}"/>
              </a:ext>
            </a:extLst>
          </p:cNvPr>
          <p:cNvSpPr>
            <a:spLocks noGrp="1"/>
          </p:cNvSpPr>
          <p:nvPr>
            <p:ph type="body" idx="1"/>
          </p:nvPr>
        </p:nvSpPr>
        <p:spPr/>
        <p:txBody>
          <a:bodyPr/>
          <a:lstStyle/>
          <a:p>
            <a:r>
              <a:rPr lang="en-GB"/>
              <a:t>Introduce the ARMA SIG – mission and purpose – introduce the speaks and also the panel that will come after the presentations</a:t>
            </a:r>
          </a:p>
        </p:txBody>
      </p:sp>
      <p:sp>
        <p:nvSpPr>
          <p:cNvPr id="4" name="Slide Number Placeholder 3">
            <a:extLst>
              <a:ext uri="{FF2B5EF4-FFF2-40B4-BE49-F238E27FC236}">
                <a16:creationId xmlns:a16="http://schemas.microsoft.com/office/drawing/2014/main" id="{B4A352D8-687C-B0F8-B790-96BF8A4CBA35}"/>
              </a:ext>
            </a:extLst>
          </p:cNvPr>
          <p:cNvSpPr>
            <a:spLocks noGrp="1"/>
          </p:cNvSpPr>
          <p:nvPr>
            <p:ph type="sldNum" sz="quarter" idx="5"/>
          </p:nvPr>
        </p:nvSpPr>
        <p:spPr/>
        <p:txBody>
          <a:bodyPr/>
          <a:lstStyle/>
          <a:p>
            <a:fld id="{B48FCDFC-7EBA-4AEB-BCA8-83F055D52E3C}" type="slidenum">
              <a:rPr lang="en-GB" smtClean="0"/>
              <a:t>2</a:t>
            </a:fld>
            <a:endParaRPr lang="en-GB"/>
          </a:p>
        </p:txBody>
      </p:sp>
    </p:spTree>
    <p:extLst>
      <p:ext uri="{BB962C8B-B14F-4D97-AF65-F5344CB8AC3E}">
        <p14:creationId xmlns:p14="http://schemas.microsoft.com/office/powerpoint/2010/main" val="1500942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When looking at the subset of concordats shared here, which compares responses to those received in 2020 except for </a:t>
            </a:r>
            <a:r>
              <a:rPr lang="en-US" dirty="0" err="1">
                <a:latin typeface="Calibri"/>
                <a:ea typeface="Calibri"/>
                <a:cs typeface="Calibri"/>
              </a:rPr>
              <a:t>CoARA</a:t>
            </a:r>
            <a:r>
              <a:rPr lang="en-US" dirty="0">
                <a:latin typeface="Calibri"/>
                <a:ea typeface="Calibri"/>
                <a:cs typeface="Calibri"/>
              </a:rPr>
              <a:t> and Concordat for Environmental sustainability which are new – overall awareness is lower than in 2020 and having a good understanding doesn’t go above 25%.</a:t>
            </a:r>
          </a:p>
        </p:txBody>
      </p:sp>
      <p:sp>
        <p:nvSpPr>
          <p:cNvPr id="4" name="Slide Number Placeholder 3"/>
          <p:cNvSpPr>
            <a:spLocks noGrp="1"/>
          </p:cNvSpPr>
          <p:nvPr>
            <p:ph type="sldNum" sz="quarter" idx="5"/>
          </p:nvPr>
        </p:nvSpPr>
        <p:spPr/>
        <p:txBody>
          <a:bodyPr/>
          <a:lstStyle/>
          <a:p>
            <a:fld id="{B48FCDFC-7EBA-4AEB-BCA8-83F055D52E3C}" type="slidenum">
              <a:rPr lang="en-GB" smtClean="0"/>
              <a:t>26</a:t>
            </a:fld>
            <a:endParaRPr lang="en-GB"/>
          </a:p>
        </p:txBody>
      </p:sp>
    </p:spTree>
    <p:extLst>
      <p:ext uri="{BB962C8B-B14F-4D97-AF65-F5344CB8AC3E}">
        <p14:creationId xmlns:p14="http://schemas.microsoft.com/office/powerpoint/2010/main" val="2202244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Sans-Serif"/>
              <a:buChar char="•"/>
            </a:pPr>
            <a:r>
              <a:rPr lang="en-US" dirty="0">
                <a:latin typeface="Calibri"/>
                <a:ea typeface="Calibri"/>
                <a:cs typeface="Calibri"/>
              </a:rPr>
              <a:t>When we look at the concordats shared here there is a much greater awareness and understanding. </a:t>
            </a:r>
            <a:r>
              <a:rPr lang="en-GB" dirty="0" err="1">
                <a:solidFill>
                  <a:schemeClr val="bg2">
                    <a:lumMod val="10000"/>
                  </a:schemeClr>
                </a:solidFill>
              </a:rPr>
              <a:t>ORCiD</a:t>
            </a:r>
            <a:r>
              <a:rPr lang="en-GB" dirty="0">
                <a:solidFill>
                  <a:schemeClr val="bg2">
                    <a:lumMod val="10000"/>
                  </a:schemeClr>
                </a:solidFill>
              </a:rPr>
              <a:t>, Researcher development concordat and </a:t>
            </a:r>
            <a:r>
              <a:rPr lang="en-GB" dirty="0" err="1">
                <a:solidFill>
                  <a:schemeClr val="bg2">
                    <a:lumMod val="10000"/>
                  </a:schemeClr>
                </a:solidFill>
              </a:rPr>
              <a:t>DoRA</a:t>
            </a:r>
            <a:r>
              <a:rPr lang="en-GB" dirty="0">
                <a:solidFill>
                  <a:schemeClr val="bg2">
                    <a:lumMod val="10000"/>
                  </a:schemeClr>
                </a:solidFill>
              </a:rPr>
              <a:t> are reported to have a higher level of “good understanding” in 2026 when compared to 2020. And for Open Access Principles, </a:t>
            </a:r>
            <a:r>
              <a:rPr lang="en-GB" dirty="0" err="1">
                <a:solidFill>
                  <a:schemeClr val="bg2">
                    <a:lumMod val="10000"/>
                  </a:schemeClr>
                </a:solidFill>
              </a:rPr>
              <a:t>ORCiD</a:t>
            </a:r>
            <a:r>
              <a:rPr lang="en-GB">
                <a:solidFill>
                  <a:schemeClr val="bg2">
                    <a:lumMod val="10000"/>
                  </a:schemeClr>
                </a:solidFill>
              </a:rPr>
              <a:t> and Researcher Development all with &gt; 80% awareness.</a:t>
            </a:r>
            <a:endParaRPr lang="en-US">
              <a:solidFill>
                <a:srgbClr val="5E5E5E"/>
              </a:solidFill>
            </a:endParaRPr>
          </a:p>
          <a:p>
            <a:pPr marL="285750" indent="-285750">
              <a:buFont typeface="Arial,Sans-Serif"/>
              <a:buChar char="•"/>
            </a:pPr>
            <a:endParaRPr lang="en-GB" dirty="0">
              <a:solidFill>
                <a:srgbClr val="171717"/>
              </a:solidFill>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48FCDFC-7EBA-4AEB-BCA8-83F055D52E3C}" type="slidenum">
              <a:rPr lang="en-GB" smtClean="0"/>
              <a:t>27</a:t>
            </a:fld>
            <a:endParaRPr lang="en-GB"/>
          </a:p>
        </p:txBody>
      </p:sp>
    </p:spTree>
    <p:extLst>
      <p:ext uri="{BB962C8B-B14F-4D97-AF65-F5344CB8AC3E}">
        <p14:creationId xmlns:p14="http://schemas.microsoft.com/office/powerpoint/2010/main" val="3600570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Around 50% of respondents think career development for all staff group has improved to some extent with around 20% thinking it has worsened. Encouraging to see that around 2/3 of line managers are supportive of and recognise diverse career pathways but this is </a:t>
            </a:r>
            <a:r>
              <a:rPr lang="en-GB"/>
              <a:t>perceived by respondents to be much lower by leaders of the organisation.</a:t>
            </a:r>
            <a:endParaRPr lang="en-GB" dirty="0"/>
          </a:p>
        </p:txBody>
      </p:sp>
      <p:sp>
        <p:nvSpPr>
          <p:cNvPr id="4" name="Slide Number Placeholder 3"/>
          <p:cNvSpPr>
            <a:spLocks noGrp="1"/>
          </p:cNvSpPr>
          <p:nvPr>
            <p:ph type="sldNum" sz="quarter" idx="5"/>
          </p:nvPr>
        </p:nvSpPr>
        <p:spPr/>
        <p:txBody>
          <a:bodyPr/>
          <a:lstStyle/>
          <a:p>
            <a:fld id="{B48FCDFC-7EBA-4AEB-BCA8-83F055D52E3C}" type="slidenum">
              <a:rPr lang="en-GB" smtClean="0"/>
              <a:t>30</a:t>
            </a:fld>
            <a:endParaRPr lang="en-GB"/>
          </a:p>
        </p:txBody>
      </p:sp>
    </p:spTree>
    <p:extLst>
      <p:ext uri="{BB962C8B-B14F-4D97-AF65-F5344CB8AC3E}">
        <p14:creationId xmlns:p14="http://schemas.microsoft.com/office/powerpoint/2010/main" val="2618595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70% of respondents in 2026 agree or strongly agree that their skills, knowledge and experience are valued, 60% agree or strongly agree that their contributions are visible and appropriately credit. </a:t>
            </a:r>
          </a:p>
        </p:txBody>
      </p:sp>
      <p:sp>
        <p:nvSpPr>
          <p:cNvPr id="4" name="Slide Number Placeholder 3"/>
          <p:cNvSpPr>
            <a:spLocks noGrp="1"/>
          </p:cNvSpPr>
          <p:nvPr>
            <p:ph type="sldNum" sz="quarter" idx="5"/>
          </p:nvPr>
        </p:nvSpPr>
        <p:spPr/>
        <p:txBody>
          <a:bodyPr/>
          <a:lstStyle/>
          <a:p>
            <a:fld id="{B48FCDFC-7EBA-4AEB-BCA8-83F055D52E3C}" type="slidenum">
              <a:rPr lang="en-GB" smtClean="0"/>
              <a:t>31</a:t>
            </a:fld>
            <a:endParaRPr lang="en-GB"/>
          </a:p>
        </p:txBody>
      </p:sp>
    </p:spTree>
    <p:extLst>
      <p:ext uri="{BB962C8B-B14F-4D97-AF65-F5344CB8AC3E}">
        <p14:creationId xmlns:p14="http://schemas.microsoft.com/office/powerpoint/2010/main" val="18615953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when we look at career satisfaction only 30% are satisfied with their career prospects in RMA, a significantly drop compared to 2020- likely pointing to the current sectoral challenges. There also remains a significant % of respondents (34%) that are not aware of careers inside/outside of RMA that could </a:t>
            </a:r>
            <a:r>
              <a:rPr lang="en-US" dirty="0" err="1"/>
              <a:t>utilise</a:t>
            </a:r>
            <a:r>
              <a:rPr lang="en-US" dirty="0"/>
              <a:t> skills</a:t>
            </a:r>
            <a:endParaRPr lang="en-US" dirty="0">
              <a:latin typeface="Aptos"/>
              <a:ea typeface="Calibri"/>
              <a:cs typeface="Calibri"/>
            </a:endParaRPr>
          </a:p>
        </p:txBody>
      </p:sp>
      <p:sp>
        <p:nvSpPr>
          <p:cNvPr id="4" name="Slide Number Placeholder 3"/>
          <p:cNvSpPr>
            <a:spLocks noGrp="1"/>
          </p:cNvSpPr>
          <p:nvPr>
            <p:ph type="sldNum" sz="quarter" idx="5"/>
          </p:nvPr>
        </p:nvSpPr>
        <p:spPr/>
        <p:txBody>
          <a:bodyPr/>
          <a:lstStyle/>
          <a:p>
            <a:fld id="{B48FCDFC-7EBA-4AEB-BCA8-83F055D52E3C}" type="slidenum">
              <a:rPr lang="en-GB" smtClean="0"/>
              <a:t>32</a:t>
            </a:fld>
            <a:endParaRPr lang="en-GB"/>
          </a:p>
        </p:txBody>
      </p:sp>
    </p:spTree>
    <p:extLst>
      <p:ext uri="{BB962C8B-B14F-4D97-AF65-F5344CB8AC3E}">
        <p14:creationId xmlns:p14="http://schemas.microsoft.com/office/powerpoint/2010/main" val="274959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711B2-3364-AB59-3B8B-C29627AA87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BEC56-095C-BEBE-15D0-2ED72858F7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EFDDBD-AF06-B981-7AC0-08FBD268AFAD}"/>
              </a:ext>
            </a:extLst>
          </p:cNvPr>
          <p:cNvSpPr>
            <a:spLocks noGrp="1"/>
          </p:cNvSpPr>
          <p:nvPr>
            <p:ph type="body" idx="1"/>
          </p:nvPr>
        </p:nvSpPr>
        <p:spPr/>
        <p:txBody>
          <a:bodyPr/>
          <a:lstStyle/>
          <a:p>
            <a:r>
              <a:rPr lang="en-GB" dirty="0"/>
              <a:t>Given this information it is perhaps not surprising that when asked what areas should be prioritised over the next 3-5 years – career development was the option picked by most respondents. And this is echoed in some of the </a:t>
            </a:r>
            <a:r>
              <a:rPr lang="en-GB" dirty="0" err="1"/>
              <a:t>nar</a:t>
            </a:r>
            <a:r>
              <a:rPr lang="en-GB"/>
              <a:t>rative responses shared here.</a:t>
            </a:r>
          </a:p>
        </p:txBody>
      </p:sp>
      <p:sp>
        <p:nvSpPr>
          <p:cNvPr id="4" name="Slide Number Placeholder 3">
            <a:extLst>
              <a:ext uri="{FF2B5EF4-FFF2-40B4-BE49-F238E27FC236}">
                <a16:creationId xmlns:a16="http://schemas.microsoft.com/office/drawing/2014/main" id="{786053C8-EE50-1E11-24C3-6C6C72EDA115}"/>
              </a:ext>
            </a:extLst>
          </p:cNvPr>
          <p:cNvSpPr>
            <a:spLocks noGrp="1"/>
          </p:cNvSpPr>
          <p:nvPr>
            <p:ph type="sldNum" sz="quarter" idx="5"/>
          </p:nvPr>
        </p:nvSpPr>
        <p:spPr/>
        <p:txBody>
          <a:bodyPr/>
          <a:lstStyle/>
          <a:p>
            <a:fld id="{B48FCDFC-7EBA-4AEB-BCA8-83F055D52E3C}" type="slidenum">
              <a:rPr lang="en-GB" smtClean="0"/>
              <a:t>33</a:t>
            </a:fld>
            <a:endParaRPr lang="en-GB"/>
          </a:p>
        </p:txBody>
      </p:sp>
    </p:spTree>
    <p:extLst>
      <p:ext uri="{BB962C8B-B14F-4D97-AF65-F5344CB8AC3E}">
        <p14:creationId xmlns:p14="http://schemas.microsoft.com/office/powerpoint/2010/main" val="3629728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chemeClr val="bg2">
                    <a:lumMod val="10000"/>
                  </a:schemeClr>
                </a:solidFill>
              </a:rPr>
              <a:t>⅔ believe EDI practices have improved over the last 5 years, with only 5% believing it has worsened. </a:t>
            </a:r>
            <a:endParaRPr lang="en-US" dirty="0">
              <a:solidFill>
                <a:srgbClr val="5E5E5E"/>
              </a:solidFill>
            </a:endParaRPr>
          </a:p>
          <a:p>
            <a:endParaRPr lang="en-GB" dirty="0">
              <a:solidFill>
                <a:srgbClr val="5E5E5E"/>
              </a:solidFill>
            </a:endParaRPr>
          </a:p>
          <a:p>
            <a:r>
              <a:rPr lang="en-GB" dirty="0">
                <a:solidFill>
                  <a:schemeClr val="bg2">
                    <a:lumMod val="10000"/>
                  </a:schemeClr>
                </a:solidFill>
              </a:rPr>
              <a:t>75% believe EDI initiatives and practices have been influential in changing research culture – with 15% believing they had been VERY influential. </a:t>
            </a:r>
          </a:p>
          <a:p>
            <a:endParaRPr lang="en-GB" dirty="0">
              <a:solidFill>
                <a:srgbClr val="171717"/>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These positive trends could be reflective of the growing awareness and recognition of inclusive and supportive research environments on research over recent years. And because there has been a greater emphasis from institutions, funders and other players across the sector to examine institutional practices and structures to improve EDI. So, this data here is quite encouraging in that it suggests that not only are improvements being made on EDI, but that its implementation has been effective and influential on local research cultures. </a:t>
            </a:r>
          </a:p>
          <a:p>
            <a:endParaRPr lang="en-GB" dirty="0">
              <a:solidFill>
                <a:srgbClr val="171717"/>
              </a:solidFill>
            </a:endParaRPr>
          </a:p>
        </p:txBody>
      </p:sp>
      <p:sp>
        <p:nvSpPr>
          <p:cNvPr id="4" name="Slide Number Placeholder 3"/>
          <p:cNvSpPr>
            <a:spLocks noGrp="1"/>
          </p:cNvSpPr>
          <p:nvPr>
            <p:ph type="sldNum" sz="quarter" idx="5"/>
          </p:nvPr>
        </p:nvSpPr>
        <p:spPr/>
        <p:txBody>
          <a:bodyPr/>
          <a:lstStyle/>
          <a:p>
            <a:fld id="{B48FCDFC-7EBA-4AEB-BCA8-83F055D52E3C}" type="slidenum">
              <a:rPr lang="en-GB" smtClean="0"/>
              <a:t>36</a:t>
            </a:fld>
            <a:endParaRPr lang="en-GB"/>
          </a:p>
        </p:txBody>
      </p:sp>
    </p:spTree>
    <p:extLst>
      <p:ext uri="{BB962C8B-B14F-4D97-AF65-F5344CB8AC3E}">
        <p14:creationId xmlns:p14="http://schemas.microsoft.com/office/powerpoint/2010/main" val="1808450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Around 60% agree that their </a:t>
            </a:r>
            <a:r>
              <a:rPr lang="en-US" err="1">
                <a:latin typeface="Calibri"/>
                <a:ea typeface="Calibri"/>
                <a:cs typeface="Calibri"/>
              </a:rPr>
              <a:t>organisation</a:t>
            </a:r>
            <a:r>
              <a:rPr lang="en-US">
                <a:latin typeface="Calibri"/>
                <a:ea typeface="Calibri"/>
                <a:cs typeface="Calibri"/>
              </a:rPr>
              <a:t> treats all staff fairly regardless of protected characteristics. Only 16% disagree. </a:t>
            </a:r>
          </a:p>
        </p:txBody>
      </p:sp>
      <p:sp>
        <p:nvSpPr>
          <p:cNvPr id="4" name="Slide Number Placeholder 3"/>
          <p:cNvSpPr>
            <a:spLocks noGrp="1"/>
          </p:cNvSpPr>
          <p:nvPr>
            <p:ph type="sldNum" sz="quarter" idx="5"/>
          </p:nvPr>
        </p:nvSpPr>
        <p:spPr/>
        <p:txBody>
          <a:bodyPr/>
          <a:lstStyle/>
          <a:p>
            <a:fld id="{B48FCDFC-7EBA-4AEB-BCA8-83F055D52E3C}" type="slidenum">
              <a:rPr lang="en-GB" smtClean="0"/>
              <a:t>37</a:t>
            </a:fld>
            <a:endParaRPr lang="en-GB"/>
          </a:p>
        </p:txBody>
      </p:sp>
    </p:spTree>
    <p:extLst>
      <p:ext uri="{BB962C8B-B14F-4D97-AF65-F5344CB8AC3E}">
        <p14:creationId xmlns:p14="http://schemas.microsoft.com/office/powerpoint/2010/main" val="38289364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In terms of removing barriers and supporting those from underrepresented groups, small changes can be seen in the right direction.</a:t>
            </a:r>
          </a:p>
          <a:p>
            <a:endParaRPr lang="en-US" dirty="0">
              <a:latin typeface="Calibri"/>
              <a:ea typeface="Calibri"/>
              <a:cs typeface="Calibri"/>
            </a:endParaRPr>
          </a:p>
          <a:p>
            <a:r>
              <a:rPr lang="en-US" dirty="0">
                <a:latin typeface="Calibri"/>
                <a:ea typeface="Calibri"/>
                <a:cs typeface="Calibri"/>
              </a:rPr>
              <a:t>52% agree that their </a:t>
            </a:r>
            <a:r>
              <a:rPr lang="en-US" dirty="0" err="1">
                <a:latin typeface="Calibri"/>
                <a:ea typeface="Calibri"/>
                <a:cs typeface="Calibri"/>
              </a:rPr>
              <a:t>organisation</a:t>
            </a:r>
            <a:r>
              <a:rPr lang="en-US" dirty="0">
                <a:latin typeface="Calibri"/>
                <a:ea typeface="Calibri"/>
                <a:cs typeface="Calibri"/>
              </a:rPr>
              <a:t> takes action to remove barriers and provide support for underrepresented groups. Up from 45% in 2020. </a:t>
            </a:r>
          </a:p>
          <a:p>
            <a:endParaRPr lang="en-US" dirty="0">
              <a:latin typeface="Calibri"/>
              <a:ea typeface="Calibri"/>
              <a:cs typeface="Calibri"/>
            </a:endParaRPr>
          </a:p>
          <a:p>
            <a:r>
              <a:rPr lang="en-US" dirty="0">
                <a:latin typeface="Calibri"/>
                <a:ea typeface="Calibri"/>
                <a:cs typeface="Calibri"/>
              </a:rPr>
              <a:t>And similarly only 14% disagree with the statement – down from 19% in 2020. </a:t>
            </a:r>
          </a:p>
          <a:p>
            <a:endParaRPr lang="en-US" dirty="0">
              <a:latin typeface="Calibri"/>
              <a:ea typeface="Calibri"/>
              <a:cs typeface="Calibri"/>
            </a:endParaRPr>
          </a:p>
          <a:p>
            <a:r>
              <a:rPr lang="en-GB" sz="1200" kern="1200" dirty="0">
                <a:solidFill>
                  <a:schemeClr val="tx1"/>
                </a:solidFill>
                <a:effectLst/>
                <a:latin typeface="+mn-lt"/>
                <a:ea typeface="+mn-ea"/>
                <a:cs typeface="+mn-cs"/>
              </a:rPr>
              <a:t>While these are small changes, they look to be going in the right direction. And we should point out that the 2026 survey had significantly more respondents too. </a:t>
            </a:r>
          </a:p>
        </p:txBody>
      </p:sp>
      <p:sp>
        <p:nvSpPr>
          <p:cNvPr id="4" name="Slide Number Placeholder 3"/>
          <p:cNvSpPr>
            <a:spLocks noGrp="1"/>
          </p:cNvSpPr>
          <p:nvPr>
            <p:ph type="sldNum" sz="quarter" idx="5"/>
          </p:nvPr>
        </p:nvSpPr>
        <p:spPr/>
        <p:txBody>
          <a:bodyPr/>
          <a:lstStyle/>
          <a:p>
            <a:fld id="{B48FCDFC-7EBA-4AEB-BCA8-83F055D52E3C}" type="slidenum">
              <a:rPr lang="en-GB" smtClean="0"/>
              <a:t>38</a:t>
            </a:fld>
            <a:endParaRPr lang="en-GB"/>
          </a:p>
        </p:txBody>
      </p:sp>
    </p:spTree>
    <p:extLst>
      <p:ext uri="{BB962C8B-B14F-4D97-AF65-F5344CB8AC3E}">
        <p14:creationId xmlns:p14="http://schemas.microsoft.com/office/powerpoint/2010/main" val="39851750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We </a:t>
            </a:r>
            <a:r>
              <a:rPr lang="en-GB" sz="1200" kern="1200" dirty="0">
                <a:solidFill>
                  <a:schemeClr val="tx1"/>
                </a:solidFill>
                <a:effectLst/>
                <a:latin typeface="+mn-lt"/>
                <a:ea typeface="+mn-ea"/>
                <a:cs typeface="+mn-cs"/>
              </a:rPr>
              <a:t>about familiarity with institutional EDI policies.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Familiarity of EDI policies has more or less remained the same at around 98%, but there has been an increase of 12 percentage points of those that have a good understanding of the detail of their EDI policies as opposed to just being aware of the policy existing.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Again, this data seems to be reflective of the improvements in awareness and engagement in EDI and inclusive practices.</a:t>
            </a:r>
          </a:p>
        </p:txBody>
      </p:sp>
      <p:sp>
        <p:nvSpPr>
          <p:cNvPr id="4" name="Slide Number Placeholder 3"/>
          <p:cNvSpPr>
            <a:spLocks noGrp="1"/>
          </p:cNvSpPr>
          <p:nvPr>
            <p:ph type="sldNum" sz="quarter" idx="5"/>
          </p:nvPr>
        </p:nvSpPr>
        <p:spPr/>
        <p:txBody>
          <a:bodyPr/>
          <a:lstStyle/>
          <a:p>
            <a:fld id="{B48FCDFC-7EBA-4AEB-BCA8-83F055D52E3C}" type="slidenum">
              <a:rPr lang="en-GB" smtClean="0"/>
              <a:t>39</a:t>
            </a:fld>
            <a:endParaRPr lang="en-GB"/>
          </a:p>
        </p:txBody>
      </p:sp>
    </p:spTree>
    <p:extLst>
      <p:ext uri="{BB962C8B-B14F-4D97-AF65-F5344CB8AC3E}">
        <p14:creationId xmlns:p14="http://schemas.microsoft.com/office/powerpoint/2010/main" val="393694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the 2026 survey, some key elements that have come to the fore in the research and innovation ecosystem since 2020 may not be as prominent e.g. AI and Trusted Research. This isn't because we do not think </a:t>
            </a:r>
            <a:r>
              <a:rPr lang="en-GB" err="1"/>
              <a:t>th</a:t>
            </a:r>
            <a:r>
              <a:rPr lang="en-GB"/>
              <a:t>at they are </a:t>
            </a:r>
            <a:r>
              <a:rPr lang="en-GB" err="1"/>
              <a:t>i</a:t>
            </a:r>
            <a:r>
              <a:rPr lang="en-GB"/>
              <a:t>mportant to the research management community, but to facilitate better comparator data of the core elements from the 2020 data. It's also interesting to see if any of these new elements we raised by respondents in the free text comments to any of the sections. </a:t>
            </a:r>
          </a:p>
          <a:p>
            <a:endParaRPr lang="en-GB"/>
          </a:p>
          <a:p>
            <a:r>
              <a:rPr lang="en-GB"/>
              <a:t>Survey ran for a month in March 2026 </a:t>
            </a:r>
          </a:p>
        </p:txBody>
      </p:sp>
      <p:sp>
        <p:nvSpPr>
          <p:cNvPr id="4" name="Slide Number Placeholder 3"/>
          <p:cNvSpPr>
            <a:spLocks noGrp="1"/>
          </p:cNvSpPr>
          <p:nvPr>
            <p:ph type="sldNum" sz="quarter" idx="5"/>
          </p:nvPr>
        </p:nvSpPr>
        <p:spPr/>
        <p:txBody>
          <a:bodyPr/>
          <a:lstStyle/>
          <a:p>
            <a:fld id="{B48FCDFC-7EBA-4AEB-BCA8-83F055D52E3C}" type="slidenum">
              <a:rPr lang="en-GB" smtClean="0"/>
              <a:t>3</a:t>
            </a:fld>
            <a:endParaRPr lang="en-GB"/>
          </a:p>
        </p:txBody>
      </p:sp>
    </p:spTree>
    <p:extLst>
      <p:ext uri="{BB962C8B-B14F-4D97-AF65-F5344CB8AC3E}">
        <p14:creationId xmlns:p14="http://schemas.microsoft.com/office/powerpoint/2010/main" val="719131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Around one third feel that there have been improvements around bullying and harassment over the last 5 years. With only around 5% feeling that it has worsened. </a:t>
            </a:r>
          </a:p>
          <a:p>
            <a:endParaRPr lang="en-US" dirty="0">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generally seems to be a positive trend, but there is a large amount – almost two thirds – who weren’t sure or had specified no change. </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48FCDFC-7EBA-4AEB-BCA8-83F055D52E3C}" type="slidenum">
              <a:rPr lang="en-GB" smtClean="0"/>
              <a:t>40</a:t>
            </a:fld>
            <a:endParaRPr lang="en-GB"/>
          </a:p>
        </p:txBody>
      </p:sp>
    </p:spTree>
    <p:extLst>
      <p:ext uri="{BB962C8B-B14F-4D97-AF65-F5344CB8AC3E}">
        <p14:creationId xmlns:p14="http://schemas.microsoft.com/office/powerpoint/2010/main" val="6953068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538DF-7E8E-34FE-4076-E85D781F80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A0703-A7B9-F56A-A8DD-A7859AA99A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C5DB21-C81B-5BB3-BDCF-0E03211A3F93}"/>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However, we also asked whether respondents were satisfied with how their organisation handles performance issues, inappropriate behaviours and integrity concerns. And we see that there appears to be more discontent with how workplaces handle these issues.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You can see the 2020 data in blue and 2026 data in orange. And you can see that there is a reduction in those agreeing they were satisfied – down from 33% in 2020 to 21% in 2026. And also an increase in those who were dissatisfied with how their organisation handles issues – up from 35% in 2020 to 39% in 2026. </a:t>
            </a:r>
          </a:p>
        </p:txBody>
      </p:sp>
      <p:sp>
        <p:nvSpPr>
          <p:cNvPr id="4" name="Slide Number Placeholder 3">
            <a:extLst>
              <a:ext uri="{FF2B5EF4-FFF2-40B4-BE49-F238E27FC236}">
                <a16:creationId xmlns:a16="http://schemas.microsoft.com/office/drawing/2014/main" id="{50AD6915-8B50-37C5-9664-C740B96D2207}"/>
              </a:ext>
            </a:extLst>
          </p:cNvPr>
          <p:cNvSpPr>
            <a:spLocks noGrp="1"/>
          </p:cNvSpPr>
          <p:nvPr>
            <p:ph type="sldNum" sz="quarter" idx="5"/>
          </p:nvPr>
        </p:nvSpPr>
        <p:spPr/>
        <p:txBody>
          <a:bodyPr/>
          <a:lstStyle/>
          <a:p>
            <a:fld id="{B48FCDFC-7EBA-4AEB-BCA8-83F055D52E3C}" type="slidenum">
              <a:rPr lang="en-GB" smtClean="0"/>
              <a:t>41</a:t>
            </a:fld>
            <a:endParaRPr lang="en-GB"/>
          </a:p>
        </p:txBody>
      </p:sp>
    </p:spTree>
    <p:extLst>
      <p:ext uri="{BB962C8B-B14F-4D97-AF65-F5344CB8AC3E}">
        <p14:creationId xmlns:p14="http://schemas.microsoft.com/office/powerpoint/2010/main" val="40430491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If we examine the 2026 data a bit more closely, we can see that there is greater confidence that line managers will appropriately deal with incidents of bullying, harassment and discrimination and that people feel organisations have policies and practices in place to deal with these issues.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BUT, there is much less confidence in organisations actually dealing with issues appropriately and swiftly.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Unfortunately, we don’t have comparison data to 2020 here, but it does suggest that more needs to be done to build confidence in staff about how incidents will be dealt with.</a:t>
            </a:r>
          </a:p>
        </p:txBody>
      </p:sp>
      <p:sp>
        <p:nvSpPr>
          <p:cNvPr id="4" name="Slide Number Placeholder 3"/>
          <p:cNvSpPr>
            <a:spLocks noGrp="1"/>
          </p:cNvSpPr>
          <p:nvPr>
            <p:ph type="sldNum" sz="quarter" idx="5"/>
          </p:nvPr>
        </p:nvSpPr>
        <p:spPr/>
        <p:txBody>
          <a:bodyPr/>
          <a:lstStyle/>
          <a:p>
            <a:fld id="{B48FCDFC-7EBA-4AEB-BCA8-83F055D52E3C}" type="slidenum">
              <a:rPr lang="en-GB" smtClean="0"/>
              <a:t>42</a:t>
            </a:fld>
            <a:endParaRPr lang="en-GB"/>
          </a:p>
        </p:txBody>
      </p:sp>
    </p:spTree>
    <p:extLst>
      <p:ext uri="{BB962C8B-B14F-4D97-AF65-F5344CB8AC3E}">
        <p14:creationId xmlns:p14="http://schemas.microsoft.com/office/powerpoint/2010/main" val="1876073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Finally, on bullying and harassment, this slide shows comparative data for those who have either witnessed or experienced either bullying, harassment or discrimination and also microaggressions in the workplace.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2020 data is in green and 2026 data is in purple. Unfortunately, you can see that for each of these areas, we have seen an increase in those witnessing and experiencing poor behaviours.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While this appears to be quite a negative trend, we should also note that since 2020, there has been more awareness and recognition of poor behaviours and some efforts underway to address these. So while this data might be indicating that behaviours have worsened or become more common, it may also be the case that there has been more confidence in reporting and recognising poor behaviours and hence why these numbers have increased. </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48FCDFC-7EBA-4AEB-BCA8-83F055D52E3C}" type="slidenum">
              <a:rPr lang="en-GB" smtClean="0"/>
              <a:t>43</a:t>
            </a:fld>
            <a:endParaRPr lang="en-GB"/>
          </a:p>
        </p:txBody>
      </p:sp>
    </p:spTree>
    <p:extLst>
      <p:ext uri="{BB962C8B-B14F-4D97-AF65-F5344CB8AC3E}">
        <p14:creationId xmlns:p14="http://schemas.microsoft.com/office/powerpoint/2010/main" val="810446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asked respondents how they felt ‘Research leadership and management’ had changed over the past 5 years and around 41% felt there had been improvements, and only 17% felt it had worsened.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suggests that there is still a fair way to go in improving leadership and management. And this is also reflected in the statistic where 56% of respondents felt that leadership and management practices should be prioritised over the next 3-5 years in order to improve research culture. And that was one of the highest rated priority areas after career development. </a:t>
            </a:r>
          </a:p>
        </p:txBody>
      </p:sp>
      <p:sp>
        <p:nvSpPr>
          <p:cNvPr id="4" name="Slide Number Placeholder 3"/>
          <p:cNvSpPr>
            <a:spLocks noGrp="1"/>
          </p:cNvSpPr>
          <p:nvPr>
            <p:ph type="sldNum" sz="quarter" idx="5"/>
          </p:nvPr>
        </p:nvSpPr>
        <p:spPr/>
        <p:txBody>
          <a:bodyPr/>
          <a:lstStyle/>
          <a:p>
            <a:fld id="{B48FCDFC-7EBA-4AEB-BCA8-83F055D52E3C}" type="slidenum">
              <a:rPr lang="en-GB" smtClean="0"/>
              <a:t>45</a:t>
            </a:fld>
            <a:endParaRPr lang="en-GB"/>
          </a:p>
        </p:txBody>
      </p:sp>
    </p:spTree>
    <p:extLst>
      <p:ext uri="{BB962C8B-B14F-4D97-AF65-F5344CB8AC3E}">
        <p14:creationId xmlns:p14="http://schemas.microsoft.com/office/powerpoint/2010/main" val="1134930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We also asked how influential ‘Organisational strategy and leadership’ had been in shaping changes to research culture. And we can see from the green segments here that 65% of respondents felt it was influential and around one fifth felt it hadn’t been influential at all. </a:t>
            </a:r>
          </a:p>
        </p:txBody>
      </p:sp>
      <p:sp>
        <p:nvSpPr>
          <p:cNvPr id="4" name="Slide Number Placeholder 3"/>
          <p:cNvSpPr>
            <a:spLocks noGrp="1"/>
          </p:cNvSpPr>
          <p:nvPr>
            <p:ph type="sldNum" sz="quarter" idx="5"/>
          </p:nvPr>
        </p:nvSpPr>
        <p:spPr/>
        <p:txBody>
          <a:bodyPr/>
          <a:lstStyle/>
          <a:p>
            <a:fld id="{B48FCDFC-7EBA-4AEB-BCA8-83F055D52E3C}" type="slidenum">
              <a:rPr lang="en-GB" smtClean="0"/>
              <a:t>46</a:t>
            </a:fld>
            <a:endParaRPr lang="en-GB"/>
          </a:p>
        </p:txBody>
      </p:sp>
    </p:spTree>
    <p:extLst>
      <p:ext uri="{BB962C8B-B14F-4D97-AF65-F5344CB8AC3E}">
        <p14:creationId xmlns:p14="http://schemas.microsoft.com/office/powerpoint/2010/main" val="3272083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If we move on to look at some quotes related to this, we can see that more is needed from leadership and management to lead by example and send the right signals for positive behaviours. </a:t>
            </a:r>
          </a:p>
          <a:p>
            <a:endParaRPr lang="en-GB" dirty="0"/>
          </a:p>
        </p:txBody>
      </p:sp>
      <p:sp>
        <p:nvSpPr>
          <p:cNvPr id="4" name="Slide Number Placeholder 3"/>
          <p:cNvSpPr>
            <a:spLocks noGrp="1"/>
          </p:cNvSpPr>
          <p:nvPr>
            <p:ph type="sldNum" sz="quarter" idx="5"/>
          </p:nvPr>
        </p:nvSpPr>
        <p:spPr/>
        <p:txBody>
          <a:bodyPr/>
          <a:lstStyle/>
          <a:p>
            <a:fld id="{B48FCDFC-7EBA-4AEB-BCA8-83F055D52E3C}" type="slidenum">
              <a:rPr lang="en-GB" smtClean="0"/>
              <a:t>47</a:t>
            </a:fld>
            <a:endParaRPr lang="en-GB"/>
          </a:p>
        </p:txBody>
      </p:sp>
    </p:spTree>
    <p:extLst>
      <p:ext uri="{BB962C8B-B14F-4D97-AF65-F5344CB8AC3E}">
        <p14:creationId xmlns:p14="http://schemas.microsoft.com/office/powerpoint/2010/main" val="20547752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that there are often inconsistencies across institutions – pockets of good practice, but also pockets of bad practice. </a:t>
            </a:r>
          </a:p>
        </p:txBody>
      </p:sp>
      <p:sp>
        <p:nvSpPr>
          <p:cNvPr id="4" name="Slide Number Placeholder 3"/>
          <p:cNvSpPr>
            <a:spLocks noGrp="1"/>
          </p:cNvSpPr>
          <p:nvPr>
            <p:ph type="sldNum" sz="quarter" idx="5"/>
          </p:nvPr>
        </p:nvSpPr>
        <p:spPr/>
        <p:txBody>
          <a:bodyPr/>
          <a:lstStyle/>
          <a:p>
            <a:fld id="{B48FCDFC-7EBA-4AEB-BCA8-83F055D52E3C}" type="slidenum">
              <a:rPr lang="en-GB" smtClean="0"/>
              <a:t>48</a:t>
            </a:fld>
            <a:endParaRPr lang="en-GB"/>
          </a:p>
        </p:txBody>
      </p:sp>
    </p:spTree>
    <p:extLst>
      <p:ext uri="{BB962C8B-B14F-4D97-AF65-F5344CB8AC3E}">
        <p14:creationId xmlns:p14="http://schemas.microsoft.com/office/powerpoint/2010/main" val="728632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Significantly more respondents in the 2026 survey – by proportion the reach in the SW has increased 2.5x, drops in the proportion of respondents in the NE, NW and West Midlands. </a:t>
            </a:r>
          </a:p>
        </p:txBody>
      </p:sp>
      <p:sp>
        <p:nvSpPr>
          <p:cNvPr id="4" name="Slide Number Placeholder 3"/>
          <p:cNvSpPr>
            <a:spLocks noGrp="1"/>
          </p:cNvSpPr>
          <p:nvPr>
            <p:ph type="sldNum" sz="quarter" idx="5"/>
          </p:nvPr>
        </p:nvSpPr>
        <p:spPr/>
        <p:txBody>
          <a:bodyPr/>
          <a:lstStyle/>
          <a:p>
            <a:fld id="{B48FCDFC-7EBA-4AEB-BCA8-83F055D52E3C}" type="slidenum">
              <a:rPr lang="en-GB" smtClean="0"/>
              <a:t>11</a:t>
            </a:fld>
            <a:endParaRPr lang="en-GB"/>
          </a:p>
        </p:txBody>
      </p:sp>
    </p:spTree>
    <p:extLst>
      <p:ext uri="{BB962C8B-B14F-4D97-AF65-F5344CB8AC3E}">
        <p14:creationId xmlns:p14="http://schemas.microsoft.com/office/powerpoint/2010/main" val="1784851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the next slide – we have added comparator data to 2020 in some of the slides where appropriate, a greater comparison will be made in the final report</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B48FCDFC-7EBA-4AEB-BCA8-83F055D52E3C}" type="slidenum">
              <a:rPr lang="en-GB" smtClean="0"/>
              <a:t>14</a:t>
            </a:fld>
            <a:endParaRPr lang="en-GB"/>
          </a:p>
        </p:txBody>
      </p:sp>
    </p:spTree>
    <p:extLst>
      <p:ext uri="{BB962C8B-B14F-4D97-AF65-F5344CB8AC3E}">
        <p14:creationId xmlns:p14="http://schemas.microsoft.com/office/powerpoint/2010/main" val="522090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When asked what three words describe your current research current in your </a:t>
            </a:r>
            <a:r>
              <a:rPr lang="en-US" dirty="0" err="1">
                <a:latin typeface="Calibri"/>
                <a:ea typeface="Calibri"/>
                <a:cs typeface="Calibri"/>
              </a:rPr>
              <a:t>organisation</a:t>
            </a:r>
            <a:r>
              <a:rPr lang="en-US" dirty="0">
                <a:latin typeface="Calibri"/>
                <a:ea typeface="Calibri"/>
                <a:cs typeface="Calibri"/>
              </a:rPr>
              <a:t> it is really encour</a:t>
            </a:r>
            <a:r>
              <a:rPr lang="en-US" dirty="0">
                <a:solidFill>
                  <a:srgbClr val="000000"/>
                </a:solidFill>
                <a:latin typeface="Calibri"/>
                <a:ea typeface="Calibri"/>
                <a:cs typeface="Calibri"/>
              </a:rPr>
              <a:t>aging</a:t>
            </a:r>
            <a:r>
              <a:rPr lang="en-US" dirty="0">
                <a:latin typeface="Calibri"/>
                <a:ea typeface="Calibri"/>
                <a:cs typeface="Calibri"/>
              </a:rPr>
              <a:t> to see positive words coming through with the top three being collaborative, inclusive and supportive. These word clouds show the most frequently used words in red with the second level in black bold – it is here that we can start to see more 'negative' words such as patchy, uncertain, siloed, pressured </a:t>
            </a:r>
            <a:r>
              <a:rPr lang="en-US" dirty="0" err="1">
                <a:latin typeface="Calibri"/>
                <a:ea typeface="Calibri"/>
                <a:cs typeface="Calibri"/>
              </a:rPr>
              <a:t>etc</a:t>
            </a:r>
            <a:r>
              <a:rPr lang="en-US" dirty="0">
                <a:latin typeface="Calibri"/>
                <a:ea typeface="Calibri"/>
                <a:cs typeface="Calibri"/>
              </a:rPr>
              <a:t> coming through.</a:t>
            </a:r>
          </a:p>
        </p:txBody>
      </p:sp>
      <p:sp>
        <p:nvSpPr>
          <p:cNvPr id="4" name="Slide Number Placeholder 3"/>
          <p:cNvSpPr>
            <a:spLocks noGrp="1"/>
          </p:cNvSpPr>
          <p:nvPr>
            <p:ph type="sldNum" sz="quarter" idx="5"/>
          </p:nvPr>
        </p:nvSpPr>
        <p:spPr/>
        <p:txBody>
          <a:bodyPr/>
          <a:lstStyle/>
          <a:p>
            <a:fld id="{B48FCDFC-7EBA-4AEB-BCA8-83F055D52E3C}" type="slidenum">
              <a:rPr lang="en-GB" smtClean="0"/>
              <a:t>16</a:t>
            </a:fld>
            <a:endParaRPr lang="en-GB"/>
          </a:p>
        </p:txBody>
      </p:sp>
    </p:spTree>
    <p:extLst>
      <p:ext uri="{BB962C8B-B14F-4D97-AF65-F5344CB8AC3E}">
        <p14:creationId xmlns:p14="http://schemas.microsoft.com/office/powerpoint/2010/main" val="2311922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Similar words are found at the departmental/unit level</a:t>
            </a:r>
          </a:p>
        </p:txBody>
      </p:sp>
      <p:sp>
        <p:nvSpPr>
          <p:cNvPr id="4" name="Slide Number Placeholder 3"/>
          <p:cNvSpPr>
            <a:spLocks noGrp="1"/>
          </p:cNvSpPr>
          <p:nvPr>
            <p:ph type="sldNum" sz="quarter" idx="5"/>
          </p:nvPr>
        </p:nvSpPr>
        <p:spPr/>
        <p:txBody>
          <a:bodyPr/>
          <a:lstStyle/>
          <a:p>
            <a:fld id="{B48FCDFC-7EBA-4AEB-BCA8-83F055D52E3C}" type="slidenum">
              <a:rPr lang="en-GB" smtClean="0"/>
              <a:t>17</a:t>
            </a:fld>
            <a:endParaRPr lang="en-GB"/>
          </a:p>
        </p:txBody>
      </p:sp>
    </p:spTree>
    <p:extLst>
      <p:ext uri="{BB962C8B-B14F-4D97-AF65-F5344CB8AC3E}">
        <p14:creationId xmlns:p14="http://schemas.microsoft.com/office/powerpoint/2010/main" val="184001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As well as in teams – with the second level (black bold) have fewer more negative </a:t>
            </a:r>
            <a:r>
              <a:rPr lang="en-US" dirty="0" err="1">
                <a:latin typeface="Calibri"/>
                <a:ea typeface="Calibri"/>
                <a:cs typeface="Calibri"/>
              </a:rPr>
              <a:t>wor</a:t>
            </a:r>
            <a:r>
              <a:rPr lang="en-US" dirty="0">
                <a:latin typeface="Calibri"/>
                <a:ea typeface="Calibri"/>
                <a:cs typeface="Calibri"/>
              </a:rPr>
              <a:t>ds.</a:t>
            </a:r>
          </a:p>
        </p:txBody>
      </p:sp>
      <p:sp>
        <p:nvSpPr>
          <p:cNvPr id="4" name="Slide Number Placeholder 3"/>
          <p:cNvSpPr>
            <a:spLocks noGrp="1"/>
          </p:cNvSpPr>
          <p:nvPr>
            <p:ph type="sldNum" sz="quarter" idx="5"/>
          </p:nvPr>
        </p:nvSpPr>
        <p:spPr/>
        <p:txBody>
          <a:bodyPr/>
          <a:lstStyle/>
          <a:p>
            <a:fld id="{B48FCDFC-7EBA-4AEB-BCA8-83F055D52E3C}" type="slidenum">
              <a:rPr lang="en-GB" smtClean="0"/>
              <a:t>18</a:t>
            </a:fld>
            <a:endParaRPr lang="en-GB"/>
          </a:p>
        </p:txBody>
      </p:sp>
    </p:spTree>
    <p:extLst>
      <p:ext uri="{BB962C8B-B14F-4D97-AF65-F5344CB8AC3E}">
        <p14:creationId xmlns:p14="http://schemas.microsoft.com/office/powerpoint/2010/main" val="2151254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When we look at the narratives provided across the entire survey the top words coming through are funding, financial, change, support and people – with the other words painting a picture about the current challenges in the HEI sector.</a:t>
            </a:r>
          </a:p>
        </p:txBody>
      </p:sp>
      <p:sp>
        <p:nvSpPr>
          <p:cNvPr id="4" name="Slide Number Placeholder 3"/>
          <p:cNvSpPr>
            <a:spLocks noGrp="1"/>
          </p:cNvSpPr>
          <p:nvPr>
            <p:ph type="sldNum" sz="quarter" idx="5"/>
          </p:nvPr>
        </p:nvSpPr>
        <p:spPr/>
        <p:txBody>
          <a:bodyPr/>
          <a:lstStyle/>
          <a:p>
            <a:fld id="{B48FCDFC-7EBA-4AEB-BCA8-83F055D52E3C}" type="slidenum">
              <a:rPr lang="en-GB" smtClean="0"/>
              <a:t>19</a:t>
            </a:fld>
            <a:endParaRPr lang="en-GB"/>
          </a:p>
        </p:txBody>
      </p:sp>
    </p:spTree>
    <p:extLst>
      <p:ext uri="{BB962C8B-B14F-4D97-AF65-F5344CB8AC3E}">
        <p14:creationId xmlns:p14="http://schemas.microsoft.com/office/powerpoint/2010/main" val="11670557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Over 60% of respondents feel that external concordats have had some or a lot of influence in shaping changes to research culture indicating that these do play a role in driving </a:t>
            </a:r>
            <a:r>
              <a:rPr lang="en-US" dirty="0" err="1">
                <a:latin typeface="Calibri"/>
                <a:ea typeface="Calibri"/>
                <a:cs typeface="Calibri"/>
              </a:rPr>
              <a:t>behaviours</a:t>
            </a:r>
            <a:r>
              <a:rPr lang="en-US" dirty="0">
                <a:latin typeface="Calibri"/>
                <a:ea typeface="Calibri"/>
                <a:cs typeface="Calibri"/>
              </a:rPr>
              <a:t> and actions.</a:t>
            </a:r>
          </a:p>
        </p:txBody>
      </p:sp>
      <p:sp>
        <p:nvSpPr>
          <p:cNvPr id="4" name="Slide Number Placeholder 3"/>
          <p:cNvSpPr>
            <a:spLocks noGrp="1"/>
          </p:cNvSpPr>
          <p:nvPr>
            <p:ph type="sldNum" sz="quarter" idx="5"/>
          </p:nvPr>
        </p:nvSpPr>
        <p:spPr/>
        <p:txBody>
          <a:bodyPr/>
          <a:lstStyle/>
          <a:p>
            <a:fld id="{B48FCDFC-7EBA-4AEB-BCA8-83F055D52E3C}" type="slidenum">
              <a:rPr lang="en-GB" smtClean="0"/>
              <a:t>25</a:t>
            </a:fld>
            <a:endParaRPr lang="en-GB"/>
          </a:p>
        </p:txBody>
      </p:sp>
    </p:spTree>
    <p:extLst>
      <p:ext uri="{BB962C8B-B14F-4D97-AF65-F5344CB8AC3E}">
        <p14:creationId xmlns:p14="http://schemas.microsoft.com/office/powerpoint/2010/main" val="3016383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45244562"/>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666750" y="-2762250"/>
            <a:ext cx="13525500" cy="10820400"/>
          </a:xfrm>
          <a:prstGeom prst="rect">
            <a:avLst/>
          </a:prstGeom>
        </p:spPr>
        <p:txBody>
          <a:bodyPr lIns="91439" tIns="45719" rIns="91439" bIns="45719">
            <a:noAutofit/>
          </a:bodyPr>
          <a:lstStyle/>
          <a:p>
            <a:r>
              <a:rPr lang="en-US"/>
              <a:t>Click icon to add picture</a:t>
            </a:r>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46026311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8143035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6096000" y="-203633"/>
            <a:ext cx="5458437" cy="7277916"/>
          </a:xfrm>
          <a:prstGeom prst="rect">
            <a:avLst/>
          </a:prstGeom>
        </p:spPr>
        <p:txBody>
          <a:bodyPr lIns="91439" tIns="45719" rIns="91439" bIns="45719">
            <a:noAutofit/>
          </a:bodyPr>
          <a:lstStyle/>
          <a:p>
            <a:r>
              <a:rPr lang="en-US"/>
              <a:t>Click icon to add picture</a:t>
            </a:r>
            <a:endParaRPr/>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773611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6000750"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06567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5397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1060699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603250" y="539750"/>
            <a:ext cx="10985500" cy="71755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9367737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603250" y="2460422"/>
            <a:ext cx="10985500" cy="1937157"/>
          </a:xfrm>
          <a:prstGeom prst="rect">
            <a:avLst/>
          </a:prstGeom>
        </p:spPr>
        <p:txBody>
          <a:bodyPr anchor="ctr"/>
          <a:lstStyle>
            <a:lvl1pPr marL="0" indent="0" algn="ctr">
              <a:lnSpc>
                <a:spcPct val="80000"/>
              </a:lnSpc>
              <a:spcBef>
                <a:spcPts val="0"/>
              </a:spcBef>
              <a:buSzTx/>
              <a:buNone/>
              <a:defRPr sz="5800" spc="-116">
                <a:latin typeface="Helvetica Neue Medium"/>
                <a:ea typeface="Helvetica Neue Medium"/>
                <a:cs typeface="Helvetica Neue Medium"/>
                <a:sym typeface="Helvetica Neue Medium"/>
              </a:defRPr>
            </a:lvl1pPr>
            <a:lvl2pPr marL="0" indent="228600" algn="ctr">
              <a:lnSpc>
                <a:spcPct val="80000"/>
              </a:lnSpc>
              <a:spcBef>
                <a:spcPts val="0"/>
              </a:spcBef>
              <a:buSzTx/>
              <a:buNone/>
              <a:defRPr sz="5800" spc="-116">
                <a:latin typeface="Helvetica Neue Medium"/>
                <a:ea typeface="Helvetica Neue Medium"/>
                <a:cs typeface="Helvetica Neue Medium"/>
                <a:sym typeface="Helvetica Neue Medium"/>
              </a:defRPr>
            </a:lvl2pPr>
            <a:lvl3pPr marL="0" indent="457200" algn="ctr">
              <a:lnSpc>
                <a:spcPct val="80000"/>
              </a:lnSpc>
              <a:spcBef>
                <a:spcPts val="0"/>
              </a:spcBef>
              <a:buSzTx/>
              <a:buNone/>
              <a:defRPr sz="5800" spc="-116">
                <a:latin typeface="Helvetica Neue Medium"/>
                <a:ea typeface="Helvetica Neue Medium"/>
                <a:cs typeface="Helvetica Neue Medium"/>
                <a:sym typeface="Helvetica Neue Medium"/>
              </a:defRPr>
            </a:lvl3pPr>
            <a:lvl4pPr marL="0" indent="685800" algn="ctr">
              <a:lnSpc>
                <a:spcPct val="80000"/>
              </a:lnSpc>
              <a:spcBef>
                <a:spcPts val="0"/>
              </a:spcBef>
              <a:buSzTx/>
              <a:buNone/>
              <a:defRPr sz="5800" spc="-116">
                <a:latin typeface="Helvetica Neue Medium"/>
                <a:ea typeface="Helvetica Neue Medium"/>
                <a:cs typeface="Helvetica Neue Medium"/>
                <a:sym typeface="Helvetica Neue Medium"/>
              </a:defRPr>
            </a:lvl4pPr>
            <a:lvl5pPr marL="0" indent="914400" algn="ctr">
              <a:lnSpc>
                <a:spcPct val="80000"/>
              </a:lnSpc>
              <a:spcBef>
                <a:spcPts val="0"/>
              </a:spcBef>
              <a:buSzTx/>
              <a:buNone/>
              <a:defRPr sz="5800" spc="-116">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2591757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1542808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0371640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7880350" y="508000"/>
            <a:ext cx="3719550" cy="2974839"/>
          </a:xfrm>
          <a:prstGeom prst="rect">
            <a:avLst/>
          </a:prstGeom>
        </p:spPr>
        <p:txBody>
          <a:bodyPr lIns="91439" tIns="45719" rIns="91439" bIns="45719">
            <a:noAutofit/>
          </a:bodyPr>
          <a:lstStyle/>
          <a:p>
            <a:r>
              <a:rPr lang="en-US"/>
              <a:t>Click icon to add picture</a:t>
            </a:r>
            <a:endParaRPr/>
          </a:p>
        </p:txBody>
      </p:sp>
      <p:sp>
        <p:nvSpPr>
          <p:cNvPr id="125" name="Image"/>
          <p:cNvSpPr>
            <a:spLocks noGrp="1"/>
          </p:cNvSpPr>
          <p:nvPr>
            <p:ph type="pic" sz="half" idx="22"/>
          </p:nvPr>
        </p:nvSpPr>
        <p:spPr>
          <a:xfrm>
            <a:off x="6750050" y="1989138"/>
            <a:ext cx="5219700" cy="6075091"/>
          </a:xfrm>
          <a:prstGeom prst="rect">
            <a:avLst/>
          </a:prstGeom>
        </p:spPr>
        <p:txBody>
          <a:bodyPr lIns="91439" tIns="45719" rIns="91439" bIns="45719">
            <a:noAutofit/>
          </a:bodyPr>
          <a:lstStyle/>
          <a:p>
            <a:r>
              <a:rPr lang="en-US"/>
              <a:t>Click icon to add picture</a:t>
            </a:r>
            <a:endParaRPr/>
          </a:p>
        </p:txBody>
      </p:sp>
      <p:sp>
        <p:nvSpPr>
          <p:cNvPr id="126" name="Image"/>
          <p:cNvSpPr>
            <a:spLocks noGrp="1"/>
          </p:cNvSpPr>
          <p:nvPr>
            <p:ph type="pic" idx="23"/>
          </p:nvPr>
        </p:nvSpPr>
        <p:spPr>
          <a:xfrm>
            <a:off x="-69850" y="247650"/>
            <a:ext cx="8305800" cy="6229350"/>
          </a:xfrm>
          <a:prstGeom prst="rect">
            <a:avLst/>
          </a:prstGeom>
        </p:spPr>
        <p:txBody>
          <a:bodyPr lIns="91439" tIns="45719" rIns="91439" bIns="45719">
            <a:noAutofit/>
          </a:bodyPr>
          <a:lstStyle/>
          <a:p>
            <a:r>
              <a:rPr lang="en-US"/>
              <a:t>Click icon to add picture</a:t>
            </a:r>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473402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8"/>
            <a:ext cx="243656" cy="241092"/>
          </a:xfrm>
          <a:prstGeom prst="rect">
            <a:avLst/>
          </a:prstGeom>
          <a:ln w="12700">
            <a:miter lim="400000"/>
          </a:ln>
        </p:spPr>
        <p:txBody>
          <a:bodyPr wrap="none" lIns="50800" tIns="50800" rIns="50800" bIns="50800" anchor="b">
            <a:spAutoFit/>
          </a:bodyPr>
          <a:lstStyle>
            <a:lvl1pPr defTabSz="292100">
              <a:defRPr sz="9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887572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txStyles>
    <p:title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4.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4.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4.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4.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image" Target="../media/image4.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chart" Target="../charts/chart8.xml"/><Relationship Id="rId5" Type="http://schemas.openxmlformats.org/officeDocument/2006/relationships/image" Target="../media/image4.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chart" Target="../charts/chart9.xml"/><Relationship Id="rId5" Type="http://schemas.openxmlformats.org/officeDocument/2006/relationships/image" Target="../media/image4.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1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chart" Target="../charts/chart10.xml"/><Relationship Id="rId5" Type="http://schemas.openxmlformats.org/officeDocument/2006/relationships/image" Target="../media/image4.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1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chart" Target="../charts/chart12.xml"/><Relationship Id="rId5" Type="http://schemas.openxmlformats.org/officeDocument/2006/relationships/image" Target="../media/image4.pn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8" Type="http://schemas.openxmlformats.org/officeDocument/2006/relationships/chart" Target="../charts/chart16.xml"/><Relationship Id="rId3" Type="http://schemas.openxmlformats.org/officeDocument/2006/relationships/image" Target="../media/image3.png"/><Relationship Id="rId7" Type="http://schemas.openxmlformats.org/officeDocument/2006/relationships/chart" Target="../charts/chart1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chart" Target="../charts/chart14.xml"/><Relationship Id="rId5" Type="http://schemas.openxmlformats.org/officeDocument/2006/relationships/image" Target="../media/image4.png"/><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chart" Target="../charts/chart17.xml"/><Relationship Id="rId5" Type="http://schemas.openxmlformats.org/officeDocument/2006/relationships/image" Target="../media/image4.png"/><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1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chart" Target="../charts/chart18.xml"/><Relationship Id="rId5" Type="http://schemas.openxmlformats.org/officeDocument/2006/relationships/image" Target="../media/image4.png"/><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chart" Target="../charts/chart20.xml"/><Relationship Id="rId5" Type="http://schemas.openxmlformats.org/officeDocument/2006/relationships/image" Target="../media/image4.png"/><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chart" Target="../charts/chart21.xml"/><Relationship Id="rId5" Type="http://schemas.openxmlformats.org/officeDocument/2006/relationships/image" Target="../media/image4.png"/><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chart" Target="../charts/chart22.xml"/><Relationship Id="rId5" Type="http://schemas.openxmlformats.org/officeDocument/2006/relationships/image" Target="../media/image4.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chart" Target="../charts/chart23.xml"/><Relationship Id="rId5" Type="http://schemas.openxmlformats.org/officeDocument/2006/relationships/image" Target="../media/image4.png"/><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chart" Target="../charts/chart24.xml"/><Relationship Id="rId5" Type="http://schemas.openxmlformats.org/officeDocument/2006/relationships/image" Target="../media/image4.png"/><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chart" Target="../charts/chart25.xml"/><Relationship Id="rId5" Type="http://schemas.openxmlformats.org/officeDocument/2006/relationships/image" Target="../media/image4.png"/><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chart" Target="../charts/chart26.xml"/><Relationship Id="rId5" Type="http://schemas.openxmlformats.org/officeDocument/2006/relationships/image" Target="../media/image4.png"/><Relationship Id="rId4" Type="http://schemas.microsoft.com/office/2007/relationships/hdphoto" Target="../media/hdphoto1.wdp"/></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chart" Target="../charts/chart27.xml"/><Relationship Id="rId5" Type="http://schemas.openxmlformats.org/officeDocument/2006/relationships/image" Target="../media/image4.png"/><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chart" Target="../charts/chart28.xml"/><Relationship Id="rId5" Type="http://schemas.openxmlformats.org/officeDocument/2006/relationships/image" Target="../media/image4.png"/><Relationship Id="rId4" Type="http://schemas.microsoft.com/office/2007/relationships/hdphoto" Target="../media/hdphoto1.wdp"/></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4.png"/><Relationship Id="rId4" Type="http://schemas.microsoft.com/office/2007/relationships/hdphoto" Target="../media/hdphoto1.wdp"/></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4.png"/><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474132" y="2715136"/>
            <a:ext cx="11169228" cy="33290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normAutofit fontScale="85000" lnSpcReduction="20000"/>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2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4400" i="0" u="none" strike="noStrike" kern="0" cap="none" spc="-50" normalizeH="0" baseline="0" noProof="0" dirty="0">
                <a:ln>
                  <a:noFill/>
                </a:ln>
                <a:solidFill>
                  <a:srgbClr val="FFFFFF"/>
                </a:solidFill>
                <a:effectLst/>
                <a:uLnTx/>
                <a:uFillTx/>
                <a:latin typeface="Helvetica"/>
                <a:ea typeface="Helvetica Neue Thin" panose="020B0403020202020204" pitchFamily="34" charset="0"/>
                <a:cs typeface="Helvetica"/>
                <a:sym typeface="Helvetica"/>
              </a:rPr>
              <a:t>Understanding change: early insights from ARMA’s 2026 Research Culture Survey of the RMA Community</a:t>
            </a:r>
            <a:endParaRPr lang="en-GB" sz="4400" kern="0" spc="-50" dirty="0">
              <a:solidFill>
                <a:srgbClr val="FFFFFF"/>
              </a:solidFill>
              <a:latin typeface="Helvetica"/>
              <a:ea typeface="Helvetica Neue Thin" panose="020B0403020202020204" pitchFamily="34" charset="0"/>
              <a:cs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lang="en-GB" sz="3100" i="0" u="none" strike="noStrike" kern="0" cap="none" spc="-50" normalizeH="0" baseline="0" noProof="0" dirty="0">
              <a:ln>
                <a:noFill/>
              </a:ln>
              <a:solidFill>
                <a:srgbClr val="FFFFFF"/>
              </a:solidFill>
              <a:effectLst/>
              <a:uLnTx/>
              <a:uFillTx/>
              <a:latin typeface="Helvetica" pitchFamily="2" charset="0"/>
              <a:ea typeface="Helvetica Neue Thin" panose="020B0403020202020204" pitchFamily="34" charset="0"/>
              <a:cs typeface="Helvetica"/>
            </a:endParaRPr>
          </a:p>
          <a:p>
            <a:pPr>
              <a:lnSpc>
                <a:spcPct val="90000"/>
              </a:lnSpc>
              <a:defRPr sz="10600" b="0">
                <a:solidFill>
                  <a:srgbClr val="FFFFFF"/>
                </a:solidFill>
                <a:latin typeface="Helvetica"/>
                <a:ea typeface="Helvetica"/>
                <a:cs typeface="Helvetica"/>
                <a:sym typeface="Helvetica"/>
              </a:defRPr>
            </a:pPr>
            <a:endParaRPr lang="en-GB" sz="3100" b="0" kern="0" spc="-50" dirty="0">
              <a:solidFill>
                <a:srgbClr val="FFFFFF"/>
              </a:solidFill>
              <a:latin typeface="Helvetica Light"/>
              <a:ea typeface="Helvetica Neue Thin" panose="020B0403020202020204" pitchFamily="34" charset="0"/>
              <a:cs typeface="Helvetica"/>
              <a:sym typeface="Helvetica"/>
            </a:endParaRPr>
          </a:p>
          <a:p>
            <a:pPr marL="0" marR="0" lvl="0" indent="0" algn="l" defTabSz="412750">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3100" b="0" i="0" u="none" strike="noStrike" kern="0" cap="none" spc="-50" normalizeH="0" baseline="0" noProof="0" dirty="0">
                <a:ln>
                  <a:noFill/>
                </a:ln>
                <a:solidFill>
                  <a:srgbClr val="FFFFFF"/>
                </a:solidFill>
                <a:effectLst/>
                <a:uLnTx/>
                <a:uFillTx/>
                <a:latin typeface="Helvetica Light"/>
                <a:ea typeface="Helvetica Neue Thin" panose="020B0403020202020204" pitchFamily="34" charset="0"/>
                <a:cs typeface="Helvetica"/>
                <a:sym typeface="Helvetica"/>
              </a:rPr>
              <a:t>Dr Louise Stanley, University of St Andrews</a:t>
            </a:r>
            <a:endParaRPr lang="en-GB" dirty="0"/>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lang="en-GB" sz="3100" b="0" kern="0" spc="-50" dirty="0">
                <a:solidFill>
                  <a:srgbClr val="FFFFFF"/>
                </a:solidFill>
                <a:latin typeface="Helvetica Light"/>
                <a:ea typeface="Helvetica Neue Thin" panose="020B0403020202020204" pitchFamily="34" charset="0"/>
                <a:cs typeface="Helvetica"/>
                <a:sym typeface="Helvetica"/>
              </a:rPr>
              <a:t>Andrew </a:t>
            </a:r>
            <a:r>
              <a:rPr lang="en-GB" sz="3100" b="0" kern="0" spc="-50" dirty="0" err="1">
                <a:solidFill>
                  <a:srgbClr val="FFFFFF"/>
                </a:solidFill>
                <a:latin typeface="Helvetica Light"/>
                <a:ea typeface="Helvetica Neue Thin" panose="020B0403020202020204" pitchFamily="34" charset="0"/>
                <a:cs typeface="Helvetica"/>
                <a:sym typeface="Helvetica"/>
              </a:rPr>
              <a:t>Moss,</a:t>
            </a:r>
            <a:r>
              <a:rPr lang="en-GB" sz="3100" b="0" kern="0" spc="-50" dirty="0">
                <a:solidFill>
                  <a:srgbClr val="FFFFFF"/>
                </a:solidFill>
                <a:latin typeface="Helvetica Light"/>
                <a:ea typeface="Helvetica Neue Thin" panose="020B0403020202020204" pitchFamily="34" charset="0"/>
                <a:cs typeface="Helvetica"/>
                <a:sym typeface="Helvetica"/>
              </a:rPr>
              <a:t> Durham University</a:t>
            </a:r>
            <a:endParaRPr lang="en-GB" sz="3100" b="0" kern="0" spc="-50" dirty="0">
              <a:solidFill>
                <a:srgbClr val="FFFFFF"/>
              </a:solidFill>
              <a:latin typeface="Helvetica Light"/>
              <a:ea typeface="Helvetica Neue Thin" panose="020B0403020202020204" pitchFamily="34" charset="0"/>
              <a:cs typeface="Helvetica"/>
            </a:endParaRPr>
          </a:p>
          <a:p>
            <a:pPr>
              <a:lnSpc>
                <a:spcPct val="90000"/>
              </a:lnSpc>
              <a:defRPr sz="10600" b="0">
                <a:solidFill>
                  <a:srgbClr val="FFFFFF"/>
                </a:solidFill>
                <a:latin typeface="Helvetica"/>
                <a:ea typeface="Helvetica"/>
                <a:cs typeface="Helvetica"/>
                <a:sym typeface="Helvetica"/>
              </a:defRPr>
            </a:pPr>
            <a:r>
              <a:rPr lang="en-GB" sz="3100" b="0" kern="0" spc="-50" dirty="0">
                <a:solidFill>
                  <a:srgbClr val="FFFFFF"/>
                </a:solidFill>
                <a:latin typeface="Helvetica Light"/>
                <a:ea typeface="Helvetica Neue Thin" panose="020B0403020202020204" pitchFamily="34" charset="0"/>
                <a:cs typeface="Helvetica"/>
                <a:sym typeface="Helvetica"/>
              </a:rPr>
              <a:t>Dr Hayley</a:t>
            </a:r>
            <a:r>
              <a:rPr kumimoji="0" lang="en-GB" sz="3100" b="0" i="0" u="none" strike="noStrike" kern="0" cap="none" spc="-50" normalizeH="0" baseline="0" noProof="0" dirty="0">
                <a:ln>
                  <a:noFill/>
                </a:ln>
                <a:solidFill>
                  <a:srgbClr val="FFFFFF"/>
                </a:solidFill>
                <a:effectLst/>
                <a:uLnTx/>
                <a:uFillTx/>
                <a:latin typeface="Helvetica Light"/>
                <a:ea typeface="Helvetica Neue Thin" panose="020B0403020202020204" pitchFamily="34" charset="0"/>
                <a:cs typeface="Helvetica"/>
                <a:sym typeface="Helvetica"/>
              </a:rPr>
              <a:t> Clissold, </a:t>
            </a:r>
            <a:r>
              <a:rPr lang="en-GB" sz="3100" b="0" kern="0" spc="-50" dirty="0" err="1">
                <a:solidFill>
                  <a:srgbClr val="FFFFFF"/>
                </a:solidFill>
                <a:latin typeface="Helvetica Light"/>
                <a:ea typeface="Helvetica Neue Thin" panose="020B0403020202020204" pitchFamily="34" charset="0"/>
                <a:cs typeface="Helvetica"/>
                <a:sym typeface="Helvetica"/>
              </a:rPr>
              <a:t>Wellcome</a:t>
            </a:r>
            <a:r>
              <a:rPr lang="en-GB" sz="3100" b="0" kern="0" spc="-50" dirty="0">
                <a:solidFill>
                  <a:srgbClr val="FFFFFF"/>
                </a:solidFill>
                <a:latin typeface="Helvetica Light"/>
                <a:ea typeface="Helvetica Neue Thin" panose="020B0403020202020204" pitchFamily="34" charset="0"/>
                <a:cs typeface="Helvetica"/>
                <a:sym typeface="Helvetica"/>
              </a:rPr>
              <a:t> </a:t>
            </a:r>
            <a:r>
              <a:rPr kumimoji="0" lang="en-GB" sz="3100" b="0" i="0" u="none" strike="noStrike" kern="0" cap="none" spc="-50" normalizeH="0" baseline="0" noProof="0" dirty="0">
                <a:ln>
                  <a:noFill/>
                </a:ln>
                <a:solidFill>
                  <a:srgbClr val="FFFFFF"/>
                </a:solidFill>
                <a:effectLst/>
                <a:uLnTx/>
                <a:uFillTx/>
                <a:latin typeface="Helvetica Light"/>
                <a:ea typeface="Helvetica Neue Thin" panose="020B0403020202020204" pitchFamily="34" charset="0"/>
                <a:cs typeface="Helvetica"/>
                <a:sym typeface="Helvetica"/>
              </a:rPr>
              <a:t>Sanger Institute</a:t>
            </a:r>
            <a:endParaRPr lang="en-GB" sz="3100" b="0" i="0" u="none" strike="noStrike" kern="0" cap="none" spc="-50" normalizeH="0" baseline="0" noProof="0" dirty="0">
              <a:ln>
                <a:noFill/>
              </a:ln>
              <a:solidFill>
                <a:srgbClr val="FFFFFF"/>
              </a:solidFill>
              <a:effectLst/>
              <a:uLnTx/>
              <a:uFillTx/>
              <a:latin typeface="Helvetica Light"/>
              <a:ea typeface="Helvetica Neue Thin" panose="020B0403020202020204" pitchFamily="34" charset="0"/>
              <a:cs typeface="Helvetica"/>
            </a:endParaRP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spTree>
    <p:extLst>
      <p:ext uri="{BB962C8B-B14F-4D97-AF65-F5344CB8AC3E}">
        <p14:creationId xmlns:p14="http://schemas.microsoft.com/office/powerpoint/2010/main" val="68846784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B26EF-3909-F1BF-6097-2C76DE00DE6C}"/>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344D6F7-E6E9-0743-8B87-E2E19FF1E472}"/>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444B3EBE-5E80-F97C-4969-F78A3231881C}"/>
              </a:ext>
            </a:extLst>
          </p:cNvPr>
          <p:cNvSpPr>
            <a:spLocks noGrp="1"/>
          </p:cNvSpPr>
          <p:nvPr>
            <p:ph type="title"/>
          </p:nvPr>
        </p:nvSpPr>
        <p:spPr>
          <a:xfrm>
            <a:off x="603249" y="539750"/>
            <a:ext cx="6839542" cy="717550"/>
          </a:xfrm>
        </p:spPr>
        <p:txBody>
          <a:bodyPr>
            <a:normAutofit fontScale="90000"/>
          </a:bodyPr>
          <a:lstStyle/>
          <a:p>
            <a:r>
              <a:rPr lang="en-IE" dirty="0">
                <a:solidFill>
                  <a:srgbClr val="7292CC"/>
                </a:solidFill>
              </a:rPr>
              <a:t>Who responded to the survey </a:t>
            </a:r>
          </a:p>
        </p:txBody>
      </p:sp>
      <p:sp>
        <p:nvSpPr>
          <p:cNvPr id="8" name="TextBox 7">
            <a:extLst>
              <a:ext uri="{FF2B5EF4-FFF2-40B4-BE49-F238E27FC236}">
                <a16:creationId xmlns:a16="http://schemas.microsoft.com/office/drawing/2014/main" id="{6DF1A19C-9F4E-7223-81EF-FCB49E360346}"/>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E479F99F-2DAF-9F32-19EB-A4A8FB0663E1}"/>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aphicFrame>
        <p:nvGraphicFramePr>
          <p:cNvPr id="9" name="Table 8">
            <a:extLst>
              <a:ext uri="{FF2B5EF4-FFF2-40B4-BE49-F238E27FC236}">
                <a16:creationId xmlns:a16="http://schemas.microsoft.com/office/drawing/2014/main" id="{E9BDADE1-8CAF-C495-B25D-5B411ABF09CC}"/>
              </a:ext>
            </a:extLst>
          </p:cNvPr>
          <p:cNvGraphicFramePr>
            <a:graphicFrameLocks noGrp="1"/>
          </p:cNvGraphicFramePr>
          <p:nvPr>
            <p:extLst>
              <p:ext uri="{D42A27DB-BD31-4B8C-83A1-F6EECF244321}">
                <p14:modId xmlns:p14="http://schemas.microsoft.com/office/powerpoint/2010/main" val="1453595841"/>
              </p:ext>
            </p:extLst>
          </p:nvPr>
        </p:nvGraphicFramePr>
        <p:xfrm>
          <a:off x="603248" y="1947672"/>
          <a:ext cx="6053583" cy="3211003"/>
        </p:xfrm>
        <a:graphic>
          <a:graphicData uri="http://schemas.openxmlformats.org/drawingml/2006/table">
            <a:tbl>
              <a:tblPr firstRow="1" bandRow="1">
                <a:tableStyleId>{5940675A-B579-460E-94D1-54222C63F5DA}</a:tableStyleId>
              </a:tblPr>
              <a:tblGrid>
                <a:gridCol w="3869830">
                  <a:extLst>
                    <a:ext uri="{9D8B030D-6E8A-4147-A177-3AD203B41FA5}">
                      <a16:colId xmlns:a16="http://schemas.microsoft.com/office/drawing/2014/main" val="1647768334"/>
                    </a:ext>
                  </a:extLst>
                </a:gridCol>
                <a:gridCol w="2183753">
                  <a:extLst>
                    <a:ext uri="{9D8B030D-6E8A-4147-A177-3AD203B41FA5}">
                      <a16:colId xmlns:a16="http://schemas.microsoft.com/office/drawing/2014/main" val="2291542616"/>
                    </a:ext>
                  </a:extLst>
                </a:gridCol>
              </a:tblGrid>
              <a:tr h="517904">
                <a:tc gridSpan="2">
                  <a:txBody>
                    <a:bodyPr/>
                    <a:lstStyle/>
                    <a:p>
                      <a:r>
                        <a:rPr lang="en-GB" sz="2400" b="1">
                          <a:solidFill>
                            <a:schemeClr val="bg2">
                              <a:lumMod val="10000"/>
                            </a:schemeClr>
                          </a:solidFill>
                        </a:rPr>
                        <a:t>Selected Protected Characteristic Data</a:t>
                      </a:r>
                    </a:p>
                  </a:txBody>
                  <a:tcPr anchor="ctr"/>
                </a:tc>
                <a:tc hMerge="1">
                  <a:txBody>
                    <a:bodyPr/>
                    <a:lstStyle/>
                    <a:p>
                      <a:endParaRPr lang="en-GB"/>
                    </a:p>
                  </a:txBody>
                  <a:tcPr/>
                </a:tc>
                <a:extLst>
                  <a:ext uri="{0D108BD9-81ED-4DB2-BD59-A6C34878D82A}">
                    <a16:rowId xmlns:a16="http://schemas.microsoft.com/office/drawing/2014/main" val="449050575"/>
                  </a:ext>
                </a:extLst>
              </a:tr>
              <a:tr h="517904">
                <a:tc>
                  <a:txBody>
                    <a:bodyPr/>
                    <a:lstStyle/>
                    <a:p>
                      <a:r>
                        <a:rPr lang="en-GB" sz="2400">
                          <a:solidFill>
                            <a:schemeClr val="bg2">
                              <a:lumMod val="10000"/>
                            </a:schemeClr>
                          </a:solidFill>
                        </a:rPr>
                        <a:t>Gender - woman</a:t>
                      </a:r>
                    </a:p>
                  </a:txBody>
                  <a:tcPr anchor="ctr"/>
                </a:tc>
                <a:tc>
                  <a:txBody>
                    <a:bodyPr/>
                    <a:lstStyle/>
                    <a:p>
                      <a:r>
                        <a:rPr lang="en-GB" sz="2400">
                          <a:solidFill>
                            <a:schemeClr val="bg2">
                              <a:lumMod val="10000"/>
                            </a:schemeClr>
                          </a:solidFill>
                        </a:rPr>
                        <a:t>82.1%</a:t>
                      </a:r>
                    </a:p>
                  </a:txBody>
                  <a:tcPr anchor="ctr"/>
                </a:tc>
                <a:extLst>
                  <a:ext uri="{0D108BD9-81ED-4DB2-BD59-A6C34878D82A}">
                    <a16:rowId xmlns:a16="http://schemas.microsoft.com/office/drawing/2014/main" val="196674927"/>
                  </a:ext>
                </a:extLst>
              </a:tr>
              <a:tr h="2175195">
                <a:tc>
                  <a:txBody>
                    <a:bodyPr/>
                    <a:lstStyle/>
                    <a:p>
                      <a:r>
                        <a:rPr lang="en-GB" sz="2400">
                          <a:solidFill>
                            <a:schemeClr val="bg2">
                              <a:lumMod val="10000"/>
                            </a:schemeClr>
                          </a:solidFill>
                        </a:rPr>
                        <a:t>Ethnicity - White English, Scottish, Welsh, Northern Irish or British or Other White background</a:t>
                      </a:r>
                    </a:p>
                    <a:p>
                      <a:endParaRPr lang="en-GB" sz="2400">
                        <a:solidFill>
                          <a:schemeClr val="bg2">
                            <a:lumMod val="10000"/>
                          </a:schemeClr>
                        </a:solidFill>
                      </a:endParaRPr>
                    </a:p>
                  </a:txBody>
                  <a:tcPr anchor="ctr"/>
                </a:tc>
                <a:tc>
                  <a:txBody>
                    <a:bodyPr/>
                    <a:lstStyle/>
                    <a:p>
                      <a:r>
                        <a:rPr lang="en-GB" sz="2400" dirty="0">
                          <a:solidFill>
                            <a:schemeClr val="bg2">
                              <a:lumMod val="10000"/>
                            </a:schemeClr>
                          </a:solidFill>
                        </a:rPr>
                        <a:t>84.8%</a:t>
                      </a:r>
                    </a:p>
                  </a:txBody>
                  <a:tcPr anchor="ctr"/>
                </a:tc>
                <a:extLst>
                  <a:ext uri="{0D108BD9-81ED-4DB2-BD59-A6C34878D82A}">
                    <a16:rowId xmlns:a16="http://schemas.microsoft.com/office/drawing/2014/main" val="706956662"/>
                  </a:ext>
                </a:extLst>
              </a:tr>
            </a:tbl>
          </a:graphicData>
        </a:graphic>
      </p:graphicFrame>
      <p:sp>
        <p:nvSpPr>
          <p:cNvPr id="12" name="TextBox 11">
            <a:extLst>
              <a:ext uri="{FF2B5EF4-FFF2-40B4-BE49-F238E27FC236}">
                <a16:creationId xmlns:a16="http://schemas.microsoft.com/office/drawing/2014/main" id="{768787E9-3B8C-9973-DFCA-9DCC583FEDE5}"/>
              </a:ext>
            </a:extLst>
          </p:cNvPr>
          <p:cNvSpPr txBox="1"/>
          <p:nvPr/>
        </p:nvSpPr>
        <p:spPr>
          <a:xfrm>
            <a:off x="7260080" y="2947879"/>
            <a:ext cx="3634368"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chemeClr val="bg2">
                    <a:lumMod val="10000"/>
                  </a:schemeClr>
                </a:solidFill>
                <a:effectLst/>
                <a:uFillTx/>
                <a:latin typeface="+mn-lt"/>
                <a:ea typeface="+mn-ea"/>
                <a:cs typeface="+mn-cs"/>
                <a:sym typeface="Helvetica Neue"/>
              </a:rPr>
              <a:t>Majority of responses from women of a white background</a:t>
            </a:r>
          </a:p>
        </p:txBody>
      </p:sp>
    </p:spTree>
    <p:extLst>
      <p:ext uri="{BB962C8B-B14F-4D97-AF65-F5344CB8AC3E}">
        <p14:creationId xmlns:p14="http://schemas.microsoft.com/office/powerpoint/2010/main" val="244731047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257A4-5CA0-7C81-EBA9-CBE48EB70662}"/>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E716C22-4B02-D746-8D00-1301F31DC212}"/>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83FCEE01-9923-D19A-FBF1-23D25DB77B13}"/>
              </a:ext>
            </a:extLst>
          </p:cNvPr>
          <p:cNvSpPr>
            <a:spLocks noGrp="1"/>
          </p:cNvSpPr>
          <p:nvPr>
            <p:ph type="title"/>
          </p:nvPr>
        </p:nvSpPr>
        <p:spPr>
          <a:xfrm>
            <a:off x="472945" y="401688"/>
            <a:ext cx="6733216" cy="717550"/>
          </a:xfrm>
        </p:spPr>
        <p:txBody>
          <a:bodyPr>
            <a:normAutofit fontScale="90000"/>
          </a:bodyPr>
          <a:lstStyle/>
          <a:p>
            <a:r>
              <a:rPr lang="en-IE" dirty="0">
                <a:solidFill>
                  <a:srgbClr val="7292CC"/>
                </a:solidFill>
              </a:rPr>
              <a:t>Who responded to the survey </a:t>
            </a:r>
          </a:p>
        </p:txBody>
      </p:sp>
      <p:sp>
        <p:nvSpPr>
          <p:cNvPr id="8" name="TextBox 7">
            <a:extLst>
              <a:ext uri="{FF2B5EF4-FFF2-40B4-BE49-F238E27FC236}">
                <a16:creationId xmlns:a16="http://schemas.microsoft.com/office/drawing/2014/main" id="{96CA0AB9-43A7-294B-3AC3-6E0F425E91AB}"/>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9FFB3DE1-8C17-8223-BDC8-27FAD1B8106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pSp>
        <p:nvGrpSpPr>
          <p:cNvPr id="55" name="Group 54">
            <a:extLst>
              <a:ext uri="{FF2B5EF4-FFF2-40B4-BE49-F238E27FC236}">
                <a16:creationId xmlns:a16="http://schemas.microsoft.com/office/drawing/2014/main" id="{6545B4FE-F94D-C339-900E-D6E62E663D10}"/>
              </a:ext>
            </a:extLst>
          </p:cNvPr>
          <p:cNvGrpSpPr/>
          <p:nvPr/>
        </p:nvGrpSpPr>
        <p:grpSpPr>
          <a:xfrm>
            <a:off x="7772203" y="1257300"/>
            <a:ext cx="2617855" cy="4288199"/>
            <a:chOff x="3684882" y="1208834"/>
            <a:chExt cx="3236912" cy="5302250"/>
          </a:xfrm>
        </p:grpSpPr>
        <p:grpSp>
          <p:nvGrpSpPr>
            <p:cNvPr id="3" name="Groupe 1">
              <a:extLst>
                <a:ext uri="{FF2B5EF4-FFF2-40B4-BE49-F238E27FC236}">
                  <a16:creationId xmlns:a16="http://schemas.microsoft.com/office/drawing/2014/main" id="{59A5C0B6-AFDC-EC0A-19D7-F86F9C0147C9}"/>
                </a:ext>
              </a:extLst>
            </p:cNvPr>
            <p:cNvGrpSpPr/>
            <p:nvPr/>
          </p:nvGrpSpPr>
          <p:grpSpPr>
            <a:xfrm>
              <a:off x="4327819" y="1208834"/>
              <a:ext cx="2593975" cy="5302250"/>
              <a:chOff x="3848100" y="1077913"/>
              <a:chExt cx="2593975" cy="5302250"/>
            </a:xfrm>
            <a:solidFill>
              <a:srgbClr val="1D2631"/>
            </a:solidFill>
          </p:grpSpPr>
          <p:sp>
            <p:nvSpPr>
              <p:cNvPr id="6" name="Freeform 25">
                <a:extLst>
                  <a:ext uri="{FF2B5EF4-FFF2-40B4-BE49-F238E27FC236}">
                    <a16:creationId xmlns:a16="http://schemas.microsoft.com/office/drawing/2014/main" id="{824E69D7-A82A-83AB-1E5D-AFA4739B2985}"/>
                  </a:ext>
                </a:extLst>
              </p:cNvPr>
              <p:cNvSpPr>
                <a:spLocks/>
              </p:cNvSpPr>
              <p:nvPr/>
            </p:nvSpPr>
            <p:spPr bwMode="auto">
              <a:xfrm>
                <a:off x="4460875" y="3900488"/>
                <a:ext cx="1981200" cy="2479675"/>
              </a:xfrm>
              <a:custGeom>
                <a:avLst/>
                <a:gdLst>
                  <a:gd name="T0" fmla="*/ 1021 w 1248"/>
                  <a:gd name="T1" fmla="*/ 780 h 1562"/>
                  <a:gd name="T2" fmla="*/ 966 w 1248"/>
                  <a:gd name="T3" fmla="*/ 766 h 1562"/>
                  <a:gd name="T4" fmla="*/ 918 w 1248"/>
                  <a:gd name="T5" fmla="*/ 594 h 1562"/>
                  <a:gd name="T6" fmla="*/ 842 w 1248"/>
                  <a:gd name="T7" fmla="*/ 575 h 1562"/>
                  <a:gd name="T8" fmla="*/ 976 w 1248"/>
                  <a:gd name="T9" fmla="*/ 581 h 1562"/>
                  <a:gd name="T10" fmla="*/ 828 w 1248"/>
                  <a:gd name="T11" fmla="*/ 353 h 1562"/>
                  <a:gd name="T12" fmla="*/ 744 w 1248"/>
                  <a:gd name="T13" fmla="*/ 315 h 1562"/>
                  <a:gd name="T14" fmla="*/ 697 w 1248"/>
                  <a:gd name="T15" fmla="*/ 206 h 1562"/>
                  <a:gd name="T16" fmla="*/ 664 w 1248"/>
                  <a:gd name="T17" fmla="*/ 40 h 1562"/>
                  <a:gd name="T18" fmla="*/ 583 w 1248"/>
                  <a:gd name="T19" fmla="*/ 24 h 1562"/>
                  <a:gd name="T20" fmla="*/ 560 w 1248"/>
                  <a:gd name="T21" fmla="*/ 50 h 1562"/>
                  <a:gd name="T22" fmla="*/ 544 w 1248"/>
                  <a:gd name="T23" fmla="*/ 72 h 1562"/>
                  <a:gd name="T24" fmla="*/ 553 w 1248"/>
                  <a:gd name="T25" fmla="*/ 105 h 1562"/>
                  <a:gd name="T26" fmla="*/ 556 w 1248"/>
                  <a:gd name="T27" fmla="*/ 126 h 1562"/>
                  <a:gd name="T28" fmla="*/ 532 w 1248"/>
                  <a:gd name="T29" fmla="*/ 141 h 1562"/>
                  <a:gd name="T30" fmla="*/ 515 w 1248"/>
                  <a:gd name="T31" fmla="*/ 150 h 1562"/>
                  <a:gd name="T32" fmla="*/ 498 w 1248"/>
                  <a:gd name="T33" fmla="*/ 168 h 1562"/>
                  <a:gd name="T34" fmla="*/ 485 w 1248"/>
                  <a:gd name="T35" fmla="*/ 196 h 1562"/>
                  <a:gd name="T36" fmla="*/ 464 w 1248"/>
                  <a:gd name="T37" fmla="*/ 202 h 1562"/>
                  <a:gd name="T38" fmla="*/ 447 w 1248"/>
                  <a:gd name="T39" fmla="*/ 229 h 1562"/>
                  <a:gd name="T40" fmla="*/ 374 w 1248"/>
                  <a:gd name="T41" fmla="*/ 276 h 1562"/>
                  <a:gd name="T42" fmla="*/ 404 w 1248"/>
                  <a:gd name="T43" fmla="*/ 441 h 1562"/>
                  <a:gd name="T44" fmla="*/ 475 w 1248"/>
                  <a:gd name="T45" fmla="*/ 438 h 1562"/>
                  <a:gd name="T46" fmla="*/ 445 w 1248"/>
                  <a:gd name="T47" fmla="*/ 528 h 1562"/>
                  <a:gd name="T48" fmla="*/ 459 w 1248"/>
                  <a:gd name="T49" fmla="*/ 664 h 1562"/>
                  <a:gd name="T50" fmla="*/ 409 w 1248"/>
                  <a:gd name="T51" fmla="*/ 680 h 1562"/>
                  <a:gd name="T52" fmla="*/ 438 w 1248"/>
                  <a:gd name="T53" fmla="*/ 708 h 1562"/>
                  <a:gd name="T54" fmla="*/ 468 w 1248"/>
                  <a:gd name="T55" fmla="*/ 741 h 1562"/>
                  <a:gd name="T56" fmla="*/ 485 w 1248"/>
                  <a:gd name="T57" fmla="*/ 779 h 1562"/>
                  <a:gd name="T58" fmla="*/ 496 w 1248"/>
                  <a:gd name="T59" fmla="*/ 803 h 1562"/>
                  <a:gd name="T60" fmla="*/ 472 w 1248"/>
                  <a:gd name="T61" fmla="*/ 798 h 1562"/>
                  <a:gd name="T62" fmla="*/ 432 w 1248"/>
                  <a:gd name="T63" fmla="*/ 814 h 1562"/>
                  <a:gd name="T64" fmla="*/ 434 w 1248"/>
                  <a:gd name="T65" fmla="*/ 836 h 1562"/>
                  <a:gd name="T66" fmla="*/ 453 w 1248"/>
                  <a:gd name="T67" fmla="*/ 849 h 1562"/>
                  <a:gd name="T68" fmla="*/ 460 w 1248"/>
                  <a:gd name="T69" fmla="*/ 857 h 1562"/>
                  <a:gd name="T70" fmla="*/ 451 w 1248"/>
                  <a:gd name="T71" fmla="*/ 892 h 1562"/>
                  <a:gd name="T72" fmla="*/ 453 w 1248"/>
                  <a:gd name="T73" fmla="*/ 906 h 1562"/>
                  <a:gd name="T74" fmla="*/ 445 w 1248"/>
                  <a:gd name="T75" fmla="*/ 917 h 1562"/>
                  <a:gd name="T76" fmla="*/ 465 w 1248"/>
                  <a:gd name="T77" fmla="*/ 958 h 1562"/>
                  <a:gd name="T78" fmla="*/ 447 w 1248"/>
                  <a:gd name="T79" fmla="*/ 993 h 1562"/>
                  <a:gd name="T80" fmla="*/ 442 w 1248"/>
                  <a:gd name="T81" fmla="*/ 1009 h 1562"/>
                  <a:gd name="T82" fmla="*/ 444 w 1248"/>
                  <a:gd name="T83" fmla="*/ 1021 h 1562"/>
                  <a:gd name="T84" fmla="*/ 447 w 1248"/>
                  <a:gd name="T85" fmla="*/ 1053 h 1562"/>
                  <a:gd name="T86" fmla="*/ 476 w 1248"/>
                  <a:gd name="T87" fmla="*/ 1068 h 1562"/>
                  <a:gd name="T88" fmla="*/ 512 w 1248"/>
                  <a:gd name="T89" fmla="*/ 1095 h 1562"/>
                  <a:gd name="T90" fmla="*/ 517 w 1248"/>
                  <a:gd name="T91" fmla="*/ 1105 h 1562"/>
                  <a:gd name="T92" fmla="*/ 570 w 1248"/>
                  <a:gd name="T93" fmla="*/ 1074 h 1562"/>
                  <a:gd name="T94" fmla="*/ 409 w 1248"/>
                  <a:gd name="T95" fmla="*/ 1253 h 1562"/>
                  <a:gd name="T96" fmla="*/ 247 w 1248"/>
                  <a:gd name="T97" fmla="*/ 1302 h 1562"/>
                  <a:gd name="T98" fmla="*/ 37 w 1248"/>
                  <a:gd name="T99" fmla="*/ 1507 h 1562"/>
                  <a:gd name="T100" fmla="*/ 89 w 1248"/>
                  <a:gd name="T101" fmla="*/ 1553 h 1562"/>
                  <a:gd name="T102" fmla="*/ 259 w 1248"/>
                  <a:gd name="T103" fmla="*/ 1474 h 1562"/>
                  <a:gd name="T104" fmla="*/ 383 w 1248"/>
                  <a:gd name="T105" fmla="*/ 1402 h 1562"/>
                  <a:gd name="T106" fmla="*/ 610 w 1248"/>
                  <a:gd name="T107" fmla="*/ 1411 h 1562"/>
                  <a:gd name="T108" fmla="*/ 683 w 1248"/>
                  <a:gd name="T109" fmla="*/ 1374 h 1562"/>
                  <a:gd name="T110" fmla="*/ 702 w 1248"/>
                  <a:gd name="T111" fmla="*/ 1316 h 1562"/>
                  <a:gd name="T112" fmla="*/ 809 w 1248"/>
                  <a:gd name="T113" fmla="*/ 1362 h 1562"/>
                  <a:gd name="T114" fmla="*/ 1109 w 1248"/>
                  <a:gd name="T115" fmla="*/ 1319 h 1562"/>
                  <a:gd name="T116" fmla="*/ 1177 w 1248"/>
                  <a:gd name="T117" fmla="*/ 1199 h 1562"/>
                  <a:gd name="T118" fmla="*/ 1058 w 1248"/>
                  <a:gd name="T119" fmla="*/ 1189 h 1562"/>
                  <a:gd name="T120" fmla="*/ 1100 w 1248"/>
                  <a:gd name="T121" fmla="*/ 1115 h 1562"/>
                  <a:gd name="T122" fmla="*/ 1166 w 1248"/>
                  <a:gd name="T123" fmla="*/ 1083 h 1562"/>
                  <a:gd name="T124" fmla="*/ 1230 w 1248"/>
                  <a:gd name="T125" fmla="*/ 979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48" h="1562">
                    <a:moveTo>
                      <a:pt x="1228" y="859"/>
                    </a:moveTo>
                    <a:lnTo>
                      <a:pt x="1208" y="823"/>
                    </a:lnTo>
                    <a:lnTo>
                      <a:pt x="1188" y="791"/>
                    </a:lnTo>
                    <a:lnTo>
                      <a:pt x="1108" y="777"/>
                    </a:lnTo>
                    <a:lnTo>
                      <a:pt x="1071" y="770"/>
                    </a:lnTo>
                    <a:lnTo>
                      <a:pt x="1047" y="774"/>
                    </a:lnTo>
                    <a:lnTo>
                      <a:pt x="1021" y="780"/>
                    </a:lnTo>
                    <a:lnTo>
                      <a:pt x="1014" y="799"/>
                    </a:lnTo>
                    <a:lnTo>
                      <a:pt x="1007" y="825"/>
                    </a:lnTo>
                    <a:lnTo>
                      <a:pt x="998" y="829"/>
                    </a:lnTo>
                    <a:lnTo>
                      <a:pt x="984" y="823"/>
                    </a:lnTo>
                    <a:lnTo>
                      <a:pt x="966" y="817"/>
                    </a:lnTo>
                    <a:lnTo>
                      <a:pt x="951" y="798"/>
                    </a:lnTo>
                    <a:lnTo>
                      <a:pt x="966" y="766"/>
                    </a:lnTo>
                    <a:lnTo>
                      <a:pt x="990" y="743"/>
                    </a:lnTo>
                    <a:lnTo>
                      <a:pt x="1002" y="724"/>
                    </a:lnTo>
                    <a:lnTo>
                      <a:pt x="998" y="677"/>
                    </a:lnTo>
                    <a:lnTo>
                      <a:pt x="984" y="651"/>
                    </a:lnTo>
                    <a:lnTo>
                      <a:pt x="957" y="625"/>
                    </a:lnTo>
                    <a:lnTo>
                      <a:pt x="932" y="612"/>
                    </a:lnTo>
                    <a:lnTo>
                      <a:pt x="918" y="594"/>
                    </a:lnTo>
                    <a:lnTo>
                      <a:pt x="896" y="596"/>
                    </a:lnTo>
                    <a:lnTo>
                      <a:pt x="873" y="594"/>
                    </a:lnTo>
                    <a:lnTo>
                      <a:pt x="859" y="582"/>
                    </a:lnTo>
                    <a:lnTo>
                      <a:pt x="837" y="582"/>
                    </a:lnTo>
                    <a:lnTo>
                      <a:pt x="813" y="584"/>
                    </a:lnTo>
                    <a:lnTo>
                      <a:pt x="818" y="573"/>
                    </a:lnTo>
                    <a:lnTo>
                      <a:pt x="842" y="575"/>
                    </a:lnTo>
                    <a:lnTo>
                      <a:pt x="871" y="573"/>
                    </a:lnTo>
                    <a:lnTo>
                      <a:pt x="900" y="588"/>
                    </a:lnTo>
                    <a:lnTo>
                      <a:pt x="923" y="588"/>
                    </a:lnTo>
                    <a:lnTo>
                      <a:pt x="933" y="595"/>
                    </a:lnTo>
                    <a:lnTo>
                      <a:pt x="968" y="590"/>
                    </a:lnTo>
                    <a:lnTo>
                      <a:pt x="987" y="610"/>
                    </a:lnTo>
                    <a:lnTo>
                      <a:pt x="976" y="581"/>
                    </a:lnTo>
                    <a:lnTo>
                      <a:pt x="935" y="541"/>
                    </a:lnTo>
                    <a:lnTo>
                      <a:pt x="908" y="475"/>
                    </a:lnTo>
                    <a:lnTo>
                      <a:pt x="922" y="454"/>
                    </a:lnTo>
                    <a:lnTo>
                      <a:pt x="900" y="440"/>
                    </a:lnTo>
                    <a:lnTo>
                      <a:pt x="889" y="433"/>
                    </a:lnTo>
                    <a:lnTo>
                      <a:pt x="870" y="391"/>
                    </a:lnTo>
                    <a:lnTo>
                      <a:pt x="828" y="353"/>
                    </a:lnTo>
                    <a:lnTo>
                      <a:pt x="799" y="334"/>
                    </a:lnTo>
                    <a:lnTo>
                      <a:pt x="785" y="320"/>
                    </a:lnTo>
                    <a:lnTo>
                      <a:pt x="768" y="320"/>
                    </a:lnTo>
                    <a:lnTo>
                      <a:pt x="762" y="329"/>
                    </a:lnTo>
                    <a:lnTo>
                      <a:pt x="744" y="331"/>
                    </a:lnTo>
                    <a:lnTo>
                      <a:pt x="733" y="342"/>
                    </a:lnTo>
                    <a:lnTo>
                      <a:pt x="744" y="315"/>
                    </a:lnTo>
                    <a:lnTo>
                      <a:pt x="755" y="294"/>
                    </a:lnTo>
                    <a:lnTo>
                      <a:pt x="747" y="285"/>
                    </a:lnTo>
                    <a:lnTo>
                      <a:pt x="740" y="277"/>
                    </a:lnTo>
                    <a:lnTo>
                      <a:pt x="731" y="264"/>
                    </a:lnTo>
                    <a:lnTo>
                      <a:pt x="708" y="255"/>
                    </a:lnTo>
                    <a:lnTo>
                      <a:pt x="713" y="244"/>
                    </a:lnTo>
                    <a:lnTo>
                      <a:pt x="697" y="206"/>
                    </a:lnTo>
                    <a:lnTo>
                      <a:pt x="689" y="143"/>
                    </a:lnTo>
                    <a:lnTo>
                      <a:pt x="678" y="116"/>
                    </a:lnTo>
                    <a:lnTo>
                      <a:pt x="659" y="106"/>
                    </a:lnTo>
                    <a:lnTo>
                      <a:pt x="666" y="92"/>
                    </a:lnTo>
                    <a:lnTo>
                      <a:pt x="685" y="83"/>
                    </a:lnTo>
                    <a:lnTo>
                      <a:pt x="664" y="40"/>
                    </a:lnTo>
                    <a:lnTo>
                      <a:pt x="664" y="40"/>
                    </a:lnTo>
                    <a:lnTo>
                      <a:pt x="649" y="33"/>
                    </a:lnTo>
                    <a:lnTo>
                      <a:pt x="639" y="27"/>
                    </a:lnTo>
                    <a:lnTo>
                      <a:pt x="635" y="24"/>
                    </a:lnTo>
                    <a:lnTo>
                      <a:pt x="633" y="22"/>
                    </a:lnTo>
                    <a:lnTo>
                      <a:pt x="633" y="22"/>
                    </a:lnTo>
                    <a:lnTo>
                      <a:pt x="616" y="0"/>
                    </a:lnTo>
                    <a:lnTo>
                      <a:pt x="583" y="24"/>
                    </a:lnTo>
                    <a:lnTo>
                      <a:pt x="583" y="24"/>
                    </a:lnTo>
                    <a:lnTo>
                      <a:pt x="575" y="30"/>
                    </a:lnTo>
                    <a:lnTo>
                      <a:pt x="570" y="36"/>
                    </a:lnTo>
                    <a:lnTo>
                      <a:pt x="565" y="43"/>
                    </a:lnTo>
                    <a:lnTo>
                      <a:pt x="565" y="43"/>
                    </a:lnTo>
                    <a:lnTo>
                      <a:pt x="563" y="47"/>
                    </a:lnTo>
                    <a:lnTo>
                      <a:pt x="560" y="50"/>
                    </a:lnTo>
                    <a:lnTo>
                      <a:pt x="554" y="55"/>
                    </a:lnTo>
                    <a:lnTo>
                      <a:pt x="549" y="60"/>
                    </a:lnTo>
                    <a:lnTo>
                      <a:pt x="547" y="62"/>
                    </a:lnTo>
                    <a:lnTo>
                      <a:pt x="546" y="65"/>
                    </a:lnTo>
                    <a:lnTo>
                      <a:pt x="546" y="65"/>
                    </a:lnTo>
                    <a:lnTo>
                      <a:pt x="544" y="69"/>
                    </a:lnTo>
                    <a:lnTo>
                      <a:pt x="544" y="72"/>
                    </a:lnTo>
                    <a:lnTo>
                      <a:pt x="546" y="77"/>
                    </a:lnTo>
                    <a:lnTo>
                      <a:pt x="546" y="77"/>
                    </a:lnTo>
                    <a:lnTo>
                      <a:pt x="548" y="85"/>
                    </a:lnTo>
                    <a:lnTo>
                      <a:pt x="550" y="93"/>
                    </a:lnTo>
                    <a:lnTo>
                      <a:pt x="551" y="100"/>
                    </a:lnTo>
                    <a:lnTo>
                      <a:pt x="553" y="105"/>
                    </a:lnTo>
                    <a:lnTo>
                      <a:pt x="553" y="105"/>
                    </a:lnTo>
                    <a:lnTo>
                      <a:pt x="556" y="109"/>
                    </a:lnTo>
                    <a:lnTo>
                      <a:pt x="558" y="116"/>
                    </a:lnTo>
                    <a:lnTo>
                      <a:pt x="559" y="119"/>
                    </a:lnTo>
                    <a:lnTo>
                      <a:pt x="559" y="121"/>
                    </a:lnTo>
                    <a:lnTo>
                      <a:pt x="558" y="124"/>
                    </a:lnTo>
                    <a:lnTo>
                      <a:pt x="556" y="126"/>
                    </a:lnTo>
                    <a:lnTo>
                      <a:pt x="556" y="126"/>
                    </a:lnTo>
                    <a:lnTo>
                      <a:pt x="552" y="129"/>
                    </a:lnTo>
                    <a:lnTo>
                      <a:pt x="550" y="132"/>
                    </a:lnTo>
                    <a:lnTo>
                      <a:pt x="549" y="136"/>
                    </a:lnTo>
                    <a:lnTo>
                      <a:pt x="542" y="133"/>
                    </a:lnTo>
                    <a:lnTo>
                      <a:pt x="537" y="144"/>
                    </a:lnTo>
                    <a:lnTo>
                      <a:pt x="537" y="144"/>
                    </a:lnTo>
                    <a:lnTo>
                      <a:pt x="532" y="141"/>
                    </a:lnTo>
                    <a:lnTo>
                      <a:pt x="528" y="140"/>
                    </a:lnTo>
                    <a:lnTo>
                      <a:pt x="523" y="140"/>
                    </a:lnTo>
                    <a:lnTo>
                      <a:pt x="523" y="140"/>
                    </a:lnTo>
                    <a:lnTo>
                      <a:pt x="521" y="141"/>
                    </a:lnTo>
                    <a:lnTo>
                      <a:pt x="519" y="144"/>
                    </a:lnTo>
                    <a:lnTo>
                      <a:pt x="515" y="150"/>
                    </a:lnTo>
                    <a:lnTo>
                      <a:pt x="515" y="150"/>
                    </a:lnTo>
                    <a:lnTo>
                      <a:pt x="511" y="153"/>
                    </a:lnTo>
                    <a:lnTo>
                      <a:pt x="506" y="156"/>
                    </a:lnTo>
                    <a:lnTo>
                      <a:pt x="501" y="159"/>
                    </a:lnTo>
                    <a:lnTo>
                      <a:pt x="499" y="161"/>
                    </a:lnTo>
                    <a:lnTo>
                      <a:pt x="499" y="164"/>
                    </a:lnTo>
                    <a:lnTo>
                      <a:pt x="499" y="164"/>
                    </a:lnTo>
                    <a:lnTo>
                      <a:pt x="498" y="168"/>
                    </a:lnTo>
                    <a:lnTo>
                      <a:pt x="496" y="174"/>
                    </a:lnTo>
                    <a:lnTo>
                      <a:pt x="492" y="185"/>
                    </a:lnTo>
                    <a:lnTo>
                      <a:pt x="492" y="185"/>
                    </a:lnTo>
                    <a:lnTo>
                      <a:pt x="489" y="191"/>
                    </a:lnTo>
                    <a:lnTo>
                      <a:pt x="488" y="194"/>
                    </a:lnTo>
                    <a:lnTo>
                      <a:pt x="485" y="196"/>
                    </a:lnTo>
                    <a:lnTo>
                      <a:pt x="485" y="196"/>
                    </a:lnTo>
                    <a:lnTo>
                      <a:pt x="483" y="197"/>
                    </a:lnTo>
                    <a:lnTo>
                      <a:pt x="483" y="197"/>
                    </a:lnTo>
                    <a:lnTo>
                      <a:pt x="479" y="197"/>
                    </a:lnTo>
                    <a:lnTo>
                      <a:pt x="473" y="198"/>
                    </a:lnTo>
                    <a:lnTo>
                      <a:pt x="468" y="200"/>
                    </a:lnTo>
                    <a:lnTo>
                      <a:pt x="464" y="202"/>
                    </a:lnTo>
                    <a:lnTo>
                      <a:pt x="464" y="202"/>
                    </a:lnTo>
                    <a:lnTo>
                      <a:pt x="461" y="206"/>
                    </a:lnTo>
                    <a:lnTo>
                      <a:pt x="458" y="210"/>
                    </a:lnTo>
                    <a:lnTo>
                      <a:pt x="455" y="216"/>
                    </a:lnTo>
                    <a:lnTo>
                      <a:pt x="453" y="222"/>
                    </a:lnTo>
                    <a:lnTo>
                      <a:pt x="453" y="222"/>
                    </a:lnTo>
                    <a:lnTo>
                      <a:pt x="451" y="226"/>
                    </a:lnTo>
                    <a:lnTo>
                      <a:pt x="447" y="229"/>
                    </a:lnTo>
                    <a:lnTo>
                      <a:pt x="444" y="231"/>
                    </a:lnTo>
                    <a:lnTo>
                      <a:pt x="441" y="233"/>
                    </a:lnTo>
                    <a:lnTo>
                      <a:pt x="455" y="228"/>
                    </a:lnTo>
                    <a:lnTo>
                      <a:pt x="441" y="241"/>
                    </a:lnTo>
                    <a:lnTo>
                      <a:pt x="405" y="238"/>
                    </a:lnTo>
                    <a:lnTo>
                      <a:pt x="386" y="252"/>
                    </a:lnTo>
                    <a:lnTo>
                      <a:pt x="374" y="276"/>
                    </a:lnTo>
                    <a:lnTo>
                      <a:pt x="358" y="299"/>
                    </a:lnTo>
                    <a:lnTo>
                      <a:pt x="344" y="350"/>
                    </a:lnTo>
                    <a:lnTo>
                      <a:pt x="359" y="406"/>
                    </a:lnTo>
                    <a:lnTo>
                      <a:pt x="370" y="428"/>
                    </a:lnTo>
                    <a:lnTo>
                      <a:pt x="389" y="435"/>
                    </a:lnTo>
                    <a:lnTo>
                      <a:pt x="407" y="421"/>
                    </a:lnTo>
                    <a:lnTo>
                      <a:pt x="404" y="441"/>
                    </a:lnTo>
                    <a:lnTo>
                      <a:pt x="418" y="470"/>
                    </a:lnTo>
                    <a:lnTo>
                      <a:pt x="425" y="459"/>
                    </a:lnTo>
                    <a:lnTo>
                      <a:pt x="439" y="442"/>
                    </a:lnTo>
                    <a:lnTo>
                      <a:pt x="441" y="451"/>
                    </a:lnTo>
                    <a:lnTo>
                      <a:pt x="457" y="442"/>
                    </a:lnTo>
                    <a:lnTo>
                      <a:pt x="466" y="426"/>
                    </a:lnTo>
                    <a:lnTo>
                      <a:pt x="475" y="438"/>
                    </a:lnTo>
                    <a:lnTo>
                      <a:pt x="454" y="456"/>
                    </a:lnTo>
                    <a:lnTo>
                      <a:pt x="459" y="471"/>
                    </a:lnTo>
                    <a:lnTo>
                      <a:pt x="461" y="474"/>
                    </a:lnTo>
                    <a:lnTo>
                      <a:pt x="482" y="498"/>
                    </a:lnTo>
                    <a:lnTo>
                      <a:pt x="479" y="511"/>
                    </a:lnTo>
                    <a:lnTo>
                      <a:pt x="461" y="513"/>
                    </a:lnTo>
                    <a:lnTo>
                      <a:pt x="445" y="528"/>
                    </a:lnTo>
                    <a:lnTo>
                      <a:pt x="449" y="562"/>
                    </a:lnTo>
                    <a:lnTo>
                      <a:pt x="473" y="564"/>
                    </a:lnTo>
                    <a:lnTo>
                      <a:pt x="453" y="571"/>
                    </a:lnTo>
                    <a:lnTo>
                      <a:pt x="441" y="599"/>
                    </a:lnTo>
                    <a:lnTo>
                      <a:pt x="439" y="606"/>
                    </a:lnTo>
                    <a:lnTo>
                      <a:pt x="443" y="638"/>
                    </a:lnTo>
                    <a:lnTo>
                      <a:pt x="459" y="664"/>
                    </a:lnTo>
                    <a:lnTo>
                      <a:pt x="485" y="678"/>
                    </a:lnTo>
                    <a:lnTo>
                      <a:pt x="480" y="681"/>
                    </a:lnTo>
                    <a:lnTo>
                      <a:pt x="470" y="687"/>
                    </a:lnTo>
                    <a:lnTo>
                      <a:pt x="448" y="676"/>
                    </a:lnTo>
                    <a:lnTo>
                      <a:pt x="443" y="647"/>
                    </a:lnTo>
                    <a:lnTo>
                      <a:pt x="416" y="668"/>
                    </a:lnTo>
                    <a:lnTo>
                      <a:pt x="409" y="680"/>
                    </a:lnTo>
                    <a:lnTo>
                      <a:pt x="447" y="701"/>
                    </a:lnTo>
                    <a:lnTo>
                      <a:pt x="441" y="700"/>
                    </a:lnTo>
                    <a:lnTo>
                      <a:pt x="441" y="700"/>
                    </a:lnTo>
                    <a:lnTo>
                      <a:pt x="441" y="701"/>
                    </a:lnTo>
                    <a:lnTo>
                      <a:pt x="441" y="701"/>
                    </a:lnTo>
                    <a:lnTo>
                      <a:pt x="438" y="708"/>
                    </a:lnTo>
                    <a:lnTo>
                      <a:pt x="438" y="708"/>
                    </a:lnTo>
                    <a:lnTo>
                      <a:pt x="442" y="709"/>
                    </a:lnTo>
                    <a:lnTo>
                      <a:pt x="445" y="711"/>
                    </a:lnTo>
                    <a:lnTo>
                      <a:pt x="449" y="714"/>
                    </a:lnTo>
                    <a:lnTo>
                      <a:pt x="449" y="714"/>
                    </a:lnTo>
                    <a:lnTo>
                      <a:pt x="463" y="728"/>
                    </a:lnTo>
                    <a:lnTo>
                      <a:pt x="468" y="741"/>
                    </a:lnTo>
                    <a:lnTo>
                      <a:pt x="468" y="741"/>
                    </a:lnTo>
                    <a:lnTo>
                      <a:pt x="472" y="746"/>
                    </a:lnTo>
                    <a:lnTo>
                      <a:pt x="475" y="750"/>
                    </a:lnTo>
                    <a:lnTo>
                      <a:pt x="476" y="755"/>
                    </a:lnTo>
                    <a:lnTo>
                      <a:pt x="476" y="755"/>
                    </a:lnTo>
                    <a:lnTo>
                      <a:pt x="478" y="766"/>
                    </a:lnTo>
                    <a:lnTo>
                      <a:pt x="479" y="773"/>
                    </a:lnTo>
                    <a:lnTo>
                      <a:pt x="485" y="779"/>
                    </a:lnTo>
                    <a:lnTo>
                      <a:pt x="498" y="786"/>
                    </a:lnTo>
                    <a:lnTo>
                      <a:pt x="498" y="786"/>
                    </a:lnTo>
                    <a:lnTo>
                      <a:pt x="498" y="792"/>
                    </a:lnTo>
                    <a:lnTo>
                      <a:pt x="498" y="796"/>
                    </a:lnTo>
                    <a:lnTo>
                      <a:pt x="497" y="800"/>
                    </a:lnTo>
                    <a:lnTo>
                      <a:pt x="497" y="800"/>
                    </a:lnTo>
                    <a:lnTo>
                      <a:pt x="496" y="803"/>
                    </a:lnTo>
                    <a:lnTo>
                      <a:pt x="494" y="805"/>
                    </a:lnTo>
                    <a:lnTo>
                      <a:pt x="491" y="807"/>
                    </a:lnTo>
                    <a:lnTo>
                      <a:pt x="486" y="799"/>
                    </a:lnTo>
                    <a:lnTo>
                      <a:pt x="486" y="799"/>
                    </a:lnTo>
                    <a:lnTo>
                      <a:pt x="481" y="799"/>
                    </a:lnTo>
                    <a:lnTo>
                      <a:pt x="472" y="798"/>
                    </a:lnTo>
                    <a:lnTo>
                      <a:pt x="472" y="798"/>
                    </a:lnTo>
                    <a:lnTo>
                      <a:pt x="467" y="797"/>
                    </a:lnTo>
                    <a:lnTo>
                      <a:pt x="461" y="795"/>
                    </a:lnTo>
                    <a:lnTo>
                      <a:pt x="456" y="793"/>
                    </a:lnTo>
                    <a:lnTo>
                      <a:pt x="453" y="794"/>
                    </a:lnTo>
                    <a:lnTo>
                      <a:pt x="451" y="795"/>
                    </a:lnTo>
                    <a:lnTo>
                      <a:pt x="451" y="795"/>
                    </a:lnTo>
                    <a:lnTo>
                      <a:pt x="432" y="814"/>
                    </a:lnTo>
                    <a:lnTo>
                      <a:pt x="432" y="814"/>
                    </a:lnTo>
                    <a:lnTo>
                      <a:pt x="432" y="820"/>
                    </a:lnTo>
                    <a:lnTo>
                      <a:pt x="432" y="825"/>
                    </a:lnTo>
                    <a:lnTo>
                      <a:pt x="432" y="828"/>
                    </a:lnTo>
                    <a:lnTo>
                      <a:pt x="432" y="828"/>
                    </a:lnTo>
                    <a:lnTo>
                      <a:pt x="434" y="836"/>
                    </a:lnTo>
                    <a:lnTo>
                      <a:pt x="434" y="836"/>
                    </a:lnTo>
                    <a:lnTo>
                      <a:pt x="436" y="839"/>
                    </a:lnTo>
                    <a:lnTo>
                      <a:pt x="437" y="841"/>
                    </a:lnTo>
                    <a:lnTo>
                      <a:pt x="439" y="841"/>
                    </a:lnTo>
                    <a:lnTo>
                      <a:pt x="439" y="841"/>
                    </a:lnTo>
                    <a:lnTo>
                      <a:pt x="443" y="843"/>
                    </a:lnTo>
                    <a:lnTo>
                      <a:pt x="448" y="845"/>
                    </a:lnTo>
                    <a:lnTo>
                      <a:pt x="453" y="849"/>
                    </a:lnTo>
                    <a:lnTo>
                      <a:pt x="453" y="849"/>
                    </a:lnTo>
                    <a:lnTo>
                      <a:pt x="454" y="849"/>
                    </a:lnTo>
                    <a:lnTo>
                      <a:pt x="457" y="850"/>
                    </a:lnTo>
                    <a:lnTo>
                      <a:pt x="459" y="854"/>
                    </a:lnTo>
                    <a:lnTo>
                      <a:pt x="460" y="855"/>
                    </a:lnTo>
                    <a:lnTo>
                      <a:pt x="460" y="857"/>
                    </a:lnTo>
                    <a:lnTo>
                      <a:pt x="460" y="857"/>
                    </a:lnTo>
                    <a:lnTo>
                      <a:pt x="458" y="863"/>
                    </a:lnTo>
                    <a:lnTo>
                      <a:pt x="456" y="868"/>
                    </a:lnTo>
                    <a:lnTo>
                      <a:pt x="452" y="873"/>
                    </a:lnTo>
                    <a:lnTo>
                      <a:pt x="452" y="873"/>
                    </a:lnTo>
                    <a:lnTo>
                      <a:pt x="452" y="890"/>
                    </a:lnTo>
                    <a:lnTo>
                      <a:pt x="452" y="890"/>
                    </a:lnTo>
                    <a:lnTo>
                      <a:pt x="451" y="892"/>
                    </a:lnTo>
                    <a:lnTo>
                      <a:pt x="449" y="894"/>
                    </a:lnTo>
                    <a:lnTo>
                      <a:pt x="445" y="897"/>
                    </a:lnTo>
                    <a:lnTo>
                      <a:pt x="445" y="897"/>
                    </a:lnTo>
                    <a:lnTo>
                      <a:pt x="444" y="902"/>
                    </a:lnTo>
                    <a:lnTo>
                      <a:pt x="444" y="903"/>
                    </a:lnTo>
                    <a:lnTo>
                      <a:pt x="445" y="904"/>
                    </a:lnTo>
                    <a:lnTo>
                      <a:pt x="453" y="906"/>
                    </a:lnTo>
                    <a:lnTo>
                      <a:pt x="453" y="906"/>
                    </a:lnTo>
                    <a:lnTo>
                      <a:pt x="455" y="907"/>
                    </a:lnTo>
                    <a:lnTo>
                      <a:pt x="456" y="908"/>
                    </a:lnTo>
                    <a:lnTo>
                      <a:pt x="456" y="910"/>
                    </a:lnTo>
                    <a:lnTo>
                      <a:pt x="455" y="912"/>
                    </a:lnTo>
                    <a:lnTo>
                      <a:pt x="451" y="915"/>
                    </a:lnTo>
                    <a:lnTo>
                      <a:pt x="445" y="917"/>
                    </a:lnTo>
                    <a:lnTo>
                      <a:pt x="445" y="917"/>
                    </a:lnTo>
                    <a:lnTo>
                      <a:pt x="438" y="920"/>
                    </a:lnTo>
                    <a:lnTo>
                      <a:pt x="432" y="923"/>
                    </a:lnTo>
                    <a:lnTo>
                      <a:pt x="424" y="928"/>
                    </a:lnTo>
                    <a:lnTo>
                      <a:pt x="433" y="944"/>
                    </a:lnTo>
                    <a:lnTo>
                      <a:pt x="445" y="955"/>
                    </a:lnTo>
                    <a:lnTo>
                      <a:pt x="465" y="958"/>
                    </a:lnTo>
                    <a:lnTo>
                      <a:pt x="465" y="958"/>
                    </a:lnTo>
                    <a:lnTo>
                      <a:pt x="457" y="979"/>
                    </a:lnTo>
                    <a:lnTo>
                      <a:pt x="457" y="979"/>
                    </a:lnTo>
                    <a:lnTo>
                      <a:pt x="454" y="985"/>
                    </a:lnTo>
                    <a:lnTo>
                      <a:pt x="450" y="989"/>
                    </a:lnTo>
                    <a:lnTo>
                      <a:pt x="450" y="989"/>
                    </a:lnTo>
                    <a:lnTo>
                      <a:pt x="447" y="993"/>
                    </a:lnTo>
                    <a:lnTo>
                      <a:pt x="445" y="996"/>
                    </a:lnTo>
                    <a:lnTo>
                      <a:pt x="441" y="1000"/>
                    </a:lnTo>
                    <a:lnTo>
                      <a:pt x="441" y="1000"/>
                    </a:lnTo>
                    <a:lnTo>
                      <a:pt x="441" y="1004"/>
                    </a:lnTo>
                    <a:lnTo>
                      <a:pt x="441" y="1006"/>
                    </a:lnTo>
                    <a:lnTo>
                      <a:pt x="442" y="1009"/>
                    </a:lnTo>
                    <a:lnTo>
                      <a:pt x="442" y="1009"/>
                    </a:lnTo>
                    <a:lnTo>
                      <a:pt x="443" y="1011"/>
                    </a:lnTo>
                    <a:lnTo>
                      <a:pt x="443" y="1013"/>
                    </a:lnTo>
                    <a:lnTo>
                      <a:pt x="444" y="1015"/>
                    </a:lnTo>
                    <a:lnTo>
                      <a:pt x="444" y="1015"/>
                    </a:lnTo>
                    <a:lnTo>
                      <a:pt x="443" y="1016"/>
                    </a:lnTo>
                    <a:lnTo>
                      <a:pt x="444" y="1021"/>
                    </a:lnTo>
                    <a:lnTo>
                      <a:pt x="444" y="1021"/>
                    </a:lnTo>
                    <a:lnTo>
                      <a:pt x="444" y="1023"/>
                    </a:lnTo>
                    <a:lnTo>
                      <a:pt x="444" y="1025"/>
                    </a:lnTo>
                    <a:lnTo>
                      <a:pt x="443" y="1027"/>
                    </a:lnTo>
                    <a:lnTo>
                      <a:pt x="441" y="1037"/>
                    </a:lnTo>
                    <a:lnTo>
                      <a:pt x="441" y="1037"/>
                    </a:lnTo>
                    <a:lnTo>
                      <a:pt x="444" y="1046"/>
                    </a:lnTo>
                    <a:lnTo>
                      <a:pt x="447" y="1053"/>
                    </a:lnTo>
                    <a:lnTo>
                      <a:pt x="449" y="1057"/>
                    </a:lnTo>
                    <a:lnTo>
                      <a:pt x="449" y="1057"/>
                    </a:lnTo>
                    <a:lnTo>
                      <a:pt x="459" y="1064"/>
                    </a:lnTo>
                    <a:lnTo>
                      <a:pt x="466" y="1071"/>
                    </a:lnTo>
                    <a:lnTo>
                      <a:pt x="466" y="1071"/>
                    </a:lnTo>
                    <a:lnTo>
                      <a:pt x="471" y="1069"/>
                    </a:lnTo>
                    <a:lnTo>
                      <a:pt x="476" y="1068"/>
                    </a:lnTo>
                    <a:lnTo>
                      <a:pt x="481" y="1069"/>
                    </a:lnTo>
                    <a:lnTo>
                      <a:pt x="481" y="1069"/>
                    </a:lnTo>
                    <a:lnTo>
                      <a:pt x="484" y="1070"/>
                    </a:lnTo>
                    <a:lnTo>
                      <a:pt x="487" y="1073"/>
                    </a:lnTo>
                    <a:lnTo>
                      <a:pt x="497" y="1082"/>
                    </a:lnTo>
                    <a:lnTo>
                      <a:pt x="507" y="1091"/>
                    </a:lnTo>
                    <a:lnTo>
                      <a:pt x="512" y="1095"/>
                    </a:lnTo>
                    <a:lnTo>
                      <a:pt x="512" y="1095"/>
                    </a:lnTo>
                    <a:lnTo>
                      <a:pt x="513" y="1095"/>
                    </a:lnTo>
                    <a:lnTo>
                      <a:pt x="515" y="1097"/>
                    </a:lnTo>
                    <a:lnTo>
                      <a:pt x="516" y="1099"/>
                    </a:lnTo>
                    <a:lnTo>
                      <a:pt x="517" y="1101"/>
                    </a:lnTo>
                    <a:lnTo>
                      <a:pt x="517" y="1101"/>
                    </a:lnTo>
                    <a:lnTo>
                      <a:pt x="517" y="1105"/>
                    </a:lnTo>
                    <a:lnTo>
                      <a:pt x="516" y="1109"/>
                    </a:lnTo>
                    <a:lnTo>
                      <a:pt x="516" y="1109"/>
                    </a:lnTo>
                    <a:lnTo>
                      <a:pt x="515" y="1117"/>
                    </a:lnTo>
                    <a:lnTo>
                      <a:pt x="516" y="1122"/>
                    </a:lnTo>
                    <a:lnTo>
                      <a:pt x="520" y="1120"/>
                    </a:lnTo>
                    <a:lnTo>
                      <a:pt x="555" y="1092"/>
                    </a:lnTo>
                    <a:lnTo>
                      <a:pt x="570" y="1074"/>
                    </a:lnTo>
                    <a:lnTo>
                      <a:pt x="566" y="1090"/>
                    </a:lnTo>
                    <a:lnTo>
                      <a:pt x="520" y="1134"/>
                    </a:lnTo>
                    <a:lnTo>
                      <a:pt x="512" y="1167"/>
                    </a:lnTo>
                    <a:lnTo>
                      <a:pt x="457" y="1200"/>
                    </a:lnTo>
                    <a:lnTo>
                      <a:pt x="451" y="1226"/>
                    </a:lnTo>
                    <a:lnTo>
                      <a:pt x="446" y="1249"/>
                    </a:lnTo>
                    <a:lnTo>
                      <a:pt x="409" y="1253"/>
                    </a:lnTo>
                    <a:lnTo>
                      <a:pt x="342" y="1242"/>
                    </a:lnTo>
                    <a:lnTo>
                      <a:pt x="324" y="1239"/>
                    </a:lnTo>
                    <a:lnTo>
                      <a:pt x="251" y="1251"/>
                    </a:lnTo>
                    <a:lnTo>
                      <a:pt x="244" y="1274"/>
                    </a:lnTo>
                    <a:lnTo>
                      <a:pt x="249" y="1285"/>
                    </a:lnTo>
                    <a:lnTo>
                      <a:pt x="276" y="1278"/>
                    </a:lnTo>
                    <a:lnTo>
                      <a:pt x="247" y="1302"/>
                    </a:lnTo>
                    <a:lnTo>
                      <a:pt x="225" y="1289"/>
                    </a:lnTo>
                    <a:lnTo>
                      <a:pt x="207" y="1291"/>
                    </a:lnTo>
                    <a:lnTo>
                      <a:pt x="198" y="1341"/>
                    </a:lnTo>
                    <a:lnTo>
                      <a:pt x="191" y="1380"/>
                    </a:lnTo>
                    <a:lnTo>
                      <a:pt x="140" y="1399"/>
                    </a:lnTo>
                    <a:lnTo>
                      <a:pt x="96" y="1473"/>
                    </a:lnTo>
                    <a:lnTo>
                      <a:pt x="37" y="1507"/>
                    </a:lnTo>
                    <a:lnTo>
                      <a:pt x="30" y="1519"/>
                    </a:lnTo>
                    <a:lnTo>
                      <a:pt x="7" y="1518"/>
                    </a:lnTo>
                    <a:lnTo>
                      <a:pt x="0" y="1542"/>
                    </a:lnTo>
                    <a:lnTo>
                      <a:pt x="24" y="1561"/>
                    </a:lnTo>
                    <a:lnTo>
                      <a:pt x="26" y="1541"/>
                    </a:lnTo>
                    <a:lnTo>
                      <a:pt x="52" y="1531"/>
                    </a:lnTo>
                    <a:lnTo>
                      <a:pt x="89" y="1553"/>
                    </a:lnTo>
                    <a:lnTo>
                      <a:pt x="111" y="1562"/>
                    </a:lnTo>
                    <a:lnTo>
                      <a:pt x="116" y="1548"/>
                    </a:lnTo>
                    <a:lnTo>
                      <a:pt x="107" y="1522"/>
                    </a:lnTo>
                    <a:lnTo>
                      <a:pt x="158" y="1491"/>
                    </a:lnTo>
                    <a:lnTo>
                      <a:pt x="171" y="1464"/>
                    </a:lnTo>
                    <a:lnTo>
                      <a:pt x="213" y="1460"/>
                    </a:lnTo>
                    <a:lnTo>
                      <a:pt x="259" y="1474"/>
                    </a:lnTo>
                    <a:lnTo>
                      <a:pt x="263" y="1475"/>
                    </a:lnTo>
                    <a:lnTo>
                      <a:pt x="306" y="1480"/>
                    </a:lnTo>
                    <a:lnTo>
                      <a:pt x="334" y="1493"/>
                    </a:lnTo>
                    <a:lnTo>
                      <a:pt x="360" y="1487"/>
                    </a:lnTo>
                    <a:lnTo>
                      <a:pt x="357" y="1427"/>
                    </a:lnTo>
                    <a:lnTo>
                      <a:pt x="375" y="1385"/>
                    </a:lnTo>
                    <a:lnTo>
                      <a:pt x="383" y="1402"/>
                    </a:lnTo>
                    <a:lnTo>
                      <a:pt x="403" y="1406"/>
                    </a:lnTo>
                    <a:lnTo>
                      <a:pt x="446" y="1374"/>
                    </a:lnTo>
                    <a:lnTo>
                      <a:pt x="481" y="1376"/>
                    </a:lnTo>
                    <a:lnTo>
                      <a:pt x="515" y="1379"/>
                    </a:lnTo>
                    <a:lnTo>
                      <a:pt x="542" y="1419"/>
                    </a:lnTo>
                    <a:lnTo>
                      <a:pt x="576" y="1406"/>
                    </a:lnTo>
                    <a:lnTo>
                      <a:pt x="610" y="1411"/>
                    </a:lnTo>
                    <a:lnTo>
                      <a:pt x="617" y="1418"/>
                    </a:lnTo>
                    <a:lnTo>
                      <a:pt x="638" y="1393"/>
                    </a:lnTo>
                    <a:lnTo>
                      <a:pt x="615" y="1378"/>
                    </a:lnTo>
                    <a:lnTo>
                      <a:pt x="624" y="1363"/>
                    </a:lnTo>
                    <a:lnTo>
                      <a:pt x="652" y="1374"/>
                    </a:lnTo>
                    <a:lnTo>
                      <a:pt x="680" y="1377"/>
                    </a:lnTo>
                    <a:lnTo>
                      <a:pt x="683" y="1374"/>
                    </a:lnTo>
                    <a:lnTo>
                      <a:pt x="687" y="1368"/>
                    </a:lnTo>
                    <a:lnTo>
                      <a:pt x="714" y="1350"/>
                    </a:lnTo>
                    <a:lnTo>
                      <a:pt x="720" y="1339"/>
                    </a:lnTo>
                    <a:lnTo>
                      <a:pt x="712" y="1328"/>
                    </a:lnTo>
                    <a:lnTo>
                      <a:pt x="700" y="1318"/>
                    </a:lnTo>
                    <a:lnTo>
                      <a:pt x="700" y="1318"/>
                    </a:lnTo>
                    <a:lnTo>
                      <a:pt x="702" y="1316"/>
                    </a:lnTo>
                    <a:lnTo>
                      <a:pt x="723" y="1315"/>
                    </a:lnTo>
                    <a:lnTo>
                      <a:pt x="748" y="1346"/>
                    </a:lnTo>
                    <a:lnTo>
                      <a:pt x="762" y="1353"/>
                    </a:lnTo>
                    <a:lnTo>
                      <a:pt x="775" y="1336"/>
                    </a:lnTo>
                    <a:lnTo>
                      <a:pt x="783" y="1343"/>
                    </a:lnTo>
                    <a:lnTo>
                      <a:pt x="801" y="1344"/>
                    </a:lnTo>
                    <a:lnTo>
                      <a:pt x="809" y="1362"/>
                    </a:lnTo>
                    <a:lnTo>
                      <a:pt x="841" y="1374"/>
                    </a:lnTo>
                    <a:lnTo>
                      <a:pt x="857" y="1347"/>
                    </a:lnTo>
                    <a:lnTo>
                      <a:pt x="937" y="1348"/>
                    </a:lnTo>
                    <a:lnTo>
                      <a:pt x="944" y="1348"/>
                    </a:lnTo>
                    <a:lnTo>
                      <a:pt x="964" y="1362"/>
                    </a:lnTo>
                    <a:lnTo>
                      <a:pt x="1058" y="1329"/>
                    </a:lnTo>
                    <a:lnTo>
                      <a:pt x="1109" y="1319"/>
                    </a:lnTo>
                    <a:lnTo>
                      <a:pt x="1114" y="1299"/>
                    </a:lnTo>
                    <a:lnTo>
                      <a:pt x="1118" y="1284"/>
                    </a:lnTo>
                    <a:lnTo>
                      <a:pt x="1176" y="1270"/>
                    </a:lnTo>
                    <a:lnTo>
                      <a:pt x="1188" y="1255"/>
                    </a:lnTo>
                    <a:lnTo>
                      <a:pt x="1183" y="1217"/>
                    </a:lnTo>
                    <a:lnTo>
                      <a:pt x="1193" y="1201"/>
                    </a:lnTo>
                    <a:lnTo>
                      <a:pt x="1177" y="1199"/>
                    </a:lnTo>
                    <a:lnTo>
                      <a:pt x="1140" y="1210"/>
                    </a:lnTo>
                    <a:lnTo>
                      <a:pt x="1119" y="1219"/>
                    </a:lnTo>
                    <a:lnTo>
                      <a:pt x="1083" y="1214"/>
                    </a:lnTo>
                    <a:lnTo>
                      <a:pt x="1064" y="1199"/>
                    </a:lnTo>
                    <a:lnTo>
                      <a:pt x="1046" y="1218"/>
                    </a:lnTo>
                    <a:lnTo>
                      <a:pt x="1037" y="1209"/>
                    </a:lnTo>
                    <a:lnTo>
                      <a:pt x="1058" y="1189"/>
                    </a:lnTo>
                    <a:lnTo>
                      <a:pt x="1037" y="1173"/>
                    </a:lnTo>
                    <a:lnTo>
                      <a:pt x="1034" y="1171"/>
                    </a:lnTo>
                    <a:lnTo>
                      <a:pt x="1062" y="1182"/>
                    </a:lnTo>
                    <a:lnTo>
                      <a:pt x="1077" y="1169"/>
                    </a:lnTo>
                    <a:lnTo>
                      <a:pt x="1084" y="1143"/>
                    </a:lnTo>
                    <a:lnTo>
                      <a:pt x="1098" y="1129"/>
                    </a:lnTo>
                    <a:lnTo>
                      <a:pt x="1100" y="1115"/>
                    </a:lnTo>
                    <a:lnTo>
                      <a:pt x="1072" y="1099"/>
                    </a:lnTo>
                    <a:lnTo>
                      <a:pt x="1084" y="1092"/>
                    </a:lnTo>
                    <a:lnTo>
                      <a:pt x="1105" y="1094"/>
                    </a:lnTo>
                    <a:lnTo>
                      <a:pt x="1114" y="1080"/>
                    </a:lnTo>
                    <a:lnTo>
                      <a:pt x="1126" y="1087"/>
                    </a:lnTo>
                    <a:lnTo>
                      <a:pt x="1146" y="1088"/>
                    </a:lnTo>
                    <a:lnTo>
                      <a:pt x="1166" y="1083"/>
                    </a:lnTo>
                    <a:lnTo>
                      <a:pt x="1171" y="1065"/>
                    </a:lnTo>
                    <a:lnTo>
                      <a:pt x="1160" y="1056"/>
                    </a:lnTo>
                    <a:lnTo>
                      <a:pt x="1160" y="1033"/>
                    </a:lnTo>
                    <a:lnTo>
                      <a:pt x="1160" y="1032"/>
                    </a:lnTo>
                    <a:lnTo>
                      <a:pt x="1181" y="1021"/>
                    </a:lnTo>
                    <a:lnTo>
                      <a:pt x="1203" y="1025"/>
                    </a:lnTo>
                    <a:lnTo>
                      <a:pt x="1230" y="979"/>
                    </a:lnTo>
                    <a:lnTo>
                      <a:pt x="1241" y="935"/>
                    </a:lnTo>
                    <a:lnTo>
                      <a:pt x="1248" y="895"/>
                    </a:lnTo>
                    <a:lnTo>
                      <a:pt x="1228" y="859"/>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11" name="Freeform 29">
                <a:extLst>
                  <a:ext uri="{FF2B5EF4-FFF2-40B4-BE49-F238E27FC236}">
                    <a16:creationId xmlns:a16="http://schemas.microsoft.com/office/drawing/2014/main" id="{DFAAC9DC-09B9-3738-9FD6-DA731B0DCD3E}"/>
                  </a:ext>
                </a:extLst>
              </p:cNvPr>
              <p:cNvSpPr>
                <a:spLocks noEditPoints="1"/>
              </p:cNvSpPr>
              <p:nvPr/>
            </p:nvSpPr>
            <p:spPr bwMode="auto">
              <a:xfrm>
                <a:off x="3848100" y="4148138"/>
                <a:ext cx="669925" cy="515937"/>
              </a:xfrm>
              <a:custGeom>
                <a:avLst/>
                <a:gdLst>
                  <a:gd name="T0" fmla="*/ 416 w 422"/>
                  <a:gd name="T1" fmla="*/ 176 h 325"/>
                  <a:gd name="T2" fmla="*/ 341 w 422"/>
                  <a:gd name="T3" fmla="*/ 186 h 325"/>
                  <a:gd name="T4" fmla="*/ 349 w 422"/>
                  <a:gd name="T5" fmla="*/ 152 h 325"/>
                  <a:gd name="T6" fmla="*/ 330 w 422"/>
                  <a:gd name="T7" fmla="*/ 72 h 325"/>
                  <a:gd name="T8" fmla="*/ 209 w 422"/>
                  <a:gd name="T9" fmla="*/ 0 h 325"/>
                  <a:gd name="T10" fmla="*/ 145 w 422"/>
                  <a:gd name="T11" fmla="*/ 42 h 325"/>
                  <a:gd name="T12" fmla="*/ 101 w 422"/>
                  <a:gd name="T13" fmla="*/ 101 h 325"/>
                  <a:gd name="T14" fmla="*/ 37 w 422"/>
                  <a:gd name="T15" fmla="*/ 188 h 325"/>
                  <a:gd name="T16" fmla="*/ 105 w 422"/>
                  <a:gd name="T17" fmla="*/ 303 h 325"/>
                  <a:gd name="T18" fmla="*/ 217 w 422"/>
                  <a:gd name="T19" fmla="*/ 308 h 325"/>
                  <a:gd name="T20" fmla="*/ 349 w 422"/>
                  <a:gd name="T21" fmla="*/ 320 h 325"/>
                  <a:gd name="T22" fmla="*/ 396 w 422"/>
                  <a:gd name="T23" fmla="*/ 265 h 325"/>
                  <a:gd name="T24" fmla="*/ 390 w 422"/>
                  <a:gd name="T25" fmla="*/ 196 h 325"/>
                  <a:gd name="T26" fmla="*/ 56 w 422"/>
                  <a:gd name="T27" fmla="*/ 237 h 325"/>
                  <a:gd name="T28" fmla="*/ 51 w 422"/>
                  <a:gd name="T29" fmla="*/ 233 h 325"/>
                  <a:gd name="T30" fmla="*/ 39 w 422"/>
                  <a:gd name="T31" fmla="*/ 225 h 325"/>
                  <a:gd name="T32" fmla="*/ 23 w 422"/>
                  <a:gd name="T33" fmla="*/ 220 h 325"/>
                  <a:gd name="T34" fmla="*/ 10 w 422"/>
                  <a:gd name="T35" fmla="*/ 222 h 325"/>
                  <a:gd name="T36" fmla="*/ 14 w 422"/>
                  <a:gd name="T37" fmla="*/ 217 h 325"/>
                  <a:gd name="T38" fmla="*/ 16 w 422"/>
                  <a:gd name="T39" fmla="*/ 213 h 325"/>
                  <a:gd name="T40" fmla="*/ 30 w 422"/>
                  <a:gd name="T41" fmla="*/ 207 h 325"/>
                  <a:gd name="T42" fmla="*/ 42 w 422"/>
                  <a:gd name="T43" fmla="*/ 204 h 325"/>
                  <a:gd name="T44" fmla="*/ 49 w 422"/>
                  <a:gd name="T45" fmla="*/ 213 h 325"/>
                  <a:gd name="T46" fmla="*/ 52 w 422"/>
                  <a:gd name="T47" fmla="*/ 214 h 325"/>
                  <a:gd name="T48" fmla="*/ 51 w 422"/>
                  <a:gd name="T49" fmla="*/ 224 h 325"/>
                  <a:gd name="T50" fmla="*/ 62 w 422"/>
                  <a:gd name="T51" fmla="*/ 239 h 325"/>
                  <a:gd name="T52" fmla="*/ 60 w 422"/>
                  <a:gd name="T53" fmla="*/ 247 h 325"/>
                  <a:gd name="T54" fmla="*/ 86 w 422"/>
                  <a:gd name="T55" fmla="*/ 300 h 325"/>
                  <a:gd name="T56" fmla="*/ 86 w 422"/>
                  <a:gd name="T57" fmla="*/ 293 h 325"/>
                  <a:gd name="T58" fmla="*/ 80 w 422"/>
                  <a:gd name="T59" fmla="*/ 287 h 325"/>
                  <a:gd name="T60" fmla="*/ 72 w 422"/>
                  <a:gd name="T61" fmla="*/ 280 h 325"/>
                  <a:gd name="T62" fmla="*/ 70 w 422"/>
                  <a:gd name="T63" fmla="*/ 274 h 325"/>
                  <a:gd name="T64" fmla="*/ 77 w 422"/>
                  <a:gd name="T65" fmla="*/ 269 h 325"/>
                  <a:gd name="T66" fmla="*/ 79 w 422"/>
                  <a:gd name="T67" fmla="*/ 273 h 325"/>
                  <a:gd name="T68" fmla="*/ 83 w 422"/>
                  <a:gd name="T69" fmla="*/ 279 h 325"/>
                  <a:gd name="T70" fmla="*/ 87 w 422"/>
                  <a:gd name="T71" fmla="*/ 285 h 325"/>
                  <a:gd name="T72" fmla="*/ 90 w 422"/>
                  <a:gd name="T73" fmla="*/ 287 h 325"/>
                  <a:gd name="T74" fmla="*/ 90 w 422"/>
                  <a:gd name="T75" fmla="*/ 294 h 325"/>
                  <a:gd name="T76" fmla="*/ 88 w 422"/>
                  <a:gd name="T77" fmla="*/ 300 h 325"/>
                  <a:gd name="T78" fmla="*/ 270 w 422"/>
                  <a:gd name="T79" fmla="*/ 190 h 325"/>
                  <a:gd name="T80" fmla="*/ 264 w 422"/>
                  <a:gd name="T81" fmla="*/ 197 h 325"/>
                  <a:gd name="T82" fmla="*/ 258 w 422"/>
                  <a:gd name="T83" fmla="*/ 201 h 325"/>
                  <a:gd name="T84" fmla="*/ 258 w 422"/>
                  <a:gd name="T85" fmla="*/ 206 h 325"/>
                  <a:gd name="T86" fmla="*/ 257 w 422"/>
                  <a:gd name="T87" fmla="*/ 214 h 325"/>
                  <a:gd name="T88" fmla="*/ 250 w 422"/>
                  <a:gd name="T89" fmla="*/ 219 h 325"/>
                  <a:gd name="T90" fmla="*/ 245 w 422"/>
                  <a:gd name="T91" fmla="*/ 215 h 325"/>
                  <a:gd name="T92" fmla="*/ 232 w 422"/>
                  <a:gd name="T93" fmla="*/ 214 h 325"/>
                  <a:gd name="T94" fmla="*/ 228 w 422"/>
                  <a:gd name="T95" fmla="*/ 213 h 325"/>
                  <a:gd name="T96" fmla="*/ 220 w 422"/>
                  <a:gd name="T97" fmla="*/ 208 h 325"/>
                  <a:gd name="T98" fmla="*/ 220 w 422"/>
                  <a:gd name="T99" fmla="*/ 201 h 325"/>
                  <a:gd name="T100" fmla="*/ 226 w 422"/>
                  <a:gd name="T101" fmla="*/ 194 h 325"/>
                  <a:gd name="T102" fmla="*/ 233 w 422"/>
                  <a:gd name="T103" fmla="*/ 181 h 325"/>
                  <a:gd name="T104" fmla="*/ 232 w 422"/>
                  <a:gd name="T105" fmla="*/ 158 h 325"/>
                  <a:gd name="T106" fmla="*/ 236 w 422"/>
                  <a:gd name="T107" fmla="*/ 153 h 325"/>
                  <a:gd name="T108" fmla="*/ 239 w 422"/>
                  <a:gd name="T109" fmla="*/ 159 h 325"/>
                  <a:gd name="T110" fmla="*/ 240 w 422"/>
                  <a:gd name="T111" fmla="*/ 162 h 325"/>
                  <a:gd name="T112" fmla="*/ 251 w 422"/>
                  <a:gd name="T113" fmla="*/ 164 h 325"/>
                  <a:gd name="T114" fmla="*/ 267 w 422"/>
                  <a:gd name="T115" fmla="*/ 160 h 325"/>
                  <a:gd name="T116" fmla="*/ 274 w 422"/>
                  <a:gd name="T117" fmla="*/ 166 h 325"/>
                  <a:gd name="T118" fmla="*/ 265 w 422"/>
                  <a:gd name="T119" fmla="*/ 175 h 325"/>
                  <a:gd name="T120" fmla="*/ 260 w 422"/>
                  <a:gd name="T121" fmla="*/ 187 h 325"/>
                  <a:gd name="T122" fmla="*/ 269 w 422"/>
                  <a:gd name="T123" fmla="*/ 187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22" h="325">
                    <a:moveTo>
                      <a:pt x="394" y="228"/>
                    </a:moveTo>
                    <a:lnTo>
                      <a:pt x="410" y="235"/>
                    </a:lnTo>
                    <a:lnTo>
                      <a:pt x="422" y="223"/>
                    </a:lnTo>
                    <a:lnTo>
                      <a:pt x="412" y="192"/>
                    </a:lnTo>
                    <a:lnTo>
                      <a:pt x="416" y="176"/>
                    </a:lnTo>
                    <a:lnTo>
                      <a:pt x="405" y="168"/>
                    </a:lnTo>
                    <a:lnTo>
                      <a:pt x="393" y="158"/>
                    </a:lnTo>
                    <a:lnTo>
                      <a:pt x="373" y="158"/>
                    </a:lnTo>
                    <a:lnTo>
                      <a:pt x="346" y="178"/>
                    </a:lnTo>
                    <a:lnTo>
                      <a:pt x="341" y="186"/>
                    </a:lnTo>
                    <a:lnTo>
                      <a:pt x="337" y="194"/>
                    </a:lnTo>
                    <a:lnTo>
                      <a:pt x="330" y="177"/>
                    </a:lnTo>
                    <a:lnTo>
                      <a:pt x="329" y="177"/>
                    </a:lnTo>
                    <a:lnTo>
                      <a:pt x="340" y="164"/>
                    </a:lnTo>
                    <a:lnTo>
                      <a:pt x="349" y="152"/>
                    </a:lnTo>
                    <a:lnTo>
                      <a:pt x="359" y="144"/>
                    </a:lnTo>
                    <a:lnTo>
                      <a:pt x="368" y="138"/>
                    </a:lnTo>
                    <a:lnTo>
                      <a:pt x="370" y="129"/>
                    </a:lnTo>
                    <a:lnTo>
                      <a:pt x="352" y="113"/>
                    </a:lnTo>
                    <a:lnTo>
                      <a:pt x="330" y="72"/>
                    </a:lnTo>
                    <a:lnTo>
                      <a:pt x="326" y="60"/>
                    </a:lnTo>
                    <a:lnTo>
                      <a:pt x="309" y="16"/>
                    </a:lnTo>
                    <a:lnTo>
                      <a:pt x="287" y="1"/>
                    </a:lnTo>
                    <a:lnTo>
                      <a:pt x="235" y="0"/>
                    </a:lnTo>
                    <a:lnTo>
                      <a:pt x="209" y="0"/>
                    </a:lnTo>
                    <a:lnTo>
                      <a:pt x="191" y="15"/>
                    </a:lnTo>
                    <a:lnTo>
                      <a:pt x="183" y="18"/>
                    </a:lnTo>
                    <a:lnTo>
                      <a:pt x="168" y="26"/>
                    </a:lnTo>
                    <a:lnTo>
                      <a:pt x="159" y="19"/>
                    </a:lnTo>
                    <a:lnTo>
                      <a:pt x="145" y="42"/>
                    </a:lnTo>
                    <a:lnTo>
                      <a:pt x="140" y="45"/>
                    </a:lnTo>
                    <a:lnTo>
                      <a:pt x="120" y="59"/>
                    </a:lnTo>
                    <a:lnTo>
                      <a:pt x="104" y="68"/>
                    </a:lnTo>
                    <a:lnTo>
                      <a:pt x="106" y="97"/>
                    </a:lnTo>
                    <a:lnTo>
                      <a:pt x="101" y="101"/>
                    </a:lnTo>
                    <a:lnTo>
                      <a:pt x="87" y="114"/>
                    </a:lnTo>
                    <a:lnTo>
                      <a:pt x="58" y="116"/>
                    </a:lnTo>
                    <a:lnTo>
                      <a:pt x="38" y="137"/>
                    </a:lnTo>
                    <a:lnTo>
                      <a:pt x="41" y="186"/>
                    </a:lnTo>
                    <a:lnTo>
                      <a:pt x="37" y="188"/>
                    </a:lnTo>
                    <a:lnTo>
                      <a:pt x="37" y="188"/>
                    </a:lnTo>
                    <a:lnTo>
                      <a:pt x="0" y="204"/>
                    </a:lnTo>
                    <a:lnTo>
                      <a:pt x="2" y="246"/>
                    </a:lnTo>
                    <a:lnTo>
                      <a:pt x="61" y="310"/>
                    </a:lnTo>
                    <a:lnTo>
                      <a:pt x="105" y="303"/>
                    </a:lnTo>
                    <a:lnTo>
                      <a:pt x="125" y="271"/>
                    </a:lnTo>
                    <a:lnTo>
                      <a:pt x="144" y="238"/>
                    </a:lnTo>
                    <a:lnTo>
                      <a:pt x="181" y="234"/>
                    </a:lnTo>
                    <a:lnTo>
                      <a:pt x="189" y="249"/>
                    </a:lnTo>
                    <a:lnTo>
                      <a:pt x="217" y="308"/>
                    </a:lnTo>
                    <a:lnTo>
                      <a:pt x="218" y="310"/>
                    </a:lnTo>
                    <a:lnTo>
                      <a:pt x="240" y="325"/>
                    </a:lnTo>
                    <a:lnTo>
                      <a:pt x="276" y="311"/>
                    </a:lnTo>
                    <a:lnTo>
                      <a:pt x="292" y="318"/>
                    </a:lnTo>
                    <a:lnTo>
                      <a:pt x="349" y="320"/>
                    </a:lnTo>
                    <a:lnTo>
                      <a:pt x="349" y="312"/>
                    </a:lnTo>
                    <a:lnTo>
                      <a:pt x="348" y="296"/>
                    </a:lnTo>
                    <a:lnTo>
                      <a:pt x="354" y="287"/>
                    </a:lnTo>
                    <a:lnTo>
                      <a:pt x="385" y="283"/>
                    </a:lnTo>
                    <a:lnTo>
                      <a:pt x="396" y="265"/>
                    </a:lnTo>
                    <a:lnTo>
                      <a:pt x="400" y="246"/>
                    </a:lnTo>
                    <a:lnTo>
                      <a:pt x="385" y="241"/>
                    </a:lnTo>
                    <a:lnTo>
                      <a:pt x="384" y="233"/>
                    </a:lnTo>
                    <a:lnTo>
                      <a:pt x="381" y="201"/>
                    </a:lnTo>
                    <a:lnTo>
                      <a:pt x="390" y="196"/>
                    </a:lnTo>
                    <a:lnTo>
                      <a:pt x="394" y="228"/>
                    </a:lnTo>
                    <a:close/>
                    <a:moveTo>
                      <a:pt x="57" y="243"/>
                    </a:moveTo>
                    <a:lnTo>
                      <a:pt x="57" y="243"/>
                    </a:lnTo>
                    <a:lnTo>
                      <a:pt x="56" y="239"/>
                    </a:lnTo>
                    <a:lnTo>
                      <a:pt x="56" y="237"/>
                    </a:lnTo>
                    <a:lnTo>
                      <a:pt x="56" y="237"/>
                    </a:lnTo>
                    <a:lnTo>
                      <a:pt x="54" y="236"/>
                    </a:lnTo>
                    <a:lnTo>
                      <a:pt x="52" y="234"/>
                    </a:lnTo>
                    <a:lnTo>
                      <a:pt x="52" y="234"/>
                    </a:lnTo>
                    <a:lnTo>
                      <a:pt x="51" y="233"/>
                    </a:lnTo>
                    <a:lnTo>
                      <a:pt x="49" y="232"/>
                    </a:lnTo>
                    <a:lnTo>
                      <a:pt x="45" y="230"/>
                    </a:lnTo>
                    <a:lnTo>
                      <a:pt x="45" y="230"/>
                    </a:lnTo>
                    <a:lnTo>
                      <a:pt x="42" y="227"/>
                    </a:lnTo>
                    <a:lnTo>
                      <a:pt x="39" y="225"/>
                    </a:lnTo>
                    <a:lnTo>
                      <a:pt x="36" y="222"/>
                    </a:lnTo>
                    <a:lnTo>
                      <a:pt x="36" y="222"/>
                    </a:lnTo>
                    <a:lnTo>
                      <a:pt x="33" y="221"/>
                    </a:lnTo>
                    <a:lnTo>
                      <a:pt x="29" y="220"/>
                    </a:lnTo>
                    <a:lnTo>
                      <a:pt x="23" y="220"/>
                    </a:lnTo>
                    <a:lnTo>
                      <a:pt x="23" y="220"/>
                    </a:lnTo>
                    <a:lnTo>
                      <a:pt x="20" y="220"/>
                    </a:lnTo>
                    <a:lnTo>
                      <a:pt x="16" y="221"/>
                    </a:lnTo>
                    <a:lnTo>
                      <a:pt x="10" y="222"/>
                    </a:lnTo>
                    <a:lnTo>
                      <a:pt x="10" y="222"/>
                    </a:lnTo>
                    <a:lnTo>
                      <a:pt x="9" y="221"/>
                    </a:lnTo>
                    <a:lnTo>
                      <a:pt x="8" y="220"/>
                    </a:lnTo>
                    <a:lnTo>
                      <a:pt x="10" y="218"/>
                    </a:lnTo>
                    <a:lnTo>
                      <a:pt x="10" y="218"/>
                    </a:lnTo>
                    <a:lnTo>
                      <a:pt x="14" y="217"/>
                    </a:lnTo>
                    <a:lnTo>
                      <a:pt x="18" y="218"/>
                    </a:lnTo>
                    <a:lnTo>
                      <a:pt x="18" y="218"/>
                    </a:lnTo>
                    <a:lnTo>
                      <a:pt x="15" y="215"/>
                    </a:lnTo>
                    <a:lnTo>
                      <a:pt x="15" y="215"/>
                    </a:lnTo>
                    <a:lnTo>
                      <a:pt x="16" y="213"/>
                    </a:lnTo>
                    <a:lnTo>
                      <a:pt x="18" y="212"/>
                    </a:lnTo>
                    <a:lnTo>
                      <a:pt x="19" y="211"/>
                    </a:lnTo>
                    <a:lnTo>
                      <a:pt x="19" y="211"/>
                    </a:lnTo>
                    <a:lnTo>
                      <a:pt x="24" y="210"/>
                    </a:lnTo>
                    <a:lnTo>
                      <a:pt x="30" y="207"/>
                    </a:lnTo>
                    <a:lnTo>
                      <a:pt x="30" y="207"/>
                    </a:lnTo>
                    <a:lnTo>
                      <a:pt x="35" y="204"/>
                    </a:lnTo>
                    <a:lnTo>
                      <a:pt x="35" y="204"/>
                    </a:lnTo>
                    <a:lnTo>
                      <a:pt x="42" y="204"/>
                    </a:lnTo>
                    <a:lnTo>
                      <a:pt x="42" y="204"/>
                    </a:lnTo>
                    <a:lnTo>
                      <a:pt x="46" y="204"/>
                    </a:lnTo>
                    <a:lnTo>
                      <a:pt x="48" y="206"/>
                    </a:lnTo>
                    <a:lnTo>
                      <a:pt x="48" y="209"/>
                    </a:lnTo>
                    <a:lnTo>
                      <a:pt x="48" y="209"/>
                    </a:lnTo>
                    <a:lnTo>
                      <a:pt x="49" y="213"/>
                    </a:lnTo>
                    <a:lnTo>
                      <a:pt x="49" y="213"/>
                    </a:lnTo>
                    <a:lnTo>
                      <a:pt x="50" y="213"/>
                    </a:lnTo>
                    <a:lnTo>
                      <a:pt x="50" y="213"/>
                    </a:lnTo>
                    <a:lnTo>
                      <a:pt x="51" y="213"/>
                    </a:lnTo>
                    <a:lnTo>
                      <a:pt x="52" y="214"/>
                    </a:lnTo>
                    <a:lnTo>
                      <a:pt x="51" y="218"/>
                    </a:lnTo>
                    <a:lnTo>
                      <a:pt x="51" y="218"/>
                    </a:lnTo>
                    <a:lnTo>
                      <a:pt x="50" y="221"/>
                    </a:lnTo>
                    <a:lnTo>
                      <a:pt x="51" y="224"/>
                    </a:lnTo>
                    <a:lnTo>
                      <a:pt x="51" y="224"/>
                    </a:lnTo>
                    <a:lnTo>
                      <a:pt x="53" y="227"/>
                    </a:lnTo>
                    <a:lnTo>
                      <a:pt x="55" y="229"/>
                    </a:lnTo>
                    <a:lnTo>
                      <a:pt x="59" y="233"/>
                    </a:lnTo>
                    <a:lnTo>
                      <a:pt x="59" y="233"/>
                    </a:lnTo>
                    <a:lnTo>
                      <a:pt x="62" y="239"/>
                    </a:lnTo>
                    <a:lnTo>
                      <a:pt x="63" y="245"/>
                    </a:lnTo>
                    <a:lnTo>
                      <a:pt x="63" y="245"/>
                    </a:lnTo>
                    <a:lnTo>
                      <a:pt x="62" y="248"/>
                    </a:lnTo>
                    <a:lnTo>
                      <a:pt x="61" y="248"/>
                    </a:lnTo>
                    <a:lnTo>
                      <a:pt x="60" y="247"/>
                    </a:lnTo>
                    <a:lnTo>
                      <a:pt x="57" y="243"/>
                    </a:lnTo>
                    <a:lnTo>
                      <a:pt x="57" y="243"/>
                    </a:lnTo>
                    <a:close/>
                    <a:moveTo>
                      <a:pt x="88" y="300"/>
                    </a:moveTo>
                    <a:lnTo>
                      <a:pt x="88" y="300"/>
                    </a:lnTo>
                    <a:lnTo>
                      <a:pt x="86" y="300"/>
                    </a:lnTo>
                    <a:lnTo>
                      <a:pt x="85" y="300"/>
                    </a:lnTo>
                    <a:lnTo>
                      <a:pt x="85" y="300"/>
                    </a:lnTo>
                    <a:lnTo>
                      <a:pt x="86" y="297"/>
                    </a:lnTo>
                    <a:lnTo>
                      <a:pt x="86" y="295"/>
                    </a:lnTo>
                    <a:lnTo>
                      <a:pt x="86" y="293"/>
                    </a:lnTo>
                    <a:lnTo>
                      <a:pt x="86" y="293"/>
                    </a:lnTo>
                    <a:lnTo>
                      <a:pt x="83" y="290"/>
                    </a:lnTo>
                    <a:lnTo>
                      <a:pt x="81" y="289"/>
                    </a:lnTo>
                    <a:lnTo>
                      <a:pt x="80" y="287"/>
                    </a:lnTo>
                    <a:lnTo>
                      <a:pt x="80" y="287"/>
                    </a:lnTo>
                    <a:lnTo>
                      <a:pt x="79" y="285"/>
                    </a:lnTo>
                    <a:lnTo>
                      <a:pt x="78" y="282"/>
                    </a:lnTo>
                    <a:lnTo>
                      <a:pt x="78" y="282"/>
                    </a:lnTo>
                    <a:lnTo>
                      <a:pt x="75" y="281"/>
                    </a:lnTo>
                    <a:lnTo>
                      <a:pt x="72" y="280"/>
                    </a:lnTo>
                    <a:lnTo>
                      <a:pt x="70" y="278"/>
                    </a:lnTo>
                    <a:lnTo>
                      <a:pt x="69" y="276"/>
                    </a:lnTo>
                    <a:lnTo>
                      <a:pt x="69" y="274"/>
                    </a:lnTo>
                    <a:lnTo>
                      <a:pt x="69" y="274"/>
                    </a:lnTo>
                    <a:lnTo>
                      <a:pt x="70" y="274"/>
                    </a:lnTo>
                    <a:lnTo>
                      <a:pt x="72" y="272"/>
                    </a:lnTo>
                    <a:lnTo>
                      <a:pt x="72" y="272"/>
                    </a:lnTo>
                    <a:lnTo>
                      <a:pt x="74" y="270"/>
                    </a:lnTo>
                    <a:lnTo>
                      <a:pt x="77" y="269"/>
                    </a:lnTo>
                    <a:lnTo>
                      <a:pt x="77" y="269"/>
                    </a:lnTo>
                    <a:lnTo>
                      <a:pt x="77" y="270"/>
                    </a:lnTo>
                    <a:lnTo>
                      <a:pt x="77" y="271"/>
                    </a:lnTo>
                    <a:lnTo>
                      <a:pt x="78" y="272"/>
                    </a:lnTo>
                    <a:lnTo>
                      <a:pt x="79" y="273"/>
                    </a:lnTo>
                    <a:lnTo>
                      <a:pt x="79" y="273"/>
                    </a:lnTo>
                    <a:lnTo>
                      <a:pt x="81" y="273"/>
                    </a:lnTo>
                    <a:lnTo>
                      <a:pt x="81" y="276"/>
                    </a:lnTo>
                    <a:lnTo>
                      <a:pt x="81" y="276"/>
                    </a:lnTo>
                    <a:lnTo>
                      <a:pt x="82" y="278"/>
                    </a:lnTo>
                    <a:lnTo>
                      <a:pt x="83" y="279"/>
                    </a:lnTo>
                    <a:lnTo>
                      <a:pt x="84" y="279"/>
                    </a:lnTo>
                    <a:lnTo>
                      <a:pt x="86" y="280"/>
                    </a:lnTo>
                    <a:lnTo>
                      <a:pt x="86" y="280"/>
                    </a:lnTo>
                    <a:lnTo>
                      <a:pt x="87" y="283"/>
                    </a:lnTo>
                    <a:lnTo>
                      <a:pt x="87" y="285"/>
                    </a:lnTo>
                    <a:lnTo>
                      <a:pt x="87" y="285"/>
                    </a:lnTo>
                    <a:lnTo>
                      <a:pt x="87" y="285"/>
                    </a:lnTo>
                    <a:lnTo>
                      <a:pt x="88" y="286"/>
                    </a:lnTo>
                    <a:lnTo>
                      <a:pt x="90" y="287"/>
                    </a:lnTo>
                    <a:lnTo>
                      <a:pt x="90" y="287"/>
                    </a:lnTo>
                    <a:lnTo>
                      <a:pt x="90" y="289"/>
                    </a:lnTo>
                    <a:lnTo>
                      <a:pt x="90" y="290"/>
                    </a:lnTo>
                    <a:lnTo>
                      <a:pt x="89" y="292"/>
                    </a:lnTo>
                    <a:lnTo>
                      <a:pt x="90" y="294"/>
                    </a:lnTo>
                    <a:lnTo>
                      <a:pt x="90" y="294"/>
                    </a:lnTo>
                    <a:lnTo>
                      <a:pt x="93" y="298"/>
                    </a:lnTo>
                    <a:lnTo>
                      <a:pt x="93" y="300"/>
                    </a:lnTo>
                    <a:lnTo>
                      <a:pt x="93" y="300"/>
                    </a:lnTo>
                    <a:lnTo>
                      <a:pt x="91" y="300"/>
                    </a:lnTo>
                    <a:lnTo>
                      <a:pt x="88" y="300"/>
                    </a:lnTo>
                    <a:lnTo>
                      <a:pt x="88" y="300"/>
                    </a:lnTo>
                    <a:close/>
                    <a:moveTo>
                      <a:pt x="269" y="187"/>
                    </a:moveTo>
                    <a:lnTo>
                      <a:pt x="269" y="187"/>
                    </a:lnTo>
                    <a:lnTo>
                      <a:pt x="269" y="188"/>
                    </a:lnTo>
                    <a:lnTo>
                      <a:pt x="270" y="190"/>
                    </a:lnTo>
                    <a:lnTo>
                      <a:pt x="269" y="193"/>
                    </a:lnTo>
                    <a:lnTo>
                      <a:pt x="269" y="193"/>
                    </a:lnTo>
                    <a:lnTo>
                      <a:pt x="268" y="194"/>
                    </a:lnTo>
                    <a:lnTo>
                      <a:pt x="268" y="194"/>
                    </a:lnTo>
                    <a:lnTo>
                      <a:pt x="264" y="197"/>
                    </a:lnTo>
                    <a:lnTo>
                      <a:pt x="261" y="199"/>
                    </a:lnTo>
                    <a:lnTo>
                      <a:pt x="261" y="199"/>
                    </a:lnTo>
                    <a:lnTo>
                      <a:pt x="260" y="200"/>
                    </a:lnTo>
                    <a:lnTo>
                      <a:pt x="258" y="201"/>
                    </a:lnTo>
                    <a:lnTo>
                      <a:pt x="258" y="201"/>
                    </a:lnTo>
                    <a:lnTo>
                      <a:pt x="259" y="202"/>
                    </a:lnTo>
                    <a:lnTo>
                      <a:pt x="259" y="204"/>
                    </a:lnTo>
                    <a:lnTo>
                      <a:pt x="259" y="205"/>
                    </a:lnTo>
                    <a:lnTo>
                      <a:pt x="259" y="205"/>
                    </a:lnTo>
                    <a:lnTo>
                      <a:pt x="258" y="206"/>
                    </a:lnTo>
                    <a:lnTo>
                      <a:pt x="256" y="207"/>
                    </a:lnTo>
                    <a:lnTo>
                      <a:pt x="255" y="208"/>
                    </a:lnTo>
                    <a:lnTo>
                      <a:pt x="255" y="209"/>
                    </a:lnTo>
                    <a:lnTo>
                      <a:pt x="255" y="209"/>
                    </a:lnTo>
                    <a:lnTo>
                      <a:pt x="257" y="214"/>
                    </a:lnTo>
                    <a:lnTo>
                      <a:pt x="257" y="214"/>
                    </a:lnTo>
                    <a:lnTo>
                      <a:pt x="254" y="216"/>
                    </a:lnTo>
                    <a:lnTo>
                      <a:pt x="254" y="216"/>
                    </a:lnTo>
                    <a:lnTo>
                      <a:pt x="252" y="218"/>
                    </a:lnTo>
                    <a:lnTo>
                      <a:pt x="250" y="219"/>
                    </a:lnTo>
                    <a:lnTo>
                      <a:pt x="250" y="219"/>
                    </a:lnTo>
                    <a:lnTo>
                      <a:pt x="246" y="219"/>
                    </a:lnTo>
                    <a:lnTo>
                      <a:pt x="246" y="219"/>
                    </a:lnTo>
                    <a:lnTo>
                      <a:pt x="246" y="217"/>
                    </a:lnTo>
                    <a:lnTo>
                      <a:pt x="245" y="215"/>
                    </a:lnTo>
                    <a:lnTo>
                      <a:pt x="244" y="215"/>
                    </a:lnTo>
                    <a:lnTo>
                      <a:pt x="244" y="215"/>
                    </a:lnTo>
                    <a:lnTo>
                      <a:pt x="238" y="212"/>
                    </a:lnTo>
                    <a:lnTo>
                      <a:pt x="238" y="212"/>
                    </a:lnTo>
                    <a:lnTo>
                      <a:pt x="232" y="214"/>
                    </a:lnTo>
                    <a:lnTo>
                      <a:pt x="232" y="214"/>
                    </a:lnTo>
                    <a:lnTo>
                      <a:pt x="232" y="214"/>
                    </a:lnTo>
                    <a:lnTo>
                      <a:pt x="232" y="214"/>
                    </a:lnTo>
                    <a:lnTo>
                      <a:pt x="230" y="214"/>
                    </a:lnTo>
                    <a:lnTo>
                      <a:pt x="228" y="213"/>
                    </a:lnTo>
                    <a:lnTo>
                      <a:pt x="225" y="212"/>
                    </a:lnTo>
                    <a:lnTo>
                      <a:pt x="225" y="212"/>
                    </a:lnTo>
                    <a:lnTo>
                      <a:pt x="223" y="210"/>
                    </a:lnTo>
                    <a:lnTo>
                      <a:pt x="220" y="208"/>
                    </a:lnTo>
                    <a:lnTo>
                      <a:pt x="220" y="208"/>
                    </a:lnTo>
                    <a:lnTo>
                      <a:pt x="219" y="204"/>
                    </a:lnTo>
                    <a:lnTo>
                      <a:pt x="219" y="204"/>
                    </a:lnTo>
                    <a:lnTo>
                      <a:pt x="219" y="202"/>
                    </a:lnTo>
                    <a:lnTo>
                      <a:pt x="219" y="202"/>
                    </a:lnTo>
                    <a:lnTo>
                      <a:pt x="220" y="201"/>
                    </a:lnTo>
                    <a:lnTo>
                      <a:pt x="224" y="200"/>
                    </a:lnTo>
                    <a:lnTo>
                      <a:pt x="224" y="200"/>
                    </a:lnTo>
                    <a:lnTo>
                      <a:pt x="225" y="198"/>
                    </a:lnTo>
                    <a:lnTo>
                      <a:pt x="225" y="196"/>
                    </a:lnTo>
                    <a:lnTo>
                      <a:pt x="226" y="194"/>
                    </a:lnTo>
                    <a:lnTo>
                      <a:pt x="228" y="192"/>
                    </a:lnTo>
                    <a:lnTo>
                      <a:pt x="228" y="192"/>
                    </a:lnTo>
                    <a:lnTo>
                      <a:pt x="232" y="187"/>
                    </a:lnTo>
                    <a:lnTo>
                      <a:pt x="233" y="185"/>
                    </a:lnTo>
                    <a:lnTo>
                      <a:pt x="233" y="181"/>
                    </a:lnTo>
                    <a:lnTo>
                      <a:pt x="233" y="181"/>
                    </a:lnTo>
                    <a:lnTo>
                      <a:pt x="231" y="168"/>
                    </a:lnTo>
                    <a:lnTo>
                      <a:pt x="231" y="168"/>
                    </a:lnTo>
                    <a:lnTo>
                      <a:pt x="231" y="164"/>
                    </a:lnTo>
                    <a:lnTo>
                      <a:pt x="232" y="158"/>
                    </a:lnTo>
                    <a:lnTo>
                      <a:pt x="232" y="158"/>
                    </a:lnTo>
                    <a:lnTo>
                      <a:pt x="232" y="156"/>
                    </a:lnTo>
                    <a:lnTo>
                      <a:pt x="232" y="156"/>
                    </a:lnTo>
                    <a:lnTo>
                      <a:pt x="236" y="153"/>
                    </a:lnTo>
                    <a:lnTo>
                      <a:pt x="236" y="153"/>
                    </a:lnTo>
                    <a:lnTo>
                      <a:pt x="238" y="153"/>
                    </a:lnTo>
                    <a:lnTo>
                      <a:pt x="239" y="153"/>
                    </a:lnTo>
                    <a:lnTo>
                      <a:pt x="240" y="155"/>
                    </a:lnTo>
                    <a:lnTo>
                      <a:pt x="240" y="155"/>
                    </a:lnTo>
                    <a:lnTo>
                      <a:pt x="239" y="159"/>
                    </a:lnTo>
                    <a:lnTo>
                      <a:pt x="238" y="161"/>
                    </a:lnTo>
                    <a:lnTo>
                      <a:pt x="238" y="161"/>
                    </a:lnTo>
                    <a:lnTo>
                      <a:pt x="238" y="161"/>
                    </a:lnTo>
                    <a:lnTo>
                      <a:pt x="240" y="162"/>
                    </a:lnTo>
                    <a:lnTo>
                      <a:pt x="240" y="162"/>
                    </a:lnTo>
                    <a:lnTo>
                      <a:pt x="243" y="163"/>
                    </a:lnTo>
                    <a:lnTo>
                      <a:pt x="243" y="163"/>
                    </a:lnTo>
                    <a:lnTo>
                      <a:pt x="248" y="166"/>
                    </a:lnTo>
                    <a:lnTo>
                      <a:pt x="248" y="166"/>
                    </a:lnTo>
                    <a:lnTo>
                      <a:pt x="251" y="164"/>
                    </a:lnTo>
                    <a:lnTo>
                      <a:pt x="255" y="162"/>
                    </a:lnTo>
                    <a:lnTo>
                      <a:pt x="255" y="162"/>
                    </a:lnTo>
                    <a:lnTo>
                      <a:pt x="262" y="160"/>
                    </a:lnTo>
                    <a:lnTo>
                      <a:pt x="262" y="160"/>
                    </a:lnTo>
                    <a:lnTo>
                      <a:pt x="267" y="160"/>
                    </a:lnTo>
                    <a:lnTo>
                      <a:pt x="271" y="160"/>
                    </a:lnTo>
                    <a:lnTo>
                      <a:pt x="271" y="160"/>
                    </a:lnTo>
                    <a:lnTo>
                      <a:pt x="272" y="160"/>
                    </a:lnTo>
                    <a:lnTo>
                      <a:pt x="273" y="162"/>
                    </a:lnTo>
                    <a:lnTo>
                      <a:pt x="274" y="166"/>
                    </a:lnTo>
                    <a:lnTo>
                      <a:pt x="274" y="166"/>
                    </a:lnTo>
                    <a:lnTo>
                      <a:pt x="272" y="168"/>
                    </a:lnTo>
                    <a:lnTo>
                      <a:pt x="269" y="172"/>
                    </a:lnTo>
                    <a:lnTo>
                      <a:pt x="269" y="172"/>
                    </a:lnTo>
                    <a:lnTo>
                      <a:pt x="265" y="175"/>
                    </a:lnTo>
                    <a:lnTo>
                      <a:pt x="264" y="177"/>
                    </a:lnTo>
                    <a:lnTo>
                      <a:pt x="263" y="180"/>
                    </a:lnTo>
                    <a:lnTo>
                      <a:pt x="263" y="180"/>
                    </a:lnTo>
                    <a:lnTo>
                      <a:pt x="262" y="184"/>
                    </a:lnTo>
                    <a:lnTo>
                      <a:pt x="260" y="187"/>
                    </a:lnTo>
                    <a:lnTo>
                      <a:pt x="260" y="187"/>
                    </a:lnTo>
                    <a:lnTo>
                      <a:pt x="261" y="187"/>
                    </a:lnTo>
                    <a:lnTo>
                      <a:pt x="263" y="187"/>
                    </a:lnTo>
                    <a:lnTo>
                      <a:pt x="269" y="187"/>
                    </a:lnTo>
                    <a:lnTo>
                      <a:pt x="269" y="187"/>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grpSp>
            <p:nvGrpSpPr>
              <p:cNvPr id="13" name="Groupe 4123">
                <a:extLst>
                  <a:ext uri="{FF2B5EF4-FFF2-40B4-BE49-F238E27FC236}">
                    <a16:creationId xmlns:a16="http://schemas.microsoft.com/office/drawing/2014/main" id="{44ADEE07-E82B-4076-2452-0D4E6FE6669F}"/>
                  </a:ext>
                </a:extLst>
              </p:cNvPr>
              <p:cNvGrpSpPr/>
              <p:nvPr/>
            </p:nvGrpSpPr>
            <p:grpSpPr>
              <a:xfrm>
                <a:off x="4556125" y="4932363"/>
                <a:ext cx="725488" cy="874712"/>
                <a:chOff x="4556125" y="4932363"/>
                <a:chExt cx="725488" cy="874712"/>
              </a:xfrm>
              <a:grpFill/>
            </p:grpSpPr>
            <p:sp>
              <p:nvSpPr>
                <p:cNvPr id="52" name="Freeform 24">
                  <a:extLst>
                    <a:ext uri="{FF2B5EF4-FFF2-40B4-BE49-F238E27FC236}">
                      <a16:creationId xmlns:a16="http://schemas.microsoft.com/office/drawing/2014/main" id="{82E4FE5B-0DCB-D39C-8FC8-212D63C8C77A}"/>
                    </a:ext>
                  </a:extLst>
                </p:cNvPr>
                <p:cNvSpPr>
                  <a:spLocks/>
                </p:cNvSpPr>
                <p:nvPr/>
              </p:nvSpPr>
              <p:spPr bwMode="auto">
                <a:xfrm>
                  <a:off x="5153025" y="5746750"/>
                  <a:ext cx="19050" cy="15875"/>
                </a:xfrm>
                <a:custGeom>
                  <a:avLst/>
                  <a:gdLst>
                    <a:gd name="T0" fmla="*/ 9 w 12"/>
                    <a:gd name="T1" fmla="*/ 0 h 10"/>
                    <a:gd name="T2" fmla="*/ 0 w 12"/>
                    <a:gd name="T3" fmla="*/ 9 h 10"/>
                    <a:gd name="T4" fmla="*/ 12 w 12"/>
                    <a:gd name="T5" fmla="*/ 10 h 10"/>
                    <a:gd name="T6" fmla="*/ 12 w 12"/>
                    <a:gd name="T7" fmla="*/ 10 h 10"/>
                    <a:gd name="T8" fmla="*/ 10 w 12"/>
                    <a:gd name="T9" fmla="*/ 4 h 10"/>
                    <a:gd name="T10" fmla="*/ 9 w 12"/>
                    <a:gd name="T11" fmla="*/ 0 h 10"/>
                    <a:gd name="T12" fmla="*/ 9 w 12"/>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9" y="0"/>
                      </a:moveTo>
                      <a:lnTo>
                        <a:pt x="0" y="9"/>
                      </a:lnTo>
                      <a:lnTo>
                        <a:pt x="12" y="10"/>
                      </a:lnTo>
                      <a:lnTo>
                        <a:pt x="12" y="10"/>
                      </a:lnTo>
                      <a:lnTo>
                        <a:pt x="10" y="4"/>
                      </a:lnTo>
                      <a:lnTo>
                        <a:pt x="9" y="0"/>
                      </a:lnTo>
                      <a:lnTo>
                        <a:pt x="9" y="0"/>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53" name="Freeform 26">
                  <a:extLst>
                    <a:ext uri="{FF2B5EF4-FFF2-40B4-BE49-F238E27FC236}">
                      <a16:creationId xmlns:a16="http://schemas.microsoft.com/office/drawing/2014/main" id="{9433A7DA-4C31-E43F-A150-AA3C17718E91}"/>
                    </a:ext>
                  </a:extLst>
                </p:cNvPr>
                <p:cNvSpPr>
                  <a:spLocks/>
                </p:cNvSpPr>
                <p:nvPr/>
              </p:nvSpPr>
              <p:spPr bwMode="auto">
                <a:xfrm>
                  <a:off x="4735513" y="4932363"/>
                  <a:ext cx="146050" cy="120650"/>
                </a:xfrm>
                <a:custGeom>
                  <a:avLst/>
                  <a:gdLst>
                    <a:gd name="T0" fmla="*/ 7 w 92"/>
                    <a:gd name="T1" fmla="*/ 61 h 76"/>
                    <a:gd name="T2" fmla="*/ 54 w 92"/>
                    <a:gd name="T3" fmla="*/ 76 h 76"/>
                    <a:gd name="T4" fmla="*/ 67 w 92"/>
                    <a:gd name="T5" fmla="*/ 67 h 76"/>
                    <a:gd name="T6" fmla="*/ 76 w 92"/>
                    <a:gd name="T7" fmla="*/ 47 h 76"/>
                    <a:gd name="T8" fmla="*/ 92 w 92"/>
                    <a:gd name="T9" fmla="*/ 25 h 76"/>
                    <a:gd name="T10" fmla="*/ 76 w 92"/>
                    <a:gd name="T11" fmla="*/ 27 h 76"/>
                    <a:gd name="T12" fmla="*/ 60 w 92"/>
                    <a:gd name="T13" fmla="*/ 15 h 76"/>
                    <a:gd name="T14" fmla="*/ 46 w 92"/>
                    <a:gd name="T15" fmla="*/ 0 h 76"/>
                    <a:gd name="T16" fmla="*/ 1 w 92"/>
                    <a:gd name="T17" fmla="*/ 6 h 76"/>
                    <a:gd name="T18" fmla="*/ 5 w 92"/>
                    <a:gd name="T19" fmla="*/ 29 h 76"/>
                    <a:gd name="T20" fmla="*/ 12 w 92"/>
                    <a:gd name="T21" fmla="*/ 35 h 76"/>
                    <a:gd name="T22" fmla="*/ 0 w 92"/>
                    <a:gd name="T23" fmla="*/ 38 h 76"/>
                    <a:gd name="T24" fmla="*/ 7 w 92"/>
                    <a:gd name="T25" fmla="*/ 6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 h="76">
                      <a:moveTo>
                        <a:pt x="7" y="61"/>
                      </a:moveTo>
                      <a:lnTo>
                        <a:pt x="54" y="76"/>
                      </a:lnTo>
                      <a:lnTo>
                        <a:pt x="67" y="67"/>
                      </a:lnTo>
                      <a:lnTo>
                        <a:pt x="76" y="47"/>
                      </a:lnTo>
                      <a:lnTo>
                        <a:pt x="92" y="25"/>
                      </a:lnTo>
                      <a:lnTo>
                        <a:pt x="76" y="27"/>
                      </a:lnTo>
                      <a:lnTo>
                        <a:pt x="60" y="15"/>
                      </a:lnTo>
                      <a:lnTo>
                        <a:pt x="46" y="0"/>
                      </a:lnTo>
                      <a:lnTo>
                        <a:pt x="1" y="6"/>
                      </a:lnTo>
                      <a:lnTo>
                        <a:pt x="5" y="29"/>
                      </a:lnTo>
                      <a:lnTo>
                        <a:pt x="12" y="35"/>
                      </a:lnTo>
                      <a:lnTo>
                        <a:pt x="0" y="38"/>
                      </a:lnTo>
                      <a:lnTo>
                        <a:pt x="7" y="61"/>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54" name="Freeform 27">
                  <a:extLst>
                    <a:ext uri="{FF2B5EF4-FFF2-40B4-BE49-F238E27FC236}">
                      <a16:creationId xmlns:a16="http://schemas.microsoft.com/office/drawing/2014/main" id="{7370154B-17A7-3FEC-4918-F044D79EBF19}"/>
                    </a:ext>
                  </a:extLst>
                </p:cNvPr>
                <p:cNvSpPr>
                  <a:spLocks/>
                </p:cNvSpPr>
                <p:nvPr/>
              </p:nvSpPr>
              <p:spPr bwMode="auto">
                <a:xfrm>
                  <a:off x="4556125" y="4981575"/>
                  <a:ext cx="725488" cy="825500"/>
                </a:xfrm>
                <a:custGeom>
                  <a:avLst/>
                  <a:gdLst>
                    <a:gd name="T0" fmla="*/ 455 w 457"/>
                    <a:gd name="T1" fmla="*/ 416 h 520"/>
                    <a:gd name="T2" fmla="*/ 447 w 457"/>
                    <a:gd name="T3" fmla="*/ 410 h 520"/>
                    <a:gd name="T4" fmla="*/ 421 w 457"/>
                    <a:gd name="T5" fmla="*/ 388 h 520"/>
                    <a:gd name="T6" fmla="*/ 406 w 457"/>
                    <a:gd name="T7" fmla="*/ 390 h 520"/>
                    <a:gd name="T8" fmla="*/ 389 w 457"/>
                    <a:gd name="T9" fmla="*/ 376 h 520"/>
                    <a:gd name="T10" fmla="*/ 383 w 457"/>
                    <a:gd name="T11" fmla="*/ 346 h 520"/>
                    <a:gd name="T12" fmla="*/ 384 w 457"/>
                    <a:gd name="T13" fmla="*/ 340 h 520"/>
                    <a:gd name="T14" fmla="*/ 384 w 457"/>
                    <a:gd name="T15" fmla="*/ 334 h 520"/>
                    <a:gd name="T16" fmla="*/ 382 w 457"/>
                    <a:gd name="T17" fmla="*/ 328 h 520"/>
                    <a:gd name="T18" fmla="*/ 385 w 457"/>
                    <a:gd name="T19" fmla="*/ 315 h 520"/>
                    <a:gd name="T20" fmla="*/ 390 w 457"/>
                    <a:gd name="T21" fmla="*/ 308 h 520"/>
                    <a:gd name="T22" fmla="*/ 405 w 457"/>
                    <a:gd name="T23" fmla="*/ 277 h 520"/>
                    <a:gd name="T24" fmla="*/ 364 w 457"/>
                    <a:gd name="T25" fmla="*/ 247 h 520"/>
                    <a:gd name="T26" fmla="*/ 385 w 457"/>
                    <a:gd name="T27" fmla="*/ 236 h 520"/>
                    <a:gd name="T28" fmla="*/ 396 w 457"/>
                    <a:gd name="T29" fmla="*/ 227 h 520"/>
                    <a:gd name="T30" fmla="*/ 385 w 457"/>
                    <a:gd name="T31" fmla="*/ 223 h 520"/>
                    <a:gd name="T32" fmla="*/ 385 w 457"/>
                    <a:gd name="T33" fmla="*/ 216 h 520"/>
                    <a:gd name="T34" fmla="*/ 392 w 457"/>
                    <a:gd name="T35" fmla="*/ 209 h 520"/>
                    <a:gd name="T36" fmla="*/ 398 w 457"/>
                    <a:gd name="T37" fmla="*/ 182 h 520"/>
                    <a:gd name="T38" fmla="*/ 399 w 457"/>
                    <a:gd name="T39" fmla="*/ 173 h 520"/>
                    <a:gd name="T40" fmla="*/ 393 w 457"/>
                    <a:gd name="T41" fmla="*/ 168 h 520"/>
                    <a:gd name="T42" fmla="*/ 379 w 457"/>
                    <a:gd name="T43" fmla="*/ 160 h 520"/>
                    <a:gd name="T44" fmla="*/ 374 w 457"/>
                    <a:gd name="T45" fmla="*/ 155 h 520"/>
                    <a:gd name="T46" fmla="*/ 372 w 457"/>
                    <a:gd name="T47" fmla="*/ 139 h 520"/>
                    <a:gd name="T48" fmla="*/ 391 w 457"/>
                    <a:gd name="T49" fmla="*/ 114 h 520"/>
                    <a:gd name="T50" fmla="*/ 407 w 457"/>
                    <a:gd name="T51" fmla="*/ 116 h 520"/>
                    <a:gd name="T52" fmla="*/ 426 w 457"/>
                    <a:gd name="T53" fmla="*/ 118 h 520"/>
                    <a:gd name="T54" fmla="*/ 436 w 457"/>
                    <a:gd name="T55" fmla="*/ 122 h 520"/>
                    <a:gd name="T56" fmla="*/ 438 w 457"/>
                    <a:gd name="T57" fmla="*/ 111 h 520"/>
                    <a:gd name="T58" fmla="*/ 419 w 457"/>
                    <a:gd name="T59" fmla="*/ 92 h 520"/>
                    <a:gd name="T60" fmla="*/ 415 w 457"/>
                    <a:gd name="T61" fmla="*/ 69 h 520"/>
                    <a:gd name="T62" fmla="*/ 403 w 457"/>
                    <a:gd name="T63" fmla="*/ 47 h 520"/>
                    <a:gd name="T64" fmla="*/ 382 w 457"/>
                    <a:gd name="T65" fmla="*/ 28 h 520"/>
                    <a:gd name="T66" fmla="*/ 381 w 457"/>
                    <a:gd name="T67" fmla="*/ 20 h 520"/>
                    <a:gd name="T68" fmla="*/ 303 w 457"/>
                    <a:gd name="T69" fmla="*/ 19 h 520"/>
                    <a:gd name="T70" fmla="*/ 195 w 457"/>
                    <a:gd name="T71" fmla="*/ 30 h 520"/>
                    <a:gd name="T72" fmla="*/ 135 w 457"/>
                    <a:gd name="T73" fmla="*/ 104 h 520"/>
                    <a:gd name="T74" fmla="*/ 103 w 457"/>
                    <a:gd name="T75" fmla="*/ 144 h 520"/>
                    <a:gd name="T76" fmla="*/ 144 w 457"/>
                    <a:gd name="T77" fmla="*/ 130 h 520"/>
                    <a:gd name="T78" fmla="*/ 199 w 457"/>
                    <a:gd name="T79" fmla="*/ 153 h 520"/>
                    <a:gd name="T80" fmla="*/ 219 w 457"/>
                    <a:gd name="T81" fmla="*/ 233 h 520"/>
                    <a:gd name="T82" fmla="*/ 114 w 457"/>
                    <a:gd name="T83" fmla="*/ 337 h 520"/>
                    <a:gd name="T84" fmla="*/ 20 w 457"/>
                    <a:gd name="T85" fmla="*/ 390 h 520"/>
                    <a:gd name="T86" fmla="*/ 17 w 457"/>
                    <a:gd name="T87" fmla="*/ 418 h 520"/>
                    <a:gd name="T88" fmla="*/ 79 w 457"/>
                    <a:gd name="T89" fmla="*/ 468 h 520"/>
                    <a:gd name="T90" fmla="*/ 154 w 457"/>
                    <a:gd name="T91" fmla="*/ 431 h 520"/>
                    <a:gd name="T92" fmla="*/ 221 w 457"/>
                    <a:gd name="T93" fmla="*/ 475 h 520"/>
                    <a:gd name="T94" fmla="*/ 313 w 457"/>
                    <a:gd name="T95" fmla="*/ 520 h 520"/>
                    <a:gd name="T96" fmla="*/ 385 w 457"/>
                    <a:gd name="T97" fmla="*/ 482 h 520"/>
                    <a:gd name="T98" fmla="*/ 456 w 457"/>
                    <a:gd name="T99" fmla="*/ 441 h 520"/>
                    <a:gd name="T100" fmla="*/ 456 w 457"/>
                    <a:gd name="T101" fmla="*/ 428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57" h="520">
                      <a:moveTo>
                        <a:pt x="457" y="420"/>
                      </a:moveTo>
                      <a:lnTo>
                        <a:pt x="457" y="420"/>
                      </a:lnTo>
                      <a:lnTo>
                        <a:pt x="456" y="418"/>
                      </a:lnTo>
                      <a:lnTo>
                        <a:pt x="455" y="416"/>
                      </a:lnTo>
                      <a:lnTo>
                        <a:pt x="453" y="414"/>
                      </a:lnTo>
                      <a:lnTo>
                        <a:pt x="452" y="414"/>
                      </a:lnTo>
                      <a:lnTo>
                        <a:pt x="452" y="414"/>
                      </a:lnTo>
                      <a:lnTo>
                        <a:pt x="447" y="410"/>
                      </a:lnTo>
                      <a:lnTo>
                        <a:pt x="437" y="401"/>
                      </a:lnTo>
                      <a:lnTo>
                        <a:pt x="427" y="392"/>
                      </a:lnTo>
                      <a:lnTo>
                        <a:pt x="424" y="389"/>
                      </a:lnTo>
                      <a:lnTo>
                        <a:pt x="421" y="388"/>
                      </a:lnTo>
                      <a:lnTo>
                        <a:pt x="421" y="388"/>
                      </a:lnTo>
                      <a:lnTo>
                        <a:pt x="416" y="387"/>
                      </a:lnTo>
                      <a:lnTo>
                        <a:pt x="411" y="388"/>
                      </a:lnTo>
                      <a:lnTo>
                        <a:pt x="406" y="390"/>
                      </a:lnTo>
                      <a:lnTo>
                        <a:pt x="399" y="383"/>
                      </a:lnTo>
                      <a:lnTo>
                        <a:pt x="399" y="383"/>
                      </a:lnTo>
                      <a:lnTo>
                        <a:pt x="389" y="376"/>
                      </a:lnTo>
                      <a:lnTo>
                        <a:pt x="389" y="376"/>
                      </a:lnTo>
                      <a:lnTo>
                        <a:pt x="387" y="372"/>
                      </a:lnTo>
                      <a:lnTo>
                        <a:pt x="384" y="365"/>
                      </a:lnTo>
                      <a:lnTo>
                        <a:pt x="381" y="356"/>
                      </a:lnTo>
                      <a:lnTo>
                        <a:pt x="383" y="346"/>
                      </a:lnTo>
                      <a:lnTo>
                        <a:pt x="383" y="346"/>
                      </a:lnTo>
                      <a:lnTo>
                        <a:pt x="384" y="344"/>
                      </a:lnTo>
                      <a:lnTo>
                        <a:pt x="384" y="342"/>
                      </a:lnTo>
                      <a:lnTo>
                        <a:pt x="384" y="340"/>
                      </a:lnTo>
                      <a:lnTo>
                        <a:pt x="384" y="340"/>
                      </a:lnTo>
                      <a:lnTo>
                        <a:pt x="383" y="335"/>
                      </a:lnTo>
                      <a:lnTo>
                        <a:pt x="384" y="334"/>
                      </a:lnTo>
                      <a:lnTo>
                        <a:pt x="384" y="334"/>
                      </a:lnTo>
                      <a:lnTo>
                        <a:pt x="383" y="332"/>
                      </a:lnTo>
                      <a:lnTo>
                        <a:pt x="383" y="330"/>
                      </a:lnTo>
                      <a:lnTo>
                        <a:pt x="382" y="328"/>
                      </a:lnTo>
                      <a:lnTo>
                        <a:pt x="382" y="328"/>
                      </a:lnTo>
                      <a:lnTo>
                        <a:pt x="381" y="325"/>
                      </a:lnTo>
                      <a:lnTo>
                        <a:pt x="381" y="323"/>
                      </a:lnTo>
                      <a:lnTo>
                        <a:pt x="381" y="319"/>
                      </a:lnTo>
                      <a:lnTo>
                        <a:pt x="385" y="315"/>
                      </a:lnTo>
                      <a:lnTo>
                        <a:pt x="385" y="315"/>
                      </a:lnTo>
                      <a:lnTo>
                        <a:pt x="387" y="312"/>
                      </a:lnTo>
                      <a:lnTo>
                        <a:pt x="390" y="308"/>
                      </a:lnTo>
                      <a:lnTo>
                        <a:pt x="390" y="308"/>
                      </a:lnTo>
                      <a:lnTo>
                        <a:pt x="394" y="304"/>
                      </a:lnTo>
                      <a:lnTo>
                        <a:pt x="397" y="298"/>
                      </a:lnTo>
                      <a:lnTo>
                        <a:pt x="397" y="298"/>
                      </a:lnTo>
                      <a:lnTo>
                        <a:pt x="405" y="277"/>
                      </a:lnTo>
                      <a:lnTo>
                        <a:pt x="385" y="274"/>
                      </a:lnTo>
                      <a:lnTo>
                        <a:pt x="373" y="263"/>
                      </a:lnTo>
                      <a:lnTo>
                        <a:pt x="364" y="247"/>
                      </a:lnTo>
                      <a:lnTo>
                        <a:pt x="364" y="247"/>
                      </a:lnTo>
                      <a:lnTo>
                        <a:pt x="372" y="242"/>
                      </a:lnTo>
                      <a:lnTo>
                        <a:pt x="378" y="239"/>
                      </a:lnTo>
                      <a:lnTo>
                        <a:pt x="385" y="236"/>
                      </a:lnTo>
                      <a:lnTo>
                        <a:pt x="385" y="236"/>
                      </a:lnTo>
                      <a:lnTo>
                        <a:pt x="391" y="234"/>
                      </a:lnTo>
                      <a:lnTo>
                        <a:pt x="395" y="231"/>
                      </a:lnTo>
                      <a:lnTo>
                        <a:pt x="396" y="229"/>
                      </a:lnTo>
                      <a:lnTo>
                        <a:pt x="396" y="227"/>
                      </a:lnTo>
                      <a:lnTo>
                        <a:pt x="395" y="226"/>
                      </a:lnTo>
                      <a:lnTo>
                        <a:pt x="393" y="225"/>
                      </a:lnTo>
                      <a:lnTo>
                        <a:pt x="393" y="225"/>
                      </a:lnTo>
                      <a:lnTo>
                        <a:pt x="385" y="223"/>
                      </a:lnTo>
                      <a:lnTo>
                        <a:pt x="384" y="222"/>
                      </a:lnTo>
                      <a:lnTo>
                        <a:pt x="384" y="221"/>
                      </a:lnTo>
                      <a:lnTo>
                        <a:pt x="385" y="216"/>
                      </a:lnTo>
                      <a:lnTo>
                        <a:pt x="385" y="216"/>
                      </a:lnTo>
                      <a:lnTo>
                        <a:pt x="389" y="213"/>
                      </a:lnTo>
                      <a:lnTo>
                        <a:pt x="391" y="211"/>
                      </a:lnTo>
                      <a:lnTo>
                        <a:pt x="392" y="209"/>
                      </a:lnTo>
                      <a:lnTo>
                        <a:pt x="392" y="209"/>
                      </a:lnTo>
                      <a:lnTo>
                        <a:pt x="392" y="192"/>
                      </a:lnTo>
                      <a:lnTo>
                        <a:pt x="392" y="192"/>
                      </a:lnTo>
                      <a:lnTo>
                        <a:pt x="396" y="187"/>
                      </a:lnTo>
                      <a:lnTo>
                        <a:pt x="398" y="182"/>
                      </a:lnTo>
                      <a:lnTo>
                        <a:pt x="400" y="176"/>
                      </a:lnTo>
                      <a:lnTo>
                        <a:pt x="400" y="176"/>
                      </a:lnTo>
                      <a:lnTo>
                        <a:pt x="400" y="174"/>
                      </a:lnTo>
                      <a:lnTo>
                        <a:pt x="399" y="173"/>
                      </a:lnTo>
                      <a:lnTo>
                        <a:pt x="397" y="169"/>
                      </a:lnTo>
                      <a:lnTo>
                        <a:pt x="394" y="168"/>
                      </a:lnTo>
                      <a:lnTo>
                        <a:pt x="393" y="168"/>
                      </a:lnTo>
                      <a:lnTo>
                        <a:pt x="393" y="168"/>
                      </a:lnTo>
                      <a:lnTo>
                        <a:pt x="388" y="164"/>
                      </a:lnTo>
                      <a:lnTo>
                        <a:pt x="383" y="162"/>
                      </a:lnTo>
                      <a:lnTo>
                        <a:pt x="379" y="160"/>
                      </a:lnTo>
                      <a:lnTo>
                        <a:pt x="379" y="160"/>
                      </a:lnTo>
                      <a:lnTo>
                        <a:pt x="377" y="160"/>
                      </a:lnTo>
                      <a:lnTo>
                        <a:pt x="376" y="158"/>
                      </a:lnTo>
                      <a:lnTo>
                        <a:pt x="374" y="155"/>
                      </a:lnTo>
                      <a:lnTo>
                        <a:pt x="374" y="155"/>
                      </a:lnTo>
                      <a:lnTo>
                        <a:pt x="372" y="147"/>
                      </a:lnTo>
                      <a:lnTo>
                        <a:pt x="372" y="147"/>
                      </a:lnTo>
                      <a:lnTo>
                        <a:pt x="372" y="144"/>
                      </a:lnTo>
                      <a:lnTo>
                        <a:pt x="372" y="139"/>
                      </a:lnTo>
                      <a:lnTo>
                        <a:pt x="372" y="133"/>
                      </a:lnTo>
                      <a:lnTo>
                        <a:pt x="372" y="133"/>
                      </a:lnTo>
                      <a:lnTo>
                        <a:pt x="391" y="114"/>
                      </a:lnTo>
                      <a:lnTo>
                        <a:pt x="391" y="114"/>
                      </a:lnTo>
                      <a:lnTo>
                        <a:pt x="393" y="113"/>
                      </a:lnTo>
                      <a:lnTo>
                        <a:pt x="396" y="112"/>
                      </a:lnTo>
                      <a:lnTo>
                        <a:pt x="401" y="114"/>
                      </a:lnTo>
                      <a:lnTo>
                        <a:pt x="407" y="116"/>
                      </a:lnTo>
                      <a:lnTo>
                        <a:pt x="412" y="117"/>
                      </a:lnTo>
                      <a:lnTo>
                        <a:pt x="412" y="117"/>
                      </a:lnTo>
                      <a:lnTo>
                        <a:pt x="421" y="118"/>
                      </a:lnTo>
                      <a:lnTo>
                        <a:pt x="426" y="118"/>
                      </a:lnTo>
                      <a:lnTo>
                        <a:pt x="431" y="126"/>
                      </a:lnTo>
                      <a:lnTo>
                        <a:pt x="431" y="126"/>
                      </a:lnTo>
                      <a:lnTo>
                        <a:pt x="434" y="124"/>
                      </a:lnTo>
                      <a:lnTo>
                        <a:pt x="436" y="122"/>
                      </a:lnTo>
                      <a:lnTo>
                        <a:pt x="437" y="119"/>
                      </a:lnTo>
                      <a:lnTo>
                        <a:pt x="437" y="119"/>
                      </a:lnTo>
                      <a:lnTo>
                        <a:pt x="438" y="115"/>
                      </a:lnTo>
                      <a:lnTo>
                        <a:pt x="438" y="111"/>
                      </a:lnTo>
                      <a:lnTo>
                        <a:pt x="438" y="105"/>
                      </a:lnTo>
                      <a:lnTo>
                        <a:pt x="425" y="98"/>
                      </a:lnTo>
                      <a:lnTo>
                        <a:pt x="419" y="92"/>
                      </a:lnTo>
                      <a:lnTo>
                        <a:pt x="419" y="92"/>
                      </a:lnTo>
                      <a:lnTo>
                        <a:pt x="418" y="85"/>
                      </a:lnTo>
                      <a:lnTo>
                        <a:pt x="416" y="74"/>
                      </a:lnTo>
                      <a:lnTo>
                        <a:pt x="416" y="74"/>
                      </a:lnTo>
                      <a:lnTo>
                        <a:pt x="415" y="69"/>
                      </a:lnTo>
                      <a:lnTo>
                        <a:pt x="412" y="65"/>
                      </a:lnTo>
                      <a:lnTo>
                        <a:pt x="408" y="60"/>
                      </a:lnTo>
                      <a:lnTo>
                        <a:pt x="403" y="47"/>
                      </a:lnTo>
                      <a:lnTo>
                        <a:pt x="403" y="47"/>
                      </a:lnTo>
                      <a:lnTo>
                        <a:pt x="389" y="33"/>
                      </a:lnTo>
                      <a:lnTo>
                        <a:pt x="389" y="33"/>
                      </a:lnTo>
                      <a:lnTo>
                        <a:pt x="385" y="30"/>
                      </a:lnTo>
                      <a:lnTo>
                        <a:pt x="382" y="28"/>
                      </a:lnTo>
                      <a:lnTo>
                        <a:pt x="378" y="27"/>
                      </a:lnTo>
                      <a:lnTo>
                        <a:pt x="378" y="27"/>
                      </a:lnTo>
                      <a:lnTo>
                        <a:pt x="381" y="20"/>
                      </a:lnTo>
                      <a:lnTo>
                        <a:pt x="381" y="20"/>
                      </a:lnTo>
                      <a:lnTo>
                        <a:pt x="381" y="19"/>
                      </a:lnTo>
                      <a:lnTo>
                        <a:pt x="344" y="11"/>
                      </a:lnTo>
                      <a:lnTo>
                        <a:pt x="328" y="3"/>
                      </a:lnTo>
                      <a:lnTo>
                        <a:pt x="303" y="19"/>
                      </a:lnTo>
                      <a:lnTo>
                        <a:pt x="276" y="11"/>
                      </a:lnTo>
                      <a:lnTo>
                        <a:pt x="274" y="10"/>
                      </a:lnTo>
                      <a:lnTo>
                        <a:pt x="248" y="0"/>
                      </a:lnTo>
                      <a:lnTo>
                        <a:pt x="195" y="30"/>
                      </a:lnTo>
                      <a:lnTo>
                        <a:pt x="175" y="44"/>
                      </a:lnTo>
                      <a:lnTo>
                        <a:pt x="177" y="74"/>
                      </a:lnTo>
                      <a:lnTo>
                        <a:pt x="155" y="95"/>
                      </a:lnTo>
                      <a:lnTo>
                        <a:pt x="135" y="104"/>
                      </a:lnTo>
                      <a:lnTo>
                        <a:pt x="116" y="108"/>
                      </a:lnTo>
                      <a:lnTo>
                        <a:pt x="73" y="155"/>
                      </a:lnTo>
                      <a:lnTo>
                        <a:pt x="82" y="162"/>
                      </a:lnTo>
                      <a:lnTo>
                        <a:pt x="103" y="144"/>
                      </a:lnTo>
                      <a:lnTo>
                        <a:pt x="128" y="155"/>
                      </a:lnTo>
                      <a:lnTo>
                        <a:pt x="139" y="148"/>
                      </a:lnTo>
                      <a:lnTo>
                        <a:pt x="144" y="130"/>
                      </a:lnTo>
                      <a:lnTo>
                        <a:pt x="144" y="130"/>
                      </a:lnTo>
                      <a:lnTo>
                        <a:pt x="183" y="122"/>
                      </a:lnTo>
                      <a:lnTo>
                        <a:pt x="201" y="112"/>
                      </a:lnTo>
                      <a:lnTo>
                        <a:pt x="196" y="129"/>
                      </a:lnTo>
                      <a:lnTo>
                        <a:pt x="199" y="153"/>
                      </a:lnTo>
                      <a:lnTo>
                        <a:pt x="216" y="165"/>
                      </a:lnTo>
                      <a:lnTo>
                        <a:pt x="211" y="200"/>
                      </a:lnTo>
                      <a:lnTo>
                        <a:pt x="233" y="201"/>
                      </a:lnTo>
                      <a:lnTo>
                        <a:pt x="219" y="233"/>
                      </a:lnTo>
                      <a:lnTo>
                        <a:pt x="208" y="256"/>
                      </a:lnTo>
                      <a:lnTo>
                        <a:pt x="186" y="294"/>
                      </a:lnTo>
                      <a:lnTo>
                        <a:pt x="147" y="312"/>
                      </a:lnTo>
                      <a:lnTo>
                        <a:pt x="114" y="337"/>
                      </a:lnTo>
                      <a:lnTo>
                        <a:pt x="87" y="358"/>
                      </a:lnTo>
                      <a:lnTo>
                        <a:pt x="48" y="360"/>
                      </a:lnTo>
                      <a:lnTo>
                        <a:pt x="28" y="377"/>
                      </a:lnTo>
                      <a:lnTo>
                        <a:pt x="20" y="390"/>
                      </a:lnTo>
                      <a:lnTo>
                        <a:pt x="0" y="388"/>
                      </a:lnTo>
                      <a:lnTo>
                        <a:pt x="2" y="394"/>
                      </a:lnTo>
                      <a:lnTo>
                        <a:pt x="36" y="399"/>
                      </a:lnTo>
                      <a:lnTo>
                        <a:pt x="17" y="418"/>
                      </a:lnTo>
                      <a:lnTo>
                        <a:pt x="17" y="432"/>
                      </a:lnTo>
                      <a:lnTo>
                        <a:pt x="42" y="442"/>
                      </a:lnTo>
                      <a:lnTo>
                        <a:pt x="51" y="468"/>
                      </a:lnTo>
                      <a:lnTo>
                        <a:pt x="79" y="468"/>
                      </a:lnTo>
                      <a:lnTo>
                        <a:pt x="90" y="449"/>
                      </a:lnTo>
                      <a:lnTo>
                        <a:pt x="127" y="436"/>
                      </a:lnTo>
                      <a:lnTo>
                        <a:pt x="154" y="412"/>
                      </a:lnTo>
                      <a:lnTo>
                        <a:pt x="154" y="431"/>
                      </a:lnTo>
                      <a:lnTo>
                        <a:pt x="206" y="432"/>
                      </a:lnTo>
                      <a:lnTo>
                        <a:pt x="152" y="463"/>
                      </a:lnTo>
                      <a:lnTo>
                        <a:pt x="179" y="474"/>
                      </a:lnTo>
                      <a:lnTo>
                        <a:pt x="221" y="475"/>
                      </a:lnTo>
                      <a:lnTo>
                        <a:pt x="248" y="451"/>
                      </a:lnTo>
                      <a:lnTo>
                        <a:pt x="279" y="482"/>
                      </a:lnTo>
                      <a:lnTo>
                        <a:pt x="289" y="493"/>
                      </a:lnTo>
                      <a:lnTo>
                        <a:pt x="313" y="520"/>
                      </a:lnTo>
                      <a:lnTo>
                        <a:pt x="315" y="520"/>
                      </a:lnTo>
                      <a:lnTo>
                        <a:pt x="356" y="510"/>
                      </a:lnTo>
                      <a:lnTo>
                        <a:pt x="376" y="491"/>
                      </a:lnTo>
                      <a:lnTo>
                        <a:pt x="385" y="482"/>
                      </a:lnTo>
                      <a:lnTo>
                        <a:pt x="387" y="479"/>
                      </a:lnTo>
                      <a:lnTo>
                        <a:pt x="414" y="476"/>
                      </a:lnTo>
                      <a:lnTo>
                        <a:pt x="439" y="449"/>
                      </a:lnTo>
                      <a:lnTo>
                        <a:pt x="456" y="441"/>
                      </a:lnTo>
                      <a:lnTo>
                        <a:pt x="456" y="441"/>
                      </a:lnTo>
                      <a:lnTo>
                        <a:pt x="455" y="436"/>
                      </a:lnTo>
                      <a:lnTo>
                        <a:pt x="456" y="428"/>
                      </a:lnTo>
                      <a:lnTo>
                        <a:pt x="456" y="428"/>
                      </a:lnTo>
                      <a:lnTo>
                        <a:pt x="457" y="424"/>
                      </a:lnTo>
                      <a:lnTo>
                        <a:pt x="457" y="420"/>
                      </a:lnTo>
                      <a:lnTo>
                        <a:pt x="457" y="420"/>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grpSp>
          <p:grpSp>
            <p:nvGrpSpPr>
              <p:cNvPr id="14" name="Groupe 4125">
                <a:extLst>
                  <a:ext uri="{FF2B5EF4-FFF2-40B4-BE49-F238E27FC236}">
                    <a16:creationId xmlns:a16="http://schemas.microsoft.com/office/drawing/2014/main" id="{122F38D4-E607-5518-D9AA-A3040500DFAF}"/>
                  </a:ext>
                </a:extLst>
              </p:cNvPr>
              <p:cNvGrpSpPr/>
              <p:nvPr/>
            </p:nvGrpSpPr>
            <p:grpSpPr>
              <a:xfrm>
                <a:off x="3949700" y="1077913"/>
                <a:ext cx="1712913" cy="3336925"/>
                <a:chOff x="3949700" y="1077913"/>
                <a:chExt cx="1712913" cy="3336925"/>
              </a:xfrm>
              <a:grpFill/>
            </p:grpSpPr>
            <p:sp>
              <p:nvSpPr>
                <p:cNvPr id="15" name="Freeform 9">
                  <a:extLst>
                    <a:ext uri="{FF2B5EF4-FFF2-40B4-BE49-F238E27FC236}">
                      <a16:creationId xmlns:a16="http://schemas.microsoft.com/office/drawing/2014/main" id="{2712C291-548A-81A5-2DC6-F43F3E67B790}"/>
                    </a:ext>
                  </a:extLst>
                </p:cNvPr>
                <p:cNvSpPr>
                  <a:spLocks/>
                </p:cNvSpPr>
                <p:nvPr/>
              </p:nvSpPr>
              <p:spPr bwMode="auto">
                <a:xfrm>
                  <a:off x="4956175" y="2135188"/>
                  <a:ext cx="76200" cy="77787"/>
                </a:xfrm>
                <a:custGeom>
                  <a:avLst/>
                  <a:gdLst>
                    <a:gd name="T0" fmla="*/ 0 w 48"/>
                    <a:gd name="T1" fmla="*/ 12 h 49"/>
                    <a:gd name="T2" fmla="*/ 0 w 48"/>
                    <a:gd name="T3" fmla="*/ 29 h 49"/>
                    <a:gd name="T4" fmla="*/ 25 w 48"/>
                    <a:gd name="T5" fmla="*/ 49 h 49"/>
                    <a:gd name="T6" fmla="*/ 48 w 48"/>
                    <a:gd name="T7" fmla="*/ 35 h 49"/>
                    <a:gd name="T8" fmla="*/ 20 w 48"/>
                    <a:gd name="T9" fmla="*/ 0 h 49"/>
                    <a:gd name="T10" fmla="*/ 0 w 48"/>
                    <a:gd name="T11" fmla="*/ 12 h 49"/>
                  </a:gdLst>
                  <a:ahLst/>
                  <a:cxnLst>
                    <a:cxn ang="0">
                      <a:pos x="T0" y="T1"/>
                    </a:cxn>
                    <a:cxn ang="0">
                      <a:pos x="T2" y="T3"/>
                    </a:cxn>
                    <a:cxn ang="0">
                      <a:pos x="T4" y="T5"/>
                    </a:cxn>
                    <a:cxn ang="0">
                      <a:pos x="T6" y="T7"/>
                    </a:cxn>
                    <a:cxn ang="0">
                      <a:pos x="T8" y="T9"/>
                    </a:cxn>
                    <a:cxn ang="0">
                      <a:pos x="T10" y="T11"/>
                    </a:cxn>
                  </a:cxnLst>
                  <a:rect l="0" t="0" r="r" b="b"/>
                  <a:pathLst>
                    <a:path w="48" h="49">
                      <a:moveTo>
                        <a:pt x="0" y="12"/>
                      </a:moveTo>
                      <a:lnTo>
                        <a:pt x="0" y="29"/>
                      </a:lnTo>
                      <a:lnTo>
                        <a:pt x="25" y="49"/>
                      </a:lnTo>
                      <a:lnTo>
                        <a:pt x="48" y="35"/>
                      </a:lnTo>
                      <a:lnTo>
                        <a:pt x="20" y="0"/>
                      </a:lnTo>
                      <a:lnTo>
                        <a:pt x="0" y="12"/>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16" name="Freeform 10">
                  <a:extLst>
                    <a:ext uri="{FF2B5EF4-FFF2-40B4-BE49-F238E27FC236}">
                      <a16:creationId xmlns:a16="http://schemas.microsoft.com/office/drawing/2014/main" id="{3AD1D5FA-C1F7-AC58-6E72-348EF1F2471D}"/>
                    </a:ext>
                  </a:extLst>
                </p:cNvPr>
                <p:cNvSpPr>
                  <a:spLocks/>
                </p:cNvSpPr>
                <p:nvPr/>
              </p:nvSpPr>
              <p:spPr bwMode="auto">
                <a:xfrm>
                  <a:off x="5068888" y="2184400"/>
                  <a:ext cx="44450" cy="52387"/>
                </a:xfrm>
                <a:custGeom>
                  <a:avLst/>
                  <a:gdLst>
                    <a:gd name="T0" fmla="*/ 0 w 28"/>
                    <a:gd name="T1" fmla="*/ 7 h 33"/>
                    <a:gd name="T2" fmla="*/ 4 w 28"/>
                    <a:gd name="T3" fmla="*/ 26 h 33"/>
                    <a:gd name="T4" fmla="*/ 16 w 28"/>
                    <a:gd name="T5" fmla="*/ 33 h 33"/>
                    <a:gd name="T6" fmla="*/ 28 w 28"/>
                    <a:gd name="T7" fmla="*/ 11 h 33"/>
                    <a:gd name="T8" fmla="*/ 18 w 28"/>
                    <a:gd name="T9" fmla="*/ 0 h 33"/>
                    <a:gd name="T10" fmla="*/ 0 w 28"/>
                    <a:gd name="T11" fmla="*/ 7 h 33"/>
                  </a:gdLst>
                  <a:ahLst/>
                  <a:cxnLst>
                    <a:cxn ang="0">
                      <a:pos x="T0" y="T1"/>
                    </a:cxn>
                    <a:cxn ang="0">
                      <a:pos x="T2" y="T3"/>
                    </a:cxn>
                    <a:cxn ang="0">
                      <a:pos x="T4" y="T5"/>
                    </a:cxn>
                    <a:cxn ang="0">
                      <a:pos x="T6" y="T7"/>
                    </a:cxn>
                    <a:cxn ang="0">
                      <a:pos x="T8" y="T9"/>
                    </a:cxn>
                    <a:cxn ang="0">
                      <a:pos x="T10" y="T11"/>
                    </a:cxn>
                  </a:cxnLst>
                  <a:rect l="0" t="0" r="r" b="b"/>
                  <a:pathLst>
                    <a:path w="28" h="33">
                      <a:moveTo>
                        <a:pt x="0" y="7"/>
                      </a:moveTo>
                      <a:lnTo>
                        <a:pt x="4" y="26"/>
                      </a:lnTo>
                      <a:lnTo>
                        <a:pt x="16" y="33"/>
                      </a:lnTo>
                      <a:lnTo>
                        <a:pt x="28" y="11"/>
                      </a:lnTo>
                      <a:lnTo>
                        <a:pt x="18" y="0"/>
                      </a:lnTo>
                      <a:lnTo>
                        <a:pt x="0" y="7"/>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17" name="Freeform 11">
                  <a:extLst>
                    <a:ext uri="{FF2B5EF4-FFF2-40B4-BE49-F238E27FC236}">
                      <a16:creationId xmlns:a16="http://schemas.microsoft.com/office/drawing/2014/main" id="{EB6B4A02-BF48-14FE-7D24-6C09A0EB1F62}"/>
                    </a:ext>
                  </a:extLst>
                </p:cNvPr>
                <p:cNvSpPr>
                  <a:spLocks/>
                </p:cNvSpPr>
                <p:nvPr/>
              </p:nvSpPr>
              <p:spPr bwMode="auto">
                <a:xfrm>
                  <a:off x="4951413" y="2022475"/>
                  <a:ext cx="238125" cy="133350"/>
                </a:xfrm>
                <a:custGeom>
                  <a:avLst/>
                  <a:gdLst>
                    <a:gd name="T0" fmla="*/ 37 w 150"/>
                    <a:gd name="T1" fmla="*/ 69 h 84"/>
                    <a:gd name="T2" fmla="*/ 51 w 150"/>
                    <a:gd name="T3" fmla="*/ 81 h 84"/>
                    <a:gd name="T4" fmla="*/ 99 w 150"/>
                    <a:gd name="T5" fmla="*/ 51 h 84"/>
                    <a:gd name="T6" fmla="*/ 111 w 150"/>
                    <a:gd name="T7" fmla="*/ 84 h 84"/>
                    <a:gd name="T8" fmla="*/ 140 w 150"/>
                    <a:gd name="T9" fmla="*/ 78 h 84"/>
                    <a:gd name="T10" fmla="*/ 150 w 150"/>
                    <a:gd name="T11" fmla="*/ 52 h 84"/>
                    <a:gd name="T12" fmla="*/ 124 w 150"/>
                    <a:gd name="T13" fmla="*/ 60 h 84"/>
                    <a:gd name="T14" fmla="*/ 111 w 150"/>
                    <a:gd name="T15" fmla="*/ 50 h 84"/>
                    <a:gd name="T16" fmla="*/ 93 w 150"/>
                    <a:gd name="T17" fmla="*/ 35 h 84"/>
                    <a:gd name="T18" fmla="*/ 63 w 150"/>
                    <a:gd name="T19" fmla="*/ 59 h 84"/>
                    <a:gd name="T20" fmla="*/ 51 w 150"/>
                    <a:gd name="T21" fmla="*/ 43 h 84"/>
                    <a:gd name="T22" fmla="*/ 56 w 150"/>
                    <a:gd name="T23" fmla="*/ 22 h 84"/>
                    <a:gd name="T24" fmla="*/ 46 w 150"/>
                    <a:gd name="T25" fmla="*/ 6 h 84"/>
                    <a:gd name="T26" fmla="*/ 16 w 150"/>
                    <a:gd name="T27" fmla="*/ 0 h 84"/>
                    <a:gd name="T28" fmla="*/ 0 w 150"/>
                    <a:gd name="T29" fmla="*/ 46 h 84"/>
                    <a:gd name="T30" fmla="*/ 16 w 150"/>
                    <a:gd name="T31" fmla="*/ 67 h 84"/>
                    <a:gd name="T32" fmla="*/ 37 w 150"/>
                    <a:gd name="T33" fmla="*/ 6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 h="84">
                      <a:moveTo>
                        <a:pt x="37" y="69"/>
                      </a:moveTo>
                      <a:lnTo>
                        <a:pt x="51" y="81"/>
                      </a:lnTo>
                      <a:lnTo>
                        <a:pt x="99" y="51"/>
                      </a:lnTo>
                      <a:lnTo>
                        <a:pt x="111" y="84"/>
                      </a:lnTo>
                      <a:lnTo>
                        <a:pt x="140" y="78"/>
                      </a:lnTo>
                      <a:lnTo>
                        <a:pt x="150" y="52"/>
                      </a:lnTo>
                      <a:lnTo>
                        <a:pt x="124" y="60"/>
                      </a:lnTo>
                      <a:lnTo>
                        <a:pt x="111" y="50"/>
                      </a:lnTo>
                      <a:lnTo>
                        <a:pt x="93" y="35"/>
                      </a:lnTo>
                      <a:lnTo>
                        <a:pt x="63" y="59"/>
                      </a:lnTo>
                      <a:lnTo>
                        <a:pt x="51" y="43"/>
                      </a:lnTo>
                      <a:lnTo>
                        <a:pt x="56" y="22"/>
                      </a:lnTo>
                      <a:lnTo>
                        <a:pt x="46" y="6"/>
                      </a:lnTo>
                      <a:lnTo>
                        <a:pt x="16" y="0"/>
                      </a:lnTo>
                      <a:lnTo>
                        <a:pt x="0" y="46"/>
                      </a:lnTo>
                      <a:lnTo>
                        <a:pt x="16" y="67"/>
                      </a:lnTo>
                      <a:lnTo>
                        <a:pt x="37" y="69"/>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18" name="Freeform 12">
                  <a:extLst>
                    <a:ext uri="{FF2B5EF4-FFF2-40B4-BE49-F238E27FC236}">
                      <a16:creationId xmlns:a16="http://schemas.microsoft.com/office/drawing/2014/main" id="{00C7EBAB-6883-F474-5AD0-4E9BCFD26C47}"/>
                    </a:ext>
                  </a:extLst>
                </p:cNvPr>
                <p:cNvSpPr>
                  <a:spLocks/>
                </p:cNvSpPr>
                <p:nvPr/>
              </p:nvSpPr>
              <p:spPr bwMode="auto">
                <a:xfrm>
                  <a:off x="5037138" y="1995488"/>
                  <a:ext cx="49213" cy="33337"/>
                </a:xfrm>
                <a:custGeom>
                  <a:avLst/>
                  <a:gdLst>
                    <a:gd name="T0" fmla="*/ 31 w 31"/>
                    <a:gd name="T1" fmla="*/ 5 h 21"/>
                    <a:gd name="T2" fmla="*/ 4 w 31"/>
                    <a:gd name="T3" fmla="*/ 0 h 21"/>
                    <a:gd name="T4" fmla="*/ 0 w 31"/>
                    <a:gd name="T5" fmla="*/ 9 h 21"/>
                    <a:gd name="T6" fmla="*/ 12 w 31"/>
                    <a:gd name="T7" fmla="*/ 21 h 21"/>
                    <a:gd name="T8" fmla="*/ 31 w 31"/>
                    <a:gd name="T9" fmla="*/ 5 h 21"/>
                  </a:gdLst>
                  <a:ahLst/>
                  <a:cxnLst>
                    <a:cxn ang="0">
                      <a:pos x="T0" y="T1"/>
                    </a:cxn>
                    <a:cxn ang="0">
                      <a:pos x="T2" y="T3"/>
                    </a:cxn>
                    <a:cxn ang="0">
                      <a:pos x="T4" y="T5"/>
                    </a:cxn>
                    <a:cxn ang="0">
                      <a:pos x="T6" y="T7"/>
                    </a:cxn>
                    <a:cxn ang="0">
                      <a:pos x="T8" y="T9"/>
                    </a:cxn>
                  </a:cxnLst>
                  <a:rect l="0" t="0" r="r" b="b"/>
                  <a:pathLst>
                    <a:path w="31" h="21">
                      <a:moveTo>
                        <a:pt x="31" y="5"/>
                      </a:moveTo>
                      <a:lnTo>
                        <a:pt x="4" y="0"/>
                      </a:lnTo>
                      <a:lnTo>
                        <a:pt x="0" y="9"/>
                      </a:lnTo>
                      <a:lnTo>
                        <a:pt x="12" y="21"/>
                      </a:lnTo>
                      <a:lnTo>
                        <a:pt x="31" y="5"/>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19" name="Freeform 13">
                  <a:extLst>
                    <a:ext uri="{FF2B5EF4-FFF2-40B4-BE49-F238E27FC236}">
                      <a16:creationId xmlns:a16="http://schemas.microsoft.com/office/drawing/2014/main" id="{D83D3245-D794-F2CE-8064-6FD8B7EC77A6}"/>
                    </a:ext>
                  </a:extLst>
                </p:cNvPr>
                <p:cNvSpPr>
                  <a:spLocks/>
                </p:cNvSpPr>
                <p:nvPr/>
              </p:nvSpPr>
              <p:spPr bwMode="auto">
                <a:xfrm>
                  <a:off x="5046663" y="1914525"/>
                  <a:ext cx="69850" cy="68262"/>
                </a:xfrm>
                <a:custGeom>
                  <a:avLst/>
                  <a:gdLst>
                    <a:gd name="T0" fmla="*/ 39 w 44"/>
                    <a:gd name="T1" fmla="*/ 43 h 43"/>
                    <a:gd name="T2" fmla="*/ 44 w 44"/>
                    <a:gd name="T3" fmla="*/ 28 h 43"/>
                    <a:gd name="T4" fmla="*/ 24 w 44"/>
                    <a:gd name="T5" fmla="*/ 11 h 43"/>
                    <a:gd name="T6" fmla="*/ 28 w 44"/>
                    <a:gd name="T7" fmla="*/ 0 h 43"/>
                    <a:gd name="T8" fmla="*/ 12 w 44"/>
                    <a:gd name="T9" fmla="*/ 4 h 43"/>
                    <a:gd name="T10" fmla="*/ 0 w 44"/>
                    <a:gd name="T11" fmla="*/ 19 h 43"/>
                    <a:gd name="T12" fmla="*/ 21 w 44"/>
                    <a:gd name="T13" fmla="*/ 23 h 43"/>
                    <a:gd name="T14" fmla="*/ 39 w 44"/>
                    <a:gd name="T15" fmla="*/ 4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43">
                      <a:moveTo>
                        <a:pt x="39" y="43"/>
                      </a:moveTo>
                      <a:lnTo>
                        <a:pt x="44" y="28"/>
                      </a:lnTo>
                      <a:lnTo>
                        <a:pt x="24" y="11"/>
                      </a:lnTo>
                      <a:lnTo>
                        <a:pt x="28" y="0"/>
                      </a:lnTo>
                      <a:lnTo>
                        <a:pt x="12" y="4"/>
                      </a:lnTo>
                      <a:lnTo>
                        <a:pt x="0" y="19"/>
                      </a:lnTo>
                      <a:lnTo>
                        <a:pt x="21" y="23"/>
                      </a:lnTo>
                      <a:lnTo>
                        <a:pt x="39" y="43"/>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20" name="Freeform 14">
                  <a:extLst>
                    <a:ext uri="{FF2B5EF4-FFF2-40B4-BE49-F238E27FC236}">
                      <a16:creationId xmlns:a16="http://schemas.microsoft.com/office/drawing/2014/main" id="{7174A7BE-821D-0FD3-9F02-4697B7392C01}"/>
                    </a:ext>
                  </a:extLst>
                </p:cNvPr>
                <p:cNvSpPr>
                  <a:spLocks/>
                </p:cNvSpPr>
                <p:nvPr/>
              </p:nvSpPr>
              <p:spPr bwMode="auto">
                <a:xfrm>
                  <a:off x="5159375" y="1919288"/>
                  <a:ext cx="73025" cy="65087"/>
                </a:xfrm>
                <a:custGeom>
                  <a:avLst/>
                  <a:gdLst>
                    <a:gd name="T0" fmla="*/ 46 w 46"/>
                    <a:gd name="T1" fmla="*/ 0 h 41"/>
                    <a:gd name="T2" fmla="*/ 21 w 46"/>
                    <a:gd name="T3" fmla="*/ 0 h 41"/>
                    <a:gd name="T4" fmla="*/ 2 w 46"/>
                    <a:gd name="T5" fmla="*/ 17 h 41"/>
                    <a:gd name="T6" fmla="*/ 0 w 46"/>
                    <a:gd name="T7" fmla="*/ 41 h 41"/>
                    <a:gd name="T8" fmla="*/ 38 w 46"/>
                    <a:gd name="T9" fmla="*/ 13 h 41"/>
                    <a:gd name="T10" fmla="*/ 46 w 46"/>
                    <a:gd name="T11" fmla="*/ 0 h 41"/>
                  </a:gdLst>
                  <a:ahLst/>
                  <a:cxnLst>
                    <a:cxn ang="0">
                      <a:pos x="T0" y="T1"/>
                    </a:cxn>
                    <a:cxn ang="0">
                      <a:pos x="T2" y="T3"/>
                    </a:cxn>
                    <a:cxn ang="0">
                      <a:pos x="T4" y="T5"/>
                    </a:cxn>
                    <a:cxn ang="0">
                      <a:pos x="T6" y="T7"/>
                    </a:cxn>
                    <a:cxn ang="0">
                      <a:pos x="T8" y="T9"/>
                    </a:cxn>
                    <a:cxn ang="0">
                      <a:pos x="T10" y="T11"/>
                    </a:cxn>
                  </a:cxnLst>
                  <a:rect l="0" t="0" r="r" b="b"/>
                  <a:pathLst>
                    <a:path w="46" h="41">
                      <a:moveTo>
                        <a:pt x="46" y="0"/>
                      </a:moveTo>
                      <a:lnTo>
                        <a:pt x="21" y="0"/>
                      </a:lnTo>
                      <a:lnTo>
                        <a:pt x="2" y="17"/>
                      </a:lnTo>
                      <a:lnTo>
                        <a:pt x="0" y="41"/>
                      </a:lnTo>
                      <a:lnTo>
                        <a:pt x="38" y="13"/>
                      </a:lnTo>
                      <a:lnTo>
                        <a:pt x="46" y="0"/>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21" name="Freeform 15">
                  <a:extLst>
                    <a:ext uri="{FF2B5EF4-FFF2-40B4-BE49-F238E27FC236}">
                      <a16:creationId xmlns:a16="http://schemas.microsoft.com/office/drawing/2014/main" id="{088BE731-F400-B970-550F-DFFC49310522}"/>
                    </a:ext>
                  </a:extLst>
                </p:cNvPr>
                <p:cNvSpPr>
                  <a:spLocks/>
                </p:cNvSpPr>
                <p:nvPr/>
              </p:nvSpPr>
              <p:spPr bwMode="auto">
                <a:xfrm>
                  <a:off x="5153025" y="1990725"/>
                  <a:ext cx="44450" cy="30162"/>
                </a:xfrm>
                <a:custGeom>
                  <a:avLst/>
                  <a:gdLst>
                    <a:gd name="T0" fmla="*/ 24 w 28"/>
                    <a:gd name="T1" fmla="*/ 0 h 19"/>
                    <a:gd name="T2" fmla="*/ 0 w 28"/>
                    <a:gd name="T3" fmla="*/ 12 h 19"/>
                    <a:gd name="T4" fmla="*/ 28 w 28"/>
                    <a:gd name="T5" fmla="*/ 19 h 19"/>
                    <a:gd name="T6" fmla="*/ 24 w 28"/>
                    <a:gd name="T7" fmla="*/ 0 h 19"/>
                  </a:gdLst>
                  <a:ahLst/>
                  <a:cxnLst>
                    <a:cxn ang="0">
                      <a:pos x="T0" y="T1"/>
                    </a:cxn>
                    <a:cxn ang="0">
                      <a:pos x="T2" y="T3"/>
                    </a:cxn>
                    <a:cxn ang="0">
                      <a:pos x="T4" y="T5"/>
                    </a:cxn>
                    <a:cxn ang="0">
                      <a:pos x="T6" y="T7"/>
                    </a:cxn>
                  </a:cxnLst>
                  <a:rect l="0" t="0" r="r" b="b"/>
                  <a:pathLst>
                    <a:path w="28" h="19">
                      <a:moveTo>
                        <a:pt x="24" y="0"/>
                      </a:moveTo>
                      <a:lnTo>
                        <a:pt x="0" y="12"/>
                      </a:lnTo>
                      <a:lnTo>
                        <a:pt x="28" y="19"/>
                      </a:lnTo>
                      <a:lnTo>
                        <a:pt x="24" y="0"/>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22" name="Freeform 16">
                  <a:extLst>
                    <a:ext uri="{FF2B5EF4-FFF2-40B4-BE49-F238E27FC236}">
                      <a16:creationId xmlns:a16="http://schemas.microsoft.com/office/drawing/2014/main" id="{DD814978-FC62-15E7-147E-4FDF7D4659C6}"/>
                    </a:ext>
                  </a:extLst>
                </p:cNvPr>
                <p:cNvSpPr>
                  <a:spLocks/>
                </p:cNvSpPr>
                <p:nvPr/>
              </p:nvSpPr>
              <p:spPr bwMode="auto">
                <a:xfrm>
                  <a:off x="5111750" y="2046288"/>
                  <a:ext cx="42863" cy="25400"/>
                </a:xfrm>
                <a:custGeom>
                  <a:avLst/>
                  <a:gdLst>
                    <a:gd name="T0" fmla="*/ 12 w 27"/>
                    <a:gd name="T1" fmla="*/ 16 h 16"/>
                    <a:gd name="T2" fmla="*/ 27 w 27"/>
                    <a:gd name="T3" fmla="*/ 0 h 16"/>
                    <a:gd name="T4" fmla="*/ 0 w 27"/>
                    <a:gd name="T5" fmla="*/ 7 h 16"/>
                    <a:gd name="T6" fmla="*/ 12 w 27"/>
                    <a:gd name="T7" fmla="*/ 16 h 16"/>
                  </a:gdLst>
                  <a:ahLst/>
                  <a:cxnLst>
                    <a:cxn ang="0">
                      <a:pos x="T0" y="T1"/>
                    </a:cxn>
                    <a:cxn ang="0">
                      <a:pos x="T2" y="T3"/>
                    </a:cxn>
                    <a:cxn ang="0">
                      <a:pos x="T4" y="T5"/>
                    </a:cxn>
                    <a:cxn ang="0">
                      <a:pos x="T6" y="T7"/>
                    </a:cxn>
                  </a:cxnLst>
                  <a:rect l="0" t="0" r="r" b="b"/>
                  <a:pathLst>
                    <a:path w="27" h="16">
                      <a:moveTo>
                        <a:pt x="12" y="16"/>
                      </a:moveTo>
                      <a:lnTo>
                        <a:pt x="27" y="0"/>
                      </a:lnTo>
                      <a:lnTo>
                        <a:pt x="0" y="7"/>
                      </a:lnTo>
                      <a:lnTo>
                        <a:pt x="12" y="16"/>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23" name="Freeform 17">
                  <a:extLst>
                    <a:ext uri="{FF2B5EF4-FFF2-40B4-BE49-F238E27FC236}">
                      <a16:creationId xmlns:a16="http://schemas.microsoft.com/office/drawing/2014/main" id="{57BE8D99-54E9-07A9-A822-8F797A4BFD7D}"/>
                    </a:ext>
                  </a:extLst>
                </p:cNvPr>
                <p:cNvSpPr>
                  <a:spLocks/>
                </p:cNvSpPr>
                <p:nvPr/>
              </p:nvSpPr>
              <p:spPr bwMode="auto">
                <a:xfrm>
                  <a:off x="5435600" y="1284288"/>
                  <a:ext cx="201613" cy="333375"/>
                </a:xfrm>
                <a:custGeom>
                  <a:avLst/>
                  <a:gdLst>
                    <a:gd name="T0" fmla="*/ 60 w 127"/>
                    <a:gd name="T1" fmla="*/ 90 h 210"/>
                    <a:gd name="T2" fmla="*/ 77 w 127"/>
                    <a:gd name="T3" fmla="*/ 93 h 210"/>
                    <a:gd name="T4" fmla="*/ 79 w 127"/>
                    <a:gd name="T5" fmla="*/ 106 h 210"/>
                    <a:gd name="T6" fmla="*/ 75 w 127"/>
                    <a:gd name="T7" fmla="*/ 151 h 210"/>
                    <a:gd name="T8" fmla="*/ 53 w 127"/>
                    <a:gd name="T9" fmla="*/ 196 h 210"/>
                    <a:gd name="T10" fmla="*/ 76 w 127"/>
                    <a:gd name="T11" fmla="*/ 210 h 210"/>
                    <a:gd name="T12" fmla="*/ 86 w 127"/>
                    <a:gd name="T13" fmla="*/ 182 h 210"/>
                    <a:gd name="T14" fmla="*/ 103 w 127"/>
                    <a:gd name="T15" fmla="*/ 157 h 210"/>
                    <a:gd name="T16" fmla="*/ 103 w 127"/>
                    <a:gd name="T17" fmla="*/ 115 h 210"/>
                    <a:gd name="T18" fmla="*/ 113 w 127"/>
                    <a:gd name="T19" fmla="*/ 100 h 210"/>
                    <a:gd name="T20" fmla="*/ 121 w 127"/>
                    <a:gd name="T21" fmla="*/ 109 h 210"/>
                    <a:gd name="T22" fmla="*/ 127 w 127"/>
                    <a:gd name="T23" fmla="*/ 94 h 210"/>
                    <a:gd name="T24" fmla="*/ 92 w 127"/>
                    <a:gd name="T25" fmla="*/ 76 h 210"/>
                    <a:gd name="T26" fmla="*/ 94 w 127"/>
                    <a:gd name="T27" fmla="*/ 63 h 210"/>
                    <a:gd name="T28" fmla="*/ 108 w 127"/>
                    <a:gd name="T29" fmla="*/ 55 h 210"/>
                    <a:gd name="T30" fmla="*/ 94 w 127"/>
                    <a:gd name="T31" fmla="*/ 27 h 210"/>
                    <a:gd name="T32" fmla="*/ 113 w 127"/>
                    <a:gd name="T33" fmla="*/ 15 h 210"/>
                    <a:gd name="T34" fmla="*/ 98 w 127"/>
                    <a:gd name="T35" fmla="*/ 4 h 210"/>
                    <a:gd name="T36" fmla="*/ 80 w 127"/>
                    <a:gd name="T37" fmla="*/ 12 h 210"/>
                    <a:gd name="T38" fmla="*/ 68 w 127"/>
                    <a:gd name="T39" fmla="*/ 0 h 210"/>
                    <a:gd name="T40" fmla="*/ 57 w 127"/>
                    <a:gd name="T41" fmla="*/ 14 h 210"/>
                    <a:gd name="T42" fmla="*/ 50 w 127"/>
                    <a:gd name="T43" fmla="*/ 41 h 210"/>
                    <a:gd name="T44" fmla="*/ 58 w 127"/>
                    <a:gd name="T45" fmla="*/ 55 h 210"/>
                    <a:gd name="T46" fmla="*/ 54 w 127"/>
                    <a:gd name="T47" fmla="*/ 67 h 210"/>
                    <a:gd name="T48" fmla="*/ 44 w 127"/>
                    <a:gd name="T49" fmla="*/ 55 h 210"/>
                    <a:gd name="T50" fmla="*/ 2 w 127"/>
                    <a:gd name="T51" fmla="*/ 67 h 210"/>
                    <a:gd name="T52" fmla="*/ 0 w 127"/>
                    <a:gd name="T53" fmla="*/ 86 h 210"/>
                    <a:gd name="T54" fmla="*/ 39 w 127"/>
                    <a:gd name="T55" fmla="*/ 120 h 210"/>
                    <a:gd name="T56" fmla="*/ 60 w 127"/>
                    <a:gd name="T57" fmla="*/ 9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7" h="210">
                      <a:moveTo>
                        <a:pt x="60" y="90"/>
                      </a:moveTo>
                      <a:lnTo>
                        <a:pt x="77" y="93"/>
                      </a:lnTo>
                      <a:lnTo>
                        <a:pt x="79" y="106"/>
                      </a:lnTo>
                      <a:lnTo>
                        <a:pt x="75" y="151"/>
                      </a:lnTo>
                      <a:lnTo>
                        <a:pt x="53" y="196"/>
                      </a:lnTo>
                      <a:lnTo>
                        <a:pt x="76" y="210"/>
                      </a:lnTo>
                      <a:lnTo>
                        <a:pt x="86" y="182"/>
                      </a:lnTo>
                      <a:lnTo>
                        <a:pt x="103" y="157"/>
                      </a:lnTo>
                      <a:lnTo>
                        <a:pt x="103" y="115"/>
                      </a:lnTo>
                      <a:lnTo>
                        <a:pt x="113" y="100"/>
                      </a:lnTo>
                      <a:lnTo>
                        <a:pt x="121" y="109"/>
                      </a:lnTo>
                      <a:lnTo>
                        <a:pt x="127" y="94"/>
                      </a:lnTo>
                      <a:lnTo>
                        <a:pt x="92" y="76"/>
                      </a:lnTo>
                      <a:lnTo>
                        <a:pt x="94" y="63"/>
                      </a:lnTo>
                      <a:lnTo>
                        <a:pt x="108" y="55"/>
                      </a:lnTo>
                      <a:lnTo>
                        <a:pt x="94" y="27"/>
                      </a:lnTo>
                      <a:lnTo>
                        <a:pt x="113" y="15"/>
                      </a:lnTo>
                      <a:lnTo>
                        <a:pt x="98" y="4"/>
                      </a:lnTo>
                      <a:lnTo>
                        <a:pt x="80" y="12"/>
                      </a:lnTo>
                      <a:lnTo>
                        <a:pt x="68" y="0"/>
                      </a:lnTo>
                      <a:lnTo>
                        <a:pt x="57" y="14"/>
                      </a:lnTo>
                      <a:lnTo>
                        <a:pt x="50" y="41"/>
                      </a:lnTo>
                      <a:lnTo>
                        <a:pt x="58" y="55"/>
                      </a:lnTo>
                      <a:lnTo>
                        <a:pt x="54" y="67"/>
                      </a:lnTo>
                      <a:lnTo>
                        <a:pt x="44" y="55"/>
                      </a:lnTo>
                      <a:lnTo>
                        <a:pt x="2" y="67"/>
                      </a:lnTo>
                      <a:lnTo>
                        <a:pt x="0" y="86"/>
                      </a:lnTo>
                      <a:lnTo>
                        <a:pt x="39" y="120"/>
                      </a:lnTo>
                      <a:lnTo>
                        <a:pt x="60" y="90"/>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24" name="Freeform 18">
                  <a:extLst>
                    <a:ext uri="{FF2B5EF4-FFF2-40B4-BE49-F238E27FC236}">
                      <a16:creationId xmlns:a16="http://schemas.microsoft.com/office/drawing/2014/main" id="{B26FE13C-22DA-2004-6D3F-5015E4C40FAE}"/>
                    </a:ext>
                  </a:extLst>
                </p:cNvPr>
                <p:cNvSpPr>
                  <a:spLocks/>
                </p:cNvSpPr>
                <p:nvPr/>
              </p:nvSpPr>
              <p:spPr bwMode="auto">
                <a:xfrm>
                  <a:off x="5464175" y="1209675"/>
                  <a:ext cx="76200" cy="133350"/>
                </a:xfrm>
                <a:custGeom>
                  <a:avLst/>
                  <a:gdLst>
                    <a:gd name="T0" fmla="*/ 16 w 48"/>
                    <a:gd name="T1" fmla="*/ 84 h 84"/>
                    <a:gd name="T2" fmla="*/ 29 w 48"/>
                    <a:gd name="T3" fmla="*/ 53 h 84"/>
                    <a:gd name="T4" fmla="*/ 48 w 48"/>
                    <a:gd name="T5" fmla="*/ 37 h 84"/>
                    <a:gd name="T6" fmla="*/ 46 w 48"/>
                    <a:gd name="T7" fmla="*/ 0 h 84"/>
                    <a:gd name="T8" fmla="*/ 19 w 48"/>
                    <a:gd name="T9" fmla="*/ 3 h 84"/>
                    <a:gd name="T10" fmla="*/ 11 w 48"/>
                    <a:gd name="T11" fmla="*/ 28 h 84"/>
                    <a:gd name="T12" fmla="*/ 23 w 48"/>
                    <a:gd name="T13" fmla="*/ 48 h 84"/>
                    <a:gd name="T14" fmla="*/ 0 w 48"/>
                    <a:gd name="T15" fmla="*/ 77 h 84"/>
                    <a:gd name="T16" fmla="*/ 16 w 48"/>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84">
                      <a:moveTo>
                        <a:pt x="16" y="84"/>
                      </a:moveTo>
                      <a:lnTo>
                        <a:pt x="29" y="53"/>
                      </a:lnTo>
                      <a:lnTo>
                        <a:pt x="48" y="37"/>
                      </a:lnTo>
                      <a:lnTo>
                        <a:pt x="46" y="0"/>
                      </a:lnTo>
                      <a:lnTo>
                        <a:pt x="19" y="3"/>
                      </a:lnTo>
                      <a:lnTo>
                        <a:pt x="11" y="28"/>
                      </a:lnTo>
                      <a:lnTo>
                        <a:pt x="23" y="48"/>
                      </a:lnTo>
                      <a:lnTo>
                        <a:pt x="0" y="77"/>
                      </a:lnTo>
                      <a:lnTo>
                        <a:pt x="16" y="84"/>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25" name="Freeform 19">
                  <a:extLst>
                    <a:ext uri="{FF2B5EF4-FFF2-40B4-BE49-F238E27FC236}">
                      <a16:creationId xmlns:a16="http://schemas.microsoft.com/office/drawing/2014/main" id="{B0CF23D0-2483-60E0-8362-31F342F8EF89}"/>
                    </a:ext>
                  </a:extLst>
                </p:cNvPr>
                <p:cNvSpPr>
                  <a:spLocks/>
                </p:cNvSpPr>
                <p:nvPr/>
              </p:nvSpPr>
              <p:spPr bwMode="auto">
                <a:xfrm>
                  <a:off x="5572125" y="1150938"/>
                  <a:ext cx="50800" cy="117475"/>
                </a:xfrm>
                <a:custGeom>
                  <a:avLst/>
                  <a:gdLst>
                    <a:gd name="T0" fmla="*/ 23 w 32"/>
                    <a:gd name="T1" fmla="*/ 64 h 74"/>
                    <a:gd name="T2" fmla="*/ 32 w 32"/>
                    <a:gd name="T3" fmla="*/ 48 h 74"/>
                    <a:gd name="T4" fmla="*/ 30 w 32"/>
                    <a:gd name="T5" fmla="*/ 13 h 74"/>
                    <a:gd name="T6" fmla="*/ 13 w 32"/>
                    <a:gd name="T7" fmla="*/ 0 h 74"/>
                    <a:gd name="T8" fmla="*/ 7 w 32"/>
                    <a:gd name="T9" fmla="*/ 13 h 74"/>
                    <a:gd name="T10" fmla="*/ 0 w 32"/>
                    <a:gd name="T11" fmla="*/ 53 h 74"/>
                    <a:gd name="T12" fmla="*/ 4 w 32"/>
                    <a:gd name="T13" fmla="*/ 74 h 74"/>
                    <a:gd name="T14" fmla="*/ 23 w 32"/>
                    <a:gd name="T15" fmla="*/ 6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74">
                      <a:moveTo>
                        <a:pt x="23" y="64"/>
                      </a:moveTo>
                      <a:lnTo>
                        <a:pt x="32" y="48"/>
                      </a:lnTo>
                      <a:lnTo>
                        <a:pt x="30" y="13"/>
                      </a:lnTo>
                      <a:lnTo>
                        <a:pt x="13" y="0"/>
                      </a:lnTo>
                      <a:lnTo>
                        <a:pt x="7" y="13"/>
                      </a:lnTo>
                      <a:lnTo>
                        <a:pt x="0" y="53"/>
                      </a:lnTo>
                      <a:lnTo>
                        <a:pt x="4" y="74"/>
                      </a:lnTo>
                      <a:lnTo>
                        <a:pt x="23" y="64"/>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26" name="Freeform 20">
                  <a:extLst>
                    <a:ext uri="{FF2B5EF4-FFF2-40B4-BE49-F238E27FC236}">
                      <a16:creationId xmlns:a16="http://schemas.microsoft.com/office/drawing/2014/main" id="{30BDC399-F552-E22A-90A2-149E414ADBF3}"/>
                    </a:ext>
                  </a:extLst>
                </p:cNvPr>
                <p:cNvSpPr>
                  <a:spLocks/>
                </p:cNvSpPr>
                <p:nvPr/>
              </p:nvSpPr>
              <p:spPr bwMode="auto">
                <a:xfrm>
                  <a:off x="5592763" y="1077913"/>
                  <a:ext cx="47625" cy="63500"/>
                </a:xfrm>
                <a:custGeom>
                  <a:avLst/>
                  <a:gdLst>
                    <a:gd name="T0" fmla="*/ 30 w 30"/>
                    <a:gd name="T1" fmla="*/ 16 h 40"/>
                    <a:gd name="T2" fmla="*/ 16 w 30"/>
                    <a:gd name="T3" fmla="*/ 0 h 40"/>
                    <a:gd name="T4" fmla="*/ 0 w 30"/>
                    <a:gd name="T5" fmla="*/ 28 h 40"/>
                    <a:gd name="T6" fmla="*/ 15 w 30"/>
                    <a:gd name="T7" fmla="*/ 40 h 40"/>
                    <a:gd name="T8" fmla="*/ 30 w 30"/>
                    <a:gd name="T9" fmla="*/ 16 h 40"/>
                  </a:gdLst>
                  <a:ahLst/>
                  <a:cxnLst>
                    <a:cxn ang="0">
                      <a:pos x="T0" y="T1"/>
                    </a:cxn>
                    <a:cxn ang="0">
                      <a:pos x="T2" y="T3"/>
                    </a:cxn>
                    <a:cxn ang="0">
                      <a:pos x="T4" y="T5"/>
                    </a:cxn>
                    <a:cxn ang="0">
                      <a:pos x="T6" y="T7"/>
                    </a:cxn>
                    <a:cxn ang="0">
                      <a:pos x="T8" y="T9"/>
                    </a:cxn>
                  </a:cxnLst>
                  <a:rect l="0" t="0" r="r" b="b"/>
                  <a:pathLst>
                    <a:path w="30" h="40">
                      <a:moveTo>
                        <a:pt x="30" y="16"/>
                      </a:moveTo>
                      <a:lnTo>
                        <a:pt x="16" y="0"/>
                      </a:lnTo>
                      <a:lnTo>
                        <a:pt x="0" y="28"/>
                      </a:lnTo>
                      <a:lnTo>
                        <a:pt x="15" y="40"/>
                      </a:lnTo>
                      <a:lnTo>
                        <a:pt x="30" y="16"/>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27" name="Freeform 21">
                  <a:extLst>
                    <a:ext uri="{FF2B5EF4-FFF2-40B4-BE49-F238E27FC236}">
                      <a16:creationId xmlns:a16="http://schemas.microsoft.com/office/drawing/2014/main" id="{44595EB8-75C0-2ACA-4136-D9F5AC1D63AE}"/>
                    </a:ext>
                  </a:extLst>
                </p:cNvPr>
                <p:cNvSpPr>
                  <a:spLocks/>
                </p:cNvSpPr>
                <p:nvPr/>
              </p:nvSpPr>
              <p:spPr bwMode="auto">
                <a:xfrm>
                  <a:off x="5638800" y="1155700"/>
                  <a:ext cx="23813" cy="36512"/>
                </a:xfrm>
                <a:custGeom>
                  <a:avLst/>
                  <a:gdLst>
                    <a:gd name="T0" fmla="*/ 2 w 15"/>
                    <a:gd name="T1" fmla="*/ 23 h 23"/>
                    <a:gd name="T2" fmla="*/ 15 w 15"/>
                    <a:gd name="T3" fmla="*/ 0 h 23"/>
                    <a:gd name="T4" fmla="*/ 0 w 15"/>
                    <a:gd name="T5" fmla="*/ 4 h 23"/>
                    <a:gd name="T6" fmla="*/ 2 w 15"/>
                    <a:gd name="T7" fmla="*/ 23 h 23"/>
                  </a:gdLst>
                  <a:ahLst/>
                  <a:cxnLst>
                    <a:cxn ang="0">
                      <a:pos x="T0" y="T1"/>
                    </a:cxn>
                    <a:cxn ang="0">
                      <a:pos x="T2" y="T3"/>
                    </a:cxn>
                    <a:cxn ang="0">
                      <a:pos x="T4" y="T5"/>
                    </a:cxn>
                    <a:cxn ang="0">
                      <a:pos x="T6" y="T7"/>
                    </a:cxn>
                  </a:cxnLst>
                  <a:rect l="0" t="0" r="r" b="b"/>
                  <a:pathLst>
                    <a:path w="15" h="23">
                      <a:moveTo>
                        <a:pt x="2" y="23"/>
                      </a:moveTo>
                      <a:lnTo>
                        <a:pt x="15" y="0"/>
                      </a:lnTo>
                      <a:lnTo>
                        <a:pt x="0" y="4"/>
                      </a:lnTo>
                      <a:lnTo>
                        <a:pt x="2" y="23"/>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grpSp>
              <p:nvGrpSpPr>
                <p:cNvPr id="28" name="Groupe 4122">
                  <a:extLst>
                    <a:ext uri="{FF2B5EF4-FFF2-40B4-BE49-F238E27FC236}">
                      <a16:creationId xmlns:a16="http://schemas.microsoft.com/office/drawing/2014/main" id="{BB7DC1DE-E781-D3E4-7F8E-ED2950C54FC2}"/>
                    </a:ext>
                  </a:extLst>
                </p:cNvPr>
                <p:cNvGrpSpPr/>
                <p:nvPr/>
              </p:nvGrpSpPr>
              <p:grpSpPr>
                <a:xfrm>
                  <a:off x="3949700" y="2509838"/>
                  <a:ext cx="1509713" cy="1905000"/>
                  <a:chOff x="3949700" y="2509838"/>
                  <a:chExt cx="1509713" cy="1905000"/>
                </a:xfrm>
                <a:grpFill/>
              </p:grpSpPr>
              <p:sp>
                <p:nvSpPr>
                  <p:cNvPr id="29" name="Freeform 22">
                    <a:extLst>
                      <a:ext uri="{FF2B5EF4-FFF2-40B4-BE49-F238E27FC236}">
                        <a16:creationId xmlns:a16="http://schemas.microsoft.com/office/drawing/2014/main" id="{E96264AA-39EB-BA11-5659-AD2323C8958F}"/>
                      </a:ext>
                    </a:extLst>
                  </p:cNvPr>
                  <p:cNvSpPr>
                    <a:spLocks/>
                  </p:cNvSpPr>
                  <p:nvPr/>
                </p:nvSpPr>
                <p:spPr bwMode="auto">
                  <a:xfrm>
                    <a:off x="5227638" y="4211638"/>
                    <a:ext cx="3175" cy="1587"/>
                  </a:xfrm>
                  <a:custGeom>
                    <a:avLst/>
                    <a:gdLst>
                      <a:gd name="T0" fmla="*/ 2 w 2"/>
                      <a:gd name="T1" fmla="*/ 0 h 1"/>
                      <a:gd name="T2" fmla="*/ 2 w 2"/>
                      <a:gd name="T3" fmla="*/ 0 h 1"/>
                      <a:gd name="T4" fmla="*/ 0 w 2"/>
                      <a:gd name="T5" fmla="*/ 1 h 1"/>
                      <a:gd name="T6" fmla="*/ 0 w 2"/>
                      <a:gd name="T7" fmla="*/ 1 h 1"/>
                      <a:gd name="T8" fmla="*/ 2 w 2"/>
                      <a:gd name="T9" fmla="*/ 0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lnTo>
                          <a:pt x="2" y="0"/>
                        </a:lnTo>
                        <a:lnTo>
                          <a:pt x="0" y="1"/>
                        </a:lnTo>
                        <a:lnTo>
                          <a:pt x="0" y="1"/>
                        </a:lnTo>
                        <a:lnTo>
                          <a:pt x="2" y="0"/>
                        </a:lnTo>
                        <a:lnTo>
                          <a:pt x="2" y="0"/>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30" name="Freeform 30">
                    <a:extLst>
                      <a:ext uri="{FF2B5EF4-FFF2-40B4-BE49-F238E27FC236}">
                        <a16:creationId xmlns:a16="http://schemas.microsoft.com/office/drawing/2014/main" id="{59EB76F5-1E8D-BA39-B594-AAEA8359B939}"/>
                      </a:ext>
                    </a:extLst>
                  </p:cNvPr>
                  <p:cNvSpPr>
                    <a:spLocks/>
                  </p:cNvSpPr>
                  <p:nvPr/>
                </p:nvSpPr>
                <p:spPr bwMode="auto">
                  <a:xfrm>
                    <a:off x="4622800" y="4252913"/>
                    <a:ext cx="12700" cy="7937"/>
                  </a:xfrm>
                  <a:custGeom>
                    <a:avLst/>
                    <a:gdLst>
                      <a:gd name="T0" fmla="*/ 0 w 8"/>
                      <a:gd name="T1" fmla="*/ 4 h 5"/>
                      <a:gd name="T2" fmla="*/ 1 w 8"/>
                      <a:gd name="T3" fmla="*/ 5 h 5"/>
                      <a:gd name="T4" fmla="*/ 1 w 8"/>
                      <a:gd name="T5" fmla="*/ 5 h 5"/>
                      <a:gd name="T6" fmla="*/ 3 w 8"/>
                      <a:gd name="T7" fmla="*/ 3 h 5"/>
                      <a:gd name="T8" fmla="*/ 8 w 8"/>
                      <a:gd name="T9" fmla="*/ 0 h 5"/>
                      <a:gd name="T10" fmla="*/ 8 w 8"/>
                      <a:gd name="T11" fmla="*/ 0 h 5"/>
                      <a:gd name="T12" fmla="*/ 8 w 8"/>
                      <a:gd name="T13" fmla="*/ 0 h 5"/>
                      <a:gd name="T14" fmla="*/ 3 w 8"/>
                      <a:gd name="T15" fmla="*/ 2 h 5"/>
                      <a:gd name="T16" fmla="*/ 0 w 8"/>
                      <a:gd name="T17" fmla="*/ 4 h 5"/>
                      <a:gd name="T18" fmla="*/ 0 w 8"/>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5">
                        <a:moveTo>
                          <a:pt x="0" y="4"/>
                        </a:moveTo>
                        <a:lnTo>
                          <a:pt x="1" y="5"/>
                        </a:lnTo>
                        <a:lnTo>
                          <a:pt x="1" y="5"/>
                        </a:lnTo>
                        <a:lnTo>
                          <a:pt x="3" y="3"/>
                        </a:lnTo>
                        <a:lnTo>
                          <a:pt x="8" y="0"/>
                        </a:lnTo>
                        <a:lnTo>
                          <a:pt x="8" y="0"/>
                        </a:lnTo>
                        <a:lnTo>
                          <a:pt x="8" y="0"/>
                        </a:lnTo>
                        <a:lnTo>
                          <a:pt x="3" y="2"/>
                        </a:lnTo>
                        <a:lnTo>
                          <a:pt x="0" y="4"/>
                        </a:lnTo>
                        <a:lnTo>
                          <a:pt x="0" y="4"/>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31" name="Freeform 31">
                    <a:extLst>
                      <a:ext uri="{FF2B5EF4-FFF2-40B4-BE49-F238E27FC236}">
                        <a16:creationId xmlns:a16="http://schemas.microsoft.com/office/drawing/2014/main" id="{90A08B01-057B-82CE-90B0-554BB0CA6A2C}"/>
                      </a:ext>
                    </a:extLst>
                  </p:cNvPr>
                  <p:cNvSpPr>
                    <a:spLocks/>
                  </p:cNvSpPr>
                  <p:nvPr/>
                </p:nvSpPr>
                <p:spPr bwMode="auto">
                  <a:xfrm>
                    <a:off x="4708525" y="4000500"/>
                    <a:ext cx="6350" cy="4762"/>
                  </a:xfrm>
                  <a:custGeom>
                    <a:avLst/>
                    <a:gdLst>
                      <a:gd name="T0" fmla="*/ 0 w 4"/>
                      <a:gd name="T1" fmla="*/ 2 h 3"/>
                      <a:gd name="T2" fmla="*/ 0 w 4"/>
                      <a:gd name="T3" fmla="*/ 3 h 3"/>
                      <a:gd name="T4" fmla="*/ 3 w 4"/>
                      <a:gd name="T5" fmla="*/ 2 h 3"/>
                      <a:gd name="T6" fmla="*/ 4 w 4"/>
                      <a:gd name="T7" fmla="*/ 0 h 3"/>
                      <a:gd name="T8" fmla="*/ 0 w 4"/>
                      <a:gd name="T9" fmla="*/ 2 h 3"/>
                    </a:gdLst>
                    <a:ahLst/>
                    <a:cxnLst>
                      <a:cxn ang="0">
                        <a:pos x="T0" y="T1"/>
                      </a:cxn>
                      <a:cxn ang="0">
                        <a:pos x="T2" y="T3"/>
                      </a:cxn>
                      <a:cxn ang="0">
                        <a:pos x="T4" y="T5"/>
                      </a:cxn>
                      <a:cxn ang="0">
                        <a:pos x="T6" y="T7"/>
                      </a:cxn>
                      <a:cxn ang="0">
                        <a:pos x="T8" y="T9"/>
                      </a:cxn>
                    </a:cxnLst>
                    <a:rect l="0" t="0" r="r" b="b"/>
                    <a:pathLst>
                      <a:path w="4" h="3">
                        <a:moveTo>
                          <a:pt x="0" y="2"/>
                        </a:moveTo>
                        <a:lnTo>
                          <a:pt x="0" y="3"/>
                        </a:lnTo>
                        <a:lnTo>
                          <a:pt x="3" y="2"/>
                        </a:lnTo>
                        <a:lnTo>
                          <a:pt x="4" y="0"/>
                        </a:lnTo>
                        <a:lnTo>
                          <a:pt x="0" y="2"/>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32" name="Freeform 32">
                    <a:extLst>
                      <a:ext uri="{FF2B5EF4-FFF2-40B4-BE49-F238E27FC236}">
                        <a16:creationId xmlns:a16="http://schemas.microsoft.com/office/drawing/2014/main" id="{14D72C32-47CE-5403-C450-23821B7825DF}"/>
                      </a:ext>
                    </a:extLst>
                  </p:cNvPr>
                  <p:cNvSpPr>
                    <a:spLocks/>
                  </p:cNvSpPr>
                  <p:nvPr/>
                </p:nvSpPr>
                <p:spPr bwMode="auto">
                  <a:xfrm>
                    <a:off x="4713288" y="3976688"/>
                    <a:ext cx="47625" cy="26987"/>
                  </a:xfrm>
                  <a:custGeom>
                    <a:avLst/>
                    <a:gdLst>
                      <a:gd name="T0" fmla="*/ 16 w 30"/>
                      <a:gd name="T1" fmla="*/ 12 h 17"/>
                      <a:gd name="T2" fmla="*/ 16 w 30"/>
                      <a:gd name="T3" fmla="*/ 12 h 17"/>
                      <a:gd name="T4" fmla="*/ 23 w 30"/>
                      <a:gd name="T5" fmla="*/ 5 h 17"/>
                      <a:gd name="T6" fmla="*/ 23 w 30"/>
                      <a:gd name="T7" fmla="*/ 5 h 17"/>
                      <a:gd name="T8" fmla="*/ 30 w 30"/>
                      <a:gd name="T9" fmla="*/ 1 h 17"/>
                      <a:gd name="T10" fmla="*/ 30 w 30"/>
                      <a:gd name="T11" fmla="*/ 1 h 17"/>
                      <a:gd name="T12" fmla="*/ 29 w 30"/>
                      <a:gd name="T13" fmla="*/ 0 h 17"/>
                      <a:gd name="T14" fmla="*/ 29 w 30"/>
                      <a:gd name="T15" fmla="*/ 0 h 17"/>
                      <a:gd name="T16" fmla="*/ 26 w 30"/>
                      <a:gd name="T17" fmla="*/ 2 h 17"/>
                      <a:gd name="T18" fmla="*/ 22 w 30"/>
                      <a:gd name="T19" fmla="*/ 4 h 17"/>
                      <a:gd name="T20" fmla="*/ 22 w 30"/>
                      <a:gd name="T21" fmla="*/ 4 h 17"/>
                      <a:gd name="T22" fmla="*/ 16 w 30"/>
                      <a:gd name="T23" fmla="*/ 11 h 17"/>
                      <a:gd name="T24" fmla="*/ 1 w 30"/>
                      <a:gd name="T25" fmla="*/ 15 h 17"/>
                      <a:gd name="T26" fmla="*/ 0 w 30"/>
                      <a:gd name="T27" fmla="*/ 17 h 17"/>
                      <a:gd name="T28" fmla="*/ 16 w 30"/>
                      <a:gd name="T29" fmla="*/ 12 h 17"/>
                      <a:gd name="T30" fmla="*/ 16 w 30"/>
                      <a:gd name="T31"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17">
                        <a:moveTo>
                          <a:pt x="16" y="12"/>
                        </a:moveTo>
                        <a:lnTo>
                          <a:pt x="16" y="12"/>
                        </a:lnTo>
                        <a:lnTo>
                          <a:pt x="23" y="5"/>
                        </a:lnTo>
                        <a:lnTo>
                          <a:pt x="23" y="5"/>
                        </a:lnTo>
                        <a:lnTo>
                          <a:pt x="30" y="1"/>
                        </a:lnTo>
                        <a:lnTo>
                          <a:pt x="30" y="1"/>
                        </a:lnTo>
                        <a:lnTo>
                          <a:pt x="29" y="0"/>
                        </a:lnTo>
                        <a:lnTo>
                          <a:pt x="29" y="0"/>
                        </a:lnTo>
                        <a:lnTo>
                          <a:pt x="26" y="2"/>
                        </a:lnTo>
                        <a:lnTo>
                          <a:pt x="22" y="4"/>
                        </a:lnTo>
                        <a:lnTo>
                          <a:pt x="22" y="4"/>
                        </a:lnTo>
                        <a:lnTo>
                          <a:pt x="16" y="11"/>
                        </a:lnTo>
                        <a:lnTo>
                          <a:pt x="1" y="15"/>
                        </a:lnTo>
                        <a:lnTo>
                          <a:pt x="0" y="17"/>
                        </a:lnTo>
                        <a:lnTo>
                          <a:pt x="16" y="12"/>
                        </a:lnTo>
                        <a:lnTo>
                          <a:pt x="16" y="12"/>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33" name="Freeform 33">
                    <a:extLst>
                      <a:ext uri="{FF2B5EF4-FFF2-40B4-BE49-F238E27FC236}">
                        <a16:creationId xmlns:a16="http://schemas.microsoft.com/office/drawing/2014/main" id="{EE42B5C3-70B1-EF6A-EEA7-E4D3BBF83FE3}"/>
                      </a:ext>
                    </a:extLst>
                  </p:cNvPr>
                  <p:cNvSpPr>
                    <a:spLocks/>
                  </p:cNvSpPr>
                  <p:nvPr/>
                </p:nvSpPr>
                <p:spPr bwMode="auto">
                  <a:xfrm>
                    <a:off x="4759325" y="3975100"/>
                    <a:ext cx="1588" cy="3175"/>
                  </a:xfrm>
                  <a:custGeom>
                    <a:avLst/>
                    <a:gdLst>
                      <a:gd name="T0" fmla="*/ 1 w 1"/>
                      <a:gd name="T1" fmla="*/ 1 h 2"/>
                      <a:gd name="T2" fmla="*/ 1 w 1"/>
                      <a:gd name="T3" fmla="*/ 0 h 2"/>
                      <a:gd name="T4" fmla="*/ 1 w 1"/>
                      <a:gd name="T5" fmla="*/ 0 h 2"/>
                      <a:gd name="T6" fmla="*/ 0 w 1"/>
                      <a:gd name="T7" fmla="*/ 1 h 2"/>
                      <a:gd name="T8" fmla="*/ 0 w 1"/>
                      <a:gd name="T9" fmla="*/ 1 h 2"/>
                      <a:gd name="T10" fmla="*/ 1 w 1"/>
                      <a:gd name="T11" fmla="*/ 2 h 2"/>
                      <a:gd name="T12" fmla="*/ 1 w 1"/>
                      <a:gd name="T13" fmla="*/ 2 h 2"/>
                      <a:gd name="T14" fmla="*/ 1 w 1"/>
                      <a:gd name="T15" fmla="*/ 1 h 2"/>
                      <a:gd name="T16" fmla="*/ 1 w 1"/>
                      <a:gd name="T1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2">
                        <a:moveTo>
                          <a:pt x="1" y="1"/>
                        </a:moveTo>
                        <a:lnTo>
                          <a:pt x="1" y="0"/>
                        </a:lnTo>
                        <a:lnTo>
                          <a:pt x="1" y="0"/>
                        </a:lnTo>
                        <a:lnTo>
                          <a:pt x="0" y="1"/>
                        </a:lnTo>
                        <a:lnTo>
                          <a:pt x="0" y="1"/>
                        </a:lnTo>
                        <a:lnTo>
                          <a:pt x="1" y="2"/>
                        </a:lnTo>
                        <a:lnTo>
                          <a:pt x="1" y="2"/>
                        </a:lnTo>
                        <a:lnTo>
                          <a:pt x="1" y="1"/>
                        </a:lnTo>
                        <a:lnTo>
                          <a:pt x="1" y="1"/>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34" name="Freeform 34">
                    <a:extLst>
                      <a:ext uri="{FF2B5EF4-FFF2-40B4-BE49-F238E27FC236}">
                        <a16:creationId xmlns:a16="http://schemas.microsoft.com/office/drawing/2014/main" id="{745CB1D6-5D71-E10B-6BD5-13C3C50C0BEC}"/>
                      </a:ext>
                    </a:extLst>
                  </p:cNvPr>
                  <p:cNvSpPr>
                    <a:spLocks/>
                  </p:cNvSpPr>
                  <p:nvPr/>
                </p:nvSpPr>
                <p:spPr bwMode="auto">
                  <a:xfrm>
                    <a:off x="4783138" y="4179888"/>
                    <a:ext cx="1588" cy="1587"/>
                  </a:xfrm>
                  <a:custGeom>
                    <a:avLst/>
                    <a:gdLst>
                      <a:gd name="T0" fmla="*/ 1 w 1"/>
                      <a:gd name="T1" fmla="*/ 0 h 1"/>
                      <a:gd name="T2" fmla="*/ 0 w 1"/>
                      <a:gd name="T3" fmla="*/ 0 h 1"/>
                      <a:gd name="T4" fmla="*/ 0 w 1"/>
                      <a:gd name="T5" fmla="*/ 1 h 1"/>
                      <a:gd name="T6" fmla="*/ 0 w 1"/>
                      <a:gd name="T7" fmla="*/ 1 h 1"/>
                      <a:gd name="T8" fmla="*/ 0 w 1"/>
                      <a:gd name="T9" fmla="*/ 1 h 1"/>
                      <a:gd name="T10" fmla="*/ 0 w 1"/>
                      <a:gd name="T11" fmla="*/ 1 h 1"/>
                      <a:gd name="T12" fmla="*/ 0 w 1"/>
                      <a:gd name="T13" fmla="*/ 1 h 1"/>
                      <a:gd name="T14" fmla="*/ 1 w 1"/>
                      <a:gd name="T15" fmla="*/ 0 h 1"/>
                      <a:gd name="T16" fmla="*/ 1 w 1"/>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1" y="0"/>
                        </a:moveTo>
                        <a:lnTo>
                          <a:pt x="0" y="0"/>
                        </a:lnTo>
                        <a:lnTo>
                          <a:pt x="0" y="1"/>
                        </a:lnTo>
                        <a:lnTo>
                          <a:pt x="0" y="1"/>
                        </a:lnTo>
                        <a:lnTo>
                          <a:pt x="0" y="1"/>
                        </a:lnTo>
                        <a:lnTo>
                          <a:pt x="0" y="1"/>
                        </a:lnTo>
                        <a:lnTo>
                          <a:pt x="0" y="1"/>
                        </a:lnTo>
                        <a:lnTo>
                          <a:pt x="1" y="0"/>
                        </a:lnTo>
                        <a:lnTo>
                          <a:pt x="1" y="0"/>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35" name="Freeform 35">
                    <a:extLst>
                      <a:ext uri="{FF2B5EF4-FFF2-40B4-BE49-F238E27FC236}">
                        <a16:creationId xmlns:a16="http://schemas.microsoft.com/office/drawing/2014/main" id="{2736E82E-6A0F-9655-E4B0-00234378B789}"/>
                      </a:ext>
                    </a:extLst>
                  </p:cNvPr>
                  <p:cNvSpPr>
                    <a:spLocks/>
                  </p:cNvSpPr>
                  <p:nvPr/>
                </p:nvSpPr>
                <p:spPr bwMode="auto">
                  <a:xfrm>
                    <a:off x="4060825" y="2613025"/>
                    <a:ext cx="263525" cy="341312"/>
                  </a:xfrm>
                  <a:custGeom>
                    <a:avLst/>
                    <a:gdLst>
                      <a:gd name="T0" fmla="*/ 60 w 166"/>
                      <a:gd name="T1" fmla="*/ 162 h 215"/>
                      <a:gd name="T2" fmla="*/ 77 w 166"/>
                      <a:gd name="T3" fmla="*/ 164 h 215"/>
                      <a:gd name="T4" fmla="*/ 92 w 166"/>
                      <a:gd name="T5" fmla="*/ 165 h 215"/>
                      <a:gd name="T6" fmla="*/ 112 w 166"/>
                      <a:gd name="T7" fmla="*/ 151 h 215"/>
                      <a:gd name="T8" fmla="*/ 117 w 166"/>
                      <a:gd name="T9" fmla="*/ 140 h 215"/>
                      <a:gd name="T10" fmla="*/ 113 w 166"/>
                      <a:gd name="T11" fmla="*/ 123 h 215"/>
                      <a:gd name="T12" fmla="*/ 95 w 166"/>
                      <a:gd name="T13" fmla="*/ 120 h 215"/>
                      <a:gd name="T14" fmla="*/ 115 w 166"/>
                      <a:gd name="T15" fmla="*/ 107 h 215"/>
                      <a:gd name="T16" fmla="*/ 131 w 166"/>
                      <a:gd name="T17" fmla="*/ 88 h 215"/>
                      <a:gd name="T18" fmla="*/ 152 w 166"/>
                      <a:gd name="T19" fmla="*/ 86 h 215"/>
                      <a:gd name="T20" fmla="*/ 166 w 166"/>
                      <a:gd name="T21" fmla="*/ 61 h 215"/>
                      <a:gd name="T22" fmla="*/ 161 w 166"/>
                      <a:gd name="T23" fmla="*/ 53 h 215"/>
                      <a:gd name="T24" fmla="*/ 136 w 166"/>
                      <a:gd name="T25" fmla="*/ 78 h 215"/>
                      <a:gd name="T26" fmla="*/ 131 w 166"/>
                      <a:gd name="T27" fmla="*/ 65 h 215"/>
                      <a:gd name="T28" fmla="*/ 157 w 166"/>
                      <a:gd name="T29" fmla="*/ 44 h 215"/>
                      <a:gd name="T30" fmla="*/ 148 w 166"/>
                      <a:gd name="T31" fmla="*/ 2 h 215"/>
                      <a:gd name="T32" fmla="*/ 135 w 166"/>
                      <a:gd name="T33" fmla="*/ 0 h 215"/>
                      <a:gd name="T34" fmla="*/ 131 w 166"/>
                      <a:gd name="T35" fmla="*/ 15 h 215"/>
                      <a:gd name="T36" fmla="*/ 114 w 166"/>
                      <a:gd name="T37" fmla="*/ 24 h 215"/>
                      <a:gd name="T38" fmla="*/ 67 w 166"/>
                      <a:gd name="T39" fmla="*/ 61 h 215"/>
                      <a:gd name="T40" fmla="*/ 63 w 166"/>
                      <a:gd name="T41" fmla="*/ 75 h 215"/>
                      <a:gd name="T42" fmla="*/ 63 w 166"/>
                      <a:gd name="T43" fmla="*/ 94 h 215"/>
                      <a:gd name="T44" fmla="*/ 58 w 166"/>
                      <a:gd name="T45" fmla="*/ 80 h 215"/>
                      <a:gd name="T46" fmla="*/ 36 w 166"/>
                      <a:gd name="T47" fmla="*/ 77 h 215"/>
                      <a:gd name="T48" fmla="*/ 34 w 166"/>
                      <a:gd name="T49" fmla="*/ 86 h 215"/>
                      <a:gd name="T50" fmla="*/ 22 w 166"/>
                      <a:gd name="T51" fmla="*/ 73 h 215"/>
                      <a:gd name="T52" fmla="*/ 1 w 166"/>
                      <a:gd name="T53" fmla="*/ 103 h 215"/>
                      <a:gd name="T54" fmla="*/ 7 w 166"/>
                      <a:gd name="T55" fmla="*/ 135 h 215"/>
                      <a:gd name="T56" fmla="*/ 27 w 166"/>
                      <a:gd name="T57" fmla="*/ 135 h 215"/>
                      <a:gd name="T58" fmla="*/ 12 w 166"/>
                      <a:gd name="T59" fmla="*/ 147 h 215"/>
                      <a:gd name="T60" fmla="*/ 18 w 166"/>
                      <a:gd name="T61" fmla="*/ 157 h 215"/>
                      <a:gd name="T62" fmla="*/ 33 w 166"/>
                      <a:gd name="T63" fmla="*/ 164 h 215"/>
                      <a:gd name="T64" fmla="*/ 18 w 166"/>
                      <a:gd name="T65" fmla="*/ 190 h 215"/>
                      <a:gd name="T66" fmla="*/ 0 w 166"/>
                      <a:gd name="T67" fmla="*/ 203 h 215"/>
                      <a:gd name="T68" fmla="*/ 20 w 166"/>
                      <a:gd name="T69" fmla="*/ 215 h 215"/>
                      <a:gd name="T70" fmla="*/ 50 w 166"/>
                      <a:gd name="T71" fmla="*/ 202 h 215"/>
                      <a:gd name="T72" fmla="*/ 59 w 166"/>
                      <a:gd name="T73" fmla="*/ 175 h 215"/>
                      <a:gd name="T74" fmla="*/ 60 w 166"/>
                      <a:gd name="T75" fmla="*/ 162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6" h="215">
                        <a:moveTo>
                          <a:pt x="60" y="162"/>
                        </a:moveTo>
                        <a:lnTo>
                          <a:pt x="77" y="164"/>
                        </a:lnTo>
                        <a:lnTo>
                          <a:pt x="92" y="165"/>
                        </a:lnTo>
                        <a:lnTo>
                          <a:pt x="112" y="151"/>
                        </a:lnTo>
                        <a:lnTo>
                          <a:pt x="117" y="140"/>
                        </a:lnTo>
                        <a:lnTo>
                          <a:pt x="113" y="123"/>
                        </a:lnTo>
                        <a:lnTo>
                          <a:pt x="95" y="120"/>
                        </a:lnTo>
                        <a:lnTo>
                          <a:pt x="115" y="107"/>
                        </a:lnTo>
                        <a:lnTo>
                          <a:pt x="131" y="88"/>
                        </a:lnTo>
                        <a:lnTo>
                          <a:pt x="152" y="86"/>
                        </a:lnTo>
                        <a:lnTo>
                          <a:pt x="166" y="61"/>
                        </a:lnTo>
                        <a:lnTo>
                          <a:pt x="161" y="53"/>
                        </a:lnTo>
                        <a:lnTo>
                          <a:pt x="136" y="78"/>
                        </a:lnTo>
                        <a:lnTo>
                          <a:pt x="131" y="65"/>
                        </a:lnTo>
                        <a:lnTo>
                          <a:pt x="157" y="44"/>
                        </a:lnTo>
                        <a:lnTo>
                          <a:pt x="148" y="2"/>
                        </a:lnTo>
                        <a:lnTo>
                          <a:pt x="135" y="0"/>
                        </a:lnTo>
                        <a:lnTo>
                          <a:pt x="131" y="15"/>
                        </a:lnTo>
                        <a:lnTo>
                          <a:pt x="114" y="24"/>
                        </a:lnTo>
                        <a:lnTo>
                          <a:pt x="67" y="61"/>
                        </a:lnTo>
                        <a:lnTo>
                          <a:pt x="63" y="75"/>
                        </a:lnTo>
                        <a:lnTo>
                          <a:pt x="63" y="94"/>
                        </a:lnTo>
                        <a:lnTo>
                          <a:pt x="58" y="80"/>
                        </a:lnTo>
                        <a:lnTo>
                          <a:pt x="36" y="77"/>
                        </a:lnTo>
                        <a:lnTo>
                          <a:pt x="34" y="86"/>
                        </a:lnTo>
                        <a:lnTo>
                          <a:pt x="22" y="73"/>
                        </a:lnTo>
                        <a:lnTo>
                          <a:pt x="1" y="103"/>
                        </a:lnTo>
                        <a:lnTo>
                          <a:pt x="7" y="135"/>
                        </a:lnTo>
                        <a:lnTo>
                          <a:pt x="27" y="135"/>
                        </a:lnTo>
                        <a:lnTo>
                          <a:pt x="12" y="147"/>
                        </a:lnTo>
                        <a:lnTo>
                          <a:pt x="18" y="157"/>
                        </a:lnTo>
                        <a:lnTo>
                          <a:pt x="33" y="164"/>
                        </a:lnTo>
                        <a:lnTo>
                          <a:pt x="18" y="190"/>
                        </a:lnTo>
                        <a:lnTo>
                          <a:pt x="0" y="203"/>
                        </a:lnTo>
                        <a:lnTo>
                          <a:pt x="20" y="215"/>
                        </a:lnTo>
                        <a:lnTo>
                          <a:pt x="50" y="202"/>
                        </a:lnTo>
                        <a:lnTo>
                          <a:pt x="59" y="175"/>
                        </a:lnTo>
                        <a:lnTo>
                          <a:pt x="60" y="162"/>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36" name="Freeform 36">
                    <a:extLst>
                      <a:ext uri="{FF2B5EF4-FFF2-40B4-BE49-F238E27FC236}">
                        <a16:creationId xmlns:a16="http://schemas.microsoft.com/office/drawing/2014/main" id="{8011CC32-406B-1AEB-C055-03A8971C8C5A}"/>
                      </a:ext>
                    </a:extLst>
                  </p:cNvPr>
                  <p:cNvSpPr>
                    <a:spLocks/>
                  </p:cNvSpPr>
                  <p:nvPr/>
                </p:nvSpPr>
                <p:spPr bwMode="auto">
                  <a:xfrm>
                    <a:off x="4000500" y="3094038"/>
                    <a:ext cx="55563" cy="38100"/>
                  </a:xfrm>
                  <a:custGeom>
                    <a:avLst/>
                    <a:gdLst>
                      <a:gd name="T0" fmla="*/ 2 w 35"/>
                      <a:gd name="T1" fmla="*/ 1 h 24"/>
                      <a:gd name="T2" fmla="*/ 0 w 35"/>
                      <a:gd name="T3" fmla="*/ 14 h 24"/>
                      <a:gd name="T4" fmla="*/ 13 w 35"/>
                      <a:gd name="T5" fmla="*/ 21 h 24"/>
                      <a:gd name="T6" fmla="*/ 27 w 35"/>
                      <a:gd name="T7" fmla="*/ 24 h 24"/>
                      <a:gd name="T8" fmla="*/ 35 w 35"/>
                      <a:gd name="T9" fmla="*/ 8 h 24"/>
                      <a:gd name="T10" fmla="*/ 16 w 35"/>
                      <a:gd name="T11" fmla="*/ 0 h 24"/>
                      <a:gd name="T12" fmla="*/ 2 w 35"/>
                      <a:gd name="T13" fmla="*/ 1 h 24"/>
                    </a:gdLst>
                    <a:ahLst/>
                    <a:cxnLst>
                      <a:cxn ang="0">
                        <a:pos x="T0" y="T1"/>
                      </a:cxn>
                      <a:cxn ang="0">
                        <a:pos x="T2" y="T3"/>
                      </a:cxn>
                      <a:cxn ang="0">
                        <a:pos x="T4" y="T5"/>
                      </a:cxn>
                      <a:cxn ang="0">
                        <a:pos x="T6" y="T7"/>
                      </a:cxn>
                      <a:cxn ang="0">
                        <a:pos x="T8" y="T9"/>
                      </a:cxn>
                      <a:cxn ang="0">
                        <a:pos x="T10" y="T11"/>
                      </a:cxn>
                      <a:cxn ang="0">
                        <a:pos x="T12" y="T13"/>
                      </a:cxn>
                    </a:cxnLst>
                    <a:rect l="0" t="0" r="r" b="b"/>
                    <a:pathLst>
                      <a:path w="35" h="24">
                        <a:moveTo>
                          <a:pt x="2" y="1"/>
                        </a:moveTo>
                        <a:lnTo>
                          <a:pt x="0" y="14"/>
                        </a:lnTo>
                        <a:lnTo>
                          <a:pt x="13" y="21"/>
                        </a:lnTo>
                        <a:lnTo>
                          <a:pt x="27" y="24"/>
                        </a:lnTo>
                        <a:lnTo>
                          <a:pt x="35" y="8"/>
                        </a:lnTo>
                        <a:lnTo>
                          <a:pt x="16" y="0"/>
                        </a:lnTo>
                        <a:lnTo>
                          <a:pt x="2" y="1"/>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37" name="Freeform 37">
                    <a:extLst>
                      <a:ext uri="{FF2B5EF4-FFF2-40B4-BE49-F238E27FC236}">
                        <a16:creationId xmlns:a16="http://schemas.microsoft.com/office/drawing/2014/main" id="{941536A6-58A7-1F31-AD79-F2D76F7A4E0F}"/>
                      </a:ext>
                    </a:extLst>
                  </p:cNvPr>
                  <p:cNvSpPr>
                    <a:spLocks/>
                  </p:cNvSpPr>
                  <p:nvPr/>
                </p:nvSpPr>
                <p:spPr bwMode="auto">
                  <a:xfrm>
                    <a:off x="3971925" y="3141663"/>
                    <a:ext cx="74613" cy="157162"/>
                  </a:xfrm>
                  <a:custGeom>
                    <a:avLst/>
                    <a:gdLst>
                      <a:gd name="T0" fmla="*/ 2 w 47"/>
                      <a:gd name="T1" fmla="*/ 3 h 99"/>
                      <a:gd name="T2" fmla="*/ 0 w 47"/>
                      <a:gd name="T3" fmla="*/ 37 h 99"/>
                      <a:gd name="T4" fmla="*/ 4 w 47"/>
                      <a:gd name="T5" fmla="*/ 68 h 99"/>
                      <a:gd name="T6" fmla="*/ 12 w 47"/>
                      <a:gd name="T7" fmla="*/ 85 h 99"/>
                      <a:gd name="T8" fmla="*/ 28 w 47"/>
                      <a:gd name="T9" fmla="*/ 99 h 99"/>
                      <a:gd name="T10" fmla="*/ 37 w 47"/>
                      <a:gd name="T11" fmla="*/ 76 h 99"/>
                      <a:gd name="T12" fmla="*/ 24 w 47"/>
                      <a:gd name="T13" fmla="*/ 40 h 99"/>
                      <a:gd name="T14" fmla="*/ 41 w 47"/>
                      <a:gd name="T15" fmla="*/ 31 h 99"/>
                      <a:gd name="T16" fmla="*/ 47 w 47"/>
                      <a:gd name="T17" fmla="*/ 15 h 99"/>
                      <a:gd name="T18" fmla="*/ 24 w 47"/>
                      <a:gd name="T19" fmla="*/ 0 h 99"/>
                      <a:gd name="T20" fmla="*/ 2 w 47"/>
                      <a:gd name="T21" fmla="*/ 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99">
                        <a:moveTo>
                          <a:pt x="2" y="3"/>
                        </a:moveTo>
                        <a:lnTo>
                          <a:pt x="0" y="37"/>
                        </a:lnTo>
                        <a:lnTo>
                          <a:pt x="4" y="68"/>
                        </a:lnTo>
                        <a:lnTo>
                          <a:pt x="12" y="85"/>
                        </a:lnTo>
                        <a:lnTo>
                          <a:pt x="28" y="99"/>
                        </a:lnTo>
                        <a:lnTo>
                          <a:pt x="37" y="76"/>
                        </a:lnTo>
                        <a:lnTo>
                          <a:pt x="24" y="40"/>
                        </a:lnTo>
                        <a:lnTo>
                          <a:pt x="41" y="31"/>
                        </a:lnTo>
                        <a:lnTo>
                          <a:pt x="47" y="15"/>
                        </a:lnTo>
                        <a:lnTo>
                          <a:pt x="24" y="0"/>
                        </a:lnTo>
                        <a:lnTo>
                          <a:pt x="2" y="3"/>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38" name="Freeform 38">
                    <a:extLst>
                      <a:ext uri="{FF2B5EF4-FFF2-40B4-BE49-F238E27FC236}">
                        <a16:creationId xmlns:a16="http://schemas.microsoft.com/office/drawing/2014/main" id="{AD7292E6-A447-BF66-3E69-7781E75341B2}"/>
                      </a:ext>
                    </a:extLst>
                  </p:cNvPr>
                  <p:cNvSpPr>
                    <a:spLocks/>
                  </p:cNvSpPr>
                  <p:nvPr/>
                </p:nvSpPr>
                <p:spPr bwMode="auto">
                  <a:xfrm>
                    <a:off x="3949700" y="3006725"/>
                    <a:ext cx="111125" cy="85725"/>
                  </a:xfrm>
                  <a:custGeom>
                    <a:avLst/>
                    <a:gdLst>
                      <a:gd name="T0" fmla="*/ 70 w 70"/>
                      <a:gd name="T1" fmla="*/ 2 h 54"/>
                      <a:gd name="T2" fmla="*/ 42 w 70"/>
                      <a:gd name="T3" fmla="*/ 0 h 54"/>
                      <a:gd name="T4" fmla="*/ 0 w 70"/>
                      <a:gd name="T5" fmla="*/ 6 h 54"/>
                      <a:gd name="T6" fmla="*/ 10 w 70"/>
                      <a:gd name="T7" fmla="*/ 22 h 54"/>
                      <a:gd name="T8" fmla="*/ 41 w 70"/>
                      <a:gd name="T9" fmla="*/ 27 h 54"/>
                      <a:gd name="T10" fmla="*/ 43 w 70"/>
                      <a:gd name="T11" fmla="*/ 42 h 54"/>
                      <a:gd name="T12" fmla="*/ 69 w 70"/>
                      <a:gd name="T13" fmla="*/ 54 h 54"/>
                      <a:gd name="T14" fmla="*/ 67 w 70"/>
                      <a:gd name="T15" fmla="*/ 32 h 54"/>
                      <a:gd name="T16" fmla="*/ 62 w 70"/>
                      <a:gd name="T17" fmla="*/ 32 h 54"/>
                      <a:gd name="T18" fmla="*/ 58 w 70"/>
                      <a:gd name="T19" fmla="*/ 18 h 54"/>
                      <a:gd name="T20" fmla="*/ 67 w 70"/>
                      <a:gd name="T21" fmla="*/ 20 h 54"/>
                      <a:gd name="T22" fmla="*/ 70 w 70"/>
                      <a:gd name="T23"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54">
                        <a:moveTo>
                          <a:pt x="70" y="2"/>
                        </a:moveTo>
                        <a:lnTo>
                          <a:pt x="42" y="0"/>
                        </a:lnTo>
                        <a:lnTo>
                          <a:pt x="0" y="6"/>
                        </a:lnTo>
                        <a:lnTo>
                          <a:pt x="10" y="22"/>
                        </a:lnTo>
                        <a:lnTo>
                          <a:pt x="41" y="27"/>
                        </a:lnTo>
                        <a:lnTo>
                          <a:pt x="43" y="42"/>
                        </a:lnTo>
                        <a:lnTo>
                          <a:pt x="69" y="54"/>
                        </a:lnTo>
                        <a:lnTo>
                          <a:pt x="67" y="32"/>
                        </a:lnTo>
                        <a:lnTo>
                          <a:pt x="62" y="32"/>
                        </a:lnTo>
                        <a:lnTo>
                          <a:pt x="58" y="18"/>
                        </a:lnTo>
                        <a:lnTo>
                          <a:pt x="67" y="20"/>
                        </a:lnTo>
                        <a:lnTo>
                          <a:pt x="70" y="2"/>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39" name="Freeform 39">
                    <a:extLst>
                      <a:ext uri="{FF2B5EF4-FFF2-40B4-BE49-F238E27FC236}">
                        <a16:creationId xmlns:a16="http://schemas.microsoft.com/office/drawing/2014/main" id="{9AF8F914-ACAE-BDAE-1C61-E12B455D0431}"/>
                      </a:ext>
                    </a:extLst>
                  </p:cNvPr>
                  <p:cNvSpPr>
                    <a:spLocks/>
                  </p:cNvSpPr>
                  <p:nvPr/>
                </p:nvSpPr>
                <p:spPr bwMode="auto">
                  <a:xfrm>
                    <a:off x="3979863" y="3309938"/>
                    <a:ext cx="28575" cy="50800"/>
                  </a:xfrm>
                  <a:custGeom>
                    <a:avLst/>
                    <a:gdLst>
                      <a:gd name="T0" fmla="*/ 0 w 18"/>
                      <a:gd name="T1" fmla="*/ 32 h 32"/>
                      <a:gd name="T2" fmla="*/ 18 w 18"/>
                      <a:gd name="T3" fmla="*/ 9 h 32"/>
                      <a:gd name="T4" fmla="*/ 5 w 18"/>
                      <a:gd name="T5" fmla="*/ 0 h 32"/>
                      <a:gd name="T6" fmla="*/ 0 w 18"/>
                      <a:gd name="T7" fmla="*/ 32 h 32"/>
                    </a:gdLst>
                    <a:ahLst/>
                    <a:cxnLst>
                      <a:cxn ang="0">
                        <a:pos x="T0" y="T1"/>
                      </a:cxn>
                      <a:cxn ang="0">
                        <a:pos x="T2" y="T3"/>
                      </a:cxn>
                      <a:cxn ang="0">
                        <a:pos x="T4" y="T5"/>
                      </a:cxn>
                      <a:cxn ang="0">
                        <a:pos x="T6" y="T7"/>
                      </a:cxn>
                    </a:cxnLst>
                    <a:rect l="0" t="0" r="r" b="b"/>
                    <a:pathLst>
                      <a:path w="18" h="32">
                        <a:moveTo>
                          <a:pt x="0" y="32"/>
                        </a:moveTo>
                        <a:lnTo>
                          <a:pt x="18" y="9"/>
                        </a:lnTo>
                        <a:lnTo>
                          <a:pt x="5" y="0"/>
                        </a:lnTo>
                        <a:lnTo>
                          <a:pt x="0" y="32"/>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40" name="Freeform 40">
                    <a:extLst>
                      <a:ext uri="{FF2B5EF4-FFF2-40B4-BE49-F238E27FC236}">
                        <a16:creationId xmlns:a16="http://schemas.microsoft.com/office/drawing/2014/main" id="{678ACE05-496E-244F-2B68-23AA86B55074}"/>
                      </a:ext>
                    </a:extLst>
                  </p:cNvPr>
                  <p:cNvSpPr>
                    <a:spLocks/>
                  </p:cNvSpPr>
                  <p:nvPr/>
                </p:nvSpPr>
                <p:spPr bwMode="auto">
                  <a:xfrm>
                    <a:off x="4538663" y="3932238"/>
                    <a:ext cx="74613" cy="114300"/>
                  </a:xfrm>
                  <a:custGeom>
                    <a:avLst/>
                    <a:gdLst>
                      <a:gd name="T0" fmla="*/ 40 w 47"/>
                      <a:gd name="T1" fmla="*/ 66 h 72"/>
                      <a:gd name="T2" fmla="*/ 47 w 47"/>
                      <a:gd name="T3" fmla="*/ 45 h 72"/>
                      <a:gd name="T4" fmla="*/ 36 w 47"/>
                      <a:gd name="T5" fmla="*/ 16 h 72"/>
                      <a:gd name="T6" fmla="*/ 29 w 47"/>
                      <a:gd name="T7" fmla="*/ 0 h 72"/>
                      <a:gd name="T8" fmla="*/ 15 w 47"/>
                      <a:gd name="T9" fmla="*/ 0 h 72"/>
                      <a:gd name="T10" fmla="*/ 4 w 47"/>
                      <a:gd name="T11" fmla="*/ 16 h 72"/>
                      <a:gd name="T12" fmla="*/ 0 w 47"/>
                      <a:gd name="T13" fmla="*/ 37 h 72"/>
                      <a:gd name="T14" fmla="*/ 8 w 47"/>
                      <a:gd name="T15" fmla="*/ 60 h 72"/>
                      <a:gd name="T16" fmla="*/ 31 w 47"/>
                      <a:gd name="T17" fmla="*/ 72 h 72"/>
                      <a:gd name="T18" fmla="*/ 40 w 47"/>
                      <a:gd name="T19"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72">
                        <a:moveTo>
                          <a:pt x="40" y="66"/>
                        </a:moveTo>
                        <a:lnTo>
                          <a:pt x="47" y="45"/>
                        </a:lnTo>
                        <a:lnTo>
                          <a:pt x="36" y="16"/>
                        </a:lnTo>
                        <a:lnTo>
                          <a:pt x="29" y="0"/>
                        </a:lnTo>
                        <a:lnTo>
                          <a:pt x="15" y="0"/>
                        </a:lnTo>
                        <a:lnTo>
                          <a:pt x="4" y="16"/>
                        </a:lnTo>
                        <a:lnTo>
                          <a:pt x="0" y="37"/>
                        </a:lnTo>
                        <a:lnTo>
                          <a:pt x="8" y="60"/>
                        </a:lnTo>
                        <a:lnTo>
                          <a:pt x="31" y="72"/>
                        </a:lnTo>
                        <a:lnTo>
                          <a:pt x="40" y="66"/>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41" name="Freeform 41">
                    <a:extLst>
                      <a:ext uri="{FF2B5EF4-FFF2-40B4-BE49-F238E27FC236}">
                        <a16:creationId xmlns:a16="http://schemas.microsoft.com/office/drawing/2014/main" id="{7C51C42E-6775-7E32-7D2B-7BFEBA5A5289}"/>
                      </a:ext>
                    </a:extLst>
                  </p:cNvPr>
                  <p:cNvSpPr>
                    <a:spLocks/>
                  </p:cNvSpPr>
                  <p:nvPr/>
                </p:nvSpPr>
                <p:spPr bwMode="auto">
                  <a:xfrm>
                    <a:off x="4233863" y="3827463"/>
                    <a:ext cx="131763" cy="157162"/>
                  </a:xfrm>
                  <a:custGeom>
                    <a:avLst/>
                    <a:gdLst>
                      <a:gd name="T0" fmla="*/ 74 w 83"/>
                      <a:gd name="T1" fmla="*/ 20 h 99"/>
                      <a:gd name="T2" fmla="*/ 58 w 83"/>
                      <a:gd name="T3" fmla="*/ 0 h 99"/>
                      <a:gd name="T4" fmla="*/ 42 w 83"/>
                      <a:gd name="T5" fmla="*/ 15 h 99"/>
                      <a:gd name="T6" fmla="*/ 31 w 83"/>
                      <a:gd name="T7" fmla="*/ 29 h 99"/>
                      <a:gd name="T8" fmla="*/ 16 w 83"/>
                      <a:gd name="T9" fmla="*/ 19 h 99"/>
                      <a:gd name="T10" fmla="*/ 0 w 83"/>
                      <a:gd name="T11" fmla="*/ 54 h 99"/>
                      <a:gd name="T12" fmla="*/ 2 w 83"/>
                      <a:gd name="T13" fmla="*/ 77 h 99"/>
                      <a:gd name="T14" fmla="*/ 9 w 83"/>
                      <a:gd name="T15" fmla="*/ 66 h 99"/>
                      <a:gd name="T16" fmla="*/ 24 w 83"/>
                      <a:gd name="T17" fmla="*/ 49 h 99"/>
                      <a:gd name="T18" fmla="*/ 41 w 83"/>
                      <a:gd name="T19" fmla="*/ 49 h 99"/>
                      <a:gd name="T20" fmla="*/ 30 w 83"/>
                      <a:gd name="T21" fmla="*/ 78 h 99"/>
                      <a:gd name="T22" fmla="*/ 34 w 83"/>
                      <a:gd name="T23" fmla="*/ 94 h 99"/>
                      <a:gd name="T24" fmla="*/ 52 w 83"/>
                      <a:gd name="T25" fmla="*/ 99 h 99"/>
                      <a:gd name="T26" fmla="*/ 61 w 83"/>
                      <a:gd name="T27" fmla="*/ 83 h 99"/>
                      <a:gd name="T28" fmla="*/ 83 w 83"/>
                      <a:gd name="T29" fmla="*/ 67 h 99"/>
                      <a:gd name="T30" fmla="*/ 74 w 83"/>
                      <a:gd name="T31" fmla="*/ 41 h 99"/>
                      <a:gd name="T32" fmla="*/ 74 w 83"/>
                      <a:gd name="T33" fmla="*/ 2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 h="99">
                        <a:moveTo>
                          <a:pt x="74" y="20"/>
                        </a:moveTo>
                        <a:lnTo>
                          <a:pt x="58" y="0"/>
                        </a:lnTo>
                        <a:lnTo>
                          <a:pt x="42" y="15"/>
                        </a:lnTo>
                        <a:lnTo>
                          <a:pt x="31" y="29"/>
                        </a:lnTo>
                        <a:lnTo>
                          <a:pt x="16" y="19"/>
                        </a:lnTo>
                        <a:lnTo>
                          <a:pt x="0" y="54"/>
                        </a:lnTo>
                        <a:lnTo>
                          <a:pt x="2" y="77"/>
                        </a:lnTo>
                        <a:lnTo>
                          <a:pt x="9" y="66"/>
                        </a:lnTo>
                        <a:lnTo>
                          <a:pt x="24" y="49"/>
                        </a:lnTo>
                        <a:lnTo>
                          <a:pt x="41" y="49"/>
                        </a:lnTo>
                        <a:lnTo>
                          <a:pt x="30" y="78"/>
                        </a:lnTo>
                        <a:lnTo>
                          <a:pt x="34" y="94"/>
                        </a:lnTo>
                        <a:lnTo>
                          <a:pt x="52" y="99"/>
                        </a:lnTo>
                        <a:lnTo>
                          <a:pt x="61" y="83"/>
                        </a:lnTo>
                        <a:lnTo>
                          <a:pt x="83" y="67"/>
                        </a:lnTo>
                        <a:lnTo>
                          <a:pt x="74" y="41"/>
                        </a:lnTo>
                        <a:lnTo>
                          <a:pt x="74" y="20"/>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42" name="Freeform 42">
                    <a:extLst>
                      <a:ext uri="{FF2B5EF4-FFF2-40B4-BE49-F238E27FC236}">
                        <a16:creationId xmlns:a16="http://schemas.microsoft.com/office/drawing/2014/main" id="{53F9677F-03B5-1DE3-FF76-DA3C5F0EA620}"/>
                      </a:ext>
                    </a:extLst>
                  </p:cNvPr>
                  <p:cNvSpPr>
                    <a:spLocks/>
                  </p:cNvSpPr>
                  <p:nvPr/>
                </p:nvSpPr>
                <p:spPr bwMode="auto">
                  <a:xfrm>
                    <a:off x="4340225" y="3729038"/>
                    <a:ext cx="106363" cy="149225"/>
                  </a:xfrm>
                  <a:custGeom>
                    <a:avLst/>
                    <a:gdLst>
                      <a:gd name="T0" fmla="*/ 46 w 67"/>
                      <a:gd name="T1" fmla="*/ 45 h 94"/>
                      <a:gd name="T2" fmla="*/ 67 w 67"/>
                      <a:gd name="T3" fmla="*/ 12 h 94"/>
                      <a:gd name="T4" fmla="*/ 65 w 67"/>
                      <a:gd name="T5" fmla="*/ 0 h 94"/>
                      <a:gd name="T6" fmla="*/ 44 w 67"/>
                      <a:gd name="T7" fmla="*/ 17 h 94"/>
                      <a:gd name="T8" fmla="*/ 21 w 67"/>
                      <a:gd name="T9" fmla="*/ 45 h 94"/>
                      <a:gd name="T10" fmla="*/ 30 w 67"/>
                      <a:gd name="T11" fmla="*/ 47 h 94"/>
                      <a:gd name="T12" fmla="*/ 0 w 67"/>
                      <a:gd name="T13" fmla="*/ 68 h 94"/>
                      <a:gd name="T14" fmla="*/ 10 w 67"/>
                      <a:gd name="T15" fmla="*/ 83 h 94"/>
                      <a:gd name="T16" fmla="*/ 9 w 67"/>
                      <a:gd name="T17" fmla="*/ 87 h 94"/>
                      <a:gd name="T18" fmla="*/ 22 w 67"/>
                      <a:gd name="T19" fmla="*/ 94 h 94"/>
                      <a:gd name="T20" fmla="*/ 43 w 67"/>
                      <a:gd name="T21" fmla="*/ 70 h 94"/>
                      <a:gd name="T22" fmla="*/ 46 w 67"/>
                      <a:gd name="T23" fmla="*/ 4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94">
                        <a:moveTo>
                          <a:pt x="46" y="45"/>
                        </a:moveTo>
                        <a:lnTo>
                          <a:pt x="67" y="12"/>
                        </a:lnTo>
                        <a:lnTo>
                          <a:pt x="65" y="0"/>
                        </a:lnTo>
                        <a:lnTo>
                          <a:pt x="44" y="17"/>
                        </a:lnTo>
                        <a:lnTo>
                          <a:pt x="21" y="45"/>
                        </a:lnTo>
                        <a:lnTo>
                          <a:pt x="30" y="47"/>
                        </a:lnTo>
                        <a:lnTo>
                          <a:pt x="0" y="68"/>
                        </a:lnTo>
                        <a:lnTo>
                          <a:pt x="10" y="83"/>
                        </a:lnTo>
                        <a:lnTo>
                          <a:pt x="9" y="87"/>
                        </a:lnTo>
                        <a:lnTo>
                          <a:pt x="22" y="94"/>
                        </a:lnTo>
                        <a:lnTo>
                          <a:pt x="43" y="70"/>
                        </a:lnTo>
                        <a:lnTo>
                          <a:pt x="46" y="45"/>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43" name="Freeform 43">
                    <a:extLst>
                      <a:ext uri="{FF2B5EF4-FFF2-40B4-BE49-F238E27FC236}">
                        <a16:creationId xmlns:a16="http://schemas.microsoft.com/office/drawing/2014/main" id="{5BEC88E1-1299-5E52-91B8-3144E210E1B9}"/>
                      </a:ext>
                    </a:extLst>
                  </p:cNvPr>
                  <p:cNvSpPr>
                    <a:spLocks/>
                  </p:cNvSpPr>
                  <p:nvPr/>
                </p:nvSpPr>
                <p:spPr bwMode="auto">
                  <a:xfrm>
                    <a:off x="4325938" y="3743325"/>
                    <a:ext cx="36513" cy="41275"/>
                  </a:xfrm>
                  <a:custGeom>
                    <a:avLst/>
                    <a:gdLst>
                      <a:gd name="T0" fmla="*/ 0 w 23"/>
                      <a:gd name="T1" fmla="*/ 26 h 26"/>
                      <a:gd name="T2" fmla="*/ 19 w 23"/>
                      <a:gd name="T3" fmla="*/ 14 h 26"/>
                      <a:gd name="T4" fmla="*/ 23 w 23"/>
                      <a:gd name="T5" fmla="*/ 0 h 26"/>
                      <a:gd name="T6" fmla="*/ 5 w 23"/>
                      <a:gd name="T7" fmla="*/ 11 h 26"/>
                      <a:gd name="T8" fmla="*/ 0 w 23"/>
                      <a:gd name="T9" fmla="*/ 26 h 26"/>
                    </a:gdLst>
                    <a:ahLst/>
                    <a:cxnLst>
                      <a:cxn ang="0">
                        <a:pos x="T0" y="T1"/>
                      </a:cxn>
                      <a:cxn ang="0">
                        <a:pos x="T2" y="T3"/>
                      </a:cxn>
                      <a:cxn ang="0">
                        <a:pos x="T4" y="T5"/>
                      </a:cxn>
                      <a:cxn ang="0">
                        <a:pos x="T6" y="T7"/>
                      </a:cxn>
                      <a:cxn ang="0">
                        <a:pos x="T8" y="T9"/>
                      </a:cxn>
                    </a:cxnLst>
                    <a:rect l="0" t="0" r="r" b="b"/>
                    <a:pathLst>
                      <a:path w="23" h="26">
                        <a:moveTo>
                          <a:pt x="0" y="26"/>
                        </a:moveTo>
                        <a:lnTo>
                          <a:pt x="19" y="14"/>
                        </a:lnTo>
                        <a:lnTo>
                          <a:pt x="23" y="0"/>
                        </a:lnTo>
                        <a:lnTo>
                          <a:pt x="5" y="11"/>
                        </a:lnTo>
                        <a:lnTo>
                          <a:pt x="0" y="26"/>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44" name="Freeform 44">
                    <a:extLst>
                      <a:ext uri="{FF2B5EF4-FFF2-40B4-BE49-F238E27FC236}">
                        <a16:creationId xmlns:a16="http://schemas.microsoft.com/office/drawing/2014/main" id="{247A761E-9469-603D-6436-7D88BD77030B}"/>
                      </a:ext>
                    </a:extLst>
                  </p:cNvPr>
                  <p:cNvSpPr>
                    <a:spLocks/>
                  </p:cNvSpPr>
                  <p:nvPr/>
                </p:nvSpPr>
                <p:spPr bwMode="auto">
                  <a:xfrm>
                    <a:off x="4281488" y="3484563"/>
                    <a:ext cx="169863" cy="192087"/>
                  </a:xfrm>
                  <a:custGeom>
                    <a:avLst/>
                    <a:gdLst>
                      <a:gd name="T0" fmla="*/ 58 w 107"/>
                      <a:gd name="T1" fmla="*/ 42 h 121"/>
                      <a:gd name="T2" fmla="*/ 32 w 107"/>
                      <a:gd name="T3" fmla="*/ 0 h 121"/>
                      <a:gd name="T4" fmla="*/ 16 w 107"/>
                      <a:gd name="T5" fmla="*/ 6 h 121"/>
                      <a:gd name="T6" fmla="*/ 21 w 107"/>
                      <a:gd name="T7" fmla="*/ 20 h 121"/>
                      <a:gd name="T8" fmla="*/ 1 w 107"/>
                      <a:gd name="T9" fmla="*/ 16 h 121"/>
                      <a:gd name="T10" fmla="*/ 7 w 107"/>
                      <a:gd name="T11" fmla="*/ 37 h 121"/>
                      <a:gd name="T12" fmla="*/ 30 w 107"/>
                      <a:gd name="T13" fmla="*/ 49 h 121"/>
                      <a:gd name="T14" fmla="*/ 55 w 107"/>
                      <a:gd name="T15" fmla="*/ 47 h 121"/>
                      <a:gd name="T16" fmla="*/ 46 w 107"/>
                      <a:gd name="T17" fmla="*/ 65 h 121"/>
                      <a:gd name="T18" fmla="*/ 31 w 107"/>
                      <a:gd name="T19" fmla="*/ 67 h 121"/>
                      <a:gd name="T20" fmla="*/ 25 w 107"/>
                      <a:gd name="T21" fmla="*/ 79 h 121"/>
                      <a:gd name="T22" fmla="*/ 46 w 107"/>
                      <a:gd name="T23" fmla="*/ 82 h 121"/>
                      <a:gd name="T24" fmla="*/ 46 w 107"/>
                      <a:gd name="T25" fmla="*/ 91 h 121"/>
                      <a:gd name="T26" fmla="*/ 20 w 107"/>
                      <a:gd name="T27" fmla="*/ 89 h 121"/>
                      <a:gd name="T28" fmla="*/ 0 w 107"/>
                      <a:gd name="T29" fmla="*/ 107 h 121"/>
                      <a:gd name="T30" fmla="*/ 13 w 107"/>
                      <a:gd name="T31" fmla="*/ 121 h 121"/>
                      <a:gd name="T32" fmla="*/ 36 w 107"/>
                      <a:gd name="T33" fmla="*/ 121 h 121"/>
                      <a:gd name="T34" fmla="*/ 50 w 107"/>
                      <a:gd name="T35" fmla="*/ 112 h 121"/>
                      <a:gd name="T36" fmla="*/ 75 w 107"/>
                      <a:gd name="T37" fmla="*/ 103 h 121"/>
                      <a:gd name="T38" fmla="*/ 79 w 107"/>
                      <a:gd name="T39" fmla="*/ 114 h 121"/>
                      <a:gd name="T40" fmla="*/ 107 w 107"/>
                      <a:gd name="T41" fmla="*/ 90 h 121"/>
                      <a:gd name="T42" fmla="*/ 82 w 107"/>
                      <a:gd name="T43" fmla="*/ 74 h 121"/>
                      <a:gd name="T44" fmla="*/ 88 w 107"/>
                      <a:gd name="T45" fmla="*/ 54 h 121"/>
                      <a:gd name="T46" fmla="*/ 58 w 107"/>
                      <a:gd name="T47" fmla="*/ 4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7" h="121">
                        <a:moveTo>
                          <a:pt x="58" y="42"/>
                        </a:moveTo>
                        <a:lnTo>
                          <a:pt x="32" y="0"/>
                        </a:lnTo>
                        <a:lnTo>
                          <a:pt x="16" y="6"/>
                        </a:lnTo>
                        <a:lnTo>
                          <a:pt x="21" y="20"/>
                        </a:lnTo>
                        <a:lnTo>
                          <a:pt x="1" y="16"/>
                        </a:lnTo>
                        <a:lnTo>
                          <a:pt x="7" y="37"/>
                        </a:lnTo>
                        <a:lnTo>
                          <a:pt x="30" y="49"/>
                        </a:lnTo>
                        <a:lnTo>
                          <a:pt x="55" y="47"/>
                        </a:lnTo>
                        <a:lnTo>
                          <a:pt x="46" y="65"/>
                        </a:lnTo>
                        <a:lnTo>
                          <a:pt x="31" y="67"/>
                        </a:lnTo>
                        <a:lnTo>
                          <a:pt x="25" y="79"/>
                        </a:lnTo>
                        <a:lnTo>
                          <a:pt x="46" y="82"/>
                        </a:lnTo>
                        <a:lnTo>
                          <a:pt x="46" y="91"/>
                        </a:lnTo>
                        <a:lnTo>
                          <a:pt x="20" y="89"/>
                        </a:lnTo>
                        <a:lnTo>
                          <a:pt x="0" y="107"/>
                        </a:lnTo>
                        <a:lnTo>
                          <a:pt x="13" y="121"/>
                        </a:lnTo>
                        <a:lnTo>
                          <a:pt x="36" y="121"/>
                        </a:lnTo>
                        <a:lnTo>
                          <a:pt x="50" y="112"/>
                        </a:lnTo>
                        <a:lnTo>
                          <a:pt x="75" y="103"/>
                        </a:lnTo>
                        <a:lnTo>
                          <a:pt x="79" y="114"/>
                        </a:lnTo>
                        <a:lnTo>
                          <a:pt x="107" y="90"/>
                        </a:lnTo>
                        <a:lnTo>
                          <a:pt x="82" y="74"/>
                        </a:lnTo>
                        <a:lnTo>
                          <a:pt x="88" y="54"/>
                        </a:lnTo>
                        <a:lnTo>
                          <a:pt x="58" y="42"/>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45" name="Freeform 45">
                    <a:extLst>
                      <a:ext uri="{FF2B5EF4-FFF2-40B4-BE49-F238E27FC236}">
                        <a16:creationId xmlns:a16="http://schemas.microsoft.com/office/drawing/2014/main" id="{90D4A27C-4C0C-071F-C45E-CCFA59EBEC80}"/>
                      </a:ext>
                    </a:extLst>
                  </p:cNvPr>
                  <p:cNvSpPr>
                    <a:spLocks/>
                  </p:cNvSpPr>
                  <p:nvPr/>
                </p:nvSpPr>
                <p:spPr bwMode="auto">
                  <a:xfrm>
                    <a:off x="4186238" y="3475038"/>
                    <a:ext cx="57150" cy="42862"/>
                  </a:xfrm>
                  <a:custGeom>
                    <a:avLst/>
                    <a:gdLst>
                      <a:gd name="T0" fmla="*/ 26 w 36"/>
                      <a:gd name="T1" fmla="*/ 0 h 27"/>
                      <a:gd name="T2" fmla="*/ 8 w 36"/>
                      <a:gd name="T3" fmla="*/ 12 h 27"/>
                      <a:gd name="T4" fmla="*/ 0 w 36"/>
                      <a:gd name="T5" fmla="*/ 27 h 27"/>
                      <a:gd name="T6" fmla="*/ 19 w 36"/>
                      <a:gd name="T7" fmla="*/ 23 h 27"/>
                      <a:gd name="T8" fmla="*/ 36 w 36"/>
                      <a:gd name="T9" fmla="*/ 1 h 27"/>
                      <a:gd name="T10" fmla="*/ 26 w 36"/>
                      <a:gd name="T11" fmla="*/ 0 h 27"/>
                    </a:gdLst>
                    <a:ahLst/>
                    <a:cxnLst>
                      <a:cxn ang="0">
                        <a:pos x="T0" y="T1"/>
                      </a:cxn>
                      <a:cxn ang="0">
                        <a:pos x="T2" y="T3"/>
                      </a:cxn>
                      <a:cxn ang="0">
                        <a:pos x="T4" y="T5"/>
                      </a:cxn>
                      <a:cxn ang="0">
                        <a:pos x="T6" y="T7"/>
                      </a:cxn>
                      <a:cxn ang="0">
                        <a:pos x="T8" y="T9"/>
                      </a:cxn>
                      <a:cxn ang="0">
                        <a:pos x="T10" y="T11"/>
                      </a:cxn>
                    </a:cxnLst>
                    <a:rect l="0" t="0" r="r" b="b"/>
                    <a:pathLst>
                      <a:path w="36" h="27">
                        <a:moveTo>
                          <a:pt x="26" y="0"/>
                        </a:moveTo>
                        <a:lnTo>
                          <a:pt x="8" y="12"/>
                        </a:lnTo>
                        <a:lnTo>
                          <a:pt x="0" y="27"/>
                        </a:lnTo>
                        <a:lnTo>
                          <a:pt x="19" y="23"/>
                        </a:lnTo>
                        <a:lnTo>
                          <a:pt x="36" y="1"/>
                        </a:lnTo>
                        <a:lnTo>
                          <a:pt x="26" y="0"/>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46" name="Freeform 46">
                    <a:extLst>
                      <a:ext uri="{FF2B5EF4-FFF2-40B4-BE49-F238E27FC236}">
                        <a16:creationId xmlns:a16="http://schemas.microsoft.com/office/drawing/2014/main" id="{CE175548-224D-305E-0AE3-BBADADF7484C}"/>
                      </a:ext>
                    </a:extLst>
                  </p:cNvPr>
                  <p:cNvSpPr>
                    <a:spLocks/>
                  </p:cNvSpPr>
                  <p:nvPr/>
                </p:nvSpPr>
                <p:spPr bwMode="auto">
                  <a:xfrm>
                    <a:off x="4144963" y="3538538"/>
                    <a:ext cx="38100" cy="33337"/>
                  </a:xfrm>
                  <a:custGeom>
                    <a:avLst/>
                    <a:gdLst>
                      <a:gd name="T0" fmla="*/ 0 w 24"/>
                      <a:gd name="T1" fmla="*/ 16 h 21"/>
                      <a:gd name="T2" fmla="*/ 10 w 24"/>
                      <a:gd name="T3" fmla="*/ 21 h 21"/>
                      <a:gd name="T4" fmla="*/ 17 w 24"/>
                      <a:gd name="T5" fmla="*/ 12 h 21"/>
                      <a:gd name="T6" fmla="*/ 24 w 24"/>
                      <a:gd name="T7" fmla="*/ 0 h 21"/>
                      <a:gd name="T8" fmla="*/ 11 w 24"/>
                      <a:gd name="T9" fmla="*/ 2 h 21"/>
                      <a:gd name="T10" fmla="*/ 0 w 24"/>
                      <a:gd name="T11" fmla="*/ 16 h 21"/>
                    </a:gdLst>
                    <a:ahLst/>
                    <a:cxnLst>
                      <a:cxn ang="0">
                        <a:pos x="T0" y="T1"/>
                      </a:cxn>
                      <a:cxn ang="0">
                        <a:pos x="T2" y="T3"/>
                      </a:cxn>
                      <a:cxn ang="0">
                        <a:pos x="T4" y="T5"/>
                      </a:cxn>
                      <a:cxn ang="0">
                        <a:pos x="T6" y="T7"/>
                      </a:cxn>
                      <a:cxn ang="0">
                        <a:pos x="T8" y="T9"/>
                      </a:cxn>
                      <a:cxn ang="0">
                        <a:pos x="T10" y="T11"/>
                      </a:cxn>
                    </a:cxnLst>
                    <a:rect l="0" t="0" r="r" b="b"/>
                    <a:pathLst>
                      <a:path w="24" h="21">
                        <a:moveTo>
                          <a:pt x="0" y="16"/>
                        </a:moveTo>
                        <a:lnTo>
                          <a:pt x="10" y="21"/>
                        </a:lnTo>
                        <a:lnTo>
                          <a:pt x="17" y="12"/>
                        </a:lnTo>
                        <a:lnTo>
                          <a:pt x="24" y="0"/>
                        </a:lnTo>
                        <a:lnTo>
                          <a:pt x="11" y="2"/>
                        </a:lnTo>
                        <a:lnTo>
                          <a:pt x="0" y="16"/>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47" name="Freeform 47">
                    <a:extLst>
                      <a:ext uri="{FF2B5EF4-FFF2-40B4-BE49-F238E27FC236}">
                        <a16:creationId xmlns:a16="http://schemas.microsoft.com/office/drawing/2014/main" id="{456EDE91-68D7-8A54-061A-52A93DD99AE9}"/>
                      </a:ext>
                    </a:extLst>
                  </p:cNvPr>
                  <p:cNvSpPr>
                    <a:spLocks/>
                  </p:cNvSpPr>
                  <p:nvPr/>
                </p:nvSpPr>
                <p:spPr bwMode="auto">
                  <a:xfrm>
                    <a:off x="4244975" y="3306763"/>
                    <a:ext cx="47625" cy="49212"/>
                  </a:xfrm>
                  <a:custGeom>
                    <a:avLst/>
                    <a:gdLst>
                      <a:gd name="T0" fmla="*/ 30 w 30"/>
                      <a:gd name="T1" fmla="*/ 13 h 31"/>
                      <a:gd name="T2" fmla="*/ 19 w 30"/>
                      <a:gd name="T3" fmla="*/ 0 h 31"/>
                      <a:gd name="T4" fmla="*/ 0 w 30"/>
                      <a:gd name="T5" fmla="*/ 4 h 31"/>
                      <a:gd name="T6" fmla="*/ 2 w 30"/>
                      <a:gd name="T7" fmla="*/ 20 h 31"/>
                      <a:gd name="T8" fmla="*/ 18 w 30"/>
                      <a:gd name="T9" fmla="*/ 31 h 31"/>
                      <a:gd name="T10" fmla="*/ 30 w 30"/>
                      <a:gd name="T11" fmla="*/ 23 h 31"/>
                      <a:gd name="T12" fmla="*/ 30 w 30"/>
                      <a:gd name="T13" fmla="*/ 13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30" y="13"/>
                        </a:moveTo>
                        <a:lnTo>
                          <a:pt x="19" y="0"/>
                        </a:lnTo>
                        <a:lnTo>
                          <a:pt x="0" y="4"/>
                        </a:lnTo>
                        <a:lnTo>
                          <a:pt x="2" y="20"/>
                        </a:lnTo>
                        <a:lnTo>
                          <a:pt x="18" y="31"/>
                        </a:lnTo>
                        <a:lnTo>
                          <a:pt x="30" y="23"/>
                        </a:lnTo>
                        <a:lnTo>
                          <a:pt x="30" y="13"/>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48" name="Freeform 48">
                    <a:extLst>
                      <a:ext uri="{FF2B5EF4-FFF2-40B4-BE49-F238E27FC236}">
                        <a16:creationId xmlns:a16="http://schemas.microsoft.com/office/drawing/2014/main" id="{8A73270F-6163-18C0-0C84-75E71B66D91B}"/>
                      </a:ext>
                    </a:extLst>
                  </p:cNvPr>
                  <p:cNvSpPr>
                    <a:spLocks/>
                  </p:cNvSpPr>
                  <p:nvPr/>
                </p:nvSpPr>
                <p:spPr bwMode="auto">
                  <a:xfrm>
                    <a:off x="4294188" y="3360738"/>
                    <a:ext cx="15875" cy="19050"/>
                  </a:xfrm>
                  <a:custGeom>
                    <a:avLst/>
                    <a:gdLst>
                      <a:gd name="T0" fmla="*/ 0 w 10"/>
                      <a:gd name="T1" fmla="*/ 7 h 12"/>
                      <a:gd name="T2" fmla="*/ 10 w 10"/>
                      <a:gd name="T3" fmla="*/ 12 h 12"/>
                      <a:gd name="T4" fmla="*/ 9 w 10"/>
                      <a:gd name="T5" fmla="*/ 0 h 12"/>
                      <a:gd name="T6" fmla="*/ 0 w 10"/>
                      <a:gd name="T7" fmla="*/ 7 h 12"/>
                    </a:gdLst>
                    <a:ahLst/>
                    <a:cxnLst>
                      <a:cxn ang="0">
                        <a:pos x="T0" y="T1"/>
                      </a:cxn>
                      <a:cxn ang="0">
                        <a:pos x="T2" y="T3"/>
                      </a:cxn>
                      <a:cxn ang="0">
                        <a:pos x="T4" y="T5"/>
                      </a:cxn>
                      <a:cxn ang="0">
                        <a:pos x="T6" y="T7"/>
                      </a:cxn>
                    </a:cxnLst>
                    <a:rect l="0" t="0" r="r" b="b"/>
                    <a:pathLst>
                      <a:path w="10" h="12">
                        <a:moveTo>
                          <a:pt x="0" y="7"/>
                        </a:moveTo>
                        <a:lnTo>
                          <a:pt x="10" y="12"/>
                        </a:lnTo>
                        <a:lnTo>
                          <a:pt x="9" y="0"/>
                        </a:lnTo>
                        <a:lnTo>
                          <a:pt x="0" y="7"/>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49" name="Freeform 49">
                    <a:extLst>
                      <a:ext uri="{FF2B5EF4-FFF2-40B4-BE49-F238E27FC236}">
                        <a16:creationId xmlns:a16="http://schemas.microsoft.com/office/drawing/2014/main" id="{D026AB1F-0D9F-A434-3808-3E23D55EE993}"/>
                      </a:ext>
                    </a:extLst>
                  </p:cNvPr>
                  <p:cNvSpPr>
                    <a:spLocks/>
                  </p:cNvSpPr>
                  <p:nvPr/>
                </p:nvSpPr>
                <p:spPr bwMode="auto">
                  <a:xfrm>
                    <a:off x="4146550" y="2990850"/>
                    <a:ext cx="287338" cy="341312"/>
                  </a:xfrm>
                  <a:custGeom>
                    <a:avLst/>
                    <a:gdLst>
                      <a:gd name="T0" fmla="*/ 107 w 181"/>
                      <a:gd name="T1" fmla="*/ 75 h 215"/>
                      <a:gd name="T2" fmla="*/ 103 w 181"/>
                      <a:gd name="T3" fmla="*/ 25 h 215"/>
                      <a:gd name="T4" fmla="*/ 70 w 181"/>
                      <a:gd name="T5" fmla="*/ 0 h 215"/>
                      <a:gd name="T6" fmla="*/ 55 w 181"/>
                      <a:gd name="T7" fmla="*/ 16 h 215"/>
                      <a:gd name="T8" fmla="*/ 72 w 181"/>
                      <a:gd name="T9" fmla="*/ 54 h 215"/>
                      <a:gd name="T10" fmla="*/ 43 w 181"/>
                      <a:gd name="T11" fmla="*/ 45 h 215"/>
                      <a:gd name="T12" fmla="*/ 32 w 181"/>
                      <a:gd name="T13" fmla="*/ 20 h 215"/>
                      <a:gd name="T14" fmla="*/ 27 w 181"/>
                      <a:gd name="T15" fmla="*/ 36 h 215"/>
                      <a:gd name="T16" fmla="*/ 36 w 181"/>
                      <a:gd name="T17" fmla="*/ 65 h 215"/>
                      <a:gd name="T18" fmla="*/ 29 w 181"/>
                      <a:gd name="T19" fmla="*/ 71 h 215"/>
                      <a:gd name="T20" fmla="*/ 13 w 181"/>
                      <a:gd name="T21" fmla="*/ 60 h 215"/>
                      <a:gd name="T22" fmla="*/ 0 w 181"/>
                      <a:gd name="T23" fmla="*/ 75 h 215"/>
                      <a:gd name="T24" fmla="*/ 8 w 181"/>
                      <a:gd name="T25" fmla="*/ 92 h 215"/>
                      <a:gd name="T26" fmla="*/ 21 w 181"/>
                      <a:gd name="T27" fmla="*/ 113 h 215"/>
                      <a:gd name="T28" fmla="*/ 43 w 181"/>
                      <a:gd name="T29" fmla="*/ 118 h 215"/>
                      <a:gd name="T30" fmla="*/ 43 w 181"/>
                      <a:gd name="T31" fmla="*/ 95 h 215"/>
                      <a:gd name="T32" fmla="*/ 63 w 181"/>
                      <a:gd name="T33" fmla="*/ 111 h 215"/>
                      <a:gd name="T34" fmla="*/ 67 w 181"/>
                      <a:gd name="T35" fmla="*/ 134 h 215"/>
                      <a:gd name="T36" fmla="*/ 65 w 181"/>
                      <a:gd name="T37" fmla="*/ 147 h 215"/>
                      <a:gd name="T38" fmla="*/ 85 w 181"/>
                      <a:gd name="T39" fmla="*/ 168 h 215"/>
                      <a:gd name="T40" fmla="*/ 90 w 181"/>
                      <a:gd name="T41" fmla="*/ 181 h 215"/>
                      <a:gd name="T42" fmla="*/ 103 w 181"/>
                      <a:gd name="T43" fmla="*/ 175 h 215"/>
                      <a:gd name="T44" fmla="*/ 129 w 181"/>
                      <a:gd name="T45" fmla="*/ 175 h 215"/>
                      <a:gd name="T46" fmla="*/ 125 w 181"/>
                      <a:gd name="T47" fmla="*/ 204 h 215"/>
                      <a:gd name="T48" fmla="*/ 127 w 181"/>
                      <a:gd name="T49" fmla="*/ 215 h 215"/>
                      <a:gd name="T50" fmla="*/ 142 w 181"/>
                      <a:gd name="T51" fmla="*/ 206 h 215"/>
                      <a:gd name="T52" fmla="*/ 156 w 181"/>
                      <a:gd name="T53" fmla="*/ 175 h 215"/>
                      <a:gd name="T54" fmla="*/ 181 w 181"/>
                      <a:gd name="T55" fmla="*/ 157 h 215"/>
                      <a:gd name="T56" fmla="*/ 176 w 181"/>
                      <a:gd name="T57" fmla="*/ 140 h 215"/>
                      <a:gd name="T58" fmla="*/ 131 w 181"/>
                      <a:gd name="T59" fmla="*/ 152 h 215"/>
                      <a:gd name="T60" fmla="*/ 134 w 181"/>
                      <a:gd name="T61" fmla="*/ 129 h 215"/>
                      <a:gd name="T62" fmla="*/ 124 w 181"/>
                      <a:gd name="T63" fmla="*/ 130 h 215"/>
                      <a:gd name="T64" fmla="*/ 120 w 181"/>
                      <a:gd name="T65" fmla="*/ 101 h 215"/>
                      <a:gd name="T66" fmla="*/ 102 w 181"/>
                      <a:gd name="T67" fmla="*/ 91 h 215"/>
                      <a:gd name="T68" fmla="*/ 107 w 181"/>
                      <a:gd name="T69" fmla="*/ 75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1" h="215">
                        <a:moveTo>
                          <a:pt x="107" y="75"/>
                        </a:moveTo>
                        <a:lnTo>
                          <a:pt x="103" y="25"/>
                        </a:lnTo>
                        <a:lnTo>
                          <a:pt x="70" y="0"/>
                        </a:lnTo>
                        <a:lnTo>
                          <a:pt x="55" y="16"/>
                        </a:lnTo>
                        <a:lnTo>
                          <a:pt x="72" y="54"/>
                        </a:lnTo>
                        <a:lnTo>
                          <a:pt x="43" y="45"/>
                        </a:lnTo>
                        <a:lnTo>
                          <a:pt x="32" y="20"/>
                        </a:lnTo>
                        <a:lnTo>
                          <a:pt x="27" y="36"/>
                        </a:lnTo>
                        <a:lnTo>
                          <a:pt x="36" y="65"/>
                        </a:lnTo>
                        <a:lnTo>
                          <a:pt x="29" y="71"/>
                        </a:lnTo>
                        <a:lnTo>
                          <a:pt x="13" y="60"/>
                        </a:lnTo>
                        <a:lnTo>
                          <a:pt x="0" y="75"/>
                        </a:lnTo>
                        <a:lnTo>
                          <a:pt x="8" y="92"/>
                        </a:lnTo>
                        <a:lnTo>
                          <a:pt x="21" y="113"/>
                        </a:lnTo>
                        <a:lnTo>
                          <a:pt x="43" y="118"/>
                        </a:lnTo>
                        <a:lnTo>
                          <a:pt x="43" y="95"/>
                        </a:lnTo>
                        <a:lnTo>
                          <a:pt x="63" y="111"/>
                        </a:lnTo>
                        <a:lnTo>
                          <a:pt x="67" y="134"/>
                        </a:lnTo>
                        <a:lnTo>
                          <a:pt x="65" y="147"/>
                        </a:lnTo>
                        <a:lnTo>
                          <a:pt x="85" y="168"/>
                        </a:lnTo>
                        <a:lnTo>
                          <a:pt x="90" y="181"/>
                        </a:lnTo>
                        <a:lnTo>
                          <a:pt x="103" y="175"/>
                        </a:lnTo>
                        <a:lnTo>
                          <a:pt x="129" y="175"/>
                        </a:lnTo>
                        <a:lnTo>
                          <a:pt x="125" y="204"/>
                        </a:lnTo>
                        <a:lnTo>
                          <a:pt x="127" y="215"/>
                        </a:lnTo>
                        <a:lnTo>
                          <a:pt x="142" y="206"/>
                        </a:lnTo>
                        <a:lnTo>
                          <a:pt x="156" y="175"/>
                        </a:lnTo>
                        <a:lnTo>
                          <a:pt x="181" y="157"/>
                        </a:lnTo>
                        <a:lnTo>
                          <a:pt x="176" y="140"/>
                        </a:lnTo>
                        <a:lnTo>
                          <a:pt x="131" y="152"/>
                        </a:lnTo>
                        <a:lnTo>
                          <a:pt x="134" y="129"/>
                        </a:lnTo>
                        <a:lnTo>
                          <a:pt x="124" y="130"/>
                        </a:lnTo>
                        <a:lnTo>
                          <a:pt x="120" y="101"/>
                        </a:lnTo>
                        <a:lnTo>
                          <a:pt x="102" y="91"/>
                        </a:lnTo>
                        <a:lnTo>
                          <a:pt x="107" y="75"/>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50" name="Freeform 50">
                    <a:extLst>
                      <a:ext uri="{FF2B5EF4-FFF2-40B4-BE49-F238E27FC236}">
                        <a16:creationId xmlns:a16="http://schemas.microsoft.com/office/drawing/2014/main" id="{E8D9FB4A-5305-753D-B78C-7F0EB6DD4AB8}"/>
                      </a:ext>
                    </a:extLst>
                  </p:cNvPr>
                  <p:cNvSpPr>
                    <a:spLocks/>
                  </p:cNvSpPr>
                  <p:nvPr/>
                </p:nvSpPr>
                <p:spPr bwMode="auto">
                  <a:xfrm>
                    <a:off x="4348163" y="3124200"/>
                    <a:ext cx="22225" cy="60325"/>
                  </a:xfrm>
                  <a:custGeom>
                    <a:avLst/>
                    <a:gdLst>
                      <a:gd name="T0" fmla="*/ 7 w 14"/>
                      <a:gd name="T1" fmla="*/ 38 h 38"/>
                      <a:gd name="T2" fmla="*/ 14 w 14"/>
                      <a:gd name="T3" fmla="*/ 19 h 38"/>
                      <a:gd name="T4" fmla="*/ 10 w 14"/>
                      <a:gd name="T5" fmla="*/ 4 h 38"/>
                      <a:gd name="T6" fmla="*/ 0 w 14"/>
                      <a:gd name="T7" fmla="*/ 0 h 38"/>
                      <a:gd name="T8" fmla="*/ 2 w 14"/>
                      <a:gd name="T9" fmla="*/ 22 h 38"/>
                      <a:gd name="T10" fmla="*/ 7 w 14"/>
                      <a:gd name="T11" fmla="*/ 38 h 38"/>
                    </a:gdLst>
                    <a:ahLst/>
                    <a:cxnLst>
                      <a:cxn ang="0">
                        <a:pos x="T0" y="T1"/>
                      </a:cxn>
                      <a:cxn ang="0">
                        <a:pos x="T2" y="T3"/>
                      </a:cxn>
                      <a:cxn ang="0">
                        <a:pos x="T4" y="T5"/>
                      </a:cxn>
                      <a:cxn ang="0">
                        <a:pos x="T6" y="T7"/>
                      </a:cxn>
                      <a:cxn ang="0">
                        <a:pos x="T8" y="T9"/>
                      </a:cxn>
                      <a:cxn ang="0">
                        <a:pos x="T10" y="T11"/>
                      </a:cxn>
                    </a:cxnLst>
                    <a:rect l="0" t="0" r="r" b="b"/>
                    <a:pathLst>
                      <a:path w="14" h="38">
                        <a:moveTo>
                          <a:pt x="7" y="38"/>
                        </a:moveTo>
                        <a:lnTo>
                          <a:pt x="14" y="19"/>
                        </a:lnTo>
                        <a:lnTo>
                          <a:pt x="10" y="4"/>
                        </a:lnTo>
                        <a:lnTo>
                          <a:pt x="0" y="0"/>
                        </a:lnTo>
                        <a:lnTo>
                          <a:pt x="2" y="22"/>
                        </a:lnTo>
                        <a:lnTo>
                          <a:pt x="7" y="38"/>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51" name="Freeform 51">
                    <a:extLst>
                      <a:ext uri="{FF2B5EF4-FFF2-40B4-BE49-F238E27FC236}">
                        <a16:creationId xmlns:a16="http://schemas.microsoft.com/office/drawing/2014/main" id="{3B0F8855-ED53-5E95-CF31-120DAFD004ED}"/>
                      </a:ext>
                    </a:extLst>
                  </p:cNvPr>
                  <p:cNvSpPr>
                    <a:spLocks/>
                  </p:cNvSpPr>
                  <p:nvPr/>
                </p:nvSpPr>
                <p:spPr bwMode="auto">
                  <a:xfrm>
                    <a:off x="4311650" y="2509838"/>
                    <a:ext cx="1147763" cy="1905000"/>
                  </a:xfrm>
                  <a:custGeom>
                    <a:avLst/>
                    <a:gdLst>
                      <a:gd name="T0" fmla="*/ 711 w 723"/>
                      <a:gd name="T1" fmla="*/ 304 h 1200"/>
                      <a:gd name="T2" fmla="*/ 585 w 723"/>
                      <a:gd name="T3" fmla="*/ 288 h 1200"/>
                      <a:gd name="T4" fmla="*/ 551 w 723"/>
                      <a:gd name="T5" fmla="*/ 297 h 1200"/>
                      <a:gd name="T6" fmla="*/ 420 w 723"/>
                      <a:gd name="T7" fmla="*/ 317 h 1200"/>
                      <a:gd name="T8" fmla="*/ 288 w 723"/>
                      <a:gd name="T9" fmla="*/ 353 h 1200"/>
                      <a:gd name="T10" fmla="*/ 313 w 723"/>
                      <a:gd name="T11" fmla="*/ 311 h 1200"/>
                      <a:gd name="T12" fmla="*/ 390 w 723"/>
                      <a:gd name="T13" fmla="*/ 244 h 1200"/>
                      <a:gd name="T14" fmla="*/ 381 w 723"/>
                      <a:gd name="T15" fmla="*/ 197 h 1200"/>
                      <a:gd name="T16" fmla="*/ 504 w 723"/>
                      <a:gd name="T17" fmla="*/ 33 h 1200"/>
                      <a:gd name="T18" fmla="*/ 305 w 723"/>
                      <a:gd name="T19" fmla="*/ 49 h 1200"/>
                      <a:gd name="T20" fmla="*/ 201 w 723"/>
                      <a:gd name="T21" fmla="*/ 22 h 1200"/>
                      <a:gd name="T22" fmla="*/ 201 w 723"/>
                      <a:gd name="T23" fmla="*/ 139 h 1200"/>
                      <a:gd name="T24" fmla="*/ 121 w 723"/>
                      <a:gd name="T25" fmla="*/ 178 h 1200"/>
                      <a:gd name="T26" fmla="*/ 137 w 723"/>
                      <a:gd name="T27" fmla="*/ 248 h 1200"/>
                      <a:gd name="T28" fmla="*/ 96 w 723"/>
                      <a:gd name="T29" fmla="*/ 353 h 1200"/>
                      <a:gd name="T30" fmla="*/ 103 w 723"/>
                      <a:gd name="T31" fmla="*/ 393 h 1200"/>
                      <a:gd name="T32" fmla="*/ 88 w 723"/>
                      <a:gd name="T33" fmla="*/ 461 h 1200"/>
                      <a:gd name="T34" fmla="*/ 73 w 723"/>
                      <a:gd name="T35" fmla="*/ 561 h 1200"/>
                      <a:gd name="T36" fmla="*/ 42 w 723"/>
                      <a:gd name="T37" fmla="*/ 606 h 1200"/>
                      <a:gd name="T38" fmla="*/ 102 w 723"/>
                      <a:gd name="T39" fmla="*/ 664 h 1200"/>
                      <a:gd name="T40" fmla="*/ 160 w 723"/>
                      <a:gd name="T41" fmla="*/ 594 h 1200"/>
                      <a:gd name="T42" fmla="*/ 130 w 723"/>
                      <a:gd name="T43" fmla="*/ 680 h 1200"/>
                      <a:gd name="T44" fmla="*/ 89 w 723"/>
                      <a:gd name="T45" fmla="*/ 815 h 1200"/>
                      <a:gd name="T46" fmla="*/ 90 w 723"/>
                      <a:gd name="T47" fmla="*/ 925 h 1200"/>
                      <a:gd name="T48" fmla="*/ 124 w 723"/>
                      <a:gd name="T49" fmla="*/ 942 h 1200"/>
                      <a:gd name="T50" fmla="*/ 144 w 723"/>
                      <a:gd name="T51" fmla="*/ 787 h 1200"/>
                      <a:gd name="T52" fmla="*/ 192 w 723"/>
                      <a:gd name="T53" fmla="*/ 821 h 1200"/>
                      <a:gd name="T54" fmla="*/ 269 w 723"/>
                      <a:gd name="T55" fmla="*/ 807 h 1200"/>
                      <a:gd name="T56" fmla="*/ 309 w 723"/>
                      <a:gd name="T57" fmla="*/ 830 h 1200"/>
                      <a:gd name="T58" fmla="*/ 265 w 723"/>
                      <a:gd name="T59" fmla="*/ 817 h 1200"/>
                      <a:gd name="T60" fmla="*/ 228 w 723"/>
                      <a:gd name="T61" fmla="*/ 835 h 1200"/>
                      <a:gd name="T62" fmla="*/ 254 w 723"/>
                      <a:gd name="T63" fmla="*/ 939 h 1200"/>
                      <a:gd name="T64" fmla="*/ 209 w 723"/>
                      <a:gd name="T65" fmla="*/ 1048 h 1200"/>
                      <a:gd name="T66" fmla="*/ 204 w 723"/>
                      <a:gd name="T67" fmla="*/ 1123 h 1200"/>
                      <a:gd name="T68" fmla="*/ 238 w 723"/>
                      <a:gd name="T69" fmla="*/ 1200 h 1200"/>
                      <a:gd name="T70" fmla="*/ 311 w 723"/>
                      <a:gd name="T71" fmla="*/ 1182 h 1200"/>
                      <a:gd name="T72" fmla="*/ 394 w 723"/>
                      <a:gd name="T73" fmla="*/ 1120 h 1200"/>
                      <a:gd name="T74" fmla="*/ 517 w 723"/>
                      <a:gd name="T75" fmla="*/ 1101 h 1200"/>
                      <a:gd name="T76" fmla="*/ 547 w 723"/>
                      <a:gd name="T77" fmla="*/ 1098 h 1200"/>
                      <a:gd name="T78" fmla="*/ 561 w 723"/>
                      <a:gd name="T79" fmla="*/ 1076 h 1200"/>
                      <a:gd name="T80" fmla="*/ 567 w 723"/>
                      <a:gd name="T81" fmla="*/ 1074 h 1200"/>
                      <a:gd name="T82" fmla="*/ 582 w 723"/>
                      <a:gd name="T83" fmla="*/ 1070 h 1200"/>
                      <a:gd name="T84" fmla="*/ 593 w 723"/>
                      <a:gd name="T85" fmla="*/ 1040 h 1200"/>
                      <a:gd name="T86" fmla="*/ 613 w 723"/>
                      <a:gd name="T87" fmla="*/ 1020 h 1200"/>
                      <a:gd name="T88" fmla="*/ 636 w 723"/>
                      <a:gd name="T89" fmla="*/ 1009 h 1200"/>
                      <a:gd name="T90" fmla="*/ 652 w 723"/>
                      <a:gd name="T91" fmla="*/ 1000 h 1200"/>
                      <a:gd name="T92" fmla="*/ 645 w 723"/>
                      <a:gd name="T93" fmla="*/ 976 h 1200"/>
                      <a:gd name="T94" fmla="*/ 640 w 723"/>
                      <a:gd name="T95" fmla="*/ 941 h 1200"/>
                      <a:gd name="T96" fmla="*/ 659 w 723"/>
                      <a:gd name="T97" fmla="*/ 919 h 1200"/>
                      <a:gd name="T98" fmla="*/ 685 w 723"/>
                      <a:gd name="T99" fmla="*/ 840 h 1200"/>
                      <a:gd name="T100" fmla="*/ 632 w 723"/>
                      <a:gd name="T101" fmla="*/ 820 h 1200"/>
                      <a:gd name="T102" fmla="*/ 528 w 723"/>
                      <a:gd name="T103" fmla="*/ 814 h 1200"/>
                      <a:gd name="T104" fmla="*/ 489 w 723"/>
                      <a:gd name="T105" fmla="*/ 811 h 1200"/>
                      <a:gd name="T106" fmla="*/ 406 w 723"/>
                      <a:gd name="T107" fmla="*/ 784 h 1200"/>
                      <a:gd name="T108" fmla="*/ 421 w 723"/>
                      <a:gd name="T109" fmla="*/ 783 h 1200"/>
                      <a:gd name="T110" fmla="*/ 493 w 723"/>
                      <a:gd name="T111" fmla="*/ 785 h 1200"/>
                      <a:gd name="T112" fmla="*/ 590 w 723"/>
                      <a:gd name="T113" fmla="*/ 723 h 1200"/>
                      <a:gd name="T114" fmla="*/ 513 w 723"/>
                      <a:gd name="T115" fmla="*/ 694 h 1200"/>
                      <a:gd name="T116" fmla="*/ 528 w 723"/>
                      <a:gd name="T117" fmla="*/ 672 h 1200"/>
                      <a:gd name="T118" fmla="*/ 573 w 723"/>
                      <a:gd name="T119" fmla="*/ 677 h 1200"/>
                      <a:gd name="T120" fmla="*/ 593 w 723"/>
                      <a:gd name="T121" fmla="*/ 636 h 1200"/>
                      <a:gd name="T122" fmla="*/ 648 w 723"/>
                      <a:gd name="T123" fmla="*/ 577 h 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23" h="1200">
                        <a:moveTo>
                          <a:pt x="683" y="455"/>
                        </a:moveTo>
                        <a:lnTo>
                          <a:pt x="684" y="451"/>
                        </a:lnTo>
                        <a:lnTo>
                          <a:pt x="684" y="451"/>
                        </a:lnTo>
                        <a:lnTo>
                          <a:pt x="685" y="439"/>
                        </a:lnTo>
                        <a:lnTo>
                          <a:pt x="719" y="393"/>
                        </a:lnTo>
                        <a:lnTo>
                          <a:pt x="723" y="336"/>
                        </a:lnTo>
                        <a:lnTo>
                          <a:pt x="711" y="304"/>
                        </a:lnTo>
                        <a:lnTo>
                          <a:pt x="689" y="296"/>
                        </a:lnTo>
                        <a:lnTo>
                          <a:pt x="647" y="294"/>
                        </a:lnTo>
                        <a:lnTo>
                          <a:pt x="606" y="298"/>
                        </a:lnTo>
                        <a:lnTo>
                          <a:pt x="592" y="292"/>
                        </a:lnTo>
                        <a:lnTo>
                          <a:pt x="592" y="292"/>
                        </a:lnTo>
                        <a:lnTo>
                          <a:pt x="592" y="292"/>
                        </a:lnTo>
                        <a:lnTo>
                          <a:pt x="585" y="288"/>
                        </a:lnTo>
                        <a:lnTo>
                          <a:pt x="585" y="288"/>
                        </a:lnTo>
                        <a:lnTo>
                          <a:pt x="585" y="289"/>
                        </a:lnTo>
                        <a:lnTo>
                          <a:pt x="584" y="289"/>
                        </a:lnTo>
                        <a:lnTo>
                          <a:pt x="584" y="289"/>
                        </a:lnTo>
                        <a:lnTo>
                          <a:pt x="585" y="288"/>
                        </a:lnTo>
                        <a:lnTo>
                          <a:pt x="584" y="288"/>
                        </a:lnTo>
                        <a:lnTo>
                          <a:pt x="551" y="297"/>
                        </a:lnTo>
                        <a:lnTo>
                          <a:pt x="533" y="307"/>
                        </a:lnTo>
                        <a:lnTo>
                          <a:pt x="510" y="299"/>
                        </a:lnTo>
                        <a:lnTo>
                          <a:pt x="481" y="289"/>
                        </a:lnTo>
                        <a:lnTo>
                          <a:pt x="455" y="300"/>
                        </a:lnTo>
                        <a:lnTo>
                          <a:pt x="440" y="311"/>
                        </a:lnTo>
                        <a:lnTo>
                          <a:pt x="428" y="315"/>
                        </a:lnTo>
                        <a:lnTo>
                          <a:pt x="420" y="317"/>
                        </a:lnTo>
                        <a:lnTo>
                          <a:pt x="396" y="319"/>
                        </a:lnTo>
                        <a:lnTo>
                          <a:pt x="389" y="326"/>
                        </a:lnTo>
                        <a:lnTo>
                          <a:pt x="350" y="333"/>
                        </a:lnTo>
                        <a:lnTo>
                          <a:pt x="359" y="344"/>
                        </a:lnTo>
                        <a:lnTo>
                          <a:pt x="330" y="368"/>
                        </a:lnTo>
                        <a:lnTo>
                          <a:pt x="317" y="370"/>
                        </a:lnTo>
                        <a:lnTo>
                          <a:pt x="288" y="353"/>
                        </a:lnTo>
                        <a:lnTo>
                          <a:pt x="293" y="346"/>
                        </a:lnTo>
                        <a:lnTo>
                          <a:pt x="304" y="348"/>
                        </a:lnTo>
                        <a:lnTo>
                          <a:pt x="323" y="344"/>
                        </a:lnTo>
                        <a:lnTo>
                          <a:pt x="341" y="335"/>
                        </a:lnTo>
                        <a:lnTo>
                          <a:pt x="350" y="299"/>
                        </a:lnTo>
                        <a:lnTo>
                          <a:pt x="341" y="299"/>
                        </a:lnTo>
                        <a:lnTo>
                          <a:pt x="313" y="311"/>
                        </a:lnTo>
                        <a:lnTo>
                          <a:pt x="291" y="327"/>
                        </a:lnTo>
                        <a:lnTo>
                          <a:pt x="289" y="320"/>
                        </a:lnTo>
                        <a:lnTo>
                          <a:pt x="312" y="292"/>
                        </a:lnTo>
                        <a:lnTo>
                          <a:pt x="360" y="274"/>
                        </a:lnTo>
                        <a:lnTo>
                          <a:pt x="369" y="286"/>
                        </a:lnTo>
                        <a:lnTo>
                          <a:pt x="399" y="248"/>
                        </a:lnTo>
                        <a:lnTo>
                          <a:pt x="390" y="244"/>
                        </a:lnTo>
                        <a:lnTo>
                          <a:pt x="340" y="260"/>
                        </a:lnTo>
                        <a:lnTo>
                          <a:pt x="335" y="250"/>
                        </a:lnTo>
                        <a:lnTo>
                          <a:pt x="308" y="245"/>
                        </a:lnTo>
                        <a:lnTo>
                          <a:pt x="336" y="237"/>
                        </a:lnTo>
                        <a:lnTo>
                          <a:pt x="349" y="239"/>
                        </a:lnTo>
                        <a:lnTo>
                          <a:pt x="379" y="210"/>
                        </a:lnTo>
                        <a:lnTo>
                          <a:pt x="381" y="197"/>
                        </a:lnTo>
                        <a:lnTo>
                          <a:pt x="404" y="186"/>
                        </a:lnTo>
                        <a:lnTo>
                          <a:pt x="420" y="161"/>
                        </a:lnTo>
                        <a:lnTo>
                          <a:pt x="478" y="112"/>
                        </a:lnTo>
                        <a:lnTo>
                          <a:pt x="514" y="89"/>
                        </a:lnTo>
                        <a:lnTo>
                          <a:pt x="531" y="49"/>
                        </a:lnTo>
                        <a:lnTo>
                          <a:pt x="511" y="45"/>
                        </a:lnTo>
                        <a:lnTo>
                          <a:pt x="504" y="33"/>
                        </a:lnTo>
                        <a:lnTo>
                          <a:pt x="507" y="14"/>
                        </a:lnTo>
                        <a:lnTo>
                          <a:pt x="495" y="0"/>
                        </a:lnTo>
                        <a:lnTo>
                          <a:pt x="427" y="20"/>
                        </a:lnTo>
                        <a:lnTo>
                          <a:pt x="399" y="38"/>
                        </a:lnTo>
                        <a:lnTo>
                          <a:pt x="371" y="22"/>
                        </a:lnTo>
                        <a:lnTo>
                          <a:pt x="327" y="38"/>
                        </a:lnTo>
                        <a:lnTo>
                          <a:pt x="305" y="49"/>
                        </a:lnTo>
                        <a:lnTo>
                          <a:pt x="292" y="42"/>
                        </a:lnTo>
                        <a:lnTo>
                          <a:pt x="276" y="30"/>
                        </a:lnTo>
                        <a:lnTo>
                          <a:pt x="262" y="30"/>
                        </a:lnTo>
                        <a:lnTo>
                          <a:pt x="257" y="41"/>
                        </a:lnTo>
                        <a:lnTo>
                          <a:pt x="237" y="25"/>
                        </a:lnTo>
                        <a:lnTo>
                          <a:pt x="219" y="14"/>
                        </a:lnTo>
                        <a:lnTo>
                          <a:pt x="201" y="22"/>
                        </a:lnTo>
                        <a:lnTo>
                          <a:pt x="192" y="22"/>
                        </a:lnTo>
                        <a:lnTo>
                          <a:pt x="189" y="43"/>
                        </a:lnTo>
                        <a:lnTo>
                          <a:pt x="166" y="73"/>
                        </a:lnTo>
                        <a:lnTo>
                          <a:pt x="165" y="92"/>
                        </a:lnTo>
                        <a:lnTo>
                          <a:pt x="169" y="113"/>
                        </a:lnTo>
                        <a:lnTo>
                          <a:pt x="200" y="128"/>
                        </a:lnTo>
                        <a:lnTo>
                          <a:pt x="201" y="139"/>
                        </a:lnTo>
                        <a:lnTo>
                          <a:pt x="175" y="123"/>
                        </a:lnTo>
                        <a:lnTo>
                          <a:pt x="156" y="134"/>
                        </a:lnTo>
                        <a:lnTo>
                          <a:pt x="140" y="148"/>
                        </a:lnTo>
                        <a:lnTo>
                          <a:pt x="155" y="174"/>
                        </a:lnTo>
                        <a:lnTo>
                          <a:pt x="151" y="183"/>
                        </a:lnTo>
                        <a:lnTo>
                          <a:pt x="135" y="174"/>
                        </a:lnTo>
                        <a:lnTo>
                          <a:pt x="121" y="178"/>
                        </a:lnTo>
                        <a:lnTo>
                          <a:pt x="121" y="189"/>
                        </a:lnTo>
                        <a:lnTo>
                          <a:pt x="146" y="209"/>
                        </a:lnTo>
                        <a:lnTo>
                          <a:pt x="164" y="239"/>
                        </a:lnTo>
                        <a:lnTo>
                          <a:pt x="157" y="246"/>
                        </a:lnTo>
                        <a:lnTo>
                          <a:pt x="135" y="232"/>
                        </a:lnTo>
                        <a:lnTo>
                          <a:pt x="130" y="239"/>
                        </a:lnTo>
                        <a:lnTo>
                          <a:pt x="137" y="248"/>
                        </a:lnTo>
                        <a:lnTo>
                          <a:pt x="96" y="247"/>
                        </a:lnTo>
                        <a:lnTo>
                          <a:pt x="75" y="247"/>
                        </a:lnTo>
                        <a:lnTo>
                          <a:pt x="58" y="264"/>
                        </a:lnTo>
                        <a:lnTo>
                          <a:pt x="84" y="298"/>
                        </a:lnTo>
                        <a:lnTo>
                          <a:pt x="69" y="299"/>
                        </a:lnTo>
                        <a:lnTo>
                          <a:pt x="62" y="311"/>
                        </a:lnTo>
                        <a:lnTo>
                          <a:pt x="96" y="353"/>
                        </a:lnTo>
                        <a:lnTo>
                          <a:pt x="117" y="361"/>
                        </a:lnTo>
                        <a:lnTo>
                          <a:pt x="97" y="363"/>
                        </a:lnTo>
                        <a:lnTo>
                          <a:pt x="66" y="345"/>
                        </a:lnTo>
                        <a:lnTo>
                          <a:pt x="51" y="353"/>
                        </a:lnTo>
                        <a:lnTo>
                          <a:pt x="59" y="389"/>
                        </a:lnTo>
                        <a:lnTo>
                          <a:pt x="84" y="421"/>
                        </a:lnTo>
                        <a:lnTo>
                          <a:pt x="103" y="393"/>
                        </a:lnTo>
                        <a:lnTo>
                          <a:pt x="103" y="409"/>
                        </a:lnTo>
                        <a:lnTo>
                          <a:pt x="142" y="395"/>
                        </a:lnTo>
                        <a:lnTo>
                          <a:pt x="100" y="421"/>
                        </a:lnTo>
                        <a:lnTo>
                          <a:pt x="130" y="432"/>
                        </a:lnTo>
                        <a:lnTo>
                          <a:pt x="128" y="440"/>
                        </a:lnTo>
                        <a:lnTo>
                          <a:pt x="98" y="446"/>
                        </a:lnTo>
                        <a:lnTo>
                          <a:pt x="88" y="461"/>
                        </a:lnTo>
                        <a:lnTo>
                          <a:pt x="113" y="490"/>
                        </a:lnTo>
                        <a:lnTo>
                          <a:pt x="91" y="479"/>
                        </a:lnTo>
                        <a:lnTo>
                          <a:pt x="65" y="495"/>
                        </a:lnTo>
                        <a:lnTo>
                          <a:pt x="99" y="512"/>
                        </a:lnTo>
                        <a:lnTo>
                          <a:pt x="63" y="516"/>
                        </a:lnTo>
                        <a:lnTo>
                          <a:pt x="57" y="539"/>
                        </a:lnTo>
                        <a:lnTo>
                          <a:pt x="73" y="561"/>
                        </a:lnTo>
                        <a:lnTo>
                          <a:pt x="70" y="581"/>
                        </a:lnTo>
                        <a:lnTo>
                          <a:pt x="55" y="583"/>
                        </a:lnTo>
                        <a:lnTo>
                          <a:pt x="37" y="577"/>
                        </a:lnTo>
                        <a:lnTo>
                          <a:pt x="2" y="585"/>
                        </a:lnTo>
                        <a:lnTo>
                          <a:pt x="0" y="598"/>
                        </a:lnTo>
                        <a:lnTo>
                          <a:pt x="28" y="611"/>
                        </a:lnTo>
                        <a:lnTo>
                          <a:pt x="42" y="606"/>
                        </a:lnTo>
                        <a:lnTo>
                          <a:pt x="43" y="595"/>
                        </a:lnTo>
                        <a:lnTo>
                          <a:pt x="72" y="599"/>
                        </a:lnTo>
                        <a:lnTo>
                          <a:pt x="45" y="609"/>
                        </a:lnTo>
                        <a:lnTo>
                          <a:pt x="43" y="630"/>
                        </a:lnTo>
                        <a:lnTo>
                          <a:pt x="65" y="642"/>
                        </a:lnTo>
                        <a:lnTo>
                          <a:pt x="82" y="663"/>
                        </a:lnTo>
                        <a:lnTo>
                          <a:pt x="102" y="664"/>
                        </a:lnTo>
                        <a:lnTo>
                          <a:pt x="111" y="650"/>
                        </a:lnTo>
                        <a:lnTo>
                          <a:pt x="137" y="631"/>
                        </a:lnTo>
                        <a:lnTo>
                          <a:pt x="137" y="608"/>
                        </a:lnTo>
                        <a:lnTo>
                          <a:pt x="157" y="592"/>
                        </a:lnTo>
                        <a:lnTo>
                          <a:pt x="176" y="570"/>
                        </a:lnTo>
                        <a:lnTo>
                          <a:pt x="227" y="508"/>
                        </a:lnTo>
                        <a:lnTo>
                          <a:pt x="160" y="594"/>
                        </a:lnTo>
                        <a:lnTo>
                          <a:pt x="163" y="602"/>
                        </a:lnTo>
                        <a:lnTo>
                          <a:pt x="167" y="614"/>
                        </a:lnTo>
                        <a:lnTo>
                          <a:pt x="161" y="627"/>
                        </a:lnTo>
                        <a:lnTo>
                          <a:pt x="166" y="638"/>
                        </a:lnTo>
                        <a:lnTo>
                          <a:pt x="137" y="662"/>
                        </a:lnTo>
                        <a:lnTo>
                          <a:pt x="139" y="683"/>
                        </a:lnTo>
                        <a:lnTo>
                          <a:pt x="130" y="680"/>
                        </a:lnTo>
                        <a:lnTo>
                          <a:pt x="132" y="697"/>
                        </a:lnTo>
                        <a:lnTo>
                          <a:pt x="104" y="702"/>
                        </a:lnTo>
                        <a:lnTo>
                          <a:pt x="104" y="722"/>
                        </a:lnTo>
                        <a:lnTo>
                          <a:pt x="125" y="746"/>
                        </a:lnTo>
                        <a:lnTo>
                          <a:pt x="116" y="765"/>
                        </a:lnTo>
                        <a:lnTo>
                          <a:pt x="101" y="787"/>
                        </a:lnTo>
                        <a:lnTo>
                          <a:pt x="89" y="815"/>
                        </a:lnTo>
                        <a:lnTo>
                          <a:pt x="105" y="811"/>
                        </a:lnTo>
                        <a:lnTo>
                          <a:pt x="98" y="846"/>
                        </a:lnTo>
                        <a:lnTo>
                          <a:pt x="86" y="862"/>
                        </a:lnTo>
                        <a:lnTo>
                          <a:pt x="89" y="874"/>
                        </a:lnTo>
                        <a:lnTo>
                          <a:pt x="108" y="869"/>
                        </a:lnTo>
                        <a:lnTo>
                          <a:pt x="108" y="881"/>
                        </a:lnTo>
                        <a:lnTo>
                          <a:pt x="90" y="925"/>
                        </a:lnTo>
                        <a:lnTo>
                          <a:pt x="71" y="962"/>
                        </a:lnTo>
                        <a:lnTo>
                          <a:pt x="61" y="988"/>
                        </a:lnTo>
                        <a:lnTo>
                          <a:pt x="68" y="1014"/>
                        </a:lnTo>
                        <a:lnTo>
                          <a:pt x="89" y="1014"/>
                        </a:lnTo>
                        <a:lnTo>
                          <a:pt x="107" y="1005"/>
                        </a:lnTo>
                        <a:lnTo>
                          <a:pt x="117" y="970"/>
                        </a:lnTo>
                        <a:lnTo>
                          <a:pt x="124" y="942"/>
                        </a:lnTo>
                        <a:lnTo>
                          <a:pt x="134" y="888"/>
                        </a:lnTo>
                        <a:lnTo>
                          <a:pt x="148" y="868"/>
                        </a:lnTo>
                        <a:lnTo>
                          <a:pt x="153" y="841"/>
                        </a:lnTo>
                        <a:lnTo>
                          <a:pt x="141" y="825"/>
                        </a:lnTo>
                        <a:lnTo>
                          <a:pt x="128" y="807"/>
                        </a:lnTo>
                        <a:lnTo>
                          <a:pt x="137" y="781"/>
                        </a:lnTo>
                        <a:lnTo>
                          <a:pt x="144" y="787"/>
                        </a:lnTo>
                        <a:lnTo>
                          <a:pt x="190" y="723"/>
                        </a:lnTo>
                        <a:lnTo>
                          <a:pt x="188" y="739"/>
                        </a:lnTo>
                        <a:lnTo>
                          <a:pt x="159" y="798"/>
                        </a:lnTo>
                        <a:lnTo>
                          <a:pt x="159" y="816"/>
                        </a:lnTo>
                        <a:lnTo>
                          <a:pt x="174" y="830"/>
                        </a:lnTo>
                        <a:lnTo>
                          <a:pt x="181" y="817"/>
                        </a:lnTo>
                        <a:lnTo>
                          <a:pt x="192" y="821"/>
                        </a:lnTo>
                        <a:lnTo>
                          <a:pt x="210" y="815"/>
                        </a:lnTo>
                        <a:lnTo>
                          <a:pt x="214" y="798"/>
                        </a:lnTo>
                        <a:lnTo>
                          <a:pt x="213" y="758"/>
                        </a:lnTo>
                        <a:lnTo>
                          <a:pt x="231" y="805"/>
                        </a:lnTo>
                        <a:lnTo>
                          <a:pt x="269" y="807"/>
                        </a:lnTo>
                        <a:lnTo>
                          <a:pt x="269" y="807"/>
                        </a:lnTo>
                        <a:lnTo>
                          <a:pt x="269" y="807"/>
                        </a:lnTo>
                        <a:lnTo>
                          <a:pt x="271" y="807"/>
                        </a:lnTo>
                        <a:lnTo>
                          <a:pt x="271" y="807"/>
                        </a:lnTo>
                        <a:lnTo>
                          <a:pt x="271" y="807"/>
                        </a:lnTo>
                        <a:lnTo>
                          <a:pt x="276" y="808"/>
                        </a:lnTo>
                        <a:lnTo>
                          <a:pt x="308" y="829"/>
                        </a:lnTo>
                        <a:lnTo>
                          <a:pt x="308" y="829"/>
                        </a:lnTo>
                        <a:lnTo>
                          <a:pt x="309" y="830"/>
                        </a:lnTo>
                        <a:lnTo>
                          <a:pt x="306" y="829"/>
                        </a:lnTo>
                        <a:lnTo>
                          <a:pt x="306" y="829"/>
                        </a:lnTo>
                        <a:lnTo>
                          <a:pt x="304" y="827"/>
                        </a:lnTo>
                        <a:lnTo>
                          <a:pt x="274" y="813"/>
                        </a:lnTo>
                        <a:lnTo>
                          <a:pt x="272" y="814"/>
                        </a:lnTo>
                        <a:lnTo>
                          <a:pt x="272" y="814"/>
                        </a:lnTo>
                        <a:lnTo>
                          <a:pt x="265" y="817"/>
                        </a:lnTo>
                        <a:lnTo>
                          <a:pt x="265" y="817"/>
                        </a:lnTo>
                        <a:lnTo>
                          <a:pt x="255" y="822"/>
                        </a:lnTo>
                        <a:lnTo>
                          <a:pt x="238" y="815"/>
                        </a:lnTo>
                        <a:lnTo>
                          <a:pt x="228" y="835"/>
                        </a:lnTo>
                        <a:lnTo>
                          <a:pt x="228" y="835"/>
                        </a:lnTo>
                        <a:lnTo>
                          <a:pt x="228" y="835"/>
                        </a:lnTo>
                        <a:lnTo>
                          <a:pt x="228" y="835"/>
                        </a:lnTo>
                        <a:lnTo>
                          <a:pt x="227" y="836"/>
                        </a:lnTo>
                        <a:lnTo>
                          <a:pt x="216" y="855"/>
                        </a:lnTo>
                        <a:lnTo>
                          <a:pt x="216" y="882"/>
                        </a:lnTo>
                        <a:lnTo>
                          <a:pt x="230" y="913"/>
                        </a:lnTo>
                        <a:lnTo>
                          <a:pt x="232" y="927"/>
                        </a:lnTo>
                        <a:lnTo>
                          <a:pt x="254" y="938"/>
                        </a:lnTo>
                        <a:lnTo>
                          <a:pt x="254" y="939"/>
                        </a:lnTo>
                        <a:lnTo>
                          <a:pt x="254" y="939"/>
                        </a:lnTo>
                        <a:lnTo>
                          <a:pt x="254" y="941"/>
                        </a:lnTo>
                        <a:lnTo>
                          <a:pt x="253" y="941"/>
                        </a:lnTo>
                        <a:lnTo>
                          <a:pt x="251" y="953"/>
                        </a:lnTo>
                        <a:lnTo>
                          <a:pt x="244" y="971"/>
                        </a:lnTo>
                        <a:lnTo>
                          <a:pt x="236" y="978"/>
                        </a:lnTo>
                        <a:lnTo>
                          <a:pt x="209" y="1048"/>
                        </a:lnTo>
                        <a:lnTo>
                          <a:pt x="198" y="1078"/>
                        </a:lnTo>
                        <a:lnTo>
                          <a:pt x="200" y="1085"/>
                        </a:lnTo>
                        <a:lnTo>
                          <a:pt x="200" y="1085"/>
                        </a:lnTo>
                        <a:lnTo>
                          <a:pt x="206" y="1105"/>
                        </a:lnTo>
                        <a:lnTo>
                          <a:pt x="206" y="1105"/>
                        </a:lnTo>
                        <a:lnTo>
                          <a:pt x="209" y="1118"/>
                        </a:lnTo>
                        <a:lnTo>
                          <a:pt x="204" y="1123"/>
                        </a:lnTo>
                        <a:lnTo>
                          <a:pt x="193" y="1100"/>
                        </a:lnTo>
                        <a:lnTo>
                          <a:pt x="180" y="1097"/>
                        </a:lnTo>
                        <a:lnTo>
                          <a:pt x="167" y="1115"/>
                        </a:lnTo>
                        <a:lnTo>
                          <a:pt x="172" y="1133"/>
                        </a:lnTo>
                        <a:lnTo>
                          <a:pt x="201" y="1151"/>
                        </a:lnTo>
                        <a:lnTo>
                          <a:pt x="214" y="1187"/>
                        </a:lnTo>
                        <a:lnTo>
                          <a:pt x="238" y="1200"/>
                        </a:lnTo>
                        <a:lnTo>
                          <a:pt x="238" y="1187"/>
                        </a:lnTo>
                        <a:lnTo>
                          <a:pt x="221" y="1172"/>
                        </a:lnTo>
                        <a:lnTo>
                          <a:pt x="217" y="1144"/>
                        </a:lnTo>
                        <a:lnTo>
                          <a:pt x="250" y="1132"/>
                        </a:lnTo>
                        <a:lnTo>
                          <a:pt x="271" y="1174"/>
                        </a:lnTo>
                        <a:lnTo>
                          <a:pt x="286" y="1180"/>
                        </a:lnTo>
                        <a:lnTo>
                          <a:pt x="311" y="1182"/>
                        </a:lnTo>
                        <a:lnTo>
                          <a:pt x="327" y="1162"/>
                        </a:lnTo>
                        <a:lnTo>
                          <a:pt x="307" y="1130"/>
                        </a:lnTo>
                        <a:lnTo>
                          <a:pt x="318" y="1117"/>
                        </a:lnTo>
                        <a:lnTo>
                          <a:pt x="323" y="1131"/>
                        </a:lnTo>
                        <a:lnTo>
                          <a:pt x="341" y="1152"/>
                        </a:lnTo>
                        <a:lnTo>
                          <a:pt x="378" y="1141"/>
                        </a:lnTo>
                        <a:lnTo>
                          <a:pt x="394" y="1120"/>
                        </a:lnTo>
                        <a:lnTo>
                          <a:pt x="400" y="1129"/>
                        </a:lnTo>
                        <a:lnTo>
                          <a:pt x="435" y="1127"/>
                        </a:lnTo>
                        <a:lnTo>
                          <a:pt x="449" y="1103"/>
                        </a:lnTo>
                        <a:lnTo>
                          <a:pt x="460" y="1078"/>
                        </a:lnTo>
                        <a:lnTo>
                          <a:pt x="469" y="1093"/>
                        </a:lnTo>
                        <a:lnTo>
                          <a:pt x="497" y="1098"/>
                        </a:lnTo>
                        <a:lnTo>
                          <a:pt x="517" y="1101"/>
                        </a:lnTo>
                        <a:lnTo>
                          <a:pt x="533" y="1110"/>
                        </a:lnTo>
                        <a:lnTo>
                          <a:pt x="535" y="1109"/>
                        </a:lnTo>
                        <a:lnTo>
                          <a:pt x="535" y="1109"/>
                        </a:lnTo>
                        <a:lnTo>
                          <a:pt x="538" y="1107"/>
                        </a:lnTo>
                        <a:lnTo>
                          <a:pt x="541" y="1105"/>
                        </a:lnTo>
                        <a:lnTo>
                          <a:pt x="545" y="1102"/>
                        </a:lnTo>
                        <a:lnTo>
                          <a:pt x="547" y="1098"/>
                        </a:lnTo>
                        <a:lnTo>
                          <a:pt x="547" y="1098"/>
                        </a:lnTo>
                        <a:lnTo>
                          <a:pt x="549" y="1092"/>
                        </a:lnTo>
                        <a:lnTo>
                          <a:pt x="552" y="1086"/>
                        </a:lnTo>
                        <a:lnTo>
                          <a:pt x="555" y="1082"/>
                        </a:lnTo>
                        <a:lnTo>
                          <a:pt x="558" y="1078"/>
                        </a:lnTo>
                        <a:lnTo>
                          <a:pt x="558" y="1078"/>
                        </a:lnTo>
                        <a:lnTo>
                          <a:pt x="561" y="1076"/>
                        </a:lnTo>
                        <a:lnTo>
                          <a:pt x="561" y="1076"/>
                        </a:lnTo>
                        <a:lnTo>
                          <a:pt x="561" y="1075"/>
                        </a:lnTo>
                        <a:lnTo>
                          <a:pt x="562" y="1075"/>
                        </a:lnTo>
                        <a:lnTo>
                          <a:pt x="562" y="1075"/>
                        </a:lnTo>
                        <a:lnTo>
                          <a:pt x="562" y="1075"/>
                        </a:lnTo>
                        <a:lnTo>
                          <a:pt x="562" y="1075"/>
                        </a:lnTo>
                        <a:lnTo>
                          <a:pt x="567" y="1074"/>
                        </a:lnTo>
                        <a:lnTo>
                          <a:pt x="570" y="1073"/>
                        </a:lnTo>
                        <a:lnTo>
                          <a:pt x="570" y="1073"/>
                        </a:lnTo>
                        <a:lnTo>
                          <a:pt x="577" y="1073"/>
                        </a:lnTo>
                        <a:lnTo>
                          <a:pt x="577" y="1073"/>
                        </a:lnTo>
                        <a:lnTo>
                          <a:pt x="579" y="1072"/>
                        </a:lnTo>
                        <a:lnTo>
                          <a:pt x="579" y="1072"/>
                        </a:lnTo>
                        <a:lnTo>
                          <a:pt x="582" y="1070"/>
                        </a:lnTo>
                        <a:lnTo>
                          <a:pt x="583" y="1067"/>
                        </a:lnTo>
                        <a:lnTo>
                          <a:pt x="586" y="1061"/>
                        </a:lnTo>
                        <a:lnTo>
                          <a:pt x="586" y="1061"/>
                        </a:lnTo>
                        <a:lnTo>
                          <a:pt x="590" y="1050"/>
                        </a:lnTo>
                        <a:lnTo>
                          <a:pt x="592" y="1044"/>
                        </a:lnTo>
                        <a:lnTo>
                          <a:pt x="593" y="1040"/>
                        </a:lnTo>
                        <a:lnTo>
                          <a:pt x="593" y="1040"/>
                        </a:lnTo>
                        <a:lnTo>
                          <a:pt x="593" y="1037"/>
                        </a:lnTo>
                        <a:lnTo>
                          <a:pt x="595" y="1035"/>
                        </a:lnTo>
                        <a:lnTo>
                          <a:pt x="600" y="1032"/>
                        </a:lnTo>
                        <a:lnTo>
                          <a:pt x="605" y="1029"/>
                        </a:lnTo>
                        <a:lnTo>
                          <a:pt x="609" y="1026"/>
                        </a:lnTo>
                        <a:lnTo>
                          <a:pt x="609" y="1026"/>
                        </a:lnTo>
                        <a:lnTo>
                          <a:pt x="613" y="1020"/>
                        </a:lnTo>
                        <a:lnTo>
                          <a:pt x="615" y="1017"/>
                        </a:lnTo>
                        <a:lnTo>
                          <a:pt x="617" y="1016"/>
                        </a:lnTo>
                        <a:lnTo>
                          <a:pt x="617" y="1016"/>
                        </a:lnTo>
                        <a:lnTo>
                          <a:pt x="622" y="1016"/>
                        </a:lnTo>
                        <a:lnTo>
                          <a:pt x="626" y="1017"/>
                        </a:lnTo>
                        <a:lnTo>
                          <a:pt x="631" y="1020"/>
                        </a:lnTo>
                        <a:lnTo>
                          <a:pt x="636" y="1009"/>
                        </a:lnTo>
                        <a:lnTo>
                          <a:pt x="643" y="1012"/>
                        </a:lnTo>
                        <a:lnTo>
                          <a:pt x="643" y="1012"/>
                        </a:lnTo>
                        <a:lnTo>
                          <a:pt x="644" y="1008"/>
                        </a:lnTo>
                        <a:lnTo>
                          <a:pt x="646" y="1005"/>
                        </a:lnTo>
                        <a:lnTo>
                          <a:pt x="650" y="1002"/>
                        </a:lnTo>
                        <a:lnTo>
                          <a:pt x="650" y="1002"/>
                        </a:lnTo>
                        <a:lnTo>
                          <a:pt x="652" y="1000"/>
                        </a:lnTo>
                        <a:lnTo>
                          <a:pt x="653" y="997"/>
                        </a:lnTo>
                        <a:lnTo>
                          <a:pt x="653" y="995"/>
                        </a:lnTo>
                        <a:lnTo>
                          <a:pt x="652" y="992"/>
                        </a:lnTo>
                        <a:lnTo>
                          <a:pt x="650" y="985"/>
                        </a:lnTo>
                        <a:lnTo>
                          <a:pt x="647" y="981"/>
                        </a:lnTo>
                        <a:lnTo>
                          <a:pt x="647" y="981"/>
                        </a:lnTo>
                        <a:lnTo>
                          <a:pt x="645" y="976"/>
                        </a:lnTo>
                        <a:lnTo>
                          <a:pt x="644" y="969"/>
                        </a:lnTo>
                        <a:lnTo>
                          <a:pt x="642" y="961"/>
                        </a:lnTo>
                        <a:lnTo>
                          <a:pt x="640" y="953"/>
                        </a:lnTo>
                        <a:lnTo>
                          <a:pt x="640" y="953"/>
                        </a:lnTo>
                        <a:lnTo>
                          <a:pt x="638" y="948"/>
                        </a:lnTo>
                        <a:lnTo>
                          <a:pt x="638" y="945"/>
                        </a:lnTo>
                        <a:lnTo>
                          <a:pt x="640" y="941"/>
                        </a:lnTo>
                        <a:lnTo>
                          <a:pt x="640" y="941"/>
                        </a:lnTo>
                        <a:lnTo>
                          <a:pt x="641" y="938"/>
                        </a:lnTo>
                        <a:lnTo>
                          <a:pt x="643" y="936"/>
                        </a:lnTo>
                        <a:lnTo>
                          <a:pt x="648" y="931"/>
                        </a:lnTo>
                        <a:lnTo>
                          <a:pt x="654" y="926"/>
                        </a:lnTo>
                        <a:lnTo>
                          <a:pt x="657" y="923"/>
                        </a:lnTo>
                        <a:lnTo>
                          <a:pt x="659" y="919"/>
                        </a:lnTo>
                        <a:lnTo>
                          <a:pt x="659" y="919"/>
                        </a:lnTo>
                        <a:lnTo>
                          <a:pt x="664" y="912"/>
                        </a:lnTo>
                        <a:lnTo>
                          <a:pt x="669" y="906"/>
                        </a:lnTo>
                        <a:lnTo>
                          <a:pt x="677" y="900"/>
                        </a:lnTo>
                        <a:lnTo>
                          <a:pt x="710" y="876"/>
                        </a:lnTo>
                        <a:lnTo>
                          <a:pt x="710" y="876"/>
                        </a:lnTo>
                        <a:lnTo>
                          <a:pt x="685" y="840"/>
                        </a:lnTo>
                        <a:lnTo>
                          <a:pt x="653" y="827"/>
                        </a:lnTo>
                        <a:lnTo>
                          <a:pt x="642" y="824"/>
                        </a:lnTo>
                        <a:lnTo>
                          <a:pt x="642" y="824"/>
                        </a:lnTo>
                        <a:lnTo>
                          <a:pt x="641" y="823"/>
                        </a:lnTo>
                        <a:lnTo>
                          <a:pt x="641" y="823"/>
                        </a:lnTo>
                        <a:lnTo>
                          <a:pt x="633" y="820"/>
                        </a:lnTo>
                        <a:lnTo>
                          <a:pt x="632" y="820"/>
                        </a:lnTo>
                        <a:lnTo>
                          <a:pt x="632" y="820"/>
                        </a:lnTo>
                        <a:lnTo>
                          <a:pt x="628" y="819"/>
                        </a:lnTo>
                        <a:lnTo>
                          <a:pt x="609" y="799"/>
                        </a:lnTo>
                        <a:lnTo>
                          <a:pt x="589" y="788"/>
                        </a:lnTo>
                        <a:lnTo>
                          <a:pt x="568" y="786"/>
                        </a:lnTo>
                        <a:lnTo>
                          <a:pt x="543" y="811"/>
                        </a:lnTo>
                        <a:lnTo>
                          <a:pt x="528" y="814"/>
                        </a:lnTo>
                        <a:lnTo>
                          <a:pt x="525" y="814"/>
                        </a:lnTo>
                        <a:lnTo>
                          <a:pt x="525" y="814"/>
                        </a:lnTo>
                        <a:lnTo>
                          <a:pt x="525" y="815"/>
                        </a:lnTo>
                        <a:lnTo>
                          <a:pt x="524" y="815"/>
                        </a:lnTo>
                        <a:lnTo>
                          <a:pt x="524" y="815"/>
                        </a:lnTo>
                        <a:lnTo>
                          <a:pt x="524" y="814"/>
                        </a:lnTo>
                        <a:lnTo>
                          <a:pt x="489" y="811"/>
                        </a:lnTo>
                        <a:lnTo>
                          <a:pt x="475" y="806"/>
                        </a:lnTo>
                        <a:lnTo>
                          <a:pt x="456" y="801"/>
                        </a:lnTo>
                        <a:lnTo>
                          <a:pt x="441" y="796"/>
                        </a:lnTo>
                        <a:lnTo>
                          <a:pt x="413" y="791"/>
                        </a:lnTo>
                        <a:lnTo>
                          <a:pt x="388" y="796"/>
                        </a:lnTo>
                        <a:lnTo>
                          <a:pt x="388" y="786"/>
                        </a:lnTo>
                        <a:lnTo>
                          <a:pt x="406" y="784"/>
                        </a:lnTo>
                        <a:lnTo>
                          <a:pt x="406" y="784"/>
                        </a:lnTo>
                        <a:lnTo>
                          <a:pt x="406" y="784"/>
                        </a:lnTo>
                        <a:lnTo>
                          <a:pt x="407" y="784"/>
                        </a:lnTo>
                        <a:lnTo>
                          <a:pt x="407" y="784"/>
                        </a:lnTo>
                        <a:lnTo>
                          <a:pt x="407" y="784"/>
                        </a:lnTo>
                        <a:lnTo>
                          <a:pt x="421" y="783"/>
                        </a:lnTo>
                        <a:lnTo>
                          <a:pt x="421" y="783"/>
                        </a:lnTo>
                        <a:lnTo>
                          <a:pt x="423" y="783"/>
                        </a:lnTo>
                        <a:lnTo>
                          <a:pt x="423" y="783"/>
                        </a:lnTo>
                        <a:lnTo>
                          <a:pt x="424" y="783"/>
                        </a:lnTo>
                        <a:lnTo>
                          <a:pt x="432" y="782"/>
                        </a:lnTo>
                        <a:lnTo>
                          <a:pt x="432" y="782"/>
                        </a:lnTo>
                        <a:lnTo>
                          <a:pt x="475" y="782"/>
                        </a:lnTo>
                        <a:lnTo>
                          <a:pt x="493" y="785"/>
                        </a:lnTo>
                        <a:lnTo>
                          <a:pt x="518" y="774"/>
                        </a:lnTo>
                        <a:lnTo>
                          <a:pt x="531" y="758"/>
                        </a:lnTo>
                        <a:lnTo>
                          <a:pt x="537" y="741"/>
                        </a:lnTo>
                        <a:lnTo>
                          <a:pt x="557" y="743"/>
                        </a:lnTo>
                        <a:lnTo>
                          <a:pt x="581" y="743"/>
                        </a:lnTo>
                        <a:lnTo>
                          <a:pt x="588" y="732"/>
                        </a:lnTo>
                        <a:lnTo>
                          <a:pt x="590" y="723"/>
                        </a:lnTo>
                        <a:lnTo>
                          <a:pt x="585" y="711"/>
                        </a:lnTo>
                        <a:lnTo>
                          <a:pt x="564" y="704"/>
                        </a:lnTo>
                        <a:lnTo>
                          <a:pt x="567" y="692"/>
                        </a:lnTo>
                        <a:lnTo>
                          <a:pt x="553" y="683"/>
                        </a:lnTo>
                        <a:lnTo>
                          <a:pt x="531" y="685"/>
                        </a:lnTo>
                        <a:lnTo>
                          <a:pt x="514" y="697"/>
                        </a:lnTo>
                        <a:lnTo>
                          <a:pt x="513" y="694"/>
                        </a:lnTo>
                        <a:lnTo>
                          <a:pt x="513" y="694"/>
                        </a:lnTo>
                        <a:lnTo>
                          <a:pt x="510" y="687"/>
                        </a:lnTo>
                        <a:lnTo>
                          <a:pt x="523" y="676"/>
                        </a:lnTo>
                        <a:lnTo>
                          <a:pt x="523" y="676"/>
                        </a:lnTo>
                        <a:lnTo>
                          <a:pt x="527" y="672"/>
                        </a:lnTo>
                        <a:lnTo>
                          <a:pt x="528" y="672"/>
                        </a:lnTo>
                        <a:lnTo>
                          <a:pt x="528" y="672"/>
                        </a:lnTo>
                        <a:lnTo>
                          <a:pt x="532" y="667"/>
                        </a:lnTo>
                        <a:lnTo>
                          <a:pt x="533" y="668"/>
                        </a:lnTo>
                        <a:lnTo>
                          <a:pt x="533" y="668"/>
                        </a:lnTo>
                        <a:lnTo>
                          <a:pt x="534" y="668"/>
                        </a:lnTo>
                        <a:lnTo>
                          <a:pt x="572" y="680"/>
                        </a:lnTo>
                        <a:lnTo>
                          <a:pt x="573" y="677"/>
                        </a:lnTo>
                        <a:lnTo>
                          <a:pt x="573" y="677"/>
                        </a:lnTo>
                        <a:lnTo>
                          <a:pt x="574" y="675"/>
                        </a:lnTo>
                        <a:lnTo>
                          <a:pt x="574" y="675"/>
                        </a:lnTo>
                        <a:lnTo>
                          <a:pt x="574" y="675"/>
                        </a:lnTo>
                        <a:lnTo>
                          <a:pt x="575" y="674"/>
                        </a:lnTo>
                        <a:lnTo>
                          <a:pt x="575" y="674"/>
                        </a:lnTo>
                        <a:lnTo>
                          <a:pt x="586" y="656"/>
                        </a:lnTo>
                        <a:lnTo>
                          <a:pt x="593" y="636"/>
                        </a:lnTo>
                        <a:lnTo>
                          <a:pt x="618" y="620"/>
                        </a:lnTo>
                        <a:lnTo>
                          <a:pt x="620" y="595"/>
                        </a:lnTo>
                        <a:lnTo>
                          <a:pt x="627" y="592"/>
                        </a:lnTo>
                        <a:lnTo>
                          <a:pt x="627" y="592"/>
                        </a:lnTo>
                        <a:lnTo>
                          <a:pt x="637" y="585"/>
                        </a:lnTo>
                        <a:lnTo>
                          <a:pt x="637" y="585"/>
                        </a:lnTo>
                        <a:lnTo>
                          <a:pt x="648" y="577"/>
                        </a:lnTo>
                        <a:lnTo>
                          <a:pt x="653" y="541"/>
                        </a:lnTo>
                        <a:lnTo>
                          <a:pt x="679" y="490"/>
                        </a:lnTo>
                        <a:lnTo>
                          <a:pt x="679" y="486"/>
                        </a:lnTo>
                        <a:lnTo>
                          <a:pt x="679" y="486"/>
                        </a:lnTo>
                        <a:lnTo>
                          <a:pt x="680" y="479"/>
                        </a:lnTo>
                        <a:lnTo>
                          <a:pt x="683" y="455"/>
                        </a:lnTo>
                        <a:close/>
                      </a:path>
                    </a:pathLst>
                  </a:custGeom>
                  <a:ln>
                    <a:headEnd/>
                    <a:tailEnd/>
                  </a:ln>
                </p:spPr>
                <p:style>
                  <a:lnRef idx="0">
                    <a:schemeClr val="accent3"/>
                  </a:lnRef>
                  <a:fillRef idx="3">
                    <a:schemeClr val="accent3"/>
                  </a:fillRef>
                  <a:effectRef idx="3">
                    <a:schemeClr val="accent3"/>
                  </a:effectRef>
                  <a:fontRef idx="minor">
                    <a:schemeClr val="lt1"/>
                  </a:fontRef>
                </p:style>
                <p:txBody>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grpSp>
          </p:grpSp>
        </p:grpSp>
        <p:sp>
          <p:nvSpPr>
            <p:cNvPr id="4" name="Freeform 6">
              <a:extLst>
                <a:ext uri="{FF2B5EF4-FFF2-40B4-BE49-F238E27FC236}">
                  <a16:creationId xmlns:a16="http://schemas.microsoft.com/office/drawing/2014/main" id="{B45933C6-31F2-268B-21E9-4717AF1AE00D}"/>
                </a:ext>
              </a:extLst>
            </p:cNvPr>
            <p:cNvSpPr>
              <a:spLocks noEditPoints="1"/>
            </p:cNvSpPr>
            <p:nvPr/>
          </p:nvSpPr>
          <p:spPr bwMode="auto">
            <a:xfrm>
              <a:off x="3684882" y="4220321"/>
              <a:ext cx="1196975" cy="1682750"/>
            </a:xfrm>
            <a:custGeom>
              <a:avLst/>
              <a:gdLst>
                <a:gd name="T0" fmla="*/ 66 w 754"/>
                <a:gd name="T1" fmla="*/ 1039 h 1060"/>
                <a:gd name="T2" fmla="*/ 160 w 754"/>
                <a:gd name="T3" fmla="*/ 993 h 1060"/>
                <a:gd name="T4" fmla="*/ 121 w 754"/>
                <a:gd name="T5" fmla="*/ 1028 h 1060"/>
                <a:gd name="T6" fmla="*/ 156 w 754"/>
                <a:gd name="T7" fmla="*/ 1053 h 1060"/>
                <a:gd name="T8" fmla="*/ 256 w 754"/>
                <a:gd name="T9" fmla="*/ 1048 h 1060"/>
                <a:gd name="T10" fmla="*/ 318 w 754"/>
                <a:gd name="T11" fmla="*/ 1008 h 1060"/>
                <a:gd name="T12" fmla="*/ 337 w 754"/>
                <a:gd name="T13" fmla="*/ 976 h 1060"/>
                <a:gd name="T14" fmla="*/ 361 w 754"/>
                <a:gd name="T15" fmla="*/ 972 h 1060"/>
                <a:gd name="T16" fmla="*/ 431 w 754"/>
                <a:gd name="T17" fmla="*/ 945 h 1060"/>
                <a:gd name="T18" fmla="*/ 559 w 754"/>
                <a:gd name="T19" fmla="*/ 892 h 1060"/>
                <a:gd name="T20" fmla="*/ 628 w 754"/>
                <a:gd name="T21" fmla="*/ 872 h 1060"/>
                <a:gd name="T22" fmla="*/ 660 w 754"/>
                <a:gd name="T23" fmla="*/ 833 h 1060"/>
                <a:gd name="T24" fmla="*/ 731 w 754"/>
                <a:gd name="T25" fmla="*/ 681 h 1060"/>
                <a:gd name="T26" fmla="*/ 685 w 754"/>
                <a:gd name="T27" fmla="*/ 464 h 1060"/>
                <a:gd name="T28" fmla="*/ 685 w 754"/>
                <a:gd name="T29" fmla="*/ 389 h 1060"/>
                <a:gd name="T30" fmla="*/ 703 w 754"/>
                <a:gd name="T31" fmla="*/ 395 h 1060"/>
                <a:gd name="T32" fmla="*/ 713 w 754"/>
                <a:gd name="T33" fmla="*/ 391 h 1060"/>
                <a:gd name="T34" fmla="*/ 754 w 754"/>
                <a:gd name="T35" fmla="*/ 357 h 1060"/>
                <a:gd name="T36" fmla="*/ 623 w 754"/>
                <a:gd name="T37" fmla="*/ 347 h 1060"/>
                <a:gd name="T38" fmla="*/ 466 w 754"/>
                <a:gd name="T39" fmla="*/ 347 h 1060"/>
                <a:gd name="T40" fmla="*/ 443 w 754"/>
                <a:gd name="T41" fmla="*/ 174 h 1060"/>
                <a:gd name="T42" fmla="*/ 509 w 754"/>
                <a:gd name="T43" fmla="*/ 105 h 1060"/>
                <a:gd name="T44" fmla="*/ 557 w 754"/>
                <a:gd name="T45" fmla="*/ 47 h 1060"/>
                <a:gd name="T46" fmla="*/ 491 w 754"/>
                <a:gd name="T47" fmla="*/ 30 h 1060"/>
                <a:gd name="T48" fmla="*/ 480 w 754"/>
                <a:gd name="T49" fmla="*/ 60 h 1060"/>
                <a:gd name="T50" fmla="*/ 395 w 754"/>
                <a:gd name="T51" fmla="*/ 45 h 1060"/>
                <a:gd name="T52" fmla="*/ 335 w 754"/>
                <a:gd name="T53" fmla="*/ 128 h 1060"/>
                <a:gd name="T54" fmla="*/ 275 w 754"/>
                <a:gd name="T55" fmla="*/ 196 h 1060"/>
                <a:gd name="T56" fmla="*/ 350 w 754"/>
                <a:gd name="T57" fmla="*/ 246 h 1060"/>
                <a:gd name="T58" fmla="*/ 312 w 754"/>
                <a:gd name="T59" fmla="*/ 331 h 1060"/>
                <a:gd name="T60" fmla="*/ 220 w 754"/>
                <a:gd name="T61" fmla="*/ 319 h 1060"/>
                <a:gd name="T62" fmla="*/ 180 w 754"/>
                <a:gd name="T63" fmla="*/ 300 h 1060"/>
                <a:gd name="T64" fmla="*/ 82 w 754"/>
                <a:gd name="T65" fmla="*/ 347 h 1060"/>
                <a:gd name="T66" fmla="*/ 83 w 754"/>
                <a:gd name="T67" fmla="*/ 392 h 1060"/>
                <a:gd name="T68" fmla="*/ 136 w 754"/>
                <a:gd name="T69" fmla="*/ 423 h 1060"/>
                <a:gd name="T70" fmla="*/ 89 w 754"/>
                <a:gd name="T71" fmla="*/ 493 h 1060"/>
                <a:gd name="T72" fmla="*/ 72 w 754"/>
                <a:gd name="T73" fmla="*/ 560 h 1060"/>
                <a:gd name="T74" fmla="*/ 139 w 754"/>
                <a:gd name="T75" fmla="*/ 558 h 1060"/>
                <a:gd name="T76" fmla="*/ 252 w 754"/>
                <a:gd name="T77" fmla="*/ 578 h 1060"/>
                <a:gd name="T78" fmla="*/ 188 w 754"/>
                <a:gd name="T79" fmla="*/ 639 h 1060"/>
                <a:gd name="T80" fmla="*/ 164 w 754"/>
                <a:gd name="T81" fmla="*/ 710 h 1060"/>
                <a:gd name="T82" fmla="*/ 125 w 754"/>
                <a:gd name="T83" fmla="*/ 775 h 1060"/>
                <a:gd name="T84" fmla="*/ 198 w 754"/>
                <a:gd name="T85" fmla="*/ 757 h 1060"/>
                <a:gd name="T86" fmla="*/ 250 w 754"/>
                <a:gd name="T87" fmla="*/ 730 h 1060"/>
                <a:gd name="T88" fmla="*/ 307 w 754"/>
                <a:gd name="T89" fmla="*/ 772 h 1060"/>
                <a:gd name="T90" fmla="*/ 143 w 754"/>
                <a:gd name="T91" fmla="*/ 792 h 1060"/>
                <a:gd name="T92" fmla="*/ 110 w 754"/>
                <a:gd name="T93" fmla="*/ 862 h 1060"/>
                <a:gd name="T94" fmla="*/ 73 w 754"/>
                <a:gd name="T95" fmla="*/ 856 h 1060"/>
                <a:gd name="T96" fmla="*/ 9 w 754"/>
                <a:gd name="T97" fmla="*/ 860 h 1060"/>
                <a:gd name="T98" fmla="*/ 82 w 754"/>
                <a:gd name="T99" fmla="*/ 903 h 1060"/>
                <a:gd name="T100" fmla="*/ 65 w 754"/>
                <a:gd name="T101" fmla="*/ 924 h 1060"/>
                <a:gd name="T102" fmla="*/ 63 w 754"/>
                <a:gd name="T103" fmla="*/ 988 h 1060"/>
                <a:gd name="T104" fmla="*/ 127 w 754"/>
                <a:gd name="T105" fmla="*/ 979 h 1060"/>
                <a:gd name="T106" fmla="*/ 206 w 754"/>
                <a:gd name="T107" fmla="*/ 482 h 1060"/>
                <a:gd name="T108" fmla="*/ 225 w 754"/>
                <a:gd name="T109" fmla="*/ 557 h 1060"/>
                <a:gd name="T110" fmla="*/ 237 w 754"/>
                <a:gd name="T111" fmla="*/ 521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54" h="1060">
                  <a:moveTo>
                    <a:pt x="88" y="992"/>
                  </a:moveTo>
                  <a:lnTo>
                    <a:pt x="71" y="1027"/>
                  </a:lnTo>
                  <a:lnTo>
                    <a:pt x="44" y="1038"/>
                  </a:lnTo>
                  <a:lnTo>
                    <a:pt x="66" y="1039"/>
                  </a:lnTo>
                  <a:lnTo>
                    <a:pt x="85" y="1024"/>
                  </a:lnTo>
                  <a:lnTo>
                    <a:pt x="101" y="1006"/>
                  </a:lnTo>
                  <a:lnTo>
                    <a:pt x="121" y="1004"/>
                  </a:lnTo>
                  <a:lnTo>
                    <a:pt x="160" y="993"/>
                  </a:lnTo>
                  <a:lnTo>
                    <a:pt x="147" y="1005"/>
                  </a:lnTo>
                  <a:lnTo>
                    <a:pt x="171" y="1009"/>
                  </a:lnTo>
                  <a:lnTo>
                    <a:pt x="135" y="1028"/>
                  </a:lnTo>
                  <a:lnTo>
                    <a:pt x="121" y="1028"/>
                  </a:lnTo>
                  <a:lnTo>
                    <a:pt x="103" y="1042"/>
                  </a:lnTo>
                  <a:lnTo>
                    <a:pt x="124" y="1048"/>
                  </a:lnTo>
                  <a:lnTo>
                    <a:pt x="124" y="1060"/>
                  </a:lnTo>
                  <a:lnTo>
                    <a:pt x="156" y="1053"/>
                  </a:lnTo>
                  <a:lnTo>
                    <a:pt x="167" y="1044"/>
                  </a:lnTo>
                  <a:lnTo>
                    <a:pt x="181" y="1049"/>
                  </a:lnTo>
                  <a:lnTo>
                    <a:pt x="233" y="1055"/>
                  </a:lnTo>
                  <a:lnTo>
                    <a:pt x="256" y="1048"/>
                  </a:lnTo>
                  <a:lnTo>
                    <a:pt x="277" y="1043"/>
                  </a:lnTo>
                  <a:lnTo>
                    <a:pt x="289" y="1024"/>
                  </a:lnTo>
                  <a:lnTo>
                    <a:pt x="309" y="1024"/>
                  </a:lnTo>
                  <a:lnTo>
                    <a:pt x="318" y="1008"/>
                  </a:lnTo>
                  <a:lnTo>
                    <a:pt x="350" y="1009"/>
                  </a:lnTo>
                  <a:lnTo>
                    <a:pt x="344" y="993"/>
                  </a:lnTo>
                  <a:lnTo>
                    <a:pt x="348" y="979"/>
                  </a:lnTo>
                  <a:lnTo>
                    <a:pt x="337" y="976"/>
                  </a:lnTo>
                  <a:lnTo>
                    <a:pt x="342" y="957"/>
                  </a:lnTo>
                  <a:lnTo>
                    <a:pt x="355" y="958"/>
                  </a:lnTo>
                  <a:lnTo>
                    <a:pt x="368" y="947"/>
                  </a:lnTo>
                  <a:lnTo>
                    <a:pt x="361" y="972"/>
                  </a:lnTo>
                  <a:lnTo>
                    <a:pt x="378" y="987"/>
                  </a:lnTo>
                  <a:lnTo>
                    <a:pt x="396" y="970"/>
                  </a:lnTo>
                  <a:lnTo>
                    <a:pt x="419" y="967"/>
                  </a:lnTo>
                  <a:lnTo>
                    <a:pt x="431" y="945"/>
                  </a:lnTo>
                  <a:lnTo>
                    <a:pt x="451" y="950"/>
                  </a:lnTo>
                  <a:lnTo>
                    <a:pt x="467" y="929"/>
                  </a:lnTo>
                  <a:lnTo>
                    <a:pt x="504" y="908"/>
                  </a:lnTo>
                  <a:lnTo>
                    <a:pt x="559" y="892"/>
                  </a:lnTo>
                  <a:lnTo>
                    <a:pt x="570" y="867"/>
                  </a:lnTo>
                  <a:lnTo>
                    <a:pt x="583" y="858"/>
                  </a:lnTo>
                  <a:lnTo>
                    <a:pt x="591" y="886"/>
                  </a:lnTo>
                  <a:lnTo>
                    <a:pt x="628" y="872"/>
                  </a:lnTo>
                  <a:lnTo>
                    <a:pt x="664" y="882"/>
                  </a:lnTo>
                  <a:lnTo>
                    <a:pt x="689" y="877"/>
                  </a:lnTo>
                  <a:lnTo>
                    <a:pt x="664" y="845"/>
                  </a:lnTo>
                  <a:lnTo>
                    <a:pt x="660" y="833"/>
                  </a:lnTo>
                  <a:lnTo>
                    <a:pt x="677" y="833"/>
                  </a:lnTo>
                  <a:lnTo>
                    <a:pt x="684" y="805"/>
                  </a:lnTo>
                  <a:lnTo>
                    <a:pt x="714" y="723"/>
                  </a:lnTo>
                  <a:lnTo>
                    <a:pt x="731" y="681"/>
                  </a:lnTo>
                  <a:lnTo>
                    <a:pt x="706" y="576"/>
                  </a:lnTo>
                  <a:lnTo>
                    <a:pt x="696" y="532"/>
                  </a:lnTo>
                  <a:lnTo>
                    <a:pt x="712" y="500"/>
                  </a:lnTo>
                  <a:lnTo>
                    <a:pt x="685" y="464"/>
                  </a:lnTo>
                  <a:lnTo>
                    <a:pt x="675" y="406"/>
                  </a:lnTo>
                  <a:lnTo>
                    <a:pt x="681" y="386"/>
                  </a:lnTo>
                  <a:lnTo>
                    <a:pt x="681" y="386"/>
                  </a:lnTo>
                  <a:lnTo>
                    <a:pt x="685" y="389"/>
                  </a:lnTo>
                  <a:lnTo>
                    <a:pt x="691" y="391"/>
                  </a:lnTo>
                  <a:lnTo>
                    <a:pt x="699" y="394"/>
                  </a:lnTo>
                  <a:lnTo>
                    <a:pt x="699" y="394"/>
                  </a:lnTo>
                  <a:lnTo>
                    <a:pt x="703" y="395"/>
                  </a:lnTo>
                  <a:lnTo>
                    <a:pt x="706" y="395"/>
                  </a:lnTo>
                  <a:lnTo>
                    <a:pt x="709" y="394"/>
                  </a:lnTo>
                  <a:lnTo>
                    <a:pt x="711" y="393"/>
                  </a:lnTo>
                  <a:lnTo>
                    <a:pt x="713" y="391"/>
                  </a:lnTo>
                  <a:lnTo>
                    <a:pt x="713" y="390"/>
                  </a:lnTo>
                  <a:lnTo>
                    <a:pt x="729" y="380"/>
                  </a:lnTo>
                  <a:lnTo>
                    <a:pt x="741" y="369"/>
                  </a:lnTo>
                  <a:lnTo>
                    <a:pt x="754" y="357"/>
                  </a:lnTo>
                  <a:lnTo>
                    <a:pt x="697" y="355"/>
                  </a:lnTo>
                  <a:lnTo>
                    <a:pt x="681" y="348"/>
                  </a:lnTo>
                  <a:lnTo>
                    <a:pt x="645" y="362"/>
                  </a:lnTo>
                  <a:lnTo>
                    <a:pt x="623" y="347"/>
                  </a:lnTo>
                  <a:lnTo>
                    <a:pt x="586" y="271"/>
                  </a:lnTo>
                  <a:lnTo>
                    <a:pt x="549" y="275"/>
                  </a:lnTo>
                  <a:lnTo>
                    <a:pt x="510" y="340"/>
                  </a:lnTo>
                  <a:lnTo>
                    <a:pt x="466" y="347"/>
                  </a:lnTo>
                  <a:lnTo>
                    <a:pt x="407" y="283"/>
                  </a:lnTo>
                  <a:lnTo>
                    <a:pt x="405" y="241"/>
                  </a:lnTo>
                  <a:lnTo>
                    <a:pt x="446" y="223"/>
                  </a:lnTo>
                  <a:lnTo>
                    <a:pt x="443" y="174"/>
                  </a:lnTo>
                  <a:lnTo>
                    <a:pt x="463" y="153"/>
                  </a:lnTo>
                  <a:lnTo>
                    <a:pt x="492" y="151"/>
                  </a:lnTo>
                  <a:lnTo>
                    <a:pt x="511" y="134"/>
                  </a:lnTo>
                  <a:lnTo>
                    <a:pt x="509" y="105"/>
                  </a:lnTo>
                  <a:lnTo>
                    <a:pt x="525" y="96"/>
                  </a:lnTo>
                  <a:lnTo>
                    <a:pt x="517" y="92"/>
                  </a:lnTo>
                  <a:lnTo>
                    <a:pt x="526" y="65"/>
                  </a:lnTo>
                  <a:lnTo>
                    <a:pt x="557" y="47"/>
                  </a:lnTo>
                  <a:lnTo>
                    <a:pt x="564" y="33"/>
                  </a:lnTo>
                  <a:lnTo>
                    <a:pt x="526" y="0"/>
                  </a:lnTo>
                  <a:lnTo>
                    <a:pt x="514" y="30"/>
                  </a:lnTo>
                  <a:lnTo>
                    <a:pt x="491" y="30"/>
                  </a:lnTo>
                  <a:lnTo>
                    <a:pt x="498" y="76"/>
                  </a:lnTo>
                  <a:lnTo>
                    <a:pt x="484" y="105"/>
                  </a:lnTo>
                  <a:lnTo>
                    <a:pt x="461" y="104"/>
                  </a:lnTo>
                  <a:lnTo>
                    <a:pt x="480" y="60"/>
                  </a:lnTo>
                  <a:lnTo>
                    <a:pt x="450" y="27"/>
                  </a:lnTo>
                  <a:lnTo>
                    <a:pt x="423" y="36"/>
                  </a:lnTo>
                  <a:lnTo>
                    <a:pt x="428" y="50"/>
                  </a:lnTo>
                  <a:lnTo>
                    <a:pt x="395" y="45"/>
                  </a:lnTo>
                  <a:lnTo>
                    <a:pt x="384" y="68"/>
                  </a:lnTo>
                  <a:lnTo>
                    <a:pt x="356" y="77"/>
                  </a:lnTo>
                  <a:lnTo>
                    <a:pt x="329" y="107"/>
                  </a:lnTo>
                  <a:lnTo>
                    <a:pt x="335" y="128"/>
                  </a:lnTo>
                  <a:lnTo>
                    <a:pt x="342" y="145"/>
                  </a:lnTo>
                  <a:lnTo>
                    <a:pt x="303" y="159"/>
                  </a:lnTo>
                  <a:lnTo>
                    <a:pt x="285" y="177"/>
                  </a:lnTo>
                  <a:lnTo>
                    <a:pt x="275" y="196"/>
                  </a:lnTo>
                  <a:lnTo>
                    <a:pt x="306" y="214"/>
                  </a:lnTo>
                  <a:lnTo>
                    <a:pt x="341" y="205"/>
                  </a:lnTo>
                  <a:lnTo>
                    <a:pt x="368" y="210"/>
                  </a:lnTo>
                  <a:lnTo>
                    <a:pt x="350" y="246"/>
                  </a:lnTo>
                  <a:lnTo>
                    <a:pt x="320" y="247"/>
                  </a:lnTo>
                  <a:lnTo>
                    <a:pt x="299" y="270"/>
                  </a:lnTo>
                  <a:lnTo>
                    <a:pt x="314" y="299"/>
                  </a:lnTo>
                  <a:lnTo>
                    <a:pt x="312" y="331"/>
                  </a:lnTo>
                  <a:lnTo>
                    <a:pt x="301" y="329"/>
                  </a:lnTo>
                  <a:lnTo>
                    <a:pt x="274" y="314"/>
                  </a:lnTo>
                  <a:lnTo>
                    <a:pt x="242" y="302"/>
                  </a:lnTo>
                  <a:lnTo>
                    <a:pt x="220" y="319"/>
                  </a:lnTo>
                  <a:lnTo>
                    <a:pt x="228" y="342"/>
                  </a:lnTo>
                  <a:lnTo>
                    <a:pt x="203" y="332"/>
                  </a:lnTo>
                  <a:lnTo>
                    <a:pt x="201" y="316"/>
                  </a:lnTo>
                  <a:lnTo>
                    <a:pt x="180" y="300"/>
                  </a:lnTo>
                  <a:lnTo>
                    <a:pt x="157" y="304"/>
                  </a:lnTo>
                  <a:lnTo>
                    <a:pt x="118" y="297"/>
                  </a:lnTo>
                  <a:lnTo>
                    <a:pt x="113" y="333"/>
                  </a:lnTo>
                  <a:lnTo>
                    <a:pt x="82" y="347"/>
                  </a:lnTo>
                  <a:lnTo>
                    <a:pt x="90" y="375"/>
                  </a:lnTo>
                  <a:lnTo>
                    <a:pt x="108" y="380"/>
                  </a:lnTo>
                  <a:lnTo>
                    <a:pt x="113" y="399"/>
                  </a:lnTo>
                  <a:lnTo>
                    <a:pt x="83" y="392"/>
                  </a:lnTo>
                  <a:lnTo>
                    <a:pt x="79" y="419"/>
                  </a:lnTo>
                  <a:lnTo>
                    <a:pt x="92" y="439"/>
                  </a:lnTo>
                  <a:lnTo>
                    <a:pt x="106" y="427"/>
                  </a:lnTo>
                  <a:lnTo>
                    <a:pt x="136" y="423"/>
                  </a:lnTo>
                  <a:lnTo>
                    <a:pt x="138" y="440"/>
                  </a:lnTo>
                  <a:lnTo>
                    <a:pt x="149" y="449"/>
                  </a:lnTo>
                  <a:lnTo>
                    <a:pt x="100" y="462"/>
                  </a:lnTo>
                  <a:lnTo>
                    <a:pt x="89" y="493"/>
                  </a:lnTo>
                  <a:lnTo>
                    <a:pt x="63" y="502"/>
                  </a:lnTo>
                  <a:lnTo>
                    <a:pt x="41" y="529"/>
                  </a:lnTo>
                  <a:lnTo>
                    <a:pt x="65" y="550"/>
                  </a:lnTo>
                  <a:lnTo>
                    <a:pt x="72" y="560"/>
                  </a:lnTo>
                  <a:lnTo>
                    <a:pt x="99" y="562"/>
                  </a:lnTo>
                  <a:lnTo>
                    <a:pt x="102" y="579"/>
                  </a:lnTo>
                  <a:lnTo>
                    <a:pt x="117" y="579"/>
                  </a:lnTo>
                  <a:lnTo>
                    <a:pt x="139" y="558"/>
                  </a:lnTo>
                  <a:lnTo>
                    <a:pt x="140" y="586"/>
                  </a:lnTo>
                  <a:lnTo>
                    <a:pt x="152" y="596"/>
                  </a:lnTo>
                  <a:lnTo>
                    <a:pt x="227" y="595"/>
                  </a:lnTo>
                  <a:lnTo>
                    <a:pt x="252" y="578"/>
                  </a:lnTo>
                  <a:lnTo>
                    <a:pt x="248" y="599"/>
                  </a:lnTo>
                  <a:lnTo>
                    <a:pt x="261" y="625"/>
                  </a:lnTo>
                  <a:lnTo>
                    <a:pt x="219" y="619"/>
                  </a:lnTo>
                  <a:lnTo>
                    <a:pt x="188" y="639"/>
                  </a:lnTo>
                  <a:lnTo>
                    <a:pt x="168" y="685"/>
                  </a:lnTo>
                  <a:lnTo>
                    <a:pt x="189" y="683"/>
                  </a:lnTo>
                  <a:lnTo>
                    <a:pt x="192" y="692"/>
                  </a:lnTo>
                  <a:lnTo>
                    <a:pt x="164" y="710"/>
                  </a:lnTo>
                  <a:lnTo>
                    <a:pt x="150" y="746"/>
                  </a:lnTo>
                  <a:lnTo>
                    <a:pt x="86" y="777"/>
                  </a:lnTo>
                  <a:lnTo>
                    <a:pt x="92" y="791"/>
                  </a:lnTo>
                  <a:lnTo>
                    <a:pt x="125" y="775"/>
                  </a:lnTo>
                  <a:lnTo>
                    <a:pt x="156" y="775"/>
                  </a:lnTo>
                  <a:lnTo>
                    <a:pt x="152" y="766"/>
                  </a:lnTo>
                  <a:lnTo>
                    <a:pt x="165" y="764"/>
                  </a:lnTo>
                  <a:lnTo>
                    <a:pt x="198" y="757"/>
                  </a:lnTo>
                  <a:lnTo>
                    <a:pt x="216" y="749"/>
                  </a:lnTo>
                  <a:lnTo>
                    <a:pt x="242" y="714"/>
                  </a:lnTo>
                  <a:lnTo>
                    <a:pt x="260" y="705"/>
                  </a:lnTo>
                  <a:lnTo>
                    <a:pt x="250" y="730"/>
                  </a:lnTo>
                  <a:lnTo>
                    <a:pt x="244" y="751"/>
                  </a:lnTo>
                  <a:lnTo>
                    <a:pt x="264" y="756"/>
                  </a:lnTo>
                  <a:lnTo>
                    <a:pt x="300" y="763"/>
                  </a:lnTo>
                  <a:lnTo>
                    <a:pt x="307" y="772"/>
                  </a:lnTo>
                  <a:lnTo>
                    <a:pt x="264" y="765"/>
                  </a:lnTo>
                  <a:lnTo>
                    <a:pt x="236" y="771"/>
                  </a:lnTo>
                  <a:lnTo>
                    <a:pt x="186" y="790"/>
                  </a:lnTo>
                  <a:lnTo>
                    <a:pt x="143" y="792"/>
                  </a:lnTo>
                  <a:lnTo>
                    <a:pt x="125" y="797"/>
                  </a:lnTo>
                  <a:lnTo>
                    <a:pt x="121" y="828"/>
                  </a:lnTo>
                  <a:lnTo>
                    <a:pt x="96" y="840"/>
                  </a:lnTo>
                  <a:lnTo>
                    <a:pt x="110" y="862"/>
                  </a:lnTo>
                  <a:lnTo>
                    <a:pt x="137" y="873"/>
                  </a:lnTo>
                  <a:lnTo>
                    <a:pt x="100" y="875"/>
                  </a:lnTo>
                  <a:lnTo>
                    <a:pt x="83" y="870"/>
                  </a:lnTo>
                  <a:lnTo>
                    <a:pt x="73" y="856"/>
                  </a:lnTo>
                  <a:lnTo>
                    <a:pt x="52" y="874"/>
                  </a:lnTo>
                  <a:lnTo>
                    <a:pt x="62" y="849"/>
                  </a:lnTo>
                  <a:lnTo>
                    <a:pt x="22" y="858"/>
                  </a:lnTo>
                  <a:lnTo>
                    <a:pt x="9" y="860"/>
                  </a:lnTo>
                  <a:lnTo>
                    <a:pt x="0" y="884"/>
                  </a:lnTo>
                  <a:lnTo>
                    <a:pt x="9" y="898"/>
                  </a:lnTo>
                  <a:lnTo>
                    <a:pt x="54" y="900"/>
                  </a:lnTo>
                  <a:lnTo>
                    <a:pt x="82" y="903"/>
                  </a:lnTo>
                  <a:lnTo>
                    <a:pt x="103" y="903"/>
                  </a:lnTo>
                  <a:lnTo>
                    <a:pt x="107" y="910"/>
                  </a:lnTo>
                  <a:lnTo>
                    <a:pt x="80" y="919"/>
                  </a:lnTo>
                  <a:lnTo>
                    <a:pt x="65" y="924"/>
                  </a:lnTo>
                  <a:lnTo>
                    <a:pt x="34" y="947"/>
                  </a:lnTo>
                  <a:lnTo>
                    <a:pt x="12" y="970"/>
                  </a:lnTo>
                  <a:lnTo>
                    <a:pt x="47" y="968"/>
                  </a:lnTo>
                  <a:lnTo>
                    <a:pt x="63" y="988"/>
                  </a:lnTo>
                  <a:lnTo>
                    <a:pt x="77" y="979"/>
                  </a:lnTo>
                  <a:lnTo>
                    <a:pt x="117" y="960"/>
                  </a:lnTo>
                  <a:lnTo>
                    <a:pt x="136" y="971"/>
                  </a:lnTo>
                  <a:lnTo>
                    <a:pt x="127" y="979"/>
                  </a:lnTo>
                  <a:lnTo>
                    <a:pt x="88" y="992"/>
                  </a:lnTo>
                  <a:close/>
                  <a:moveTo>
                    <a:pt x="244" y="454"/>
                  </a:moveTo>
                  <a:lnTo>
                    <a:pt x="243" y="479"/>
                  </a:lnTo>
                  <a:lnTo>
                    <a:pt x="206" y="482"/>
                  </a:lnTo>
                  <a:lnTo>
                    <a:pt x="244" y="454"/>
                  </a:lnTo>
                  <a:close/>
                  <a:moveTo>
                    <a:pt x="253" y="532"/>
                  </a:moveTo>
                  <a:lnTo>
                    <a:pt x="246" y="575"/>
                  </a:lnTo>
                  <a:lnTo>
                    <a:pt x="225" y="557"/>
                  </a:lnTo>
                  <a:lnTo>
                    <a:pt x="218" y="520"/>
                  </a:lnTo>
                  <a:lnTo>
                    <a:pt x="207" y="513"/>
                  </a:lnTo>
                  <a:lnTo>
                    <a:pt x="254" y="498"/>
                  </a:lnTo>
                  <a:lnTo>
                    <a:pt x="237" y="521"/>
                  </a:lnTo>
                  <a:lnTo>
                    <a:pt x="253" y="532"/>
                  </a:lnTo>
                  <a:close/>
                </a:path>
              </a:pathLst>
            </a:custGeom>
            <a:gradFill flip="none" rotWithShape="1">
              <a:gsLst>
                <a:gs pos="0">
                  <a:schemeClr val="tx2">
                    <a:lumMod val="50000"/>
                    <a:lumOff val="50000"/>
                    <a:tint val="66000"/>
                    <a:satMod val="160000"/>
                  </a:schemeClr>
                </a:gs>
                <a:gs pos="50000">
                  <a:schemeClr val="tx2">
                    <a:lumMod val="50000"/>
                    <a:lumOff val="50000"/>
                    <a:tint val="44500"/>
                    <a:satMod val="160000"/>
                  </a:schemeClr>
                </a:gs>
                <a:gs pos="100000">
                  <a:schemeClr val="tx2">
                    <a:lumMod val="50000"/>
                    <a:lumOff val="50000"/>
                    <a:tint val="23500"/>
                    <a:satMod val="160000"/>
                  </a:schemeClr>
                </a:gs>
              </a:gsLst>
              <a:lin ang="18900000" scaled="1"/>
              <a:tileRect/>
            </a:gradFill>
            <a:ln w="2">
              <a:solidFill>
                <a:srgbClr val="FFFFFF"/>
              </a:solidFill>
              <a:prstDash val="solid"/>
              <a:round/>
              <a:headEnd/>
              <a:tailEnd/>
            </a:ln>
          </p:spPr>
          <p:txBody>
            <a:bodyPr vert="horz" wrap="square" lIns="91440" tIns="45720" rIns="91440" bIns="45720" numCol="1" anchor="t" anchorCtr="0" compatLnSpc="1">
              <a:prstTxWarp prst="textNoShape">
                <a:avLst/>
              </a:prstTxWarp>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aphicFrame>
        <p:nvGraphicFramePr>
          <p:cNvPr id="60" name="Chart 59">
            <a:extLst>
              <a:ext uri="{FF2B5EF4-FFF2-40B4-BE49-F238E27FC236}">
                <a16:creationId xmlns:a16="http://schemas.microsoft.com/office/drawing/2014/main" id="{E75B25EC-A00C-B771-082B-6ADA3592C6A1}"/>
              </a:ext>
            </a:extLst>
          </p:cNvPr>
          <p:cNvGraphicFramePr>
            <a:graphicFrameLocks/>
          </p:cNvGraphicFramePr>
          <p:nvPr>
            <p:extLst>
              <p:ext uri="{D42A27DB-BD31-4B8C-83A1-F6EECF244321}">
                <p14:modId xmlns:p14="http://schemas.microsoft.com/office/powerpoint/2010/main" val="323666222"/>
              </p:ext>
            </p:extLst>
          </p:nvPr>
        </p:nvGraphicFramePr>
        <p:xfrm>
          <a:off x="472945" y="953687"/>
          <a:ext cx="7030450" cy="5352313"/>
        </p:xfrm>
        <a:graphic>
          <a:graphicData uri="http://schemas.openxmlformats.org/drawingml/2006/chart">
            <c:chart xmlns:c="http://schemas.openxmlformats.org/drawingml/2006/chart" xmlns:r="http://schemas.openxmlformats.org/officeDocument/2006/relationships" r:id="rId6"/>
          </a:graphicData>
        </a:graphic>
      </p:graphicFrame>
      <p:sp>
        <p:nvSpPr>
          <p:cNvPr id="61" name="TextBox 60">
            <a:extLst>
              <a:ext uri="{FF2B5EF4-FFF2-40B4-BE49-F238E27FC236}">
                <a16:creationId xmlns:a16="http://schemas.microsoft.com/office/drawing/2014/main" id="{14A1CFF0-18C4-7F25-076D-FA958061D1CA}"/>
              </a:ext>
            </a:extLst>
          </p:cNvPr>
          <p:cNvSpPr txBox="1"/>
          <p:nvPr/>
        </p:nvSpPr>
        <p:spPr>
          <a:xfrm>
            <a:off x="7712541" y="5700850"/>
            <a:ext cx="3047603"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chemeClr val="bg2">
                    <a:lumMod val="10000"/>
                  </a:schemeClr>
                </a:solidFill>
                <a:effectLst/>
                <a:uFillTx/>
                <a:latin typeface="+mn-lt"/>
                <a:ea typeface="+mn-ea"/>
                <a:cs typeface="+mn-cs"/>
                <a:sym typeface="Helvetica Neue"/>
              </a:rPr>
              <a:t>South West 2.5 x up</a:t>
            </a:r>
          </a:p>
        </p:txBody>
      </p:sp>
      <p:cxnSp>
        <p:nvCxnSpPr>
          <p:cNvPr id="63" name="Straight Arrow Connector 62">
            <a:extLst>
              <a:ext uri="{FF2B5EF4-FFF2-40B4-BE49-F238E27FC236}">
                <a16:creationId xmlns:a16="http://schemas.microsoft.com/office/drawing/2014/main" id="{ABA884B2-322F-0234-5C65-85CFB02EFA6B}"/>
              </a:ext>
            </a:extLst>
          </p:cNvPr>
          <p:cNvCxnSpPr/>
          <p:nvPr/>
        </p:nvCxnSpPr>
        <p:spPr>
          <a:xfrm flipH="1">
            <a:off x="9261518" y="5082014"/>
            <a:ext cx="314553" cy="553242"/>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5" name="Straight Arrow Connector 64">
            <a:extLst>
              <a:ext uri="{FF2B5EF4-FFF2-40B4-BE49-F238E27FC236}">
                <a16:creationId xmlns:a16="http://schemas.microsoft.com/office/drawing/2014/main" id="{8F7719C9-9065-5FAE-AD62-EA5CC9BA262B}"/>
              </a:ext>
            </a:extLst>
          </p:cNvPr>
          <p:cNvCxnSpPr>
            <a:stCxn id="6" idx="7"/>
          </p:cNvCxnSpPr>
          <p:nvPr/>
        </p:nvCxnSpPr>
        <p:spPr>
          <a:xfrm flipV="1">
            <a:off x="9682634" y="3412954"/>
            <a:ext cx="407660" cy="391588"/>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7" name="Straight Arrow Connector 66">
            <a:extLst>
              <a:ext uri="{FF2B5EF4-FFF2-40B4-BE49-F238E27FC236}">
                <a16:creationId xmlns:a16="http://schemas.microsoft.com/office/drawing/2014/main" id="{3EA16247-B284-1A90-A116-670FF36535AE}"/>
              </a:ext>
            </a:extLst>
          </p:cNvPr>
          <p:cNvCxnSpPr>
            <a:stCxn id="6" idx="20"/>
          </p:cNvCxnSpPr>
          <p:nvPr/>
        </p:nvCxnSpPr>
        <p:spPr>
          <a:xfrm flipV="1">
            <a:off x="9267937" y="3359030"/>
            <a:ext cx="822357" cy="535384"/>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68" name="Straight Arrow Connector 67">
            <a:extLst>
              <a:ext uri="{FF2B5EF4-FFF2-40B4-BE49-F238E27FC236}">
                <a16:creationId xmlns:a16="http://schemas.microsoft.com/office/drawing/2014/main" id="{8A9D02BE-6AC2-945A-4BFA-FB3553696159}"/>
              </a:ext>
            </a:extLst>
          </p:cNvPr>
          <p:cNvCxnSpPr>
            <a:cxnSpLocks/>
          </p:cNvCxnSpPr>
          <p:nvPr/>
        </p:nvCxnSpPr>
        <p:spPr>
          <a:xfrm flipV="1">
            <a:off x="9535296" y="3428998"/>
            <a:ext cx="554998" cy="1264434"/>
          </a:xfrm>
          <a:prstGeom prst="straightConnector1">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70" name="TextBox 69">
            <a:extLst>
              <a:ext uri="{FF2B5EF4-FFF2-40B4-BE49-F238E27FC236}">
                <a16:creationId xmlns:a16="http://schemas.microsoft.com/office/drawing/2014/main" id="{ECD1D409-FB95-5750-17B3-9645BABD395F}"/>
              </a:ext>
            </a:extLst>
          </p:cNvPr>
          <p:cNvSpPr txBox="1"/>
          <p:nvPr/>
        </p:nvSpPr>
        <p:spPr>
          <a:xfrm>
            <a:off x="9672939" y="1865958"/>
            <a:ext cx="2582918"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8"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chemeClr val="bg2">
                    <a:lumMod val="10000"/>
                  </a:schemeClr>
                </a:solidFill>
                <a:effectLst/>
                <a:uFillTx/>
                <a:latin typeface="+mn-lt"/>
                <a:ea typeface="+mn-ea"/>
                <a:cs typeface="+mn-cs"/>
                <a:sym typeface="Helvetica Neue"/>
              </a:rPr>
              <a:t>North East</a:t>
            </a:r>
          </a:p>
          <a:p>
            <a:pPr marL="0" marR="0" indent="0" defTabSz="2438338"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chemeClr val="bg2">
                    <a:lumMod val="10000"/>
                  </a:schemeClr>
                </a:solidFill>
                <a:effectLst/>
                <a:uFillTx/>
                <a:latin typeface="+mn-lt"/>
                <a:ea typeface="+mn-ea"/>
                <a:cs typeface="+mn-cs"/>
                <a:sym typeface="Helvetica Neue"/>
              </a:rPr>
              <a:t>North West</a:t>
            </a:r>
          </a:p>
          <a:p>
            <a:pPr marL="0" marR="0" indent="0" defTabSz="2438338" rtl="0" fontAlgn="auto" latinLnBrk="0" hangingPunct="0">
              <a:lnSpc>
                <a:spcPct val="100000"/>
              </a:lnSpc>
              <a:spcBef>
                <a:spcPts val="0"/>
              </a:spcBef>
              <a:spcAft>
                <a:spcPts val="0"/>
              </a:spcAft>
              <a:buClrTx/>
              <a:buSzTx/>
              <a:buFontTx/>
              <a:buNone/>
              <a:tabLst/>
            </a:pPr>
            <a:r>
              <a:rPr lang="en-GB" sz="2400" dirty="0">
                <a:solidFill>
                  <a:schemeClr val="bg2">
                    <a:lumMod val="10000"/>
                  </a:schemeClr>
                </a:solidFill>
                <a:sym typeface="Helvetica Neue"/>
              </a:rPr>
              <a:t>West Midlands</a:t>
            </a:r>
            <a:endParaRPr kumimoji="0" lang="en-GB" sz="2400" b="0" i="0" u="none" strike="noStrike" cap="none" spc="0" normalizeH="0" baseline="0" dirty="0">
              <a:ln>
                <a:noFill/>
              </a:ln>
              <a:solidFill>
                <a:schemeClr val="bg2">
                  <a:lumMod val="10000"/>
                </a:schemeClr>
              </a:solidFill>
              <a:effectLst/>
              <a:uFillTx/>
              <a:sym typeface="Helvetica Neue"/>
            </a:endParaRPr>
          </a:p>
        </p:txBody>
      </p:sp>
    </p:spTree>
    <p:extLst>
      <p:ext uri="{BB962C8B-B14F-4D97-AF65-F5344CB8AC3E}">
        <p14:creationId xmlns:p14="http://schemas.microsoft.com/office/powerpoint/2010/main" val="359166124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7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3CF15-D508-E73A-D5A4-F3C2E4CE05A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1E4CA85-6284-DAC4-517F-15AF2AB830CD}"/>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059D97F6-3E11-AB55-37EC-7DDBFAB486AB}"/>
              </a:ext>
            </a:extLst>
          </p:cNvPr>
          <p:cNvSpPr>
            <a:spLocks noGrp="1"/>
          </p:cNvSpPr>
          <p:nvPr>
            <p:ph type="title"/>
          </p:nvPr>
        </p:nvSpPr>
        <p:spPr>
          <a:xfrm>
            <a:off x="603248" y="539750"/>
            <a:ext cx="9912352" cy="717550"/>
          </a:xfrm>
        </p:spPr>
        <p:txBody>
          <a:bodyPr>
            <a:normAutofit/>
          </a:bodyPr>
          <a:lstStyle/>
          <a:p>
            <a:r>
              <a:rPr lang="en-IE" dirty="0">
                <a:solidFill>
                  <a:srgbClr val="7292CC"/>
                </a:solidFill>
              </a:rPr>
              <a:t>Roles held by RMAs</a:t>
            </a:r>
          </a:p>
        </p:txBody>
      </p:sp>
      <p:sp>
        <p:nvSpPr>
          <p:cNvPr id="8" name="TextBox 7">
            <a:extLst>
              <a:ext uri="{FF2B5EF4-FFF2-40B4-BE49-F238E27FC236}">
                <a16:creationId xmlns:a16="http://schemas.microsoft.com/office/drawing/2014/main" id="{F04EFF7B-A200-6588-8A68-AA2E043F5844}"/>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E47FD458-4A40-2617-20CB-D9967000CF8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9" name="Text Placeholder 2">
            <a:extLst>
              <a:ext uri="{FF2B5EF4-FFF2-40B4-BE49-F238E27FC236}">
                <a16:creationId xmlns:a16="http://schemas.microsoft.com/office/drawing/2014/main" id="{68E61541-C40A-68D6-5465-67FF2672C6B4}"/>
              </a:ext>
            </a:extLst>
          </p:cNvPr>
          <p:cNvSpPr>
            <a:spLocks noGrp="1"/>
          </p:cNvSpPr>
          <p:nvPr>
            <p:ph type="body" sz="half" idx="1"/>
          </p:nvPr>
        </p:nvSpPr>
        <p:spPr>
          <a:xfrm>
            <a:off x="7691004" y="2188822"/>
            <a:ext cx="3897746" cy="3538281"/>
          </a:xfrm>
        </p:spPr>
        <p:txBody>
          <a:bodyPr/>
          <a:lstStyle/>
          <a:p>
            <a:r>
              <a:rPr lang="en-IE"/>
              <a:t>Full-time versus part-time very similar to 2020 (82% FT, 16% PT)</a:t>
            </a:r>
          </a:p>
          <a:p>
            <a:r>
              <a:rPr lang="en-IE"/>
              <a:t>Contract status also very similar to 2020 Permanent (75%) versus Fixed-term/open ended (subject to funding) (24%)</a:t>
            </a:r>
          </a:p>
        </p:txBody>
      </p:sp>
      <p:graphicFrame>
        <p:nvGraphicFramePr>
          <p:cNvPr id="12" name="Chart 11">
            <a:extLst>
              <a:ext uri="{FF2B5EF4-FFF2-40B4-BE49-F238E27FC236}">
                <a16:creationId xmlns:a16="http://schemas.microsoft.com/office/drawing/2014/main" id="{6937CB7E-9C0A-27EB-6152-E6C8682606DD}"/>
              </a:ext>
            </a:extLst>
          </p:cNvPr>
          <p:cNvGraphicFramePr>
            <a:graphicFrameLocks/>
          </p:cNvGraphicFramePr>
          <p:nvPr>
            <p:extLst>
              <p:ext uri="{D42A27DB-BD31-4B8C-83A1-F6EECF244321}">
                <p14:modId xmlns:p14="http://schemas.microsoft.com/office/powerpoint/2010/main" val="1196297499"/>
              </p:ext>
            </p:extLst>
          </p:nvPr>
        </p:nvGraphicFramePr>
        <p:xfrm>
          <a:off x="177277" y="1246009"/>
          <a:ext cx="7387577" cy="491387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29031962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C84FA-1443-E24D-E449-18E01FFC9D79}"/>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CF6C65B-4D7E-09AB-E106-F27E37E3E929}"/>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7F6A2F15-7163-68FE-1C93-69D87743F216}"/>
              </a:ext>
            </a:extLst>
          </p:cNvPr>
          <p:cNvSpPr>
            <a:spLocks noGrp="1"/>
          </p:cNvSpPr>
          <p:nvPr>
            <p:ph type="title"/>
          </p:nvPr>
        </p:nvSpPr>
        <p:spPr>
          <a:xfrm>
            <a:off x="603247" y="539750"/>
            <a:ext cx="11409023" cy="717550"/>
          </a:xfrm>
        </p:spPr>
        <p:txBody>
          <a:bodyPr>
            <a:normAutofit/>
          </a:bodyPr>
          <a:lstStyle/>
          <a:p>
            <a:r>
              <a:rPr lang="en-IE" dirty="0">
                <a:solidFill>
                  <a:srgbClr val="7292CC"/>
                </a:solidFill>
              </a:rPr>
              <a:t>Time and role held in research management </a:t>
            </a:r>
          </a:p>
        </p:txBody>
      </p:sp>
      <p:sp>
        <p:nvSpPr>
          <p:cNvPr id="8" name="TextBox 7">
            <a:extLst>
              <a:ext uri="{FF2B5EF4-FFF2-40B4-BE49-F238E27FC236}">
                <a16:creationId xmlns:a16="http://schemas.microsoft.com/office/drawing/2014/main" id="{272B033D-2A36-6CC7-98EE-9E5B48FC55C1}"/>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5918C734-FD80-5804-32F2-41E6DC29ECA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aphicFrame>
        <p:nvGraphicFramePr>
          <p:cNvPr id="6" name="Chart 5">
            <a:extLst>
              <a:ext uri="{FF2B5EF4-FFF2-40B4-BE49-F238E27FC236}">
                <a16:creationId xmlns:a16="http://schemas.microsoft.com/office/drawing/2014/main" id="{6DB73B78-4EF1-A557-C02F-189803107071}"/>
              </a:ext>
            </a:extLst>
          </p:cNvPr>
          <p:cNvGraphicFramePr>
            <a:graphicFrameLocks/>
          </p:cNvGraphicFramePr>
          <p:nvPr>
            <p:extLst>
              <p:ext uri="{D42A27DB-BD31-4B8C-83A1-F6EECF244321}">
                <p14:modId xmlns:p14="http://schemas.microsoft.com/office/powerpoint/2010/main" val="1171275192"/>
              </p:ext>
            </p:extLst>
          </p:nvPr>
        </p:nvGraphicFramePr>
        <p:xfrm>
          <a:off x="6097477" y="1937954"/>
          <a:ext cx="5641941" cy="346531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 name="Chart 3">
            <a:extLst>
              <a:ext uri="{FF2B5EF4-FFF2-40B4-BE49-F238E27FC236}">
                <a16:creationId xmlns:a16="http://schemas.microsoft.com/office/drawing/2014/main" id="{8874945A-70D1-449C-5664-A442620BE063}"/>
              </a:ext>
            </a:extLst>
          </p:cNvPr>
          <p:cNvGraphicFramePr>
            <a:graphicFrameLocks/>
          </p:cNvGraphicFramePr>
          <p:nvPr>
            <p:extLst>
              <p:ext uri="{D42A27DB-BD31-4B8C-83A1-F6EECF244321}">
                <p14:modId xmlns:p14="http://schemas.microsoft.com/office/powerpoint/2010/main" val="3839340366"/>
              </p:ext>
            </p:extLst>
          </p:nvPr>
        </p:nvGraphicFramePr>
        <p:xfrm>
          <a:off x="572769" y="1934976"/>
          <a:ext cx="5190722" cy="335746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70581942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3E3BB-40B3-9C33-915C-5B47E8F19E56}"/>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07A5830D-EB8C-D0FA-4187-2FEFAC58EE23}"/>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EF7B7F54-D55A-23DD-F73D-081C407A4A26}"/>
              </a:ext>
            </a:extLst>
          </p:cNvPr>
          <p:cNvSpPr>
            <a:spLocks noGrp="1"/>
          </p:cNvSpPr>
          <p:nvPr>
            <p:ph type="body" sz="half" idx="1"/>
          </p:nvPr>
        </p:nvSpPr>
        <p:spPr>
          <a:xfrm>
            <a:off x="264789" y="2108185"/>
            <a:ext cx="11832542" cy="1320813"/>
          </a:xfrm>
        </p:spPr>
        <p:txBody>
          <a:bodyPr>
            <a:normAutofit/>
          </a:bodyPr>
          <a:lstStyle/>
          <a:p>
            <a:r>
              <a:rPr lang="en-US" b="1">
                <a:solidFill>
                  <a:srgbClr val="7292CC"/>
                </a:solidFill>
              </a:rPr>
              <a:t>Thank you to all respondents</a:t>
            </a:r>
            <a:endParaRPr lang="en-IE" b="1">
              <a:solidFill>
                <a:srgbClr val="7292CC"/>
              </a:solidFill>
            </a:endParaRPr>
          </a:p>
        </p:txBody>
      </p:sp>
      <p:sp>
        <p:nvSpPr>
          <p:cNvPr id="4" name="TextBox 3">
            <a:extLst>
              <a:ext uri="{FF2B5EF4-FFF2-40B4-BE49-F238E27FC236}">
                <a16:creationId xmlns:a16="http://schemas.microsoft.com/office/drawing/2014/main" id="{709C487B-432E-FB95-950A-D6945C989784}"/>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5BBF12EA-D06A-240A-A17C-AB46CF257E48}"/>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88940525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C215C-9190-EDD9-AE6C-F8AE3D246FE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F249484-1F91-AD51-4FA7-19CD567EAB7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9689B044-2065-E2C8-43BA-DC0D933035FE}"/>
              </a:ext>
            </a:extLst>
          </p:cNvPr>
          <p:cNvSpPr txBox="1">
            <a:spLocks/>
          </p:cNvSpPr>
          <p:nvPr/>
        </p:nvSpPr>
        <p:spPr>
          <a:xfrm>
            <a:off x="511386" y="2027323"/>
            <a:ext cx="11169228" cy="28033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normAutofit lnSpcReduction="10000"/>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6600" kern="0" spc="-50" dirty="0">
                <a:solidFill>
                  <a:srgbClr val="FFFFFF"/>
                </a:solidFill>
                <a:latin typeface="Helvetica Neue Thin"/>
                <a:cs typeface="Helvetica"/>
                <a:sym typeface="Helvetica"/>
              </a:rPr>
              <a:t>Descriptions of research culture in your organisation, department and team </a:t>
            </a:r>
            <a:endParaRPr lang="en-US" sz="6600" dirty="0"/>
          </a:p>
          <a:p>
            <a:pPr marL="0" marR="0" lvl="0" indent="0" algn="l" defTabSz="412750">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lang="en-GB" sz="3100" b="0" i="0" u="none" strike="noStrike" kern="0" cap="none" spc="-50" normalizeH="0" baseline="0" noProof="0" dirty="0">
              <a:ln>
                <a:noFill/>
              </a:ln>
              <a:solidFill>
                <a:srgbClr val="FFFFFF"/>
              </a:solidFill>
              <a:effectLst/>
              <a:uLnTx/>
              <a:uFillTx/>
              <a:latin typeface="Helvetica Light"/>
              <a:ea typeface="Helvetica Neue Thin" panose="020B0403020202020204" pitchFamily="34" charset="0"/>
              <a:cs typeface="Helvetica"/>
            </a:endParaRPr>
          </a:p>
        </p:txBody>
      </p:sp>
    </p:spTree>
    <p:extLst>
      <p:ext uri="{BB962C8B-B14F-4D97-AF65-F5344CB8AC3E}">
        <p14:creationId xmlns:p14="http://schemas.microsoft.com/office/powerpoint/2010/main" val="60602408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FECA4-CF55-FD94-7129-8F3AA7287330}"/>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5D3724F-000A-32F7-278B-31B9D53EDCE1}"/>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6B581EC4-9088-1F60-69D7-51677B1C257C}"/>
              </a:ext>
            </a:extLst>
          </p:cNvPr>
          <p:cNvSpPr>
            <a:spLocks noGrp="1"/>
          </p:cNvSpPr>
          <p:nvPr>
            <p:ph type="title"/>
          </p:nvPr>
        </p:nvSpPr>
        <p:spPr>
          <a:xfrm>
            <a:off x="319948" y="512495"/>
            <a:ext cx="11420856" cy="717550"/>
          </a:xfrm>
        </p:spPr>
        <p:txBody>
          <a:bodyPr lIns="50800" tIns="50800" rIns="50800" bIns="50800" anchor="t">
            <a:noAutofit/>
          </a:bodyPr>
          <a:lstStyle/>
          <a:p>
            <a:r>
              <a:rPr lang="en-IE" sz="4000" dirty="0">
                <a:solidFill>
                  <a:srgbClr val="7292CC"/>
                </a:solidFill>
                <a:ea typeface="+mn-lt"/>
                <a:cs typeface="+mn-lt"/>
              </a:rPr>
              <a:t>Which three words would you use to describe the current research culture in your organisation</a:t>
            </a:r>
            <a:endParaRPr lang="en-US" sz="4000" dirty="0">
              <a:ea typeface="+mn-lt"/>
              <a:cs typeface="+mn-lt"/>
            </a:endParaRPr>
          </a:p>
        </p:txBody>
      </p:sp>
      <p:sp>
        <p:nvSpPr>
          <p:cNvPr id="8" name="TextBox 7">
            <a:extLst>
              <a:ext uri="{FF2B5EF4-FFF2-40B4-BE49-F238E27FC236}">
                <a16:creationId xmlns:a16="http://schemas.microsoft.com/office/drawing/2014/main" id="{A834A3A3-362E-27A2-0961-3AA3BBB2BAFC}"/>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AD4536D-5B2F-A547-2E31-6D8483BC4A5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9" name="Picture 8" descr="A close up of words&#10;&#10;AI-generated content may be incorrect.">
            <a:extLst>
              <a:ext uri="{FF2B5EF4-FFF2-40B4-BE49-F238E27FC236}">
                <a16:creationId xmlns:a16="http://schemas.microsoft.com/office/drawing/2014/main" id="{5FA14570-36D9-48EB-04A7-7203E4F34124}"/>
              </a:ext>
            </a:extLst>
          </p:cNvPr>
          <p:cNvPicPr>
            <a:picLocks noChangeAspect="1"/>
          </p:cNvPicPr>
          <p:nvPr/>
        </p:nvPicPr>
        <p:blipFill>
          <a:blip r:embed="rId6"/>
          <a:srcRect l="15983" t="57" r="17666" b="-248"/>
          <a:stretch>
            <a:fillRect/>
          </a:stretch>
        </p:blipFill>
        <p:spPr>
          <a:xfrm>
            <a:off x="2152462" y="1787469"/>
            <a:ext cx="6940495" cy="4558036"/>
          </a:xfrm>
          <a:prstGeom prst="rect">
            <a:avLst/>
          </a:prstGeom>
        </p:spPr>
      </p:pic>
      <p:sp>
        <p:nvSpPr>
          <p:cNvPr id="11" name="TextBox 10">
            <a:extLst>
              <a:ext uri="{FF2B5EF4-FFF2-40B4-BE49-F238E27FC236}">
                <a16:creationId xmlns:a16="http://schemas.microsoft.com/office/drawing/2014/main" id="{D82453C6-955B-89CC-9BDB-85957470019F}"/>
              </a:ext>
            </a:extLst>
          </p:cNvPr>
          <p:cNvSpPr txBox="1"/>
          <p:nvPr/>
        </p:nvSpPr>
        <p:spPr>
          <a:xfrm>
            <a:off x="9344902" y="3361948"/>
            <a:ext cx="2763520"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GB" sz="2400" dirty="0">
                <a:solidFill>
                  <a:schemeClr val="bg2">
                    <a:lumMod val="10000"/>
                  </a:schemeClr>
                </a:solidFill>
              </a:rPr>
              <a:t>1 = Collaborative</a:t>
            </a:r>
          </a:p>
          <a:p>
            <a:pPr defTabSz="2438338"/>
            <a:r>
              <a:rPr lang="en-GB" sz="2400" dirty="0">
                <a:solidFill>
                  <a:schemeClr val="bg2">
                    <a:lumMod val="10000"/>
                  </a:schemeClr>
                </a:solidFill>
              </a:rPr>
              <a:t>2 = Inclusive</a:t>
            </a:r>
          </a:p>
          <a:p>
            <a:pPr defTabSz="2438338"/>
            <a:r>
              <a:rPr lang="en-GB" sz="2400" dirty="0">
                <a:solidFill>
                  <a:schemeClr val="bg2">
                    <a:lumMod val="10000"/>
                  </a:schemeClr>
                </a:solidFill>
              </a:rPr>
              <a:t>3 = Supportive</a:t>
            </a:r>
          </a:p>
        </p:txBody>
      </p:sp>
    </p:spTree>
    <p:extLst>
      <p:ext uri="{BB962C8B-B14F-4D97-AF65-F5344CB8AC3E}">
        <p14:creationId xmlns:p14="http://schemas.microsoft.com/office/powerpoint/2010/main" val="405306251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47448-F744-D576-77A7-AE43F5EC7B5C}"/>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3CFD57D-8F87-0BB9-7BCC-B135EA9D64A0}"/>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C8A3B063-9A7A-F574-EEAC-F4508AB499D2}"/>
              </a:ext>
            </a:extLst>
          </p:cNvPr>
          <p:cNvSpPr>
            <a:spLocks noGrp="1"/>
          </p:cNvSpPr>
          <p:nvPr>
            <p:ph type="title"/>
          </p:nvPr>
        </p:nvSpPr>
        <p:spPr>
          <a:xfrm>
            <a:off x="603250" y="539750"/>
            <a:ext cx="11415094" cy="717550"/>
          </a:xfrm>
        </p:spPr>
        <p:txBody>
          <a:bodyPr lIns="50800" tIns="50800" rIns="50800" bIns="50800" anchor="t">
            <a:normAutofit fontScale="90000"/>
          </a:bodyPr>
          <a:lstStyle/>
          <a:p>
            <a:r>
              <a:rPr lang="en-IE">
                <a:solidFill>
                  <a:srgbClr val="7292CC"/>
                </a:solidFill>
              </a:rPr>
              <a:t>Which</a:t>
            </a:r>
            <a:r>
              <a:rPr lang="en-IE">
                <a:solidFill>
                  <a:srgbClr val="7292CC"/>
                </a:solidFill>
                <a:ea typeface="+mn-lt"/>
                <a:cs typeface="+mn-lt"/>
              </a:rPr>
              <a:t> three words would you use to describe the current research culture in your department/unit</a:t>
            </a:r>
            <a:endParaRPr lang="en-IE">
              <a:solidFill>
                <a:srgbClr val="7292CC"/>
              </a:solidFill>
            </a:endParaRPr>
          </a:p>
        </p:txBody>
      </p:sp>
      <p:sp>
        <p:nvSpPr>
          <p:cNvPr id="8" name="TextBox 7">
            <a:extLst>
              <a:ext uri="{FF2B5EF4-FFF2-40B4-BE49-F238E27FC236}">
                <a16:creationId xmlns:a16="http://schemas.microsoft.com/office/drawing/2014/main" id="{2E7DB882-7958-D135-8BBC-78D94C5D4844}"/>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37790679-3ED6-2180-EB5C-CF438DBD7A8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3" name="Picture 2" descr="A close-up of words&#10;&#10;AI-generated content may be incorrect.">
            <a:extLst>
              <a:ext uri="{FF2B5EF4-FFF2-40B4-BE49-F238E27FC236}">
                <a16:creationId xmlns:a16="http://schemas.microsoft.com/office/drawing/2014/main" id="{20C0882C-2246-B3F5-1180-24018B46E4E9}"/>
              </a:ext>
            </a:extLst>
          </p:cNvPr>
          <p:cNvPicPr>
            <a:picLocks noChangeAspect="1"/>
          </p:cNvPicPr>
          <p:nvPr/>
        </p:nvPicPr>
        <p:blipFill>
          <a:blip r:embed="rId6">
            <a:extLst>
              <a:ext uri="{BEBA8EAE-BF5A-486C-A8C5-ECC9F3942E4B}">
                <a14:imgProps xmlns:a14="http://schemas.microsoft.com/office/drawing/2010/main">
                  <a14:imgLayer r:embed="rId7">
                    <a14:imgEffect>
                      <a14:saturation sat="400000"/>
                    </a14:imgEffect>
                  </a14:imgLayer>
                </a14:imgProps>
              </a:ext>
            </a:extLst>
          </a:blip>
          <a:srcRect l="16647" r="14404" b="-768"/>
          <a:stretch>
            <a:fillRect/>
          </a:stretch>
        </p:blipFill>
        <p:spPr>
          <a:xfrm>
            <a:off x="2278031" y="1794617"/>
            <a:ext cx="7066871" cy="4820032"/>
          </a:xfrm>
          <a:prstGeom prst="rect">
            <a:avLst/>
          </a:prstGeom>
        </p:spPr>
      </p:pic>
      <p:sp>
        <p:nvSpPr>
          <p:cNvPr id="6" name="TextBox 5">
            <a:extLst>
              <a:ext uri="{FF2B5EF4-FFF2-40B4-BE49-F238E27FC236}">
                <a16:creationId xmlns:a16="http://schemas.microsoft.com/office/drawing/2014/main" id="{3696D82A-BFBC-A404-87BF-BF9763E7ADBA}"/>
              </a:ext>
            </a:extLst>
          </p:cNvPr>
          <p:cNvSpPr txBox="1"/>
          <p:nvPr/>
        </p:nvSpPr>
        <p:spPr>
          <a:xfrm>
            <a:off x="9344902" y="3274810"/>
            <a:ext cx="2763520"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GB" sz="2400" dirty="0">
                <a:solidFill>
                  <a:schemeClr val="bg2">
                    <a:lumMod val="10000"/>
                  </a:schemeClr>
                </a:solidFill>
              </a:rPr>
              <a:t>1 = Supportive</a:t>
            </a:r>
          </a:p>
          <a:p>
            <a:pPr defTabSz="2438338"/>
            <a:r>
              <a:rPr lang="en-GB" sz="2400" dirty="0">
                <a:solidFill>
                  <a:schemeClr val="bg2">
                    <a:lumMod val="10000"/>
                  </a:schemeClr>
                </a:solidFill>
              </a:rPr>
              <a:t>2 = Collaborative</a:t>
            </a:r>
          </a:p>
          <a:p>
            <a:pPr defTabSz="2438338"/>
            <a:r>
              <a:rPr lang="en-GB" sz="2400" dirty="0">
                <a:solidFill>
                  <a:schemeClr val="bg2">
                    <a:lumMod val="10000"/>
                  </a:schemeClr>
                </a:solidFill>
              </a:rPr>
              <a:t>3 = Inclusive</a:t>
            </a:r>
          </a:p>
        </p:txBody>
      </p:sp>
    </p:spTree>
    <p:extLst>
      <p:ext uri="{BB962C8B-B14F-4D97-AF65-F5344CB8AC3E}">
        <p14:creationId xmlns:p14="http://schemas.microsoft.com/office/powerpoint/2010/main" val="317714054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0EAE2-B939-4DD6-00E6-70E421CDE6CB}"/>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DFAA803-AA52-EF11-0172-ED5F66CCD993}"/>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F7D17CF7-91CA-BFEB-D79E-7E3B2DEE1BB4}"/>
              </a:ext>
            </a:extLst>
          </p:cNvPr>
          <p:cNvSpPr>
            <a:spLocks noGrp="1"/>
          </p:cNvSpPr>
          <p:nvPr>
            <p:ph type="title"/>
          </p:nvPr>
        </p:nvSpPr>
        <p:spPr>
          <a:xfrm>
            <a:off x="603249" y="539750"/>
            <a:ext cx="10960677" cy="717550"/>
          </a:xfrm>
        </p:spPr>
        <p:txBody>
          <a:bodyPr lIns="50800" tIns="50800" rIns="50800" bIns="50800" anchor="t">
            <a:noAutofit/>
          </a:bodyPr>
          <a:lstStyle/>
          <a:p>
            <a:r>
              <a:rPr lang="en-IE" sz="4000" dirty="0">
                <a:solidFill>
                  <a:srgbClr val="7292CC"/>
                </a:solidFill>
                <a:ea typeface="+mn-lt"/>
                <a:cs typeface="+mn-lt"/>
              </a:rPr>
              <a:t>Which three words would you use to describe the current research culture in your team</a:t>
            </a:r>
            <a:endParaRPr lang="en-US" sz="4000" dirty="0">
              <a:ea typeface="+mn-lt"/>
              <a:cs typeface="+mn-lt"/>
            </a:endParaRPr>
          </a:p>
        </p:txBody>
      </p:sp>
      <p:sp>
        <p:nvSpPr>
          <p:cNvPr id="8" name="TextBox 7">
            <a:extLst>
              <a:ext uri="{FF2B5EF4-FFF2-40B4-BE49-F238E27FC236}">
                <a16:creationId xmlns:a16="http://schemas.microsoft.com/office/drawing/2014/main" id="{AFBAC017-91D2-C9A2-CB7C-4D10D0192812}"/>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BDC57626-CE94-676C-3F64-046011253177}"/>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descr="A close up of words&#10;&#10;AI-generated content may be incorrect.">
            <a:extLst>
              <a:ext uri="{FF2B5EF4-FFF2-40B4-BE49-F238E27FC236}">
                <a16:creationId xmlns:a16="http://schemas.microsoft.com/office/drawing/2014/main" id="{7D2F244B-7F08-4280-6032-D2567B77E1F6}"/>
              </a:ext>
            </a:extLst>
          </p:cNvPr>
          <p:cNvPicPr>
            <a:picLocks noChangeAspect="1"/>
          </p:cNvPicPr>
          <p:nvPr/>
        </p:nvPicPr>
        <p:blipFill>
          <a:blip r:embed="rId6"/>
          <a:srcRect l="16152" r="15321" b="963"/>
          <a:stretch>
            <a:fillRect/>
          </a:stretch>
        </p:blipFill>
        <p:spPr>
          <a:xfrm>
            <a:off x="2135322" y="2029353"/>
            <a:ext cx="7063446" cy="4512646"/>
          </a:xfrm>
          <a:prstGeom prst="rect">
            <a:avLst/>
          </a:prstGeom>
        </p:spPr>
      </p:pic>
      <p:sp>
        <p:nvSpPr>
          <p:cNvPr id="9" name="TextBox 8">
            <a:extLst>
              <a:ext uri="{FF2B5EF4-FFF2-40B4-BE49-F238E27FC236}">
                <a16:creationId xmlns:a16="http://schemas.microsoft.com/office/drawing/2014/main" id="{611C9F78-6969-76B1-0332-5D0DE13C7D84}"/>
              </a:ext>
            </a:extLst>
          </p:cNvPr>
          <p:cNvSpPr txBox="1"/>
          <p:nvPr/>
        </p:nvSpPr>
        <p:spPr>
          <a:xfrm>
            <a:off x="9093200" y="3357106"/>
            <a:ext cx="2763520"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GB" sz="2400">
                <a:solidFill>
                  <a:srgbClr val="5E5E5E"/>
                </a:solidFill>
              </a:rPr>
              <a:t>1 = Supportive</a:t>
            </a:r>
          </a:p>
          <a:p>
            <a:pPr defTabSz="2438338"/>
            <a:r>
              <a:rPr lang="en-GB" sz="2400">
                <a:solidFill>
                  <a:srgbClr val="5E5E5E"/>
                </a:solidFill>
              </a:rPr>
              <a:t>2 = Collaborative</a:t>
            </a:r>
          </a:p>
          <a:p>
            <a:pPr defTabSz="2438338"/>
            <a:r>
              <a:rPr lang="en-GB" sz="2400">
                <a:solidFill>
                  <a:srgbClr val="5E5E5E"/>
                </a:solidFill>
              </a:rPr>
              <a:t>3 = Positive</a:t>
            </a:r>
          </a:p>
        </p:txBody>
      </p:sp>
    </p:spTree>
    <p:extLst>
      <p:ext uri="{BB962C8B-B14F-4D97-AF65-F5344CB8AC3E}">
        <p14:creationId xmlns:p14="http://schemas.microsoft.com/office/powerpoint/2010/main" val="77606184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2585B-FD93-8ED7-A1DF-493183ACFFC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F8EAB1B-4D71-EEEF-948C-53E621A7D44F}"/>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B322D0C8-EABC-200C-DB5C-47B78DDA53AE}"/>
              </a:ext>
            </a:extLst>
          </p:cNvPr>
          <p:cNvSpPr>
            <a:spLocks noGrp="1"/>
          </p:cNvSpPr>
          <p:nvPr>
            <p:ph type="title"/>
          </p:nvPr>
        </p:nvSpPr>
        <p:spPr>
          <a:xfrm>
            <a:off x="292607" y="539750"/>
            <a:ext cx="11652625" cy="914458"/>
          </a:xfrm>
        </p:spPr>
        <p:txBody>
          <a:bodyPr lIns="50800" tIns="50800" rIns="50800" bIns="50800" anchor="t">
            <a:noAutofit/>
          </a:bodyPr>
          <a:lstStyle/>
          <a:p>
            <a:r>
              <a:rPr lang="en-IE" sz="3800" dirty="0">
                <a:solidFill>
                  <a:srgbClr val="7292CC"/>
                </a:solidFill>
                <a:ea typeface="+mn-lt"/>
                <a:cs typeface="+mn-lt"/>
              </a:rPr>
              <a:t>Keywords across the survey in narrative descriptors </a:t>
            </a:r>
            <a:endParaRPr lang="en-IE" sz="3800" b="0" dirty="0">
              <a:solidFill>
                <a:srgbClr val="7292CC"/>
              </a:solidFill>
              <a:ea typeface="+mn-lt"/>
              <a:cs typeface="+mn-lt"/>
            </a:endParaRPr>
          </a:p>
          <a:p>
            <a:endParaRPr lang="en-IE" dirty="0">
              <a:solidFill>
                <a:srgbClr val="7292CC"/>
              </a:solidFill>
            </a:endParaRPr>
          </a:p>
        </p:txBody>
      </p:sp>
      <p:sp>
        <p:nvSpPr>
          <p:cNvPr id="8" name="TextBox 7">
            <a:extLst>
              <a:ext uri="{FF2B5EF4-FFF2-40B4-BE49-F238E27FC236}">
                <a16:creationId xmlns:a16="http://schemas.microsoft.com/office/drawing/2014/main" id="{3FC8E19A-1751-211E-FB24-8337A0076766}"/>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9553F4DB-B712-1B95-E0C8-32400D732EB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9" name="TextBox 8">
            <a:extLst>
              <a:ext uri="{FF2B5EF4-FFF2-40B4-BE49-F238E27FC236}">
                <a16:creationId xmlns:a16="http://schemas.microsoft.com/office/drawing/2014/main" id="{F51DF4E1-FF29-C00D-920E-9255BAFD6670}"/>
              </a:ext>
            </a:extLst>
          </p:cNvPr>
          <p:cNvSpPr txBox="1"/>
          <p:nvPr/>
        </p:nvSpPr>
        <p:spPr>
          <a:xfrm>
            <a:off x="10001625" y="2905478"/>
            <a:ext cx="1943608" cy="19492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GB" sz="2400" dirty="0">
                <a:solidFill>
                  <a:schemeClr val="bg2">
                    <a:lumMod val="10000"/>
                  </a:schemeClr>
                </a:solidFill>
              </a:rPr>
              <a:t>1 = Funding</a:t>
            </a:r>
          </a:p>
          <a:p>
            <a:pPr defTabSz="2438338"/>
            <a:r>
              <a:rPr lang="en-GB" sz="2400" dirty="0">
                <a:solidFill>
                  <a:schemeClr val="bg2">
                    <a:lumMod val="10000"/>
                  </a:schemeClr>
                </a:solidFill>
              </a:rPr>
              <a:t>2 = Financial</a:t>
            </a:r>
          </a:p>
          <a:p>
            <a:pPr defTabSz="2438338"/>
            <a:r>
              <a:rPr lang="en-GB" sz="2400" dirty="0">
                <a:solidFill>
                  <a:schemeClr val="bg2">
                    <a:lumMod val="10000"/>
                  </a:schemeClr>
                </a:solidFill>
              </a:rPr>
              <a:t>3 = Change</a:t>
            </a:r>
          </a:p>
          <a:p>
            <a:pPr defTabSz="2438338"/>
            <a:r>
              <a:rPr lang="en-GB" sz="2400" dirty="0">
                <a:solidFill>
                  <a:schemeClr val="bg2">
                    <a:lumMod val="10000"/>
                  </a:schemeClr>
                </a:solidFill>
              </a:rPr>
              <a:t>4 = Support</a:t>
            </a:r>
          </a:p>
          <a:p>
            <a:pPr defTabSz="2438338"/>
            <a:r>
              <a:rPr lang="en-GB" sz="2400" dirty="0">
                <a:solidFill>
                  <a:schemeClr val="bg2">
                    <a:lumMod val="10000"/>
                  </a:schemeClr>
                </a:solidFill>
              </a:rPr>
              <a:t>5 = People</a:t>
            </a:r>
          </a:p>
        </p:txBody>
      </p:sp>
      <p:pic>
        <p:nvPicPr>
          <p:cNvPr id="3" name="Picture 2" descr="A close up of words&#10;&#10;AI-generated content may be incorrect.">
            <a:extLst>
              <a:ext uri="{FF2B5EF4-FFF2-40B4-BE49-F238E27FC236}">
                <a16:creationId xmlns:a16="http://schemas.microsoft.com/office/drawing/2014/main" id="{55789DEB-BDD9-217A-F850-0F666B2464D3}"/>
              </a:ext>
            </a:extLst>
          </p:cNvPr>
          <p:cNvPicPr>
            <a:picLocks noChangeAspect="1"/>
          </p:cNvPicPr>
          <p:nvPr/>
        </p:nvPicPr>
        <p:blipFill>
          <a:blip r:embed="rId6"/>
          <a:srcRect l="18542" r="18417" b="-513"/>
          <a:stretch>
            <a:fillRect/>
          </a:stretch>
        </p:blipFill>
        <p:spPr>
          <a:xfrm>
            <a:off x="2195029" y="1237384"/>
            <a:ext cx="7559827" cy="4760380"/>
          </a:xfrm>
          <a:prstGeom prst="rect">
            <a:avLst/>
          </a:prstGeom>
        </p:spPr>
      </p:pic>
    </p:spTree>
    <p:extLst>
      <p:ext uri="{BB962C8B-B14F-4D97-AF65-F5344CB8AC3E}">
        <p14:creationId xmlns:p14="http://schemas.microsoft.com/office/powerpoint/2010/main" val="415198768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F95DB-A1B5-0331-8273-95A0F9594649}"/>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CADF638-698E-7497-D7D4-B9E91B84BD7C}"/>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4FCCBD9F-1813-09BC-277D-D3CB6B6D3CAA}"/>
              </a:ext>
            </a:extLst>
          </p:cNvPr>
          <p:cNvSpPr>
            <a:spLocks noGrp="1"/>
          </p:cNvSpPr>
          <p:nvPr>
            <p:ph type="body" sz="quarter" idx="21"/>
          </p:nvPr>
        </p:nvSpPr>
        <p:spPr>
          <a:xfrm>
            <a:off x="603250" y="1457081"/>
            <a:ext cx="10985500" cy="667172"/>
          </a:xfrm>
        </p:spPr>
        <p:txBody>
          <a:bodyPr lIns="45719" tIns="45719" rIns="45719" bIns="45719" anchor="t">
            <a:normAutofit/>
          </a:bodyPr>
          <a:lstStyle/>
          <a:p>
            <a:r>
              <a:rPr lang="en-IE"/>
              <a:t>ARMA Research and Innovation Culture Special Interest Group</a:t>
            </a:r>
          </a:p>
        </p:txBody>
      </p:sp>
      <p:sp>
        <p:nvSpPr>
          <p:cNvPr id="3" name="Text Placeholder 2">
            <a:extLst>
              <a:ext uri="{FF2B5EF4-FFF2-40B4-BE49-F238E27FC236}">
                <a16:creationId xmlns:a16="http://schemas.microsoft.com/office/drawing/2014/main" id="{47F1E769-924E-D8C1-E27C-F2A1940D8D00}"/>
              </a:ext>
            </a:extLst>
          </p:cNvPr>
          <p:cNvSpPr>
            <a:spLocks noGrp="1"/>
          </p:cNvSpPr>
          <p:nvPr>
            <p:ph type="body" sz="half" idx="1"/>
          </p:nvPr>
        </p:nvSpPr>
        <p:spPr>
          <a:xfrm>
            <a:off x="603250" y="2124253"/>
            <a:ext cx="10887710" cy="3538281"/>
          </a:xfrm>
        </p:spPr>
        <p:txBody>
          <a:bodyPr lIns="50800" tIns="50800" rIns="50800" bIns="50800" anchor="t">
            <a:normAutofit/>
          </a:bodyPr>
          <a:lstStyle/>
          <a:p>
            <a:r>
              <a:rPr lang="en-GB" sz="1800">
                <a:ea typeface="+mn-lt"/>
                <a:cs typeface="+mn-lt"/>
              </a:rPr>
              <a:t>The Research and &amp; Innovation Culture SIG is open to all members with an interest in research and innovation culture and has a focus on both the operational aspects and strategic implications for institutions</a:t>
            </a:r>
            <a:endParaRPr lang="en-GB"/>
          </a:p>
          <a:p>
            <a:r>
              <a:rPr lang="en-GB" sz="1800">
                <a:ea typeface="+mn-lt"/>
                <a:cs typeface="+mn-lt"/>
              </a:rPr>
              <a:t>It acts as a backbone of information, knowledge exchange and shared expertise that reflects the broader sector picture, as well as seeking to address gaps</a:t>
            </a:r>
            <a:endParaRPr lang="en-GB"/>
          </a:p>
          <a:p>
            <a:endParaRPr lang="en-GB"/>
          </a:p>
          <a:p>
            <a:pPr marL="0" indent="0">
              <a:buNone/>
            </a:pPr>
            <a:endParaRPr lang="en-GB"/>
          </a:p>
        </p:txBody>
      </p:sp>
      <p:sp>
        <p:nvSpPr>
          <p:cNvPr id="5" name="Title 4">
            <a:extLst>
              <a:ext uri="{FF2B5EF4-FFF2-40B4-BE49-F238E27FC236}">
                <a16:creationId xmlns:a16="http://schemas.microsoft.com/office/drawing/2014/main" id="{FB6231B4-FE6E-068A-2E37-7B29C41F0F29}"/>
              </a:ext>
            </a:extLst>
          </p:cNvPr>
          <p:cNvSpPr>
            <a:spLocks noGrp="1"/>
          </p:cNvSpPr>
          <p:nvPr>
            <p:ph type="title"/>
          </p:nvPr>
        </p:nvSpPr>
        <p:spPr/>
        <p:txBody>
          <a:bodyPr/>
          <a:lstStyle/>
          <a:p>
            <a:r>
              <a:rPr lang="en-IE">
                <a:solidFill>
                  <a:srgbClr val="7292CC"/>
                </a:solidFill>
              </a:rPr>
              <a:t>Introduction</a:t>
            </a:r>
          </a:p>
        </p:txBody>
      </p:sp>
      <p:sp>
        <p:nvSpPr>
          <p:cNvPr id="8" name="TextBox 7">
            <a:extLst>
              <a:ext uri="{FF2B5EF4-FFF2-40B4-BE49-F238E27FC236}">
                <a16:creationId xmlns:a16="http://schemas.microsoft.com/office/drawing/2014/main" id="{A6D72D57-F42A-8113-3792-F02DAFE49A45}"/>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ED70EBEE-AA3A-A2E2-B0E6-747024680787}"/>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4" name="Picture 3" descr="A person with long hair wearing glasses&#10;&#10;AI-generated content may be incorrect.">
            <a:extLst>
              <a:ext uri="{FF2B5EF4-FFF2-40B4-BE49-F238E27FC236}">
                <a16:creationId xmlns:a16="http://schemas.microsoft.com/office/drawing/2014/main" id="{4FA1EE3B-CBBC-426E-438B-0186CB51B229}"/>
              </a:ext>
            </a:extLst>
          </p:cNvPr>
          <p:cNvPicPr>
            <a:picLocks noChangeAspect="1"/>
          </p:cNvPicPr>
          <p:nvPr/>
        </p:nvPicPr>
        <p:blipFill>
          <a:blip r:embed="rId6"/>
          <a:stretch>
            <a:fillRect/>
          </a:stretch>
        </p:blipFill>
        <p:spPr>
          <a:xfrm>
            <a:off x="9043037" y="4006403"/>
            <a:ext cx="1754389" cy="17440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BF2B1D7B-E485-E4FB-062F-D60380D01CEB}"/>
              </a:ext>
            </a:extLst>
          </p:cNvPr>
          <p:cNvSpPr txBox="1"/>
          <p:nvPr/>
        </p:nvSpPr>
        <p:spPr>
          <a:xfrm>
            <a:off x="8792931" y="5869155"/>
            <a:ext cx="2112962"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ctr" defTabSz="2438338" hangingPunct="0"/>
            <a:r>
              <a:rPr lang="en-GB" sz="1400" b="1">
                <a:solidFill>
                  <a:srgbClr val="5E5E5E"/>
                </a:solidFill>
              </a:rPr>
              <a:t>Dr Laura Stowe-Evans</a:t>
            </a:r>
            <a:endParaRPr lang="en-US" b="1"/>
          </a:p>
          <a:p>
            <a:pPr algn="ctr" defTabSz="2438338"/>
            <a:r>
              <a:rPr lang="en-GB" sz="1400">
                <a:solidFill>
                  <a:srgbClr val="5E5E5E"/>
                </a:solidFill>
              </a:rPr>
              <a:t>University of Wales Trinity St. David</a:t>
            </a:r>
          </a:p>
        </p:txBody>
      </p:sp>
      <p:pic>
        <p:nvPicPr>
          <p:cNvPr id="11" name="Picture 10">
            <a:extLst>
              <a:ext uri="{FF2B5EF4-FFF2-40B4-BE49-F238E27FC236}">
                <a16:creationId xmlns:a16="http://schemas.microsoft.com/office/drawing/2014/main" id="{9AB0C81C-AA25-EC2F-0499-3BED25898965}"/>
              </a:ext>
            </a:extLst>
          </p:cNvPr>
          <p:cNvPicPr>
            <a:picLocks noChangeAspect="1"/>
          </p:cNvPicPr>
          <p:nvPr/>
        </p:nvPicPr>
        <p:blipFill>
          <a:blip r:embed="rId7">
            <a:extLst>
              <a:ext uri="{28A0092B-C50C-407E-A947-70E740481C1C}">
                <a14:useLocalDpi xmlns:a14="http://schemas.microsoft.com/office/drawing/2010/main" val="0"/>
              </a:ext>
            </a:extLst>
          </a:blip>
          <a:srcRect l="32117" t="7870" r="41958" b="53334"/>
          <a:stretch>
            <a:fillRect/>
          </a:stretch>
        </p:blipFill>
        <p:spPr>
          <a:xfrm>
            <a:off x="7026416" y="4003519"/>
            <a:ext cx="1739342" cy="1744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11">
            <a:extLst>
              <a:ext uri="{FF2B5EF4-FFF2-40B4-BE49-F238E27FC236}">
                <a16:creationId xmlns:a16="http://schemas.microsoft.com/office/drawing/2014/main" id="{987A870C-D05B-D15D-AC97-5797FFE872A3}"/>
              </a:ext>
            </a:extLst>
          </p:cNvPr>
          <p:cNvSpPr txBox="1"/>
          <p:nvPr/>
        </p:nvSpPr>
        <p:spPr>
          <a:xfrm>
            <a:off x="6725868" y="5973442"/>
            <a:ext cx="2112962"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ctr" defTabSz="2438338" hangingPunct="0"/>
            <a:r>
              <a:rPr lang="en-GB" sz="1400" b="1">
                <a:solidFill>
                  <a:srgbClr val="5E5E5E"/>
                </a:solidFill>
              </a:rPr>
              <a:t>Dr Louise Stanley</a:t>
            </a:r>
            <a:endParaRPr lang="en-US" b="1"/>
          </a:p>
          <a:p>
            <a:pPr algn="ctr" defTabSz="2438338"/>
            <a:r>
              <a:rPr lang="en-GB" sz="1400">
                <a:solidFill>
                  <a:srgbClr val="5E5E5E"/>
                </a:solidFill>
              </a:rPr>
              <a:t>University of St Andrews</a:t>
            </a:r>
          </a:p>
        </p:txBody>
      </p:sp>
      <p:pic>
        <p:nvPicPr>
          <p:cNvPr id="9" name="Picture 8" descr="A person in a suit smiling&#10;&#10;AI-generated content may be incorrect.">
            <a:extLst>
              <a:ext uri="{FF2B5EF4-FFF2-40B4-BE49-F238E27FC236}">
                <a16:creationId xmlns:a16="http://schemas.microsoft.com/office/drawing/2014/main" id="{B0E539B3-AB60-7B4C-E756-3FD3EC9944B1}"/>
              </a:ext>
            </a:extLst>
          </p:cNvPr>
          <p:cNvPicPr>
            <a:picLocks noChangeAspect="1"/>
          </p:cNvPicPr>
          <p:nvPr/>
        </p:nvPicPr>
        <p:blipFill>
          <a:blip r:embed="rId8"/>
          <a:stretch>
            <a:fillRect/>
          </a:stretch>
        </p:blipFill>
        <p:spPr>
          <a:xfrm>
            <a:off x="4813278" y="4012333"/>
            <a:ext cx="1917928" cy="17424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a:extLst>
              <a:ext uri="{FF2B5EF4-FFF2-40B4-BE49-F238E27FC236}">
                <a16:creationId xmlns:a16="http://schemas.microsoft.com/office/drawing/2014/main" id="{D53CC78F-31B3-8105-3EF8-4F67161023CF}"/>
              </a:ext>
            </a:extLst>
          </p:cNvPr>
          <p:cNvSpPr txBox="1"/>
          <p:nvPr/>
        </p:nvSpPr>
        <p:spPr>
          <a:xfrm>
            <a:off x="4683707" y="5973441"/>
            <a:ext cx="2112962"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ctr" defTabSz="2438338"/>
            <a:r>
              <a:rPr lang="en-GB" sz="1400" b="1">
                <a:solidFill>
                  <a:srgbClr val="5E5E5E"/>
                </a:solidFill>
              </a:rPr>
              <a:t>Andrew Moss</a:t>
            </a:r>
            <a:endParaRPr lang="en-US"/>
          </a:p>
          <a:p>
            <a:pPr algn="ctr" defTabSz="2438338"/>
            <a:r>
              <a:rPr lang="en-GB" sz="1400">
                <a:solidFill>
                  <a:srgbClr val="5E5E5E"/>
                </a:solidFill>
              </a:rPr>
              <a:t>Durham University</a:t>
            </a:r>
          </a:p>
        </p:txBody>
      </p:sp>
      <p:sp>
        <p:nvSpPr>
          <p:cNvPr id="15" name="TextBox 14">
            <a:extLst>
              <a:ext uri="{FF2B5EF4-FFF2-40B4-BE49-F238E27FC236}">
                <a16:creationId xmlns:a16="http://schemas.microsoft.com/office/drawing/2014/main" id="{C109594F-B806-3508-28C8-2B0167E70C83}"/>
              </a:ext>
            </a:extLst>
          </p:cNvPr>
          <p:cNvSpPr txBox="1"/>
          <p:nvPr/>
        </p:nvSpPr>
        <p:spPr>
          <a:xfrm>
            <a:off x="2659644" y="5873657"/>
            <a:ext cx="2112962"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ctr" defTabSz="2438338"/>
            <a:r>
              <a:rPr lang="en-GB" sz="1400" b="1">
                <a:solidFill>
                  <a:srgbClr val="5E5E5E"/>
                </a:solidFill>
              </a:rPr>
              <a:t>Dr Hayley Clissold</a:t>
            </a:r>
            <a:endParaRPr lang="en-US"/>
          </a:p>
          <a:p>
            <a:pPr algn="ctr" defTabSz="2438338"/>
            <a:r>
              <a:rPr lang="en-GB" sz="1400" err="1">
                <a:solidFill>
                  <a:srgbClr val="5E5E5E"/>
                </a:solidFill>
              </a:rPr>
              <a:t>Wellcome</a:t>
            </a:r>
            <a:r>
              <a:rPr lang="en-GB" sz="1400">
                <a:solidFill>
                  <a:srgbClr val="5E5E5E"/>
                </a:solidFill>
              </a:rPr>
              <a:t> Sanger Institute</a:t>
            </a:r>
          </a:p>
        </p:txBody>
      </p:sp>
      <p:pic>
        <p:nvPicPr>
          <p:cNvPr id="16" name="Picture 15" descr="A person smiling at camera&#10;&#10;AI-generated content may be incorrect.">
            <a:extLst>
              <a:ext uri="{FF2B5EF4-FFF2-40B4-BE49-F238E27FC236}">
                <a16:creationId xmlns:a16="http://schemas.microsoft.com/office/drawing/2014/main" id="{5DEF1A46-819C-2B44-3055-A2560DED8F15}"/>
              </a:ext>
            </a:extLst>
          </p:cNvPr>
          <p:cNvPicPr>
            <a:picLocks noChangeAspect="1"/>
          </p:cNvPicPr>
          <p:nvPr/>
        </p:nvPicPr>
        <p:blipFill>
          <a:blip r:embed="rId9"/>
          <a:stretch>
            <a:fillRect/>
          </a:stretch>
        </p:blipFill>
        <p:spPr>
          <a:xfrm>
            <a:off x="2760701" y="4019086"/>
            <a:ext cx="1752112" cy="17362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011584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21207-2C16-B921-785E-EF9E275C25F3}"/>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D6D1C5F7-E154-17FF-7B9D-8FD5B3D6F69D}"/>
              </a:ext>
            </a:extLst>
          </p:cNvPr>
          <p:cNvPicPr>
            <a:picLocks noGrp="1" noRot="1" noMove="1" noResize="1" noEditPoints="1" noAdjustHandles="1" noChangeArrowheads="1" noChangeShapeType="1" noCrop="1"/>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B62EE6EB-3481-6BE4-993D-3454B278D665}"/>
              </a:ext>
            </a:extLst>
          </p:cNvPr>
          <p:cNvSpPr>
            <a:spLocks noGrp="1"/>
          </p:cNvSpPr>
          <p:nvPr>
            <p:ph type="body" sz="half" idx="1"/>
          </p:nvPr>
        </p:nvSpPr>
        <p:spPr>
          <a:xfrm>
            <a:off x="179730" y="510363"/>
            <a:ext cx="8900476" cy="2918635"/>
          </a:xfrm>
        </p:spPr>
        <p:txBody>
          <a:bodyPr>
            <a:noAutofit/>
          </a:bodyPr>
          <a:lstStyle/>
          <a:p>
            <a:r>
              <a:rPr lang="en-US" sz="4000" b="1">
                <a:solidFill>
                  <a:srgbClr val="7292CC"/>
                </a:solidFill>
              </a:rPr>
              <a:t>“</a:t>
            </a:r>
            <a:r>
              <a:rPr lang="en-GB" sz="4000" b="1">
                <a:solidFill>
                  <a:srgbClr val="7292CC"/>
                </a:solidFill>
              </a:rPr>
              <a:t>There is a definite shift to acknowledge the importance of research adjacent staff roles in the</a:t>
            </a:r>
          </a:p>
          <a:p>
            <a:r>
              <a:rPr lang="en-GB" sz="4000" b="1">
                <a:solidFill>
                  <a:srgbClr val="7292CC"/>
                </a:solidFill>
              </a:rPr>
              <a:t>research process. It is still early days</a:t>
            </a:r>
            <a:r>
              <a:rPr lang="en-US" sz="4000" b="1">
                <a:solidFill>
                  <a:srgbClr val="7292CC"/>
                </a:solidFill>
              </a:rPr>
              <a:t>”</a:t>
            </a:r>
            <a:endParaRPr lang="en-IE" sz="4000" b="1">
              <a:solidFill>
                <a:srgbClr val="7292CC"/>
              </a:solidFill>
            </a:endParaRPr>
          </a:p>
        </p:txBody>
      </p:sp>
      <p:sp>
        <p:nvSpPr>
          <p:cNvPr id="4" name="TextBox 3">
            <a:extLst>
              <a:ext uri="{FF2B5EF4-FFF2-40B4-BE49-F238E27FC236}">
                <a16:creationId xmlns:a16="http://schemas.microsoft.com/office/drawing/2014/main" id="{C88A1EAF-C8DE-FF2C-E78B-77C1D01AEFD4}"/>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93719430-3B9D-6CBC-6A8C-365B85E6A106}"/>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8" name="Text Placeholder 1">
            <a:extLst>
              <a:ext uri="{FF2B5EF4-FFF2-40B4-BE49-F238E27FC236}">
                <a16:creationId xmlns:a16="http://schemas.microsoft.com/office/drawing/2014/main" id="{5386C102-AE64-7AE5-1B5C-A68B2AF8A9EA}"/>
              </a:ext>
            </a:extLst>
          </p:cNvPr>
          <p:cNvSpPr txBox="1">
            <a:spLocks/>
          </p:cNvSpPr>
          <p:nvPr/>
        </p:nvSpPr>
        <p:spPr>
          <a:xfrm>
            <a:off x="2545867" y="3325680"/>
            <a:ext cx="9074859" cy="29186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1pPr>
            <a:lvl2pPr marL="0" marR="0" indent="2286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2pPr>
            <a:lvl3pPr marL="0" marR="0" indent="4572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3pPr>
            <a:lvl4pPr marL="0" marR="0" indent="6858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4pPr>
            <a:lvl5pPr marL="0" marR="0" indent="9144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US" sz="4000" b="1" kern="0">
                <a:solidFill>
                  <a:srgbClr val="7292CC"/>
                </a:solidFill>
              </a:rPr>
              <a:t>“</a:t>
            </a:r>
            <a:r>
              <a:rPr lang="en-GB" sz="4000" b="1" kern="0">
                <a:solidFill>
                  <a:srgbClr val="7292CC"/>
                </a:solidFill>
              </a:rPr>
              <a:t>Our research strategy, and research culture are cascaded throughout the organisation</a:t>
            </a:r>
            <a:r>
              <a:rPr lang="en-US" sz="4000" b="1" kern="0">
                <a:solidFill>
                  <a:srgbClr val="7292CC"/>
                </a:solidFill>
              </a:rPr>
              <a:t>”</a:t>
            </a:r>
            <a:endParaRPr lang="en-IE" sz="4000" b="1" kern="0">
              <a:solidFill>
                <a:srgbClr val="7292CC"/>
              </a:solidFill>
            </a:endParaRPr>
          </a:p>
        </p:txBody>
      </p:sp>
    </p:spTree>
    <p:extLst>
      <p:ext uri="{BB962C8B-B14F-4D97-AF65-F5344CB8AC3E}">
        <p14:creationId xmlns:p14="http://schemas.microsoft.com/office/powerpoint/2010/main" val="231751911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0BF26-9451-0EEE-EA47-E07596BD069C}"/>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5A69C98F-D5B6-A292-FBDC-E4EBC93D4BC6}"/>
              </a:ext>
            </a:extLst>
          </p:cNvPr>
          <p:cNvPicPr>
            <a:picLocks noGrp="1" noRot="1" noMove="1" noResize="1" noEditPoints="1" noAdjustHandles="1" noChangeArrowheads="1" noChangeShapeType="1" noCrop="1"/>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0E7E9010-666A-7C15-9F34-9198C0BFEE4D}"/>
              </a:ext>
            </a:extLst>
          </p:cNvPr>
          <p:cNvSpPr>
            <a:spLocks noGrp="1"/>
          </p:cNvSpPr>
          <p:nvPr>
            <p:ph type="body" sz="half" idx="1"/>
          </p:nvPr>
        </p:nvSpPr>
        <p:spPr>
          <a:xfrm>
            <a:off x="179729" y="510363"/>
            <a:ext cx="9074859" cy="2918635"/>
          </a:xfrm>
        </p:spPr>
        <p:txBody>
          <a:bodyPr>
            <a:noAutofit/>
          </a:bodyPr>
          <a:lstStyle/>
          <a:p>
            <a:r>
              <a:rPr lang="en-US" sz="4000" b="1">
                <a:solidFill>
                  <a:srgbClr val="7292CC"/>
                </a:solidFill>
              </a:rPr>
              <a:t>“</a:t>
            </a:r>
            <a:r>
              <a:rPr lang="en-GB" sz="4000" b="1">
                <a:solidFill>
                  <a:srgbClr val="7292CC"/>
                </a:solidFill>
              </a:rPr>
              <a:t>the University and department have lots of different cultures - some great, some not so great</a:t>
            </a:r>
            <a:r>
              <a:rPr lang="en-US" sz="4000" b="1">
                <a:solidFill>
                  <a:srgbClr val="7292CC"/>
                </a:solidFill>
              </a:rPr>
              <a:t>”</a:t>
            </a:r>
            <a:endParaRPr lang="en-IE" sz="4000" b="1">
              <a:solidFill>
                <a:srgbClr val="7292CC"/>
              </a:solidFill>
            </a:endParaRPr>
          </a:p>
        </p:txBody>
      </p:sp>
      <p:sp>
        <p:nvSpPr>
          <p:cNvPr id="4" name="TextBox 3">
            <a:extLst>
              <a:ext uri="{FF2B5EF4-FFF2-40B4-BE49-F238E27FC236}">
                <a16:creationId xmlns:a16="http://schemas.microsoft.com/office/drawing/2014/main" id="{254D05BE-51EC-45FF-3B53-742B4A4585C1}"/>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4B059C81-6311-6590-03CB-FDB5788787EE}"/>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8" name="Text Placeholder 1">
            <a:extLst>
              <a:ext uri="{FF2B5EF4-FFF2-40B4-BE49-F238E27FC236}">
                <a16:creationId xmlns:a16="http://schemas.microsoft.com/office/drawing/2014/main" id="{6E4A07FB-7799-4A44-82C6-E3464213D734}"/>
              </a:ext>
            </a:extLst>
          </p:cNvPr>
          <p:cNvSpPr txBox="1">
            <a:spLocks/>
          </p:cNvSpPr>
          <p:nvPr/>
        </p:nvSpPr>
        <p:spPr>
          <a:xfrm>
            <a:off x="2545867" y="3325680"/>
            <a:ext cx="9074859" cy="29186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1pPr>
            <a:lvl2pPr marL="0" marR="0" indent="2286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2pPr>
            <a:lvl3pPr marL="0" marR="0" indent="4572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3pPr>
            <a:lvl4pPr marL="0" marR="0" indent="6858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4pPr>
            <a:lvl5pPr marL="0" marR="0" indent="9144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US" sz="4000" b="1" kern="0">
                <a:solidFill>
                  <a:srgbClr val="7292CC"/>
                </a:solidFill>
              </a:rPr>
              <a:t>“</a:t>
            </a:r>
            <a:r>
              <a:rPr lang="en-GB" sz="4000" b="1" kern="0">
                <a:solidFill>
                  <a:srgbClr val="7292CC"/>
                </a:solidFill>
              </a:rPr>
              <a:t>There is good practice across the organisation but still pockets of bad practice and behaviour</a:t>
            </a:r>
            <a:r>
              <a:rPr lang="en-US" sz="4000" b="1" kern="0">
                <a:solidFill>
                  <a:srgbClr val="7292CC"/>
                </a:solidFill>
              </a:rPr>
              <a:t>”</a:t>
            </a:r>
            <a:endParaRPr lang="en-IE" sz="4000" b="1" kern="0">
              <a:solidFill>
                <a:srgbClr val="7292CC"/>
              </a:solidFill>
            </a:endParaRPr>
          </a:p>
        </p:txBody>
      </p:sp>
    </p:spTree>
    <p:extLst>
      <p:ext uri="{BB962C8B-B14F-4D97-AF65-F5344CB8AC3E}">
        <p14:creationId xmlns:p14="http://schemas.microsoft.com/office/powerpoint/2010/main" val="114172498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247D8-C808-DDF1-C387-4342E873A6FF}"/>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B91CF0-1E02-B375-9CAF-CE062699DECD}"/>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C8FED097-A620-B3FB-3D04-C69DFF51604B}"/>
              </a:ext>
            </a:extLst>
          </p:cNvPr>
          <p:cNvSpPr>
            <a:spLocks noGrp="1"/>
          </p:cNvSpPr>
          <p:nvPr>
            <p:ph type="title"/>
          </p:nvPr>
        </p:nvSpPr>
        <p:spPr>
          <a:xfrm>
            <a:off x="603248" y="539750"/>
            <a:ext cx="10332976" cy="717550"/>
          </a:xfrm>
        </p:spPr>
        <p:txBody>
          <a:bodyPr>
            <a:normAutofit fontScale="90000"/>
          </a:bodyPr>
          <a:lstStyle/>
          <a:p>
            <a:r>
              <a:rPr lang="en-IE" dirty="0">
                <a:solidFill>
                  <a:srgbClr val="7292CC"/>
                </a:solidFill>
              </a:rPr>
              <a:t>Activity and perceived impact of research culture developments</a:t>
            </a:r>
          </a:p>
        </p:txBody>
      </p:sp>
      <p:sp>
        <p:nvSpPr>
          <p:cNvPr id="8" name="TextBox 7">
            <a:extLst>
              <a:ext uri="{FF2B5EF4-FFF2-40B4-BE49-F238E27FC236}">
                <a16:creationId xmlns:a16="http://schemas.microsoft.com/office/drawing/2014/main" id="{96E9BA8E-F620-8029-25C0-596434C0803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AFE8C138-7745-E8A4-766C-0474D2E51AF3}"/>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aphicFrame>
        <p:nvGraphicFramePr>
          <p:cNvPr id="3" name="Chart 2">
            <a:extLst>
              <a:ext uri="{FF2B5EF4-FFF2-40B4-BE49-F238E27FC236}">
                <a16:creationId xmlns:a16="http://schemas.microsoft.com/office/drawing/2014/main" id="{99AB0E98-EEC0-6D7C-01E3-639AF3456C40}"/>
              </a:ext>
            </a:extLst>
          </p:cNvPr>
          <p:cNvGraphicFramePr>
            <a:graphicFrameLocks/>
          </p:cNvGraphicFramePr>
          <p:nvPr>
            <p:extLst>
              <p:ext uri="{D42A27DB-BD31-4B8C-83A1-F6EECF244321}">
                <p14:modId xmlns:p14="http://schemas.microsoft.com/office/powerpoint/2010/main" val="301304901"/>
              </p:ext>
            </p:extLst>
          </p:nvPr>
        </p:nvGraphicFramePr>
        <p:xfrm>
          <a:off x="603248" y="2124254"/>
          <a:ext cx="5614195" cy="311082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 name="Chart 3">
            <a:extLst>
              <a:ext uri="{FF2B5EF4-FFF2-40B4-BE49-F238E27FC236}">
                <a16:creationId xmlns:a16="http://schemas.microsoft.com/office/drawing/2014/main" id="{61E786E4-79AA-F10F-B3F4-C7D332D87B6F}"/>
              </a:ext>
            </a:extLst>
          </p:cNvPr>
          <p:cNvGraphicFramePr>
            <a:graphicFrameLocks/>
          </p:cNvGraphicFramePr>
          <p:nvPr>
            <p:extLst>
              <p:ext uri="{D42A27DB-BD31-4B8C-83A1-F6EECF244321}">
                <p14:modId xmlns:p14="http://schemas.microsoft.com/office/powerpoint/2010/main" val="1009983171"/>
              </p:ext>
            </p:extLst>
          </p:nvPr>
        </p:nvGraphicFramePr>
        <p:xfrm>
          <a:off x="6677891" y="2102845"/>
          <a:ext cx="5212483" cy="313223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24510300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BE4A8-AE69-C7AC-54A4-4373D2A7C3BA}"/>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6A3DA2FA-DA12-91E8-319C-EC191B9EB995}"/>
              </a:ext>
            </a:extLst>
          </p:cNvPr>
          <p:cNvPicPr>
            <a:picLocks noGrp="1" noRot="1" noMove="1" noResize="1" noEditPoints="1" noAdjustHandles="1" noChangeArrowheads="1" noChangeShapeType="1" noCrop="1"/>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D51C49D4-99D1-25D0-0EB8-4B100DC09375}"/>
              </a:ext>
            </a:extLst>
          </p:cNvPr>
          <p:cNvSpPr>
            <a:spLocks noGrp="1"/>
          </p:cNvSpPr>
          <p:nvPr>
            <p:ph type="body" sz="half" idx="1"/>
          </p:nvPr>
        </p:nvSpPr>
        <p:spPr>
          <a:xfrm>
            <a:off x="179729" y="951639"/>
            <a:ext cx="10183471" cy="1320813"/>
          </a:xfrm>
        </p:spPr>
        <p:txBody>
          <a:bodyPr>
            <a:noAutofit/>
          </a:bodyPr>
          <a:lstStyle/>
          <a:p>
            <a:r>
              <a:rPr lang="en-US" sz="3200" b="1">
                <a:solidFill>
                  <a:srgbClr val="7292CC"/>
                </a:solidFill>
              </a:rPr>
              <a:t>“</a:t>
            </a:r>
            <a:r>
              <a:rPr lang="en-GB" sz="3200" b="1">
                <a:solidFill>
                  <a:srgbClr val="7292CC"/>
                </a:solidFill>
              </a:rPr>
              <a:t>Some of the actions taken are having a positive impact, but which is then counter-balanced by</a:t>
            </a:r>
          </a:p>
          <a:p>
            <a:r>
              <a:rPr lang="en-GB" sz="3200" b="1">
                <a:solidFill>
                  <a:srgbClr val="7292CC"/>
                </a:solidFill>
              </a:rPr>
              <a:t>other things happening, particularly a constant climate of change and fear over jobs, funding,</a:t>
            </a:r>
          </a:p>
          <a:p>
            <a:r>
              <a:rPr lang="en-GB" sz="3200" b="1">
                <a:solidFill>
                  <a:srgbClr val="7292CC"/>
                </a:solidFill>
              </a:rPr>
              <a:t>etc, which reverse the positive effects that work on RC may have</a:t>
            </a:r>
            <a:r>
              <a:rPr lang="en-US" sz="3200" b="1">
                <a:solidFill>
                  <a:srgbClr val="7292CC"/>
                </a:solidFill>
              </a:rPr>
              <a:t>” </a:t>
            </a:r>
            <a:endParaRPr lang="en-IE" sz="3200" b="1">
              <a:solidFill>
                <a:srgbClr val="7292CC"/>
              </a:solidFill>
            </a:endParaRPr>
          </a:p>
        </p:txBody>
      </p:sp>
      <p:sp>
        <p:nvSpPr>
          <p:cNvPr id="4" name="TextBox 3">
            <a:extLst>
              <a:ext uri="{FF2B5EF4-FFF2-40B4-BE49-F238E27FC236}">
                <a16:creationId xmlns:a16="http://schemas.microsoft.com/office/drawing/2014/main" id="{012831FF-AB7E-34D9-8E35-9DEA06263BCC}"/>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62FF8873-F3FE-C1C6-24C7-568B7C0F8880}"/>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ext Placeholder 1">
            <a:extLst>
              <a:ext uri="{FF2B5EF4-FFF2-40B4-BE49-F238E27FC236}">
                <a16:creationId xmlns:a16="http://schemas.microsoft.com/office/drawing/2014/main" id="{85AD20E5-8379-210C-E1F8-85E12E8976E9}"/>
              </a:ext>
            </a:extLst>
          </p:cNvPr>
          <p:cNvSpPr txBox="1">
            <a:spLocks/>
          </p:cNvSpPr>
          <p:nvPr/>
        </p:nvSpPr>
        <p:spPr>
          <a:xfrm>
            <a:off x="1231900" y="3669117"/>
            <a:ext cx="10780372" cy="13208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1pPr>
            <a:lvl2pPr marL="0" marR="0" indent="2286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2pPr>
            <a:lvl3pPr marL="0" marR="0" indent="4572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3pPr>
            <a:lvl4pPr marL="0" marR="0" indent="6858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4pPr>
            <a:lvl5pPr marL="0" marR="0" indent="9144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US" sz="3200" b="1" kern="0">
                <a:solidFill>
                  <a:srgbClr val="7292CC"/>
                </a:solidFill>
              </a:rPr>
              <a:t>“</a:t>
            </a:r>
            <a:r>
              <a:rPr lang="en-GB" sz="3200" b="1" kern="0">
                <a:solidFill>
                  <a:srgbClr val="7292CC"/>
                </a:solidFill>
              </a:rPr>
              <a:t>I feel we were making progress, but the financial uncertainty of the sector has set things back,</a:t>
            </a:r>
          </a:p>
          <a:p>
            <a:r>
              <a:rPr lang="en-GB" sz="3200" b="1" kern="0">
                <a:solidFill>
                  <a:srgbClr val="7292CC"/>
                </a:solidFill>
              </a:rPr>
              <a:t>as the future is uncertain and cuts have been made. There is a greater focus on financial gain</a:t>
            </a:r>
          </a:p>
          <a:p>
            <a:r>
              <a:rPr lang="en-GB" sz="3200" b="1" kern="0">
                <a:solidFill>
                  <a:srgbClr val="7292CC"/>
                </a:solidFill>
              </a:rPr>
              <a:t>and not on research excellence, the pipeline of knowledge and impact.</a:t>
            </a:r>
            <a:r>
              <a:rPr lang="en-US" sz="3200" b="1" kern="0">
                <a:solidFill>
                  <a:srgbClr val="7292CC"/>
                </a:solidFill>
              </a:rPr>
              <a:t>” </a:t>
            </a:r>
            <a:endParaRPr lang="en-IE" sz="3200" b="1" kern="0">
              <a:solidFill>
                <a:srgbClr val="7292CC"/>
              </a:solidFill>
            </a:endParaRPr>
          </a:p>
        </p:txBody>
      </p:sp>
      <p:sp>
        <p:nvSpPr>
          <p:cNvPr id="9" name="Text Placeholder 1">
            <a:extLst>
              <a:ext uri="{FF2B5EF4-FFF2-40B4-BE49-F238E27FC236}">
                <a16:creationId xmlns:a16="http://schemas.microsoft.com/office/drawing/2014/main" id="{DBFA53EB-FE14-6851-98DD-9DB0F31EDCF7}"/>
              </a:ext>
            </a:extLst>
          </p:cNvPr>
          <p:cNvSpPr txBox="1">
            <a:spLocks/>
          </p:cNvSpPr>
          <p:nvPr/>
        </p:nvSpPr>
        <p:spPr>
          <a:xfrm>
            <a:off x="1828799" y="5534815"/>
            <a:ext cx="10183471" cy="13208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1pPr>
            <a:lvl2pPr marL="0" marR="0" indent="2286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2pPr>
            <a:lvl3pPr marL="0" marR="0" indent="4572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3pPr>
            <a:lvl4pPr marL="0" marR="0" indent="6858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4pPr>
            <a:lvl5pPr marL="0" marR="0" indent="9144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US" sz="3200" b="1" kern="0">
                <a:solidFill>
                  <a:srgbClr val="7292CC"/>
                </a:solidFill>
              </a:rPr>
              <a:t>“…..</a:t>
            </a:r>
            <a:r>
              <a:rPr lang="en-GB" sz="3200" b="1" kern="0">
                <a:solidFill>
                  <a:srgbClr val="7292CC"/>
                </a:solidFill>
              </a:rPr>
              <a:t> positive effect is limited due to</a:t>
            </a:r>
          </a:p>
          <a:p>
            <a:r>
              <a:rPr lang="en-GB" sz="3200" b="1" kern="0">
                <a:solidFill>
                  <a:srgbClr val="7292CC"/>
                </a:solidFill>
              </a:rPr>
              <a:t>the harsh landscape</a:t>
            </a:r>
            <a:r>
              <a:rPr lang="en-US" sz="3200" b="1" kern="0">
                <a:solidFill>
                  <a:srgbClr val="7292CC"/>
                </a:solidFill>
              </a:rPr>
              <a:t>” </a:t>
            </a:r>
            <a:endParaRPr lang="en-IE" sz="3200" b="1" kern="0">
              <a:solidFill>
                <a:srgbClr val="7292CC"/>
              </a:solidFill>
            </a:endParaRPr>
          </a:p>
        </p:txBody>
      </p:sp>
    </p:spTree>
    <p:extLst>
      <p:ext uri="{BB962C8B-B14F-4D97-AF65-F5344CB8AC3E}">
        <p14:creationId xmlns:p14="http://schemas.microsoft.com/office/powerpoint/2010/main" val="23531731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7DAD8-F01A-5811-5D09-74D634DD2D7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1C7D08F-E355-E7CB-E4E0-BBC9466AEB2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A04C977C-1773-92CD-D3DF-1E0CAA46072C}"/>
              </a:ext>
            </a:extLst>
          </p:cNvPr>
          <p:cNvSpPr txBox="1">
            <a:spLocks/>
          </p:cNvSpPr>
          <p:nvPr/>
        </p:nvSpPr>
        <p:spPr>
          <a:xfrm>
            <a:off x="474132" y="2715136"/>
            <a:ext cx="11169228" cy="28033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normAutofit/>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6600" kern="0" spc="-50" dirty="0">
                <a:solidFill>
                  <a:srgbClr val="FFFFFF"/>
                </a:solidFill>
                <a:latin typeface="Helvetica Neue Thin"/>
                <a:cs typeface="Helvetica"/>
                <a:sym typeface="Helvetica"/>
              </a:rPr>
              <a:t>Concordats</a:t>
            </a:r>
            <a:endParaRPr lang="en-US" sz="6600" dirty="0"/>
          </a:p>
          <a:p>
            <a:pPr marL="0" marR="0" lvl="0" indent="0" algn="l" defTabSz="412750">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lang="en-GB" sz="3100" b="0" i="0" u="none" strike="noStrike" kern="0" cap="none" spc="-50" normalizeH="0" baseline="0" noProof="0" dirty="0">
              <a:ln>
                <a:noFill/>
              </a:ln>
              <a:solidFill>
                <a:srgbClr val="FFFFFF"/>
              </a:solidFill>
              <a:effectLst/>
              <a:uLnTx/>
              <a:uFillTx/>
              <a:latin typeface="Helvetica Light"/>
              <a:ea typeface="Helvetica Neue Thin" panose="020B0403020202020204" pitchFamily="34" charset="0"/>
              <a:cs typeface="Helvetica"/>
            </a:endParaRPr>
          </a:p>
        </p:txBody>
      </p:sp>
    </p:spTree>
    <p:extLst>
      <p:ext uri="{BB962C8B-B14F-4D97-AF65-F5344CB8AC3E}">
        <p14:creationId xmlns:p14="http://schemas.microsoft.com/office/powerpoint/2010/main" val="312837634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ABC04-6587-B770-D3DE-653872F5CC42}"/>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347CF921-EAE9-746B-9377-D9D0B979E745}"/>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7" name="TextBox 6">
            <a:extLst>
              <a:ext uri="{FF2B5EF4-FFF2-40B4-BE49-F238E27FC236}">
                <a16:creationId xmlns:a16="http://schemas.microsoft.com/office/drawing/2014/main" id="{A7BB1A26-BA2A-FA28-5C4F-C3CE9CDC98C3}"/>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56A5F554-A743-E974-F723-76D171BD19BE}"/>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aphicFrame>
        <p:nvGraphicFramePr>
          <p:cNvPr id="3" name="Chart 2">
            <a:extLst>
              <a:ext uri="{FF2B5EF4-FFF2-40B4-BE49-F238E27FC236}">
                <a16:creationId xmlns:a16="http://schemas.microsoft.com/office/drawing/2014/main" id="{EC8B9E0E-3AEF-C6BC-541A-B645024F369B}"/>
              </a:ext>
              <a:ext uri="{147F2762-F138-4A5C-976F-8EAC2B608ADB}">
                <a16:predDERef xmlns:a16="http://schemas.microsoft.com/office/drawing/2014/main" pred="{06436560-3B92-233A-2548-D5ACEEF8583C}"/>
              </a:ext>
            </a:extLst>
          </p:cNvPr>
          <p:cNvGraphicFramePr>
            <a:graphicFrameLocks/>
          </p:cNvGraphicFramePr>
          <p:nvPr>
            <p:extLst>
              <p:ext uri="{D42A27DB-BD31-4B8C-83A1-F6EECF244321}">
                <p14:modId xmlns:p14="http://schemas.microsoft.com/office/powerpoint/2010/main" val="3817579587"/>
              </p:ext>
            </p:extLst>
          </p:nvPr>
        </p:nvGraphicFramePr>
        <p:xfrm>
          <a:off x="2514964" y="1810859"/>
          <a:ext cx="7662308" cy="4530654"/>
        </p:xfrm>
        <a:graphic>
          <a:graphicData uri="http://schemas.openxmlformats.org/drawingml/2006/chart">
            <c:chart xmlns:c="http://schemas.openxmlformats.org/drawingml/2006/chart" xmlns:r="http://schemas.openxmlformats.org/officeDocument/2006/relationships" r:id="rId6"/>
          </a:graphicData>
        </a:graphic>
      </p:graphicFrame>
      <p:sp>
        <p:nvSpPr>
          <p:cNvPr id="9" name="Title 4">
            <a:extLst>
              <a:ext uri="{FF2B5EF4-FFF2-40B4-BE49-F238E27FC236}">
                <a16:creationId xmlns:a16="http://schemas.microsoft.com/office/drawing/2014/main" id="{B56016D6-CAB3-EAFF-49FA-B80BF76B1030}"/>
              </a:ext>
            </a:extLst>
          </p:cNvPr>
          <p:cNvSpPr txBox="1">
            <a:spLocks/>
          </p:cNvSpPr>
          <p:nvPr/>
        </p:nvSpPr>
        <p:spPr>
          <a:xfrm>
            <a:off x="609024" y="516487"/>
            <a:ext cx="10519224" cy="71755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a:lstStyle>
          <a:p>
            <a:r>
              <a:rPr lang="en-IE" kern="0" dirty="0">
                <a:solidFill>
                  <a:srgbClr val="7292CC"/>
                </a:solidFill>
              </a:rPr>
              <a:t>The Influence of Concordats</a:t>
            </a:r>
          </a:p>
        </p:txBody>
      </p:sp>
      <p:sp>
        <p:nvSpPr>
          <p:cNvPr id="10" name="TextBox 9">
            <a:extLst>
              <a:ext uri="{FF2B5EF4-FFF2-40B4-BE49-F238E27FC236}">
                <a16:creationId xmlns:a16="http://schemas.microsoft.com/office/drawing/2014/main" id="{1B09D1B5-C728-4AD8-7346-A8A9A6DD9C02}"/>
              </a:ext>
            </a:extLst>
          </p:cNvPr>
          <p:cNvSpPr txBox="1"/>
          <p:nvPr/>
        </p:nvSpPr>
        <p:spPr>
          <a:xfrm>
            <a:off x="609024" y="1101820"/>
            <a:ext cx="11305608"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GB" sz="2400" dirty="0">
                <a:solidFill>
                  <a:schemeClr val="tx1">
                    <a:lumMod val="50000"/>
                  </a:schemeClr>
                </a:solidFill>
              </a:rPr>
              <a:t>How influential do you think external concordats have been in shaping changes to research culture in your organisation over the last 5 years?</a:t>
            </a:r>
            <a:endParaRPr lang="en-GB" sz="2400" b="0" i="0" u="none" strike="noStrike" cap="none" spc="0" normalizeH="0" baseline="0" dirty="0">
              <a:ln>
                <a:noFill/>
              </a:ln>
              <a:solidFill>
                <a:schemeClr val="tx1">
                  <a:lumMod val="50000"/>
                </a:schemeClr>
              </a:solidFill>
              <a:effectLst/>
              <a:uFillTx/>
              <a:latin typeface="+mn-lt"/>
              <a:ea typeface="+mn-ea"/>
              <a:cs typeface="+mn-cs"/>
            </a:endParaRPr>
          </a:p>
        </p:txBody>
      </p:sp>
    </p:spTree>
    <p:extLst>
      <p:ext uri="{BB962C8B-B14F-4D97-AF65-F5344CB8AC3E}">
        <p14:creationId xmlns:p14="http://schemas.microsoft.com/office/powerpoint/2010/main" val="4016321930"/>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C7FE7-29AA-9C2A-03CB-9298D76C70AA}"/>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35CF5C8-7AC9-3A44-DF87-5A3DFC5DDD67}"/>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53A73EF2-9781-4B83-31B4-8B8E1A2290AF}"/>
              </a:ext>
            </a:extLst>
          </p:cNvPr>
          <p:cNvSpPr>
            <a:spLocks noGrp="1"/>
          </p:cNvSpPr>
          <p:nvPr>
            <p:ph type="title"/>
          </p:nvPr>
        </p:nvSpPr>
        <p:spPr>
          <a:xfrm>
            <a:off x="603248" y="539750"/>
            <a:ext cx="10552432" cy="717550"/>
          </a:xfrm>
        </p:spPr>
        <p:txBody>
          <a:bodyPr>
            <a:normAutofit/>
          </a:bodyPr>
          <a:lstStyle/>
          <a:p>
            <a:r>
              <a:rPr lang="en-IE" dirty="0">
                <a:solidFill>
                  <a:srgbClr val="7292CC"/>
                </a:solidFill>
              </a:rPr>
              <a:t>Familiarity with Concordats</a:t>
            </a:r>
          </a:p>
        </p:txBody>
      </p:sp>
      <p:sp>
        <p:nvSpPr>
          <p:cNvPr id="8" name="TextBox 7">
            <a:extLst>
              <a:ext uri="{FF2B5EF4-FFF2-40B4-BE49-F238E27FC236}">
                <a16:creationId xmlns:a16="http://schemas.microsoft.com/office/drawing/2014/main" id="{E7A08C7B-78F1-E37B-BF82-930FE837BF00}"/>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E453B4AB-7C1C-3BC7-A0E8-CBE7EB8F2A4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extBox 5">
            <a:extLst>
              <a:ext uri="{FF2B5EF4-FFF2-40B4-BE49-F238E27FC236}">
                <a16:creationId xmlns:a16="http://schemas.microsoft.com/office/drawing/2014/main" id="{F17AE65A-2FD5-85D6-904F-76490C0C090C}"/>
              </a:ext>
            </a:extLst>
          </p:cNvPr>
          <p:cNvSpPr txBox="1"/>
          <p:nvPr/>
        </p:nvSpPr>
        <p:spPr>
          <a:xfrm>
            <a:off x="609024" y="1229665"/>
            <a:ext cx="5486976"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GB" sz="2000" dirty="0">
                <a:solidFill>
                  <a:schemeClr val="tx1">
                    <a:lumMod val="50000"/>
                  </a:schemeClr>
                </a:solidFill>
              </a:rPr>
              <a:t>How familiar are you with the following?</a:t>
            </a:r>
            <a:endParaRPr lang="en-GB" sz="2000" b="0" i="0" u="none" strike="noStrike" cap="none" spc="0" normalizeH="0" baseline="0" dirty="0">
              <a:ln>
                <a:noFill/>
              </a:ln>
              <a:solidFill>
                <a:schemeClr val="tx1">
                  <a:lumMod val="50000"/>
                </a:schemeClr>
              </a:solidFill>
              <a:effectLst/>
              <a:uFillTx/>
              <a:latin typeface="+mn-lt"/>
              <a:ea typeface="+mn-ea"/>
              <a:cs typeface="+mn-cs"/>
            </a:endParaRPr>
          </a:p>
        </p:txBody>
      </p:sp>
      <p:sp>
        <p:nvSpPr>
          <p:cNvPr id="9" name="TextBox 8">
            <a:extLst>
              <a:ext uri="{FF2B5EF4-FFF2-40B4-BE49-F238E27FC236}">
                <a16:creationId xmlns:a16="http://schemas.microsoft.com/office/drawing/2014/main" id="{4C04EA3E-0771-184A-BCBF-7F5FDE042472}"/>
              </a:ext>
            </a:extLst>
          </p:cNvPr>
          <p:cNvSpPr txBox="1"/>
          <p:nvPr/>
        </p:nvSpPr>
        <p:spPr>
          <a:xfrm>
            <a:off x="8689017" y="1187975"/>
            <a:ext cx="3323253" cy="49039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85750" indent="-285750" defTabSz="2438338" hangingPunct="0">
              <a:buFont typeface="Arial" panose="020B0604020202020204" pitchFamily="34" charset="0"/>
              <a:buChar char="•"/>
            </a:pPr>
            <a:r>
              <a:rPr lang="en-GB" sz="2400" dirty="0">
                <a:solidFill>
                  <a:schemeClr val="bg2">
                    <a:lumMod val="10000"/>
                  </a:schemeClr>
                </a:solidFill>
                <a:sym typeface="Helvetica Neue"/>
              </a:rPr>
              <a:t>For these concordats overall  awareness and understanding lower than in 2020</a:t>
            </a:r>
          </a:p>
          <a:p>
            <a:pPr defTabSz="2438338" hangingPunct="0"/>
            <a:endParaRPr lang="en-GB" sz="2400" dirty="0">
              <a:solidFill>
                <a:schemeClr val="bg2">
                  <a:lumMod val="10000"/>
                </a:schemeClr>
              </a:solidFill>
              <a:sym typeface="Helvetica Neue"/>
            </a:endParaRPr>
          </a:p>
          <a:p>
            <a:pPr marL="285750" indent="-285750" defTabSz="2438338" hangingPunct="0">
              <a:buFont typeface="Arial" panose="020B0604020202020204" pitchFamily="34" charset="0"/>
              <a:buChar char="•"/>
            </a:pPr>
            <a:r>
              <a:rPr kumimoji="0" lang="en-GB" sz="2400" b="0" i="0" u="none" strike="noStrike" cap="none" spc="0" normalizeH="0" baseline="0" dirty="0">
                <a:ln>
                  <a:noFill/>
                </a:ln>
                <a:solidFill>
                  <a:schemeClr val="bg2">
                    <a:lumMod val="10000"/>
                  </a:schemeClr>
                </a:solidFill>
                <a:effectLst/>
                <a:uFillTx/>
                <a:sym typeface="Helvetica Neue"/>
              </a:rPr>
              <a:t>Highest awareness </a:t>
            </a:r>
            <a:r>
              <a:rPr lang="en-GB" sz="2400" dirty="0">
                <a:solidFill>
                  <a:schemeClr val="bg2">
                    <a:lumMod val="10000"/>
                  </a:schemeClr>
                </a:solidFill>
                <a:sym typeface="Helvetica Neue"/>
              </a:rPr>
              <a:t>for Open Research Data</a:t>
            </a:r>
          </a:p>
          <a:p>
            <a:pPr marL="285750" indent="-285750" defTabSz="2438338" hangingPunct="0">
              <a:buFont typeface="Arial" panose="020B0604020202020204" pitchFamily="34" charset="0"/>
              <a:buChar char="•"/>
            </a:pPr>
            <a:endParaRPr kumimoji="0" lang="en-GB" sz="2400" b="0" i="0" u="none" strike="noStrike" cap="none" spc="0" normalizeH="0" baseline="0" dirty="0">
              <a:ln>
                <a:noFill/>
              </a:ln>
              <a:solidFill>
                <a:schemeClr val="bg2">
                  <a:lumMod val="10000"/>
                </a:schemeClr>
              </a:solidFill>
              <a:effectLst/>
              <a:uFillTx/>
              <a:sym typeface="Helvetica Neue"/>
            </a:endParaRPr>
          </a:p>
          <a:p>
            <a:pPr marL="285750" indent="-285750" defTabSz="2438338" hangingPunct="0">
              <a:buFont typeface="Arial" panose="020B0604020202020204" pitchFamily="34" charset="0"/>
              <a:buChar char="•"/>
            </a:pPr>
            <a:r>
              <a:rPr lang="en-GB" sz="2400" dirty="0">
                <a:solidFill>
                  <a:schemeClr val="bg2">
                    <a:lumMod val="10000"/>
                  </a:schemeClr>
                </a:solidFill>
                <a:sym typeface="Helvetica Neue"/>
              </a:rPr>
              <a:t>A good understanding doesn’t go above 25%</a:t>
            </a:r>
            <a:endParaRPr kumimoji="0" lang="en-GB" sz="2400" b="0" i="0" u="none" strike="noStrike" cap="none" spc="0" normalizeH="0" baseline="0" dirty="0">
              <a:ln>
                <a:noFill/>
              </a:ln>
              <a:solidFill>
                <a:schemeClr val="bg2">
                  <a:lumMod val="10000"/>
                </a:schemeClr>
              </a:solidFill>
              <a:effectLst/>
              <a:uFillTx/>
              <a:sym typeface="Helvetica Neue"/>
            </a:endParaRPr>
          </a:p>
        </p:txBody>
      </p:sp>
      <p:graphicFrame>
        <p:nvGraphicFramePr>
          <p:cNvPr id="12" name="Chart 11">
            <a:extLst>
              <a:ext uri="{FF2B5EF4-FFF2-40B4-BE49-F238E27FC236}">
                <a16:creationId xmlns:a16="http://schemas.microsoft.com/office/drawing/2014/main" id="{72193E92-6BE0-47A3-7673-79D97FD3B210}"/>
              </a:ext>
            </a:extLst>
          </p:cNvPr>
          <p:cNvGraphicFramePr>
            <a:graphicFrameLocks/>
          </p:cNvGraphicFramePr>
          <p:nvPr>
            <p:extLst>
              <p:ext uri="{D42A27DB-BD31-4B8C-83A1-F6EECF244321}">
                <p14:modId xmlns:p14="http://schemas.microsoft.com/office/powerpoint/2010/main" val="1824817539"/>
              </p:ext>
            </p:extLst>
          </p:nvPr>
        </p:nvGraphicFramePr>
        <p:xfrm>
          <a:off x="1085507" y="1683733"/>
          <a:ext cx="7226529" cy="409212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34519901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8922C-7124-D32D-36B9-34989230670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162744F-801F-683B-32B3-E803A5E32407}"/>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30BAFA24-C657-9D55-7447-B7F243C0F9CD}"/>
              </a:ext>
            </a:extLst>
          </p:cNvPr>
          <p:cNvSpPr>
            <a:spLocks noGrp="1"/>
          </p:cNvSpPr>
          <p:nvPr>
            <p:ph type="title"/>
          </p:nvPr>
        </p:nvSpPr>
        <p:spPr>
          <a:xfrm>
            <a:off x="603248" y="539750"/>
            <a:ext cx="8559040" cy="717550"/>
          </a:xfrm>
        </p:spPr>
        <p:txBody>
          <a:bodyPr>
            <a:normAutofit/>
          </a:bodyPr>
          <a:lstStyle/>
          <a:p>
            <a:r>
              <a:rPr lang="en-IE" dirty="0">
                <a:solidFill>
                  <a:srgbClr val="7292CC"/>
                </a:solidFill>
              </a:rPr>
              <a:t>Familiarity with Concordats</a:t>
            </a:r>
          </a:p>
        </p:txBody>
      </p:sp>
      <p:sp>
        <p:nvSpPr>
          <p:cNvPr id="8" name="TextBox 7">
            <a:extLst>
              <a:ext uri="{FF2B5EF4-FFF2-40B4-BE49-F238E27FC236}">
                <a16:creationId xmlns:a16="http://schemas.microsoft.com/office/drawing/2014/main" id="{D92F58AD-3A47-C2F2-6329-E12F70F0FD0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CB9EC2D9-8B1F-2E6B-E1B9-E277A272901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extBox 5">
            <a:extLst>
              <a:ext uri="{FF2B5EF4-FFF2-40B4-BE49-F238E27FC236}">
                <a16:creationId xmlns:a16="http://schemas.microsoft.com/office/drawing/2014/main" id="{BBED2D88-1080-53DC-3BC5-85AC0ED7C8C3}"/>
              </a:ext>
            </a:extLst>
          </p:cNvPr>
          <p:cNvSpPr txBox="1"/>
          <p:nvPr/>
        </p:nvSpPr>
        <p:spPr>
          <a:xfrm>
            <a:off x="609024" y="1229665"/>
            <a:ext cx="5486976"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GB" sz="2000" dirty="0">
                <a:solidFill>
                  <a:schemeClr val="tx1">
                    <a:lumMod val="50000"/>
                  </a:schemeClr>
                </a:solidFill>
              </a:rPr>
              <a:t>How familiar are you with the following?</a:t>
            </a:r>
            <a:endParaRPr lang="en-GB" sz="2000" b="0" i="0" u="none" strike="noStrike" cap="none" spc="0" normalizeH="0" baseline="0" dirty="0">
              <a:ln>
                <a:noFill/>
              </a:ln>
              <a:solidFill>
                <a:schemeClr val="tx1">
                  <a:lumMod val="50000"/>
                </a:schemeClr>
              </a:solidFill>
              <a:effectLst/>
              <a:uFillTx/>
              <a:latin typeface="+mn-lt"/>
              <a:ea typeface="+mn-ea"/>
              <a:cs typeface="+mn-cs"/>
            </a:endParaRPr>
          </a:p>
        </p:txBody>
      </p:sp>
      <p:graphicFrame>
        <p:nvGraphicFramePr>
          <p:cNvPr id="3" name="Chart 2">
            <a:extLst>
              <a:ext uri="{FF2B5EF4-FFF2-40B4-BE49-F238E27FC236}">
                <a16:creationId xmlns:a16="http://schemas.microsoft.com/office/drawing/2014/main" id="{204D54B0-DF79-A59F-0BB7-B75B0500E977}"/>
              </a:ext>
            </a:extLst>
          </p:cNvPr>
          <p:cNvGraphicFramePr>
            <a:graphicFrameLocks/>
          </p:cNvGraphicFramePr>
          <p:nvPr>
            <p:extLst>
              <p:ext uri="{D42A27DB-BD31-4B8C-83A1-F6EECF244321}">
                <p14:modId xmlns:p14="http://schemas.microsoft.com/office/powerpoint/2010/main" val="3935015635"/>
              </p:ext>
            </p:extLst>
          </p:nvPr>
        </p:nvGraphicFramePr>
        <p:xfrm>
          <a:off x="2152462" y="1644131"/>
          <a:ext cx="6939966" cy="4809671"/>
        </p:xfrm>
        <a:graphic>
          <a:graphicData uri="http://schemas.openxmlformats.org/drawingml/2006/chart">
            <c:chart xmlns:c="http://schemas.openxmlformats.org/drawingml/2006/chart" xmlns:r="http://schemas.openxmlformats.org/officeDocument/2006/relationships" r:id="rId6"/>
          </a:graphicData>
        </a:graphic>
      </p:graphicFrame>
      <p:sp>
        <p:nvSpPr>
          <p:cNvPr id="4" name="TextBox 3">
            <a:extLst>
              <a:ext uri="{FF2B5EF4-FFF2-40B4-BE49-F238E27FC236}">
                <a16:creationId xmlns:a16="http://schemas.microsoft.com/office/drawing/2014/main" id="{6AAF2701-58B2-FE51-F0DA-9D2BABC1ACBB}"/>
              </a:ext>
            </a:extLst>
          </p:cNvPr>
          <p:cNvSpPr txBox="1"/>
          <p:nvPr/>
        </p:nvSpPr>
        <p:spPr>
          <a:xfrm>
            <a:off x="9244189" y="901376"/>
            <a:ext cx="2604248" cy="50885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85750" indent="-285750" defTabSz="2438338" hangingPunct="0">
              <a:buFont typeface="Arial" panose="020B0604020202020204" pitchFamily="34" charset="0"/>
              <a:buChar char="•"/>
            </a:pPr>
            <a:r>
              <a:rPr lang="en-GB" dirty="0">
                <a:solidFill>
                  <a:schemeClr val="bg2">
                    <a:lumMod val="10000"/>
                  </a:schemeClr>
                </a:solidFill>
                <a:sym typeface="Helvetica Neue"/>
              </a:rPr>
              <a:t>Much greater understanding and awareness for these areas</a:t>
            </a:r>
          </a:p>
          <a:p>
            <a:pPr defTabSz="2438338" hangingPunct="0"/>
            <a:endParaRPr lang="en-GB" dirty="0">
              <a:solidFill>
                <a:schemeClr val="bg2">
                  <a:lumMod val="10000"/>
                </a:schemeClr>
              </a:solidFill>
              <a:sym typeface="Helvetica Neue"/>
            </a:endParaRPr>
          </a:p>
          <a:p>
            <a:pPr marL="285750" indent="-285750" defTabSz="2438338" hangingPunct="0">
              <a:buFont typeface="Arial" panose="020B0604020202020204" pitchFamily="34" charset="0"/>
              <a:buChar char="•"/>
            </a:pPr>
            <a:r>
              <a:rPr kumimoji="0" lang="en-GB" b="0" i="0" u="none" strike="noStrike" cap="none" spc="0" normalizeH="0" baseline="0" dirty="0" err="1">
                <a:ln>
                  <a:noFill/>
                </a:ln>
                <a:solidFill>
                  <a:schemeClr val="bg2">
                    <a:lumMod val="10000"/>
                  </a:schemeClr>
                </a:solidFill>
                <a:effectLst/>
                <a:uFillTx/>
                <a:latin typeface="+mn-lt"/>
                <a:ea typeface="+mn-ea"/>
                <a:cs typeface="+mn-cs"/>
                <a:sym typeface="Helvetica Neue"/>
              </a:rPr>
              <a:t>ORCiD</a:t>
            </a:r>
            <a:r>
              <a:rPr kumimoji="0" lang="en-GB" b="0" i="0" u="none" strike="noStrike" cap="none" spc="0" normalizeH="0" baseline="0" dirty="0">
                <a:ln>
                  <a:noFill/>
                </a:ln>
                <a:solidFill>
                  <a:schemeClr val="bg2">
                    <a:lumMod val="10000"/>
                  </a:schemeClr>
                </a:solidFill>
                <a:effectLst/>
                <a:uFillTx/>
                <a:latin typeface="+mn-lt"/>
                <a:ea typeface="+mn-ea"/>
                <a:cs typeface="+mn-cs"/>
                <a:sym typeface="Helvetica Neue"/>
              </a:rPr>
              <a:t>, Researcher</a:t>
            </a:r>
            <a:r>
              <a:rPr kumimoji="0" lang="en-GB" b="0" i="0" u="none" strike="noStrike" cap="none" spc="0" normalizeH="0" dirty="0">
                <a:ln>
                  <a:noFill/>
                </a:ln>
                <a:solidFill>
                  <a:schemeClr val="bg2">
                    <a:lumMod val="10000"/>
                  </a:schemeClr>
                </a:solidFill>
                <a:effectLst/>
                <a:uFillTx/>
                <a:latin typeface="+mn-lt"/>
                <a:ea typeface="+mn-ea"/>
                <a:cs typeface="+mn-cs"/>
                <a:sym typeface="Helvetica Neue"/>
              </a:rPr>
              <a:t> development concordat and </a:t>
            </a:r>
            <a:r>
              <a:rPr kumimoji="0" lang="en-GB" b="0" i="0" u="none" strike="noStrike" cap="none" spc="0" normalizeH="0" dirty="0" err="1">
                <a:ln>
                  <a:noFill/>
                </a:ln>
                <a:solidFill>
                  <a:schemeClr val="bg2">
                    <a:lumMod val="10000"/>
                  </a:schemeClr>
                </a:solidFill>
                <a:effectLst/>
                <a:uFillTx/>
                <a:latin typeface="+mn-lt"/>
                <a:ea typeface="+mn-ea"/>
                <a:cs typeface="+mn-cs"/>
                <a:sym typeface="Helvetica Neue"/>
              </a:rPr>
              <a:t>DoRA</a:t>
            </a:r>
            <a:r>
              <a:rPr kumimoji="0" lang="en-GB" b="0" i="0" u="none" strike="noStrike" cap="none" spc="0" normalizeH="0" dirty="0">
                <a:ln>
                  <a:noFill/>
                </a:ln>
                <a:solidFill>
                  <a:schemeClr val="bg2">
                    <a:lumMod val="10000"/>
                  </a:schemeClr>
                </a:solidFill>
                <a:effectLst/>
                <a:uFillTx/>
                <a:latin typeface="+mn-lt"/>
                <a:ea typeface="+mn-ea"/>
                <a:cs typeface="+mn-cs"/>
                <a:sym typeface="Helvetica Neue"/>
              </a:rPr>
              <a:t> reported to have a higher level of “good understanding” in 2026</a:t>
            </a:r>
          </a:p>
          <a:p>
            <a:pPr marL="285750" indent="-285750" defTabSz="2438338" hangingPunct="0">
              <a:buFont typeface="Arial" panose="020B0604020202020204" pitchFamily="34" charset="0"/>
              <a:buChar char="•"/>
            </a:pPr>
            <a:endParaRPr lang="en-GB" baseline="0" dirty="0">
              <a:solidFill>
                <a:schemeClr val="bg2">
                  <a:lumMod val="10000"/>
                </a:schemeClr>
              </a:solidFill>
              <a:sym typeface="Helvetica Neue"/>
            </a:endParaRPr>
          </a:p>
          <a:p>
            <a:pPr marL="285750" indent="-285750" defTabSz="2438338" hangingPunct="0">
              <a:buFont typeface="Arial" panose="020B0604020202020204" pitchFamily="34" charset="0"/>
              <a:buChar char="•"/>
            </a:pPr>
            <a:r>
              <a:rPr lang="en-GB" dirty="0">
                <a:solidFill>
                  <a:schemeClr val="bg2">
                    <a:lumMod val="10000"/>
                  </a:schemeClr>
                </a:solidFill>
                <a:sym typeface="Helvetica Neue"/>
              </a:rPr>
              <a:t>Open Access Principles, </a:t>
            </a:r>
            <a:r>
              <a:rPr lang="en-GB" dirty="0" err="1">
                <a:solidFill>
                  <a:schemeClr val="bg2">
                    <a:lumMod val="10000"/>
                  </a:schemeClr>
                </a:solidFill>
                <a:sym typeface="Helvetica Neue"/>
              </a:rPr>
              <a:t>ORCiD</a:t>
            </a:r>
            <a:r>
              <a:rPr lang="en-GB" dirty="0">
                <a:solidFill>
                  <a:schemeClr val="bg2">
                    <a:lumMod val="10000"/>
                  </a:schemeClr>
                </a:solidFill>
                <a:sym typeface="Helvetica Neue"/>
              </a:rPr>
              <a:t> and Researcher Development all with &gt; 80% awareness</a:t>
            </a:r>
            <a:endParaRPr kumimoji="0" lang="en-GB" b="0" i="0" u="none" strike="noStrike" cap="none" spc="0" normalizeH="0" baseline="0" dirty="0">
              <a:ln>
                <a:noFill/>
              </a:ln>
              <a:solidFill>
                <a:schemeClr val="bg2">
                  <a:lumMod val="10000"/>
                </a:schemeClr>
              </a:solidFill>
              <a:effectLst/>
              <a:uFillTx/>
              <a:latin typeface="+mn-lt"/>
              <a:ea typeface="+mn-ea"/>
              <a:cs typeface="+mn-cs"/>
              <a:sym typeface="Helvetica Neue"/>
            </a:endParaRPr>
          </a:p>
        </p:txBody>
      </p:sp>
    </p:spTree>
    <p:extLst>
      <p:ext uri="{BB962C8B-B14F-4D97-AF65-F5344CB8AC3E}">
        <p14:creationId xmlns:p14="http://schemas.microsoft.com/office/powerpoint/2010/main" val="146533586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BCA5A-E2A9-0172-C07E-67023B17E3D5}"/>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14E6AB46-9AB2-75A1-97C4-8AF76B5007E9}"/>
              </a:ext>
            </a:extLst>
          </p:cNvPr>
          <p:cNvPicPr>
            <a:picLocks noGrp="1" noRot="1" noMove="1" noResize="1" noEditPoints="1" noAdjustHandles="1" noChangeArrowheads="1" noChangeShapeType="1" noCrop="1"/>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2" name="Text Placeholder 1">
            <a:extLst>
              <a:ext uri="{FF2B5EF4-FFF2-40B4-BE49-F238E27FC236}">
                <a16:creationId xmlns:a16="http://schemas.microsoft.com/office/drawing/2014/main" id="{AB03F42D-8CF9-9F18-665F-3EC952A2052B}"/>
              </a:ext>
            </a:extLst>
          </p:cNvPr>
          <p:cNvSpPr>
            <a:spLocks noGrp="1"/>
          </p:cNvSpPr>
          <p:nvPr>
            <p:ph type="body" sz="half" idx="1"/>
          </p:nvPr>
        </p:nvSpPr>
        <p:spPr>
          <a:xfrm>
            <a:off x="323294" y="462706"/>
            <a:ext cx="5769673" cy="3927072"/>
          </a:xfrm>
        </p:spPr>
        <p:txBody>
          <a:bodyPr lIns="50800" tIns="50800" rIns="50800" bIns="50800" anchor="ctr">
            <a:noAutofit/>
          </a:bodyPr>
          <a:lstStyle/>
          <a:p>
            <a:r>
              <a:rPr lang="en-GB" sz="3200" b="1" dirty="0">
                <a:solidFill>
                  <a:srgbClr val="7292CC"/>
                </a:solidFill>
              </a:rPr>
              <a:t>"Whilst having funder or concordat driven requirements for improvements in research integrity or culture practices is great, actually committing resource to it is not a strength of many institutions"</a:t>
            </a:r>
            <a:endParaRPr lang="en-US" sz="3200" b="1" dirty="0">
              <a:solidFill>
                <a:srgbClr val="7292CC"/>
              </a:solidFill>
            </a:endParaRPr>
          </a:p>
        </p:txBody>
      </p:sp>
      <p:sp>
        <p:nvSpPr>
          <p:cNvPr id="4" name="TextBox 3">
            <a:extLst>
              <a:ext uri="{FF2B5EF4-FFF2-40B4-BE49-F238E27FC236}">
                <a16:creationId xmlns:a16="http://schemas.microsoft.com/office/drawing/2014/main" id="{64A291B9-0701-EB00-3690-F08884A2C82B}"/>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0798D10F-BE4B-A405-1209-17A9346B0A8D}"/>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7" name="Text Placeholder 1">
            <a:extLst>
              <a:ext uri="{FF2B5EF4-FFF2-40B4-BE49-F238E27FC236}">
                <a16:creationId xmlns:a16="http://schemas.microsoft.com/office/drawing/2014/main" id="{D300A5AD-4FB4-1F02-58FF-E60069DD2237}"/>
              </a:ext>
            </a:extLst>
          </p:cNvPr>
          <p:cNvSpPr txBox="1">
            <a:spLocks/>
          </p:cNvSpPr>
          <p:nvPr/>
        </p:nvSpPr>
        <p:spPr>
          <a:xfrm>
            <a:off x="6085781" y="2901107"/>
            <a:ext cx="5449413" cy="29662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1pPr>
            <a:lvl2pPr marL="0" marR="0" indent="2286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2pPr>
            <a:lvl3pPr marL="0" marR="0" indent="4572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3pPr>
            <a:lvl4pPr marL="0" marR="0" indent="6858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4pPr>
            <a:lvl5pPr marL="0" marR="0" indent="9144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GB" sz="3200" b="1">
                <a:solidFill>
                  <a:srgbClr val="7292CC"/>
                </a:solidFill>
              </a:rPr>
              <a:t>"Compliance with all these different Concordats and commitments are only pushing RMAs to the brink. Being identified as non-compliant feels terrifying and is contributing to the pressure upon RMAs."</a:t>
            </a:r>
            <a:endParaRPr lang="en-US" sz="3200" b="1" kern="0">
              <a:solidFill>
                <a:srgbClr val="7292CC"/>
              </a:solidFill>
            </a:endParaRPr>
          </a:p>
        </p:txBody>
      </p:sp>
    </p:spTree>
    <p:extLst>
      <p:ext uri="{BB962C8B-B14F-4D97-AF65-F5344CB8AC3E}">
        <p14:creationId xmlns:p14="http://schemas.microsoft.com/office/powerpoint/2010/main" val="25586720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714B93-656A-34A8-037C-0D6D17551A8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AE2735D-522F-5575-F3DF-06C8C095CDA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7B233B35-1263-591F-5C91-52FEA31DE50E}"/>
              </a:ext>
            </a:extLst>
          </p:cNvPr>
          <p:cNvSpPr txBox="1">
            <a:spLocks/>
          </p:cNvSpPr>
          <p:nvPr/>
        </p:nvSpPr>
        <p:spPr>
          <a:xfrm>
            <a:off x="474132" y="2715136"/>
            <a:ext cx="11169228" cy="28033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normAutofit/>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6600" kern="0" spc="-50" dirty="0">
                <a:solidFill>
                  <a:srgbClr val="FFFFFF"/>
                </a:solidFill>
                <a:latin typeface="Helvetica Neue Thin"/>
                <a:cs typeface="Helvetica"/>
                <a:sym typeface="Helvetica"/>
              </a:rPr>
              <a:t>Careers</a:t>
            </a:r>
            <a:endParaRPr lang="en-US" sz="6600" dirty="0"/>
          </a:p>
          <a:p>
            <a:pPr marL="0" marR="0" lvl="0" indent="0" algn="l" defTabSz="412750">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lang="en-GB" sz="3100" b="0" i="0" u="none" strike="noStrike" kern="0" cap="none" spc="-50" normalizeH="0" baseline="0" noProof="0" dirty="0">
              <a:ln>
                <a:noFill/>
              </a:ln>
              <a:solidFill>
                <a:srgbClr val="FFFFFF"/>
              </a:solidFill>
              <a:effectLst/>
              <a:uLnTx/>
              <a:uFillTx/>
              <a:latin typeface="Helvetica Light"/>
              <a:ea typeface="Helvetica Neue Thin" panose="020B0403020202020204" pitchFamily="34" charset="0"/>
              <a:cs typeface="Helvetica"/>
            </a:endParaRPr>
          </a:p>
        </p:txBody>
      </p:sp>
    </p:spTree>
    <p:extLst>
      <p:ext uri="{BB962C8B-B14F-4D97-AF65-F5344CB8AC3E}">
        <p14:creationId xmlns:p14="http://schemas.microsoft.com/office/powerpoint/2010/main" val="399324385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96135AB-F1B6-DCDA-CBCE-D595BF1D279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3" name="Text Placeholder 2">
            <a:extLst>
              <a:ext uri="{FF2B5EF4-FFF2-40B4-BE49-F238E27FC236}">
                <a16:creationId xmlns:a16="http://schemas.microsoft.com/office/drawing/2014/main" id="{D6848F1F-10F3-AC05-A285-ACEBF5177856}"/>
              </a:ext>
            </a:extLst>
          </p:cNvPr>
          <p:cNvSpPr>
            <a:spLocks noGrp="1"/>
          </p:cNvSpPr>
          <p:nvPr>
            <p:ph type="body" sz="half" idx="1"/>
          </p:nvPr>
        </p:nvSpPr>
        <p:spPr>
          <a:xfrm>
            <a:off x="603250" y="1173829"/>
            <a:ext cx="10887710" cy="4928985"/>
          </a:xfrm>
        </p:spPr>
        <p:txBody>
          <a:bodyPr lIns="50800" tIns="50800" rIns="50800" bIns="50800" anchor="t">
            <a:normAutofit fontScale="92500" lnSpcReduction="20000"/>
          </a:bodyPr>
          <a:lstStyle/>
          <a:p>
            <a:pPr>
              <a:lnSpc>
                <a:spcPct val="120000"/>
              </a:lnSpc>
              <a:spcBef>
                <a:spcPts val="0"/>
              </a:spcBef>
              <a:spcAft>
                <a:spcPts val="600"/>
              </a:spcAft>
            </a:pPr>
            <a:r>
              <a:rPr lang="en-IE" dirty="0"/>
              <a:t>ARMA 2020 </a:t>
            </a:r>
            <a:r>
              <a:rPr lang="en-IE"/>
              <a:t>Survey was </a:t>
            </a:r>
            <a:r>
              <a:rPr lang="en-GB" dirty="0"/>
              <a:t>a landmark study focusing on the experiences of research managers, administrators, and support staff</a:t>
            </a:r>
          </a:p>
          <a:p>
            <a:pPr>
              <a:lnSpc>
                <a:spcPct val="120000"/>
              </a:lnSpc>
              <a:spcBef>
                <a:spcPts val="0"/>
              </a:spcBef>
              <a:spcAft>
                <a:spcPts val="600"/>
              </a:spcAft>
            </a:pPr>
            <a:r>
              <a:rPr lang="en-GB" dirty="0"/>
              <a:t>Based on the </a:t>
            </a:r>
            <a:r>
              <a:rPr lang="en-GB" dirty="0" err="1"/>
              <a:t>Wellcome</a:t>
            </a:r>
            <a:r>
              <a:rPr lang="en-GB" dirty="0"/>
              <a:t> Trust </a:t>
            </a:r>
            <a:r>
              <a:rPr lang="en-GB" b="1" i="1" dirty="0"/>
              <a:t>What researchers think about the culture that they work in</a:t>
            </a:r>
            <a:r>
              <a:rPr lang="en-GB" i="1" dirty="0"/>
              <a:t> </a:t>
            </a:r>
            <a:r>
              <a:rPr lang="en-GB" dirty="0"/>
              <a:t>2020 survey</a:t>
            </a:r>
          </a:p>
          <a:p>
            <a:pPr>
              <a:lnSpc>
                <a:spcPct val="120000"/>
              </a:lnSpc>
              <a:spcBef>
                <a:spcPts val="0"/>
              </a:spcBef>
              <a:spcAft>
                <a:spcPts val="600"/>
              </a:spcAft>
            </a:pPr>
            <a:r>
              <a:rPr lang="en-GB" dirty="0"/>
              <a:t>ARMA 2026 Survey – led by ARMA working with the Research and Innovation Culture SIG</a:t>
            </a:r>
          </a:p>
          <a:p>
            <a:pPr lvl="1">
              <a:lnSpc>
                <a:spcPct val="120000"/>
              </a:lnSpc>
              <a:spcBef>
                <a:spcPts val="0"/>
              </a:spcBef>
              <a:spcAft>
                <a:spcPts val="600"/>
              </a:spcAft>
            </a:pPr>
            <a:r>
              <a:rPr lang="en-GB" dirty="0"/>
              <a:t>Intended as</a:t>
            </a:r>
            <a:r>
              <a:rPr lang="en-GB" dirty="0">
                <a:ea typeface="+mn-lt"/>
                <a:cs typeface="+mn-lt"/>
              </a:rPr>
              <a:t> key benchmark for developments in research culture</a:t>
            </a:r>
          </a:p>
          <a:p>
            <a:pPr lvl="1">
              <a:lnSpc>
                <a:spcPct val="120000"/>
              </a:lnSpc>
              <a:spcBef>
                <a:spcPts val="0"/>
              </a:spcBef>
              <a:spcAft>
                <a:spcPts val="600"/>
              </a:spcAft>
            </a:pPr>
            <a:r>
              <a:rPr lang="en-GB" dirty="0">
                <a:ea typeface="+mn-lt"/>
                <a:cs typeface="+mn-lt"/>
              </a:rPr>
              <a:t>ARMA's effort to make visible the range of perspectives of research culture within the research management community</a:t>
            </a:r>
          </a:p>
          <a:p>
            <a:pPr>
              <a:lnSpc>
                <a:spcPct val="120000"/>
              </a:lnSpc>
              <a:spcBef>
                <a:spcPts val="0"/>
              </a:spcBef>
              <a:spcAft>
                <a:spcPts val="600"/>
              </a:spcAft>
            </a:pPr>
            <a:r>
              <a:rPr lang="en-GB" dirty="0"/>
              <a:t>2026 survey had similar questions to the 2020 survey to enable comparison across the two surveys </a:t>
            </a:r>
          </a:p>
          <a:p>
            <a:pPr>
              <a:lnSpc>
                <a:spcPct val="120000"/>
              </a:lnSpc>
              <a:spcBef>
                <a:spcPts val="0"/>
              </a:spcBef>
            </a:pPr>
            <a:r>
              <a:rPr lang="en-GB" dirty="0"/>
              <a:t>Data presented today is initial findings with a written report from ARMA to follow</a:t>
            </a:r>
          </a:p>
          <a:p>
            <a:pPr marL="0" indent="0">
              <a:buNone/>
            </a:pPr>
            <a:endParaRPr lang="en-GB" dirty="0"/>
          </a:p>
        </p:txBody>
      </p:sp>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a:xfrm>
            <a:off x="603250" y="539750"/>
            <a:ext cx="8309207" cy="717550"/>
          </a:xfrm>
        </p:spPr>
        <p:txBody>
          <a:bodyPr lIns="50800" tIns="50800" rIns="50800" bIns="50800" anchor="t">
            <a:normAutofit/>
          </a:bodyPr>
          <a:lstStyle/>
          <a:p>
            <a:r>
              <a:rPr lang="en-IE" dirty="0">
                <a:solidFill>
                  <a:srgbClr val="7292CC"/>
                </a:solidFill>
              </a:rPr>
              <a:t>ARMA Research Culture Surveys</a:t>
            </a:r>
            <a:endParaRPr lang="en-US" dirty="0"/>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165423517"/>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4B026-8A0B-77DA-69E5-7AD2AC0B0C5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E64329B-0CB5-3ED8-00E1-12C3A5D95732}"/>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6F210663-147E-41A6-8123-B225E6FF2751}"/>
              </a:ext>
            </a:extLst>
          </p:cNvPr>
          <p:cNvSpPr>
            <a:spLocks noGrp="1"/>
          </p:cNvSpPr>
          <p:nvPr>
            <p:ph type="title"/>
          </p:nvPr>
        </p:nvSpPr>
        <p:spPr>
          <a:xfrm>
            <a:off x="603248" y="539750"/>
            <a:ext cx="8714487" cy="717550"/>
          </a:xfrm>
        </p:spPr>
        <p:txBody>
          <a:bodyPr>
            <a:normAutofit/>
          </a:bodyPr>
          <a:lstStyle/>
          <a:p>
            <a:r>
              <a:rPr lang="en-IE" dirty="0">
                <a:solidFill>
                  <a:srgbClr val="7292CC"/>
                </a:solidFill>
              </a:rPr>
              <a:t>Attitudes to Career Development</a:t>
            </a:r>
          </a:p>
        </p:txBody>
      </p:sp>
      <p:sp>
        <p:nvSpPr>
          <p:cNvPr id="8" name="TextBox 7">
            <a:extLst>
              <a:ext uri="{FF2B5EF4-FFF2-40B4-BE49-F238E27FC236}">
                <a16:creationId xmlns:a16="http://schemas.microsoft.com/office/drawing/2014/main" id="{FBC21F61-ECA5-120E-21BF-E2DE6EAC6DFE}"/>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2C282C6F-0FFD-30BD-B571-ACE08A2ED06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aphicFrame>
        <p:nvGraphicFramePr>
          <p:cNvPr id="6" name="Chart 5">
            <a:extLst>
              <a:ext uri="{FF2B5EF4-FFF2-40B4-BE49-F238E27FC236}">
                <a16:creationId xmlns:a16="http://schemas.microsoft.com/office/drawing/2014/main" id="{576FE087-660E-9DD5-9E25-34B37206310F}"/>
              </a:ext>
            </a:extLst>
          </p:cNvPr>
          <p:cNvGraphicFramePr>
            <a:graphicFrameLocks/>
          </p:cNvGraphicFramePr>
          <p:nvPr>
            <p:extLst>
              <p:ext uri="{D42A27DB-BD31-4B8C-83A1-F6EECF244321}">
                <p14:modId xmlns:p14="http://schemas.microsoft.com/office/powerpoint/2010/main" val="3481178141"/>
              </p:ext>
            </p:extLst>
          </p:nvPr>
        </p:nvGraphicFramePr>
        <p:xfrm>
          <a:off x="457201" y="1395837"/>
          <a:ext cx="5352286" cy="426363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1" name="Chart 10">
            <a:extLst>
              <a:ext uri="{FF2B5EF4-FFF2-40B4-BE49-F238E27FC236}">
                <a16:creationId xmlns:a16="http://schemas.microsoft.com/office/drawing/2014/main" id="{B9ACC76A-5231-1A90-FA07-292E34FBF084}"/>
              </a:ext>
            </a:extLst>
          </p:cNvPr>
          <p:cNvGraphicFramePr>
            <a:graphicFrameLocks/>
          </p:cNvGraphicFramePr>
          <p:nvPr>
            <p:extLst>
              <p:ext uri="{D42A27DB-BD31-4B8C-83A1-F6EECF244321}">
                <p14:modId xmlns:p14="http://schemas.microsoft.com/office/powerpoint/2010/main" val="3696391049"/>
              </p:ext>
            </p:extLst>
          </p:nvPr>
        </p:nvGraphicFramePr>
        <p:xfrm>
          <a:off x="6096000" y="1472184"/>
          <a:ext cx="5809488" cy="4187291"/>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57350974"/>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79881-4509-2EB9-AA0D-5A8107A509F8}"/>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C21A8DB-E3ED-562B-1D7B-BD3AE566B17A}"/>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E013AB35-5958-D076-2EEB-C12023B7F4E9}"/>
              </a:ext>
            </a:extLst>
          </p:cNvPr>
          <p:cNvSpPr>
            <a:spLocks noGrp="1"/>
          </p:cNvSpPr>
          <p:nvPr>
            <p:ph type="title"/>
          </p:nvPr>
        </p:nvSpPr>
        <p:spPr>
          <a:xfrm>
            <a:off x="603248" y="539750"/>
            <a:ext cx="10123414" cy="717550"/>
          </a:xfrm>
        </p:spPr>
        <p:txBody>
          <a:bodyPr>
            <a:normAutofit/>
          </a:bodyPr>
          <a:lstStyle/>
          <a:p>
            <a:r>
              <a:rPr lang="en-IE" dirty="0">
                <a:solidFill>
                  <a:srgbClr val="7292CC"/>
                </a:solidFill>
              </a:rPr>
              <a:t>Skills, Knowledge and Contributions</a:t>
            </a:r>
          </a:p>
        </p:txBody>
      </p:sp>
      <p:sp>
        <p:nvSpPr>
          <p:cNvPr id="8" name="TextBox 7">
            <a:extLst>
              <a:ext uri="{FF2B5EF4-FFF2-40B4-BE49-F238E27FC236}">
                <a16:creationId xmlns:a16="http://schemas.microsoft.com/office/drawing/2014/main" id="{7C6453B5-140D-EFC3-AC21-6C4570604281}"/>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018E5A6C-3C97-DDCF-CB0A-1066D5E0D9A7}"/>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aphicFrame>
        <p:nvGraphicFramePr>
          <p:cNvPr id="3" name="Chart 2">
            <a:extLst>
              <a:ext uri="{FF2B5EF4-FFF2-40B4-BE49-F238E27FC236}">
                <a16:creationId xmlns:a16="http://schemas.microsoft.com/office/drawing/2014/main" id="{D4E8D25B-8FF1-89D3-5D7D-D0E821000620}"/>
              </a:ext>
            </a:extLst>
          </p:cNvPr>
          <p:cNvGraphicFramePr>
            <a:graphicFrameLocks/>
          </p:cNvGraphicFramePr>
          <p:nvPr>
            <p:extLst>
              <p:ext uri="{D42A27DB-BD31-4B8C-83A1-F6EECF244321}">
                <p14:modId xmlns:p14="http://schemas.microsoft.com/office/powerpoint/2010/main" val="3692253653"/>
              </p:ext>
            </p:extLst>
          </p:nvPr>
        </p:nvGraphicFramePr>
        <p:xfrm>
          <a:off x="317500" y="1865745"/>
          <a:ext cx="5918200" cy="379678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 name="Chart 3">
            <a:extLst>
              <a:ext uri="{FF2B5EF4-FFF2-40B4-BE49-F238E27FC236}">
                <a16:creationId xmlns:a16="http://schemas.microsoft.com/office/drawing/2014/main" id="{85B66FD6-F9AE-53D8-794A-F4BEEEB051F3}"/>
              </a:ext>
            </a:extLst>
          </p:cNvPr>
          <p:cNvGraphicFramePr>
            <a:graphicFrameLocks/>
          </p:cNvGraphicFramePr>
          <p:nvPr>
            <p:extLst>
              <p:ext uri="{D42A27DB-BD31-4B8C-83A1-F6EECF244321}">
                <p14:modId xmlns:p14="http://schemas.microsoft.com/office/powerpoint/2010/main" val="3344533843"/>
              </p:ext>
            </p:extLst>
          </p:nvPr>
        </p:nvGraphicFramePr>
        <p:xfrm>
          <a:off x="6419273" y="1930400"/>
          <a:ext cx="5455227" cy="372752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11796571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794C8-9E45-3ACA-E89F-61A80A555DB6}"/>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4A635E7-408A-5C5F-EAF9-7D93E4C9CD0C}"/>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2D40D593-6019-1B2E-D7CC-12DA11C72639}"/>
              </a:ext>
            </a:extLst>
          </p:cNvPr>
          <p:cNvSpPr>
            <a:spLocks noGrp="1"/>
          </p:cNvSpPr>
          <p:nvPr>
            <p:ph type="title"/>
          </p:nvPr>
        </p:nvSpPr>
        <p:spPr>
          <a:xfrm>
            <a:off x="603249" y="539750"/>
            <a:ext cx="6733216" cy="717550"/>
          </a:xfrm>
        </p:spPr>
        <p:txBody>
          <a:bodyPr>
            <a:normAutofit/>
          </a:bodyPr>
          <a:lstStyle/>
          <a:p>
            <a:r>
              <a:rPr lang="en-IE" dirty="0">
                <a:solidFill>
                  <a:srgbClr val="7292CC"/>
                </a:solidFill>
              </a:rPr>
              <a:t>Career Prospects</a:t>
            </a:r>
          </a:p>
        </p:txBody>
      </p:sp>
      <p:sp>
        <p:nvSpPr>
          <p:cNvPr id="8" name="TextBox 7">
            <a:extLst>
              <a:ext uri="{FF2B5EF4-FFF2-40B4-BE49-F238E27FC236}">
                <a16:creationId xmlns:a16="http://schemas.microsoft.com/office/drawing/2014/main" id="{44BBC6DA-7C59-E8CB-0754-8E8B725B6D86}"/>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E1AF779D-794F-4068-D0D5-AA6EB01E143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aphicFrame>
        <p:nvGraphicFramePr>
          <p:cNvPr id="9" name="Chart 8">
            <a:extLst>
              <a:ext uri="{FF2B5EF4-FFF2-40B4-BE49-F238E27FC236}">
                <a16:creationId xmlns:a16="http://schemas.microsoft.com/office/drawing/2014/main" id="{CB06BB6C-1FA1-8175-01EB-40FDA0368975}"/>
              </a:ext>
            </a:extLst>
          </p:cNvPr>
          <p:cNvGraphicFramePr>
            <a:graphicFrameLocks/>
          </p:cNvGraphicFramePr>
          <p:nvPr>
            <p:extLst>
              <p:ext uri="{D42A27DB-BD31-4B8C-83A1-F6EECF244321}">
                <p14:modId xmlns:p14="http://schemas.microsoft.com/office/powerpoint/2010/main" val="4113813787"/>
              </p:ext>
            </p:extLst>
          </p:nvPr>
        </p:nvGraphicFramePr>
        <p:xfrm>
          <a:off x="682440" y="2364306"/>
          <a:ext cx="5058681" cy="303661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a:extLst>
              <a:ext uri="{FF2B5EF4-FFF2-40B4-BE49-F238E27FC236}">
                <a16:creationId xmlns:a16="http://schemas.microsoft.com/office/drawing/2014/main" id="{8D7CCF91-DC5C-EE92-A373-3AEBA5AF485F}"/>
              </a:ext>
            </a:extLst>
          </p:cNvPr>
          <p:cNvGraphicFramePr>
            <a:graphicFrameLocks/>
          </p:cNvGraphicFramePr>
          <p:nvPr>
            <p:extLst>
              <p:ext uri="{D42A27DB-BD31-4B8C-83A1-F6EECF244321}">
                <p14:modId xmlns:p14="http://schemas.microsoft.com/office/powerpoint/2010/main" val="3376164268"/>
              </p:ext>
            </p:extLst>
          </p:nvPr>
        </p:nvGraphicFramePr>
        <p:xfrm>
          <a:off x="437892" y="1457082"/>
          <a:ext cx="5303230" cy="398250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8" name="Chart 57">
            <a:extLst>
              <a:ext uri="{FF2B5EF4-FFF2-40B4-BE49-F238E27FC236}">
                <a16:creationId xmlns:a16="http://schemas.microsoft.com/office/drawing/2014/main" id="{C2059977-9EF8-C3CE-F98F-ED61C5002273}"/>
              </a:ext>
            </a:extLst>
          </p:cNvPr>
          <p:cNvGraphicFramePr>
            <a:graphicFrameLocks/>
          </p:cNvGraphicFramePr>
          <p:nvPr>
            <p:extLst>
              <p:ext uri="{D42A27DB-BD31-4B8C-83A1-F6EECF244321}">
                <p14:modId xmlns:p14="http://schemas.microsoft.com/office/powerpoint/2010/main" val="420125374"/>
              </p:ext>
            </p:extLst>
          </p:nvPr>
        </p:nvGraphicFramePr>
        <p:xfrm>
          <a:off x="6342320" y="1366982"/>
          <a:ext cx="5544879" cy="4141821"/>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323759639"/>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EB04-2C19-F616-785A-27856A12745B}"/>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FBECC30-8977-3C4F-B749-028B318FB5FE}"/>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5" name="Title 4">
            <a:extLst>
              <a:ext uri="{FF2B5EF4-FFF2-40B4-BE49-F238E27FC236}">
                <a16:creationId xmlns:a16="http://schemas.microsoft.com/office/drawing/2014/main" id="{38E6A32C-DB80-4F70-82DF-283E6E8377DF}"/>
              </a:ext>
            </a:extLst>
          </p:cNvPr>
          <p:cNvSpPr>
            <a:spLocks noGrp="1"/>
          </p:cNvSpPr>
          <p:nvPr>
            <p:ph type="title"/>
          </p:nvPr>
        </p:nvSpPr>
        <p:spPr>
          <a:xfrm>
            <a:off x="603248" y="539750"/>
            <a:ext cx="10123414" cy="717550"/>
          </a:xfrm>
        </p:spPr>
        <p:txBody>
          <a:bodyPr>
            <a:normAutofit fontScale="90000"/>
          </a:bodyPr>
          <a:lstStyle/>
          <a:p>
            <a:r>
              <a:rPr lang="en-IE" dirty="0">
                <a:solidFill>
                  <a:srgbClr val="7292CC"/>
                </a:solidFill>
              </a:rPr>
              <a:t>Priorities for research culture improvement</a:t>
            </a:r>
          </a:p>
        </p:txBody>
      </p:sp>
      <p:sp>
        <p:nvSpPr>
          <p:cNvPr id="8" name="TextBox 7">
            <a:extLst>
              <a:ext uri="{FF2B5EF4-FFF2-40B4-BE49-F238E27FC236}">
                <a16:creationId xmlns:a16="http://schemas.microsoft.com/office/drawing/2014/main" id="{7FD21BF8-CE33-3AE2-ACCD-0C1DCADC354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52438E2E-7FB1-9FB0-0C16-94E3AC8E4CB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aphicFrame>
        <p:nvGraphicFramePr>
          <p:cNvPr id="3" name="Chart 2">
            <a:extLst>
              <a:ext uri="{FF2B5EF4-FFF2-40B4-BE49-F238E27FC236}">
                <a16:creationId xmlns:a16="http://schemas.microsoft.com/office/drawing/2014/main" id="{31ED6926-AF73-4306-2564-22E0724FF676}"/>
              </a:ext>
            </a:extLst>
          </p:cNvPr>
          <p:cNvGraphicFramePr>
            <a:graphicFrameLocks/>
          </p:cNvGraphicFramePr>
          <p:nvPr>
            <p:extLst>
              <p:ext uri="{D42A27DB-BD31-4B8C-83A1-F6EECF244321}">
                <p14:modId xmlns:p14="http://schemas.microsoft.com/office/powerpoint/2010/main" val="1924680112"/>
              </p:ext>
            </p:extLst>
          </p:nvPr>
        </p:nvGraphicFramePr>
        <p:xfrm>
          <a:off x="362742" y="1257301"/>
          <a:ext cx="5982640" cy="4470124"/>
        </p:xfrm>
        <a:graphic>
          <a:graphicData uri="http://schemas.openxmlformats.org/drawingml/2006/chart">
            <c:chart xmlns:c="http://schemas.openxmlformats.org/drawingml/2006/chart" xmlns:r="http://schemas.openxmlformats.org/officeDocument/2006/relationships" r:id="rId6"/>
          </a:graphicData>
        </a:graphic>
      </p:graphicFrame>
      <p:sp>
        <p:nvSpPr>
          <p:cNvPr id="4" name="Text Placeholder 1">
            <a:extLst>
              <a:ext uri="{FF2B5EF4-FFF2-40B4-BE49-F238E27FC236}">
                <a16:creationId xmlns:a16="http://schemas.microsoft.com/office/drawing/2014/main" id="{B4699068-9920-E409-E683-C9791C04120E}"/>
              </a:ext>
            </a:extLst>
          </p:cNvPr>
          <p:cNvSpPr>
            <a:spLocks noGrp="1"/>
          </p:cNvSpPr>
          <p:nvPr>
            <p:ph type="body" sz="half" idx="1"/>
          </p:nvPr>
        </p:nvSpPr>
        <p:spPr>
          <a:xfrm>
            <a:off x="6501491" y="2035657"/>
            <a:ext cx="4867975" cy="3403390"/>
          </a:xfrm>
        </p:spPr>
        <p:txBody>
          <a:bodyPr>
            <a:normAutofit/>
          </a:bodyPr>
          <a:lstStyle/>
          <a:p>
            <a:pPr marL="0" indent="0" algn="ctr">
              <a:buNone/>
            </a:pPr>
            <a:r>
              <a:rPr lang="en-US" b="1">
                <a:solidFill>
                  <a:srgbClr val="7292CC"/>
                </a:solidFill>
              </a:rPr>
              <a:t>“</a:t>
            </a:r>
            <a:r>
              <a:rPr lang="en-GB" b="1">
                <a:solidFill>
                  <a:srgbClr val="7292CC"/>
                </a:solidFill>
              </a:rPr>
              <a:t>career development opportunities are a challenge - limited opportunities to progress</a:t>
            </a:r>
            <a:r>
              <a:rPr lang="en-US" b="1">
                <a:solidFill>
                  <a:srgbClr val="7292CC"/>
                </a:solidFill>
              </a:rPr>
              <a:t>”</a:t>
            </a:r>
          </a:p>
          <a:p>
            <a:pPr marL="0" indent="0" algn="ctr">
              <a:buNone/>
            </a:pPr>
            <a:endParaRPr lang="en-US" b="1">
              <a:solidFill>
                <a:srgbClr val="7292CC"/>
              </a:solidFill>
            </a:endParaRPr>
          </a:p>
          <a:p>
            <a:pPr marL="0" indent="0" algn="ctr">
              <a:buNone/>
            </a:pPr>
            <a:r>
              <a:rPr lang="en-US" b="1">
                <a:solidFill>
                  <a:srgbClr val="7292CC"/>
                </a:solidFill>
              </a:rPr>
              <a:t>“</a:t>
            </a:r>
            <a:r>
              <a:rPr lang="en-GB" b="1">
                <a:solidFill>
                  <a:srgbClr val="7292CC"/>
                </a:solidFill>
              </a:rPr>
              <a:t>Lack of progression pathways for professional services</a:t>
            </a:r>
            <a:r>
              <a:rPr lang="en-US" b="1">
                <a:solidFill>
                  <a:srgbClr val="7292CC"/>
                </a:solidFill>
              </a:rPr>
              <a:t>”</a:t>
            </a:r>
          </a:p>
          <a:p>
            <a:pPr marL="0" indent="0">
              <a:buNone/>
            </a:pPr>
            <a:endParaRPr lang="en-US" b="1">
              <a:solidFill>
                <a:srgbClr val="7292CC"/>
              </a:solidFill>
            </a:endParaRPr>
          </a:p>
          <a:p>
            <a:pPr marL="0" indent="0">
              <a:buNone/>
            </a:pPr>
            <a:endParaRPr lang="en-US" b="1">
              <a:solidFill>
                <a:srgbClr val="7292CC"/>
              </a:solidFill>
            </a:endParaRPr>
          </a:p>
          <a:p>
            <a:pPr marL="0" indent="0">
              <a:buNone/>
            </a:pPr>
            <a:endParaRPr lang="en-IE" b="1">
              <a:solidFill>
                <a:srgbClr val="7292CC"/>
              </a:solidFill>
            </a:endParaRPr>
          </a:p>
        </p:txBody>
      </p:sp>
      <p:sp>
        <p:nvSpPr>
          <p:cNvPr id="9" name="Oval 8">
            <a:extLst>
              <a:ext uri="{FF2B5EF4-FFF2-40B4-BE49-F238E27FC236}">
                <a16:creationId xmlns:a16="http://schemas.microsoft.com/office/drawing/2014/main" id="{59D518C3-DD2C-83F3-34D3-737ED77CAF63}"/>
              </a:ext>
            </a:extLst>
          </p:cNvPr>
          <p:cNvSpPr/>
          <p:nvPr/>
        </p:nvSpPr>
        <p:spPr>
          <a:xfrm>
            <a:off x="362742" y="4824724"/>
            <a:ext cx="5733258" cy="385590"/>
          </a:xfrm>
          <a:prstGeom prst="ellipse">
            <a:avLst/>
          </a:prstGeom>
          <a:noFill/>
          <a:ln w="22225" cap="flat">
            <a:solidFill>
              <a:schemeClr val="accent5">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89852104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E17AF-6819-B65C-552F-FB33534132B5}"/>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53CF6BAE-4BB9-E925-3395-7E669307FEAC}"/>
              </a:ext>
            </a:extLst>
          </p:cNvPr>
          <p:cNvPicPr>
            <a:picLocks noGrp="1" noRot="1" noMove="1" noResize="1" noEditPoints="1" noAdjustHandles="1" noChangeArrowheads="1" noChangeShapeType="1" noCrop="1"/>
          </p:cNvPicPr>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4" name="TextBox 3">
            <a:extLst>
              <a:ext uri="{FF2B5EF4-FFF2-40B4-BE49-F238E27FC236}">
                <a16:creationId xmlns:a16="http://schemas.microsoft.com/office/drawing/2014/main" id="{E0D905D0-BEE6-807D-71CC-5F9E507C74B8}"/>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932E83BC-588E-3DAC-EF2E-0FE62DB4F735}"/>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7" name="Text Placeholder 1">
            <a:extLst>
              <a:ext uri="{FF2B5EF4-FFF2-40B4-BE49-F238E27FC236}">
                <a16:creationId xmlns:a16="http://schemas.microsoft.com/office/drawing/2014/main" id="{37C8CA93-10BB-966D-AD51-F9AFC3F643F4}"/>
              </a:ext>
            </a:extLst>
          </p:cNvPr>
          <p:cNvSpPr txBox="1">
            <a:spLocks/>
          </p:cNvSpPr>
          <p:nvPr/>
        </p:nvSpPr>
        <p:spPr>
          <a:xfrm>
            <a:off x="1171433" y="615108"/>
            <a:ext cx="9767412" cy="5263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1pPr>
            <a:lvl2pPr marL="0" marR="0" indent="2286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2pPr>
            <a:lvl3pPr marL="0" marR="0" indent="4572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3pPr>
            <a:lvl4pPr marL="0" marR="0" indent="6858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4pPr>
            <a:lvl5pPr marL="0" marR="0" indent="9144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GB" sz="4000" b="1" dirty="0">
                <a:solidFill>
                  <a:srgbClr val="7292CC"/>
                </a:solidFill>
              </a:rPr>
              <a:t>"There is limited ability for people to progress so there is resentment brewing around training and development activities that ultimately cannot lead to progression because there are fewer options to progress"</a:t>
            </a:r>
            <a:endParaRPr lang="en-US" sz="7200" b="1" dirty="0"/>
          </a:p>
        </p:txBody>
      </p:sp>
    </p:spTree>
    <p:extLst>
      <p:ext uri="{BB962C8B-B14F-4D97-AF65-F5344CB8AC3E}">
        <p14:creationId xmlns:p14="http://schemas.microsoft.com/office/powerpoint/2010/main" val="3383030150"/>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73B02E-4AC5-5DF5-570F-DB8CD290C0D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D6A2B07-5814-3434-6D8C-10C0E1C1BEA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07145056-3227-131A-5A93-E608BB4A1B62}"/>
              </a:ext>
            </a:extLst>
          </p:cNvPr>
          <p:cNvSpPr txBox="1">
            <a:spLocks/>
          </p:cNvSpPr>
          <p:nvPr/>
        </p:nvSpPr>
        <p:spPr>
          <a:xfrm>
            <a:off x="511386" y="2027323"/>
            <a:ext cx="11169228" cy="28033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normAutofit/>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6600" kern="0" spc="-50" dirty="0">
                <a:solidFill>
                  <a:srgbClr val="FFFFFF"/>
                </a:solidFill>
                <a:latin typeface="Helvetica Neue Thin"/>
                <a:cs typeface="Helvetica"/>
                <a:sym typeface="Helvetica"/>
              </a:rPr>
              <a:t>Equality, Diversity and Inclusion (EDI)</a:t>
            </a:r>
            <a:endParaRPr lang="en-US" sz="6600" dirty="0"/>
          </a:p>
          <a:p>
            <a:pPr marL="0" marR="0" lvl="0" indent="0" algn="l" defTabSz="412750">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lang="en-GB" sz="3100" b="0" i="0" u="none" strike="noStrike" kern="0" cap="none" spc="-50" normalizeH="0" baseline="0" noProof="0" dirty="0">
              <a:ln>
                <a:noFill/>
              </a:ln>
              <a:solidFill>
                <a:srgbClr val="FFFFFF"/>
              </a:solidFill>
              <a:effectLst/>
              <a:uLnTx/>
              <a:uFillTx/>
              <a:latin typeface="Helvetica Light"/>
              <a:ea typeface="Helvetica Neue Thin" panose="020B0403020202020204" pitchFamily="34" charset="0"/>
              <a:cs typeface="Helvetica"/>
            </a:endParaRPr>
          </a:p>
        </p:txBody>
      </p:sp>
    </p:spTree>
    <p:extLst>
      <p:ext uri="{BB962C8B-B14F-4D97-AF65-F5344CB8AC3E}">
        <p14:creationId xmlns:p14="http://schemas.microsoft.com/office/powerpoint/2010/main" val="15549942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CDD04-43DB-8026-E917-44C0FC32F763}"/>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40D25B93-F6F5-71AE-6C4E-D1C41A2D8F53}"/>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DB570259-1047-CEBE-5580-07E63764144B}"/>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A6496B9C-222C-F5A0-1FA6-5E9479B680B2}"/>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 name="Title 4">
            <a:extLst>
              <a:ext uri="{FF2B5EF4-FFF2-40B4-BE49-F238E27FC236}">
                <a16:creationId xmlns:a16="http://schemas.microsoft.com/office/drawing/2014/main" id="{61362DAE-7BD0-8652-C51F-DD925D7E0C86}"/>
              </a:ext>
            </a:extLst>
          </p:cNvPr>
          <p:cNvSpPr>
            <a:spLocks noGrp="1"/>
          </p:cNvSpPr>
          <p:nvPr>
            <p:ph type="title"/>
          </p:nvPr>
        </p:nvSpPr>
        <p:spPr>
          <a:xfrm>
            <a:off x="603250" y="539750"/>
            <a:ext cx="7717790" cy="717550"/>
          </a:xfrm>
        </p:spPr>
        <p:txBody>
          <a:bodyPr lIns="50800" tIns="50800" rIns="50800" bIns="50800" anchor="t">
            <a:normAutofit/>
          </a:bodyPr>
          <a:lstStyle/>
          <a:p>
            <a:r>
              <a:rPr lang="en-IE" dirty="0">
                <a:solidFill>
                  <a:srgbClr val="7292CC"/>
                </a:solidFill>
              </a:rPr>
              <a:t>EDI in Organisations</a:t>
            </a:r>
          </a:p>
        </p:txBody>
      </p:sp>
      <p:sp>
        <p:nvSpPr>
          <p:cNvPr id="11" name="TextBox 10">
            <a:extLst>
              <a:ext uri="{FF2B5EF4-FFF2-40B4-BE49-F238E27FC236}">
                <a16:creationId xmlns:a16="http://schemas.microsoft.com/office/drawing/2014/main" id="{1F687CE5-7B8F-C2E0-B74E-841E59BA3766}"/>
              </a:ext>
            </a:extLst>
          </p:cNvPr>
          <p:cNvSpPr txBox="1"/>
          <p:nvPr/>
        </p:nvSpPr>
        <p:spPr>
          <a:xfrm>
            <a:off x="603250" y="1356159"/>
            <a:ext cx="5494913"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GB" sz="1600" dirty="0">
                <a:solidFill>
                  <a:schemeClr val="tx1">
                    <a:lumMod val="50000"/>
                  </a:schemeClr>
                </a:solidFill>
              </a:rPr>
              <a:t>How do you feel '</a:t>
            </a:r>
            <a:r>
              <a:rPr lang="en-GB" sz="1600" i="1" dirty="0">
                <a:solidFill>
                  <a:schemeClr val="tx1">
                    <a:lumMod val="50000"/>
                  </a:schemeClr>
                </a:solidFill>
              </a:rPr>
              <a:t>EDI and inclusive practices</a:t>
            </a:r>
            <a:r>
              <a:rPr lang="en-GB" sz="1600" dirty="0">
                <a:solidFill>
                  <a:schemeClr val="tx1">
                    <a:lumMod val="50000"/>
                  </a:schemeClr>
                </a:solidFill>
              </a:rPr>
              <a:t>' have changed over the last 5 years in your organisation (in the context of support, training and/or practice)?</a:t>
            </a:r>
            <a:r>
              <a:rPr lang="en-GB" sz="1400" dirty="0">
                <a:solidFill>
                  <a:schemeClr val="tx1">
                    <a:lumMod val="50000"/>
                  </a:schemeClr>
                </a:solidFill>
              </a:rPr>
              <a:t> </a:t>
            </a:r>
            <a:r>
              <a:rPr lang="en-GB" sz="1100" dirty="0">
                <a:solidFill>
                  <a:schemeClr val="tx1">
                    <a:lumMod val="50000"/>
                  </a:schemeClr>
                </a:solidFill>
              </a:rPr>
              <a:t>(n=341)</a:t>
            </a:r>
            <a:endParaRPr lang="en-GB" sz="1100" b="0" i="0" u="none" strike="noStrike" cap="none" spc="0" normalizeH="0" baseline="0" dirty="0">
              <a:ln>
                <a:noFill/>
              </a:ln>
              <a:solidFill>
                <a:schemeClr val="tx1">
                  <a:lumMod val="50000"/>
                </a:schemeClr>
              </a:solidFill>
              <a:effectLst/>
              <a:uFillTx/>
              <a:latin typeface="+mn-lt"/>
              <a:ea typeface="+mn-ea"/>
              <a:cs typeface="+mn-cs"/>
            </a:endParaRPr>
          </a:p>
        </p:txBody>
      </p:sp>
      <p:sp>
        <p:nvSpPr>
          <p:cNvPr id="2" name="TextBox 1">
            <a:extLst>
              <a:ext uri="{FF2B5EF4-FFF2-40B4-BE49-F238E27FC236}">
                <a16:creationId xmlns:a16="http://schemas.microsoft.com/office/drawing/2014/main" id="{37A846D4-31E7-F34C-F4FB-A044BA68937C}"/>
              </a:ext>
            </a:extLst>
          </p:cNvPr>
          <p:cNvSpPr txBox="1"/>
          <p:nvPr/>
        </p:nvSpPr>
        <p:spPr>
          <a:xfrm>
            <a:off x="6525295" y="1355461"/>
            <a:ext cx="5486976"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GB" sz="1600" dirty="0">
                <a:solidFill>
                  <a:schemeClr val="tx1">
                    <a:lumMod val="50000"/>
                  </a:schemeClr>
                </a:solidFill>
              </a:rPr>
              <a:t>How influential do you think '</a:t>
            </a:r>
            <a:r>
              <a:rPr lang="en-GB" sz="1600" i="1" dirty="0">
                <a:solidFill>
                  <a:schemeClr val="tx1">
                    <a:lumMod val="50000"/>
                  </a:schemeClr>
                </a:solidFill>
              </a:rPr>
              <a:t>EDI initiatives and practices</a:t>
            </a:r>
            <a:r>
              <a:rPr lang="en-GB" sz="1600" dirty="0">
                <a:solidFill>
                  <a:schemeClr val="tx1">
                    <a:lumMod val="50000"/>
                  </a:schemeClr>
                </a:solidFill>
              </a:rPr>
              <a:t>' have been in shaping changes to research culture in your organisations over the last 5 years?</a:t>
            </a:r>
            <a:r>
              <a:rPr lang="en-GB" sz="1400" dirty="0">
                <a:solidFill>
                  <a:schemeClr val="tx1">
                    <a:lumMod val="50000"/>
                  </a:schemeClr>
                </a:solidFill>
              </a:rPr>
              <a:t> </a:t>
            </a:r>
            <a:r>
              <a:rPr lang="en-GB" sz="1100" dirty="0">
                <a:solidFill>
                  <a:schemeClr val="tx1">
                    <a:lumMod val="50000"/>
                  </a:schemeClr>
                </a:solidFill>
              </a:rPr>
              <a:t>(n=331)</a:t>
            </a:r>
            <a:endParaRPr lang="en-GB" sz="1100" b="0" i="0" u="none" strike="noStrike" cap="none" spc="0" normalizeH="0" baseline="0" dirty="0">
              <a:ln>
                <a:noFill/>
              </a:ln>
              <a:solidFill>
                <a:schemeClr val="tx1">
                  <a:lumMod val="50000"/>
                </a:schemeClr>
              </a:solidFill>
              <a:effectLst/>
              <a:uFillTx/>
              <a:latin typeface="+mn-lt"/>
              <a:ea typeface="+mn-ea"/>
              <a:cs typeface="+mn-cs"/>
            </a:endParaRPr>
          </a:p>
        </p:txBody>
      </p:sp>
      <p:graphicFrame>
        <p:nvGraphicFramePr>
          <p:cNvPr id="4" name="Chart 3">
            <a:extLst>
              <a:ext uri="{FF2B5EF4-FFF2-40B4-BE49-F238E27FC236}">
                <a16:creationId xmlns:a16="http://schemas.microsoft.com/office/drawing/2014/main" id="{816E82D3-79AA-84D5-7A9E-D25CBC88E81B}"/>
              </a:ext>
              <a:ext uri="{147F2762-F138-4A5C-976F-8EAC2B608ADB}">
                <a16:predDERef xmlns:a16="http://schemas.microsoft.com/office/drawing/2014/main" pred="{22D7BEB0-35FF-2ACD-C646-FF916EB06962}"/>
              </a:ext>
            </a:extLst>
          </p:cNvPr>
          <p:cNvGraphicFramePr>
            <a:graphicFrameLocks/>
          </p:cNvGraphicFramePr>
          <p:nvPr>
            <p:extLst>
              <p:ext uri="{D42A27DB-BD31-4B8C-83A1-F6EECF244321}">
                <p14:modId xmlns:p14="http://schemas.microsoft.com/office/powerpoint/2010/main" val="2987911614"/>
              </p:ext>
            </p:extLst>
          </p:nvPr>
        </p:nvGraphicFramePr>
        <p:xfrm>
          <a:off x="6636635" y="2303548"/>
          <a:ext cx="5018014" cy="354567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 name="Chart 2" descr="Chart type: Doughnut. 'Field2'&#10;&#10;Description automatically generated">
            <a:extLst>
              <a:ext uri="{FF2B5EF4-FFF2-40B4-BE49-F238E27FC236}">
                <a16:creationId xmlns:a16="http://schemas.microsoft.com/office/drawing/2014/main" id="{22D7BEB0-35FF-2ACD-C646-FF916EB06962}"/>
              </a:ext>
              <a:ext uri="{147F2762-F138-4A5C-976F-8EAC2B608ADB}">
                <a16:predDERef xmlns:a16="http://schemas.microsoft.com/office/drawing/2014/main" pred="{DBE6D3B0-82C2-E332-B4D4-CA3EBBE9B660}"/>
              </a:ext>
            </a:extLst>
          </p:cNvPr>
          <p:cNvGraphicFramePr>
            <a:graphicFrameLocks/>
          </p:cNvGraphicFramePr>
          <p:nvPr>
            <p:extLst>
              <p:ext uri="{D42A27DB-BD31-4B8C-83A1-F6EECF244321}">
                <p14:modId xmlns:p14="http://schemas.microsoft.com/office/powerpoint/2010/main" val="534620103"/>
              </p:ext>
            </p:extLst>
          </p:nvPr>
        </p:nvGraphicFramePr>
        <p:xfrm>
          <a:off x="179729" y="2303548"/>
          <a:ext cx="5919555" cy="3562172"/>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96577113"/>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85AD7-8819-31F9-485F-E23D2D4C0D74}"/>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89CB1A6B-0D19-42EB-4944-3FD2A79219CA}"/>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4D0E4F0B-4A90-BA03-3ACC-5E2AA4C78700}"/>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FD7A6AB9-A671-2495-4BB6-2CBA4F7B1DB4}"/>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 name="Title 4">
            <a:extLst>
              <a:ext uri="{FF2B5EF4-FFF2-40B4-BE49-F238E27FC236}">
                <a16:creationId xmlns:a16="http://schemas.microsoft.com/office/drawing/2014/main" id="{2EBA31F6-31EA-B7ED-CEA1-5D96CD816B8B}"/>
              </a:ext>
            </a:extLst>
          </p:cNvPr>
          <p:cNvSpPr>
            <a:spLocks noGrp="1"/>
          </p:cNvSpPr>
          <p:nvPr>
            <p:ph type="title"/>
          </p:nvPr>
        </p:nvSpPr>
        <p:spPr>
          <a:xfrm>
            <a:off x="603250" y="539750"/>
            <a:ext cx="7269734" cy="717550"/>
          </a:xfrm>
        </p:spPr>
        <p:txBody>
          <a:bodyPr lIns="50800" tIns="50800" rIns="50800" bIns="50800" anchor="t">
            <a:normAutofit/>
          </a:bodyPr>
          <a:lstStyle/>
          <a:p>
            <a:r>
              <a:rPr lang="en-IE" dirty="0">
                <a:solidFill>
                  <a:srgbClr val="7292CC"/>
                </a:solidFill>
              </a:rPr>
              <a:t>Treatment of Staff</a:t>
            </a:r>
          </a:p>
        </p:txBody>
      </p:sp>
      <p:sp>
        <p:nvSpPr>
          <p:cNvPr id="10" name="TextBox 9">
            <a:extLst>
              <a:ext uri="{FF2B5EF4-FFF2-40B4-BE49-F238E27FC236}">
                <a16:creationId xmlns:a16="http://schemas.microsoft.com/office/drawing/2014/main" id="{C8180E69-2421-D1B1-E760-39A0EA545513}"/>
              </a:ext>
            </a:extLst>
          </p:cNvPr>
          <p:cNvSpPr txBox="1"/>
          <p:nvPr/>
        </p:nvSpPr>
        <p:spPr>
          <a:xfrm>
            <a:off x="603250" y="1282520"/>
            <a:ext cx="10433558"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a:r>
              <a:rPr lang="en-GB" dirty="0"/>
              <a:t>I feel that my organisation treats all staff fairly regardless of protected characteristics </a:t>
            </a:r>
            <a:r>
              <a:rPr lang="en-GB" sz="1100" dirty="0"/>
              <a:t>(n=320)</a:t>
            </a:r>
            <a:endParaRPr lang="en-US" dirty="0"/>
          </a:p>
        </p:txBody>
      </p:sp>
      <p:graphicFrame>
        <p:nvGraphicFramePr>
          <p:cNvPr id="11" name="Chart 10">
            <a:extLst>
              <a:ext uri="{FF2B5EF4-FFF2-40B4-BE49-F238E27FC236}">
                <a16:creationId xmlns:a16="http://schemas.microsoft.com/office/drawing/2014/main" id="{7592585E-B0D4-5AE8-F9F9-9EB86D4C735F}"/>
              </a:ext>
              <a:ext uri="{147F2762-F138-4A5C-976F-8EAC2B608ADB}">
                <a16:predDERef xmlns:a16="http://schemas.microsoft.com/office/drawing/2014/main" pred="{01F781E1-A51E-9DD1-4199-B053545140FC}"/>
              </a:ext>
            </a:extLst>
          </p:cNvPr>
          <p:cNvGraphicFramePr>
            <a:graphicFrameLocks/>
          </p:cNvGraphicFramePr>
          <p:nvPr>
            <p:extLst>
              <p:ext uri="{D42A27DB-BD31-4B8C-83A1-F6EECF244321}">
                <p14:modId xmlns:p14="http://schemas.microsoft.com/office/powerpoint/2010/main" val="552069519"/>
              </p:ext>
            </p:extLst>
          </p:nvPr>
        </p:nvGraphicFramePr>
        <p:xfrm>
          <a:off x="2686396" y="1797053"/>
          <a:ext cx="6819207" cy="420360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81193222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2A079-D413-5495-773C-B5629624F2E0}"/>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BFE78B03-E92B-5A80-5EF8-E1B0018C50A1}"/>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7" name="TextBox 6">
            <a:extLst>
              <a:ext uri="{FF2B5EF4-FFF2-40B4-BE49-F238E27FC236}">
                <a16:creationId xmlns:a16="http://schemas.microsoft.com/office/drawing/2014/main" id="{DBA851D0-3B19-443E-E923-E806F6E3B28D}"/>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8D360C4E-315D-B6E2-F692-A118AB002ACD}"/>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 name="Title 4">
            <a:extLst>
              <a:ext uri="{FF2B5EF4-FFF2-40B4-BE49-F238E27FC236}">
                <a16:creationId xmlns:a16="http://schemas.microsoft.com/office/drawing/2014/main" id="{030319C0-69A5-2C25-3F6A-D83BCD385668}"/>
              </a:ext>
            </a:extLst>
          </p:cNvPr>
          <p:cNvSpPr>
            <a:spLocks noGrp="1"/>
          </p:cNvSpPr>
          <p:nvPr>
            <p:ph type="title"/>
          </p:nvPr>
        </p:nvSpPr>
        <p:spPr>
          <a:xfrm>
            <a:off x="603249" y="539750"/>
            <a:ext cx="11234479" cy="717550"/>
          </a:xfrm>
        </p:spPr>
        <p:txBody>
          <a:bodyPr lIns="50800" tIns="50800" rIns="50800" bIns="50800" anchor="t">
            <a:normAutofit/>
          </a:bodyPr>
          <a:lstStyle/>
          <a:p>
            <a:r>
              <a:rPr lang="en-IE" dirty="0">
                <a:solidFill>
                  <a:srgbClr val="7292CC"/>
                </a:solidFill>
              </a:rPr>
              <a:t>Support for Underrepresented Groups</a:t>
            </a:r>
          </a:p>
        </p:txBody>
      </p:sp>
      <p:sp>
        <p:nvSpPr>
          <p:cNvPr id="10" name="TextBox 9">
            <a:extLst>
              <a:ext uri="{FF2B5EF4-FFF2-40B4-BE49-F238E27FC236}">
                <a16:creationId xmlns:a16="http://schemas.microsoft.com/office/drawing/2014/main" id="{B1DD346D-7A3B-4F6D-918F-A3BD3379A5AC}"/>
              </a:ext>
            </a:extLst>
          </p:cNvPr>
          <p:cNvSpPr txBox="1"/>
          <p:nvPr/>
        </p:nvSpPr>
        <p:spPr>
          <a:xfrm>
            <a:off x="603250" y="1264018"/>
            <a:ext cx="11234478" cy="5642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GB" dirty="0">
                <a:solidFill>
                  <a:schemeClr val="tx1">
                    <a:lumMod val="50000"/>
                  </a:schemeClr>
                </a:solidFill>
              </a:rPr>
              <a:t>I feel that my organisation takes action to remove barriers and provide support for underrepresented groups</a:t>
            </a:r>
            <a:r>
              <a:rPr lang="en-GB" sz="1600" dirty="0">
                <a:solidFill>
                  <a:schemeClr val="tx1">
                    <a:lumMod val="50000"/>
                  </a:schemeClr>
                </a:solidFill>
              </a:rPr>
              <a:t> </a:t>
            </a:r>
            <a:r>
              <a:rPr lang="en-GB" sz="1200" dirty="0">
                <a:solidFill>
                  <a:schemeClr val="tx1">
                    <a:lumMod val="50000"/>
                  </a:schemeClr>
                </a:solidFill>
              </a:rPr>
              <a:t>(n=320)</a:t>
            </a:r>
            <a:endParaRPr lang="en-GB" sz="1200" b="0" i="0" u="none" strike="noStrike" cap="none" spc="0" normalizeH="0" baseline="0" dirty="0">
              <a:ln>
                <a:noFill/>
              </a:ln>
              <a:solidFill>
                <a:schemeClr val="tx1">
                  <a:lumMod val="50000"/>
                </a:schemeClr>
              </a:solidFill>
              <a:effectLst/>
              <a:uFillTx/>
              <a:latin typeface="+mn-lt"/>
              <a:ea typeface="+mn-ea"/>
              <a:cs typeface="+mn-cs"/>
            </a:endParaRPr>
          </a:p>
        </p:txBody>
      </p:sp>
      <p:sp>
        <p:nvSpPr>
          <p:cNvPr id="4" name="Arrow: Up 3">
            <a:extLst>
              <a:ext uri="{FF2B5EF4-FFF2-40B4-BE49-F238E27FC236}">
                <a16:creationId xmlns:a16="http://schemas.microsoft.com/office/drawing/2014/main" id="{937BD81C-C6FE-C398-86AF-51445BC2CD46}"/>
              </a:ext>
            </a:extLst>
          </p:cNvPr>
          <p:cNvSpPr/>
          <p:nvPr/>
        </p:nvSpPr>
        <p:spPr>
          <a:xfrm>
            <a:off x="8084513" y="2906322"/>
            <a:ext cx="818708" cy="1626291"/>
          </a:xfrm>
          <a:prstGeom prst="upArrow">
            <a:avLst/>
          </a:prstGeom>
          <a:solidFill>
            <a:srgbClr val="92D050"/>
          </a:solidFill>
          <a:ln w="12700" cap="flat">
            <a:solidFill>
              <a:schemeClr val="tx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TextBox 10">
            <a:extLst>
              <a:ext uri="{FF2B5EF4-FFF2-40B4-BE49-F238E27FC236}">
                <a16:creationId xmlns:a16="http://schemas.microsoft.com/office/drawing/2014/main" id="{1795150E-F07F-7B47-C30B-370F73BCB414}"/>
              </a:ext>
            </a:extLst>
          </p:cNvPr>
          <p:cNvSpPr txBox="1"/>
          <p:nvPr/>
        </p:nvSpPr>
        <p:spPr>
          <a:xfrm>
            <a:off x="8812046" y="3430926"/>
            <a:ext cx="3025683"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2438338" hangingPunct="0"/>
            <a:r>
              <a:rPr lang="en-GB">
                <a:solidFill>
                  <a:schemeClr val="bg2">
                    <a:lumMod val="10000"/>
                  </a:schemeClr>
                </a:solidFill>
                <a:sym typeface="Helvetica Neue"/>
              </a:rPr>
              <a:t>Small improvements in sentiment towards removing barriers and providing support</a:t>
            </a:r>
            <a:endParaRPr lang="en-GB" b="0" i="0" u="none" strike="noStrike" cap="none" spc="0" normalizeH="0" baseline="0">
              <a:ln>
                <a:noFill/>
              </a:ln>
              <a:solidFill>
                <a:schemeClr val="bg2">
                  <a:lumMod val="10000"/>
                </a:schemeClr>
              </a:solidFill>
              <a:effectLst/>
              <a:uFillTx/>
              <a:latin typeface="+mn-lt"/>
              <a:ea typeface="+mn-ea"/>
              <a:cs typeface="+mn-cs"/>
            </a:endParaRPr>
          </a:p>
        </p:txBody>
      </p:sp>
      <p:graphicFrame>
        <p:nvGraphicFramePr>
          <p:cNvPr id="12" name="Chart 11">
            <a:extLst>
              <a:ext uri="{FF2B5EF4-FFF2-40B4-BE49-F238E27FC236}">
                <a16:creationId xmlns:a16="http://schemas.microsoft.com/office/drawing/2014/main" id="{7E47D3C4-002E-0280-E5EA-930E595A25E9}"/>
              </a:ext>
              <a:ext uri="{147F2762-F138-4A5C-976F-8EAC2B608ADB}">
                <a16:predDERef xmlns:a16="http://schemas.microsoft.com/office/drawing/2014/main" pred="{247AB839-4470-A0CC-4A81-374970EC6B78}"/>
              </a:ext>
            </a:extLst>
          </p:cNvPr>
          <p:cNvGraphicFramePr>
            <a:graphicFrameLocks/>
          </p:cNvGraphicFramePr>
          <p:nvPr>
            <p:extLst>
              <p:ext uri="{D42A27DB-BD31-4B8C-83A1-F6EECF244321}">
                <p14:modId xmlns:p14="http://schemas.microsoft.com/office/powerpoint/2010/main" val="3380815122"/>
              </p:ext>
            </p:extLst>
          </p:nvPr>
        </p:nvGraphicFramePr>
        <p:xfrm>
          <a:off x="607540" y="2031461"/>
          <a:ext cx="5987143" cy="348691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929440563"/>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D4C6C-371D-275B-4F83-484D0DC90F75}"/>
            </a:ext>
          </a:extLst>
        </p:cNvPr>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7FFB6B87-1F98-3071-20E0-D9A04F495EE5}"/>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544D5BAE-C2C5-459F-B43F-5AB2AACBB467}"/>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5272C363-72D6-EB18-04BA-B643FB88B33C}"/>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 name="Title 4">
            <a:extLst>
              <a:ext uri="{FF2B5EF4-FFF2-40B4-BE49-F238E27FC236}">
                <a16:creationId xmlns:a16="http://schemas.microsoft.com/office/drawing/2014/main" id="{333D3A9F-3756-9E5B-F3BC-369DE98EA587}"/>
              </a:ext>
            </a:extLst>
          </p:cNvPr>
          <p:cNvSpPr>
            <a:spLocks noGrp="1"/>
          </p:cNvSpPr>
          <p:nvPr>
            <p:ph type="title"/>
          </p:nvPr>
        </p:nvSpPr>
        <p:spPr>
          <a:xfrm>
            <a:off x="603250" y="539750"/>
            <a:ext cx="10497566" cy="717550"/>
          </a:xfrm>
        </p:spPr>
        <p:txBody>
          <a:bodyPr lIns="50800" tIns="50800" rIns="50800" bIns="50800" anchor="t">
            <a:normAutofit/>
          </a:bodyPr>
          <a:lstStyle/>
          <a:p>
            <a:r>
              <a:rPr lang="en-IE" dirty="0">
                <a:solidFill>
                  <a:srgbClr val="7292CC"/>
                </a:solidFill>
              </a:rPr>
              <a:t>Awareness of EDI policies</a:t>
            </a:r>
          </a:p>
        </p:txBody>
      </p:sp>
      <p:sp>
        <p:nvSpPr>
          <p:cNvPr id="10" name="TextBox 9">
            <a:extLst>
              <a:ext uri="{FF2B5EF4-FFF2-40B4-BE49-F238E27FC236}">
                <a16:creationId xmlns:a16="http://schemas.microsoft.com/office/drawing/2014/main" id="{94771CB8-DCF6-0187-1045-72D2A1A82FC6}"/>
              </a:ext>
            </a:extLst>
          </p:cNvPr>
          <p:cNvSpPr txBox="1"/>
          <p:nvPr/>
        </p:nvSpPr>
        <p:spPr>
          <a:xfrm>
            <a:off x="603250" y="1541634"/>
            <a:ext cx="9207837"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GB" sz="1600" dirty="0">
                <a:solidFill>
                  <a:schemeClr val="tx1">
                    <a:lumMod val="50000"/>
                  </a:schemeClr>
                </a:solidFill>
              </a:rPr>
              <a:t>How familiar are you with your organisation's Equity, Diversity and Inclusion policies?</a:t>
            </a:r>
            <a:r>
              <a:rPr lang="en-GB" sz="1400" dirty="0">
                <a:solidFill>
                  <a:schemeClr val="tx1">
                    <a:lumMod val="50000"/>
                  </a:schemeClr>
                </a:solidFill>
              </a:rPr>
              <a:t> </a:t>
            </a:r>
            <a:r>
              <a:rPr lang="en-GB" sz="1100" dirty="0">
                <a:solidFill>
                  <a:schemeClr val="tx1">
                    <a:lumMod val="50000"/>
                  </a:schemeClr>
                </a:solidFill>
              </a:rPr>
              <a:t>(n=296)</a:t>
            </a:r>
            <a:endParaRPr lang="en-GB" sz="1100" b="0" i="0" u="none" strike="noStrike" cap="none" spc="0" normalizeH="0" baseline="0" dirty="0">
              <a:ln>
                <a:noFill/>
              </a:ln>
              <a:solidFill>
                <a:schemeClr val="tx1">
                  <a:lumMod val="50000"/>
                </a:schemeClr>
              </a:solidFill>
              <a:effectLst/>
              <a:uFillTx/>
              <a:latin typeface="+mn-lt"/>
              <a:ea typeface="+mn-ea"/>
              <a:cs typeface="+mn-cs"/>
            </a:endParaRPr>
          </a:p>
        </p:txBody>
      </p:sp>
      <p:sp>
        <p:nvSpPr>
          <p:cNvPr id="11" name="Arrow: Up 10">
            <a:extLst>
              <a:ext uri="{FF2B5EF4-FFF2-40B4-BE49-F238E27FC236}">
                <a16:creationId xmlns:a16="http://schemas.microsoft.com/office/drawing/2014/main" id="{2F79D8B1-37E1-DA0C-3DDB-8CBEFC49D571}"/>
              </a:ext>
            </a:extLst>
          </p:cNvPr>
          <p:cNvSpPr/>
          <p:nvPr/>
        </p:nvSpPr>
        <p:spPr>
          <a:xfrm>
            <a:off x="9079428" y="2614320"/>
            <a:ext cx="818708" cy="1626291"/>
          </a:xfrm>
          <a:prstGeom prst="upArrow">
            <a:avLst/>
          </a:prstGeom>
          <a:solidFill>
            <a:srgbClr val="92D050"/>
          </a:solidFill>
          <a:ln w="12700" cap="flat">
            <a:solidFill>
              <a:schemeClr val="tx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TextBox 12">
            <a:extLst>
              <a:ext uri="{FF2B5EF4-FFF2-40B4-BE49-F238E27FC236}">
                <a16:creationId xmlns:a16="http://schemas.microsoft.com/office/drawing/2014/main" id="{BFD7BB14-C065-0F50-AC4A-85D2D6406777}"/>
              </a:ext>
            </a:extLst>
          </p:cNvPr>
          <p:cNvSpPr txBox="1"/>
          <p:nvPr/>
        </p:nvSpPr>
        <p:spPr>
          <a:xfrm>
            <a:off x="9807420" y="2960775"/>
            <a:ext cx="2053857"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2438338" hangingPunct="0"/>
            <a:r>
              <a:rPr lang="en-GB">
                <a:solidFill>
                  <a:schemeClr val="bg2">
                    <a:lumMod val="10000"/>
                  </a:schemeClr>
                </a:solidFill>
                <a:sym typeface="Helvetica Neue"/>
              </a:rPr>
              <a:t>Greater understanding of EDI policies</a:t>
            </a:r>
            <a:endParaRPr kumimoji="0" lang="en-GB" b="0" i="0" u="none" strike="noStrike" cap="none" spc="0" normalizeH="0" baseline="0">
              <a:ln>
                <a:noFill/>
              </a:ln>
              <a:solidFill>
                <a:schemeClr val="bg2">
                  <a:lumMod val="10000"/>
                </a:schemeClr>
              </a:solidFill>
              <a:effectLst/>
              <a:uFillTx/>
              <a:latin typeface="+mn-lt"/>
              <a:ea typeface="+mn-ea"/>
              <a:cs typeface="+mn-cs"/>
              <a:sym typeface="Helvetica Neue"/>
            </a:endParaRPr>
          </a:p>
        </p:txBody>
      </p:sp>
      <p:graphicFrame>
        <p:nvGraphicFramePr>
          <p:cNvPr id="4" name="Chart 3">
            <a:extLst>
              <a:ext uri="{FF2B5EF4-FFF2-40B4-BE49-F238E27FC236}">
                <a16:creationId xmlns:a16="http://schemas.microsoft.com/office/drawing/2014/main" id="{01F781E1-A51E-9DD1-4199-B053545140FC}"/>
              </a:ext>
              <a:ext uri="{147F2762-F138-4A5C-976F-8EAC2B608ADB}">
                <a16:predDERef xmlns:a16="http://schemas.microsoft.com/office/drawing/2014/main" pred="{7E47D3C4-002E-0280-E5EA-930E595A25E9}"/>
              </a:ext>
            </a:extLst>
          </p:cNvPr>
          <p:cNvGraphicFramePr>
            <a:graphicFrameLocks/>
          </p:cNvGraphicFramePr>
          <p:nvPr>
            <p:extLst>
              <p:ext uri="{D42A27DB-BD31-4B8C-83A1-F6EECF244321}">
                <p14:modId xmlns:p14="http://schemas.microsoft.com/office/powerpoint/2010/main" val="1669576843"/>
              </p:ext>
            </p:extLst>
          </p:nvPr>
        </p:nvGraphicFramePr>
        <p:xfrm>
          <a:off x="330723" y="2272590"/>
          <a:ext cx="8456603" cy="282302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60675327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7D3A4-C865-601B-7BB9-125D03F2B85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269D263-E907-AE46-FD5D-B55607819567}"/>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3" name="Text Placeholder 2">
            <a:extLst>
              <a:ext uri="{FF2B5EF4-FFF2-40B4-BE49-F238E27FC236}">
                <a16:creationId xmlns:a16="http://schemas.microsoft.com/office/drawing/2014/main" id="{C8214A15-EB4F-995B-7DCE-C15AEA322A63}"/>
              </a:ext>
            </a:extLst>
          </p:cNvPr>
          <p:cNvSpPr>
            <a:spLocks noGrp="1"/>
          </p:cNvSpPr>
          <p:nvPr>
            <p:ph type="body" sz="half" idx="1"/>
          </p:nvPr>
        </p:nvSpPr>
        <p:spPr>
          <a:xfrm>
            <a:off x="603250" y="1439744"/>
            <a:ext cx="10887710" cy="4093636"/>
          </a:xfrm>
        </p:spPr>
        <p:txBody>
          <a:bodyPr lIns="50800" tIns="50800" rIns="50800" bIns="50800" anchor="t">
            <a:normAutofit fontScale="92500" lnSpcReduction="10000"/>
          </a:bodyPr>
          <a:lstStyle/>
          <a:p>
            <a:r>
              <a:rPr lang="en-GB" dirty="0"/>
              <a:t>2020 survey was undertaken during the COVID-19 pandemic</a:t>
            </a:r>
          </a:p>
          <a:p>
            <a:r>
              <a:rPr lang="en-GB" dirty="0"/>
              <a:t>UK R&amp;D People and Culture Strategy was published in 2021</a:t>
            </a:r>
          </a:p>
          <a:p>
            <a:r>
              <a:rPr lang="en-GB" dirty="0"/>
              <a:t>Significant investment in research culture through Research England (for English HEIs) and through other funding schemes (e.g. </a:t>
            </a:r>
            <a:r>
              <a:rPr lang="en-GB" dirty="0" err="1"/>
              <a:t>Wellcome</a:t>
            </a:r>
            <a:r>
              <a:rPr lang="en-GB" dirty="0"/>
              <a:t>)</a:t>
            </a:r>
          </a:p>
          <a:p>
            <a:r>
              <a:rPr lang="en-GB" dirty="0"/>
              <a:t>New networks with focus on research and innovation culture, including at ARMA</a:t>
            </a:r>
          </a:p>
          <a:p>
            <a:r>
              <a:rPr lang="en-GB" dirty="0"/>
              <a:t>Focussed attention on research culture in REF2029 decisions</a:t>
            </a:r>
          </a:p>
          <a:p>
            <a:r>
              <a:rPr lang="en-GB" dirty="0"/>
              <a:t>New concordats created and published</a:t>
            </a:r>
          </a:p>
          <a:p>
            <a:r>
              <a:rPr lang="en-GB" dirty="0"/>
              <a:t>Recent challenges surrounding organisations’ financial sustainability </a:t>
            </a:r>
            <a:endParaRPr lang="en-IE" dirty="0"/>
          </a:p>
        </p:txBody>
      </p:sp>
      <p:sp>
        <p:nvSpPr>
          <p:cNvPr id="5" name="Title 4">
            <a:extLst>
              <a:ext uri="{FF2B5EF4-FFF2-40B4-BE49-F238E27FC236}">
                <a16:creationId xmlns:a16="http://schemas.microsoft.com/office/drawing/2014/main" id="{1E1545C1-BC91-143C-FC81-2223259A1755}"/>
              </a:ext>
            </a:extLst>
          </p:cNvPr>
          <p:cNvSpPr>
            <a:spLocks noGrp="1"/>
          </p:cNvSpPr>
          <p:nvPr>
            <p:ph type="title"/>
          </p:nvPr>
        </p:nvSpPr>
        <p:spPr>
          <a:xfrm>
            <a:off x="603250" y="539750"/>
            <a:ext cx="11295465" cy="717550"/>
          </a:xfrm>
        </p:spPr>
        <p:txBody>
          <a:bodyPr lIns="50800" tIns="50800" rIns="50800" bIns="50800" anchor="t">
            <a:normAutofit fontScale="90000"/>
          </a:bodyPr>
          <a:lstStyle/>
          <a:p>
            <a:r>
              <a:rPr lang="en-IE">
                <a:solidFill>
                  <a:srgbClr val="7292CC"/>
                </a:solidFill>
                <a:ea typeface="+mn-lt"/>
                <a:cs typeface="+mn-lt"/>
              </a:rPr>
              <a:t>ARMA Research Culture Survey 2026 – Backdrop </a:t>
            </a:r>
            <a:endParaRPr lang="en-IE" b="0">
              <a:solidFill>
                <a:srgbClr val="7292CC"/>
              </a:solidFill>
              <a:ea typeface="+mn-lt"/>
              <a:cs typeface="+mn-lt"/>
            </a:endParaRPr>
          </a:p>
          <a:p>
            <a:endParaRPr lang="en-IE">
              <a:solidFill>
                <a:srgbClr val="7292CC"/>
              </a:solidFill>
            </a:endParaRPr>
          </a:p>
        </p:txBody>
      </p:sp>
      <p:sp>
        <p:nvSpPr>
          <p:cNvPr id="8" name="TextBox 7">
            <a:extLst>
              <a:ext uri="{FF2B5EF4-FFF2-40B4-BE49-F238E27FC236}">
                <a16:creationId xmlns:a16="http://schemas.microsoft.com/office/drawing/2014/main" id="{19D66587-44E8-EC65-FA64-419DABB46D50}"/>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B3406E41-5453-730C-CBCB-03B9A241119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1811664160"/>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CA3B0-858B-EF4C-3426-CE3899795B36}"/>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1BE2A8F3-512B-FDDD-AC37-3016FBFF99D8}"/>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7" name="TextBox 6">
            <a:extLst>
              <a:ext uri="{FF2B5EF4-FFF2-40B4-BE49-F238E27FC236}">
                <a16:creationId xmlns:a16="http://schemas.microsoft.com/office/drawing/2014/main" id="{AA0D48EE-D66C-8078-69ED-91CBB3B0A894}"/>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2F43535F-3FC1-EBE7-E68F-A75451DB1892}"/>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 name="Title 4">
            <a:extLst>
              <a:ext uri="{FF2B5EF4-FFF2-40B4-BE49-F238E27FC236}">
                <a16:creationId xmlns:a16="http://schemas.microsoft.com/office/drawing/2014/main" id="{32FE7F0D-F862-AB46-AFED-C2BDF7C88987}"/>
              </a:ext>
            </a:extLst>
          </p:cNvPr>
          <p:cNvSpPr>
            <a:spLocks noGrp="1"/>
          </p:cNvSpPr>
          <p:nvPr>
            <p:ph type="title"/>
          </p:nvPr>
        </p:nvSpPr>
        <p:spPr>
          <a:xfrm>
            <a:off x="603250" y="539750"/>
            <a:ext cx="5969000" cy="717550"/>
          </a:xfrm>
        </p:spPr>
        <p:txBody>
          <a:bodyPr lIns="50800" tIns="50800" rIns="50800" bIns="50800" anchor="t">
            <a:normAutofit fontScale="90000"/>
          </a:bodyPr>
          <a:lstStyle/>
          <a:p>
            <a:r>
              <a:rPr lang="en-IE" dirty="0">
                <a:solidFill>
                  <a:srgbClr val="7292CC"/>
                </a:solidFill>
              </a:rPr>
              <a:t>Bullying and Harassment</a:t>
            </a:r>
          </a:p>
        </p:txBody>
      </p:sp>
      <p:sp>
        <p:nvSpPr>
          <p:cNvPr id="12" name="TextBox 11">
            <a:extLst>
              <a:ext uri="{FF2B5EF4-FFF2-40B4-BE49-F238E27FC236}">
                <a16:creationId xmlns:a16="http://schemas.microsoft.com/office/drawing/2014/main" id="{9EA6FC23-1046-2E2E-602E-A1DA146AD40D}"/>
              </a:ext>
            </a:extLst>
          </p:cNvPr>
          <p:cNvSpPr txBox="1"/>
          <p:nvPr/>
        </p:nvSpPr>
        <p:spPr>
          <a:xfrm>
            <a:off x="603250" y="1093704"/>
            <a:ext cx="11052464"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r>
              <a:rPr lang="en-GB" sz="1600" dirty="0">
                <a:solidFill>
                  <a:schemeClr val="tx1">
                    <a:lumMod val="50000"/>
                  </a:schemeClr>
                </a:solidFill>
              </a:rPr>
              <a:t>How do you feel '</a:t>
            </a:r>
            <a:r>
              <a:rPr lang="en-GB" sz="1600" i="1" dirty="0">
                <a:solidFill>
                  <a:schemeClr val="tx1">
                    <a:lumMod val="50000"/>
                  </a:schemeClr>
                </a:solidFill>
              </a:rPr>
              <a:t>Bullying and harassment</a:t>
            </a:r>
            <a:r>
              <a:rPr lang="en-GB" sz="1600" dirty="0">
                <a:solidFill>
                  <a:schemeClr val="tx1">
                    <a:lumMod val="50000"/>
                  </a:schemeClr>
                </a:solidFill>
              </a:rPr>
              <a:t>' have changed over the last 5 years in your organisation (in the context of support, training and/or practice)?</a:t>
            </a:r>
            <a:r>
              <a:rPr lang="en-GB" sz="1400" dirty="0">
                <a:solidFill>
                  <a:schemeClr val="tx1">
                    <a:lumMod val="50000"/>
                  </a:schemeClr>
                </a:solidFill>
              </a:rPr>
              <a:t> </a:t>
            </a:r>
            <a:r>
              <a:rPr lang="en-GB" sz="1100" dirty="0">
                <a:solidFill>
                  <a:schemeClr val="tx1">
                    <a:lumMod val="50000"/>
                  </a:schemeClr>
                </a:solidFill>
              </a:rPr>
              <a:t>(n=341)</a:t>
            </a:r>
            <a:endParaRPr lang="en-GB" sz="1100" b="0" i="0" u="none" strike="noStrike" cap="none" spc="0" normalizeH="0" baseline="0" dirty="0">
              <a:ln>
                <a:noFill/>
              </a:ln>
              <a:solidFill>
                <a:schemeClr val="tx1">
                  <a:lumMod val="50000"/>
                </a:schemeClr>
              </a:solidFill>
              <a:effectLst/>
              <a:uFillTx/>
              <a:latin typeface="+mn-lt"/>
              <a:ea typeface="+mn-ea"/>
              <a:cs typeface="+mn-cs"/>
            </a:endParaRPr>
          </a:p>
        </p:txBody>
      </p:sp>
      <p:graphicFrame>
        <p:nvGraphicFramePr>
          <p:cNvPr id="4" name="Chart 3" descr="Chart type: Doughnut. 'Field2'&#10;&#10;Description automatically generated">
            <a:extLst>
              <a:ext uri="{FF2B5EF4-FFF2-40B4-BE49-F238E27FC236}">
                <a16:creationId xmlns:a16="http://schemas.microsoft.com/office/drawing/2014/main" id="{DBE6D3B0-82C2-E332-B4D4-CA3EBBE9B660}"/>
              </a:ext>
            </a:extLst>
          </p:cNvPr>
          <p:cNvGraphicFramePr>
            <a:graphicFrameLocks/>
          </p:cNvGraphicFramePr>
          <p:nvPr>
            <p:extLst>
              <p:ext uri="{D42A27DB-BD31-4B8C-83A1-F6EECF244321}">
                <p14:modId xmlns:p14="http://schemas.microsoft.com/office/powerpoint/2010/main" val="1122285968"/>
              </p:ext>
            </p:extLst>
          </p:nvPr>
        </p:nvGraphicFramePr>
        <p:xfrm>
          <a:off x="795528" y="1811254"/>
          <a:ext cx="7880040" cy="4054466"/>
        </p:xfrm>
        <a:graphic>
          <a:graphicData uri="http://schemas.openxmlformats.org/drawingml/2006/chart">
            <c:chart xmlns:c="http://schemas.openxmlformats.org/drawingml/2006/chart" xmlns:r="http://schemas.openxmlformats.org/officeDocument/2006/relationships" r:id="rId6"/>
          </a:graphicData>
        </a:graphic>
      </p:graphicFrame>
      <p:sp>
        <p:nvSpPr>
          <p:cNvPr id="14" name="Arrow: Up 13">
            <a:extLst>
              <a:ext uri="{FF2B5EF4-FFF2-40B4-BE49-F238E27FC236}">
                <a16:creationId xmlns:a16="http://schemas.microsoft.com/office/drawing/2014/main" id="{D23EB09C-8881-BA8D-1533-486E35969F9C}"/>
              </a:ext>
            </a:extLst>
          </p:cNvPr>
          <p:cNvSpPr/>
          <p:nvPr/>
        </p:nvSpPr>
        <p:spPr>
          <a:xfrm>
            <a:off x="8675568" y="2527008"/>
            <a:ext cx="818708" cy="1626291"/>
          </a:xfrm>
          <a:prstGeom prst="upArrow">
            <a:avLst/>
          </a:prstGeom>
          <a:solidFill>
            <a:srgbClr val="92D050"/>
          </a:solidFill>
          <a:ln w="12700" cap="flat">
            <a:solidFill>
              <a:schemeClr val="tx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TextBox 15">
            <a:extLst>
              <a:ext uri="{FF2B5EF4-FFF2-40B4-BE49-F238E27FC236}">
                <a16:creationId xmlns:a16="http://schemas.microsoft.com/office/drawing/2014/main" id="{F1DC940D-8D07-C2ED-400D-CA3E6BAA4DB5}"/>
              </a:ext>
            </a:extLst>
          </p:cNvPr>
          <p:cNvSpPr txBox="1"/>
          <p:nvPr/>
        </p:nvSpPr>
        <p:spPr>
          <a:xfrm>
            <a:off x="9633654" y="2665712"/>
            <a:ext cx="2186016" cy="14875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2438338"/>
            <a:r>
              <a:rPr lang="en-GB" dirty="0">
                <a:solidFill>
                  <a:schemeClr val="bg2">
                    <a:lumMod val="10000"/>
                  </a:schemeClr>
                </a:solidFill>
                <a:sym typeface="Helvetica Neue"/>
              </a:rPr>
              <a:t>One third respondents feel there have been improvements over the last 5 years</a:t>
            </a:r>
            <a:endParaRPr lang="en-US" dirty="0">
              <a:solidFill>
                <a:schemeClr val="bg2">
                  <a:lumMod val="10000"/>
                </a:schemeClr>
              </a:solidFill>
            </a:endParaRPr>
          </a:p>
        </p:txBody>
      </p:sp>
    </p:spTree>
    <p:extLst>
      <p:ext uri="{BB962C8B-B14F-4D97-AF65-F5344CB8AC3E}">
        <p14:creationId xmlns:p14="http://schemas.microsoft.com/office/powerpoint/2010/main" val="1378319488"/>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8F0E0-9B1B-1DBD-C900-30691D9DF987}"/>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DB77D101-7AE9-C26D-417D-3E74730A6575}"/>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7" name="TextBox 6">
            <a:extLst>
              <a:ext uri="{FF2B5EF4-FFF2-40B4-BE49-F238E27FC236}">
                <a16:creationId xmlns:a16="http://schemas.microsoft.com/office/drawing/2014/main" id="{40E5EBC4-3603-72B5-765C-8F2C41851716}"/>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CD98F949-1ECE-2E3B-C57A-06778A0F8356}"/>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 name="Title 4">
            <a:extLst>
              <a:ext uri="{FF2B5EF4-FFF2-40B4-BE49-F238E27FC236}">
                <a16:creationId xmlns:a16="http://schemas.microsoft.com/office/drawing/2014/main" id="{4406DDCE-F2A7-A52B-3085-077152827E2B}"/>
              </a:ext>
            </a:extLst>
          </p:cNvPr>
          <p:cNvSpPr>
            <a:spLocks noGrp="1"/>
          </p:cNvSpPr>
          <p:nvPr>
            <p:ph type="title"/>
          </p:nvPr>
        </p:nvSpPr>
        <p:spPr>
          <a:xfrm>
            <a:off x="603250" y="539750"/>
            <a:ext cx="5969000" cy="717550"/>
          </a:xfrm>
        </p:spPr>
        <p:txBody>
          <a:bodyPr lIns="50800" tIns="50800" rIns="50800" bIns="50800" anchor="t">
            <a:normAutofit fontScale="90000"/>
          </a:bodyPr>
          <a:lstStyle/>
          <a:p>
            <a:r>
              <a:rPr lang="en-IE" dirty="0">
                <a:solidFill>
                  <a:srgbClr val="7292CC"/>
                </a:solidFill>
              </a:rPr>
              <a:t>Bullying and Harassment</a:t>
            </a:r>
          </a:p>
        </p:txBody>
      </p:sp>
      <p:sp>
        <p:nvSpPr>
          <p:cNvPr id="3" name="TextBox 2">
            <a:extLst>
              <a:ext uri="{FF2B5EF4-FFF2-40B4-BE49-F238E27FC236}">
                <a16:creationId xmlns:a16="http://schemas.microsoft.com/office/drawing/2014/main" id="{60F2B9D0-3538-37B2-FBFC-B9AF7EA3C012}"/>
              </a:ext>
            </a:extLst>
          </p:cNvPr>
          <p:cNvSpPr txBox="1"/>
          <p:nvPr/>
        </p:nvSpPr>
        <p:spPr>
          <a:xfrm>
            <a:off x="741776" y="1139233"/>
            <a:ext cx="10312976"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a:r>
              <a:rPr lang="en-GB" sz="1600" dirty="0">
                <a:solidFill>
                  <a:schemeClr val="tx1">
                    <a:lumMod val="50000"/>
                  </a:schemeClr>
                </a:solidFill>
              </a:rPr>
              <a:t>I am satisfied with the way my organisation/workplace handles performance issues, inappropriate behaviours, or integrity concerns </a:t>
            </a:r>
            <a:r>
              <a:rPr lang="en-GB" sz="1100" dirty="0">
                <a:solidFill>
                  <a:schemeClr val="tx1">
                    <a:lumMod val="50000"/>
                  </a:schemeClr>
                </a:solidFill>
              </a:rPr>
              <a:t>(n=330)</a:t>
            </a:r>
          </a:p>
        </p:txBody>
      </p:sp>
      <p:graphicFrame>
        <p:nvGraphicFramePr>
          <p:cNvPr id="11" name="Chart 10">
            <a:extLst>
              <a:ext uri="{FF2B5EF4-FFF2-40B4-BE49-F238E27FC236}">
                <a16:creationId xmlns:a16="http://schemas.microsoft.com/office/drawing/2014/main" id="{0422B8FC-7D5D-3CC8-D8F3-63A4986EF289}"/>
              </a:ext>
              <a:ext uri="{147F2762-F138-4A5C-976F-8EAC2B608ADB}">
                <a16:predDERef xmlns:a16="http://schemas.microsoft.com/office/drawing/2014/main" pred="{6A6CFB75-CEE1-D685-C6B1-1D89707DFA1B}"/>
              </a:ext>
            </a:extLst>
          </p:cNvPr>
          <p:cNvGraphicFramePr>
            <a:graphicFrameLocks/>
          </p:cNvGraphicFramePr>
          <p:nvPr>
            <p:extLst>
              <p:ext uri="{D42A27DB-BD31-4B8C-83A1-F6EECF244321}">
                <p14:modId xmlns:p14="http://schemas.microsoft.com/office/powerpoint/2010/main" val="2848614820"/>
              </p:ext>
            </p:extLst>
          </p:nvPr>
        </p:nvGraphicFramePr>
        <p:xfrm>
          <a:off x="741777" y="1689346"/>
          <a:ext cx="7863527" cy="4516901"/>
        </p:xfrm>
        <a:graphic>
          <a:graphicData uri="http://schemas.openxmlformats.org/drawingml/2006/chart">
            <c:chart xmlns:c="http://schemas.openxmlformats.org/drawingml/2006/chart" xmlns:r="http://schemas.openxmlformats.org/officeDocument/2006/relationships" r:id="rId6"/>
          </a:graphicData>
        </a:graphic>
      </p:graphicFrame>
      <p:sp>
        <p:nvSpPr>
          <p:cNvPr id="9" name="Arrow: Up 8">
            <a:extLst>
              <a:ext uri="{FF2B5EF4-FFF2-40B4-BE49-F238E27FC236}">
                <a16:creationId xmlns:a16="http://schemas.microsoft.com/office/drawing/2014/main" id="{71428E43-1029-DC70-B806-511BE7A2B354}"/>
              </a:ext>
            </a:extLst>
          </p:cNvPr>
          <p:cNvSpPr/>
          <p:nvPr/>
        </p:nvSpPr>
        <p:spPr>
          <a:xfrm rot="10800000">
            <a:off x="8647103" y="2615852"/>
            <a:ext cx="818708" cy="1626291"/>
          </a:xfrm>
          <a:prstGeom prst="upArrow">
            <a:avLst/>
          </a:prstGeom>
          <a:solidFill>
            <a:srgbClr val="C00000"/>
          </a:solidFill>
          <a:ln w="12700" cap="flat">
            <a:solidFill>
              <a:schemeClr val="tx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TextBox 12">
            <a:extLst>
              <a:ext uri="{FF2B5EF4-FFF2-40B4-BE49-F238E27FC236}">
                <a16:creationId xmlns:a16="http://schemas.microsoft.com/office/drawing/2014/main" id="{CB95E926-78B4-1633-F983-C91A0920E0D6}"/>
              </a:ext>
            </a:extLst>
          </p:cNvPr>
          <p:cNvSpPr txBox="1"/>
          <p:nvPr/>
        </p:nvSpPr>
        <p:spPr>
          <a:xfrm>
            <a:off x="9427464" y="2737209"/>
            <a:ext cx="1942377"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2438338"/>
            <a:r>
              <a:rPr lang="en-GB" dirty="0">
                <a:solidFill>
                  <a:schemeClr val="bg2">
                    <a:lumMod val="10000"/>
                  </a:schemeClr>
                </a:solidFill>
                <a:sym typeface="Helvetica Neue"/>
              </a:rPr>
              <a:t>Less satisfaction with how workplaces are handling issues</a:t>
            </a:r>
            <a:endParaRPr lang="en-US" dirty="0">
              <a:solidFill>
                <a:schemeClr val="bg2">
                  <a:lumMod val="10000"/>
                </a:schemeClr>
              </a:solidFill>
            </a:endParaRPr>
          </a:p>
        </p:txBody>
      </p:sp>
    </p:spTree>
    <p:extLst>
      <p:ext uri="{BB962C8B-B14F-4D97-AF65-F5344CB8AC3E}">
        <p14:creationId xmlns:p14="http://schemas.microsoft.com/office/powerpoint/2010/main" val="972991597"/>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E2C34-D60E-E925-C700-30EDD52EA6EB}"/>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D783F50D-E75C-856C-017E-DB18EE0D742A}"/>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7" name="TextBox 6">
            <a:extLst>
              <a:ext uri="{FF2B5EF4-FFF2-40B4-BE49-F238E27FC236}">
                <a16:creationId xmlns:a16="http://schemas.microsoft.com/office/drawing/2014/main" id="{C7B164BB-EDEB-DD79-CBE7-4BA10868E87D}"/>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DE63CE9F-5F45-9F68-1869-071E5C11400E}"/>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 name="Title 4">
            <a:extLst>
              <a:ext uri="{FF2B5EF4-FFF2-40B4-BE49-F238E27FC236}">
                <a16:creationId xmlns:a16="http://schemas.microsoft.com/office/drawing/2014/main" id="{83019CF6-D374-8D7A-DC1A-BB8DF762D680}"/>
              </a:ext>
            </a:extLst>
          </p:cNvPr>
          <p:cNvSpPr>
            <a:spLocks noGrp="1"/>
          </p:cNvSpPr>
          <p:nvPr>
            <p:ph type="title"/>
          </p:nvPr>
        </p:nvSpPr>
        <p:spPr>
          <a:xfrm>
            <a:off x="603250" y="539750"/>
            <a:ext cx="6865937" cy="717550"/>
          </a:xfrm>
        </p:spPr>
        <p:txBody>
          <a:bodyPr lIns="50800" tIns="50800" rIns="50800" bIns="50800" anchor="t">
            <a:normAutofit/>
          </a:bodyPr>
          <a:lstStyle/>
          <a:p>
            <a:r>
              <a:rPr lang="en-IE">
                <a:solidFill>
                  <a:srgbClr val="7292CC"/>
                </a:solidFill>
              </a:rPr>
              <a:t>Bullying and harassment</a:t>
            </a:r>
          </a:p>
        </p:txBody>
      </p:sp>
      <p:graphicFrame>
        <p:nvGraphicFramePr>
          <p:cNvPr id="2" name="Chart 1">
            <a:extLst>
              <a:ext uri="{FF2B5EF4-FFF2-40B4-BE49-F238E27FC236}">
                <a16:creationId xmlns:a16="http://schemas.microsoft.com/office/drawing/2014/main" id="{6A6CFB75-CEE1-D685-C6B1-1D89707DFA1B}"/>
              </a:ext>
              <a:ext uri="{147F2762-F138-4A5C-976F-8EAC2B608ADB}">
                <a16:predDERef xmlns:a16="http://schemas.microsoft.com/office/drawing/2014/main" pred="{7592585E-B0D4-5AE8-F9F9-9EB86D4C735F}"/>
              </a:ext>
            </a:extLst>
          </p:cNvPr>
          <p:cNvGraphicFramePr>
            <a:graphicFrameLocks/>
          </p:cNvGraphicFramePr>
          <p:nvPr>
            <p:extLst>
              <p:ext uri="{D42A27DB-BD31-4B8C-83A1-F6EECF244321}">
                <p14:modId xmlns:p14="http://schemas.microsoft.com/office/powerpoint/2010/main" val="522000715"/>
              </p:ext>
            </p:extLst>
          </p:nvPr>
        </p:nvGraphicFramePr>
        <p:xfrm>
          <a:off x="406401" y="1257300"/>
          <a:ext cx="11511972" cy="45339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978994425"/>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FF3F1-0CEC-F504-9F4D-CB354AA04926}"/>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B338CF30-CD59-9409-8CB0-6BD8E7D53167}"/>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7" name="TextBox 6">
            <a:extLst>
              <a:ext uri="{FF2B5EF4-FFF2-40B4-BE49-F238E27FC236}">
                <a16:creationId xmlns:a16="http://schemas.microsoft.com/office/drawing/2014/main" id="{73129A37-69F9-AA7F-C15B-2AA1230B0F28}"/>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2B441317-8F2E-2288-DF83-5E5F630E49F2}"/>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 name="Title 4">
            <a:extLst>
              <a:ext uri="{FF2B5EF4-FFF2-40B4-BE49-F238E27FC236}">
                <a16:creationId xmlns:a16="http://schemas.microsoft.com/office/drawing/2014/main" id="{7D84C335-77F3-EECF-27EF-7C4F74306808}"/>
              </a:ext>
            </a:extLst>
          </p:cNvPr>
          <p:cNvSpPr>
            <a:spLocks noGrp="1"/>
          </p:cNvSpPr>
          <p:nvPr>
            <p:ph type="title"/>
          </p:nvPr>
        </p:nvSpPr>
        <p:spPr>
          <a:xfrm>
            <a:off x="603250" y="539750"/>
            <a:ext cx="6865937" cy="717550"/>
          </a:xfrm>
        </p:spPr>
        <p:txBody>
          <a:bodyPr lIns="50800" tIns="50800" rIns="50800" bIns="50800" anchor="t">
            <a:normAutofit/>
          </a:bodyPr>
          <a:lstStyle/>
          <a:p>
            <a:r>
              <a:rPr lang="en-IE">
                <a:solidFill>
                  <a:srgbClr val="7292CC"/>
                </a:solidFill>
              </a:rPr>
              <a:t>Bullying and harassment</a:t>
            </a:r>
          </a:p>
        </p:txBody>
      </p:sp>
      <p:graphicFrame>
        <p:nvGraphicFramePr>
          <p:cNvPr id="2" name="Chart 1">
            <a:extLst>
              <a:ext uri="{FF2B5EF4-FFF2-40B4-BE49-F238E27FC236}">
                <a16:creationId xmlns:a16="http://schemas.microsoft.com/office/drawing/2014/main" id="{60B7159E-7977-6DB1-E75B-1F5745352521}"/>
              </a:ext>
              <a:ext uri="{147F2762-F138-4A5C-976F-8EAC2B608ADB}">
                <a16:predDERef xmlns:a16="http://schemas.microsoft.com/office/drawing/2014/main" pred="{32C8FB71-66FA-A4D2-5094-6DE24529FB90}"/>
              </a:ext>
            </a:extLst>
          </p:cNvPr>
          <p:cNvGraphicFramePr>
            <a:graphicFrameLocks/>
          </p:cNvGraphicFramePr>
          <p:nvPr>
            <p:extLst>
              <p:ext uri="{D42A27DB-BD31-4B8C-83A1-F6EECF244321}">
                <p14:modId xmlns:p14="http://schemas.microsoft.com/office/powerpoint/2010/main" val="3322841608"/>
              </p:ext>
            </p:extLst>
          </p:nvPr>
        </p:nvGraphicFramePr>
        <p:xfrm>
          <a:off x="955145" y="1350434"/>
          <a:ext cx="7447492" cy="4614333"/>
        </p:xfrm>
        <a:graphic>
          <a:graphicData uri="http://schemas.openxmlformats.org/drawingml/2006/chart">
            <c:chart xmlns:c="http://schemas.openxmlformats.org/drawingml/2006/chart" xmlns:r="http://schemas.openxmlformats.org/officeDocument/2006/relationships" r:id="rId6"/>
          </a:graphicData>
        </a:graphic>
      </p:graphicFrame>
      <p:sp>
        <p:nvSpPr>
          <p:cNvPr id="9" name="Arrow: Up 8">
            <a:extLst>
              <a:ext uri="{FF2B5EF4-FFF2-40B4-BE49-F238E27FC236}">
                <a16:creationId xmlns:a16="http://schemas.microsoft.com/office/drawing/2014/main" id="{88DF6942-8A4E-377E-E8D2-C081F6F64BCE}"/>
              </a:ext>
            </a:extLst>
          </p:cNvPr>
          <p:cNvSpPr/>
          <p:nvPr/>
        </p:nvSpPr>
        <p:spPr>
          <a:xfrm>
            <a:off x="8952428" y="2410591"/>
            <a:ext cx="818708" cy="1626291"/>
          </a:xfrm>
          <a:prstGeom prst="upArrow">
            <a:avLst/>
          </a:prstGeom>
          <a:solidFill>
            <a:srgbClr val="C00000"/>
          </a:solidFill>
          <a:ln w="12700" cap="flat">
            <a:solidFill>
              <a:schemeClr val="tx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TextBox 10">
            <a:extLst>
              <a:ext uri="{FF2B5EF4-FFF2-40B4-BE49-F238E27FC236}">
                <a16:creationId xmlns:a16="http://schemas.microsoft.com/office/drawing/2014/main" id="{88905692-866E-4466-4A91-6E6BC6CC1024}"/>
              </a:ext>
            </a:extLst>
          </p:cNvPr>
          <p:cNvSpPr txBox="1"/>
          <p:nvPr/>
        </p:nvSpPr>
        <p:spPr>
          <a:xfrm>
            <a:off x="9767732" y="2736288"/>
            <a:ext cx="2336961"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2438338"/>
            <a:r>
              <a:rPr lang="en-GB">
                <a:solidFill>
                  <a:schemeClr val="bg2">
                    <a:lumMod val="10000"/>
                  </a:schemeClr>
                </a:solidFill>
              </a:rPr>
              <a:t>An increase in witnessing and experiencing poor behaviours</a:t>
            </a:r>
          </a:p>
        </p:txBody>
      </p:sp>
    </p:spTree>
    <p:extLst>
      <p:ext uri="{BB962C8B-B14F-4D97-AF65-F5344CB8AC3E}">
        <p14:creationId xmlns:p14="http://schemas.microsoft.com/office/powerpoint/2010/main" val="797171686"/>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E181F6-F928-DDD0-B23C-9BCB0D00D22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48241BA-846B-5DD3-31C4-4BCD47975F9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F0A99E43-6DA2-8E0F-5421-528B9CB9F4B2}"/>
              </a:ext>
            </a:extLst>
          </p:cNvPr>
          <p:cNvSpPr txBox="1">
            <a:spLocks/>
          </p:cNvSpPr>
          <p:nvPr/>
        </p:nvSpPr>
        <p:spPr>
          <a:xfrm>
            <a:off x="514772" y="2024256"/>
            <a:ext cx="11169228" cy="28033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normAutofit/>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6600" kern="0" spc="-50" dirty="0">
                <a:latin typeface="Helvetica Neue Thin"/>
              </a:rPr>
              <a:t>Research Leadership and Management</a:t>
            </a:r>
          </a:p>
          <a:p>
            <a:pPr marL="0" marR="0" lvl="0" indent="0" algn="l" defTabSz="412750">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lang="en-GB" sz="3100" b="0" i="0" u="none" strike="noStrike" kern="0" cap="none" spc="-50" normalizeH="0" baseline="0" noProof="0" dirty="0">
              <a:ln>
                <a:noFill/>
              </a:ln>
              <a:solidFill>
                <a:srgbClr val="FFFFFF"/>
              </a:solidFill>
              <a:effectLst/>
              <a:uLnTx/>
              <a:uFillTx/>
              <a:latin typeface="Helvetica Light"/>
              <a:ea typeface="Helvetica Neue Thin" panose="020B0403020202020204" pitchFamily="34" charset="0"/>
              <a:cs typeface="Helvetica"/>
            </a:endParaRPr>
          </a:p>
        </p:txBody>
      </p:sp>
    </p:spTree>
    <p:extLst>
      <p:ext uri="{BB962C8B-B14F-4D97-AF65-F5344CB8AC3E}">
        <p14:creationId xmlns:p14="http://schemas.microsoft.com/office/powerpoint/2010/main" val="1002762788"/>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F9D20-0587-A458-E5A5-EDA76D86D7F7}"/>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E279AE39-E290-4E79-8976-CBB49CDC07F1}"/>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7" name="TextBox 6">
            <a:extLst>
              <a:ext uri="{FF2B5EF4-FFF2-40B4-BE49-F238E27FC236}">
                <a16:creationId xmlns:a16="http://schemas.microsoft.com/office/drawing/2014/main" id="{BA4A28F6-46E5-60E9-5B77-19AC3ADCC0B1}"/>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01CBF1A7-D751-F40E-2EDB-C2A7D22F14A4}"/>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5" name="Title 4">
            <a:extLst>
              <a:ext uri="{FF2B5EF4-FFF2-40B4-BE49-F238E27FC236}">
                <a16:creationId xmlns:a16="http://schemas.microsoft.com/office/drawing/2014/main" id="{D817C6AA-8A10-4453-2BE8-1792D9040C58}"/>
              </a:ext>
            </a:extLst>
          </p:cNvPr>
          <p:cNvSpPr>
            <a:spLocks noGrp="1"/>
          </p:cNvSpPr>
          <p:nvPr>
            <p:ph type="title"/>
          </p:nvPr>
        </p:nvSpPr>
        <p:spPr>
          <a:xfrm>
            <a:off x="603250" y="539750"/>
            <a:ext cx="9564007" cy="717550"/>
          </a:xfrm>
        </p:spPr>
        <p:txBody>
          <a:bodyPr lIns="50800" tIns="50800" rIns="50800" bIns="50800" anchor="t">
            <a:normAutofit fontScale="90000"/>
          </a:bodyPr>
          <a:lstStyle/>
          <a:p>
            <a:r>
              <a:rPr lang="en-IE">
                <a:solidFill>
                  <a:srgbClr val="7292CC"/>
                </a:solidFill>
              </a:rPr>
              <a:t>Research Leadership and Management </a:t>
            </a:r>
            <a:endParaRPr lang="en-US"/>
          </a:p>
        </p:txBody>
      </p:sp>
      <p:graphicFrame>
        <p:nvGraphicFramePr>
          <p:cNvPr id="10" name="Chart 9" descr="Chart type: Pie. 'Field2'&#10;&#10;Description automatically generated">
            <a:extLst>
              <a:ext uri="{FF2B5EF4-FFF2-40B4-BE49-F238E27FC236}">
                <a16:creationId xmlns:a16="http://schemas.microsoft.com/office/drawing/2014/main" id="{8E137539-ED9B-73FB-AB0C-FE9EB68373CA}"/>
              </a:ext>
            </a:extLst>
          </p:cNvPr>
          <p:cNvGraphicFramePr>
            <a:graphicFrameLocks/>
          </p:cNvGraphicFramePr>
          <p:nvPr>
            <p:extLst>
              <p:ext uri="{D42A27DB-BD31-4B8C-83A1-F6EECF244321}">
                <p14:modId xmlns:p14="http://schemas.microsoft.com/office/powerpoint/2010/main" val="4111473859"/>
              </p:ext>
            </p:extLst>
          </p:nvPr>
        </p:nvGraphicFramePr>
        <p:xfrm>
          <a:off x="2156229" y="2006907"/>
          <a:ext cx="6091843" cy="4472844"/>
        </p:xfrm>
        <a:graphic>
          <a:graphicData uri="http://schemas.openxmlformats.org/drawingml/2006/chart">
            <c:chart xmlns:c="http://schemas.openxmlformats.org/drawingml/2006/chart" xmlns:r="http://schemas.openxmlformats.org/officeDocument/2006/relationships" r:id="rId6"/>
          </a:graphicData>
        </a:graphic>
      </p:graphicFrame>
      <p:sp>
        <p:nvSpPr>
          <p:cNvPr id="13" name="TextBox 12">
            <a:extLst>
              <a:ext uri="{FF2B5EF4-FFF2-40B4-BE49-F238E27FC236}">
                <a16:creationId xmlns:a16="http://schemas.microsoft.com/office/drawing/2014/main" id="{A8AF192E-C75C-282A-E7F8-4A1B4253C9FE}"/>
              </a:ext>
            </a:extLst>
          </p:cNvPr>
          <p:cNvSpPr txBox="1"/>
          <p:nvPr/>
        </p:nvSpPr>
        <p:spPr>
          <a:xfrm>
            <a:off x="603250" y="1123259"/>
            <a:ext cx="10905259"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r>
              <a:rPr lang="en-GB" dirty="0">
                <a:solidFill>
                  <a:schemeClr val="tx1">
                    <a:lumMod val="50000"/>
                  </a:schemeClr>
                </a:solidFill>
              </a:rPr>
              <a:t>How do you feel '</a:t>
            </a:r>
            <a:r>
              <a:rPr lang="en-GB" i="1" dirty="0">
                <a:solidFill>
                  <a:schemeClr val="tx1">
                    <a:lumMod val="50000"/>
                  </a:schemeClr>
                </a:solidFill>
              </a:rPr>
              <a:t>Research Leadership and Management</a:t>
            </a:r>
            <a:r>
              <a:rPr lang="en-GB" dirty="0">
                <a:solidFill>
                  <a:schemeClr val="tx1">
                    <a:lumMod val="50000"/>
                  </a:schemeClr>
                </a:solidFill>
              </a:rPr>
              <a:t>' has changed over the last 5 years in your organisation (in the context of support, training and/or practice)? </a:t>
            </a:r>
            <a:r>
              <a:rPr lang="en-GB" sz="1100" dirty="0">
                <a:solidFill>
                  <a:schemeClr val="tx1">
                    <a:lumMod val="50000"/>
                  </a:schemeClr>
                </a:solidFill>
              </a:rPr>
              <a:t>(n=341)</a:t>
            </a:r>
            <a:endParaRPr lang="en-GB" dirty="0">
              <a:solidFill>
                <a:schemeClr val="tx1">
                  <a:lumMod val="50000"/>
                </a:schemeClr>
              </a:solidFill>
            </a:endParaRPr>
          </a:p>
        </p:txBody>
      </p:sp>
      <p:sp>
        <p:nvSpPr>
          <p:cNvPr id="2" name="TextBox 1">
            <a:extLst>
              <a:ext uri="{FF2B5EF4-FFF2-40B4-BE49-F238E27FC236}">
                <a16:creationId xmlns:a16="http://schemas.microsoft.com/office/drawing/2014/main" id="{FA1B0004-B3F2-DD5F-5155-C1367DF0A72B}"/>
              </a:ext>
            </a:extLst>
          </p:cNvPr>
          <p:cNvSpPr txBox="1"/>
          <p:nvPr/>
        </p:nvSpPr>
        <p:spPr>
          <a:xfrm>
            <a:off x="8753337" y="2588565"/>
            <a:ext cx="2680095" cy="14465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algn="ctr"/>
            <a:r>
              <a:rPr lang="en-GB" sz="8800" b="1">
                <a:solidFill>
                  <a:srgbClr val="4D93D9"/>
                </a:solidFill>
              </a:rPr>
              <a:t>56%</a:t>
            </a:r>
            <a:endParaRPr lang="en-US" sz="8800" b="1">
              <a:solidFill>
                <a:srgbClr val="4D93D9"/>
              </a:solidFill>
            </a:endParaRPr>
          </a:p>
        </p:txBody>
      </p:sp>
      <p:sp>
        <p:nvSpPr>
          <p:cNvPr id="3" name="TextBox 2">
            <a:extLst>
              <a:ext uri="{FF2B5EF4-FFF2-40B4-BE49-F238E27FC236}">
                <a16:creationId xmlns:a16="http://schemas.microsoft.com/office/drawing/2014/main" id="{E650DD9F-0045-6233-082E-802A489EC021}"/>
              </a:ext>
            </a:extLst>
          </p:cNvPr>
          <p:cNvSpPr txBox="1"/>
          <p:nvPr/>
        </p:nvSpPr>
        <p:spPr>
          <a:xfrm>
            <a:off x="8753337" y="3737087"/>
            <a:ext cx="2680095" cy="11695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algn="ctr"/>
            <a:r>
              <a:rPr lang="en-GB" sz="1400">
                <a:solidFill>
                  <a:schemeClr val="tx1">
                    <a:lumMod val="50000"/>
                  </a:schemeClr>
                </a:solidFill>
              </a:rPr>
              <a:t>respondents believe </a:t>
            </a:r>
            <a:r>
              <a:rPr lang="en-GB" sz="1400" i="1">
                <a:solidFill>
                  <a:schemeClr val="tx1">
                    <a:lumMod val="50000"/>
                  </a:schemeClr>
                </a:solidFill>
              </a:rPr>
              <a:t>Research Leadership and Management Practice</a:t>
            </a:r>
            <a:r>
              <a:rPr lang="en-GB" sz="1400">
                <a:solidFill>
                  <a:schemeClr val="tx1">
                    <a:lumMod val="50000"/>
                  </a:schemeClr>
                </a:solidFill>
              </a:rPr>
              <a:t> should be prioritised to improve research culture in the next 3-5 years </a:t>
            </a:r>
            <a:r>
              <a:rPr lang="en-GB" sz="1000">
                <a:solidFill>
                  <a:schemeClr val="tx1">
                    <a:lumMod val="50000"/>
                  </a:schemeClr>
                </a:solidFill>
              </a:rPr>
              <a:t>(n=330)</a:t>
            </a:r>
            <a:endParaRPr lang="en-GB" sz="1050">
              <a:solidFill>
                <a:schemeClr val="tx1">
                  <a:lumMod val="50000"/>
                </a:schemeClr>
              </a:solidFill>
            </a:endParaRPr>
          </a:p>
        </p:txBody>
      </p:sp>
    </p:spTree>
    <p:extLst>
      <p:ext uri="{BB962C8B-B14F-4D97-AF65-F5344CB8AC3E}">
        <p14:creationId xmlns:p14="http://schemas.microsoft.com/office/powerpoint/2010/main" val="2464317690"/>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749E7-33BD-8D6F-380B-D823F6936685}"/>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D15DADE5-11CF-39A2-6404-4BAF3A5A7A22}"/>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pic>
      <p:sp>
        <p:nvSpPr>
          <p:cNvPr id="4" name="TextBox 3">
            <a:extLst>
              <a:ext uri="{FF2B5EF4-FFF2-40B4-BE49-F238E27FC236}">
                <a16:creationId xmlns:a16="http://schemas.microsoft.com/office/drawing/2014/main" id="{163F6361-C7E0-BBD5-F294-C33A50C1FBE0}"/>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FD50486B-AC2D-E969-66A9-016742877D04}"/>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10" name="Title 4">
            <a:extLst>
              <a:ext uri="{FF2B5EF4-FFF2-40B4-BE49-F238E27FC236}">
                <a16:creationId xmlns:a16="http://schemas.microsoft.com/office/drawing/2014/main" id="{2ED9F3DA-FF56-54FD-462D-93ABB6251DFC}"/>
              </a:ext>
            </a:extLst>
          </p:cNvPr>
          <p:cNvSpPr txBox="1">
            <a:spLocks/>
          </p:cNvSpPr>
          <p:nvPr/>
        </p:nvSpPr>
        <p:spPr>
          <a:xfrm>
            <a:off x="318770" y="582554"/>
            <a:ext cx="10127297" cy="717550"/>
          </a:xfrm>
          <a:prstGeom prst="rect">
            <a:avLst/>
          </a:prstGeom>
        </p:spPr>
        <p:txBody>
          <a:bodyPr lIns="50800" tIns="50800" rIns="50800" bIns="50800" anchor="t">
            <a:normAutofit fontScale="85000" lnSpcReduction="10000"/>
          </a:bodyPr>
          <a:lst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a:lstStyle>
          <a:p>
            <a:r>
              <a:rPr lang="en-IE" kern="0" dirty="0">
                <a:solidFill>
                  <a:srgbClr val="7292CC"/>
                </a:solidFill>
              </a:rPr>
              <a:t>Organisational Strategy and Research Culture</a:t>
            </a:r>
            <a:endParaRPr lang="en-US" dirty="0"/>
          </a:p>
        </p:txBody>
      </p:sp>
      <p:sp>
        <p:nvSpPr>
          <p:cNvPr id="12" name="TextBox 11">
            <a:extLst>
              <a:ext uri="{FF2B5EF4-FFF2-40B4-BE49-F238E27FC236}">
                <a16:creationId xmlns:a16="http://schemas.microsoft.com/office/drawing/2014/main" id="{CC4D7CD5-5B7A-3103-8A0B-3C08ADFCC25A}"/>
              </a:ext>
            </a:extLst>
          </p:cNvPr>
          <p:cNvSpPr txBox="1"/>
          <p:nvPr/>
        </p:nvSpPr>
        <p:spPr>
          <a:xfrm>
            <a:off x="318770" y="1144515"/>
            <a:ext cx="10206958"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a:r>
              <a:rPr lang="en-GB" dirty="0">
                <a:solidFill>
                  <a:schemeClr val="bg2">
                    <a:lumMod val="10000"/>
                  </a:schemeClr>
                </a:solidFill>
                <a:latin typeface="Helvetica Neue"/>
              </a:rPr>
              <a:t>How influential do you think '</a:t>
            </a:r>
            <a:r>
              <a:rPr lang="en-GB" i="1" dirty="0">
                <a:solidFill>
                  <a:schemeClr val="bg2">
                    <a:lumMod val="10000"/>
                  </a:schemeClr>
                </a:solidFill>
                <a:latin typeface="Helvetica Neue"/>
              </a:rPr>
              <a:t>Organisational Strategy and Leadership</a:t>
            </a:r>
            <a:r>
              <a:rPr lang="en-GB" dirty="0">
                <a:solidFill>
                  <a:schemeClr val="bg2">
                    <a:lumMod val="10000"/>
                  </a:schemeClr>
                </a:solidFill>
                <a:latin typeface="Helvetica Neue"/>
              </a:rPr>
              <a:t>' have been in shaping changes to research culture in your organisation over the last 5 years? </a:t>
            </a:r>
            <a:r>
              <a:rPr lang="en-GB" sz="1100" dirty="0">
                <a:solidFill>
                  <a:schemeClr val="bg2">
                    <a:lumMod val="10000"/>
                  </a:schemeClr>
                </a:solidFill>
                <a:latin typeface="Helvetica Neue"/>
              </a:rPr>
              <a:t>(n=341)</a:t>
            </a:r>
            <a:endParaRPr lang="en-US" dirty="0">
              <a:solidFill>
                <a:schemeClr val="bg2">
                  <a:lumMod val="10000"/>
                </a:schemeClr>
              </a:solidFill>
            </a:endParaRPr>
          </a:p>
        </p:txBody>
      </p:sp>
      <p:graphicFrame>
        <p:nvGraphicFramePr>
          <p:cNvPr id="7" name="Chart 6" descr="Chart type: Pie. 'Field2'&#10;&#10;Description automatically generated">
            <a:extLst>
              <a:ext uri="{FF2B5EF4-FFF2-40B4-BE49-F238E27FC236}">
                <a16:creationId xmlns:a16="http://schemas.microsoft.com/office/drawing/2014/main" id="{24072B4A-5AE9-9E51-544D-6F88BA6A66C2}"/>
              </a:ext>
              <a:ext uri="{147F2762-F138-4A5C-976F-8EAC2B608ADB}">
                <a16:predDERef xmlns:a16="http://schemas.microsoft.com/office/drawing/2014/main" pred="{8E137539-ED9B-73FB-AB0C-FE9EB68373CA}"/>
              </a:ext>
            </a:extLst>
          </p:cNvPr>
          <p:cNvGraphicFramePr>
            <a:graphicFrameLocks/>
          </p:cNvGraphicFramePr>
          <p:nvPr>
            <p:extLst>
              <p:ext uri="{D42A27DB-BD31-4B8C-83A1-F6EECF244321}">
                <p14:modId xmlns:p14="http://schemas.microsoft.com/office/powerpoint/2010/main" val="158328128"/>
              </p:ext>
            </p:extLst>
          </p:nvPr>
        </p:nvGraphicFramePr>
        <p:xfrm>
          <a:off x="2332192" y="2004291"/>
          <a:ext cx="7638473" cy="453747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664500096"/>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0337F-5A06-108F-5173-0BFB0157F1C4}"/>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F7A7B980-1231-1ECC-AC84-AFEE605AC854}"/>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4" name="TextBox 3">
            <a:extLst>
              <a:ext uri="{FF2B5EF4-FFF2-40B4-BE49-F238E27FC236}">
                <a16:creationId xmlns:a16="http://schemas.microsoft.com/office/drawing/2014/main" id="{203DEEDF-8CF3-2EA4-63F1-D9F224D5F1DB}"/>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D317E947-55AA-EF17-DCC1-E8286944981B}"/>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7" name="Text Placeholder 1">
            <a:extLst>
              <a:ext uri="{FF2B5EF4-FFF2-40B4-BE49-F238E27FC236}">
                <a16:creationId xmlns:a16="http://schemas.microsoft.com/office/drawing/2014/main" id="{917655C0-A2EE-5ABF-AB5C-280458C33A6E}"/>
              </a:ext>
            </a:extLst>
          </p:cNvPr>
          <p:cNvSpPr txBox="1">
            <a:spLocks/>
          </p:cNvSpPr>
          <p:nvPr/>
        </p:nvSpPr>
        <p:spPr>
          <a:xfrm>
            <a:off x="1171433" y="615108"/>
            <a:ext cx="9767412" cy="526333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noAutofit/>
          </a:bodyPr>
          <a:lstStyle>
            <a:lvl1pPr marL="0" marR="0" indent="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1pPr>
            <a:lvl2pPr marL="0" marR="0" indent="2286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2pPr>
            <a:lvl3pPr marL="0" marR="0" indent="4572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3pPr>
            <a:lvl4pPr marL="0" marR="0" indent="6858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4pPr>
            <a:lvl5pPr marL="0" marR="0" indent="9144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GB" sz="4000" b="1" dirty="0">
                <a:solidFill>
                  <a:srgbClr val="7292CC"/>
                </a:solidFill>
              </a:rPr>
              <a:t>"We need to call out the bad stuff - and celebrate the good stuff. All to often leadership and management practice are enabling or sending the signal that bad stuff is allowed to happen, rewarded even, without a shred of accountability"</a:t>
            </a:r>
            <a:endParaRPr lang="en-US" sz="7200" b="1" dirty="0"/>
          </a:p>
        </p:txBody>
      </p:sp>
    </p:spTree>
    <p:extLst>
      <p:ext uri="{BB962C8B-B14F-4D97-AF65-F5344CB8AC3E}">
        <p14:creationId xmlns:p14="http://schemas.microsoft.com/office/powerpoint/2010/main" val="4131784342"/>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518C4-88D0-9514-9B12-D496851402AA}"/>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C497FD2B-7ACC-019C-C78F-EA988F537B0B}"/>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4" name="TextBox 3">
            <a:extLst>
              <a:ext uri="{FF2B5EF4-FFF2-40B4-BE49-F238E27FC236}">
                <a16:creationId xmlns:a16="http://schemas.microsoft.com/office/drawing/2014/main" id="{91A843AD-7AE5-7B96-B1C6-4E34A3FFDD61}"/>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87753A70-54C1-7B81-D2CD-37AE663C0B5E}"/>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7" name="Text Placeholder 1">
            <a:extLst>
              <a:ext uri="{FF2B5EF4-FFF2-40B4-BE49-F238E27FC236}">
                <a16:creationId xmlns:a16="http://schemas.microsoft.com/office/drawing/2014/main" id="{E8845C44-05F9-1B3F-95B4-BCCFACD9C9E6}"/>
              </a:ext>
            </a:extLst>
          </p:cNvPr>
          <p:cNvSpPr txBox="1">
            <a:spLocks/>
          </p:cNvSpPr>
          <p:nvPr/>
        </p:nvSpPr>
        <p:spPr>
          <a:xfrm>
            <a:off x="1171433" y="615108"/>
            <a:ext cx="9767412" cy="526333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chor="ctr">
            <a:noAutofit/>
          </a:bodyPr>
          <a:lstStyle>
            <a:lvl1pPr marL="0" marR="0" indent="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1pPr>
            <a:lvl2pPr marL="0" marR="0" indent="2286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2pPr>
            <a:lvl3pPr marL="0" marR="0" indent="4572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3pPr>
            <a:lvl4pPr marL="0" marR="0" indent="6858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4pPr>
            <a:lvl5pPr marL="0" marR="0" indent="914400" algn="ctr" defTabSz="1219169" rtl="0" eaLnBrk="1" latinLnBrk="0" hangingPunct="1">
              <a:lnSpc>
                <a:spcPct val="80000"/>
              </a:lnSpc>
              <a:spcBef>
                <a:spcPts val="0"/>
              </a:spcBef>
              <a:spcAft>
                <a:spcPts val="0"/>
              </a:spcAft>
              <a:buClrTx/>
              <a:buSzTx/>
              <a:buFontTx/>
              <a:buNone/>
              <a:tabLst/>
              <a:defRPr sz="5800" b="0" i="0" u="none" strike="noStrike" cap="none" spc="-116" baseline="0">
                <a:solidFill>
                  <a:srgbClr val="000000"/>
                </a:solidFill>
                <a:uFillTx/>
                <a:latin typeface="Helvetica Neue Medium"/>
                <a:ea typeface="Helvetica Neue Medium"/>
                <a:cs typeface="Helvetica Neue Medium"/>
                <a:sym typeface="Helvetica Neue Medium"/>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GB" sz="3600" b="1" dirty="0">
                <a:solidFill>
                  <a:srgbClr val="7292CC"/>
                </a:solidFill>
              </a:rPr>
              <a:t>"The challenge here is that working across a large institution I know that not everyone has the same experiences. There absolutely are good leadership and management practices in some areas, mine included but that this doesn't always translate across the institution, there are inconsistencies that need to be addressed"</a:t>
            </a:r>
            <a:endParaRPr lang="en-US" sz="6600" b="1" dirty="0"/>
          </a:p>
        </p:txBody>
      </p:sp>
    </p:spTree>
    <p:extLst>
      <p:ext uri="{BB962C8B-B14F-4D97-AF65-F5344CB8AC3E}">
        <p14:creationId xmlns:p14="http://schemas.microsoft.com/office/powerpoint/2010/main" val="3838967497"/>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8FE61-0681-0644-35B3-F545E40E7574}"/>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60D721A-C43B-867F-0D9C-3F1CE4D93C16}"/>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72F8E70B-0643-5993-8014-5B1FA6DF5ADD}"/>
              </a:ext>
            </a:extLst>
          </p:cNvPr>
          <p:cNvSpPr>
            <a:spLocks noGrp="1"/>
          </p:cNvSpPr>
          <p:nvPr>
            <p:ph type="body" sz="quarter" idx="21"/>
          </p:nvPr>
        </p:nvSpPr>
        <p:spPr>
          <a:xfrm>
            <a:off x="603250" y="1457081"/>
            <a:ext cx="10985500" cy="667172"/>
          </a:xfrm>
        </p:spPr>
        <p:txBody>
          <a:bodyPr>
            <a:normAutofit/>
          </a:bodyPr>
          <a:lstStyle/>
          <a:p>
            <a:r>
              <a:rPr lang="en-IE" dirty="0"/>
              <a:t>Audience Poll – </a:t>
            </a:r>
            <a:r>
              <a:rPr lang="en-IE"/>
              <a:t>Mentimeter</a:t>
            </a:r>
            <a:endParaRPr lang="en-IE" dirty="0"/>
          </a:p>
        </p:txBody>
      </p:sp>
      <p:sp>
        <p:nvSpPr>
          <p:cNvPr id="3" name="Text Placeholder 2">
            <a:extLst>
              <a:ext uri="{FF2B5EF4-FFF2-40B4-BE49-F238E27FC236}">
                <a16:creationId xmlns:a16="http://schemas.microsoft.com/office/drawing/2014/main" id="{417BDB03-BFED-101C-445D-AF2168E26DAE}"/>
              </a:ext>
            </a:extLst>
          </p:cNvPr>
          <p:cNvSpPr>
            <a:spLocks noGrp="1"/>
          </p:cNvSpPr>
          <p:nvPr>
            <p:ph type="body" sz="half" idx="1"/>
          </p:nvPr>
        </p:nvSpPr>
        <p:spPr>
          <a:xfrm>
            <a:off x="603250" y="2124253"/>
            <a:ext cx="10887710" cy="3538281"/>
          </a:xfrm>
        </p:spPr>
        <p:txBody>
          <a:bodyPr/>
          <a:lstStyle/>
          <a:p>
            <a:pPr marL="0" indent="0" algn="ctr">
              <a:buNone/>
            </a:pPr>
            <a:r>
              <a:rPr lang="en-GB" b="1" dirty="0">
                <a:solidFill>
                  <a:srgbClr val="7292CC"/>
                </a:solidFill>
              </a:rPr>
              <a:t>Please share any initial reflections that you may have on the initial results shared, before we proceed into the panel discussion. </a:t>
            </a:r>
          </a:p>
          <a:p>
            <a:pPr marL="0" indent="0" algn="ctr">
              <a:buNone/>
            </a:pPr>
            <a:r>
              <a:rPr lang="en-GB" sz="2800" b="1" dirty="0">
                <a:solidFill>
                  <a:srgbClr val="7292CC"/>
                </a:solidFill>
              </a:rPr>
              <a:t>More than one response can be made</a:t>
            </a:r>
          </a:p>
          <a:p>
            <a:pPr marL="0" indent="0" algn="ctr">
              <a:buNone/>
            </a:pPr>
            <a:endParaRPr lang="en-IE" sz="2800" b="1" dirty="0">
              <a:solidFill>
                <a:srgbClr val="7292CC"/>
              </a:solidFill>
            </a:endParaRPr>
          </a:p>
        </p:txBody>
      </p:sp>
      <p:sp>
        <p:nvSpPr>
          <p:cNvPr id="5" name="Title 4">
            <a:extLst>
              <a:ext uri="{FF2B5EF4-FFF2-40B4-BE49-F238E27FC236}">
                <a16:creationId xmlns:a16="http://schemas.microsoft.com/office/drawing/2014/main" id="{D287C933-A519-BEEE-F880-B626348745FC}"/>
              </a:ext>
            </a:extLst>
          </p:cNvPr>
          <p:cNvSpPr>
            <a:spLocks noGrp="1"/>
          </p:cNvSpPr>
          <p:nvPr>
            <p:ph type="title"/>
          </p:nvPr>
        </p:nvSpPr>
        <p:spPr>
          <a:xfrm>
            <a:off x="603250" y="539750"/>
            <a:ext cx="10123412" cy="717550"/>
          </a:xfrm>
        </p:spPr>
        <p:txBody>
          <a:bodyPr>
            <a:normAutofit/>
          </a:bodyPr>
          <a:lstStyle/>
          <a:p>
            <a:r>
              <a:rPr lang="en-IE" dirty="0">
                <a:solidFill>
                  <a:srgbClr val="7292CC"/>
                </a:solidFill>
              </a:rPr>
              <a:t>Reflections on results shared</a:t>
            </a:r>
          </a:p>
        </p:txBody>
      </p:sp>
      <p:sp>
        <p:nvSpPr>
          <p:cNvPr id="8" name="TextBox 7">
            <a:extLst>
              <a:ext uri="{FF2B5EF4-FFF2-40B4-BE49-F238E27FC236}">
                <a16:creationId xmlns:a16="http://schemas.microsoft.com/office/drawing/2014/main" id="{541E82CD-91CF-041B-C09A-AC7AFC3CB272}"/>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B58A3FB6-5F22-6FDD-C974-23C67F0A640F}"/>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a:extLst>
              <a:ext uri="{FF2B5EF4-FFF2-40B4-BE49-F238E27FC236}">
                <a16:creationId xmlns:a16="http://schemas.microsoft.com/office/drawing/2014/main" id="{09BE24FF-DED9-E7F5-BF4C-B95A13E489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27714" y="3605922"/>
            <a:ext cx="2874484" cy="2874484"/>
          </a:xfrm>
          <a:prstGeom prst="rect">
            <a:avLst/>
          </a:prstGeom>
        </p:spPr>
      </p:pic>
    </p:spTree>
    <p:extLst>
      <p:ext uri="{BB962C8B-B14F-4D97-AF65-F5344CB8AC3E}">
        <p14:creationId xmlns:p14="http://schemas.microsoft.com/office/powerpoint/2010/main" val="359722754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DD32F-D4EF-3A3E-33A4-62591A307B0A}"/>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0A0EE28-8F74-E8C2-F798-A54D26FEB3E2}"/>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itle 4">
            <a:extLst>
              <a:ext uri="{FF2B5EF4-FFF2-40B4-BE49-F238E27FC236}">
                <a16:creationId xmlns:a16="http://schemas.microsoft.com/office/drawing/2014/main" id="{FE77822B-05C0-28E0-1C52-DBF84BD75B4E}"/>
              </a:ext>
            </a:extLst>
          </p:cNvPr>
          <p:cNvSpPr>
            <a:spLocks noGrp="1"/>
          </p:cNvSpPr>
          <p:nvPr>
            <p:ph type="title"/>
          </p:nvPr>
        </p:nvSpPr>
        <p:spPr>
          <a:xfrm>
            <a:off x="603250" y="539750"/>
            <a:ext cx="11295465" cy="717550"/>
          </a:xfrm>
        </p:spPr>
        <p:txBody>
          <a:bodyPr lIns="50800" tIns="50800" rIns="50800" bIns="50800" anchor="t">
            <a:normAutofit/>
          </a:bodyPr>
          <a:lstStyle/>
          <a:p>
            <a:r>
              <a:rPr lang="en-IE" dirty="0">
                <a:solidFill>
                  <a:srgbClr val="7292CC"/>
                </a:solidFill>
                <a:ea typeface="+mn-lt"/>
                <a:cs typeface="+mn-lt"/>
              </a:rPr>
              <a:t>2026 Survey Overview of Thematic Areas</a:t>
            </a:r>
            <a:endParaRPr lang="en-IE" b="0" dirty="0">
              <a:solidFill>
                <a:srgbClr val="7292CC"/>
              </a:solidFill>
              <a:ea typeface="+mn-lt"/>
              <a:cs typeface="+mn-lt"/>
            </a:endParaRPr>
          </a:p>
          <a:p>
            <a:endParaRPr lang="en-IE" dirty="0">
              <a:solidFill>
                <a:srgbClr val="7292CC"/>
              </a:solidFill>
            </a:endParaRPr>
          </a:p>
        </p:txBody>
      </p:sp>
      <p:sp>
        <p:nvSpPr>
          <p:cNvPr id="8" name="TextBox 7">
            <a:extLst>
              <a:ext uri="{FF2B5EF4-FFF2-40B4-BE49-F238E27FC236}">
                <a16:creationId xmlns:a16="http://schemas.microsoft.com/office/drawing/2014/main" id="{2EE3A516-B0CC-AE93-BECD-B0766C4E5B92}"/>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D458AE77-EA60-4E3F-DB4B-D11D08ADAFD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aphicFrame>
        <p:nvGraphicFramePr>
          <p:cNvPr id="6" name="Table 5">
            <a:extLst>
              <a:ext uri="{FF2B5EF4-FFF2-40B4-BE49-F238E27FC236}">
                <a16:creationId xmlns:a16="http://schemas.microsoft.com/office/drawing/2014/main" id="{C84EB3C2-F51B-618F-04D5-7BA75CCB39EF}"/>
              </a:ext>
            </a:extLst>
          </p:cNvPr>
          <p:cNvGraphicFramePr>
            <a:graphicFrameLocks noGrp="1"/>
          </p:cNvGraphicFramePr>
          <p:nvPr>
            <p:extLst>
              <p:ext uri="{D42A27DB-BD31-4B8C-83A1-F6EECF244321}">
                <p14:modId xmlns:p14="http://schemas.microsoft.com/office/powerpoint/2010/main" val="3867599219"/>
              </p:ext>
            </p:extLst>
          </p:nvPr>
        </p:nvGraphicFramePr>
        <p:xfrm>
          <a:off x="685798" y="1157082"/>
          <a:ext cx="10902952" cy="4617720"/>
        </p:xfrm>
        <a:graphic>
          <a:graphicData uri="http://schemas.openxmlformats.org/drawingml/2006/table">
            <a:tbl>
              <a:tblPr firstRow="1" bandRow="1">
                <a:tableStyleId>{5940675A-B579-460E-94D1-54222C63F5DA}</a:tableStyleId>
              </a:tblPr>
              <a:tblGrid>
                <a:gridCol w="2725738">
                  <a:extLst>
                    <a:ext uri="{9D8B030D-6E8A-4147-A177-3AD203B41FA5}">
                      <a16:colId xmlns:a16="http://schemas.microsoft.com/office/drawing/2014/main" val="1870867048"/>
                    </a:ext>
                  </a:extLst>
                </a:gridCol>
                <a:gridCol w="2725738">
                  <a:extLst>
                    <a:ext uri="{9D8B030D-6E8A-4147-A177-3AD203B41FA5}">
                      <a16:colId xmlns:a16="http://schemas.microsoft.com/office/drawing/2014/main" val="2477643548"/>
                    </a:ext>
                  </a:extLst>
                </a:gridCol>
                <a:gridCol w="2725738">
                  <a:extLst>
                    <a:ext uri="{9D8B030D-6E8A-4147-A177-3AD203B41FA5}">
                      <a16:colId xmlns:a16="http://schemas.microsoft.com/office/drawing/2014/main" val="2256204627"/>
                    </a:ext>
                  </a:extLst>
                </a:gridCol>
                <a:gridCol w="2725738">
                  <a:extLst>
                    <a:ext uri="{9D8B030D-6E8A-4147-A177-3AD203B41FA5}">
                      <a16:colId xmlns:a16="http://schemas.microsoft.com/office/drawing/2014/main" val="1708544394"/>
                    </a:ext>
                  </a:extLst>
                </a:gridCol>
              </a:tblGrid>
              <a:tr h="1144215">
                <a:tc>
                  <a:txBody>
                    <a:bodyPr/>
                    <a:lstStyle/>
                    <a:p>
                      <a:r>
                        <a:rPr lang="en-GB" sz="1600" dirty="0">
                          <a:solidFill>
                            <a:schemeClr val="bg2">
                              <a:lumMod val="10000"/>
                            </a:schemeClr>
                          </a:solidFill>
                        </a:rPr>
                        <a:t>Types of job role and employment information including contract types</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tc>
                  <a:txBody>
                    <a:bodyPr/>
                    <a:lstStyle/>
                    <a:p>
                      <a:r>
                        <a:rPr lang="en-GB" sz="1600" dirty="0">
                          <a:solidFill>
                            <a:schemeClr val="bg2">
                              <a:lumMod val="10000"/>
                            </a:schemeClr>
                          </a:solidFill>
                        </a:rPr>
                        <a:t>Views on future career prospects</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tc>
                  <a:txBody>
                    <a:bodyPr/>
                    <a:lstStyle/>
                    <a:p>
                      <a:r>
                        <a:rPr lang="en-GB" sz="1600" dirty="0">
                          <a:solidFill>
                            <a:schemeClr val="bg2">
                              <a:lumMod val="10000"/>
                            </a:schemeClr>
                          </a:solidFill>
                        </a:rPr>
                        <a:t>Support for career development and skills training</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tc>
                  <a:txBody>
                    <a:bodyPr/>
                    <a:lstStyle/>
                    <a:p>
                      <a:r>
                        <a:rPr lang="en-GB" sz="1600" dirty="0">
                          <a:solidFill>
                            <a:schemeClr val="bg2">
                              <a:lumMod val="10000"/>
                            </a:schemeClr>
                          </a:solidFill>
                        </a:rPr>
                        <a:t>Awareness of research integrity and responsible research and innovation</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extLst>
                  <a:ext uri="{0D108BD9-81ED-4DB2-BD59-A6C34878D82A}">
                    <a16:rowId xmlns:a16="http://schemas.microsoft.com/office/drawing/2014/main" val="922256924"/>
                  </a:ext>
                </a:extLst>
              </a:tr>
              <a:tr h="1144215">
                <a:tc>
                  <a:txBody>
                    <a:bodyPr/>
                    <a:lstStyle/>
                    <a:p>
                      <a:r>
                        <a:rPr lang="en-GB" sz="1600" dirty="0">
                          <a:solidFill>
                            <a:schemeClr val="bg2">
                              <a:lumMod val="10000"/>
                            </a:schemeClr>
                          </a:solidFill>
                        </a:rPr>
                        <a:t>Voluntary or citizenship roles</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tc>
                  <a:txBody>
                    <a:bodyPr/>
                    <a:lstStyle/>
                    <a:p>
                      <a:r>
                        <a:rPr lang="en-GB" sz="1600" dirty="0">
                          <a:solidFill>
                            <a:schemeClr val="bg2">
                              <a:lumMod val="10000"/>
                            </a:schemeClr>
                          </a:solidFill>
                        </a:rPr>
                        <a:t>Attitudes toward bullying and harassment in the workplace</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tc>
                  <a:txBody>
                    <a:bodyPr/>
                    <a:lstStyle/>
                    <a:p>
                      <a:r>
                        <a:rPr lang="en-GB" sz="1600" dirty="0">
                          <a:solidFill>
                            <a:schemeClr val="bg2">
                              <a:lumMod val="10000"/>
                            </a:schemeClr>
                          </a:solidFill>
                        </a:rPr>
                        <a:t>Impact of organisational leadership and strategy on research culture</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tc>
                  <a:txBody>
                    <a:bodyPr/>
                    <a:lstStyle/>
                    <a:p>
                      <a:r>
                        <a:rPr lang="en-GB" sz="1600" dirty="0">
                          <a:solidFill>
                            <a:schemeClr val="bg2">
                              <a:lumMod val="10000"/>
                            </a:schemeClr>
                          </a:solidFill>
                        </a:rPr>
                        <a:t>Support for mental health and wellbeing</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extLst>
                  <a:ext uri="{0D108BD9-81ED-4DB2-BD59-A6C34878D82A}">
                    <a16:rowId xmlns:a16="http://schemas.microsoft.com/office/drawing/2014/main" val="1427433821"/>
                  </a:ext>
                </a:extLst>
              </a:tr>
              <a:tr h="1164645">
                <a:tc>
                  <a:txBody>
                    <a:bodyPr/>
                    <a:lstStyle/>
                    <a:p>
                      <a:r>
                        <a:rPr lang="en-GB" sz="1600" dirty="0">
                          <a:solidFill>
                            <a:schemeClr val="bg2">
                              <a:lumMod val="10000"/>
                            </a:schemeClr>
                          </a:solidFill>
                        </a:rPr>
                        <a:t>Descriptions of organisation, department and team research culture</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tc>
                  <a:txBody>
                    <a:bodyPr/>
                    <a:lstStyle/>
                    <a:p>
                      <a:r>
                        <a:rPr lang="en-GB" sz="1600" dirty="0">
                          <a:solidFill>
                            <a:schemeClr val="bg2">
                              <a:lumMod val="10000"/>
                            </a:schemeClr>
                          </a:solidFill>
                        </a:rPr>
                        <a:t>Impact of equality, diversity and inclusion initiatives</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tc>
                  <a:txBody>
                    <a:bodyPr/>
                    <a:lstStyle/>
                    <a:p>
                      <a:r>
                        <a:rPr lang="en-GB" sz="1600" dirty="0">
                          <a:solidFill>
                            <a:schemeClr val="bg2">
                              <a:lumMod val="10000"/>
                            </a:schemeClr>
                          </a:solidFill>
                        </a:rPr>
                        <a:t>Changes and improvements in organisational policies and research practices</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tc>
                  <a:txBody>
                    <a:bodyPr/>
                    <a:lstStyle/>
                    <a:p>
                      <a:r>
                        <a:rPr lang="en-GB" sz="1600" dirty="0">
                          <a:solidFill>
                            <a:schemeClr val="bg2">
                              <a:lumMod val="10000"/>
                            </a:schemeClr>
                          </a:solidFill>
                        </a:rPr>
                        <a:t>Attitudes toward reward and recognition for RMAs</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extLst>
                  <a:ext uri="{0D108BD9-81ED-4DB2-BD59-A6C34878D82A}">
                    <a16:rowId xmlns:a16="http://schemas.microsoft.com/office/drawing/2014/main" val="1896853591"/>
                  </a:ext>
                </a:extLst>
              </a:tr>
              <a:tr h="1164645">
                <a:tc>
                  <a:txBody>
                    <a:bodyPr/>
                    <a:lstStyle/>
                    <a:p>
                      <a:r>
                        <a:rPr lang="en-GB" sz="1600" dirty="0">
                          <a:solidFill>
                            <a:schemeClr val="bg2">
                              <a:lumMod val="10000"/>
                            </a:schemeClr>
                          </a:solidFill>
                        </a:rPr>
                        <a:t>Attitudes to changes and developments in research culture over the last 5 years</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tc>
                  <a:txBody>
                    <a:bodyPr/>
                    <a:lstStyle/>
                    <a:p>
                      <a:r>
                        <a:rPr lang="en-GB" sz="1600" dirty="0">
                          <a:solidFill>
                            <a:schemeClr val="bg2">
                              <a:lumMod val="10000"/>
                            </a:schemeClr>
                          </a:solidFill>
                        </a:rPr>
                        <a:t>Knowledge and understanding of concordats</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tc>
                  <a:txBody>
                    <a:bodyPr/>
                    <a:lstStyle/>
                    <a:p>
                      <a:r>
                        <a:rPr lang="en-GB" sz="1600" dirty="0">
                          <a:solidFill>
                            <a:schemeClr val="bg2">
                              <a:lumMod val="10000"/>
                            </a:schemeClr>
                          </a:solidFill>
                        </a:rPr>
                        <a:t>Impact of research culture on individuals, teams, organisations and the public</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tc>
                  <a:txBody>
                    <a:bodyPr/>
                    <a:lstStyle/>
                    <a:p>
                      <a:r>
                        <a:rPr lang="en-GB" sz="1600" dirty="0">
                          <a:solidFill>
                            <a:schemeClr val="bg2">
                              <a:lumMod val="10000"/>
                            </a:schemeClr>
                          </a:solidFill>
                        </a:rPr>
                        <a:t>What ARMA can do to improve working / research culture</a:t>
                      </a:r>
                    </a:p>
                  </a:txBody>
                  <a:tcPr anchor="ctr">
                    <a:lnL w="12700" cap="flat" cmpd="sng" algn="ctr">
                      <a:solidFill>
                        <a:srgbClr val="4D93D9"/>
                      </a:solidFill>
                      <a:prstDash val="solid"/>
                      <a:round/>
                      <a:headEnd type="none" w="med" len="med"/>
                      <a:tailEnd type="none" w="med" len="med"/>
                    </a:lnL>
                    <a:lnR w="12700" cap="flat" cmpd="sng" algn="ctr">
                      <a:solidFill>
                        <a:srgbClr val="4D93D9"/>
                      </a:solidFill>
                      <a:prstDash val="solid"/>
                      <a:round/>
                      <a:headEnd type="none" w="med" len="med"/>
                      <a:tailEnd type="none" w="med" len="med"/>
                    </a:lnR>
                    <a:lnT w="12700" cap="flat" cmpd="sng" algn="ctr">
                      <a:solidFill>
                        <a:srgbClr val="4D93D9"/>
                      </a:solidFill>
                      <a:prstDash val="solid"/>
                      <a:round/>
                      <a:headEnd type="none" w="med" len="med"/>
                      <a:tailEnd type="none" w="med" len="med"/>
                    </a:lnT>
                    <a:lnB w="12700" cap="flat" cmpd="sng" algn="ctr">
                      <a:solidFill>
                        <a:srgbClr val="4D93D9"/>
                      </a:solidFill>
                      <a:prstDash val="solid"/>
                      <a:round/>
                      <a:headEnd type="none" w="med" len="med"/>
                      <a:tailEnd type="none" w="med" len="med"/>
                    </a:lnB>
                  </a:tcPr>
                </a:tc>
                <a:extLst>
                  <a:ext uri="{0D108BD9-81ED-4DB2-BD59-A6C34878D82A}">
                    <a16:rowId xmlns:a16="http://schemas.microsoft.com/office/drawing/2014/main" val="1941541228"/>
                  </a:ext>
                </a:extLst>
              </a:tr>
            </a:tbl>
          </a:graphicData>
        </a:graphic>
      </p:graphicFrame>
    </p:spTree>
    <p:extLst>
      <p:ext uri="{BB962C8B-B14F-4D97-AF65-F5344CB8AC3E}">
        <p14:creationId xmlns:p14="http://schemas.microsoft.com/office/powerpoint/2010/main" val="4176673757"/>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A26B57-55A3-1FC2-B6AC-DC374D0E0D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E12D95-C1D5-BA06-AD40-7BC0C756297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23593" y="-2623592"/>
            <a:ext cx="6944813" cy="12191998"/>
          </a:xfrm>
          <a:prstGeom prst="rect">
            <a:avLst/>
          </a:prstGeom>
        </p:spPr>
      </p:pic>
      <p:sp>
        <p:nvSpPr>
          <p:cNvPr id="2" name="Line">
            <a:extLst>
              <a:ext uri="{FF2B5EF4-FFF2-40B4-BE49-F238E27FC236}">
                <a16:creationId xmlns:a16="http://schemas.microsoft.com/office/drawing/2014/main" id="{F0EF28A7-085E-AB0A-6268-1ED6B0D04ED1}"/>
              </a:ext>
            </a:extLst>
          </p:cNvPr>
          <p:cNvSpPr/>
          <p:nvPr/>
        </p:nvSpPr>
        <p:spPr>
          <a:xfrm flipV="1">
            <a:off x="348402" y="3349286"/>
            <a:ext cx="11515938" cy="63434"/>
          </a:xfrm>
          <a:prstGeom prst="line">
            <a:avLst/>
          </a:prstGeom>
          <a:ln w="34925">
            <a:solidFill>
              <a:schemeClr val="bg1"/>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3" name="Strategy…">
            <a:extLst>
              <a:ext uri="{FF2B5EF4-FFF2-40B4-BE49-F238E27FC236}">
                <a16:creationId xmlns:a16="http://schemas.microsoft.com/office/drawing/2014/main" id="{CDCCEB43-B850-D5E4-9236-CBF74AC52DD2}"/>
              </a:ext>
            </a:extLst>
          </p:cNvPr>
          <p:cNvSpPr txBox="1">
            <a:spLocks/>
          </p:cNvSpPr>
          <p:nvPr/>
        </p:nvSpPr>
        <p:spPr>
          <a:xfrm>
            <a:off x="474132" y="3707425"/>
            <a:ext cx="11287338" cy="14228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Panel Session</a:t>
            </a:r>
            <a:endParaRPr lang="en-GB" sz="4800" b="0" kern="0" spc="-50" dirty="0">
              <a:solidFill>
                <a:schemeClr val="bg1"/>
              </a:solidFill>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70438530-232C-B5B5-B6F5-2A09835EC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1379" y="920234"/>
            <a:ext cx="5349240" cy="2134347"/>
          </a:xfrm>
          <a:prstGeom prst="rect">
            <a:avLst/>
          </a:prstGeom>
        </p:spPr>
      </p:pic>
      <p:sp>
        <p:nvSpPr>
          <p:cNvPr id="8" name="TextBox 7">
            <a:extLst>
              <a:ext uri="{FF2B5EF4-FFF2-40B4-BE49-F238E27FC236}">
                <a16:creationId xmlns:a16="http://schemas.microsoft.com/office/drawing/2014/main" id="{1DAC8537-8D82-6BB2-79C0-5D957C781B13}"/>
              </a:ext>
            </a:extLst>
          </p:cNvPr>
          <p:cNvSpPr txBox="1"/>
          <p:nvPr/>
        </p:nvSpPr>
        <p:spPr>
          <a:xfrm>
            <a:off x="571965" y="4594938"/>
            <a:ext cx="11091672" cy="19492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8" rtl="0" fontAlgn="auto" latinLnBrk="0" hangingPunct="0">
              <a:lnSpc>
                <a:spcPct val="100000"/>
              </a:lnSpc>
              <a:spcBef>
                <a:spcPts val="0"/>
              </a:spcBef>
              <a:spcAft>
                <a:spcPts val="1200"/>
              </a:spcAft>
              <a:buClrTx/>
              <a:buSzTx/>
              <a:buFontTx/>
              <a:buNone/>
              <a:tabLst/>
            </a:pPr>
            <a:r>
              <a:rPr kumimoji="0" lang="en-GB" sz="2000" b="0" i="0" u="none" strike="noStrike" cap="none" spc="0" normalizeH="0" baseline="0" dirty="0">
                <a:ln>
                  <a:noFill/>
                </a:ln>
                <a:solidFill>
                  <a:srgbClr val="FFFEFA"/>
                </a:solidFill>
                <a:effectLst/>
                <a:uFillTx/>
                <a:latin typeface="+mn-lt"/>
                <a:ea typeface="+mn-ea"/>
                <a:cs typeface="+mn-cs"/>
                <a:sym typeface="Helvetica Neue"/>
              </a:rPr>
              <a:t>Hillary Noone, Research and Innovation Culture Lead, UKRI</a:t>
            </a:r>
          </a:p>
          <a:p>
            <a:pPr marL="0" marR="0" indent="0" defTabSz="2438338" rtl="0" fontAlgn="auto" latinLnBrk="0" hangingPunct="0">
              <a:lnSpc>
                <a:spcPct val="100000"/>
              </a:lnSpc>
              <a:spcBef>
                <a:spcPts val="0"/>
              </a:spcBef>
              <a:spcAft>
                <a:spcPts val="0"/>
              </a:spcAft>
              <a:buClrTx/>
              <a:buSzTx/>
              <a:buFontTx/>
              <a:buNone/>
              <a:tabLst/>
            </a:pPr>
            <a:r>
              <a:rPr kumimoji="0" lang="en-GB" sz="2000" b="0" i="0" u="none" strike="noStrike" cap="none" spc="0" normalizeH="0" baseline="0" dirty="0">
                <a:ln>
                  <a:noFill/>
                </a:ln>
                <a:solidFill>
                  <a:srgbClr val="FFFEFA"/>
                </a:solidFill>
                <a:effectLst/>
                <a:uFillTx/>
                <a:latin typeface="+mn-lt"/>
                <a:ea typeface="+mn-ea"/>
                <a:cs typeface="+mn-cs"/>
                <a:sym typeface="Helvetica Neue"/>
              </a:rPr>
              <a:t>Bryony Wakefield, </a:t>
            </a:r>
            <a:r>
              <a:rPr lang="en-GB" sz="2000" dirty="0">
                <a:solidFill>
                  <a:srgbClr val="FFFEFA"/>
                </a:solidFill>
                <a:sym typeface="Helvetica Neue"/>
              </a:rPr>
              <a:t>Executive Director of Research Management </a:t>
            </a:r>
            <a:r>
              <a:rPr lang="en-GB" sz="2000">
                <a:solidFill>
                  <a:srgbClr val="FFFEFA"/>
                </a:solidFill>
                <a:sym typeface="Helvetica Neue"/>
              </a:rPr>
              <a:t>and Innovation,</a:t>
            </a:r>
            <a:endParaRPr lang="en-GB" sz="2000" dirty="0">
              <a:solidFill>
                <a:srgbClr val="FFFEFA"/>
              </a:solidFill>
              <a:sym typeface="Helvetica Neue"/>
            </a:endParaRPr>
          </a:p>
          <a:p>
            <a:pPr marL="0" marR="0" indent="0" defTabSz="2438338" rtl="0" fontAlgn="auto" latinLnBrk="0" hangingPunct="0">
              <a:lnSpc>
                <a:spcPct val="100000"/>
              </a:lnSpc>
              <a:spcBef>
                <a:spcPts val="0"/>
              </a:spcBef>
              <a:spcAft>
                <a:spcPts val="1200"/>
              </a:spcAft>
              <a:buClrTx/>
              <a:buSzTx/>
              <a:buFontTx/>
              <a:buNone/>
              <a:tabLst/>
            </a:pPr>
            <a:r>
              <a:rPr kumimoji="0" lang="en-GB" sz="2000" b="0" i="0" u="none" strike="noStrike" cap="none" spc="0" normalizeH="0" baseline="0" dirty="0">
                <a:ln>
                  <a:noFill/>
                </a:ln>
                <a:solidFill>
                  <a:srgbClr val="FFFEFA"/>
                </a:solidFill>
                <a:effectLst/>
                <a:uFillTx/>
                <a:latin typeface="+mn-lt"/>
                <a:ea typeface="+mn-ea"/>
                <a:cs typeface="+mn-cs"/>
                <a:sym typeface="Helvetica Neue"/>
              </a:rPr>
              <a:t>Kings College London</a:t>
            </a:r>
          </a:p>
          <a:p>
            <a:pPr marL="0" marR="0" indent="0" defTabSz="2438338" rtl="0" fontAlgn="auto" latinLnBrk="0" hangingPunct="0">
              <a:lnSpc>
                <a:spcPct val="100000"/>
              </a:lnSpc>
              <a:spcBef>
                <a:spcPts val="0"/>
              </a:spcBef>
              <a:spcAft>
                <a:spcPts val="0"/>
              </a:spcAft>
              <a:buClrTx/>
              <a:buSzTx/>
              <a:buFontTx/>
              <a:buNone/>
              <a:tabLst/>
            </a:pPr>
            <a:r>
              <a:rPr lang="en-GB" sz="2000" dirty="0">
                <a:solidFill>
                  <a:srgbClr val="FFFEFA"/>
                </a:solidFill>
                <a:sym typeface="Helvetica Neue"/>
              </a:rPr>
              <a:t>Lorna Wilson, Chair of ARMA and Managing Director of Research and Innovation Services, Durham University</a:t>
            </a:r>
            <a:endParaRPr kumimoji="0" lang="en-GB" sz="2000" b="0" i="0" u="none" strike="noStrike" cap="none" spc="0" normalizeH="0" baseline="0" dirty="0">
              <a:ln>
                <a:noFill/>
              </a:ln>
              <a:solidFill>
                <a:srgbClr val="FFFEFA"/>
              </a:solidFill>
              <a:effectLst/>
              <a:uFillTx/>
              <a:latin typeface="+mn-lt"/>
              <a:ea typeface="+mn-ea"/>
              <a:cs typeface="+mn-cs"/>
              <a:sym typeface="Helvetica Neue"/>
            </a:endParaRPr>
          </a:p>
        </p:txBody>
      </p:sp>
    </p:spTree>
    <p:extLst>
      <p:ext uri="{BB962C8B-B14F-4D97-AF65-F5344CB8AC3E}">
        <p14:creationId xmlns:p14="http://schemas.microsoft.com/office/powerpoint/2010/main" val="275132320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46465-CE6F-1264-95DE-9524C6DB37D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63A69F6-6B7E-2C35-FBEA-58D8EC9FF369}"/>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1D8AB25E-861D-3621-4AD6-A65DE986F3D0}"/>
              </a:ext>
            </a:extLst>
          </p:cNvPr>
          <p:cNvSpPr>
            <a:spLocks noGrp="1"/>
          </p:cNvSpPr>
          <p:nvPr>
            <p:ph type="title"/>
          </p:nvPr>
        </p:nvSpPr>
        <p:spPr>
          <a:xfrm>
            <a:off x="603250" y="539750"/>
            <a:ext cx="11295465" cy="717550"/>
          </a:xfrm>
        </p:spPr>
        <p:txBody>
          <a:bodyPr lIns="50800" tIns="50800" rIns="50800" bIns="50800" anchor="t">
            <a:normAutofit/>
          </a:bodyPr>
          <a:lstStyle/>
          <a:p>
            <a:r>
              <a:rPr lang="en-IE" dirty="0">
                <a:solidFill>
                  <a:srgbClr val="7292CC"/>
                </a:solidFill>
                <a:ea typeface="+mn-lt"/>
                <a:cs typeface="+mn-lt"/>
              </a:rPr>
              <a:t>Focus for this session</a:t>
            </a:r>
            <a:endParaRPr lang="en-IE" b="0" dirty="0">
              <a:solidFill>
                <a:srgbClr val="7292CC"/>
              </a:solidFill>
              <a:ea typeface="+mn-lt"/>
              <a:cs typeface="+mn-lt"/>
            </a:endParaRPr>
          </a:p>
          <a:p>
            <a:endParaRPr lang="en-IE" dirty="0">
              <a:solidFill>
                <a:srgbClr val="7292CC"/>
              </a:solidFill>
            </a:endParaRPr>
          </a:p>
        </p:txBody>
      </p:sp>
      <p:sp>
        <p:nvSpPr>
          <p:cNvPr id="8" name="TextBox 7">
            <a:extLst>
              <a:ext uri="{FF2B5EF4-FFF2-40B4-BE49-F238E27FC236}">
                <a16:creationId xmlns:a16="http://schemas.microsoft.com/office/drawing/2014/main" id="{0758BBE1-95EB-9A31-27E8-51B9A9D92EE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CF65E052-6B22-B911-8A99-3D331833C26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4" name="Text Placeholder 2">
            <a:extLst>
              <a:ext uri="{FF2B5EF4-FFF2-40B4-BE49-F238E27FC236}">
                <a16:creationId xmlns:a16="http://schemas.microsoft.com/office/drawing/2014/main" id="{40F33B1E-2832-DD81-3750-0CC199DD16DD}"/>
              </a:ext>
            </a:extLst>
          </p:cNvPr>
          <p:cNvSpPr txBox="1">
            <a:spLocks/>
          </p:cNvSpPr>
          <p:nvPr/>
        </p:nvSpPr>
        <p:spPr>
          <a:xfrm>
            <a:off x="716806" y="1382180"/>
            <a:ext cx="11295465" cy="40936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normAutofit lnSpcReduction="10000"/>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GB" kern="0" dirty="0"/>
              <a:t>Who responded to the survey</a:t>
            </a:r>
          </a:p>
          <a:p>
            <a:r>
              <a:rPr lang="en-GB" kern="0" dirty="0"/>
              <a:t>Descriptions of research culture</a:t>
            </a:r>
          </a:p>
          <a:p>
            <a:r>
              <a:rPr lang="en-GB" kern="0" dirty="0"/>
              <a:t>Concordats </a:t>
            </a:r>
          </a:p>
          <a:p>
            <a:r>
              <a:rPr lang="en-GB" kern="0" dirty="0"/>
              <a:t>Careers</a:t>
            </a:r>
          </a:p>
          <a:p>
            <a:r>
              <a:rPr lang="en-GB" kern="0" dirty="0"/>
              <a:t>EDI</a:t>
            </a:r>
          </a:p>
          <a:p>
            <a:r>
              <a:rPr lang="en-GB" kern="0" dirty="0"/>
              <a:t>Research Leadership and Management</a:t>
            </a:r>
          </a:p>
          <a:p>
            <a:r>
              <a:rPr lang="en-GB" kern="0" dirty="0"/>
              <a:t>Reflections from the panel and RMAs </a:t>
            </a:r>
          </a:p>
          <a:p>
            <a:endParaRPr lang="en-GB" kern="0" dirty="0"/>
          </a:p>
          <a:p>
            <a:endParaRPr lang="en-IE" kern="0" dirty="0"/>
          </a:p>
        </p:txBody>
      </p:sp>
    </p:spTree>
    <p:extLst>
      <p:ext uri="{BB962C8B-B14F-4D97-AF65-F5344CB8AC3E}">
        <p14:creationId xmlns:p14="http://schemas.microsoft.com/office/powerpoint/2010/main" val="12397941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E03AC-0299-29CE-64B9-9523B973A85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E398BE0-3CFA-D7BB-AC56-364695D4FD0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B37C0729-78F1-FBCC-E4D6-6CC7174D0F75}"/>
              </a:ext>
            </a:extLst>
          </p:cNvPr>
          <p:cNvSpPr txBox="1">
            <a:spLocks/>
          </p:cNvSpPr>
          <p:nvPr/>
        </p:nvSpPr>
        <p:spPr>
          <a:xfrm>
            <a:off x="474132" y="2715136"/>
            <a:ext cx="11169228" cy="28033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normAutofit/>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6600" kern="0" spc="-50" dirty="0">
                <a:solidFill>
                  <a:srgbClr val="FFFFFF"/>
                </a:solidFill>
                <a:latin typeface="Helvetica Neue Thin"/>
                <a:cs typeface="Helvetica"/>
                <a:sym typeface="Helvetica"/>
              </a:rPr>
              <a:t>Respondents to the 2026 Survey</a:t>
            </a:r>
            <a:endParaRPr lang="en-US" sz="6600" dirty="0"/>
          </a:p>
          <a:p>
            <a:pPr marL="0" marR="0" lvl="0" indent="0" algn="l" defTabSz="412750">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lang="en-GB" sz="3100" b="0" i="0" u="none" strike="noStrike" kern="0" cap="none" spc="-50" normalizeH="0" baseline="0" noProof="0" dirty="0">
              <a:ln>
                <a:noFill/>
              </a:ln>
              <a:solidFill>
                <a:srgbClr val="FFFFFF"/>
              </a:solidFill>
              <a:effectLst/>
              <a:uLnTx/>
              <a:uFillTx/>
              <a:latin typeface="Helvetica Light"/>
              <a:ea typeface="Helvetica Neue Thin" panose="020B0403020202020204" pitchFamily="34" charset="0"/>
              <a:cs typeface="Helvetica"/>
            </a:endParaRPr>
          </a:p>
        </p:txBody>
      </p:sp>
    </p:spTree>
    <p:extLst>
      <p:ext uri="{BB962C8B-B14F-4D97-AF65-F5344CB8AC3E}">
        <p14:creationId xmlns:p14="http://schemas.microsoft.com/office/powerpoint/2010/main" val="234319698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6D653-84A9-2003-37F7-24A8ECC3012D}"/>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5F7E861-9ED3-32E6-6938-24741E441411}"/>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4DAB0E74-660F-8B5C-6BE3-8748B9AB20BF}"/>
              </a:ext>
            </a:extLst>
          </p:cNvPr>
          <p:cNvSpPr>
            <a:spLocks noGrp="1"/>
          </p:cNvSpPr>
          <p:nvPr>
            <p:ph type="title"/>
          </p:nvPr>
        </p:nvSpPr>
        <p:spPr>
          <a:xfrm>
            <a:off x="603249" y="539750"/>
            <a:ext cx="8421879" cy="717550"/>
          </a:xfrm>
        </p:spPr>
        <p:txBody>
          <a:bodyPr>
            <a:normAutofit/>
          </a:bodyPr>
          <a:lstStyle/>
          <a:p>
            <a:r>
              <a:rPr lang="en-IE" dirty="0">
                <a:solidFill>
                  <a:srgbClr val="7292CC"/>
                </a:solidFill>
              </a:rPr>
              <a:t>Who responded to the survey </a:t>
            </a:r>
          </a:p>
        </p:txBody>
      </p:sp>
      <p:sp>
        <p:nvSpPr>
          <p:cNvPr id="8" name="TextBox 7">
            <a:extLst>
              <a:ext uri="{FF2B5EF4-FFF2-40B4-BE49-F238E27FC236}">
                <a16:creationId xmlns:a16="http://schemas.microsoft.com/office/drawing/2014/main" id="{A3629BD1-7AD5-80E2-9FFB-4F17D6D38172}"/>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F60AE05A-E7CD-E780-7D3A-76E5DC76873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Arrow: Up 5">
            <a:extLst>
              <a:ext uri="{FF2B5EF4-FFF2-40B4-BE49-F238E27FC236}">
                <a16:creationId xmlns:a16="http://schemas.microsoft.com/office/drawing/2014/main" id="{CCB674EF-6399-B9BD-0F50-06FCDF502C49}"/>
              </a:ext>
            </a:extLst>
          </p:cNvPr>
          <p:cNvSpPr/>
          <p:nvPr/>
        </p:nvSpPr>
        <p:spPr>
          <a:xfrm>
            <a:off x="6820642" y="2324034"/>
            <a:ext cx="818708" cy="1626291"/>
          </a:xfrm>
          <a:prstGeom prst="upArrow">
            <a:avLst/>
          </a:prstGeom>
          <a:solidFill>
            <a:srgbClr val="92D050"/>
          </a:solidFill>
          <a:ln w="12700" cap="flat">
            <a:solidFill>
              <a:schemeClr val="tx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aphicFrame>
        <p:nvGraphicFramePr>
          <p:cNvPr id="9" name="Table 8">
            <a:extLst>
              <a:ext uri="{FF2B5EF4-FFF2-40B4-BE49-F238E27FC236}">
                <a16:creationId xmlns:a16="http://schemas.microsoft.com/office/drawing/2014/main" id="{648B34F7-77C4-840E-1622-019A0AA14AD1}"/>
              </a:ext>
            </a:extLst>
          </p:cNvPr>
          <p:cNvGraphicFramePr>
            <a:graphicFrameLocks noGrp="1"/>
          </p:cNvGraphicFramePr>
          <p:nvPr>
            <p:extLst>
              <p:ext uri="{D42A27DB-BD31-4B8C-83A1-F6EECF244321}">
                <p14:modId xmlns:p14="http://schemas.microsoft.com/office/powerpoint/2010/main" val="514046474"/>
              </p:ext>
            </p:extLst>
          </p:nvPr>
        </p:nvGraphicFramePr>
        <p:xfrm>
          <a:off x="676401" y="2230027"/>
          <a:ext cx="5258055" cy="2068761"/>
        </p:xfrm>
        <a:graphic>
          <a:graphicData uri="http://schemas.openxmlformats.org/drawingml/2006/table">
            <a:tbl>
              <a:tblPr firstRow="1" bandRow="1">
                <a:tableStyleId>{5940675A-B579-460E-94D1-54222C63F5DA}</a:tableStyleId>
              </a:tblPr>
              <a:tblGrid>
                <a:gridCol w="2468186">
                  <a:extLst>
                    <a:ext uri="{9D8B030D-6E8A-4147-A177-3AD203B41FA5}">
                      <a16:colId xmlns:a16="http://schemas.microsoft.com/office/drawing/2014/main" val="1647768334"/>
                    </a:ext>
                  </a:extLst>
                </a:gridCol>
                <a:gridCol w="2789869">
                  <a:extLst>
                    <a:ext uri="{9D8B030D-6E8A-4147-A177-3AD203B41FA5}">
                      <a16:colId xmlns:a16="http://schemas.microsoft.com/office/drawing/2014/main" val="2291542616"/>
                    </a:ext>
                  </a:extLst>
                </a:gridCol>
              </a:tblGrid>
              <a:tr h="689587">
                <a:tc gridSpan="2">
                  <a:txBody>
                    <a:bodyPr/>
                    <a:lstStyle/>
                    <a:p>
                      <a:r>
                        <a:rPr lang="en-GB" sz="2400" b="1">
                          <a:solidFill>
                            <a:schemeClr val="bg2">
                              <a:lumMod val="10000"/>
                            </a:schemeClr>
                          </a:solidFill>
                        </a:rPr>
                        <a:t>Number of responses</a:t>
                      </a:r>
                    </a:p>
                  </a:txBody>
                  <a:tcPr anchor="ctr"/>
                </a:tc>
                <a:tc hMerge="1">
                  <a:txBody>
                    <a:bodyPr/>
                    <a:lstStyle/>
                    <a:p>
                      <a:endParaRPr lang="en-GB"/>
                    </a:p>
                  </a:txBody>
                  <a:tcPr/>
                </a:tc>
                <a:extLst>
                  <a:ext uri="{0D108BD9-81ED-4DB2-BD59-A6C34878D82A}">
                    <a16:rowId xmlns:a16="http://schemas.microsoft.com/office/drawing/2014/main" val="449050575"/>
                  </a:ext>
                </a:extLst>
              </a:tr>
              <a:tr h="689587">
                <a:tc>
                  <a:txBody>
                    <a:bodyPr/>
                    <a:lstStyle/>
                    <a:p>
                      <a:r>
                        <a:rPr lang="en-GB" sz="2400">
                          <a:solidFill>
                            <a:schemeClr val="bg2">
                              <a:lumMod val="10000"/>
                            </a:schemeClr>
                          </a:solidFill>
                        </a:rPr>
                        <a:t>2020</a:t>
                      </a:r>
                    </a:p>
                  </a:txBody>
                  <a:tcPr anchor="ctr"/>
                </a:tc>
                <a:tc>
                  <a:txBody>
                    <a:bodyPr/>
                    <a:lstStyle/>
                    <a:p>
                      <a:r>
                        <a:rPr lang="en-GB" sz="2400" dirty="0">
                          <a:solidFill>
                            <a:schemeClr val="bg2">
                              <a:lumMod val="10000"/>
                            </a:schemeClr>
                          </a:solidFill>
                        </a:rPr>
                        <a:t>281</a:t>
                      </a:r>
                    </a:p>
                  </a:txBody>
                  <a:tcPr anchor="ctr"/>
                </a:tc>
                <a:extLst>
                  <a:ext uri="{0D108BD9-81ED-4DB2-BD59-A6C34878D82A}">
                    <a16:rowId xmlns:a16="http://schemas.microsoft.com/office/drawing/2014/main" val="196674927"/>
                  </a:ext>
                </a:extLst>
              </a:tr>
              <a:tr h="689587">
                <a:tc>
                  <a:txBody>
                    <a:bodyPr/>
                    <a:lstStyle/>
                    <a:p>
                      <a:pPr marL="0" marR="0" lvl="0" indent="0" algn="ctr" defTabSz="292100" rtl="0" eaLnBrk="1" fontAlgn="auto" latinLnBrk="0" hangingPunct="1">
                        <a:lnSpc>
                          <a:spcPct val="100000"/>
                        </a:lnSpc>
                        <a:spcBef>
                          <a:spcPts val="0"/>
                        </a:spcBef>
                        <a:spcAft>
                          <a:spcPts val="0"/>
                        </a:spcAft>
                        <a:buClrTx/>
                        <a:buSzTx/>
                        <a:buFontTx/>
                        <a:buNone/>
                        <a:tabLst/>
                        <a:defRPr/>
                      </a:pPr>
                      <a:r>
                        <a:rPr lang="en-GB" sz="2400">
                          <a:solidFill>
                            <a:schemeClr val="bg2">
                              <a:lumMod val="10000"/>
                            </a:schemeClr>
                          </a:solidFill>
                        </a:rPr>
                        <a:t>2026</a:t>
                      </a:r>
                    </a:p>
                  </a:txBody>
                  <a:tcPr anchor="ctr"/>
                </a:tc>
                <a:tc>
                  <a:txBody>
                    <a:bodyPr/>
                    <a:lstStyle/>
                    <a:p>
                      <a:r>
                        <a:rPr lang="en-GB" sz="2400" dirty="0">
                          <a:solidFill>
                            <a:schemeClr val="bg2">
                              <a:lumMod val="10000"/>
                            </a:schemeClr>
                          </a:solidFill>
                        </a:rPr>
                        <a:t>469</a:t>
                      </a:r>
                    </a:p>
                  </a:txBody>
                  <a:tcPr anchor="ctr"/>
                </a:tc>
                <a:extLst>
                  <a:ext uri="{0D108BD9-81ED-4DB2-BD59-A6C34878D82A}">
                    <a16:rowId xmlns:a16="http://schemas.microsoft.com/office/drawing/2014/main" val="706956662"/>
                  </a:ext>
                </a:extLst>
              </a:tr>
            </a:tbl>
          </a:graphicData>
        </a:graphic>
      </p:graphicFrame>
      <p:sp>
        <p:nvSpPr>
          <p:cNvPr id="11" name="TextBox 10">
            <a:extLst>
              <a:ext uri="{FF2B5EF4-FFF2-40B4-BE49-F238E27FC236}">
                <a16:creationId xmlns:a16="http://schemas.microsoft.com/office/drawing/2014/main" id="{CE28F6BD-2CC3-FA43-77FE-16B61E5501F5}"/>
              </a:ext>
            </a:extLst>
          </p:cNvPr>
          <p:cNvSpPr txBox="1"/>
          <p:nvPr/>
        </p:nvSpPr>
        <p:spPr>
          <a:xfrm>
            <a:off x="7639350" y="3137179"/>
            <a:ext cx="243485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2400" b="0" i="0" u="none" strike="noStrike" cap="none" spc="0" normalizeH="0" baseline="0">
                <a:ln>
                  <a:noFill/>
                </a:ln>
                <a:solidFill>
                  <a:schemeClr val="bg2">
                    <a:lumMod val="10000"/>
                  </a:schemeClr>
                </a:solidFill>
                <a:effectLst/>
                <a:uFillTx/>
                <a:latin typeface="+mn-lt"/>
                <a:ea typeface="+mn-ea"/>
                <a:cs typeface="+mn-cs"/>
                <a:sym typeface="Helvetica Neue"/>
              </a:rPr>
              <a:t>67% increase</a:t>
            </a:r>
          </a:p>
        </p:txBody>
      </p:sp>
    </p:spTree>
    <p:extLst>
      <p:ext uri="{BB962C8B-B14F-4D97-AF65-F5344CB8AC3E}">
        <p14:creationId xmlns:p14="http://schemas.microsoft.com/office/powerpoint/2010/main" val="283143268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C831B-2AAF-84C3-5413-0AACF9984863}"/>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E51D888-B33D-2462-722C-DF7C79EA4F09}"/>
              </a:ext>
            </a:extLst>
          </p:cNvPr>
          <p:cNvPicPr>
            <a:picLocks noGrp="1" noRot="1" noChangeAspect="1" noMove="1" noResize="1" noEditPoints="1" noAdjustHandles="1" noChangeArrowheads="1" noChangeShapeType="1" noCrop="1"/>
          </p:cNvPicPr>
          <p:nvPr>
            <p:ph type="pic" idx="22"/>
          </p:nvPr>
        </p:nvPicPr>
        <p:blipFill>
          <a:blip r:embed="rId2">
            <a:alphaModFix amt="50000"/>
            <a:extLst>
              <a:ext uri="{BEBA8EAE-BF5A-486C-A8C5-ECC9F3942E4B}">
                <a14:imgProps xmlns:a14="http://schemas.microsoft.com/office/drawing/2010/main">
                  <a14:imgLayer r:embed="rId3">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A12C0E24-CA89-EA5A-6750-F0362624A90A}"/>
              </a:ext>
            </a:extLst>
          </p:cNvPr>
          <p:cNvSpPr>
            <a:spLocks noGrp="1"/>
          </p:cNvSpPr>
          <p:nvPr>
            <p:ph type="title"/>
          </p:nvPr>
        </p:nvSpPr>
        <p:spPr>
          <a:xfrm>
            <a:off x="603249" y="539750"/>
            <a:ext cx="6839542" cy="717550"/>
          </a:xfrm>
        </p:spPr>
        <p:txBody>
          <a:bodyPr>
            <a:normAutofit fontScale="90000"/>
          </a:bodyPr>
          <a:lstStyle/>
          <a:p>
            <a:r>
              <a:rPr lang="en-IE" dirty="0">
                <a:solidFill>
                  <a:srgbClr val="7292CC"/>
                </a:solidFill>
              </a:rPr>
              <a:t>Who responded to the survey </a:t>
            </a:r>
          </a:p>
        </p:txBody>
      </p:sp>
      <p:sp>
        <p:nvSpPr>
          <p:cNvPr id="8" name="TextBox 7">
            <a:extLst>
              <a:ext uri="{FF2B5EF4-FFF2-40B4-BE49-F238E27FC236}">
                <a16:creationId xmlns:a16="http://schemas.microsoft.com/office/drawing/2014/main" id="{885611EF-DD74-37A8-48F3-BF32535EEB77}"/>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155BBD61-B100-B84D-3401-53F174AC0294}"/>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graphicFrame>
        <p:nvGraphicFramePr>
          <p:cNvPr id="9" name="Table 8">
            <a:extLst>
              <a:ext uri="{FF2B5EF4-FFF2-40B4-BE49-F238E27FC236}">
                <a16:creationId xmlns:a16="http://schemas.microsoft.com/office/drawing/2014/main" id="{9FFA0792-348D-2970-672A-ADA930194F1F}"/>
              </a:ext>
            </a:extLst>
          </p:cNvPr>
          <p:cNvGraphicFramePr>
            <a:graphicFrameLocks noGrp="1"/>
          </p:cNvGraphicFramePr>
          <p:nvPr>
            <p:extLst>
              <p:ext uri="{D42A27DB-BD31-4B8C-83A1-F6EECF244321}">
                <p14:modId xmlns:p14="http://schemas.microsoft.com/office/powerpoint/2010/main" val="2459671826"/>
              </p:ext>
            </p:extLst>
          </p:nvPr>
        </p:nvGraphicFramePr>
        <p:xfrm>
          <a:off x="603249" y="1796794"/>
          <a:ext cx="5623815" cy="3264408"/>
        </p:xfrm>
        <a:graphic>
          <a:graphicData uri="http://schemas.openxmlformats.org/drawingml/2006/table">
            <a:tbl>
              <a:tblPr firstRow="1" bandRow="1">
                <a:tableStyleId>{5940675A-B579-460E-94D1-54222C63F5DA}</a:tableStyleId>
              </a:tblPr>
              <a:tblGrid>
                <a:gridCol w="3063245">
                  <a:extLst>
                    <a:ext uri="{9D8B030D-6E8A-4147-A177-3AD203B41FA5}">
                      <a16:colId xmlns:a16="http://schemas.microsoft.com/office/drawing/2014/main" val="1647768334"/>
                    </a:ext>
                  </a:extLst>
                </a:gridCol>
                <a:gridCol w="2560570">
                  <a:extLst>
                    <a:ext uri="{9D8B030D-6E8A-4147-A177-3AD203B41FA5}">
                      <a16:colId xmlns:a16="http://schemas.microsoft.com/office/drawing/2014/main" val="2291542616"/>
                    </a:ext>
                  </a:extLst>
                </a:gridCol>
              </a:tblGrid>
              <a:tr h="709654">
                <a:tc gridSpan="2">
                  <a:txBody>
                    <a:bodyPr/>
                    <a:lstStyle/>
                    <a:p>
                      <a:r>
                        <a:rPr lang="en-GB" sz="2400" b="1">
                          <a:solidFill>
                            <a:schemeClr val="bg2">
                              <a:lumMod val="10000"/>
                            </a:schemeClr>
                          </a:solidFill>
                        </a:rPr>
                        <a:t>Organisation type</a:t>
                      </a:r>
                    </a:p>
                  </a:txBody>
                  <a:tcPr anchor="ctr"/>
                </a:tc>
                <a:tc hMerge="1">
                  <a:txBody>
                    <a:bodyPr/>
                    <a:lstStyle/>
                    <a:p>
                      <a:endParaRPr lang="en-GB"/>
                    </a:p>
                  </a:txBody>
                  <a:tcPr/>
                </a:tc>
                <a:extLst>
                  <a:ext uri="{0D108BD9-81ED-4DB2-BD59-A6C34878D82A}">
                    <a16:rowId xmlns:a16="http://schemas.microsoft.com/office/drawing/2014/main" val="449050575"/>
                  </a:ext>
                </a:extLst>
              </a:tr>
              <a:tr h="1277377">
                <a:tc>
                  <a:txBody>
                    <a:bodyPr/>
                    <a:lstStyle/>
                    <a:p>
                      <a:r>
                        <a:rPr lang="en-GB" sz="2400" dirty="0">
                          <a:solidFill>
                            <a:schemeClr val="bg2">
                              <a:lumMod val="10000"/>
                            </a:schemeClr>
                          </a:solidFill>
                        </a:rPr>
                        <a:t>Higher Education 2020</a:t>
                      </a:r>
                    </a:p>
                  </a:txBody>
                  <a:tcPr anchor="ctr"/>
                </a:tc>
                <a:tc>
                  <a:txBody>
                    <a:bodyPr/>
                    <a:lstStyle/>
                    <a:p>
                      <a:r>
                        <a:rPr lang="en-GB" sz="2400">
                          <a:solidFill>
                            <a:schemeClr val="bg2">
                              <a:lumMod val="10000"/>
                            </a:schemeClr>
                          </a:solidFill>
                        </a:rPr>
                        <a:t>89.2%</a:t>
                      </a:r>
                    </a:p>
                  </a:txBody>
                  <a:tcPr anchor="ctr"/>
                </a:tc>
                <a:extLst>
                  <a:ext uri="{0D108BD9-81ED-4DB2-BD59-A6C34878D82A}">
                    <a16:rowId xmlns:a16="http://schemas.microsoft.com/office/drawing/2014/main" val="196674927"/>
                  </a:ext>
                </a:extLst>
              </a:tr>
              <a:tr h="1277377">
                <a:tc>
                  <a:txBody>
                    <a:bodyPr/>
                    <a:lstStyle/>
                    <a:p>
                      <a:r>
                        <a:rPr lang="en-GB" sz="2400" dirty="0">
                          <a:solidFill>
                            <a:schemeClr val="bg2">
                              <a:lumMod val="10000"/>
                            </a:schemeClr>
                          </a:solidFill>
                        </a:rPr>
                        <a:t>Higher Education 2026</a:t>
                      </a:r>
                    </a:p>
                  </a:txBody>
                  <a:tcPr anchor="ctr"/>
                </a:tc>
                <a:tc>
                  <a:txBody>
                    <a:bodyPr/>
                    <a:lstStyle/>
                    <a:p>
                      <a:r>
                        <a:rPr lang="en-GB" sz="2400" dirty="0">
                          <a:solidFill>
                            <a:schemeClr val="bg2">
                              <a:lumMod val="10000"/>
                            </a:schemeClr>
                          </a:solidFill>
                        </a:rPr>
                        <a:t>85.0%</a:t>
                      </a:r>
                    </a:p>
                  </a:txBody>
                  <a:tcPr anchor="ctr"/>
                </a:tc>
                <a:extLst>
                  <a:ext uri="{0D108BD9-81ED-4DB2-BD59-A6C34878D82A}">
                    <a16:rowId xmlns:a16="http://schemas.microsoft.com/office/drawing/2014/main" val="706956662"/>
                  </a:ext>
                </a:extLst>
              </a:tr>
            </a:tbl>
          </a:graphicData>
        </a:graphic>
      </p:graphicFrame>
      <p:sp>
        <p:nvSpPr>
          <p:cNvPr id="12" name="TextBox 11">
            <a:extLst>
              <a:ext uri="{FF2B5EF4-FFF2-40B4-BE49-F238E27FC236}">
                <a16:creationId xmlns:a16="http://schemas.microsoft.com/office/drawing/2014/main" id="{9DEA64A7-4FFE-08C3-25FE-521D7CA83398}"/>
              </a:ext>
            </a:extLst>
          </p:cNvPr>
          <p:cNvSpPr txBox="1"/>
          <p:nvPr/>
        </p:nvSpPr>
        <p:spPr>
          <a:xfrm>
            <a:off x="6491986" y="2639040"/>
            <a:ext cx="4768111"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chemeClr val="bg2">
                    <a:lumMod val="10000"/>
                  </a:schemeClr>
                </a:solidFill>
                <a:effectLst/>
                <a:uFillTx/>
                <a:latin typeface="+mn-lt"/>
                <a:ea typeface="+mn-ea"/>
                <a:cs typeface="+mn-cs"/>
                <a:sym typeface="Helvetica Neue"/>
              </a:rPr>
              <a:t>Slight </a:t>
            </a:r>
            <a:r>
              <a:rPr lang="en-GB" sz="2400" dirty="0">
                <a:solidFill>
                  <a:schemeClr val="bg2">
                    <a:lumMod val="10000"/>
                  </a:schemeClr>
                </a:solidFill>
                <a:sym typeface="Helvetica Neue"/>
              </a:rPr>
              <a:t>increased reach - </a:t>
            </a:r>
            <a:r>
              <a:rPr kumimoji="0" lang="en-GB" sz="2400" b="0" i="0" u="none" strike="noStrike" cap="none" spc="0" normalizeH="0" baseline="0" dirty="0">
                <a:ln>
                  <a:noFill/>
                </a:ln>
                <a:solidFill>
                  <a:schemeClr val="bg2">
                    <a:lumMod val="10000"/>
                  </a:schemeClr>
                </a:solidFill>
                <a:effectLst/>
                <a:uFillTx/>
                <a:latin typeface="+mn-lt"/>
                <a:ea typeface="+mn-ea"/>
                <a:cs typeface="+mn-cs"/>
                <a:sym typeface="Helvetica Neue"/>
              </a:rPr>
              <a:t>broader range of organisations including funders and independent research organisations</a:t>
            </a:r>
          </a:p>
        </p:txBody>
      </p:sp>
    </p:spTree>
    <p:extLst>
      <p:ext uri="{BB962C8B-B14F-4D97-AF65-F5344CB8AC3E}">
        <p14:creationId xmlns:p14="http://schemas.microsoft.com/office/powerpoint/2010/main" val="3257760953"/>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3" id="{DDCF1FC6-CC23-4236-9119-C0E996F5D25C}" vid="{5F23C322-6768-4972-BFFF-925FAA99B2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A320488B44A44B86D7D1214440BBCC" ma:contentTypeVersion="11" ma:contentTypeDescription="Create a new document." ma:contentTypeScope="" ma:versionID="8d5d2ecb33b8215812ca0796e1943fad">
  <xsd:schema xmlns:xsd="http://www.w3.org/2001/XMLSchema" xmlns:xs="http://www.w3.org/2001/XMLSchema" xmlns:p="http://schemas.microsoft.com/office/2006/metadata/properties" xmlns:ns2="0c3bee9f-8afb-42b0-b06d-82d7e39b6c42" xmlns:ns3="21809f32-1e9f-4ec7-9e49-2578c7830762" targetNamespace="http://schemas.microsoft.com/office/2006/metadata/properties" ma:root="true" ma:fieldsID="2626acf2a56d270f55947bc6924da0a2" ns2:_="" ns3:_="">
    <xsd:import namespace="0c3bee9f-8afb-42b0-b06d-82d7e39b6c42"/>
    <xsd:import namespace="21809f32-1e9f-4ec7-9e49-2578c783076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3bee9f-8afb-42b0-b06d-82d7e39b6c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570377e-a101-46e2-9596-058a9a36ea24"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1809f32-1e9f-4ec7-9e49-2578c7830762"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c74967ad-b37f-41f9-b997-ee6479d4848f}" ma:internalName="TaxCatchAll" ma:showField="CatchAllData" ma:web="21809f32-1e9f-4ec7-9e49-2578c78307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1809f32-1e9f-4ec7-9e49-2578c7830762" xsi:nil="true"/>
    <lcf76f155ced4ddcb4097134ff3c332f xmlns="0c3bee9f-8afb-42b0-b06d-82d7e39b6c4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1750F0-ADDA-4E14-A168-9D4E23F934EE}">
  <ds:schemaRefs>
    <ds:schemaRef ds:uri="0c3bee9f-8afb-42b0-b06d-82d7e39b6c42"/>
    <ds:schemaRef ds:uri="21809f32-1e9f-4ec7-9e49-2578c783076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FA11FF0-472B-4CE3-BB30-FA1E15D96E41}">
  <ds:schemaRefs>
    <ds:schemaRef ds:uri="0c3bee9f-8afb-42b0-b06d-82d7e39b6c42"/>
    <ds:schemaRef ds:uri="http://purl.org/dc/elements/1.1/"/>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21809f32-1e9f-4ec7-9e49-2578c7830762"/>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6329B384-E28A-4CDF-AC8A-16E19B0996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ARMA 2026 Presentation Template</Template>
  <TotalTime>125</TotalTime>
  <Words>3747</Words>
  <Application>Microsoft Office PowerPoint</Application>
  <PresentationFormat>Widescreen</PresentationFormat>
  <Paragraphs>336</Paragraphs>
  <Slides>50</Slides>
  <Notes>27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Aptos</vt:lpstr>
      <vt:lpstr>Arial</vt:lpstr>
      <vt:lpstr>Arial,Sans-Serif</vt:lpstr>
      <vt:lpstr>Calibri</vt:lpstr>
      <vt:lpstr>Helvetica</vt:lpstr>
      <vt:lpstr>Helvetica Light</vt:lpstr>
      <vt:lpstr>Helvetica Neue</vt:lpstr>
      <vt:lpstr>Helvetica Neue Medium</vt:lpstr>
      <vt:lpstr>Helvetica Neue Thin</vt:lpstr>
      <vt:lpstr>21_BasicWhite</vt:lpstr>
      <vt:lpstr>PowerPoint Presentation</vt:lpstr>
      <vt:lpstr>Introduction</vt:lpstr>
      <vt:lpstr>ARMA Research Culture Surveys</vt:lpstr>
      <vt:lpstr>ARMA Research Culture Survey 2026 – Backdrop  </vt:lpstr>
      <vt:lpstr>2026 Survey Overview of Thematic Areas </vt:lpstr>
      <vt:lpstr>Focus for this session </vt:lpstr>
      <vt:lpstr>PowerPoint Presentation</vt:lpstr>
      <vt:lpstr>Who responded to the survey </vt:lpstr>
      <vt:lpstr>Who responded to the survey </vt:lpstr>
      <vt:lpstr>Who responded to the survey </vt:lpstr>
      <vt:lpstr>Who responded to the survey </vt:lpstr>
      <vt:lpstr>Roles held by RMAs</vt:lpstr>
      <vt:lpstr>Time and role held in research management </vt:lpstr>
      <vt:lpstr>PowerPoint Presentation</vt:lpstr>
      <vt:lpstr>PowerPoint Presentation</vt:lpstr>
      <vt:lpstr>Which three words would you use to describe the current research culture in your organisation</vt:lpstr>
      <vt:lpstr>Which three words would you use to describe the current research culture in your department/unit</vt:lpstr>
      <vt:lpstr>Which three words would you use to describe the current research culture in your team</vt:lpstr>
      <vt:lpstr>Keywords across the survey in narrative descriptors  </vt:lpstr>
      <vt:lpstr>PowerPoint Presentation</vt:lpstr>
      <vt:lpstr>PowerPoint Presentation</vt:lpstr>
      <vt:lpstr>Activity and perceived impact of research culture developments</vt:lpstr>
      <vt:lpstr>PowerPoint Presentation</vt:lpstr>
      <vt:lpstr>PowerPoint Presentation</vt:lpstr>
      <vt:lpstr>PowerPoint Presentation</vt:lpstr>
      <vt:lpstr>Familiarity with Concordats</vt:lpstr>
      <vt:lpstr>Familiarity with Concordats</vt:lpstr>
      <vt:lpstr>PowerPoint Presentation</vt:lpstr>
      <vt:lpstr>PowerPoint Presentation</vt:lpstr>
      <vt:lpstr>Attitudes to Career Development</vt:lpstr>
      <vt:lpstr>Skills, Knowledge and Contributions</vt:lpstr>
      <vt:lpstr>Career Prospects</vt:lpstr>
      <vt:lpstr>Priorities for research culture improvement</vt:lpstr>
      <vt:lpstr>PowerPoint Presentation</vt:lpstr>
      <vt:lpstr>PowerPoint Presentation</vt:lpstr>
      <vt:lpstr>EDI in Organisations</vt:lpstr>
      <vt:lpstr>Treatment of Staff</vt:lpstr>
      <vt:lpstr>Support for Underrepresented Groups</vt:lpstr>
      <vt:lpstr>Awareness of EDI policies</vt:lpstr>
      <vt:lpstr>Bullying and Harassment</vt:lpstr>
      <vt:lpstr>Bullying and Harassment</vt:lpstr>
      <vt:lpstr>Bullying and harassment</vt:lpstr>
      <vt:lpstr>Bullying and harassment</vt:lpstr>
      <vt:lpstr>PowerPoint Presentation</vt:lpstr>
      <vt:lpstr>Research Leadership and Management </vt:lpstr>
      <vt:lpstr>PowerPoint Presentation</vt:lpstr>
      <vt:lpstr>PowerPoint Presentation</vt:lpstr>
      <vt:lpstr>PowerPoint Presentation</vt:lpstr>
      <vt:lpstr>Reflections on results shared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Louise Stanley</dc:creator>
  <cp:lastModifiedBy>Technician Harrogate</cp:lastModifiedBy>
  <cp:revision>139</cp:revision>
  <dcterms:created xsi:type="dcterms:W3CDTF">2026-04-29T11:54:35Z</dcterms:created>
  <dcterms:modified xsi:type="dcterms:W3CDTF">2026-06-17T10:19:21Z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0x0101007BA320488B44A44B86D7D1214440BBCC</vt:lpwstr>
  </property>
  <property fmtid="{D5CDD505-2E9C-101B-9397-08002B2CF9AE}" pid="3" name="MediaServiceImageTags">
    <vt:lpwstr/>
  </property>
</Properties>
</file>