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1"/>
  </p:notesMasterIdLst>
  <p:sldIdLst>
    <p:sldId id="256" r:id="rId5"/>
    <p:sldId id="259" r:id="rId6"/>
    <p:sldId id="346" r:id="rId7"/>
    <p:sldId id="386" r:id="rId8"/>
    <p:sldId id="383" r:id="rId9"/>
    <p:sldId id="385" r:id="rId10"/>
    <p:sldId id="384" r:id="rId11"/>
    <p:sldId id="341" r:id="rId12"/>
    <p:sldId id="343" r:id="rId13"/>
    <p:sldId id="344" r:id="rId14"/>
    <p:sldId id="335" r:id="rId15"/>
    <p:sldId id="260" r:id="rId16"/>
    <p:sldId id="347" r:id="rId17"/>
    <p:sldId id="348" r:id="rId18"/>
    <p:sldId id="357" r:id="rId19"/>
    <p:sldId id="358" r:id="rId20"/>
    <p:sldId id="359" r:id="rId21"/>
    <p:sldId id="352" r:id="rId22"/>
    <p:sldId id="389" r:id="rId23"/>
    <p:sldId id="349" r:id="rId24"/>
    <p:sldId id="350" r:id="rId25"/>
    <p:sldId id="351" r:id="rId26"/>
    <p:sldId id="387" r:id="rId27"/>
    <p:sldId id="388" r:id="rId28"/>
    <p:sldId id="356" r:id="rId29"/>
    <p:sldId id="268" r:id="rId30"/>
  </p:sldIdLst>
  <p:sldSz cx="12166600" cy="6845300"/>
  <p:notesSz cx="12166600" cy="68453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46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14" y="4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3D093F-DBB2-4DF4-AFFA-0E6008EAA33B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226948-44D3-4723-8969-49D895496DD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Each unit is assessed by an assignment/work related task (max of 2500 words</a:t>
          </a:r>
          <a:r>
            <a:rPr lang="en-US" sz="1100"/>
            <a:t>)</a:t>
          </a:r>
        </a:p>
      </dgm:t>
    </dgm:pt>
    <dgm:pt modelId="{08781F84-49B7-47CF-9194-F07C13FC41E6}" type="parTrans" cxnId="{F7C0A260-76B9-4853-9B8D-82220BB15242}">
      <dgm:prSet/>
      <dgm:spPr/>
      <dgm:t>
        <a:bodyPr/>
        <a:lstStyle/>
        <a:p>
          <a:endParaRPr lang="en-US"/>
        </a:p>
      </dgm:t>
    </dgm:pt>
    <dgm:pt modelId="{52301316-B04F-4541-ACDE-85813108E906}" type="sibTrans" cxnId="{F7C0A260-76B9-4853-9B8D-82220BB1524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711CB69-8AF2-4456-BBF1-FBA0BD195AF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Full guidance is provided at </a:t>
          </a:r>
          <a:r>
            <a:rPr lang="en-US" sz="1400" b="1"/>
            <a:t>The Assignment Guidance webinar</a:t>
          </a:r>
          <a:endParaRPr lang="en-US" sz="1400"/>
        </a:p>
      </dgm:t>
    </dgm:pt>
    <dgm:pt modelId="{A0D4F91B-6D0B-45D2-A9C8-1E11FD44155C}" type="parTrans" cxnId="{C9C846EB-5148-4EA9-A94B-B5198EE05C86}">
      <dgm:prSet/>
      <dgm:spPr/>
      <dgm:t>
        <a:bodyPr/>
        <a:lstStyle/>
        <a:p>
          <a:endParaRPr lang="en-US"/>
        </a:p>
      </dgm:t>
    </dgm:pt>
    <dgm:pt modelId="{110B001F-1483-4110-8020-FB8D5A706CF0}" type="sibTrans" cxnId="{C9C846EB-5148-4EA9-A94B-B5198EE05C8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42D5064-A0FD-4A13-9AF8-AB3C4326F3C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Details about each assignment are included in the learning management system</a:t>
          </a:r>
        </a:p>
      </dgm:t>
    </dgm:pt>
    <dgm:pt modelId="{BB2DDC38-51A5-4681-B7BD-9C859A40896B}" type="parTrans" cxnId="{6C3B4D82-C4AA-4E60-80C2-D375C26A1F59}">
      <dgm:prSet/>
      <dgm:spPr/>
      <dgm:t>
        <a:bodyPr/>
        <a:lstStyle/>
        <a:p>
          <a:endParaRPr lang="en-US"/>
        </a:p>
      </dgm:t>
    </dgm:pt>
    <dgm:pt modelId="{9CBA9C9E-FABF-485B-9724-EEB87A2F0A6C}" type="sibTrans" cxnId="{6C3B4D82-C4AA-4E60-80C2-D375C26A1F5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66403F9-676A-4F3B-9943-46E2DF2414E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/>
            <a:t>Your critical friend can help with your assignment by proof reading and giving feedback. You can also talk to your cohort, your work colleagues and your line manager</a:t>
          </a:r>
        </a:p>
      </dgm:t>
    </dgm:pt>
    <dgm:pt modelId="{F60CD975-B9D9-4950-9382-5AAA1143EB9C}" type="parTrans" cxnId="{8BC5663C-FBFE-414D-8ED1-E8B68B35B6EA}">
      <dgm:prSet/>
      <dgm:spPr/>
      <dgm:t>
        <a:bodyPr/>
        <a:lstStyle/>
        <a:p>
          <a:endParaRPr lang="en-US"/>
        </a:p>
      </dgm:t>
    </dgm:pt>
    <dgm:pt modelId="{01FF6C6C-C40A-497B-9D93-4C92B9265EF4}" type="sibTrans" cxnId="{8BC5663C-FBFE-414D-8ED1-E8B68B35B6E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6AF90B0-FAB2-4628-B98B-C917C139474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Assignments are marked by </a:t>
          </a:r>
          <a:r>
            <a:rPr lang="en-US" sz="1400" b="1"/>
            <a:t>ARMA members </a:t>
          </a:r>
          <a:r>
            <a:rPr lang="en-US" sz="1400"/>
            <a:t>with expertise in their unit(s), who are trained as assessors</a:t>
          </a:r>
        </a:p>
      </dgm:t>
    </dgm:pt>
    <dgm:pt modelId="{B2EFB4F7-9007-4181-832F-AC61915A3458}" type="parTrans" cxnId="{061CFE12-9673-47EE-9211-8DD0620287A1}">
      <dgm:prSet/>
      <dgm:spPr/>
      <dgm:t>
        <a:bodyPr/>
        <a:lstStyle/>
        <a:p>
          <a:endParaRPr lang="en-US"/>
        </a:p>
      </dgm:t>
    </dgm:pt>
    <dgm:pt modelId="{BB05797D-36D0-4C67-ACD1-2A327DAD32FC}" type="sibTrans" cxnId="{061CFE12-9673-47EE-9211-8DD0620287A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E435B73-6487-49C1-BCF4-90E9D02BF29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Assignments can have one of two marks: </a:t>
          </a:r>
          <a:r>
            <a:rPr lang="en-US" sz="1400" b="1"/>
            <a:t>pass or refer (exceptionally, they can fail)*</a:t>
          </a:r>
          <a:endParaRPr lang="en-US" sz="1400"/>
        </a:p>
      </dgm:t>
    </dgm:pt>
    <dgm:pt modelId="{B47AED1E-966A-48F6-834D-BB71C1151312}" type="parTrans" cxnId="{F85355F0-F011-431D-9F84-7C24C37B337D}">
      <dgm:prSet/>
      <dgm:spPr/>
      <dgm:t>
        <a:bodyPr/>
        <a:lstStyle/>
        <a:p>
          <a:endParaRPr lang="en-US"/>
        </a:p>
      </dgm:t>
    </dgm:pt>
    <dgm:pt modelId="{091A1175-FB4C-42E4-8329-3FA338707700}" type="sibTrans" cxnId="{F85355F0-F011-431D-9F84-7C24C37B337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16B0608-DA75-4288-9B81-C88DB7E6AF1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Constructive feedback should help you improve where needed AND contribute to your professional development</a:t>
          </a:r>
        </a:p>
      </dgm:t>
    </dgm:pt>
    <dgm:pt modelId="{AD337AE0-4A5F-4EE8-B12E-BFBE221D0482}" type="parTrans" cxnId="{96BE0C15-A0D2-4FE0-848D-310126DB3859}">
      <dgm:prSet/>
      <dgm:spPr/>
      <dgm:t>
        <a:bodyPr/>
        <a:lstStyle/>
        <a:p>
          <a:endParaRPr lang="en-US"/>
        </a:p>
      </dgm:t>
    </dgm:pt>
    <dgm:pt modelId="{82BB5C7D-81D0-48D1-B7E9-0A25F6A68669}" type="sibTrans" cxnId="{96BE0C15-A0D2-4FE0-848D-310126DB3859}">
      <dgm:prSet/>
      <dgm:spPr/>
      <dgm:t>
        <a:bodyPr/>
        <a:lstStyle/>
        <a:p>
          <a:endParaRPr lang="en-US"/>
        </a:p>
      </dgm:t>
    </dgm:pt>
    <dgm:pt modelId="{EE211B1C-6311-4988-8E2C-54D1301F5E87}" type="pres">
      <dgm:prSet presAssocID="{693D093F-DBB2-4DF4-AFFA-0E6008EAA33B}" presName="root" presStyleCnt="0">
        <dgm:presLayoutVars>
          <dgm:dir/>
          <dgm:resizeHandles val="exact"/>
        </dgm:presLayoutVars>
      </dgm:prSet>
      <dgm:spPr/>
    </dgm:pt>
    <dgm:pt modelId="{5CB16D89-3CF0-49CB-894E-DB3004E7B352}" type="pres">
      <dgm:prSet presAssocID="{693D093F-DBB2-4DF4-AFFA-0E6008EAA33B}" presName="container" presStyleCnt="0">
        <dgm:presLayoutVars>
          <dgm:dir/>
          <dgm:resizeHandles val="exact"/>
        </dgm:presLayoutVars>
      </dgm:prSet>
      <dgm:spPr/>
    </dgm:pt>
    <dgm:pt modelId="{790A3FE3-0DB9-47E0-8D2D-979D628F8A54}" type="pres">
      <dgm:prSet presAssocID="{68226948-44D3-4723-8969-49D895496DD2}" presName="compNode" presStyleCnt="0"/>
      <dgm:spPr/>
    </dgm:pt>
    <dgm:pt modelId="{BDE0C0AA-2047-4E30-9478-0B707D039A62}" type="pres">
      <dgm:prSet presAssocID="{68226948-44D3-4723-8969-49D895496DD2}" presName="iconBgRect" presStyleLbl="bgShp" presStyleIdx="0" presStyleCnt="7"/>
      <dgm:spPr/>
    </dgm:pt>
    <dgm:pt modelId="{66CC28DD-7B52-4402-89A0-0E1956ED22FB}" type="pres">
      <dgm:prSet presAssocID="{68226948-44D3-4723-8969-49D895496DD2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2D3C29AA-F125-460B-A405-69DD4B24BF3C}" type="pres">
      <dgm:prSet presAssocID="{68226948-44D3-4723-8969-49D895496DD2}" presName="spaceRect" presStyleCnt="0"/>
      <dgm:spPr/>
    </dgm:pt>
    <dgm:pt modelId="{808C15EB-753B-4CDF-8898-93445DFBC1C2}" type="pres">
      <dgm:prSet presAssocID="{68226948-44D3-4723-8969-49D895496DD2}" presName="textRect" presStyleLbl="revTx" presStyleIdx="0" presStyleCnt="7">
        <dgm:presLayoutVars>
          <dgm:chMax val="1"/>
          <dgm:chPref val="1"/>
        </dgm:presLayoutVars>
      </dgm:prSet>
      <dgm:spPr/>
    </dgm:pt>
    <dgm:pt modelId="{09CC47BA-D7C0-4C73-8021-6C3E74CD680A}" type="pres">
      <dgm:prSet presAssocID="{52301316-B04F-4541-ACDE-85813108E906}" presName="sibTrans" presStyleLbl="sibTrans2D1" presStyleIdx="0" presStyleCnt="0"/>
      <dgm:spPr/>
    </dgm:pt>
    <dgm:pt modelId="{E3A44E84-A81C-4057-9B02-8FBE84F37532}" type="pres">
      <dgm:prSet presAssocID="{B711CB69-8AF2-4456-BBF1-FBA0BD195AF1}" presName="compNode" presStyleCnt="0"/>
      <dgm:spPr/>
    </dgm:pt>
    <dgm:pt modelId="{79D10FB5-2BC2-4FC3-9268-3EB0E1B23F72}" type="pres">
      <dgm:prSet presAssocID="{B711CB69-8AF2-4456-BBF1-FBA0BD195AF1}" presName="iconBgRect" presStyleLbl="bgShp" presStyleIdx="1" presStyleCnt="7"/>
      <dgm:spPr/>
    </dgm:pt>
    <dgm:pt modelId="{2EB02CAB-E4ED-4FDC-BC92-51F0D80DCB2A}" type="pres">
      <dgm:prSet presAssocID="{B711CB69-8AF2-4456-BBF1-FBA0BD195AF1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E3D435CD-2A23-4C2B-B12A-57520BC773EF}" type="pres">
      <dgm:prSet presAssocID="{B711CB69-8AF2-4456-BBF1-FBA0BD195AF1}" presName="spaceRect" presStyleCnt="0"/>
      <dgm:spPr/>
    </dgm:pt>
    <dgm:pt modelId="{7638DCE2-B387-4CEE-9F67-FF6A37DD447B}" type="pres">
      <dgm:prSet presAssocID="{B711CB69-8AF2-4456-BBF1-FBA0BD195AF1}" presName="textRect" presStyleLbl="revTx" presStyleIdx="1" presStyleCnt="7">
        <dgm:presLayoutVars>
          <dgm:chMax val="1"/>
          <dgm:chPref val="1"/>
        </dgm:presLayoutVars>
      </dgm:prSet>
      <dgm:spPr/>
    </dgm:pt>
    <dgm:pt modelId="{7573188F-6607-4064-BB7A-5E0A422A3F6D}" type="pres">
      <dgm:prSet presAssocID="{110B001F-1483-4110-8020-FB8D5A706CF0}" presName="sibTrans" presStyleLbl="sibTrans2D1" presStyleIdx="0" presStyleCnt="0"/>
      <dgm:spPr/>
    </dgm:pt>
    <dgm:pt modelId="{48573CC7-34C3-433B-8C7D-E7EF82CB7F6F}" type="pres">
      <dgm:prSet presAssocID="{D42D5064-A0FD-4A13-9AF8-AB3C4326F3CB}" presName="compNode" presStyleCnt="0"/>
      <dgm:spPr/>
    </dgm:pt>
    <dgm:pt modelId="{60012487-8783-4954-B07D-DEA507BC8725}" type="pres">
      <dgm:prSet presAssocID="{D42D5064-A0FD-4A13-9AF8-AB3C4326F3CB}" presName="iconBgRect" presStyleLbl="bgShp" presStyleIdx="2" presStyleCnt="7"/>
      <dgm:spPr/>
    </dgm:pt>
    <dgm:pt modelId="{1CBDA435-6269-400B-A57E-50E58599FADD}" type="pres">
      <dgm:prSet presAssocID="{D42D5064-A0FD-4A13-9AF8-AB3C4326F3CB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089F7052-1EC0-4CE7-A81A-B24F0FF5E1C8}" type="pres">
      <dgm:prSet presAssocID="{D42D5064-A0FD-4A13-9AF8-AB3C4326F3CB}" presName="spaceRect" presStyleCnt="0"/>
      <dgm:spPr/>
    </dgm:pt>
    <dgm:pt modelId="{40955751-A47B-4E34-9BF0-A0A183FE7557}" type="pres">
      <dgm:prSet presAssocID="{D42D5064-A0FD-4A13-9AF8-AB3C4326F3CB}" presName="textRect" presStyleLbl="revTx" presStyleIdx="2" presStyleCnt="7">
        <dgm:presLayoutVars>
          <dgm:chMax val="1"/>
          <dgm:chPref val="1"/>
        </dgm:presLayoutVars>
      </dgm:prSet>
      <dgm:spPr/>
    </dgm:pt>
    <dgm:pt modelId="{90B7C8B1-DE41-4975-9304-A01F590BEEBE}" type="pres">
      <dgm:prSet presAssocID="{9CBA9C9E-FABF-485B-9724-EEB87A2F0A6C}" presName="sibTrans" presStyleLbl="sibTrans2D1" presStyleIdx="0" presStyleCnt="0"/>
      <dgm:spPr/>
    </dgm:pt>
    <dgm:pt modelId="{5BFC7C13-0C82-4FEB-BB5E-8E8AE1D18F5A}" type="pres">
      <dgm:prSet presAssocID="{966403F9-676A-4F3B-9943-46E2DF2414EE}" presName="compNode" presStyleCnt="0"/>
      <dgm:spPr/>
    </dgm:pt>
    <dgm:pt modelId="{6CF5DE01-5DBA-472A-B134-8FEDC69B4804}" type="pres">
      <dgm:prSet presAssocID="{966403F9-676A-4F3B-9943-46E2DF2414EE}" presName="iconBgRect" presStyleLbl="bgShp" presStyleIdx="3" presStyleCnt="7"/>
      <dgm:spPr/>
    </dgm:pt>
    <dgm:pt modelId="{3712F8CE-E5B6-44E1-9500-F508FA1691ED}" type="pres">
      <dgm:prSet presAssocID="{966403F9-676A-4F3B-9943-46E2DF2414EE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577F2972-B0E0-401F-A791-C343B593E472}" type="pres">
      <dgm:prSet presAssocID="{966403F9-676A-4F3B-9943-46E2DF2414EE}" presName="spaceRect" presStyleCnt="0"/>
      <dgm:spPr/>
    </dgm:pt>
    <dgm:pt modelId="{2435CFF8-2CF0-4121-B19C-C90DDEC6F0D3}" type="pres">
      <dgm:prSet presAssocID="{966403F9-676A-4F3B-9943-46E2DF2414EE}" presName="textRect" presStyleLbl="revTx" presStyleIdx="3" presStyleCnt="7">
        <dgm:presLayoutVars>
          <dgm:chMax val="1"/>
          <dgm:chPref val="1"/>
        </dgm:presLayoutVars>
      </dgm:prSet>
      <dgm:spPr/>
    </dgm:pt>
    <dgm:pt modelId="{C48AE4D9-CA27-4192-A81B-32A7C842EAE5}" type="pres">
      <dgm:prSet presAssocID="{01FF6C6C-C40A-497B-9D93-4C92B9265EF4}" presName="sibTrans" presStyleLbl="sibTrans2D1" presStyleIdx="0" presStyleCnt="0"/>
      <dgm:spPr/>
    </dgm:pt>
    <dgm:pt modelId="{90C326CF-CE4C-407B-AE6B-072C80601393}" type="pres">
      <dgm:prSet presAssocID="{D6AF90B0-FAB2-4628-B98B-C917C1394741}" presName="compNode" presStyleCnt="0"/>
      <dgm:spPr/>
    </dgm:pt>
    <dgm:pt modelId="{5036AF46-4B7A-491E-94C9-DB942891BC62}" type="pres">
      <dgm:prSet presAssocID="{D6AF90B0-FAB2-4628-B98B-C917C1394741}" presName="iconBgRect" presStyleLbl="bgShp" presStyleIdx="4" presStyleCnt="7"/>
      <dgm:spPr/>
    </dgm:pt>
    <dgm:pt modelId="{D9F4DA75-0667-463A-A809-E7A3EAEB4176}" type="pres">
      <dgm:prSet presAssocID="{D6AF90B0-FAB2-4628-B98B-C917C1394741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2BB06C5B-37F9-4F81-B54D-F2AF4E6CA325}" type="pres">
      <dgm:prSet presAssocID="{D6AF90B0-FAB2-4628-B98B-C917C1394741}" presName="spaceRect" presStyleCnt="0"/>
      <dgm:spPr/>
    </dgm:pt>
    <dgm:pt modelId="{7F76B519-7ADC-4BD1-8848-B8CA3FA1D4AA}" type="pres">
      <dgm:prSet presAssocID="{D6AF90B0-FAB2-4628-B98B-C917C1394741}" presName="textRect" presStyleLbl="revTx" presStyleIdx="4" presStyleCnt="7">
        <dgm:presLayoutVars>
          <dgm:chMax val="1"/>
          <dgm:chPref val="1"/>
        </dgm:presLayoutVars>
      </dgm:prSet>
      <dgm:spPr/>
    </dgm:pt>
    <dgm:pt modelId="{6A9BCBBB-B7A5-4706-AAF0-27C115D92172}" type="pres">
      <dgm:prSet presAssocID="{BB05797D-36D0-4C67-ACD1-2A327DAD32FC}" presName="sibTrans" presStyleLbl="sibTrans2D1" presStyleIdx="0" presStyleCnt="0"/>
      <dgm:spPr/>
    </dgm:pt>
    <dgm:pt modelId="{E809670B-4244-447D-8A9F-E3B7803F7241}" type="pres">
      <dgm:prSet presAssocID="{DE435B73-6487-49C1-BCF4-90E9D02BF292}" presName="compNode" presStyleCnt="0"/>
      <dgm:spPr/>
    </dgm:pt>
    <dgm:pt modelId="{5D3820B3-FFC8-40A9-906F-680D30CD8699}" type="pres">
      <dgm:prSet presAssocID="{DE435B73-6487-49C1-BCF4-90E9D02BF292}" presName="iconBgRect" presStyleLbl="bgShp" presStyleIdx="5" presStyleCnt="7"/>
      <dgm:spPr/>
    </dgm:pt>
    <dgm:pt modelId="{C7845ABE-618E-4FC1-B630-2E090206375C}" type="pres">
      <dgm:prSet presAssocID="{DE435B73-6487-49C1-BCF4-90E9D02BF292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86C33B8F-1DED-4FC8-831D-DAA92EA9713E}" type="pres">
      <dgm:prSet presAssocID="{DE435B73-6487-49C1-BCF4-90E9D02BF292}" presName="spaceRect" presStyleCnt="0"/>
      <dgm:spPr/>
    </dgm:pt>
    <dgm:pt modelId="{86A0723F-4AFD-4CCD-AA8F-0E873FB52DA2}" type="pres">
      <dgm:prSet presAssocID="{DE435B73-6487-49C1-BCF4-90E9D02BF292}" presName="textRect" presStyleLbl="revTx" presStyleIdx="5" presStyleCnt="7">
        <dgm:presLayoutVars>
          <dgm:chMax val="1"/>
          <dgm:chPref val="1"/>
        </dgm:presLayoutVars>
      </dgm:prSet>
      <dgm:spPr/>
    </dgm:pt>
    <dgm:pt modelId="{8834FC3C-01EB-4704-ADBA-DDC6F849F5D9}" type="pres">
      <dgm:prSet presAssocID="{091A1175-FB4C-42E4-8329-3FA338707700}" presName="sibTrans" presStyleLbl="sibTrans2D1" presStyleIdx="0" presStyleCnt="0"/>
      <dgm:spPr/>
    </dgm:pt>
    <dgm:pt modelId="{2494B67E-EB7C-4884-8EA1-8EEB78FB7B18}" type="pres">
      <dgm:prSet presAssocID="{816B0608-DA75-4288-9B81-C88DB7E6AF1E}" presName="compNode" presStyleCnt="0"/>
      <dgm:spPr/>
    </dgm:pt>
    <dgm:pt modelId="{591777E0-95F6-4FC0-A559-3697A2A62605}" type="pres">
      <dgm:prSet presAssocID="{816B0608-DA75-4288-9B81-C88DB7E6AF1E}" presName="iconBgRect" presStyleLbl="bgShp" presStyleIdx="6" presStyleCnt="7"/>
      <dgm:spPr/>
    </dgm:pt>
    <dgm:pt modelId="{A78A4C2B-2204-4AD3-A0BC-633662AE31AA}" type="pres">
      <dgm:prSet presAssocID="{816B0608-DA75-4288-9B81-C88DB7E6AF1E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3DD6FD5B-2E30-4449-826B-82BB15E8089F}" type="pres">
      <dgm:prSet presAssocID="{816B0608-DA75-4288-9B81-C88DB7E6AF1E}" presName="spaceRect" presStyleCnt="0"/>
      <dgm:spPr/>
    </dgm:pt>
    <dgm:pt modelId="{E38427FE-8B47-411E-A6C9-31EDA90547CD}" type="pres">
      <dgm:prSet presAssocID="{816B0608-DA75-4288-9B81-C88DB7E6AF1E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5A338302-34D2-4EBB-B77B-B9AA17D2AEE2}" type="presOf" srcId="{52301316-B04F-4541-ACDE-85813108E906}" destId="{09CC47BA-D7C0-4C73-8021-6C3E74CD680A}" srcOrd="0" destOrd="0" presId="urn:microsoft.com/office/officeart/2018/2/layout/IconCircleList"/>
    <dgm:cxn modelId="{20D3A402-20DD-4C6A-8363-FE8DA1490C7E}" type="presOf" srcId="{693D093F-DBB2-4DF4-AFFA-0E6008EAA33B}" destId="{EE211B1C-6311-4988-8E2C-54D1301F5E87}" srcOrd="0" destOrd="0" presId="urn:microsoft.com/office/officeart/2018/2/layout/IconCircleList"/>
    <dgm:cxn modelId="{1E27F20D-8535-419D-956C-3E0C6FF1FEC2}" type="presOf" srcId="{D6AF90B0-FAB2-4628-B98B-C917C1394741}" destId="{7F76B519-7ADC-4BD1-8848-B8CA3FA1D4AA}" srcOrd="0" destOrd="0" presId="urn:microsoft.com/office/officeart/2018/2/layout/IconCircleList"/>
    <dgm:cxn modelId="{061CFE12-9673-47EE-9211-8DD0620287A1}" srcId="{693D093F-DBB2-4DF4-AFFA-0E6008EAA33B}" destId="{D6AF90B0-FAB2-4628-B98B-C917C1394741}" srcOrd="4" destOrd="0" parTransId="{B2EFB4F7-9007-4181-832F-AC61915A3458}" sibTransId="{BB05797D-36D0-4C67-ACD1-2A327DAD32FC}"/>
    <dgm:cxn modelId="{96BE0C15-A0D2-4FE0-848D-310126DB3859}" srcId="{693D093F-DBB2-4DF4-AFFA-0E6008EAA33B}" destId="{816B0608-DA75-4288-9B81-C88DB7E6AF1E}" srcOrd="6" destOrd="0" parTransId="{AD337AE0-4A5F-4EE8-B12E-BFBE221D0482}" sibTransId="{82BB5C7D-81D0-48D1-B7E9-0A25F6A68669}"/>
    <dgm:cxn modelId="{8F231D1A-3699-477E-8C0E-2CD87127270B}" type="presOf" srcId="{68226948-44D3-4723-8969-49D895496DD2}" destId="{808C15EB-753B-4CDF-8898-93445DFBC1C2}" srcOrd="0" destOrd="0" presId="urn:microsoft.com/office/officeart/2018/2/layout/IconCircleList"/>
    <dgm:cxn modelId="{46088325-890E-425D-9776-4A4D38151A65}" type="presOf" srcId="{D42D5064-A0FD-4A13-9AF8-AB3C4326F3CB}" destId="{40955751-A47B-4E34-9BF0-A0A183FE7557}" srcOrd="0" destOrd="0" presId="urn:microsoft.com/office/officeart/2018/2/layout/IconCircleList"/>
    <dgm:cxn modelId="{4F12BC25-7314-4981-B92A-5E2153A82D14}" type="presOf" srcId="{091A1175-FB4C-42E4-8329-3FA338707700}" destId="{8834FC3C-01EB-4704-ADBA-DDC6F849F5D9}" srcOrd="0" destOrd="0" presId="urn:microsoft.com/office/officeart/2018/2/layout/IconCircleList"/>
    <dgm:cxn modelId="{DE12B430-B6E3-42D4-8DCA-F90FB2F058CA}" type="presOf" srcId="{DE435B73-6487-49C1-BCF4-90E9D02BF292}" destId="{86A0723F-4AFD-4CCD-AA8F-0E873FB52DA2}" srcOrd="0" destOrd="0" presId="urn:microsoft.com/office/officeart/2018/2/layout/IconCircleList"/>
    <dgm:cxn modelId="{8BC5663C-FBFE-414D-8ED1-E8B68B35B6EA}" srcId="{693D093F-DBB2-4DF4-AFFA-0E6008EAA33B}" destId="{966403F9-676A-4F3B-9943-46E2DF2414EE}" srcOrd="3" destOrd="0" parTransId="{F60CD975-B9D9-4950-9382-5AAA1143EB9C}" sibTransId="{01FF6C6C-C40A-497B-9D93-4C92B9265EF4}"/>
    <dgm:cxn modelId="{F7C0A260-76B9-4853-9B8D-82220BB15242}" srcId="{693D093F-DBB2-4DF4-AFFA-0E6008EAA33B}" destId="{68226948-44D3-4723-8969-49D895496DD2}" srcOrd="0" destOrd="0" parTransId="{08781F84-49B7-47CF-9194-F07C13FC41E6}" sibTransId="{52301316-B04F-4541-ACDE-85813108E906}"/>
    <dgm:cxn modelId="{BF71E344-1F53-4C86-B67C-47878DA59E63}" type="presOf" srcId="{816B0608-DA75-4288-9B81-C88DB7E6AF1E}" destId="{E38427FE-8B47-411E-A6C9-31EDA90547CD}" srcOrd="0" destOrd="0" presId="urn:microsoft.com/office/officeart/2018/2/layout/IconCircleList"/>
    <dgm:cxn modelId="{AEF18A80-A5C9-4C50-A36D-34D1473AE447}" type="presOf" srcId="{BB05797D-36D0-4C67-ACD1-2A327DAD32FC}" destId="{6A9BCBBB-B7A5-4706-AAF0-27C115D92172}" srcOrd="0" destOrd="0" presId="urn:microsoft.com/office/officeart/2018/2/layout/IconCircleList"/>
    <dgm:cxn modelId="{6C3B4D82-C4AA-4E60-80C2-D375C26A1F59}" srcId="{693D093F-DBB2-4DF4-AFFA-0E6008EAA33B}" destId="{D42D5064-A0FD-4A13-9AF8-AB3C4326F3CB}" srcOrd="2" destOrd="0" parTransId="{BB2DDC38-51A5-4681-B7BD-9C859A40896B}" sibTransId="{9CBA9C9E-FABF-485B-9724-EEB87A2F0A6C}"/>
    <dgm:cxn modelId="{2B28EAAF-8AC0-42BF-8D77-15FC6ED0D245}" type="presOf" srcId="{110B001F-1483-4110-8020-FB8D5A706CF0}" destId="{7573188F-6607-4064-BB7A-5E0A422A3F6D}" srcOrd="0" destOrd="0" presId="urn:microsoft.com/office/officeart/2018/2/layout/IconCircleList"/>
    <dgm:cxn modelId="{4D07B5B5-77D2-4B02-8ACA-404EA8DBFD47}" type="presOf" srcId="{B711CB69-8AF2-4456-BBF1-FBA0BD195AF1}" destId="{7638DCE2-B387-4CEE-9F67-FF6A37DD447B}" srcOrd="0" destOrd="0" presId="urn:microsoft.com/office/officeart/2018/2/layout/IconCircleList"/>
    <dgm:cxn modelId="{6B4E16C3-AE67-498C-9926-3C31D4AFFCF2}" type="presOf" srcId="{01FF6C6C-C40A-497B-9D93-4C92B9265EF4}" destId="{C48AE4D9-CA27-4192-A81B-32A7C842EAE5}" srcOrd="0" destOrd="0" presId="urn:microsoft.com/office/officeart/2018/2/layout/IconCircleList"/>
    <dgm:cxn modelId="{6E8D68CB-B0A2-4A0F-9FD9-10C388822B78}" type="presOf" srcId="{966403F9-676A-4F3B-9943-46E2DF2414EE}" destId="{2435CFF8-2CF0-4121-B19C-C90DDEC6F0D3}" srcOrd="0" destOrd="0" presId="urn:microsoft.com/office/officeart/2018/2/layout/IconCircleList"/>
    <dgm:cxn modelId="{C9C846EB-5148-4EA9-A94B-B5198EE05C86}" srcId="{693D093F-DBB2-4DF4-AFFA-0E6008EAA33B}" destId="{B711CB69-8AF2-4456-BBF1-FBA0BD195AF1}" srcOrd="1" destOrd="0" parTransId="{A0D4F91B-6D0B-45D2-A9C8-1E11FD44155C}" sibTransId="{110B001F-1483-4110-8020-FB8D5A706CF0}"/>
    <dgm:cxn modelId="{558A72EB-5259-4DBB-83F3-D0D7F3B58CF7}" type="presOf" srcId="{9CBA9C9E-FABF-485B-9724-EEB87A2F0A6C}" destId="{90B7C8B1-DE41-4975-9304-A01F590BEEBE}" srcOrd="0" destOrd="0" presId="urn:microsoft.com/office/officeart/2018/2/layout/IconCircleList"/>
    <dgm:cxn modelId="{F85355F0-F011-431D-9F84-7C24C37B337D}" srcId="{693D093F-DBB2-4DF4-AFFA-0E6008EAA33B}" destId="{DE435B73-6487-49C1-BCF4-90E9D02BF292}" srcOrd="5" destOrd="0" parTransId="{B47AED1E-966A-48F6-834D-BB71C1151312}" sibTransId="{091A1175-FB4C-42E4-8329-3FA338707700}"/>
    <dgm:cxn modelId="{6487DB74-AEFA-4975-A65D-7395329EF558}" type="presParOf" srcId="{EE211B1C-6311-4988-8E2C-54D1301F5E87}" destId="{5CB16D89-3CF0-49CB-894E-DB3004E7B352}" srcOrd="0" destOrd="0" presId="urn:microsoft.com/office/officeart/2018/2/layout/IconCircleList"/>
    <dgm:cxn modelId="{1D17349A-D1A4-4A2C-8800-8DB1CBBB1D84}" type="presParOf" srcId="{5CB16D89-3CF0-49CB-894E-DB3004E7B352}" destId="{790A3FE3-0DB9-47E0-8D2D-979D628F8A54}" srcOrd="0" destOrd="0" presId="urn:microsoft.com/office/officeart/2018/2/layout/IconCircleList"/>
    <dgm:cxn modelId="{BFAFFA9E-944C-443C-8E22-AD88E6F8FA51}" type="presParOf" srcId="{790A3FE3-0DB9-47E0-8D2D-979D628F8A54}" destId="{BDE0C0AA-2047-4E30-9478-0B707D039A62}" srcOrd="0" destOrd="0" presId="urn:microsoft.com/office/officeart/2018/2/layout/IconCircleList"/>
    <dgm:cxn modelId="{2E4CA442-85F6-4C8D-89CA-C47AC70ECA42}" type="presParOf" srcId="{790A3FE3-0DB9-47E0-8D2D-979D628F8A54}" destId="{66CC28DD-7B52-4402-89A0-0E1956ED22FB}" srcOrd="1" destOrd="0" presId="urn:microsoft.com/office/officeart/2018/2/layout/IconCircleList"/>
    <dgm:cxn modelId="{39123C2B-A140-4EA2-A036-8232E10A52BD}" type="presParOf" srcId="{790A3FE3-0DB9-47E0-8D2D-979D628F8A54}" destId="{2D3C29AA-F125-460B-A405-69DD4B24BF3C}" srcOrd="2" destOrd="0" presId="urn:microsoft.com/office/officeart/2018/2/layout/IconCircleList"/>
    <dgm:cxn modelId="{FE9C8BEA-6959-47C8-9340-6C9EA23700AF}" type="presParOf" srcId="{790A3FE3-0DB9-47E0-8D2D-979D628F8A54}" destId="{808C15EB-753B-4CDF-8898-93445DFBC1C2}" srcOrd="3" destOrd="0" presId="urn:microsoft.com/office/officeart/2018/2/layout/IconCircleList"/>
    <dgm:cxn modelId="{C9F7886F-507F-4158-BE0E-35E90EE6FD39}" type="presParOf" srcId="{5CB16D89-3CF0-49CB-894E-DB3004E7B352}" destId="{09CC47BA-D7C0-4C73-8021-6C3E74CD680A}" srcOrd="1" destOrd="0" presId="urn:microsoft.com/office/officeart/2018/2/layout/IconCircleList"/>
    <dgm:cxn modelId="{85BA2742-21E7-4D1F-9DC9-CF53A2C7710E}" type="presParOf" srcId="{5CB16D89-3CF0-49CB-894E-DB3004E7B352}" destId="{E3A44E84-A81C-4057-9B02-8FBE84F37532}" srcOrd="2" destOrd="0" presId="urn:microsoft.com/office/officeart/2018/2/layout/IconCircleList"/>
    <dgm:cxn modelId="{D477AE2A-5874-402D-8AA7-15B8EFD36AD9}" type="presParOf" srcId="{E3A44E84-A81C-4057-9B02-8FBE84F37532}" destId="{79D10FB5-2BC2-4FC3-9268-3EB0E1B23F72}" srcOrd="0" destOrd="0" presId="urn:microsoft.com/office/officeart/2018/2/layout/IconCircleList"/>
    <dgm:cxn modelId="{4345A686-888D-4590-91D4-9F3B52084209}" type="presParOf" srcId="{E3A44E84-A81C-4057-9B02-8FBE84F37532}" destId="{2EB02CAB-E4ED-4FDC-BC92-51F0D80DCB2A}" srcOrd="1" destOrd="0" presId="urn:microsoft.com/office/officeart/2018/2/layout/IconCircleList"/>
    <dgm:cxn modelId="{9D75C5CE-09C2-4344-9AA8-19453562F04C}" type="presParOf" srcId="{E3A44E84-A81C-4057-9B02-8FBE84F37532}" destId="{E3D435CD-2A23-4C2B-B12A-57520BC773EF}" srcOrd="2" destOrd="0" presId="urn:microsoft.com/office/officeart/2018/2/layout/IconCircleList"/>
    <dgm:cxn modelId="{D73D9CEA-79DB-4B71-AE7F-E6D1BDF64C7E}" type="presParOf" srcId="{E3A44E84-A81C-4057-9B02-8FBE84F37532}" destId="{7638DCE2-B387-4CEE-9F67-FF6A37DD447B}" srcOrd="3" destOrd="0" presId="urn:microsoft.com/office/officeart/2018/2/layout/IconCircleList"/>
    <dgm:cxn modelId="{A1BEDF00-EC68-4675-89B3-9475420A32F2}" type="presParOf" srcId="{5CB16D89-3CF0-49CB-894E-DB3004E7B352}" destId="{7573188F-6607-4064-BB7A-5E0A422A3F6D}" srcOrd="3" destOrd="0" presId="urn:microsoft.com/office/officeart/2018/2/layout/IconCircleList"/>
    <dgm:cxn modelId="{E59DA990-A286-4474-9627-FF3B1C5DF7BB}" type="presParOf" srcId="{5CB16D89-3CF0-49CB-894E-DB3004E7B352}" destId="{48573CC7-34C3-433B-8C7D-E7EF82CB7F6F}" srcOrd="4" destOrd="0" presId="urn:microsoft.com/office/officeart/2018/2/layout/IconCircleList"/>
    <dgm:cxn modelId="{56613BDE-C424-473A-B568-9AF23D7ABB72}" type="presParOf" srcId="{48573CC7-34C3-433B-8C7D-E7EF82CB7F6F}" destId="{60012487-8783-4954-B07D-DEA507BC8725}" srcOrd="0" destOrd="0" presId="urn:microsoft.com/office/officeart/2018/2/layout/IconCircleList"/>
    <dgm:cxn modelId="{BEEE1D49-91B6-4410-81E4-461EE83B8B84}" type="presParOf" srcId="{48573CC7-34C3-433B-8C7D-E7EF82CB7F6F}" destId="{1CBDA435-6269-400B-A57E-50E58599FADD}" srcOrd="1" destOrd="0" presId="urn:microsoft.com/office/officeart/2018/2/layout/IconCircleList"/>
    <dgm:cxn modelId="{73AAAD75-D249-41F4-BBBA-63590AD49B96}" type="presParOf" srcId="{48573CC7-34C3-433B-8C7D-E7EF82CB7F6F}" destId="{089F7052-1EC0-4CE7-A81A-B24F0FF5E1C8}" srcOrd="2" destOrd="0" presId="urn:microsoft.com/office/officeart/2018/2/layout/IconCircleList"/>
    <dgm:cxn modelId="{27DBCF8A-6A55-48CB-B641-C97F360CFB6F}" type="presParOf" srcId="{48573CC7-34C3-433B-8C7D-E7EF82CB7F6F}" destId="{40955751-A47B-4E34-9BF0-A0A183FE7557}" srcOrd="3" destOrd="0" presId="urn:microsoft.com/office/officeart/2018/2/layout/IconCircleList"/>
    <dgm:cxn modelId="{AF869B9D-CDAE-4EC5-9493-5F6BF0469496}" type="presParOf" srcId="{5CB16D89-3CF0-49CB-894E-DB3004E7B352}" destId="{90B7C8B1-DE41-4975-9304-A01F590BEEBE}" srcOrd="5" destOrd="0" presId="urn:microsoft.com/office/officeart/2018/2/layout/IconCircleList"/>
    <dgm:cxn modelId="{C6325861-E48C-4363-AB2D-5CFC44FB6DC5}" type="presParOf" srcId="{5CB16D89-3CF0-49CB-894E-DB3004E7B352}" destId="{5BFC7C13-0C82-4FEB-BB5E-8E8AE1D18F5A}" srcOrd="6" destOrd="0" presId="urn:microsoft.com/office/officeart/2018/2/layout/IconCircleList"/>
    <dgm:cxn modelId="{BCDBFC60-5843-4984-AAC0-6776ABA1AB59}" type="presParOf" srcId="{5BFC7C13-0C82-4FEB-BB5E-8E8AE1D18F5A}" destId="{6CF5DE01-5DBA-472A-B134-8FEDC69B4804}" srcOrd="0" destOrd="0" presId="urn:microsoft.com/office/officeart/2018/2/layout/IconCircleList"/>
    <dgm:cxn modelId="{530128AE-6D61-4121-9E21-886D08CB66FE}" type="presParOf" srcId="{5BFC7C13-0C82-4FEB-BB5E-8E8AE1D18F5A}" destId="{3712F8CE-E5B6-44E1-9500-F508FA1691ED}" srcOrd="1" destOrd="0" presId="urn:microsoft.com/office/officeart/2018/2/layout/IconCircleList"/>
    <dgm:cxn modelId="{5973613D-23BC-4C60-8630-9ADCF820A1E8}" type="presParOf" srcId="{5BFC7C13-0C82-4FEB-BB5E-8E8AE1D18F5A}" destId="{577F2972-B0E0-401F-A791-C343B593E472}" srcOrd="2" destOrd="0" presId="urn:microsoft.com/office/officeart/2018/2/layout/IconCircleList"/>
    <dgm:cxn modelId="{5510F51C-A93B-42AF-84BA-77558A604C7B}" type="presParOf" srcId="{5BFC7C13-0C82-4FEB-BB5E-8E8AE1D18F5A}" destId="{2435CFF8-2CF0-4121-B19C-C90DDEC6F0D3}" srcOrd="3" destOrd="0" presId="urn:microsoft.com/office/officeart/2018/2/layout/IconCircleList"/>
    <dgm:cxn modelId="{78E2CA71-3EDD-4E5A-9602-8FC23BF245D2}" type="presParOf" srcId="{5CB16D89-3CF0-49CB-894E-DB3004E7B352}" destId="{C48AE4D9-CA27-4192-A81B-32A7C842EAE5}" srcOrd="7" destOrd="0" presId="urn:microsoft.com/office/officeart/2018/2/layout/IconCircleList"/>
    <dgm:cxn modelId="{CE327F9E-D2A9-4ACE-9342-8868163B8B14}" type="presParOf" srcId="{5CB16D89-3CF0-49CB-894E-DB3004E7B352}" destId="{90C326CF-CE4C-407B-AE6B-072C80601393}" srcOrd="8" destOrd="0" presId="urn:microsoft.com/office/officeart/2018/2/layout/IconCircleList"/>
    <dgm:cxn modelId="{A296C109-20B7-4455-B30C-DA2780158C48}" type="presParOf" srcId="{90C326CF-CE4C-407B-AE6B-072C80601393}" destId="{5036AF46-4B7A-491E-94C9-DB942891BC62}" srcOrd="0" destOrd="0" presId="urn:microsoft.com/office/officeart/2018/2/layout/IconCircleList"/>
    <dgm:cxn modelId="{0DEF8C87-B786-4ABB-A4AF-C4763585AF21}" type="presParOf" srcId="{90C326CF-CE4C-407B-AE6B-072C80601393}" destId="{D9F4DA75-0667-463A-A809-E7A3EAEB4176}" srcOrd="1" destOrd="0" presId="urn:microsoft.com/office/officeart/2018/2/layout/IconCircleList"/>
    <dgm:cxn modelId="{E491CE17-4BE9-4FEB-9918-EDFD53932098}" type="presParOf" srcId="{90C326CF-CE4C-407B-AE6B-072C80601393}" destId="{2BB06C5B-37F9-4F81-B54D-F2AF4E6CA325}" srcOrd="2" destOrd="0" presId="urn:microsoft.com/office/officeart/2018/2/layout/IconCircleList"/>
    <dgm:cxn modelId="{3F79E664-7D03-445D-ADE7-0A0FCEFD1AC0}" type="presParOf" srcId="{90C326CF-CE4C-407B-AE6B-072C80601393}" destId="{7F76B519-7ADC-4BD1-8848-B8CA3FA1D4AA}" srcOrd="3" destOrd="0" presId="urn:microsoft.com/office/officeart/2018/2/layout/IconCircleList"/>
    <dgm:cxn modelId="{96AEDF6B-AC23-48AA-8729-E6E5D39FF27D}" type="presParOf" srcId="{5CB16D89-3CF0-49CB-894E-DB3004E7B352}" destId="{6A9BCBBB-B7A5-4706-AAF0-27C115D92172}" srcOrd="9" destOrd="0" presId="urn:microsoft.com/office/officeart/2018/2/layout/IconCircleList"/>
    <dgm:cxn modelId="{9C33225E-01B4-4D0F-9689-A3AE10D2AC34}" type="presParOf" srcId="{5CB16D89-3CF0-49CB-894E-DB3004E7B352}" destId="{E809670B-4244-447D-8A9F-E3B7803F7241}" srcOrd="10" destOrd="0" presId="urn:microsoft.com/office/officeart/2018/2/layout/IconCircleList"/>
    <dgm:cxn modelId="{6C0966CA-9A45-4342-AAA0-D0BD6C37DE48}" type="presParOf" srcId="{E809670B-4244-447D-8A9F-E3B7803F7241}" destId="{5D3820B3-FFC8-40A9-906F-680D30CD8699}" srcOrd="0" destOrd="0" presId="urn:microsoft.com/office/officeart/2018/2/layout/IconCircleList"/>
    <dgm:cxn modelId="{391BF5B0-FC9F-4A15-9004-217A68FC17B1}" type="presParOf" srcId="{E809670B-4244-447D-8A9F-E3B7803F7241}" destId="{C7845ABE-618E-4FC1-B630-2E090206375C}" srcOrd="1" destOrd="0" presId="urn:microsoft.com/office/officeart/2018/2/layout/IconCircleList"/>
    <dgm:cxn modelId="{D08D02DA-5647-4C74-BF0C-089D592E0DBB}" type="presParOf" srcId="{E809670B-4244-447D-8A9F-E3B7803F7241}" destId="{86C33B8F-1DED-4FC8-831D-DAA92EA9713E}" srcOrd="2" destOrd="0" presId="urn:microsoft.com/office/officeart/2018/2/layout/IconCircleList"/>
    <dgm:cxn modelId="{7D057AC2-A9AF-4AF6-B7B2-6B226C759346}" type="presParOf" srcId="{E809670B-4244-447D-8A9F-E3B7803F7241}" destId="{86A0723F-4AFD-4CCD-AA8F-0E873FB52DA2}" srcOrd="3" destOrd="0" presId="urn:microsoft.com/office/officeart/2018/2/layout/IconCircleList"/>
    <dgm:cxn modelId="{03CC278F-4B2D-49BA-A0D1-085F25FEAC62}" type="presParOf" srcId="{5CB16D89-3CF0-49CB-894E-DB3004E7B352}" destId="{8834FC3C-01EB-4704-ADBA-DDC6F849F5D9}" srcOrd="11" destOrd="0" presId="urn:microsoft.com/office/officeart/2018/2/layout/IconCircleList"/>
    <dgm:cxn modelId="{8871960E-0D75-4374-B04D-29B533DAD304}" type="presParOf" srcId="{5CB16D89-3CF0-49CB-894E-DB3004E7B352}" destId="{2494B67E-EB7C-4884-8EA1-8EEB78FB7B18}" srcOrd="12" destOrd="0" presId="urn:microsoft.com/office/officeart/2018/2/layout/IconCircleList"/>
    <dgm:cxn modelId="{A96BA686-7D06-4077-8582-0F2E2957F7E5}" type="presParOf" srcId="{2494B67E-EB7C-4884-8EA1-8EEB78FB7B18}" destId="{591777E0-95F6-4FC0-A559-3697A2A62605}" srcOrd="0" destOrd="0" presId="urn:microsoft.com/office/officeart/2018/2/layout/IconCircleList"/>
    <dgm:cxn modelId="{F9872E06-9D76-4981-831B-0A2420E06977}" type="presParOf" srcId="{2494B67E-EB7C-4884-8EA1-8EEB78FB7B18}" destId="{A78A4C2B-2204-4AD3-A0BC-633662AE31AA}" srcOrd="1" destOrd="0" presId="urn:microsoft.com/office/officeart/2018/2/layout/IconCircleList"/>
    <dgm:cxn modelId="{C1774776-CD12-4C1B-AB39-781AD37BBCDA}" type="presParOf" srcId="{2494B67E-EB7C-4884-8EA1-8EEB78FB7B18}" destId="{3DD6FD5B-2E30-4449-826B-82BB15E8089F}" srcOrd="2" destOrd="0" presId="urn:microsoft.com/office/officeart/2018/2/layout/IconCircleList"/>
    <dgm:cxn modelId="{ED12EDC4-A657-456F-AB7A-1DF9FC45AE18}" type="presParOf" srcId="{2494B67E-EB7C-4884-8EA1-8EEB78FB7B18}" destId="{E38427FE-8B47-411E-A6C9-31EDA90547C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E0C0AA-2047-4E30-9478-0B707D039A62}">
      <dsp:nvSpPr>
        <dsp:cNvPr id="0" name=""/>
        <dsp:cNvSpPr/>
      </dsp:nvSpPr>
      <dsp:spPr>
        <a:xfrm>
          <a:off x="44519" y="546115"/>
          <a:ext cx="789511" cy="78951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C28DD-7B52-4402-89A0-0E1956ED22FB}">
      <dsp:nvSpPr>
        <dsp:cNvPr id="0" name=""/>
        <dsp:cNvSpPr/>
      </dsp:nvSpPr>
      <dsp:spPr>
        <a:xfrm>
          <a:off x="210316" y="711912"/>
          <a:ext cx="457916" cy="4579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C15EB-753B-4CDF-8898-93445DFBC1C2}">
      <dsp:nvSpPr>
        <dsp:cNvPr id="0" name=""/>
        <dsp:cNvSpPr/>
      </dsp:nvSpPr>
      <dsp:spPr>
        <a:xfrm>
          <a:off x="1003211" y="546115"/>
          <a:ext cx="1860990" cy="789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Each unit is assessed by an assignment/work related task (max of 2500 words</a:t>
          </a:r>
          <a:r>
            <a:rPr lang="en-US" sz="1100" kern="1200"/>
            <a:t>)</a:t>
          </a:r>
        </a:p>
      </dsp:txBody>
      <dsp:txXfrm>
        <a:off x="1003211" y="546115"/>
        <a:ext cx="1860990" cy="789511"/>
      </dsp:txXfrm>
    </dsp:sp>
    <dsp:sp modelId="{79D10FB5-2BC2-4FC3-9268-3EB0E1B23F72}">
      <dsp:nvSpPr>
        <dsp:cNvPr id="0" name=""/>
        <dsp:cNvSpPr/>
      </dsp:nvSpPr>
      <dsp:spPr>
        <a:xfrm>
          <a:off x="3188465" y="546115"/>
          <a:ext cx="789511" cy="78951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02CAB-E4ED-4FDC-BC92-51F0D80DCB2A}">
      <dsp:nvSpPr>
        <dsp:cNvPr id="0" name=""/>
        <dsp:cNvSpPr/>
      </dsp:nvSpPr>
      <dsp:spPr>
        <a:xfrm>
          <a:off x="3354263" y="711912"/>
          <a:ext cx="457916" cy="4579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38DCE2-B387-4CEE-9F67-FF6A37DD447B}">
      <dsp:nvSpPr>
        <dsp:cNvPr id="0" name=""/>
        <dsp:cNvSpPr/>
      </dsp:nvSpPr>
      <dsp:spPr>
        <a:xfrm>
          <a:off x="4147157" y="546115"/>
          <a:ext cx="1860990" cy="789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Full guidance is provided at </a:t>
          </a:r>
          <a:r>
            <a:rPr lang="en-US" sz="1400" b="1" kern="1200"/>
            <a:t>The Assignment Guidance webinar</a:t>
          </a:r>
          <a:endParaRPr lang="en-US" sz="1400" kern="1200"/>
        </a:p>
      </dsp:txBody>
      <dsp:txXfrm>
        <a:off x="4147157" y="546115"/>
        <a:ext cx="1860990" cy="789511"/>
      </dsp:txXfrm>
    </dsp:sp>
    <dsp:sp modelId="{60012487-8783-4954-B07D-DEA507BC8725}">
      <dsp:nvSpPr>
        <dsp:cNvPr id="0" name=""/>
        <dsp:cNvSpPr/>
      </dsp:nvSpPr>
      <dsp:spPr>
        <a:xfrm>
          <a:off x="6332411" y="546115"/>
          <a:ext cx="789511" cy="78951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BDA435-6269-400B-A57E-50E58599FADD}">
      <dsp:nvSpPr>
        <dsp:cNvPr id="0" name=""/>
        <dsp:cNvSpPr/>
      </dsp:nvSpPr>
      <dsp:spPr>
        <a:xfrm>
          <a:off x="6498209" y="711912"/>
          <a:ext cx="457916" cy="4579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55751-A47B-4E34-9BF0-A0A183FE7557}">
      <dsp:nvSpPr>
        <dsp:cNvPr id="0" name=""/>
        <dsp:cNvSpPr/>
      </dsp:nvSpPr>
      <dsp:spPr>
        <a:xfrm>
          <a:off x="7291103" y="546115"/>
          <a:ext cx="1860990" cy="789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Details about each assignment are included in the learning management system</a:t>
          </a:r>
        </a:p>
      </dsp:txBody>
      <dsp:txXfrm>
        <a:off x="7291103" y="546115"/>
        <a:ext cx="1860990" cy="789511"/>
      </dsp:txXfrm>
    </dsp:sp>
    <dsp:sp modelId="{6CF5DE01-5DBA-472A-B134-8FEDC69B4804}">
      <dsp:nvSpPr>
        <dsp:cNvPr id="0" name=""/>
        <dsp:cNvSpPr/>
      </dsp:nvSpPr>
      <dsp:spPr>
        <a:xfrm>
          <a:off x="44519" y="2227034"/>
          <a:ext cx="789511" cy="78951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12F8CE-E5B6-44E1-9500-F508FA1691ED}">
      <dsp:nvSpPr>
        <dsp:cNvPr id="0" name=""/>
        <dsp:cNvSpPr/>
      </dsp:nvSpPr>
      <dsp:spPr>
        <a:xfrm>
          <a:off x="210316" y="2392832"/>
          <a:ext cx="457916" cy="45791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35CFF8-2CF0-4121-B19C-C90DDEC6F0D3}">
      <dsp:nvSpPr>
        <dsp:cNvPr id="0" name=""/>
        <dsp:cNvSpPr/>
      </dsp:nvSpPr>
      <dsp:spPr>
        <a:xfrm>
          <a:off x="1003211" y="2227034"/>
          <a:ext cx="1860990" cy="789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Your critical friend can help with your assignment by proof reading and giving feedback. You can also talk to your cohort, your work colleagues and your line manager</a:t>
          </a:r>
        </a:p>
      </dsp:txBody>
      <dsp:txXfrm>
        <a:off x="1003211" y="2227034"/>
        <a:ext cx="1860990" cy="789511"/>
      </dsp:txXfrm>
    </dsp:sp>
    <dsp:sp modelId="{5036AF46-4B7A-491E-94C9-DB942891BC62}">
      <dsp:nvSpPr>
        <dsp:cNvPr id="0" name=""/>
        <dsp:cNvSpPr/>
      </dsp:nvSpPr>
      <dsp:spPr>
        <a:xfrm>
          <a:off x="3188465" y="2227034"/>
          <a:ext cx="789511" cy="78951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F4DA75-0667-463A-A809-E7A3EAEB4176}">
      <dsp:nvSpPr>
        <dsp:cNvPr id="0" name=""/>
        <dsp:cNvSpPr/>
      </dsp:nvSpPr>
      <dsp:spPr>
        <a:xfrm>
          <a:off x="3354263" y="2392832"/>
          <a:ext cx="457916" cy="45791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6B519-7ADC-4BD1-8848-B8CA3FA1D4AA}">
      <dsp:nvSpPr>
        <dsp:cNvPr id="0" name=""/>
        <dsp:cNvSpPr/>
      </dsp:nvSpPr>
      <dsp:spPr>
        <a:xfrm>
          <a:off x="4147157" y="2227034"/>
          <a:ext cx="1860990" cy="789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Assignments are marked by </a:t>
          </a:r>
          <a:r>
            <a:rPr lang="en-US" sz="1400" b="1" kern="1200"/>
            <a:t>ARMA members </a:t>
          </a:r>
          <a:r>
            <a:rPr lang="en-US" sz="1400" kern="1200"/>
            <a:t>with expertise in their unit(s), who are trained as assessors</a:t>
          </a:r>
        </a:p>
      </dsp:txBody>
      <dsp:txXfrm>
        <a:off x="4147157" y="2227034"/>
        <a:ext cx="1860990" cy="789511"/>
      </dsp:txXfrm>
    </dsp:sp>
    <dsp:sp modelId="{5D3820B3-FFC8-40A9-906F-680D30CD8699}">
      <dsp:nvSpPr>
        <dsp:cNvPr id="0" name=""/>
        <dsp:cNvSpPr/>
      </dsp:nvSpPr>
      <dsp:spPr>
        <a:xfrm>
          <a:off x="6332411" y="2227034"/>
          <a:ext cx="789511" cy="78951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845ABE-618E-4FC1-B630-2E090206375C}">
      <dsp:nvSpPr>
        <dsp:cNvPr id="0" name=""/>
        <dsp:cNvSpPr/>
      </dsp:nvSpPr>
      <dsp:spPr>
        <a:xfrm>
          <a:off x="6498209" y="2392832"/>
          <a:ext cx="457916" cy="45791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A0723F-4AFD-4CCD-AA8F-0E873FB52DA2}">
      <dsp:nvSpPr>
        <dsp:cNvPr id="0" name=""/>
        <dsp:cNvSpPr/>
      </dsp:nvSpPr>
      <dsp:spPr>
        <a:xfrm>
          <a:off x="7291103" y="2227034"/>
          <a:ext cx="1860990" cy="789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Assignments can have one of two marks: </a:t>
          </a:r>
          <a:r>
            <a:rPr lang="en-US" sz="1400" b="1" kern="1200"/>
            <a:t>pass or refer (exceptionally, they can fail)*</a:t>
          </a:r>
          <a:endParaRPr lang="en-US" sz="1400" kern="1200"/>
        </a:p>
      </dsp:txBody>
      <dsp:txXfrm>
        <a:off x="7291103" y="2227034"/>
        <a:ext cx="1860990" cy="789511"/>
      </dsp:txXfrm>
    </dsp:sp>
    <dsp:sp modelId="{591777E0-95F6-4FC0-A559-3697A2A62605}">
      <dsp:nvSpPr>
        <dsp:cNvPr id="0" name=""/>
        <dsp:cNvSpPr/>
      </dsp:nvSpPr>
      <dsp:spPr>
        <a:xfrm>
          <a:off x="44519" y="3907954"/>
          <a:ext cx="789511" cy="78951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8A4C2B-2204-4AD3-A0BC-633662AE31AA}">
      <dsp:nvSpPr>
        <dsp:cNvPr id="0" name=""/>
        <dsp:cNvSpPr/>
      </dsp:nvSpPr>
      <dsp:spPr>
        <a:xfrm>
          <a:off x="210316" y="4073752"/>
          <a:ext cx="457916" cy="45791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8427FE-8B47-411E-A6C9-31EDA90547CD}">
      <dsp:nvSpPr>
        <dsp:cNvPr id="0" name=""/>
        <dsp:cNvSpPr/>
      </dsp:nvSpPr>
      <dsp:spPr>
        <a:xfrm>
          <a:off x="1003211" y="3907954"/>
          <a:ext cx="1860990" cy="789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Constructive feedback should help you improve where needed AND contribute to your professional development</a:t>
          </a:r>
        </a:p>
      </dsp:txBody>
      <dsp:txXfrm>
        <a:off x="1003211" y="3907954"/>
        <a:ext cx="1860990" cy="789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7208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891338" y="0"/>
            <a:ext cx="5272087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90975-D7A6-4FFF-BCCA-CBD44A33C0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0663" y="855663"/>
            <a:ext cx="4105275" cy="2309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6025" y="3294063"/>
            <a:ext cx="9734550" cy="2695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527208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891338" y="6502400"/>
            <a:ext cx="5272087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71EA5-559F-46C2-9DAC-0105B1AF9C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604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7E51E-23E2-146B-FBD8-55AC59BB6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17AB3E-4EEC-3222-C558-5278253258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6ADED0-ECFB-8D10-64C4-8A2748EAEF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Katherine – </a:t>
            </a:r>
            <a:endParaRPr lang="en-US"/>
          </a:p>
          <a:p>
            <a:r>
              <a:rPr lang="en-US">
                <a:cs typeface="Calibri"/>
              </a:rPr>
              <a:t>Mention units for each</a:t>
            </a:r>
          </a:p>
          <a:p>
            <a:r>
              <a:rPr lang="en-US">
                <a:cs typeface="Calibri"/>
              </a:rPr>
              <a:t>Mention how the content is currently being reviewed for currency and relevance</a:t>
            </a: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A0DE1-9C1F-6D55-28AB-D590CC9B7B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77FD2F-5D84-48AF-A26A-A27A37786322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43858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971" y="2122043"/>
            <a:ext cx="10347008" cy="14375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rgbClr val="04676D"/>
                </a:solidFill>
                <a:latin typeface="HelveticaNeueLT Std"/>
                <a:cs typeface="HelveticaNeueLT St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942" y="3833368"/>
            <a:ext cx="8521065" cy="171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95B"/>
                </a:solidFill>
                <a:latin typeface="HelveticaNeueLT Std Med"/>
                <a:cs typeface="HelveticaNeueLT Std Me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04676D"/>
                </a:solidFill>
                <a:latin typeface="HelveticaNeueLT Std"/>
                <a:cs typeface="HelveticaNeueLT St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58595B"/>
                </a:solidFill>
                <a:latin typeface="HelveticaNeueLT Std Med"/>
                <a:cs typeface="HelveticaNeueLT Std Me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04676D"/>
                </a:solidFill>
                <a:latin typeface="HelveticaNeueLT Std"/>
                <a:cs typeface="HelveticaNeueLT St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67300" y="1690256"/>
            <a:ext cx="4850130" cy="343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95B"/>
                </a:solidFill>
                <a:latin typeface="HelveticaNeueLT Std Med"/>
                <a:cs typeface="HelveticaNeueLT Std Me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9069" y="1574419"/>
            <a:ext cx="5295233" cy="4517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0" i="0">
                <a:solidFill>
                  <a:srgbClr val="04676D"/>
                </a:solidFill>
                <a:latin typeface="HelveticaNeueLT Std"/>
                <a:cs typeface="HelveticaNeueLT St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_Thank you and questio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C128B5-A3B9-C0BF-1D85-1DEB298F4C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66601" cy="684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3925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8299" y="926974"/>
            <a:ext cx="3983990" cy="6045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0" i="0">
                <a:solidFill>
                  <a:srgbClr val="04676D"/>
                </a:solidFill>
                <a:latin typeface="HelveticaNeueLT Std"/>
                <a:cs typeface="HelveticaNeueLT St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7300" y="1690256"/>
            <a:ext cx="7414895" cy="3392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95B"/>
                </a:solidFill>
                <a:latin typeface="HelveticaNeueLT Std Med"/>
                <a:cs typeface="HelveticaNeueLT Std Me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8803" y="6366129"/>
            <a:ext cx="3895344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647" y="6366129"/>
            <a:ext cx="2799778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4524" y="6366129"/>
            <a:ext cx="2799778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rma.ac.uk/join-our-community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qualifications@arma.ac.uk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qualifications@arma.ac.uk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mailto:enquiries@arma.ac.uk" TargetMode="External"/><Relationship Id="rId4" Type="http://schemas.openxmlformats.org/officeDocument/2006/relationships/hyperlink" Target="mailto:katherine.carlyon@arma.ac.uk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12374" y="584234"/>
            <a:ext cx="6677659" cy="6265545"/>
            <a:chOff x="4912374" y="584234"/>
            <a:chExt cx="6677659" cy="6265545"/>
          </a:xfrm>
        </p:grpSpPr>
        <p:sp>
          <p:nvSpPr>
            <p:cNvPr id="3" name="object 3"/>
            <p:cNvSpPr/>
            <p:nvPr/>
          </p:nvSpPr>
          <p:spPr>
            <a:xfrm>
              <a:off x="8729577" y="1742807"/>
              <a:ext cx="1894839" cy="2277745"/>
            </a:xfrm>
            <a:custGeom>
              <a:avLst/>
              <a:gdLst/>
              <a:ahLst/>
              <a:cxnLst/>
              <a:rect l="l" t="t" r="r" b="b"/>
              <a:pathLst>
                <a:path w="1894840" h="2277745">
                  <a:moveTo>
                    <a:pt x="0" y="2277211"/>
                  </a:moveTo>
                  <a:lnTo>
                    <a:pt x="0" y="947318"/>
                  </a:lnTo>
                  <a:lnTo>
                    <a:pt x="1232" y="898569"/>
                  </a:lnTo>
                  <a:lnTo>
                    <a:pt x="4890" y="850460"/>
                  </a:lnTo>
                  <a:lnTo>
                    <a:pt x="10915" y="803051"/>
                  </a:lnTo>
                  <a:lnTo>
                    <a:pt x="19246" y="756400"/>
                  </a:lnTo>
                  <a:lnTo>
                    <a:pt x="29824" y="710568"/>
                  </a:lnTo>
                  <a:lnTo>
                    <a:pt x="42589" y="665614"/>
                  </a:lnTo>
                  <a:lnTo>
                    <a:pt x="57483" y="621598"/>
                  </a:lnTo>
                  <a:lnTo>
                    <a:pt x="74445" y="578579"/>
                  </a:lnTo>
                  <a:lnTo>
                    <a:pt x="93415" y="536616"/>
                  </a:lnTo>
                  <a:lnTo>
                    <a:pt x="114336" y="495770"/>
                  </a:lnTo>
                  <a:lnTo>
                    <a:pt x="137146" y="456099"/>
                  </a:lnTo>
                  <a:lnTo>
                    <a:pt x="161787" y="417663"/>
                  </a:lnTo>
                  <a:lnTo>
                    <a:pt x="188198" y="380522"/>
                  </a:lnTo>
                  <a:lnTo>
                    <a:pt x="216321" y="344736"/>
                  </a:lnTo>
                  <a:lnTo>
                    <a:pt x="246096" y="310363"/>
                  </a:lnTo>
                  <a:lnTo>
                    <a:pt x="277463" y="277463"/>
                  </a:lnTo>
                  <a:lnTo>
                    <a:pt x="310363" y="246096"/>
                  </a:lnTo>
                  <a:lnTo>
                    <a:pt x="344736" y="216321"/>
                  </a:lnTo>
                  <a:lnTo>
                    <a:pt x="380522" y="188198"/>
                  </a:lnTo>
                  <a:lnTo>
                    <a:pt x="417663" y="161787"/>
                  </a:lnTo>
                  <a:lnTo>
                    <a:pt x="456099" y="137146"/>
                  </a:lnTo>
                  <a:lnTo>
                    <a:pt x="495770" y="114336"/>
                  </a:lnTo>
                  <a:lnTo>
                    <a:pt x="536616" y="93415"/>
                  </a:lnTo>
                  <a:lnTo>
                    <a:pt x="578579" y="74445"/>
                  </a:lnTo>
                  <a:lnTo>
                    <a:pt x="621598" y="57483"/>
                  </a:lnTo>
                  <a:lnTo>
                    <a:pt x="665614" y="42589"/>
                  </a:lnTo>
                  <a:lnTo>
                    <a:pt x="710568" y="29824"/>
                  </a:lnTo>
                  <a:lnTo>
                    <a:pt x="756400" y="19246"/>
                  </a:lnTo>
                  <a:lnTo>
                    <a:pt x="803051" y="10915"/>
                  </a:lnTo>
                  <a:lnTo>
                    <a:pt x="850460" y="4890"/>
                  </a:lnTo>
                  <a:lnTo>
                    <a:pt x="898569" y="1232"/>
                  </a:lnTo>
                  <a:lnTo>
                    <a:pt x="947318" y="0"/>
                  </a:lnTo>
                  <a:lnTo>
                    <a:pt x="1894624" y="0"/>
                  </a:lnTo>
                  <a:lnTo>
                    <a:pt x="1894624" y="1329893"/>
                  </a:lnTo>
                  <a:lnTo>
                    <a:pt x="1893391" y="1378642"/>
                  </a:lnTo>
                  <a:lnTo>
                    <a:pt x="1889733" y="1426750"/>
                  </a:lnTo>
                  <a:lnTo>
                    <a:pt x="1883708" y="1474160"/>
                  </a:lnTo>
                  <a:lnTo>
                    <a:pt x="1875377" y="1520810"/>
                  </a:lnTo>
                  <a:lnTo>
                    <a:pt x="1864800" y="1566642"/>
                  </a:lnTo>
                  <a:lnTo>
                    <a:pt x="1852034" y="1611596"/>
                  </a:lnTo>
                  <a:lnTo>
                    <a:pt x="1837141" y="1655612"/>
                  </a:lnTo>
                  <a:lnTo>
                    <a:pt x="1820179" y="1698632"/>
                  </a:lnTo>
                  <a:lnTo>
                    <a:pt x="1801208" y="1740594"/>
                  </a:lnTo>
                  <a:lnTo>
                    <a:pt x="1780288" y="1781441"/>
                  </a:lnTo>
                  <a:lnTo>
                    <a:pt x="1757478" y="1821112"/>
                  </a:lnTo>
                  <a:lnTo>
                    <a:pt x="1732837" y="1859547"/>
                  </a:lnTo>
                  <a:lnTo>
                    <a:pt x="1706426" y="1896688"/>
                  </a:lnTo>
                  <a:lnTo>
                    <a:pt x="1678303" y="1932475"/>
                  </a:lnTo>
                  <a:lnTo>
                    <a:pt x="1648529" y="1966848"/>
                  </a:lnTo>
                  <a:lnTo>
                    <a:pt x="1617162" y="1999748"/>
                  </a:lnTo>
                  <a:lnTo>
                    <a:pt x="1584262" y="2031115"/>
                  </a:lnTo>
                  <a:lnTo>
                    <a:pt x="1549890" y="2060890"/>
                  </a:lnTo>
                  <a:lnTo>
                    <a:pt x="1514103" y="2089012"/>
                  </a:lnTo>
                  <a:lnTo>
                    <a:pt x="1476963" y="2115424"/>
                  </a:lnTo>
                  <a:lnTo>
                    <a:pt x="1438528" y="2140065"/>
                  </a:lnTo>
                  <a:lnTo>
                    <a:pt x="1398857" y="2162875"/>
                  </a:lnTo>
                  <a:lnTo>
                    <a:pt x="1358011" y="2183795"/>
                  </a:lnTo>
                  <a:lnTo>
                    <a:pt x="1316050" y="2202766"/>
                  </a:lnTo>
                  <a:lnTo>
                    <a:pt x="1273031" y="2219728"/>
                  </a:lnTo>
                  <a:lnTo>
                    <a:pt x="1229015" y="2234622"/>
                  </a:lnTo>
                  <a:lnTo>
                    <a:pt x="1184062" y="2247387"/>
                  </a:lnTo>
                  <a:lnTo>
                    <a:pt x="1138231" y="2257965"/>
                  </a:lnTo>
                  <a:lnTo>
                    <a:pt x="1091582" y="2266296"/>
                  </a:lnTo>
                  <a:lnTo>
                    <a:pt x="1044173" y="2272320"/>
                  </a:lnTo>
                  <a:lnTo>
                    <a:pt x="996066" y="2275978"/>
                  </a:lnTo>
                  <a:lnTo>
                    <a:pt x="947318" y="2277211"/>
                  </a:lnTo>
                  <a:lnTo>
                    <a:pt x="0" y="2277211"/>
                  </a:lnTo>
                  <a:close/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407229" y="1355369"/>
              <a:ext cx="2539365" cy="3052445"/>
            </a:xfrm>
            <a:custGeom>
              <a:avLst/>
              <a:gdLst/>
              <a:ahLst/>
              <a:cxnLst/>
              <a:rect l="l" t="t" r="r" b="b"/>
              <a:pathLst>
                <a:path w="2539365" h="3052445">
                  <a:moveTo>
                    <a:pt x="0" y="3052089"/>
                  </a:moveTo>
                  <a:lnTo>
                    <a:pt x="0" y="1269657"/>
                  </a:lnTo>
                  <a:lnTo>
                    <a:pt x="916" y="1220955"/>
                  </a:lnTo>
                  <a:lnTo>
                    <a:pt x="3645" y="1172718"/>
                  </a:lnTo>
                  <a:lnTo>
                    <a:pt x="8152" y="1124977"/>
                  </a:lnTo>
                  <a:lnTo>
                    <a:pt x="14406" y="1077766"/>
                  </a:lnTo>
                  <a:lnTo>
                    <a:pt x="22372" y="1031117"/>
                  </a:lnTo>
                  <a:lnTo>
                    <a:pt x="32019" y="985063"/>
                  </a:lnTo>
                  <a:lnTo>
                    <a:pt x="43313" y="939637"/>
                  </a:lnTo>
                  <a:lnTo>
                    <a:pt x="56222" y="894872"/>
                  </a:lnTo>
                  <a:lnTo>
                    <a:pt x="70712" y="850802"/>
                  </a:lnTo>
                  <a:lnTo>
                    <a:pt x="86751" y="807458"/>
                  </a:lnTo>
                  <a:lnTo>
                    <a:pt x="104305" y="764873"/>
                  </a:lnTo>
                  <a:lnTo>
                    <a:pt x="123343" y="723082"/>
                  </a:lnTo>
                  <a:lnTo>
                    <a:pt x="143831" y="682115"/>
                  </a:lnTo>
                  <a:lnTo>
                    <a:pt x="165736" y="642007"/>
                  </a:lnTo>
                  <a:lnTo>
                    <a:pt x="189025" y="602790"/>
                  </a:lnTo>
                  <a:lnTo>
                    <a:pt x="213665" y="564497"/>
                  </a:lnTo>
                  <a:lnTo>
                    <a:pt x="239625" y="527161"/>
                  </a:lnTo>
                  <a:lnTo>
                    <a:pt x="266869" y="490814"/>
                  </a:lnTo>
                  <a:lnTo>
                    <a:pt x="295367" y="455491"/>
                  </a:lnTo>
                  <a:lnTo>
                    <a:pt x="325084" y="421223"/>
                  </a:lnTo>
                  <a:lnTo>
                    <a:pt x="355989" y="388043"/>
                  </a:lnTo>
                  <a:lnTo>
                    <a:pt x="388048" y="355984"/>
                  </a:lnTo>
                  <a:lnTo>
                    <a:pt x="421228" y="325080"/>
                  </a:lnTo>
                  <a:lnTo>
                    <a:pt x="455496" y="295363"/>
                  </a:lnTo>
                  <a:lnTo>
                    <a:pt x="490820" y="266866"/>
                  </a:lnTo>
                  <a:lnTo>
                    <a:pt x="527166" y="239621"/>
                  </a:lnTo>
                  <a:lnTo>
                    <a:pt x="564502" y="213662"/>
                  </a:lnTo>
                  <a:lnTo>
                    <a:pt x="602795" y="189022"/>
                  </a:lnTo>
                  <a:lnTo>
                    <a:pt x="642013" y="165733"/>
                  </a:lnTo>
                  <a:lnTo>
                    <a:pt x="682121" y="143828"/>
                  </a:lnTo>
                  <a:lnTo>
                    <a:pt x="723087" y="123341"/>
                  </a:lnTo>
                  <a:lnTo>
                    <a:pt x="764879" y="104304"/>
                  </a:lnTo>
                  <a:lnTo>
                    <a:pt x="807463" y="86749"/>
                  </a:lnTo>
                  <a:lnTo>
                    <a:pt x="850807" y="70711"/>
                  </a:lnTo>
                  <a:lnTo>
                    <a:pt x="894877" y="56221"/>
                  </a:lnTo>
                  <a:lnTo>
                    <a:pt x="939641" y="43312"/>
                  </a:lnTo>
                  <a:lnTo>
                    <a:pt x="985067" y="32018"/>
                  </a:lnTo>
                  <a:lnTo>
                    <a:pt x="1031120" y="22372"/>
                  </a:lnTo>
                  <a:lnTo>
                    <a:pt x="1077768" y="14405"/>
                  </a:lnTo>
                  <a:lnTo>
                    <a:pt x="1124979" y="8152"/>
                  </a:lnTo>
                  <a:lnTo>
                    <a:pt x="1172719" y="3645"/>
                  </a:lnTo>
                  <a:lnTo>
                    <a:pt x="1220956" y="916"/>
                  </a:lnTo>
                  <a:lnTo>
                    <a:pt x="1269657" y="0"/>
                  </a:lnTo>
                  <a:lnTo>
                    <a:pt x="2539326" y="0"/>
                  </a:lnTo>
                  <a:lnTo>
                    <a:pt x="2539326" y="1782432"/>
                  </a:lnTo>
                  <a:lnTo>
                    <a:pt x="2538410" y="1831132"/>
                  </a:lnTo>
                  <a:lnTo>
                    <a:pt x="2535681" y="1879369"/>
                  </a:lnTo>
                  <a:lnTo>
                    <a:pt x="2531174" y="1927109"/>
                  </a:lnTo>
                  <a:lnTo>
                    <a:pt x="2524920" y="1974320"/>
                  </a:lnTo>
                  <a:lnTo>
                    <a:pt x="2516954" y="2020968"/>
                  </a:lnTo>
                  <a:lnTo>
                    <a:pt x="2507307" y="2067022"/>
                  </a:lnTo>
                  <a:lnTo>
                    <a:pt x="2496013" y="2112447"/>
                  </a:lnTo>
                  <a:lnTo>
                    <a:pt x="2483104" y="2157211"/>
                  </a:lnTo>
                  <a:lnTo>
                    <a:pt x="2468614" y="2201282"/>
                  </a:lnTo>
                  <a:lnTo>
                    <a:pt x="2452575" y="2244625"/>
                  </a:lnTo>
                  <a:lnTo>
                    <a:pt x="2435020" y="2287210"/>
                  </a:lnTo>
                  <a:lnTo>
                    <a:pt x="2415983" y="2329001"/>
                  </a:lnTo>
                  <a:lnTo>
                    <a:pt x="2395495" y="2369968"/>
                  </a:lnTo>
                  <a:lnTo>
                    <a:pt x="2373590" y="2410076"/>
                  </a:lnTo>
                  <a:lnTo>
                    <a:pt x="2350301" y="2449293"/>
                  </a:lnTo>
                  <a:lnTo>
                    <a:pt x="2325660" y="2487586"/>
                  </a:lnTo>
                  <a:lnTo>
                    <a:pt x="2299701" y="2524922"/>
                  </a:lnTo>
                  <a:lnTo>
                    <a:pt x="2272456" y="2561269"/>
                  </a:lnTo>
                  <a:lnTo>
                    <a:pt x="2243958" y="2596592"/>
                  </a:lnTo>
                  <a:lnTo>
                    <a:pt x="2214240" y="2630861"/>
                  </a:lnTo>
                  <a:lnTo>
                    <a:pt x="2183335" y="2664041"/>
                  </a:lnTo>
                  <a:lnTo>
                    <a:pt x="2151277" y="2696099"/>
                  </a:lnTo>
                  <a:lnTo>
                    <a:pt x="2118096" y="2727004"/>
                  </a:lnTo>
                  <a:lnTo>
                    <a:pt x="2083828" y="2756721"/>
                  </a:lnTo>
                  <a:lnTo>
                    <a:pt x="2048504" y="2785219"/>
                  </a:lnTo>
                  <a:lnTo>
                    <a:pt x="2012157" y="2812464"/>
                  </a:lnTo>
                  <a:lnTo>
                    <a:pt x="1974820" y="2838423"/>
                  </a:lnTo>
                  <a:lnTo>
                    <a:pt x="1936527" y="2863064"/>
                  </a:lnTo>
                  <a:lnTo>
                    <a:pt x="1897309" y="2886353"/>
                  </a:lnTo>
                  <a:lnTo>
                    <a:pt x="1857201" y="2908258"/>
                  </a:lnTo>
                  <a:lnTo>
                    <a:pt x="1816234" y="2928745"/>
                  </a:lnTo>
                  <a:lnTo>
                    <a:pt x="1774442" y="2947783"/>
                  </a:lnTo>
                  <a:lnTo>
                    <a:pt x="1731857" y="2965338"/>
                  </a:lnTo>
                  <a:lnTo>
                    <a:pt x="1688513" y="2981377"/>
                  </a:lnTo>
                  <a:lnTo>
                    <a:pt x="1644442" y="2995867"/>
                  </a:lnTo>
                  <a:lnTo>
                    <a:pt x="1599677" y="3008775"/>
                  </a:lnTo>
                  <a:lnTo>
                    <a:pt x="1554251" y="3020069"/>
                  </a:lnTo>
                  <a:lnTo>
                    <a:pt x="1508197" y="3029716"/>
                  </a:lnTo>
                  <a:lnTo>
                    <a:pt x="1461548" y="3037683"/>
                  </a:lnTo>
                  <a:lnTo>
                    <a:pt x="1414336" y="3043936"/>
                  </a:lnTo>
                  <a:lnTo>
                    <a:pt x="1366595" y="3048443"/>
                  </a:lnTo>
                  <a:lnTo>
                    <a:pt x="1318358" y="3051172"/>
                  </a:lnTo>
                  <a:lnTo>
                    <a:pt x="1269657" y="3052089"/>
                  </a:lnTo>
                  <a:lnTo>
                    <a:pt x="0" y="3052089"/>
                  </a:lnTo>
                  <a:close/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90798" y="975043"/>
              <a:ext cx="3172460" cy="3813175"/>
            </a:xfrm>
            <a:custGeom>
              <a:avLst/>
              <a:gdLst/>
              <a:ahLst/>
              <a:cxnLst/>
              <a:rect l="l" t="t" r="r" b="b"/>
              <a:pathLst>
                <a:path w="3172459" h="3813175">
                  <a:moveTo>
                    <a:pt x="0" y="3812743"/>
                  </a:moveTo>
                  <a:lnTo>
                    <a:pt x="0" y="1586090"/>
                  </a:lnTo>
                  <a:lnTo>
                    <a:pt x="727" y="1537598"/>
                  </a:lnTo>
                  <a:lnTo>
                    <a:pt x="2894" y="1489469"/>
                  </a:lnTo>
                  <a:lnTo>
                    <a:pt x="6481" y="1441722"/>
                  </a:lnTo>
                  <a:lnTo>
                    <a:pt x="11468" y="1394379"/>
                  </a:lnTo>
                  <a:lnTo>
                    <a:pt x="17832" y="1347460"/>
                  </a:lnTo>
                  <a:lnTo>
                    <a:pt x="25554" y="1300986"/>
                  </a:lnTo>
                  <a:lnTo>
                    <a:pt x="34612" y="1254977"/>
                  </a:lnTo>
                  <a:lnTo>
                    <a:pt x="44987" y="1209456"/>
                  </a:lnTo>
                  <a:lnTo>
                    <a:pt x="56656" y="1164441"/>
                  </a:lnTo>
                  <a:lnTo>
                    <a:pt x="69601" y="1119954"/>
                  </a:lnTo>
                  <a:lnTo>
                    <a:pt x="83799" y="1076016"/>
                  </a:lnTo>
                  <a:lnTo>
                    <a:pt x="99230" y="1032648"/>
                  </a:lnTo>
                  <a:lnTo>
                    <a:pt x="115873" y="989869"/>
                  </a:lnTo>
                  <a:lnTo>
                    <a:pt x="133708" y="947702"/>
                  </a:lnTo>
                  <a:lnTo>
                    <a:pt x="152714" y="906166"/>
                  </a:lnTo>
                  <a:lnTo>
                    <a:pt x="172869" y="865283"/>
                  </a:lnTo>
                  <a:lnTo>
                    <a:pt x="194154" y="825072"/>
                  </a:lnTo>
                  <a:lnTo>
                    <a:pt x="216548" y="785556"/>
                  </a:lnTo>
                  <a:lnTo>
                    <a:pt x="240030" y="746754"/>
                  </a:lnTo>
                  <a:lnTo>
                    <a:pt x="264578" y="708687"/>
                  </a:lnTo>
                  <a:lnTo>
                    <a:pt x="290173" y="671376"/>
                  </a:lnTo>
                  <a:lnTo>
                    <a:pt x="316794" y="634843"/>
                  </a:lnTo>
                  <a:lnTo>
                    <a:pt x="344420" y="599106"/>
                  </a:lnTo>
                  <a:lnTo>
                    <a:pt x="373029" y="564188"/>
                  </a:lnTo>
                  <a:lnTo>
                    <a:pt x="402602" y="530109"/>
                  </a:lnTo>
                  <a:lnTo>
                    <a:pt x="433118" y="496890"/>
                  </a:lnTo>
                  <a:lnTo>
                    <a:pt x="464556" y="464551"/>
                  </a:lnTo>
                  <a:lnTo>
                    <a:pt x="496895" y="433114"/>
                  </a:lnTo>
                  <a:lnTo>
                    <a:pt x="530114" y="402598"/>
                  </a:lnTo>
                  <a:lnTo>
                    <a:pt x="564194" y="373025"/>
                  </a:lnTo>
                  <a:lnTo>
                    <a:pt x="599112" y="344416"/>
                  </a:lnTo>
                  <a:lnTo>
                    <a:pt x="634848" y="316790"/>
                  </a:lnTo>
                  <a:lnTo>
                    <a:pt x="671382" y="290170"/>
                  </a:lnTo>
                  <a:lnTo>
                    <a:pt x="708693" y="264575"/>
                  </a:lnTo>
                  <a:lnTo>
                    <a:pt x="746759" y="240027"/>
                  </a:lnTo>
                  <a:lnTo>
                    <a:pt x="785561" y="216545"/>
                  </a:lnTo>
                  <a:lnTo>
                    <a:pt x="825078" y="194152"/>
                  </a:lnTo>
                  <a:lnTo>
                    <a:pt x="865288" y="172867"/>
                  </a:lnTo>
                  <a:lnTo>
                    <a:pt x="906172" y="152712"/>
                  </a:lnTo>
                  <a:lnTo>
                    <a:pt x="947707" y="133706"/>
                  </a:lnTo>
                  <a:lnTo>
                    <a:pt x="989875" y="115871"/>
                  </a:lnTo>
                  <a:lnTo>
                    <a:pt x="1032653" y="99228"/>
                  </a:lnTo>
                  <a:lnTo>
                    <a:pt x="1076021" y="83797"/>
                  </a:lnTo>
                  <a:lnTo>
                    <a:pt x="1119959" y="69600"/>
                  </a:lnTo>
                  <a:lnTo>
                    <a:pt x="1164445" y="56656"/>
                  </a:lnTo>
                  <a:lnTo>
                    <a:pt x="1209460" y="44986"/>
                  </a:lnTo>
                  <a:lnTo>
                    <a:pt x="1254981" y="34612"/>
                  </a:lnTo>
                  <a:lnTo>
                    <a:pt x="1300989" y="25553"/>
                  </a:lnTo>
                  <a:lnTo>
                    <a:pt x="1347463" y="17832"/>
                  </a:lnTo>
                  <a:lnTo>
                    <a:pt x="1394381" y="11467"/>
                  </a:lnTo>
                  <a:lnTo>
                    <a:pt x="1441724" y="6481"/>
                  </a:lnTo>
                  <a:lnTo>
                    <a:pt x="1489470" y="2894"/>
                  </a:lnTo>
                  <a:lnTo>
                    <a:pt x="1537599" y="727"/>
                  </a:lnTo>
                  <a:lnTo>
                    <a:pt x="1586090" y="0"/>
                  </a:lnTo>
                  <a:lnTo>
                    <a:pt x="3172180" y="0"/>
                  </a:lnTo>
                  <a:lnTo>
                    <a:pt x="3172180" y="2226652"/>
                  </a:lnTo>
                  <a:lnTo>
                    <a:pt x="3171453" y="2275143"/>
                  </a:lnTo>
                  <a:lnTo>
                    <a:pt x="3169285" y="2323272"/>
                  </a:lnTo>
                  <a:lnTo>
                    <a:pt x="3165698" y="2371018"/>
                  </a:lnTo>
                  <a:lnTo>
                    <a:pt x="3160712" y="2418361"/>
                  </a:lnTo>
                  <a:lnTo>
                    <a:pt x="3154348" y="2465280"/>
                  </a:lnTo>
                  <a:lnTo>
                    <a:pt x="3146626" y="2511753"/>
                  </a:lnTo>
                  <a:lnTo>
                    <a:pt x="3137568" y="2557761"/>
                  </a:lnTo>
                  <a:lnTo>
                    <a:pt x="3127194" y="2603282"/>
                  </a:lnTo>
                  <a:lnTo>
                    <a:pt x="3115524" y="2648297"/>
                  </a:lnTo>
                  <a:lnTo>
                    <a:pt x="3102580" y="2692783"/>
                  </a:lnTo>
                  <a:lnTo>
                    <a:pt x="3088382" y="2736721"/>
                  </a:lnTo>
                  <a:lnTo>
                    <a:pt x="3072951" y="2780089"/>
                  </a:lnTo>
                  <a:lnTo>
                    <a:pt x="3056308" y="2822867"/>
                  </a:lnTo>
                  <a:lnTo>
                    <a:pt x="3038474" y="2865035"/>
                  </a:lnTo>
                  <a:lnTo>
                    <a:pt x="3019468" y="2906571"/>
                  </a:lnTo>
                  <a:lnTo>
                    <a:pt x="2999313" y="2947454"/>
                  </a:lnTo>
                  <a:lnTo>
                    <a:pt x="2978028" y="2987664"/>
                  </a:lnTo>
                  <a:lnTo>
                    <a:pt x="2955634" y="3027181"/>
                  </a:lnTo>
                  <a:lnTo>
                    <a:pt x="2932153" y="3065983"/>
                  </a:lnTo>
                  <a:lnTo>
                    <a:pt x="2907605" y="3104050"/>
                  </a:lnTo>
                  <a:lnTo>
                    <a:pt x="2882010" y="3141360"/>
                  </a:lnTo>
                  <a:lnTo>
                    <a:pt x="2855389" y="3177894"/>
                  </a:lnTo>
                  <a:lnTo>
                    <a:pt x="2827764" y="3213631"/>
                  </a:lnTo>
                  <a:lnTo>
                    <a:pt x="2799155" y="3248549"/>
                  </a:lnTo>
                  <a:lnTo>
                    <a:pt x="2769582" y="3282628"/>
                  </a:lnTo>
                  <a:lnTo>
                    <a:pt x="2739066" y="3315847"/>
                  </a:lnTo>
                  <a:lnTo>
                    <a:pt x="2707628" y="3348186"/>
                  </a:lnTo>
                  <a:lnTo>
                    <a:pt x="2675290" y="3379624"/>
                  </a:lnTo>
                  <a:lnTo>
                    <a:pt x="2642070" y="3410140"/>
                  </a:lnTo>
                  <a:lnTo>
                    <a:pt x="2607991" y="3439713"/>
                  </a:lnTo>
                  <a:lnTo>
                    <a:pt x="2573073" y="3468323"/>
                  </a:lnTo>
                  <a:lnTo>
                    <a:pt x="2537337" y="3495948"/>
                  </a:lnTo>
                  <a:lnTo>
                    <a:pt x="2500803" y="3522569"/>
                  </a:lnTo>
                  <a:lnTo>
                    <a:pt x="2463493" y="3548164"/>
                  </a:lnTo>
                  <a:lnTo>
                    <a:pt x="2425426" y="3572713"/>
                  </a:lnTo>
                  <a:lnTo>
                    <a:pt x="2386624" y="3596194"/>
                  </a:lnTo>
                  <a:lnTo>
                    <a:pt x="2347107" y="3618588"/>
                  </a:lnTo>
                  <a:lnTo>
                    <a:pt x="2306897" y="3639873"/>
                  </a:lnTo>
                  <a:lnTo>
                    <a:pt x="2266013" y="3660029"/>
                  </a:lnTo>
                  <a:lnTo>
                    <a:pt x="2224478" y="3679034"/>
                  </a:lnTo>
                  <a:lnTo>
                    <a:pt x="2182310" y="3696869"/>
                  </a:lnTo>
                  <a:lnTo>
                    <a:pt x="2139532" y="3713512"/>
                  </a:lnTo>
                  <a:lnTo>
                    <a:pt x="2096163" y="3728944"/>
                  </a:lnTo>
                  <a:lnTo>
                    <a:pt x="2052225" y="3743142"/>
                  </a:lnTo>
                  <a:lnTo>
                    <a:pt x="2007739" y="3756086"/>
                  </a:lnTo>
                  <a:lnTo>
                    <a:pt x="1962724" y="3767756"/>
                  </a:lnTo>
                  <a:lnTo>
                    <a:pt x="1917202" y="3778130"/>
                  </a:lnTo>
                  <a:lnTo>
                    <a:pt x="1871194" y="3787189"/>
                  </a:lnTo>
                  <a:lnTo>
                    <a:pt x="1824720" y="3794910"/>
                  </a:lnTo>
                  <a:lnTo>
                    <a:pt x="1777801" y="3801275"/>
                  </a:lnTo>
                  <a:lnTo>
                    <a:pt x="1730458" y="3806261"/>
                  </a:lnTo>
                  <a:lnTo>
                    <a:pt x="1682711" y="3809848"/>
                  </a:lnTo>
                  <a:lnTo>
                    <a:pt x="1634581" y="3812016"/>
                  </a:lnTo>
                  <a:lnTo>
                    <a:pt x="1586090" y="3812743"/>
                  </a:lnTo>
                  <a:lnTo>
                    <a:pt x="0" y="3812743"/>
                  </a:lnTo>
                  <a:close/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773580" y="593759"/>
              <a:ext cx="3806825" cy="4575810"/>
            </a:xfrm>
            <a:custGeom>
              <a:avLst/>
              <a:gdLst/>
              <a:ahLst/>
              <a:cxnLst/>
              <a:rect l="l" t="t" r="r" b="b"/>
              <a:pathLst>
                <a:path w="3806825" h="4575810">
                  <a:moveTo>
                    <a:pt x="0" y="4575302"/>
                  </a:moveTo>
                  <a:lnTo>
                    <a:pt x="0" y="1903310"/>
                  </a:lnTo>
                  <a:lnTo>
                    <a:pt x="602" y="1854939"/>
                  </a:lnTo>
                  <a:lnTo>
                    <a:pt x="2401" y="1806864"/>
                  </a:lnTo>
                  <a:lnTo>
                    <a:pt x="5381" y="1759100"/>
                  </a:lnTo>
                  <a:lnTo>
                    <a:pt x="9528" y="1711662"/>
                  </a:lnTo>
                  <a:lnTo>
                    <a:pt x="14829" y="1664564"/>
                  </a:lnTo>
                  <a:lnTo>
                    <a:pt x="21268" y="1617819"/>
                  </a:lnTo>
                  <a:lnTo>
                    <a:pt x="28832" y="1571443"/>
                  </a:lnTo>
                  <a:lnTo>
                    <a:pt x="37507" y="1525449"/>
                  </a:lnTo>
                  <a:lnTo>
                    <a:pt x="47277" y="1479853"/>
                  </a:lnTo>
                  <a:lnTo>
                    <a:pt x="58129" y="1434667"/>
                  </a:lnTo>
                  <a:lnTo>
                    <a:pt x="70048" y="1389906"/>
                  </a:lnTo>
                  <a:lnTo>
                    <a:pt x="83020" y="1345585"/>
                  </a:lnTo>
                  <a:lnTo>
                    <a:pt x="97032" y="1301718"/>
                  </a:lnTo>
                  <a:lnTo>
                    <a:pt x="112068" y="1258319"/>
                  </a:lnTo>
                  <a:lnTo>
                    <a:pt x="128114" y="1215403"/>
                  </a:lnTo>
                  <a:lnTo>
                    <a:pt x="145157" y="1172983"/>
                  </a:lnTo>
                  <a:lnTo>
                    <a:pt x="163181" y="1131074"/>
                  </a:lnTo>
                  <a:lnTo>
                    <a:pt x="182173" y="1089690"/>
                  </a:lnTo>
                  <a:lnTo>
                    <a:pt x="202119" y="1048846"/>
                  </a:lnTo>
                  <a:lnTo>
                    <a:pt x="223003" y="1008556"/>
                  </a:lnTo>
                  <a:lnTo>
                    <a:pt x="244812" y="968833"/>
                  </a:lnTo>
                  <a:lnTo>
                    <a:pt x="267531" y="929693"/>
                  </a:lnTo>
                  <a:lnTo>
                    <a:pt x="291147" y="891150"/>
                  </a:lnTo>
                  <a:lnTo>
                    <a:pt x="315645" y="853217"/>
                  </a:lnTo>
                  <a:lnTo>
                    <a:pt x="341010" y="815909"/>
                  </a:lnTo>
                  <a:lnTo>
                    <a:pt x="367229" y="779241"/>
                  </a:lnTo>
                  <a:lnTo>
                    <a:pt x="394287" y="743227"/>
                  </a:lnTo>
                  <a:lnTo>
                    <a:pt x="422170" y="707880"/>
                  </a:lnTo>
                  <a:lnTo>
                    <a:pt x="450863" y="673215"/>
                  </a:lnTo>
                  <a:lnTo>
                    <a:pt x="480353" y="639247"/>
                  </a:lnTo>
                  <a:lnTo>
                    <a:pt x="510625" y="605990"/>
                  </a:lnTo>
                  <a:lnTo>
                    <a:pt x="541664" y="573457"/>
                  </a:lnTo>
                  <a:lnTo>
                    <a:pt x="573457" y="541664"/>
                  </a:lnTo>
                  <a:lnTo>
                    <a:pt x="605990" y="510625"/>
                  </a:lnTo>
                  <a:lnTo>
                    <a:pt x="639247" y="480353"/>
                  </a:lnTo>
                  <a:lnTo>
                    <a:pt x="673215" y="450863"/>
                  </a:lnTo>
                  <a:lnTo>
                    <a:pt x="707880" y="422170"/>
                  </a:lnTo>
                  <a:lnTo>
                    <a:pt x="743227" y="394287"/>
                  </a:lnTo>
                  <a:lnTo>
                    <a:pt x="779241" y="367229"/>
                  </a:lnTo>
                  <a:lnTo>
                    <a:pt x="815909" y="341010"/>
                  </a:lnTo>
                  <a:lnTo>
                    <a:pt x="853217" y="315645"/>
                  </a:lnTo>
                  <a:lnTo>
                    <a:pt x="891150" y="291147"/>
                  </a:lnTo>
                  <a:lnTo>
                    <a:pt x="929693" y="267531"/>
                  </a:lnTo>
                  <a:lnTo>
                    <a:pt x="968833" y="244812"/>
                  </a:lnTo>
                  <a:lnTo>
                    <a:pt x="1008556" y="223003"/>
                  </a:lnTo>
                  <a:lnTo>
                    <a:pt x="1048846" y="202119"/>
                  </a:lnTo>
                  <a:lnTo>
                    <a:pt x="1089690" y="182173"/>
                  </a:lnTo>
                  <a:lnTo>
                    <a:pt x="1131074" y="163181"/>
                  </a:lnTo>
                  <a:lnTo>
                    <a:pt x="1172983" y="145157"/>
                  </a:lnTo>
                  <a:lnTo>
                    <a:pt x="1215403" y="128114"/>
                  </a:lnTo>
                  <a:lnTo>
                    <a:pt x="1258319" y="112068"/>
                  </a:lnTo>
                  <a:lnTo>
                    <a:pt x="1301718" y="97032"/>
                  </a:lnTo>
                  <a:lnTo>
                    <a:pt x="1345585" y="83020"/>
                  </a:lnTo>
                  <a:lnTo>
                    <a:pt x="1389906" y="70048"/>
                  </a:lnTo>
                  <a:lnTo>
                    <a:pt x="1434667" y="58129"/>
                  </a:lnTo>
                  <a:lnTo>
                    <a:pt x="1479853" y="47277"/>
                  </a:lnTo>
                  <a:lnTo>
                    <a:pt x="1525449" y="37507"/>
                  </a:lnTo>
                  <a:lnTo>
                    <a:pt x="1571443" y="28832"/>
                  </a:lnTo>
                  <a:lnTo>
                    <a:pt x="1617819" y="21268"/>
                  </a:lnTo>
                  <a:lnTo>
                    <a:pt x="1664564" y="14829"/>
                  </a:lnTo>
                  <a:lnTo>
                    <a:pt x="1711662" y="9528"/>
                  </a:lnTo>
                  <a:lnTo>
                    <a:pt x="1759100" y="5381"/>
                  </a:lnTo>
                  <a:lnTo>
                    <a:pt x="1806864" y="2401"/>
                  </a:lnTo>
                  <a:lnTo>
                    <a:pt x="1854939" y="602"/>
                  </a:lnTo>
                  <a:lnTo>
                    <a:pt x="1903310" y="0"/>
                  </a:lnTo>
                  <a:lnTo>
                    <a:pt x="3806621" y="0"/>
                  </a:lnTo>
                  <a:lnTo>
                    <a:pt x="3806621" y="2671991"/>
                  </a:lnTo>
                  <a:lnTo>
                    <a:pt x="3806019" y="2720362"/>
                  </a:lnTo>
                  <a:lnTo>
                    <a:pt x="3804220" y="2768437"/>
                  </a:lnTo>
                  <a:lnTo>
                    <a:pt x="3801240" y="2816201"/>
                  </a:lnTo>
                  <a:lnTo>
                    <a:pt x="3797092" y="2863639"/>
                  </a:lnTo>
                  <a:lnTo>
                    <a:pt x="3791792" y="2910737"/>
                  </a:lnTo>
                  <a:lnTo>
                    <a:pt x="3785352" y="2957482"/>
                  </a:lnTo>
                  <a:lnTo>
                    <a:pt x="3777788" y="3003858"/>
                  </a:lnTo>
                  <a:lnTo>
                    <a:pt x="3769114" y="3049852"/>
                  </a:lnTo>
                  <a:lnTo>
                    <a:pt x="3759344" y="3095448"/>
                  </a:lnTo>
                  <a:lnTo>
                    <a:pt x="3748492" y="3140634"/>
                  </a:lnTo>
                  <a:lnTo>
                    <a:pt x="3736573" y="3185395"/>
                  </a:lnTo>
                  <a:lnTo>
                    <a:pt x="3723600" y="3229716"/>
                  </a:lnTo>
                  <a:lnTo>
                    <a:pt x="3709589" y="3273583"/>
                  </a:lnTo>
                  <a:lnTo>
                    <a:pt x="3694553" y="3316982"/>
                  </a:lnTo>
                  <a:lnTo>
                    <a:pt x="3678506" y="3359898"/>
                  </a:lnTo>
                  <a:lnTo>
                    <a:pt x="3661464" y="3402318"/>
                  </a:lnTo>
                  <a:lnTo>
                    <a:pt x="3643439" y="3444227"/>
                  </a:lnTo>
                  <a:lnTo>
                    <a:pt x="3624447" y="3485611"/>
                  </a:lnTo>
                  <a:lnTo>
                    <a:pt x="3604502" y="3526455"/>
                  </a:lnTo>
                  <a:lnTo>
                    <a:pt x="3583618" y="3566745"/>
                  </a:lnTo>
                  <a:lnTo>
                    <a:pt x="3561809" y="3606468"/>
                  </a:lnTo>
                  <a:lnTo>
                    <a:pt x="3539089" y="3645608"/>
                  </a:lnTo>
                  <a:lnTo>
                    <a:pt x="3515474" y="3684151"/>
                  </a:lnTo>
                  <a:lnTo>
                    <a:pt x="3490976" y="3722084"/>
                  </a:lnTo>
                  <a:lnTo>
                    <a:pt x="3465611" y="3759392"/>
                  </a:lnTo>
                  <a:lnTo>
                    <a:pt x="3439392" y="3796060"/>
                  </a:lnTo>
                  <a:lnTo>
                    <a:pt x="3412334" y="3832074"/>
                  </a:lnTo>
                  <a:lnTo>
                    <a:pt x="3384451" y="3867421"/>
                  </a:lnTo>
                  <a:lnTo>
                    <a:pt x="3355758" y="3902086"/>
                  </a:lnTo>
                  <a:lnTo>
                    <a:pt x="3326268" y="3936054"/>
                  </a:lnTo>
                  <a:lnTo>
                    <a:pt x="3295996" y="3969311"/>
                  </a:lnTo>
                  <a:lnTo>
                    <a:pt x="3264956" y="4001844"/>
                  </a:lnTo>
                  <a:lnTo>
                    <a:pt x="3233163" y="4033637"/>
                  </a:lnTo>
                  <a:lnTo>
                    <a:pt x="3200631" y="4064676"/>
                  </a:lnTo>
                  <a:lnTo>
                    <a:pt x="3167374" y="4094948"/>
                  </a:lnTo>
                  <a:lnTo>
                    <a:pt x="3133406" y="4124438"/>
                  </a:lnTo>
                  <a:lnTo>
                    <a:pt x="3098741" y="4153131"/>
                  </a:lnTo>
                  <a:lnTo>
                    <a:pt x="3063394" y="4181014"/>
                  </a:lnTo>
                  <a:lnTo>
                    <a:pt x="3027380" y="4208072"/>
                  </a:lnTo>
                  <a:lnTo>
                    <a:pt x="2990711" y="4234291"/>
                  </a:lnTo>
                  <a:lnTo>
                    <a:pt x="2953404" y="4259656"/>
                  </a:lnTo>
                  <a:lnTo>
                    <a:pt x="2915471" y="4284154"/>
                  </a:lnTo>
                  <a:lnTo>
                    <a:pt x="2876928" y="4307770"/>
                  </a:lnTo>
                  <a:lnTo>
                    <a:pt x="2837787" y="4330489"/>
                  </a:lnTo>
                  <a:lnTo>
                    <a:pt x="2798065" y="4352298"/>
                  </a:lnTo>
                  <a:lnTo>
                    <a:pt x="2757775" y="4373182"/>
                  </a:lnTo>
                  <a:lnTo>
                    <a:pt x="2716930" y="4393128"/>
                  </a:lnTo>
                  <a:lnTo>
                    <a:pt x="2675547" y="4412120"/>
                  </a:lnTo>
                  <a:lnTo>
                    <a:pt x="2633638" y="4430144"/>
                  </a:lnTo>
                  <a:lnTo>
                    <a:pt x="2591218" y="4447187"/>
                  </a:lnTo>
                  <a:lnTo>
                    <a:pt x="2548302" y="4463233"/>
                  </a:lnTo>
                  <a:lnTo>
                    <a:pt x="2504903" y="4478269"/>
                  </a:lnTo>
                  <a:lnTo>
                    <a:pt x="2461036" y="4492281"/>
                  </a:lnTo>
                  <a:lnTo>
                    <a:pt x="2416715" y="4505253"/>
                  </a:lnTo>
                  <a:lnTo>
                    <a:pt x="2371954" y="4517172"/>
                  </a:lnTo>
                  <a:lnTo>
                    <a:pt x="2326768" y="4528024"/>
                  </a:lnTo>
                  <a:lnTo>
                    <a:pt x="2281171" y="4537794"/>
                  </a:lnTo>
                  <a:lnTo>
                    <a:pt x="2235178" y="4546469"/>
                  </a:lnTo>
                  <a:lnTo>
                    <a:pt x="2188801" y="4554033"/>
                  </a:lnTo>
                  <a:lnTo>
                    <a:pt x="2142057" y="4560472"/>
                  </a:lnTo>
                  <a:lnTo>
                    <a:pt x="2094959" y="4565773"/>
                  </a:lnTo>
                  <a:lnTo>
                    <a:pt x="2047520" y="4569920"/>
                  </a:lnTo>
                  <a:lnTo>
                    <a:pt x="1999757" y="4572900"/>
                  </a:lnTo>
                  <a:lnTo>
                    <a:pt x="1951682" y="4574699"/>
                  </a:lnTo>
                  <a:lnTo>
                    <a:pt x="1903310" y="4575302"/>
                  </a:lnTo>
                  <a:lnTo>
                    <a:pt x="0" y="4575302"/>
                  </a:lnTo>
                  <a:close/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77897" y="5172260"/>
              <a:ext cx="1894839" cy="1668145"/>
            </a:xfrm>
            <a:custGeom>
              <a:avLst/>
              <a:gdLst/>
              <a:ahLst/>
              <a:cxnLst/>
              <a:rect l="l" t="t" r="r" b="b"/>
              <a:pathLst>
                <a:path w="1894840" h="1668145">
                  <a:moveTo>
                    <a:pt x="0" y="1667743"/>
                  </a:moveTo>
                  <a:lnTo>
                    <a:pt x="0" y="947318"/>
                  </a:lnTo>
                  <a:lnTo>
                    <a:pt x="1232" y="898569"/>
                  </a:lnTo>
                  <a:lnTo>
                    <a:pt x="4890" y="850460"/>
                  </a:lnTo>
                  <a:lnTo>
                    <a:pt x="10915" y="803051"/>
                  </a:lnTo>
                  <a:lnTo>
                    <a:pt x="19246" y="756400"/>
                  </a:lnTo>
                  <a:lnTo>
                    <a:pt x="29824" y="710568"/>
                  </a:lnTo>
                  <a:lnTo>
                    <a:pt x="42589" y="665614"/>
                  </a:lnTo>
                  <a:lnTo>
                    <a:pt x="57483" y="621598"/>
                  </a:lnTo>
                  <a:lnTo>
                    <a:pt x="74445" y="578579"/>
                  </a:lnTo>
                  <a:lnTo>
                    <a:pt x="93415" y="536616"/>
                  </a:lnTo>
                  <a:lnTo>
                    <a:pt x="114336" y="495770"/>
                  </a:lnTo>
                  <a:lnTo>
                    <a:pt x="137146" y="456099"/>
                  </a:lnTo>
                  <a:lnTo>
                    <a:pt x="161787" y="417663"/>
                  </a:lnTo>
                  <a:lnTo>
                    <a:pt x="188198" y="380522"/>
                  </a:lnTo>
                  <a:lnTo>
                    <a:pt x="216321" y="344736"/>
                  </a:lnTo>
                  <a:lnTo>
                    <a:pt x="246096" y="310363"/>
                  </a:lnTo>
                  <a:lnTo>
                    <a:pt x="277463" y="277463"/>
                  </a:lnTo>
                  <a:lnTo>
                    <a:pt x="310363" y="246096"/>
                  </a:lnTo>
                  <a:lnTo>
                    <a:pt x="344736" y="216321"/>
                  </a:lnTo>
                  <a:lnTo>
                    <a:pt x="380522" y="188198"/>
                  </a:lnTo>
                  <a:lnTo>
                    <a:pt x="417663" y="161787"/>
                  </a:lnTo>
                  <a:lnTo>
                    <a:pt x="456099" y="137146"/>
                  </a:lnTo>
                  <a:lnTo>
                    <a:pt x="495770" y="114336"/>
                  </a:lnTo>
                  <a:lnTo>
                    <a:pt x="536616" y="93415"/>
                  </a:lnTo>
                  <a:lnTo>
                    <a:pt x="578579" y="74445"/>
                  </a:lnTo>
                  <a:lnTo>
                    <a:pt x="621598" y="57483"/>
                  </a:lnTo>
                  <a:lnTo>
                    <a:pt x="665614" y="42589"/>
                  </a:lnTo>
                  <a:lnTo>
                    <a:pt x="710568" y="29824"/>
                  </a:lnTo>
                  <a:lnTo>
                    <a:pt x="756400" y="19246"/>
                  </a:lnTo>
                  <a:lnTo>
                    <a:pt x="803051" y="10915"/>
                  </a:lnTo>
                  <a:lnTo>
                    <a:pt x="850460" y="4890"/>
                  </a:lnTo>
                  <a:lnTo>
                    <a:pt x="898569" y="1232"/>
                  </a:lnTo>
                  <a:lnTo>
                    <a:pt x="947318" y="0"/>
                  </a:lnTo>
                  <a:lnTo>
                    <a:pt x="1894624" y="0"/>
                  </a:lnTo>
                  <a:lnTo>
                    <a:pt x="1894624" y="1329893"/>
                  </a:lnTo>
                  <a:lnTo>
                    <a:pt x="1893391" y="1378642"/>
                  </a:lnTo>
                  <a:lnTo>
                    <a:pt x="1889733" y="1426750"/>
                  </a:lnTo>
                  <a:lnTo>
                    <a:pt x="1883708" y="1474160"/>
                  </a:lnTo>
                  <a:lnTo>
                    <a:pt x="1875377" y="1520810"/>
                  </a:lnTo>
                  <a:lnTo>
                    <a:pt x="1864800" y="1566642"/>
                  </a:lnTo>
                  <a:lnTo>
                    <a:pt x="1852034" y="1611596"/>
                  </a:lnTo>
                  <a:lnTo>
                    <a:pt x="1837141" y="1655612"/>
                  </a:lnTo>
                  <a:lnTo>
                    <a:pt x="1832358" y="1667743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52594" y="4787459"/>
              <a:ext cx="2539365" cy="2052955"/>
            </a:xfrm>
            <a:custGeom>
              <a:avLst/>
              <a:gdLst/>
              <a:ahLst/>
              <a:cxnLst/>
              <a:rect l="l" t="t" r="r" b="b"/>
              <a:pathLst>
                <a:path w="2539365" h="2052954">
                  <a:moveTo>
                    <a:pt x="0" y="2052544"/>
                  </a:moveTo>
                  <a:lnTo>
                    <a:pt x="0" y="1269657"/>
                  </a:lnTo>
                  <a:lnTo>
                    <a:pt x="916" y="1220955"/>
                  </a:lnTo>
                  <a:lnTo>
                    <a:pt x="3645" y="1172718"/>
                  </a:lnTo>
                  <a:lnTo>
                    <a:pt x="8152" y="1124977"/>
                  </a:lnTo>
                  <a:lnTo>
                    <a:pt x="14406" y="1077766"/>
                  </a:lnTo>
                  <a:lnTo>
                    <a:pt x="22372" y="1031117"/>
                  </a:lnTo>
                  <a:lnTo>
                    <a:pt x="32019" y="985063"/>
                  </a:lnTo>
                  <a:lnTo>
                    <a:pt x="43313" y="939637"/>
                  </a:lnTo>
                  <a:lnTo>
                    <a:pt x="56222" y="894872"/>
                  </a:lnTo>
                  <a:lnTo>
                    <a:pt x="70712" y="850802"/>
                  </a:lnTo>
                  <a:lnTo>
                    <a:pt x="86751" y="807458"/>
                  </a:lnTo>
                  <a:lnTo>
                    <a:pt x="104305" y="764873"/>
                  </a:lnTo>
                  <a:lnTo>
                    <a:pt x="123343" y="723082"/>
                  </a:lnTo>
                  <a:lnTo>
                    <a:pt x="143831" y="682115"/>
                  </a:lnTo>
                  <a:lnTo>
                    <a:pt x="165736" y="642007"/>
                  </a:lnTo>
                  <a:lnTo>
                    <a:pt x="189025" y="602790"/>
                  </a:lnTo>
                  <a:lnTo>
                    <a:pt x="213665" y="564497"/>
                  </a:lnTo>
                  <a:lnTo>
                    <a:pt x="239625" y="527161"/>
                  </a:lnTo>
                  <a:lnTo>
                    <a:pt x="266869" y="490814"/>
                  </a:lnTo>
                  <a:lnTo>
                    <a:pt x="295367" y="455491"/>
                  </a:lnTo>
                  <a:lnTo>
                    <a:pt x="325084" y="421223"/>
                  </a:lnTo>
                  <a:lnTo>
                    <a:pt x="355989" y="388043"/>
                  </a:lnTo>
                  <a:lnTo>
                    <a:pt x="388048" y="355984"/>
                  </a:lnTo>
                  <a:lnTo>
                    <a:pt x="421228" y="325080"/>
                  </a:lnTo>
                  <a:lnTo>
                    <a:pt x="455496" y="295363"/>
                  </a:lnTo>
                  <a:lnTo>
                    <a:pt x="490820" y="266866"/>
                  </a:lnTo>
                  <a:lnTo>
                    <a:pt x="527166" y="239621"/>
                  </a:lnTo>
                  <a:lnTo>
                    <a:pt x="564502" y="213662"/>
                  </a:lnTo>
                  <a:lnTo>
                    <a:pt x="602795" y="189022"/>
                  </a:lnTo>
                  <a:lnTo>
                    <a:pt x="642013" y="165733"/>
                  </a:lnTo>
                  <a:lnTo>
                    <a:pt x="682121" y="143828"/>
                  </a:lnTo>
                  <a:lnTo>
                    <a:pt x="723087" y="123341"/>
                  </a:lnTo>
                  <a:lnTo>
                    <a:pt x="764879" y="104304"/>
                  </a:lnTo>
                  <a:lnTo>
                    <a:pt x="807463" y="86749"/>
                  </a:lnTo>
                  <a:lnTo>
                    <a:pt x="850807" y="70711"/>
                  </a:lnTo>
                  <a:lnTo>
                    <a:pt x="894877" y="56221"/>
                  </a:lnTo>
                  <a:lnTo>
                    <a:pt x="939641" y="43312"/>
                  </a:lnTo>
                  <a:lnTo>
                    <a:pt x="985067" y="32018"/>
                  </a:lnTo>
                  <a:lnTo>
                    <a:pt x="1031120" y="22372"/>
                  </a:lnTo>
                  <a:lnTo>
                    <a:pt x="1077768" y="14405"/>
                  </a:lnTo>
                  <a:lnTo>
                    <a:pt x="1124979" y="8152"/>
                  </a:lnTo>
                  <a:lnTo>
                    <a:pt x="1172719" y="3645"/>
                  </a:lnTo>
                  <a:lnTo>
                    <a:pt x="1220956" y="916"/>
                  </a:lnTo>
                  <a:lnTo>
                    <a:pt x="1269657" y="0"/>
                  </a:lnTo>
                  <a:lnTo>
                    <a:pt x="2539326" y="0"/>
                  </a:lnTo>
                  <a:lnTo>
                    <a:pt x="2539326" y="1782432"/>
                  </a:lnTo>
                  <a:lnTo>
                    <a:pt x="2538410" y="1831132"/>
                  </a:lnTo>
                  <a:lnTo>
                    <a:pt x="2535681" y="1879369"/>
                  </a:lnTo>
                  <a:lnTo>
                    <a:pt x="2531174" y="1927109"/>
                  </a:lnTo>
                  <a:lnTo>
                    <a:pt x="2524920" y="1974320"/>
                  </a:lnTo>
                  <a:lnTo>
                    <a:pt x="2516954" y="2020968"/>
                  </a:lnTo>
                  <a:lnTo>
                    <a:pt x="2510339" y="2052544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21899" y="4023212"/>
              <a:ext cx="3806825" cy="2816860"/>
            </a:xfrm>
            <a:custGeom>
              <a:avLst/>
              <a:gdLst/>
              <a:ahLst/>
              <a:cxnLst/>
              <a:rect l="l" t="t" r="r" b="b"/>
              <a:pathLst>
                <a:path w="3806825" h="2816859">
                  <a:moveTo>
                    <a:pt x="0" y="2816791"/>
                  </a:moveTo>
                  <a:lnTo>
                    <a:pt x="0" y="1903310"/>
                  </a:lnTo>
                  <a:lnTo>
                    <a:pt x="602" y="1854939"/>
                  </a:lnTo>
                  <a:lnTo>
                    <a:pt x="2401" y="1806864"/>
                  </a:lnTo>
                  <a:lnTo>
                    <a:pt x="5381" y="1759100"/>
                  </a:lnTo>
                  <a:lnTo>
                    <a:pt x="9528" y="1711662"/>
                  </a:lnTo>
                  <a:lnTo>
                    <a:pt x="14829" y="1664564"/>
                  </a:lnTo>
                  <a:lnTo>
                    <a:pt x="21268" y="1617819"/>
                  </a:lnTo>
                  <a:lnTo>
                    <a:pt x="28832" y="1571443"/>
                  </a:lnTo>
                  <a:lnTo>
                    <a:pt x="37507" y="1525449"/>
                  </a:lnTo>
                  <a:lnTo>
                    <a:pt x="47277" y="1479853"/>
                  </a:lnTo>
                  <a:lnTo>
                    <a:pt x="58129" y="1434667"/>
                  </a:lnTo>
                  <a:lnTo>
                    <a:pt x="70048" y="1389906"/>
                  </a:lnTo>
                  <a:lnTo>
                    <a:pt x="83020" y="1345585"/>
                  </a:lnTo>
                  <a:lnTo>
                    <a:pt x="97032" y="1301718"/>
                  </a:lnTo>
                  <a:lnTo>
                    <a:pt x="112068" y="1258319"/>
                  </a:lnTo>
                  <a:lnTo>
                    <a:pt x="128114" y="1215403"/>
                  </a:lnTo>
                  <a:lnTo>
                    <a:pt x="145157" y="1172983"/>
                  </a:lnTo>
                  <a:lnTo>
                    <a:pt x="163181" y="1131074"/>
                  </a:lnTo>
                  <a:lnTo>
                    <a:pt x="182173" y="1089690"/>
                  </a:lnTo>
                  <a:lnTo>
                    <a:pt x="202119" y="1048846"/>
                  </a:lnTo>
                  <a:lnTo>
                    <a:pt x="223003" y="1008556"/>
                  </a:lnTo>
                  <a:lnTo>
                    <a:pt x="244812" y="968833"/>
                  </a:lnTo>
                  <a:lnTo>
                    <a:pt x="267531" y="929693"/>
                  </a:lnTo>
                  <a:lnTo>
                    <a:pt x="291147" y="891150"/>
                  </a:lnTo>
                  <a:lnTo>
                    <a:pt x="315645" y="853217"/>
                  </a:lnTo>
                  <a:lnTo>
                    <a:pt x="341010" y="815909"/>
                  </a:lnTo>
                  <a:lnTo>
                    <a:pt x="367229" y="779241"/>
                  </a:lnTo>
                  <a:lnTo>
                    <a:pt x="394287" y="743227"/>
                  </a:lnTo>
                  <a:lnTo>
                    <a:pt x="422170" y="707880"/>
                  </a:lnTo>
                  <a:lnTo>
                    <a:pt x="450863" y="673215"/>
                  </a:lnTo>
                  <a:lnTo>
                    <a:pt x="480353" y="639247"/>
                  </a:lnTo>
                  <a:lnTo>
                    <a:pt x="510625" y="605990"/>
                  </a:lnTo>
                  <a:lnTo>
                    <a:pt x="541664" y="573457"/>
                  </a:lnTo>
                  <a:lnTo>
                    <a:pt x="573457" y="541664"/>
                  </a:lnTo>
                  <a:lnTo>
                    <a:pt x="605990" y="510625"/>
                  </a:lnTo>
                  <a:lnTo>
                    <a:pt x="639247" y="480353"/>
                  </a:lnTo>
                  <a:lnTo>
                    <a:pt x="673215" y="450863"/>
                  </a:lnTo>
                  <a:lnTo>
                    <a:pt x="707880" y="422170"/>
                  </a:lnTo>
                  <a:lnTo>
                    <a:pt x="743227" y="394287"/>
                  </a:lnTo>
                  <a:lnTo>
                    <a:pt x="779241" y="367229"/>
                  </a:lnTo>
                  <a:lnTo>
                    <a:pt x="815909" y="341010"/>
                  </a:lnTo>
                  <a:lnTo>
                    <a:pt x="853217" y="315645"/>
                  </a:lnTo>
                  <a:lnTo>
                    <a:pt x="891150" y="291147"/>
                  </a:lnTo>
                  <a:lnTo>
                    <a:pt x="929693" y="267531"/>
                  </a:lnTo>
                  <a:lnTo>
                    <a:pt x="968833" y="244812"/>
                  </a:lnTo>
                  <a:lnTo>
                    <a:pt x="1008556" y="223003"/>
                  </a:lnTo>
                  <a:lnTo>
                    <a:pt x="1048846" y="202119"/>
                  </a:lnTo>
                  <a:lnTo>
                    <a:pt x="1089690" y="182173"/>
                  </a:lnTo>
                  <a:lnTo>
                    <a:pt x="1131074" y="163181"/>
                  </a:lnTo>
                  <a:lnTo>
                    <a:pt x="1172983" y="145157"/>
                  </a:lnTo>
                  <a:lnTo>
                    <a:pt x="1215403" y="128114"/>
                  </a:lnTo>
                  <a:lnTo>
                    <a:pt x="1258319" y="112068"/>
                  </a:lnTo>
                  <a:lnTo>
                    <a:pt x="1301718" y="97032"/>
                  </a:lnTo>
                  <a:lnTo>
                    <a:pt x="1345585" y="83020"/>
                  </a:lnTo>
                  <a:lnTo>
                    <a:pt x="1389906" y="70048"/>
                  </a:lnTo>
                  <a:lnTo>
                    <a:pt x="1434667" y="58129"/>
                  </a:lnTo>
                  <a:lnTo>
                    <a:pt x="1479853" y="47277"/>
                  </a:lnTo>
                  <a:lnTo>
                    <a:pt x="1525449" y="37507"/>
                  </a:lnTo>
                  <a:lnTo>
                    <a:pt x="1571443" y="28832"/>
                  </a:lnTo>
                  <a:lnTo>
                    <a:pt x="1617819" y="21268"/>
                  </a:lnTo>
                  <a:lnTo>
                    <a:pt x="1664564" y="14829"/>
                  </a:lnTo>
                  <a:lnTo>
                    <a:pt x="1711662" y="9528"/>
                  </a:lnTo>
                  <a:lnTo>
                    <a:pt x="1759100" y="5381"/>
                  </a:lnTo>
                  <a:lnTo>
                    <a:pt x="1806864" y="2401"/>
                  </a:lnTo>
                  <a:lnTo>
                    <a:pt x="1854939" y="602"/>
                  </a:lnTo>
                  <a:lnTo>
                    <a:pt x="1903310" y="0"/>
                  </a:lnTo>
                  <a:lnTo>
                    <a:pt x="3806621" y="0"/>
                  </a:lnTo>
                  <a:lnTo>
                    <a:pt x="3806621" y="2671991"/>
                  </a:lnTo>
                  <a:lnTo>
                    <a:pt x="3806019" y="2720362"/>
                  </a:lnTo>
                  <a:lnTo>
                    <a:pt x="3804220" y="2768437"/>
                  </a:lnTo>
                  <a:lnTo>
                    <a:pt x="3801240" y="2816201"/>
                  </a:lnTo>
                  <a:lnTo>
                    <a:pt x="3801188" y="2816791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34884" y="4408101"/>
              <a:ext cx="3172460" cy="2432050"/>
            </a:xfrm>
            <a:custGeom>
              <a:avLst/>
              <a:gdLst/>
              <a:ahLst/>
              <a:cxnLst/>
              <a:rect l="l" t="t" r="r" b="b"/>
              <a:pathLst>
                <a:path w="3172459" h="2432050">
                  <a:moveTo>
                    <a:pt x="0" y="2431902"/>
                  </a:moveTo>
                  <a:lnTo>
                    <a:pt x="0" y="1586090"/>
                  </a:lnTo>
                  <a:lnTo>
                    <a:pt x="727" y="1537598"/>
                  </a:lnTo>
                  <a:lnTo>
                    <a:pt x="2894" y="1489469"/>
                  </a:lnTo>
                  <a:lnTo>
                    <a:pt x="6481" y="1441722"/>
                  </a:lnTo>
                  <a:lnTo>
                    <a:pt x="11468" y="1394379"/>
                  </a:lnTo>
                  <a:lnTo>
                    <a:pt x="17832" y="1347460"/>
                  </a:lnTo>
                  <a:lnTo>
                    <a:pt x="25554" y="1300986"/>
                  </a:lnTo>
                  <a:lnTo>
                    <a:pt x="34612" y="1254977"/>
                  </a:lnTo>
                  <a:lnTo>
                    <a:pt x="44987" y="1209456"/>
                  </a:lnTo>
                  <a:lnTo>
                    <a:pt x="56656" y="1164441"/>
                  </a:lnTo>
                  <a:lnTo>
                    <a:pt x="69601" y="1119954"/>
                  </a:lnTo>
                  <a:lnTo>
                    <a:pt x="83799" y="1076016"/>
                  </a:lnTo>
                  <a:lnTo>
                    <a:pt x="99230" y="1032648"/>
                  </a:lnTo>
                  <a:lnTo>
                    <a:pt x="115873" y="989869"/>
                  </a:lnTo>
                  <a:lnTo>
                    <a:pt x="133708" y="947702"/>
                  </a:lnTo>
                  <a:lnTo>
                    <a:pt x="152714" y="906166"/>
                  </a:lnTo>
                  <a:lnTo>
                    <a:pt x="172869" y="865283"/>
                  </a:lnTo>
                  <a:lnTo>
                    <a:pt x="194154" y="825072"/>
                  </a:lnTo>
                  <a:lnTo>
                    <a:pt x="216548" y="785556"/>
                  </a:lnTo>
                  <a:lnTo>
                    <a:pt x="240030" y="746754"/>
                  </a:lnTo>
                  <a:lnTo>
                    <a:pt x="264578" y="708687"/>
                  </a:lnTo>
                  <a:lnTo>
                    <a:pt x="290173" y="671376"/>
                  </a:lnTo>
                  <a:lnTo>
                    <a:pt x="316794" y="634843"/>
                  </a:lnTo>
                  <a:lnTo>
                    <a:pt x="344420" y="599106"/>
                  </a:lnTo>
                  <a:lnTo>
                    <a:pt x="373029" y="564188"/>
                  </a:lnTo>
                  <a:lnTo>
                    <a:pt x="402602" y="530109"/>
                  </a:lnTo>
                  <a:lnTo>
                    <a:pt x="433118" y="496890"/>
                  </a:lnTo>
                  <a:lnTo>
                    <a:pt x="464556" y="464551"/>
                  </a:lnTo>
                  <a:lnTo>
                    <a:pt x="496895" y="433114"/>
                  </a:lnTo>
                  <a:lnTo>
                    <a:pt x="530114" y="402598"/>
                  </a:lnTo>
                  <a:lnTo>
                    <a:pt x="564194" y="373025"/>
                  </a:lnTo>
                  <a:lnTo>
                    <a:pt x="599112" y="344416"/>
                  </a:lnTo>
                  <a:lnTo>
                    <a:pt x="634848" y="316790"/>
                  </a:lnTo>
                  <a:lnTo>
                    <a:pt x="671382" y="290170"/>
                  </a:lnTo>
                  <a:lnTo>
                    <a:pt x="708693" y="264575"/>
                  </a:lnTo>
                  <a:lnTo>
                    <a:pt x="746759" y="240027"/>
                  </a:lnTo>
                  <a:lnTo>
                    <a:pt x="785561" y="216545"/>
                  </a:lnTo>
                  <a:lnTo>
                    <a:pt x="825078" y="194152"/>
                  </a:lnTo>
                  <a:lnTo>
                    <a:pt x="865288" y="172867"/>
                  </a:lnTo>
                  <a:lnTo>
                    <a:pt x="906172" y="152712"/>
                  </a:lnTo>
                  <a:lnTo>
                    <a:pt x="947707" y="133706"/>
                  </a:lnTo>
                  <a:lnTo>
                    <a:pt x="989875" y="115871"/>
                  </a:lnTo>
                  <a:lnTo>
                    <a:pt x="1032653" y="99228"/>
                  </a:lnTo>
                  <a:lnTo>
                    <a:pt x="1076021" y="83797"/>
                  </a:lnTo>
                  <a:lnTo>
                    <a:pt x="1119959" y="69600"/>
                  </a:lnTo>
                  <a:lnTo>
                    <a:pt x="1164445" y="56656"/>
                  </a:lnTo>
                  <a:lnTo>
                    <a:pt x="1209460" y="44986"/>
                  </a:lnTo>
                  <a:lnTo>
                    <a:pt x="1254981" y="34612"/>
                  </a:lnTo>
                  <a:lnTo>
                    <a:pt x="1300989" y="25553"/>
                  </a:lnTo>
                  <a:lnTo>
                    <a:pt x="1347463" y="17832"/>
                  </a:lnTo>
                  <a:lnTo>
                    <a:pt x="1394381" y="11467"/>
                  </a:lnTo>
                  <a:lnTo>
                    <a:pt x="1441724" y="6481"/>
                  </a:lnTo>
                  <a:lnTo>
                    <a:pt x="1489470" y="2894"/>
                  </a:lnTo>
                  <a:lnTo>
                    <a:pt x="1537599" y="727"/>
                  </a:lnTo>
                  <a:lnTo>
                    <a:pt x="1586090" y="0"/>
                  </a:lnTo>
                  <a:lnTo>
                    <a:pt x="3172180" y="0"/>
                  </a:lnTo>
                  <a:lnTo>
                    <a:pt x="3172180" y="2226652"/>
                  </a:lnTo>
                  <a:lnTo>
                    <a:pt x="3171453" y="2275143"/>
                  </a:lnTo>
                  <a:lnTo>
                    <a:pt x="3169285" y="2323272"/>
                  </a:lnTo>
                  <a:lnTo>
                    <a:pt x="3165698" y="2371018"/>
                  </a:lnTo>
                  <a:lnTo>
                    <a:pt x="3160712" y="2418361"/>
                  </a:lnTo>
                  <a:lnTo>
                    <a:pt x="3158876" y="2431902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85050" y="2755471"/>
            <a:ext cx="617982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 spc="-35" dirty="0">
                <a:solidFill>
                  <a:srgbClr val="01646C"/>
                </a:solidFill>
                <a:latin typeface="HelveticaNeueLT Std Med"/>
                <a:cs typeface="Arial" panose="020B0604020202020204" pitchFamily="34" charset="0"/>
              </a:rPr>
              <a:t>Qualifications information session</a:t>
            </a:r>
            <a:endParaRPr sz="4000" dirty="0">
              <a:latin typeface="HelveticaNeueLT Std Med"/>
              <a:cs typeface="Arial" panose="020B0604020202020204" pitchFamily="34" charset="0"/>
            </a:endParaRPr>
          </a:p>
        </p:txBody>
      </p:sp>
      <p:pic>
        <p:nvPicPr>
          <p:cNvPr id="15" name="Picture 14" descr="A yellow circle with black text&#10;&#10;Description automatically generated">
            <a:extLst>
              <a:ext uri="{FF2B5EF4-FFF2-40B4-BE49-F238E27FC236}">
                <a16:creationId xmlns:a16="http://schemas.microsoft.com/office/drawing/2014/main" id="{7B36B2B0-9FB0-037F-01DD-4F41347C7F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95" y="588756"/>
            <a:ext cx="1717879" cy="1921443"/>
          </a:xfrm>
          <a:prstGeom prst="rect">
            <a:avLst/>
          </a:prstGeom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id="{763DD80D-5D51-48E9-33B7-F059C32C4472}"/>
              </a:ext>
            </a:extLst>
          </p:cNvPr>
          <p:cNvSpPr txBox="1"/>
          <p:nvPr/>
        </p:nvSpPr>
        <p:spPr>
          <a:xfrm>
            <a:off x="602412" y="4216552"/>
            <a:ext cx="4702810" cy="1742785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lang="en-US" sz="2200">
                <a:solidFill>
                  <a:srgbClr val="58595B"/>
                </a:solidFill>
                <a:latin typeface="HelveticaNeueLT Std Lt"/>
                <a:cs typeface="Arial" panose="020B0604020202020204" pitchFamily="34" charset="0"/>
              </a:rPr>
              <a:t>Katherine Carlyon (ARMA)</a:t>
            </a:r>
          </a:p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lang="en-US" sz="2200">
                <a:solidFill>
                  <a:srgbClr val="58595B"/>
                </a:solidFill>
                <a:latin typeface="HelveticaNeueLT Std Lt"/>
                <a:cs typeface="Arial" panose="020B0604020202020204" pitchFamily="34" charset="0"/>
              </a:rPr>
              <a:t>James Dunphy (ARMA)</a:t>
            </a:r>
          </a:p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lang="en-US" sz="2200">
                <a:solidFill>
                  <a:srgbClr val="58595B"/>
                </a:solidFill>
                <a:latin typeface="HelveticaNeueLT Std Lt"/>
                <a:cs typeface="Arial"/>
              </a:rPr>
              <a:t>Camelia Dijkstra (Director of Qualifications)</a:t>
            </a:r>
            <a:endParaRPr lang="en-US" sz="2200">
              <a:latin typeface="HelveticaNeueLT Std Lt"/>
              <a:cs typeface="Arial"/>
            </a:endParaRPr>
          </a:p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lang="en-US" sz="2200">
                <a:solidFill>
                  <a:srgbClr val="58595B"/>
                </a:solidFill>
                <a:latin typeface="HelveticaNeueLT Std Lt"/>
                <a:cs typeface="HelveticaNeueLT Std Lt"/>
              </a:rPr>
              <a:t> </a:t>
            </a:r>
            <a:endParaRPr sz="2200">
              <a:latin typeface="HelveticaNeueLT Std Lt"/>
              <a:cs typeface="HelveticaNeueLT Std 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EF37B-5943-2D6C-7BC8-C4D0F10F1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DF7BAA54-24CD-ACB0-AD8B-DFBB11889B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2639" y="356717"/>
            <a:ext cx="11277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/>
              <a:t>Advanced units (optional)</a:t>
            </a:r>
            <a:endParaRPr spc="-30"/>
          </a:p>
        </p:txBody>
      </p:sp>
      <p:grpSp>
        <p:nvGrpSpPr>
          <p:cNvPr id="9" name="object 9">
            <a:extLst>
              <a:ext uri="{FF2B5EF4-FFF2-40B4-BE49-F238E27FC236}">
                <a16:creationId xmlns:a16="http://schemas.microsoft.com/office/drawing/2014/main" id="{B8693041-5521-FE07-C403-EE9B8761E282}"/>
              </a:ext>
            </a:extLst>
          </p:cNvPr>
          <p:cNvGrpSpPr/>
          <p:nvPr/>
        </p:nvGrpSpPr>
        <p:grpSpPr>
          <a:xfrm>
            <a:off x="9364048" y="4546582"/>
            <a:ext cx="2813685" cy="2303145"/>
            <a:chOff x="9364048" y="4546582"/>
            <a:chExt cx="2813685" cy="230314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354EA3A4-FFF2-037E-387D-E247BE605982}"/>
                </a:ext>
              </a:extLst>
            </p:cNvPr>
            <p:cNvSpPr/>
            <p:nvPr/>
          </p:nvSpPr>
          <p:spPr>
            <a:xfrm>
              <a:off x="10505707" y="5901022"/>
              <a:ext cx="1662430" cy="939165"/>
            </a:xfrm>
            <a:custGeom>
              <a:avLst/>
              <a:gdLst/>
              <a:ahLst/>
              <a:cxnLst/>
              <a:rect l="l" t="t" r="r" b="b"/>
              <a:pathLst>
                <a:path w="1662429" h="939165">
                  <a:moveTo>
                    <a:pt x="0" y="938982"/>
                  </a:moveTo>
                  <a:lnTo>
                    <a:pt x="11748" y="873971"/>
                  </a:lnTo>
                  <a:lnTo>
                    <a:pt x="22462" y="828906"/>
                  </a:lnTo>
                  <a:lnTo>
                    <a:pt x="34989" y="784572"/>
                  </a:lnTo>
                  <a:lnTo>
                    <a:pt x="49288" y="741011"/>
                  </a:lnTo>
                  <a:lnTo>
                    <a:pt x="65316" y="698265"/>
                  </a:lnTo>
                  <a:lnTo>
                    <a:pt x="83033" y="656376"/>
                  </a:lnTo>
                  <a:lnTo>
                    <a:pt x="102397" y="615384"/>
                  </a:lnTo>
                  <a:lnTo>
                    <a:pt x="123365" y="575331"/>
                  </a:lnTo>
                  <a:lnTo>
                    <a:pt x="145897" y="536260"/>
                  </a:lnTo>
                  <a:lnTo>
                    <a:pt x="169951" y="498211"/>
                  </a:lnTo>
                  <a:lnTo>
                    <a:pt x="195485" y="461226"/>
                  </a:lnTo>
                  <a:lnTo>
                    <a:pt x="222458" y="425347"/>
                  </a:lnTo>
                  <a:lnTo>
                    <a:pt x="250828" y="390616"/>
                  </a:lnTo>
                  <a:lnTo>
                    <a:pt x="280553" y="357074"/>
                  </a:lnTo>
                  <a:lnTo>
                    <a:pt x="311592" y="324762"/>
                  </a:lnTo>
                  <a:lnTo>
                    <a:pt x="343903" y="293723"/>
                  </a:lnTo>
                  <a:lnTo>
                    <a:pt x="377445" y="263997"/>
                  </a:lnTo>
                  <a:lnTo>
                    <a:pt x="412176" y="235627"/>
                  </a:lnTo>
                  <a:lnTo>
                    <a:pt x="448055" y="208655"/>
                  </a:lnTo>
                  <a:lnTo>
                    <a:pt x="485039" y="183120"/>
                  </a:lnTo>
                  <a:lnTo>
                    <a:pt x="523087" y="159066"/>
                  </a:lnTo>
                  <a:lnTo>
                    <a:pt x="562159" y="136534"/>
                  </a:lnTo>
                  <a:lnTo>
                    <a:pt x="602211" y="115566"/>
                  </a:lnTo>
                  <a:lnTo>
                    <a:pt x="643202" y="96202"/>
                  </a:lnTo>
                  <a:lnTo>
                    <a:pt x="685091" y="78485"/>
                  </a:lnTo>
                  <a:lnTo>
                    <a:pt x="727837" y="62457"/>
                  </a:lnTo>
                  <a:lnTo>
                    <a:pt x="771397" y="48158"/>
                  </a:lnTo>
                  <a:lnTo>
                    <a:pt x="815730" y="35631"/>
                  </a:lnTo>
                  <a:lnTo>
                    <a:pt x="860794" y="24917"/>
                  </a:lnTo>
                  <a:lnTo>
                    <a:pt x="906548" y="16058"/>
                  </a:lnTo>
                  <a:lnTo>
                    <a:pt x="952950" y="9095"/>
                  </a:lnTo>
                  <a:lnTo>
                    <a:pt x="999959" y="4069"/>
                  </a:lnTo>
                  <a:lnTo>
                    <a:pt x="1047533" y="1024"/>
                  </a:lnTo>
                  <a:lnTo>
                    <a:pt x="1095630" y="0"/>
                  </a:lnTo>
                  <a:lnTo>
                    <a:pt x="1662288" y="0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0B814544-8C96-538A-F7D3-F372A971AEE1}"/>
                </a:ext>
              </a:extLst>
            </p:cNvPr>
            <p:cNvSpPr/>
            <p:nvPr/>
          </p:nvSpPr>
          <p:spPr>
            <a:xfrm>
              <a:off x="10118175" y="5447538"/>
              <a:ext cx="2050414" cy="1392555"/>
            </a:xfrm>
            <a:custGeom>
              <a:avLst/>
              <a:gdLst/>
              <a:ahLst/>
              <a:cxnLst/>
              <a:rect l="l" t="t" r="r" b="b"/>
              <a:pathLst>
                <a:path w="2050415" h="1392554">
                  <a:moveTo>
                    <a:pt x="0" y="1392466"/>
                  </a:moveTo>
                  <a:lnTo>
                    <a:pt x="3867" y="1342981"/>
                  </a:lnTo>
                  <a:lnTo>
                    <a:pt x="9097" y="1296099"/>
                  </a:lnTo>
                  <a:lnTo>
                    <a:pt x="15769" y="1249667"/>
                  </a:lnTo>
                  <a:lnTo>
                    <a:pt x="23861" y="1203709"/>
                  </a:lnTo>
                  <a:lnTo>
                    <a:pt x="33349" y="1158248"/>
                  </a:lnTo>
                  <a:lnTo>
                    <a:pt x="44211" y="1113307"/>
                  </a:lnTo>
                  <a:lnTo>
                    <a:pt x="56423" y="1068908"/>
                  </a:lnTo>
                  <a:lnTo>
                    <a:pt x="69962" y="1025076"/>
                  </a:lnTo>
                  <a:lnTo>
                    <a:pt x="84805" y="981833"/>
                  </a:lnTo>
                  <a:lnTo>
                    <a:pt x="100930" y="939203"/>
                  </a:lnTo>
                  <a:lnTo>
                    <a:pt x="118312" y="897207"/>
                  </a:lnTo>
                  <a:lnTo>
                    <a:pt x="136930" y="855870"/>
                  </a:lnTo>
                  <a:lnTo>
                    <a:pt x="156759" y="815214"/>
                  </a:lnTo>
                  <a:lnTo>
                    <a:pt x="177777" y="775263"/>
                  </a:lnTo>
                  <a:lnTo>
                    <a:pt x="199961" y="736039"/>
                  </a:lnTo>
                  <a:lnTo>
                    <a:pt x="223288" y="697566"/>
                  </a:lnTo>
                  <a:lnTo>
                    <a:pt x="247734" y="659866"/>
                  </a:lnTo>
                  <a:lnTo>
                    <a:pt x="273277" y="622963"/>
                  </a:lnTo>
                  <a:lnTo>
                    <a:pt x="299894" y="586880"/>
                  </a:lnTo>
                  <a:lnTo>
                    <a:pt x="327561" y="551640"/>
                  </a:lnTo>
                  <a:lnTo>
                    <a:pt x="356255" y="517266"/>
                  </a:lnTo>
                  <a:lnTo>
                    <a:pt x="385954" y="483780"/>
                  </a:lnTo>
                  <a:lnTo>
                    <a:pt x="416634" y="451207"/>
                  </a:lnTo>
                  <a:lnTo>
                    <a:pt x="448272" y="419569"/>
                  </a:lnTo>
                  <a:lnTo>
                    <a:pt x="480845" y="388889"/>
                  </a:lnTo>
                  <a:lnTo>
                    <a:pt x="514330" y="359190"/>
                  </a:lnTo>
                  <a:lnTo>
                    <a:pt x="548705" y="330496"/>
                  </a:lnTo>
                  <a:lnTo>
                    <a:pt x="583945" y="302829"/>
                  </a:lnTo>
                  <a:lnTo>
                    <a:pt x="620028" y="276213"/>
                  </a:lnTo>
                  <a:lnTo>
                    <a:pt x="656931" y="250670"/>
                  </a:lnTo>
                  <a:lnTo>
                    <a:pt x="694630" y="226223"/>
                  </a:lnTo>
                  <a:lnTo>
                    <a:pt x="733104" y="202897"/>
                  </a:lnTo>
                  <a:lnTo>
                    <a:pt x="772327" y="180713"/>
                  </a:lnTo>
                  <a:lnTo>
                    <a:pt x="812279" y="159694"/>
                  </a:lnTo>
                  <a:lnTo>
                    <a:pt x="852935" y="139865"/>
                  </a:lnTo>
                  <a:lnTo>
                    <a:pt x="894272" y="121247"/>
                  </a:lnTo>
                  <a:lnTo>
                    <a:pt x="936267" y="103865"/>
                  </a:lnTo>
                  <a:lnTo>
                    <a:pt x="978898" y="87740"/>
                  </a:lnTo>
                  <a:lnTo>
                    <a:pt x="1022141" y="72897"/>
                  </a:lnTo>
                  <a:lnTo>
                    <a:pt x="1065973" y="59358"/>
                  </a:lnTo>
                  <a:lnTo>
                    <a:pt x="1110371" y="47146"/>
                  </a:lnTo>
                  <a:lnTo>
                    <a:pt x="1155313" y="36284"/>
                  </a:lnTo>
                  <a:lnTo>
                    <a:pt x="1200774" y="26796"/>
                  </a:lnTo>
                  <a:lnTo>
                    <a:pt x="1246732" y="18704"/>
                  </a:lnTo>
                  <a:lnTo>
                    <a:pt x="1293164" y="12032"/>
                  </a:lnTo>
                  <a:lnTo>
                    <a:pt x="1340046" y="6802"/>
                  </a:lnTo>
                  <a:lnTo>
                    <a:pt x="1387356" y="3038"/>
                  </a:lnTo>
                  <a:lnTo>
                    <a:pt x="1435071" y="763"/>
                  </a:lnTo>
                  <a:lnTo>
                    <a:pt x="1483167" y="0"/>
                  </a:lnTo>
                  <a:lnTo>
                    <a:pt x="2049821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0951C56A-E4D7-42FD-2436-D5617CD92093}"/>
                </a:ext>
              </a:extLst>
            </p:cNvPr>
            <p:cNvSpPr/>
            <p:nvPr/>
          </p:nvSpPr>
          <p:spPr>
            <a:xfrm>
              <a:off x="9745106" y="5002380"/>
              <a:ext cx="2423160" cy="1837689"/>
            </a:xfrm>
            <a:custGeom>
              <a:avLst/>
              <a:gdLst/>
              <a:ahLst/>
              <a:cxnLst/>
              <a:rect l="l" t="t" r="r" b="b"/>
              <a:pathLst>
                <a:path w="2423159" h="1837690">
                  <a:moveTo>
                    <a:pt x="0" y="1837623"/>
                  </a:moveTo>
                  <a:lnTo>
                    <a:pt x="2177" y="1760938"/>
                  </a:lnTo>
                  <a:lnTo>
                    <a:pt x="5174" y="1713634"/>
                  </a:lnTo>
                  <a:lnTo>
                    <a:pt x="9346" y="1666658"/>
                  </a:lnTo>
                  <a:lnTo>
                    <a:pt x="14677" y="1620025"/>
                  </a:lnTo>
                  <a:lnTo>
                    <a:pt x="21152" y="1573749"/>
                  </a:lnTo>
                  <a:lnTo>
                    <a:pt x="28757" y="1527844"/>
                  </a:lnTo>
                  <a:lnTo>
                    <a:pt x="37478" y="1482327"/>
                  </a:lnTo>
                  <a:lnTo>
                    <a:pt x="47300" y="1437210"/>
                  </a:lnTo>
                  <a:lnTo>
                    <a:pt x="58208" y="1392509"/>
                  </a:lnTo>
                  <a:lnTo>
                    <a:pt x="70188" y="1348238"/>
                  </a:lnTo>
                  <a:lnTo>
                    <a:pt x="83225" y="1304412"/>
                  </a:lnTo>
                  <a:lnTo>
                    <a:pt x="97304" y="1261045"/>
                  </a:lnTo>
                  <a:lnTo>
                    <a:pt x="112412" y="1218152"/>
                  </a:lnTo>
                  <a:lnTo>
                    <a:pt x="128533" y="1175748"/>
                  </a:lnTo>
                  <a:lnTo>
                    <a:pt x="145653" y="1133847"/>
                  </a:lnTo>
                  <a:lnTo>
                    <a:pt x="163757" y="1092463"/>
                  </a:lnTo>
                  <a:lnTo>
                    <a:pt x="182830" y="1051612"/>
                  </a:lnTo>
                  <a:lnTo>
                    <a:pt x="202859" y="1011307"/>
                  </a:lnTo>
                  <a:lnTo>
                    <a:pt x="223828" y="971564"/>
                  </a:lnTo>
                  <a:lnTo>
                    <a:pt x="245724" y="932397"/>
                  </a:lnTo>
                  <a:lnTo>
                    <a:pt x="268530" y="893821"/>
                  </a:lnTo>
                  <a:lnTo>
                    <a:pt x="292233" y="855849"/>
                  </a:lnTo>
                  <a:lnTo>
                    <a:pt x="316819" y="818498"/>
                  </a:lnTo>
                  <a:lnTo>
                    <a:pt x="342272" y="781780"/>
                  </a:lnTo>
                  <a:lnTo>
                    <a:pt x="368578" y="745712"/>
                  </a:lnTo>
                  <a:lnTo>
                    <a:pt x="395723" y="710307"/>
                  </a:lnTo>
                  <a:lnTo>
                    <a:pt x="423691" y="675580"/>
                  </a:lnTo>
                  <a:lnTo>
                    <a:pt x="452469" y="641546"/>
                  </a:lnTo>
                  <a:lnTo>
                    <a:pt x="482041" y="608219"/>
                  </a:lnTo>
                  <a:lnTo>
                    <a:pt x="512393" y="575614"/>
                  </a:lnTo>
                  <a:lnTo>
                    <a:pt x="543511" y="543745"/>
                  </a:lnTo>
                  <a:lnTo>
                    <a:pt x="575380" y="512627"/>
                  </a:lnTo>
                  <a:lnTo>
                    <a:pt x="607986" y="482275"/>
                  </a:lnTo>
                  <a:lnTo>
                    <a:pt x="641313" y="452703"/>
                  </a:lnTo>
                  <a:lnTo>
                    <a:pt x="675347" y="423925"/>
                  </a:lnTo>
                  <a:lnTo>
                    <a:pt x="710074" y="395957"/>
                  </a:lnTo>
                  <a:lnTo>
                    <a:pt x="745479" y="368813"/>
                  </a:lnTo>
                  <a:lnTo>
                    <a:pt x="781547" y="342507"/>
                  </a:lnTo>
                  <a:lnTo>
                    <a:pt x="818265" y="317054"/>
                  </a:lnTo>
                  <a:lnTo>
                    <a:pt x="855616" y="292469"/>
                  </a:lnTo>
                  <a:lnTo>
                    <a:pt x="893588" y="268766"/>
                  </a:lnTo>
                  <a:lnTo>
                    <a:pt x="932164" y="245959"/>
                  </a:lnTo>
                  <a:lnTo>
                    <a:pt x="971331" y="224064"/>
                  </a:lnTo>
                  <a:lnTo>
                    <a:pt x="1011074" y="203095"/>
                  </a:lnTo>
                  <a:lnTo>
                    <a:pt x="1051379" y="183067"/>
                  </a:lnTo>
                  <a:lnTo>
                    <a:pt x="1092230" y="163993"/>
                  </a:lnTo>
                  <a:lnTo>
                    <a:pt x="1133613" y="145889"/>
                  </a:lnTo>
                  <a:lnTo>
                    <a:pt x="1175515" y="128770"/>
                  </a:lnTo>
                  <a:lnTo>
                    <a:pt x="1217919" y="112649"/>
                  </a:lnTo>
                  <a:lnTo>
                    <a:pt x="1260811" y="97542"/>
                  </a:lnTo>
                  <a:lnTo>
                    <a:pt x="1304178" y="83462"/>
                  </a:lnTo>
                  <a:lnTo>
                    <a:pt x="1348004" y="70425"/>
                  </a:lnTo>
                  <a:lnTo>
                    <a:pt x="1392275" y="58446"/>
                  </a:lnTo>
                  <a:lnTo>
                    <a:pt x="1436975" y="47538"/>
                  </a:lnTo>
                  <a:lnTo>
                    <a:pt x="1482092" y="37716"/>
                  </a:lnTo>
                  <a:lnTo>
                    <a:pt x="1527609" y="28995"/>
                  </a:lnTo>
                  <a:lnTo>
                    <a:pt x="1573513" y="21390"/>
                  </a:lnTo>
                  <a:lnTo>
                    <a:pt x="1619789" y="14915"/>
                  </a:lnTo>
                  <a:lnTo>
                    <a:pt x="1666422" y="9584"/>
                  </a:lnTo>
                  <a:lnTo>
                    <a:pt x="1713397" y="5413"/>
                  </a:lnTo>
                  <a:lnTo>
                    <a:pt x="1760701" y="2415"/>
                  </a:lnTo>
                  <a:lnTo>
                    <a:pt x="1808318" y="606"/>
                  </a:lnTo>
                  <a:lnTo>
                    <a:pt x="1856234" y="0"/>
                  </a:lnTo>
                  <a:lnTo>
                    <a:pt x="2422890" y="0"/>
                  </a:lnTo>
                </a:path>
              </a:pathLst>
            </a:custGeom>
            <a:ln w="19049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70AC49ED-545F-3F35-972C-5ECF40E7BED7}"/>
                </a:ext>
              </a:extLst>
            </p:cNvPr>
            <p:cNvSpPr/>
            <p:nvPr/>
          </p:nvSpPr>
          <p:spPr>
            <a:xfrm>
              <a:off x="9373573" y="4556107"/>
              <a:ext cx="2794635" cy="2284095"/>
            </a:xfrm>
            <a:custGeom>
              <a:avLst/>
              <a:gdLst/>
              <a:ahLst/>
              <a:cxnLst/>
              <a:rect l="l" t="t" r="r" b="b"/>
              <a:pathLst>
                <a:path w="2794634" h="2284095">
                  <a:moveTo>
                    <a:pt x="0" y="2283896"/>
                  </a:moveTo>
                  <a:lnTo>
                    <a:pt x="0" y="2227770"/>
                  </a:lnTo>
                  <a:lnTo>
                    <a:pt x="516" y="2179326"/>
                  </a:lnTo>
                  <a:lnTo>
                    <a:pt x="2058" y="2131134"/>
                  </a:lnTo>
                  <a:lnTo>
                    <a:pt x="4615" y="2083205"/>
                  </a:lnTo>
                  <a:lnTo>
                    <a:pt x="8177" y="2035549"/>
                  </a:lnTo>
                  <a:lnTo>
                    <a:pt x="12733" y="1988178"/>
                  </a:lnTo>
                  <a:lnTo>
                    <a:pt x="18273" y="1941100"/>
                  </a:lnTo>
                  <a:lnTo>
                    <a:pt x="24786" y="1894327"/>
                  </a:lnTo>
                  <a:lnTo>
                    <a:pt x="32263" y="1847870"/>
                  </a:lnTo>
                  <a:lnTo>
                    <a:pt x="40692" y="1801737"/>
                  </a:lnTo>
                  <a:lnTo>
                    <a:pt x="50062" y="1755941"/>
                  </a:lnTo>
                  <a:lnTo>
                    <a:pt x="60365" y="1710492"/>
                  </a:lnTo>
                  <a:lnTo>
                    <a:pt x="71589" y="1665399"/>
                  </a:lnTo>
                  <a:lnTo>
                    <a:pt x="83723" y="1620673"/>
                  </a:lnTo>
                  <a:lnTo>
                    <a:pt x="96758" y="1576326"/>
                  </a:lnTo>
                  <a:lnTo>
                    <a:pt x="110682" y="1532367"/>
                  </a:lnTo>
                  <a:lnTo>
                    <a:pt x="125486" y="1488806"/>
                  </a:lnTo>
                  <a:lnTo>
                    <a:pt x="141158" y="1445655"/>
                  </a:lnTo>
                  <a:lnTo>
                    <a:pt x="157690" y="1402923"/>
                  </a:lnTo>
                  <a:lnTo>
                    <a:pt x="175069" y="1360621"/>
                  </a:lnTo>
                  <a:lnTo>
                    <a:pt x="193286" y="1318760"/>
                  </a:lnTo>
                  <a:lnTo>
                    <a:pt x="212329" y="1277350"/>
                  </a:lnTo>
                  <a:lnTo>
                    <a:pt x="232190" y="1236401"/>
                  </a:lnTo>
                  <a:lnTo>
                    <a:pt x="252857" y="1195924"/>
                  </a:lnTo>
                  <a:lnTo>
                    <a:pt x="274319" y="1155930"/>
                  </a:lnTo>
                  <a:lnTo>
                    <a:pt x="296567" y="1116428"/>
                  </a:lnTo>
                  <a:lnTo>
                    <a:pt x="319590" y="1077429"/>
                  </a:lnTo>
                  <a:lnTo>
                    <a:pt x="343377" y="1038944"/>
                  </a:lnTo>
                  <a:lnTo>
                    <a:pt x="367918" y="1000983"/>
                  </a:lnTo>
                  <a:lnTo>
                    <a:pt x="393202" y="963557"/>
                  </a:lnTo>
                  <a:lnTo>
                    <a:pt x="419220" y="926675"/>
                  </a:lnTo>
                  <a:lnTo>
                    <a:pt x="445960" y="890350"/>
                  </a:lnTo>
                  <a:lnTo>
                    <a:pt x="473413" y="854590"/>
                  </a:lnTo>
                  <a:lnTo>
                    <a:pt x="501567" y="819406"/>
                  </a:lnTo>
                  <a:lnTo>
                    <a:pt x="530413" y="784809"/>
                  </a:lnTo>
                  <a:lnTo>
                    <a:pt x="559939" y="750809"/>
                  </a:lnTo>
                  <a:lnTo>
                    <a:pt x="590136" y="717417"/>
                  </a:lnTo>
                  <a:lnTo>
                    <a:pt x="620992" y="684644"/>
                  </a:lnTo>
                  <a:lnTo>
                    <a:pt x="652499" y="652499"/>
                  </a:lnTo>
                  <a:lnTo>
                    <a:pt x="684644" y="620992"/>
                  </a:lnTo>
                  <a:lnTo>
                    <a:pt x="717417" y="590136"/>
                  </a:lnTo>
                  <a:lnTo>
                    <a:pt x="750809" y="559939"/>
                  </a:lnTo>
                  <a:lnTo>
                    <a:pt x="784809" y="530413"/>
                  </a:lnTo>
                  <a:lnTo>
                    <a:pt x="819406" y="501567"/>
                  </a:lnTo>
                  <a:lnTo>
                    <a:pt x="854590" y="473413"/>
                  </a:lnTo>
                  <a:lnTo>
                    <a:pt x="890350" y="445960"/>
                  </a:lnTo>
                  <a:lnTo>
                    <a:pt x="926675" y="419220"/>
                  </a:lnTo>
                  <a:lnTo>
                    <a:pt x="963557" y="393202"/>
                  </a:lnTo>
                  <a:lnTo>
                    <a:pt x="1000983" y="367918"/>
                  </a:lnTo>
                  <a:lnTo>
                    <a:pt x="1038944" y="343377"/>
                  </a:lnTo>
                  <a:lnTo>
                    <a:pt x="1077429" y="319590"/>
                  </a:lnTo>
                  <a:lnTo>
                    <a:pt x="1116428" y="296567"/>
                  </a:lnTo>
                  <a:lnTo>
                    <a:pt x="1155930" y="274319"/>
                  </a:lnTo>
                  <a:lnTo>
                    <a:pt x="1195924" y="252857"/>
                  </a:lnTo>
                  <a:lnTo>
                    <a:pt x="1236401" y="232190"/>
                  </a:lnTo>
                  <a:lnTo>
                    <a:pt x="1277350" y="212329"/>
                  </a:lnTo>
                  <a:lnTo>
                    <a:pt x="1318760" y="193286"/>
                  </a:lnTo>
                  <a:lnTo>
                    <a:pt x="1360621" y="175069"/>
                  </a:lnTo>
                  <a:lnTo>
                    <a:pt x="1402923" y="157690"/>
                  </a:lnTo>
                  <a:lnTo>
                    <a:pt x="1445655" y="141158"/>
                  </a:lnTo>
                  <a:lnTo>
                    <a:pt x="1488806" y="125486"/>
                  </a:lnTo>
                  <a:lnTo>
                    <a:pt x="1532367" y="110682"/>
                  </a:lnTo>
                  <a:lnTo>
                    <a:pt x="1576326" y="96758"/>
                  </a:lnTo>
                  <a:lnTo>
                    <a:pt x="1620673" y="83723"/>
                  </a:lnTo>
                  <a:lnTo>
                    <a:pt x="1665399" y="71589"/>
                  </a:lnTo>
                  <a:lnTo>
                    <a:pt x="1710492" y="60365"/>
                  </a:lnTo>
                  <a:lnTo>
                    <a:pt x="1755941" y="50062"/>
                  </a:lnTo>
                  <a:lnTo>
                    <a:pt x="1801737" y="40692"/>
                  </a:lnTo>
                  <a:lnTo>
                    <a:pt x="1847870" y="32263"/>
                  </a:lnTo>
                  <a:lnTo>
                    <a:pt x="1894327" y="24786"/>
                  </a:lnTo>
                  <a:lnTo>
                    <a:pt x="1941100" y="18273"/>
                  </a:lnTo>
                  <a:lnTo>
                    <a:pt x="1988178" y="12733"/>
                  </a:lnTo>
                  <a:lnTo>
                    <a:pt x="2035549" y="8177"/>
                  </a:lnTo>
                  <a:lnTo>
                    <a:pt x="2083205" y="4615"/>
                  </a:lnTo>
                  <a:lnTo>
                    <a:pt x="2131134" y="2058"/>
                  </a:lnTo>
                  <a:lnTo>
                    <a:pt x="2179326" y="516"/>
                  </a:lnTo>
                  <a:lnTo>
                    <a:pt x="2227770" y="0"/>
                  </a:lnTo>
                  <a:lnTo>
                    <a:pt x="2794422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4" name="Picture 13" descr="A yellow and black logo&#10;&#10;Description automatically generated">
            <a:extLst>
              <a:ext uri="{FF2B5EF4-FFF2-40B4-BE49-F238E27FC236}">
                <a16:creationId xmlns:a16="http://schemas.microsoft.com/office/drawing/2014/main" id="{30E46F28-BEB8-2B85-53C6-6E24436426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7B0C5C-C20A-5889-E660-05288A4C6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7900" y="1974850"/>
            <a:ext cx="8305800" cy="246221"/>
          </a:xfrm>
        </p:spPr>
        <p:txBody>
          <a:bodyPr/>
          <a:lstStyle/>
          <a:p>
            <a:endParaRPr lang="en-GB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3DD768D-4035-7D6E-CD8E-383205A27F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908677"/>
              </p:ext>
            </p:extLst>
          </p:nvPr>
        </p:nvGraphicFramePr>
        <p:xfrm>
          <a:off x="632639" y="1299676"/>
          <a:ext cx="9820563" cy="3736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8165">
                  <a:extLst>
                    <a:ext uri="{9D8B030D-6E8A-4147-A177-3AD203B41FA5}">
                      <a16:colId xmlns:a16="http://schemas.microsoft.com/office/drawing/2014/main" val="2965410941"/>
                    </a:ext>
                  </a:extLst>
                </a:gridCol>
                <a:gridCol w="6742398">
                  <a:extLst>
                    <a:ext uri="{9D8B030D-6E8A-4147-A177-3AD203B41FA5}">
                      <a16:colId xmlns:a16="http://schemas.microsoft.com/office/drawing/2014/main" val="4127301718"/>
                    </a:ext>
                  </a:extLst>
                </a:gridCol>
              </a:tblGrid>
              <a:tr h="3808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Unit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676D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Summary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67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067199"/>
                  </a:ext>
                </a:extLst>
              </a:tr>
              <a:tr h="939014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Delivering Results: People, </a:t>
                      </a:r>
                    </a:p>
                    <a:p>
                      <a:r>
                        <a:rPr lang="en-US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Systems and Processes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Designed to help students build their skills and understanding of how people, systems and processes must work together to deliver an efficient and effective service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525194"/>
                  </a:ext>
                </a:extLst>
              </a:tr>
              <a:tr h="1502422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Managing Collaborations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b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Designed to help students </a:t>
                      </a:r>
                      <a:r>
                        <a:rPr lang="en-US" sz="1800" b="0" i="0" u="none" strike="noStrike" noProof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gain the knowledge and understanding they need to support successful collaboration. These might be with similar </a:t>
                      </a:r>
                      <a:r>
                        <a:rPr lang="en-US" sz="1800" b="0" i="0" u="none" strike="noStrike" noProof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organisations</a:t>
                      </a:r>
                      <a:r>
                        <a:rPr lang="en-US" sz="1800" b="0" i="0" u="none" strike="noStrike" noProof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 in their own country or overseas, or they might be partnerships with different types of </a:t>
                      </a:r>
                      <a:r>
                        <a:rPr lang="en-US" sz="1800" b="0" i="0" u="none" strike="noStrike" noProof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organisation</a:t>
                      </a:r>
                      <a:r>
                        <a:rPr lang="en-US" sz="1800" b="0" i="0" u="none" strike="noStrike" noProof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, such as industry partners.</a:t>
                      </a:r>
                      <a:endParaRPr lang="en-US" b="0" i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161609"/>
                  </a:ext>
                </a:extLst>
              </a:tr>
              <a:tr h="65731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Data For Decision Making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b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Designed to help the student develop knowledge and understanding in working with data to provide useful management information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963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283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B412D-4A3E-7A57-32D8-CBFB786BF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CFFD7B89-1EBB-A297-0B94-A64AD06B7A1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34928"/>
            <a:ext cx="6083300" cy="756938"/>
          </a:xfrm>
          <a:prstGeom prst="rect">
            <a:avLst/>
          </a:prstGeom>
          <a:noFill/>
          <a:ln w="12700" cap="flat">
            <a:noFill/>
            <a:prstDash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0" vertOverflow="overflow" horzOverflow="overflow" vert="horz" wrap="square" lIns="91250" tIns="45625" rIns="91250" bIns="45625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marR="0" indent="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456240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4800" spc="-35">
                <a:solidFill>
                  <a:schemeClr val="tx1"/>
                </a:solidFill>
                <a:latin typeface="HelveticaNeueLT Std Med"/>
                <a:cs typeface="HelveticaNeueLT Std Med"/>
              </a:rPr>
              <a:t>Progamme delivery</a:t>
            </a:r>
            <a:endParaRPr lang="en-GB" sz="4790" b="0" kern="1200" spc="-50">
              <a:solidFill>
                <a:schemeClr val="tx1"/>
              </a:solidFill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69467718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1067300" y="1710242"/>
            <a:ext cx="8074710" cy="3775393"/>
          </a:xfrm>
          <a:prstGeom prst="rect">
            <a:avLst/>
          </a:prstGeom>
        </p:spPr>
        <p:txBody>
          <a:bodyPr vert="horz" wrap="square" lIns="0" tIns="134620" rIns="0" bIns="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latin typeface="Aptos"/>
              </a:rPr>
              <a:t>Unit webinars are delivered live from November in chronological order approx. 6 – 8 weeks apart throughout the first year. These are followed by a live question and answer session to help students reflect and come prepared to talk about their assignments.</a:t>
            </a:r>
            <a:endParaRPr lang="en-US" sz="2000">
              <a:solidFill>
                <a:schemeClr val="tx1"/>
              </a:solidFill>
              <a:latin typeface="Apto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000">
              <a:solidFill>
                <a:schemeClr val="tx1"/>
              </a:solidFill>
              <a:latin typeface="Apto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latin typeface="Aptos"/>
              </a:rPr>
              <a:t>Each session is 90 – 120 minutes, and where possible are scheduled  between 09:30 – 11:30 or 13:00 – 15:00 Monday to Thursday. The webinar schedules will be sent to you in October</a:t>
            </a:r>
            <a:endParaRPr lang="en-GB" sz="2000">
              <a:solidFill>
                <a:schemeClr val="tx1"/>
              </a:solidFill>
              <a:latin typeface="Aptos"/>
              <a:cs typeface="Calibri" panose="020F0502020204030204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000">
              <a:solidFill>
                <a:schemeClr val="tx1"/>
              </a:solidFill>
              <a:latin typeface="Apto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latin typeface="Aptos"/>
              </a:rPr>
              <a:t>You can review the recordings saved to the qualifications resource hub or re-attend the next cohort’s webinars in your second year</a:t>
            </a:r>
            <a:endParaRPr lang="en-GB" sz="2000">
              <a:solidFill>
                <a:schemeClr val="tx1"/>
              </a:solidFill>
              <a:latin typeface="Aptos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buClr>
                <a:srgbClr val="58595B"/>
              </a:buClr>
              <a:buFont typeface="Helvetica Light"/>
              <a:buChar char="–"/>
            </a:pPr>
            <a:endParaRPr lang="en-US" sz="1400">
              <a:latin typeface="Helvetica Light"/>
              <a:cs typeface="Helvetica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6905" y="549894"/>
            <a:ext cx="669279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85339" algn="l"/>
              </a:tabLst>
            </a:pPr>
            <a:r>
              <a:rPr lang="en-GB" sz="3600"/>
              <a:t>The Qualifications Programme</a:t>
            </a:r>
            <a:endParaRPr spc="-10"/>
          </a:p>
        </p:txBody>
      </p:sp>
      <p:grpSp>
        <p:nvGrpSpPr>
          <p:cNvPr id="8" name="object 8"/>
          <p:cNvGrpSpPr/>
          <p:nvPr/>
        </p:nvGrpSpPr>
        <p:grpSpPr>
          <a:xfrm>
            <a:off x="9575999" y="-9525"/>
            <a:ext cx="2601595" cy="3748404"/>
            <a:chOff x="9575999" y="-9525"/>
            <a:chExt cx="2601595" cy="3748404"/>
          </a:xfrm>
        </p:grpSpPr>
        <p:sp>
          <p:nvSpPr>
            <p:cNvPr id="9" name="object 9"/>
            <p:cNvSpPr/>
            <p:nvPr/>
          </p:nvSpPr>
          <p:spPr>
            <a:xfrm>
              <a:off x="10759805" y="0"/>
              <a:ext cx="1408430" cy="2317750"/>
            </a:xfrm>
            <a:custGeom>
              <a:avLst/>
              <a:gdLst/>
              <a:ahLst/>
              <a:cxnLst/>
              <a:rect l="l" t="t" r="r" b="b"/>
              <a:pathLst>
                <a:path w="1408429" h="2317750">
                  <a:moveTo>
                    <a:pt x="1408191" y="2291447"/>
                  </a:moveTo>
                  <a:lnTo>
                    <a:pt x="1352356" y="2302129"/>
                  </a:lnTo>
                  <a:lnTo>
                    <a:pt x="1305985" y="2308736"/>
                  </a:lnTo>
                  <a:lnTo>
                    <a:pt x="1259046" y="2313501"/>
                  </a:lnTo>
                  <a:lnTo>
                    <a:pt x="1211576" y="2316388"/>
                  </a:lnTo>
                  <a:lnTo>
                    <a:pt x="1163612" y="2317358"/>
                  </a:lnTo>
                  <a:lnTo>
                    <a:pt x="0" y="2317358"/>
                  </a:lnTo>
                  <a:lnTo>
                    <a:pt x="0" y="683808"/>
                  </a:lnTo>
                  <a:lnTo>
                    <a:pt x="970" y="635843"/>
                  </a:lnTo>
                  <a:lnTo>
                    <a:pt x="3857" y="588372"/>
                  </a:lnTo>
                  <a:lnTo>
                    <a:pt x="8622" y="541432"/>
                  </a:lnTo>
                  <a:lnTo>
                    <a:pt x="15229" y="495061"/>
                  </a:lnTo>
                  <a:lnTo>
                    <a:pt x="23640" y="449296"/>
                  </a:lnTo>
                  <a:lnTo>
                    <a:pt x="33817" y="404174"/>
                  </a:lnTo>
                  <a:lnTo>
                    <a:pt x="45723" y="359733"/>
                  </a:lnTo>
                  <a:lnTo>
                    <a:pt x="59321" y="316011"/>
                  </a:lnTo>
                  <a:lnTo>
                    <a:pt x="74573" y="273044"/>
                  </a:lnTo>
                  <a:lnTo>
                    <a:pt x="91442" y="230870"/>
                  </a:lnTo>
                  <a:lnTo>
                    <a:pt x="109890" y="189528"/>
                  </a:lnTo>
                  <a:lnTo>
                    <a:pt x="129880" y="149053"/>
                  </a:lnTo>
                  <a:lnTo>
                    <a:pt x="151374" y="109484"/>
                  </a:lnTo>
                  <a:lnTo>
                    <a:pt x="174335" y="70858"/>
                  </a:lnTo>
                  <a:lnTo>
                    <a:pt x="198726" y="33212"/>
                  </a:lnTo>
                  <a:lnTo>
                    <a:pt x="222105" y="0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363855" y="0"/>
              <a:ext cx="1804670" cy="2793365"/>
            </a:xfrm>
            <a:custGeom>
              <a:avLst/>
              <a:gdLst/>
              <a:ahLst/>
              <a:cxnLst/>
              <a:rect l="l" t="t" r="r" b="b"/>
              <a:pathLst>
                <a:path w="1804670" h="2793365">
                  <a:moveTo>
                    <a:pt x="1804141" y="2774117"/>
                  </a:moveTo>
                  <a:lnTo>
                    <a:pt x="1751560" y="2781560"/>
                  </a:lnTo>
                  <a:lnTo>
                    <a:pt x="1704158" y="2786647"/>
                  </a:lnTo>
                  <a:lnTo>
                    <a:pt x="1656343" y="2790308"/>
                  </a:lnTo>
                  <a:lnTo>
                    <a:pt x="1608136" y="2792520"/>
                  </a:lnTo>
                  <a:lnTo>
                    <a:pt x="1559559" y="2793262"/>
                  </a:lnTo>
                  <a:lnTo>
                    <a:pt x="0" y="2793262"/>
                  </a:lnTo>
                  <a:lnTo>
                    <a:pt x="0" y="603845"/>
                  </a:lnTo>
                  <a:lnTo>
                    <a:pt x="742" y="555269"/>
                  </a:lnTo>
                  <a:lnTo>
                    <a:pt x="2954" y="507062"/>
                  </a:lnTo>
                  <a:lnTo>
                    <a:pt x="6614" y="459247"/>
                  </a:lnTo>
                  <a:lnTo>
                    <a:pt x="11701" y="411845"/>
                  </a:lnTo>
                  <a:lnTo>
                    <a:pt x="18193" y="364877"/>
                  </a:lnTo>
                  <a:lnTo>
                    <a:pt x="26069" y="318366"/>
                  </a:lnTo>
                  <a:lnTo>
                    <a:pt x="35307" y="272333"/>
                  </a:lnTo>
                  <a:lnTo>
                    <a:pt x="45885" y="226799"/>
                  </a:lnTo>
                  <a:lnTo>
                    <a:pt x="57783" y="181785"/>
                  </a:lnTo>
                  <a:lnTo>
                    <a:pt x="70977" y="137315"/>
                  </a:lnTo>
                  <a:lnTo>
                    <a:pt x="85447" y="93408"/>
                  </a:lnTo>
                  <a:lnTo>
                    <a:pt x="101172" y="50087"/>
                  </a:lnTo>
                  <a:lnTo>
                    <a:pt x="118129" y="7373"/>
                  </a:lnTo>
                  <a:lnTo>
                    <a:pt x="121312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975174" y="0"/>
              <a:ext cx="2193290" cy="3260725"/>
            </a:xfrm>
            <a:custGeom>
              <a:avLst/>
              <a:gdLst/>
              <a:ahLst/>
              <a:cxnLst/>
              <a:rect l="l" t="t" r="r" b="b"/>
              <a:pathLst>
                <a:path w="2193290" h="3260725">
                  <a:moveTo>
                    <a:pt x="2192822" y="3245152"/>
                  </a:moveTo>
                  <a:lnTo>
                    <a:pt x="2138638" y="3251247"/>
                  </a:lnTo>
                  <a:lnTo>
                    <a:pt x="2091494" y="3255245"/>
                  </a:lnTo>
                  <a:lnTo>
                    <a:pt x="2044038" y="3258117"/>
                  </a:lnTo>
                  <a:lnTo>
                    <a:pt x="1996283" y="3259851"/>
                  </a:lnTo>
                  <a:lnTo>
                    <a:pt x="1948243" y="3260431"/>
                  </a:lnTo>
                  <a:lnTo>
                    <a:pt x="0" y="3260431"/>
                  </a:lnTo>
                  <a:lnTo>
                    <a:pt x="0" y="525359"/>
                  </a:lnTo>
                  <a:lnTo>
                    <a:pt x="580" y="477319"/>
                  </a:lnTo>
                  <a:lnTo>
                    <a:pt x="2313" y="429565"/>
                  </a:lnTo>
                  <a:lnTo>
                    <a:pt x="5186" y="382110"/>
                  </a:lnTo>
                  <a:lnTo>
                    <a:pt x="9184" y="334967"/>
                  </a:lnTo>
                  <a:lnTo>
                    <a:pt x="14295" y="288149"/>
                  </a:lnTo>
                  <a:lnTo>
                    <a:pt x="20505" y="241671"/>
                  </a:lnTo>
                  <a:lnTo>
                    <a:pt x="27801" y="195545"/>
                  </a:lnTo>
                  <a:lnTo>
                    <a:pt x="36169" y="149784"/>
                  </a:lnTo>
                  <a:lnTo>
                    <a:pt x="45597" y="104403"/>
                  </a:lnTo>
                  <a:lnTo>
                    <a:pt x="56070" y="59414"/>
                  </a:lnTo>
                  <a:lnTo>
                    <a:pt x="67576" y="14830"/>
                  </a:lnTo>
                  <a:lnTo>
                    <a:pt x="71782" y="0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585524" y="0"/>
              <a:ext cx="2582545" cy="3729354"/>
            </a:xfrm>
            <a:custGeom>
              <a:avLst/>
              <a:gdLst/>
              <a:ahLst/>
              <a:cxnLst/>
              <a:rect l="l" t="t" r="r" b="b"/>
              <a:pathLst>
                <a:path w="2582545" h="3729354">
                  <a:moveTo>
                    <a:pt x="2582472" y="3716073"/>
                  </a:moveTo>
                  <a:lnTo>
                    <a:pt x="2529635" y="3721013"/>
                  </a:lnTo>
                  <a:lnTo>
                    <a:pt x="2482076" y="3724389"/>
                  </a:lnTo>
                  <a:lnTo>
                    <a:pt x="2434260" y="3726813"/>
                  </a:lnTo>
                  <a:lnTo>
                    <a:pt x="2386195" y="3728274"/>
                  </a:lnTo>
                  <a:lnTo>
                    <a:pt x="2337892" y="3728763"/>
                  </a:lnTo>
                  <a:lnTo>
                    <a:pt x="0" y="3728763"/>
                  </a:lnTo>
                  <a:lnTo>
                    <a:pt x="0" y="446676"/>
                  </a:lnTo>
                  <a:lnTo>
                    <a:pt x="489" y="398373"/>
                  </a:lnTo>
                  <a:lnTo>
                    <a:pt x="1950" y="350309"/>
                  </a:lnTo>
                  <a:lnTo>
                    <a:pt x="4373" y="302492"/>
                  </a:lnTo>
                  <a:lnTo>
                    <a:pt x="7750" y="254933"/>
                  </a:lnTo>
                  <a:lnTo>
                    <a:pt x="12070" y="207640"/>
                  </a:lnTo>
                  <a:lnTo>
                    <a:pt x="17324" y="160624"/>
                  </a:lnTo>
                  <a:lnTo>
                    <a:pt x="23504" y="113893"/>
                  </a:lnTo>
                  <a:lnTo>
                    <a:pt x="30599" y="67458"/>
                  </a:lnTo>
                  <a:lnTo>
                    <a:pt x="38599" y="21327"/>
                  </a:lnTo>
                  <a:lnTo>
                    <a:pt x="42741" y="0"/>
                  </a:lnTo>
                </a:path>
              </a:pathLst>
            </a:custGeom>
            <a:ln w="19049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Picture 12" descr="A yellow and black logo&#10;&#10;Description automatically generated">
            <a:extLst>
              <a:ext uri="{FF2B5EF4-FFF2-40B4-BE49-F238E27FC236}">
                <a16:creationId xmlns:a16="http://schemas.microsoft.com/office/drawing/2014/main" id="{844C4DB3-7A5E-2416-5E3B-105EEEAC26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6CD8558-02F9-247D-A1C5-2E0AD7C48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85E1383-585C-228F-D57E-BFB8DB4A2A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67300" y="1690256"/>
            <a:ext cx="7414895" cy="3159839"/>
          </a:xfrm>
          <a:prstGeom prst="rect">
            <a:avLst/>
          </a:prstGeom>
        </p:spPr>
        <p:txBody>
          <a:bodyPr vert="horz" wrap="square" lIns="0" tIns="134620" rIns="0" bIns="0" rtlCol="0" anchor="t">
            <a:spAutoFit/>
          </a:bodyPr>
          <a:lstStyle/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>
                <a:latin typeface="Aptos"/>
              </a:rPr>
              <a:t>Identify a qualifications critical friend – </a:t>
            </a:r>
            <a:r>
              <a:rPr lang="en-GB" sz="2000">
                <a:latin typeface="Aptos"/>
              </a:rPr>
              <a:t>think about who will be able to give support and encouragement and possibly help you in your professional development</a:t>
            </a:r>
            <a:endParaRPr lang="en-US" sz="2000">
              <a:latin typeface="Aptos"/>
            </a:endParaRP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>
                <a:latin typeface="Aptos"/>
              </a:rPr>
              <a:t>Share your handbook and online resources 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>
                <a:latin typeface="Aptos"/>
              </a:rPr>
              <a:t>Agree a schedule that will work between you and your critical friend and meet as regularly as possible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>
                <a:latin typeface="Aptos"/>
              </a:rPr>
              <a:t>Get in touch if you have any questions or queries</a:t>
            </a:r>
          </a:p>
          <a:p>
            <a:pPr>
              <a:lnSpc>
                <a:spcPct val="100000"/>
              </a:lnSpc>
              <a:spcBef>
                <a:spcPts val="300"/>
              </a:spcBef>
              <a:buClr>
                <a:srgbClr val="58595B"/>
              </a:buClr>
              <a:buFont typeface="Helvetica Light"/>
              <a:buChar char="–"/>
            </a:pPr>
            <a:endParaRPr lang="en-US" sz="1400">
              <a:latin typeface="Helvetica Light"/>
              <a:cs typeface="Helvetica Light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7037A86-82C6-66BA-DFED-0269F9E615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6905" y="549894"/>
            <a:ext cx="669279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85339" algn="l"/>
              </a:tabLst>
            </a:pPr>
            <a:r>
              <a:rPr lang="en-GB" sz="3200"/>
              <a:t>Qualifications Critical Friend Support – key to success</a:t>
            </a:r>
            <a:endParaRPr spc="-1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8574249-A85B-9D65-726A-84D318FDC733}"/>
              </a:ext>
            </a:extLst>
          </p:cNvPr>
          <p:cNvSpPr/>
          <p:nvPr/>
        </p:nvSpPr>
        <p:spPr>
          <a:xfrm>
            <a:off x="1206500" y="5022850"/>
            <a:ext cx="7425055" cy="0"/>
          </a:xfrm>
          <a:custGeom>
            <a:avLst/>
            <a:gdLst/>
            <a:ahLst/>
            <a:cxnLst/>
            <a:rect l="l" t="t" r="r" b="b"/>
            <a:pathLst>
              <a:path w="7425055">
                <a:moveTo>
                  <a:pt x="0" y="0"/>
                </a:moveTo>
                <a:lnTo>
                  <a:pt x="7425004" y="0"/>
                </a:lnTo>
              </a:path>
            </a:pathLst>
          </a:custGeom>
          <a:ln w="12700">
            <a:solidFill>
              <a:srgbClr val="B4BB2E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60D589CD-44B5-3B2E-3EF9-42839B9F1E1B}"/>
              </a:ext>
            </a:extLst>
          </p:cNvPr>
          <p:cNvGrpSpPr/>
          <p:nvPr/>
        </p:nvGrpSpPr>
        <p:grpSpPr>
          <a:xfrm>
            <a:off x="9575999" y="-9525"/>
            <a:ext cx="2601595" cy="3748404"/>
            <a:chOff x="9575999" y="-9525"/>
            <a:chExt cx="2601595" cy="3748404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9B06E632-FA7B-0694-91ED-B0BB38142C13}"/>
                </a:ext>
              </a:extLst>
            </p:cNvPr>
            <p:cNvSpPr/>
            <p:nvPr/>
          </p:nvSpPr>
          <p:spPr>
            <a:xfrm>
              <a:off x="10759805" y="0"/>
              <a:ext cx="1408430" cy="2317750"/>
            </a:xfrm>
            <a:custGeom>
              <a:avLst/>
              <a:gdLst/>
              <a:ahLst/>
              <a:cxnLst/>
              <a:rect l="l" t="t" r="r" b="b"/>
              <a:pathLst>
                <a:path w="1408429" h="2317750">
                  <a:moveTo>
                    <a:pt x="1408191" y="2291447"/>
                  </a:moveTo>
                  <a:lnTo>
                    <a:pt x="1352356" y="2302129"/>
                  </a:lnTo>
                  <a:lnTo>
                    <a:pt x="1305985" y="2308736"/>
                  </a:lnTo>
                  <a:lnTo>
                    <a:pt x="1259046" y="2313501"/>
                  </a:lnTo>
                  <a:lnTo>
                    <a:pt x="1211576" y="2316388"/>
                  </a:lnTo>
                  <a:lnTo>
                    <a:pt x="1163612" y="2317358"/>
                  </a:lnTo>
                  <a:lnTo>
                    <a:pt x="0" y="2317358"/>
                  </a:lnTo>
                  <a:lnTo>
                    <a:pt x="0" y="683808"/>
                  </a:lnTo>
                  <a:lnTo>
                    <a:pt x="970" y="635843"/>
                  </a:lnTo>
                  <a:lnTo>
                    <a:pt x="3857" y="588372"/>
                  </a:lnTo>
                  <a:lnTo>
                    <a:pt x="8622" y="541432"/>
                  </a:lnTo>
                  <a:lnTo>
                    <a:pt x="15229" y="495061"/>
                  </a:lnTo>
                  <a:lnTo>
                    <a:pt x="23640" y="449296"/>
                  </a:lnTo>
                  <a:lnTo>
                    <a:pt x="33817" y="404174"/>
                  </a:lnTo>
                  <a:lnTo>
                    <a:pt x="45723" y="359733"/>
                  </a:lnTo>
                  <a:lnTo>
                    <a:pt x="59321" y="316011"/>
                  </a:lnTo>
                  <a:lnTo>
                    <a:pt x="74573" y="273044"/>
                  </a:lnTo>
                  <a:lnTo>
                    <a:pt x="91442" y="230870"/>
                  </a:lnTo>
                  <a:lnTo>
                    <a:pt x="109890" y="189528"/>
                  </a:lnTo>
                  <a:lnTo>
                    <a:pt x="129880" y="149053"/>
                  </a:lnTo>
                  <a:lnTo>
                    <a:pt x="151374" y="109484"/>
                  </a:lnTo>
                  <a:lnTo>
                    <a:pt x="174335" y="70858"/>
                  </a:lnTo>
                  <a:lnTo>
                    <a:pt x="198726" y="33212"/>
                  </a:lnTo>
                  <a:lnTo>
                    <a:pt x="222105" y="0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E2B363C-8A9F-2772-94CE-7CCF853F7A51}"/>
                </a:ext>
              </a:extLst>
            </p:cNvPr>
            <p:cNvSpPr/>
            <p:nvPr/>
          </p:nvSpPr>
          <p:spPr>
            <a:xfrm>
              <a:off x="10363855" y="0"/>
              <a:ext cx="1804670" cy="2793365"/>
            </a:xfrm>
            <a:custGeom>
              <a:avLst/>
              <a:gdLst/>
              <a:ahLst/>
              <a:cxnLst/>
              <a:rect l="l" t="t" r="r" b="b"/>
              <a:pathLst>
                <a:path w="1804670" h="2793365">
                  <a:moveTo>
                    <a:pt x="1804141" y="2774117"/>
                  </a:moveTo>
                  <a:lnTo>
                    <a:pt x="1751560" y="2781560"/>
                  </a:lnTo>
                  <a:lnTo>
                    <a:pt x="1704158" y="2786647"/>
                  </a:lnTo>
                  <a:lnTo>
                    <a:pt x="1656343" y="2790308"/>
                  </a:lnTo>
                  <a:lnTo>
                    <a:pt x="1608136" y="2792520"/>
                  </a:lnTo>
                  <a:lnTo>
                    <a:pt x="1559559" y="2793262"/>
                  </a:lnTo>
                  <a:lnTo>
                    <a:pt x="0" y="2793262"/>
                  </a:lnTo>
                  <a:lnTo>
                    <a:pt x="0" y="603845"/>
                  </a:lnTo>
                  <a:lnTo>
                    <a:pt x="742" y="555269"/>
                  </a:lnTo>
                  <a:lnTo>
                    <a:pt x="2954" y="507062"/>
                  </a:lnTo>
                  <a:lnTo>
                    <a:pt x="6614" y="459247"/>
                  </a:lnTo>
                  <a:lnTo>
                    <a:pt x="11701" y="411845"/>
                  </a:lnTo>
                  <a:lnTo>
                    <a:pt x="18193" y="364877"/>
                  </a:lnTo>
                  <a:lnTo>
                    <a:pt x="26069" y="318366"/>
                  </a:lnTo>
                  <a:lnTo>
                    <a:pt x="35307" y="272333"/>
                  </a:lnTo>
                  <a:lnTo>
                    <a:pt x="45885" y="226799"/>
                  </a:lnTo>
                  <a:lnTo>
                    <a:pt x="57783" y="181785"/>
                  </a:lnTo>
                  <a:lnTo>
                    <a:pt x="70977" y="137315"/>
                  </a:lnTo>
                  <a:lnTo>
                    <a:pt x="85447" y="93408"/>
                  </a:lnTo>
                  <a:lnTo>
                    <a:pt x="101172" y="50087"/>
                  </a:lnTo>
                  <a:lnTo>
                    <a:pt x="118129" y="7373"/>
                  </a:lnTo>
                  <a:lnTo>
                    <a:pt x="121312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6749BD59-0292-2A84-C104-5BDA28D7CDED}"/>
                </a:ext>
              </a:extLst>
            </p:cNvPr>
            <p:cNvSpPr/>
            <p:nvPr/>
          </p:nvSpPr>
          <p:spPr>
            <a:xfrm>
              <a:off x="9975174" y="0"/>
              <a:ext cx="2193290" cy="3260725"/>
            </a:xfrm>
            <a:custGeom>
              <a:avLst/>
              <a:gdLst/>
              <a:ahLst/>
              <a:cxnLst/>
              <a:rect l="l" t="t" r="r" b="b"/>
              <a:pathLst>
                <a:path w="2193290" h="3260725">
                  <a:moveTo>
                    <a:pt x="2192822" y="3245152"/>
                  </a:moveTo>
                  <a:lnTo>
                    <a:pt x="2138638" y="3251247"/>
                  </a:lnTo>
                  <a:lnTo>
                    <a:pt x="2091494" y="3255245"/>
                  </a:lnTo>
                  <a:lnTo>
                    <a:pt x="2044038" y="3258117"/>
                  </a:lnTo>
                  <a:lnTo>
                    <a:pt x="1996283" y="3259851"/>
                  </a:lnTo>
                  <a:lnTo>
                    <a:pt x="1948243" y="3260431"/>
                  </a:lnTo>
                  <a:lnTo>
                    <a:pt x="0" y="3260431"/>
                  </a:lnTo>
                  <a:lnTo>
                    <a:pt x="0" y="525359"/>
                  </a:lnTo>
                  <a:lnTo>
                    <a:pt x="580" y="477319"/>
                  </a:lnTo>
                  <a:lnTo>
                    <a:pt x="2313" y="429565"/>
                  </a:lnTo>
                  <a:lnTo>
                    <a:pt x="5186" y="382110"/>
                  </a:lnTo>
                  <a:lnTo>
                    <a:pt x="9184" y="334967"/>
                  </a:lnTo>
                  <a:lnTo>
                    <a:pt x="14295" y="288149"/>
                  </a:lnTo>
                  <a:lnTo>
                    <a:pt x="20505" y="241671"/>
                  </a:lnTo>
                  <a:lnTo>
                    <a:pt x="27801" y="195545"/>
                  </a:lnTo>
                  <a:lnTo>
                    <a:pt x="36169" y="149784"/>
                  </a:lnTo>
                  <a:lnTo>
                    <a:pt x="45597" y="104403"/>
                  </a:lnTo>
                  <a:lnTo>
                    <a:pt x="56070" y="59414"/>
                  </a:lnTo>
                  <a:lnTo>
                    <a:pt x="67576" y="14830"/>
                  </a:lnTo>
                  <a:lnTo>
                    <a:pt x="71782" y="0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CC0BECEC-86F8-CFA9-214C-5801428FE3DD}"/>
                </a:ext>
              </a:extLst>
            </p:cNvPr>
            <p:cNvSpPr/>
            <p:nvPr/>
          </p:nvSpPr>
          <p:spPr>
            <a:xfrm>
              <a:off x="9585524" y="0"/>
              <a:ext cx="2582545" cy="3729354"/>
            </a:xfrm>
            <a:custGeom>
              <a:avLst/>
              <a:gdLst/>
              <a:ahLst/>
              <a:cxnLst/>
              <a:rect l="l" t="t" r="r" b="b"/>
              <a:pathLst>
                <a:path w="2582545" h="3729354">
                  <a:moveTo>
                    <a:pt x="2582472" y="3716073"/>
                  </a:moveTo>
                  <a:lnTo>
                    <a:pt x="2529635" y="3721013"/>
                  </a:lnTo>
                  <a:lnTo>
                    <a:pt x="2482076" y="3724389"/>
                  </a:lnTo>
                  <a:lnTo>
                    <a:pt x="2434260" y="3726813"/>
                  </a:lnTo>
                  <a:lnTo>
                    <a:pt x="2386195" y="3728274"/>
                  </a:lnTo>
                  <a:lnTo>
                    <a:pt x="2337892" y="3728763"/>
                  </a:lnTo>
                  <a:lnTo>
                    <a:pt x="0" y="3728763"/>
                  </a:lnTo>
                  <a:lnTo>
                    <a:pt x="0" y="446676"/>
                  </a:lnTo>
                  <a:lnTo>
                    <a:pt x="489" y="398373"/>
                  </a:lnTo>
                  <a:lnTo>
                    <a:pt x="1950" y="350309"/>
                  </a:lnTo>
                  <a:lnTo>
                    <a:pt x="4373" y="302492"/>
                  </a:lnTo>
                  <a:lnTo>
                    <a:pt x="7750" y="254933"/>
                  </a:lnTo>
                  <a:lnTo>
                    <a:pt x="12070" y="207640"/>
                  </a:lnTo>
                  <a:lnTo>
                    <a:pt x="17324" y="160624"/>
                  </a:lnTo>
                  <a:lnTo>
                    <a:pt x="23504" y="113893"/>
                  </a:lnTo>
                  <a:lnTo>
                    <a:pt x="30599" y="67458"/>
                  </a:lnTo>
                  <a:lnTo>
                    <a:pt x="38599" y="21327"/>
                  </a:lnTo>
                  <a:lnTo>
                    <a:pt x="42741" y="0"/>
                  </a:lnTo>
                </a:path>
              </a:pathLst>
            </a:custGeom>
            <a:ln w="19049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3" name="Picture 12" descr="A yellow and black logo&#10;&#10;Description automatically generated">
            <a:extLst>
              <a:ext uri="{FF2B5EF4-FFF2-40B4-BE49-F238E27FC236}">
                <a16:creationId xmlns:a16="http://schemas.microsoft.com/office/drawing/2014/main" id="{6DF5110F-94DD-664A-E3A2-F575898031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0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9282109-EB5B-E27E-AAE2-1DF3945FB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9410CE00-C6EE-527E-5FE7-F46EF744B4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8157" y="325381"/>
            <a:ext cx="669279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85339" algn="l"/>
              </a:tabLst>
            </a:pPr>
            <a:r>
              <a:rPr lang="en-GB" sz="3200"/>
              <a:t>Assessments</a:t>
            </a:r>
            <a:endParaRPr spc="-10"/>
          </a:p>
        </p:txBody>
      </p:sp>
      <p:pic>
        <p:nvPicPr>
          <p:cNvPr id="13" name="Picture 12" descr="A yellow and black logo&#10;&#10;Description automatically generated">
            <a:extLst>
              <a:ext uri="{FF2B5EF4-FFF2-40B4-BE49-F238E27FC236}">
                <a16:creationId xmlns:a16="http://schemas.microsoft.com/office/drawing/2014/main" id="{9B4F07F1-3EF7-C1E0-B75A-76B9849074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  <p:graphicFrame>
        <p:nvGraphicFramePr>
          <p:cNvPr id="15" name="object 2">
            <a:extLst>
              <a:ext uri="{FF2B5EF4-FFF2-40B4-BE49-F238E27FC236}">
                <a16:creationId xmlns:a16="http://schemas.microsoft.com/office/drawing/2014/main" id="{A54EE201-92F7-BFE8-2CE1-1DB246BA98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0518620"/>
              </p:ext>
            </p:extLst>
          </p:nvPr>
        </p:nvGraphicFramePr>
        <p:xfrm>
          <a:off x="2111830" y="830648"/>
          <a:ext cx="9196614" cy="524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5036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A42D0-AA2B-427E-0E55-B148F40C2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A6004AED-5929-AB96-BF8B-018615E0447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34928"/>
            <a:ext cx="6083300" cy="756938"/>
          </a:xfrm>
          <a:prstGeom prst="rect">
            <a:avLst/>
          </a:prstGeom>
          <a:noFill/>
          <a:ln w="12700" cap="flat">
            <a:noFill/>
            <a:prstDash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0" vertOverflow="overflow" horzOverflow="overflow" vert="horz" wrap="square" lIns="91250" tIns="45625" rIns="91250" bIns="45625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marR="0" indent="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456240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4800" b="0" kern="1200" spc="-35">
                <a:solidFill>
                  <a:schemeClr val="tx1"/>
                </a:solidFill>
                <a:latin typeface="HelveticaNeueLT Std Med"/>
                <a:ea typeface="Helvetica Neue Thin" panose="020B0403020202020204" pitchFamily="34" charset="0"/>
                <a:cs typeface="Helvetica"/>
                <a:sym typeface="Helvetica"/>
              </a:rPr>
              <a:t>Benefits</a:t>
            </a:r>
            <a:endParaRPr lang="en-GB" sz="4790" b="0" kern="1200" spc="-50">
              <a:solidFill>
                <a:schemeClr val="tx1"/>
              </a:solidFill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8193941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2A78EC7-7496-0D29-771D-8930C0B95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2DB3A29-F04F-A649-7F2B-6F00A854C5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925685" y="1446999"/>
            <a:ext cx="9678486" cy="4083169"/>
          </a:xfrm>
          <a:prstGeom prst="rect">
            <a:avLst/>
          </a:prstGeom>
        </p:spPr>
        <p:txBody>
          <a:bodyPr vert="horz" wrap="square" lIns="0" tIns="134620" rIns="0" bIns="0" rtlCol="0" anchor="t">
            <a:spAutoFit/>
          </a:bodyPr>
          <a:lstStyle/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r>
              <a:rPr lang="en-GB" sz="2400">
                <a:latin typeface="Aptos" panose="020B0004020202020204" pitchFamily="34" charset="0"/>
              </a:rPr>
              <a:t>🎓 </a:t>
            </a:r>
            <a:r>
              <a:rPr lang="en-GB" sz="2400" b="1">
                <a:latin typeface="Aptos" panose="020B0004020202020204" pitchFamily="34" charset="0"/>
              </a:rPr>
              <a:t>Accredited Learning: </a:t>
            </a:r>
            <a:r>
              <a:rPr lang="en-GB" sz="2400">
                <a:latin typeface="Aptos" panose="020B0004020202020204" pitchFamily="34" charset="0"/>
              </a:rPr>
              <a:t>OFQUAL-regulated qualifications with ATHE accreditation and certificate</a:t>
            </a:r>
          </a:p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r>
              <a:rPr lang="en-GB" sz="2400">
                <a:latin typeface="Aptos" panose="020B0004020202020204" pitchFamily="34" charset="0"/>
              </a:rPr>
              <a:t>📚 </a:t>
            </a:r>
            <a:r>
              <a:rPr lang="en-GB" sz="2400" b="1">
                <a:latin typeface="Aptos" panose="020B0004020202020204" pitchFamily="34" charset="0"/>
              </a:rPr>
              <a:t>Professional Development: </a:t>
            </a:r>
            <a:r>
              <a:rPr lang="en-GB" sz="2400">
                <a:latin typeface="Aptos" panose="020B0004020202020204" pitchFamily="34" charset="0"/>
              </a:rPr>
              <a:t>Comprehensive curriculum, reflective assignments applied to your own context, with expert feedback</a:t>
            </a:r>
          </a:p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r>
              <a:rPr lang="en-GB" sz="2400">
                <a:latin typeface="Aptos" panose="020B0004020202020204" pitchFamily="34" charset="0"/>
              </a:rPr>
              <a:t>🤝 </a:t>
            </a:r>
            <a:r>
              <a:rPr lang="en-GB" sz="2400" b="1">
                <a:latin typeface="Aptos" panose="020B0004020202020204" pitchFamily="34" charset="0"/>
              </a:rPr>
              <a:t>Peer Support: </a:t>
            </a:r>
            <a:r>
              <a:rPr lang="en-GB" sz="2400">
                <a:latin typeface="Aptos" panose="020B0004020202020204" pitchFamily="34" charset="0"/>
              </a:rPr>
              <a:t>Engage with assessors, colleagues, other students and a critical friend</a:t>
            </a:r>
          </a:p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r>
              <a:rPr lang="en-GB" sz="2400">
                <a:latin typeface="Aptos" panose="020B0004020202020204" pitchFamily="34" charset="0"/>
              </a:rPr>
              <a:t>⏱️ </a:t>
            </a:r>
            <a:r>
              <a:rPr lang="en-GB" sz="2400" b="1">
                <a:latin typeface="Aptos" panose="020B0004020202020204" pitchFamily="34" charset="0"/>
              </a:rPr>
              <a:t>Flexibility: </a:t>
            </a:r>
            <a:r>
              <a:rPr lang="en-GB" sz="2400">
                <a:latin typeface="Aptos" panose="020B0004020202020204" pitchFamily="34" charset="0"/>
              </a:rPr>
              <a:t>Self-led, work-based learning with both recorded and live webinars</a:t>
            </a:r>
          </a:p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r>
              <a:rPr lang="en-GB" sz="2400">
                <a:latin typeface="Aptos" panose="020B0004020202020204" pitchFamily="34" charset="0"/>
              </a:rPr>
              <a:t>🚀 </a:t>
            </a:r>
            <a:r>
              <a:rPr lang="en-GB" sz="2400" b="1">
                <a:latin typeface="Aptos" panose="020B0004020202020204" pitchFamily="34" charset="0"/>
              </a:rPr>
              <a:t>Career Progression</a:t>
            </a:r>
            <a:r>
              <a:rPr lang="en-GB" sz="2400">
                <a:latin typeface="Aptos" panose="020B0004020202020204" pitchFamily="34" charset="0"/>
              </a:rPr>
              <a:t>: Builds skills in research management and leadership and opportunities to share successes.</a:t>
            </a:r>
          </a:p>
          <a:p>
            <a:pPr>
              <a:lnSpc>
                <a:spcPct val="100000"/>
              </a:lnSpc>
              <a:spcBef>
                <a:spcPts val="300"/>
              </a:spcBef>
              <a:buClr>
                <a:srgbClr val="58595B"/>
              </a:buClr>
              <a:buFont typeface="Helvetica Light"/>
              <a:buChar char="–"/>
            </a:pPr>
            <a:endParaRPr lang="en-US" sz="1400">
              <a:latin typeface="Helvetica Light"/>
              <a:cs typeface="Helvetica Light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A874EEC-D83B-E79B-8F77-222121E01A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6905" y="549894"/>
            <a:ext cx="669279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85339" algn="l"/>
              </a:tabLst>
            </a:pPr>
            <a:r>
              <a:rPr lang="en-GB" sz="3600"/>
              <a:t>Benefits for you</a:t>
            </a:r>
            <a:endParaRPr spc="-10"/>
          </a:p>
        </p:txBody>
      </p:sp>
      <p:pic>
        <p:nvPicPr>
          <p:cNvPr id="13" name="Picture 12" descr="A yellow and black logo&#10;&#10;Description automatically generated">
            <a:extLst>
              <a:ext uri="{FF2B5EF4-FFF2-40B4-BE49-F238E27FC236}">
                <a16:creationId xmlns:a16="http://schemas.microsoft.com/office/drawing/2014/main" id="{AC6219F2-5E42-87B7-D05C-F1A1B53C2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98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6EC16F7-7E0D-8374-2273-A79D93E9D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79BDA83-5906-878D-32EA-F44B087DC7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262413" y="1270012"/>
            <a:ext cx="9254672" cy="4783361"/>
          </a:xfrm>
          <a:prstGeom prst="rect">
            <a:avLst/>
          </a:prstGeom>
        </p:spPr>
        <p:txBody>
          <a:bodyPr vert="horz" wrap="square" lIns="0" tIns="134620" rIns="0" bIns="0" rtlCol="0" anchor="t">
            <a:spAutoFit/>
          </a:bodyPr>
          <a:lstStyle/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r>
              <a:rPr lang="en-GB" sz="2400">
                <a:latin typeface="Aptos" panose="020B0004020202020204" pitchFamily="34" charset="0"/>
              </a:rPr>
              <a:t>🧠 </a:t>
            </a:r>
            <a:r>
              <a:rPr lang="en-GB" sz="2400" b="1">
                <a:latin typeface="Aptos" panose="020B0004020202020204" pitchFamily="34" charset="0"/>
              </a:rPr>
              <a:t>Enhanced Capability</a:t>
            </a:r>
            <a:r>
              <a:rPr lang="en-GB" sz="2400">
                <a:latin typeface="Aptos" panose="020B0004020202020204" pitchFamily="34" charset="0"/>
              </a:rPr>
              <a:t>: Staff gain accredited training in research management.</a:t>
            </a:r>
          </a:p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r>
              <a:rPr lang="en-GB" sz="2400">
                <a:latin typeface="Aptos" panose="020B0004020202020204" pitchFamily="34" charset="0"/>
              </a:rPr>
              <a:t>📈 </a:t>
            </a:r>
            <a:r>
              <a:rPr lang="en-GB" sz="2400" b="1">
                <a:latin typeface="Aptos" panose="020B0004020202020204" pitchFamily="34" charset="0"/>
              </a:rPr>
              <a:t>Improved Performance</a:t>
            </a:r>
            <a:r>
              <a:rPr lang="en-GB" sz="2400">
                <a:latin typeface="Aptos" panose="020B0004020202020204" pitchFamily="34" charset="0"/>
              </a:rPr>
              <a:t>: Work-based learning directly benefits organisational outcomes.</a:t>
            </a:r>
          </a:p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r>
              <a:rPr lang="en-GB" sz="2400">
                <a:latin typeface="Aptos" panose="020B0004020202020204" pitchFamily="34" charset="0"/>
              </a:rPr>
              <a:t>🤝 </a:t>
            </a:r>
            <a:r>
              <a:rPr lang="en-GB" sz="2400" b="1">
                <a:latin typeface="Aptos" panose="020B0004020202020204" pitchFamily="34" charset="0"/>
              </a:rPr>
              <a:t>Internal Collaboration</a:t>
            </a:r>
            <a:r>
              <a:rPr lang="en-GB" sz="2400">
                <a:latin typeface="Aptos" panose="020B0004020202020204" pitchFamily="34" charset="0"/>
              </a:rPr>
              <a:t>: Encourages peer support, line manager engagement, and knowledge sharing.</a:t>
            </a:r>
          </a:p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r>
              <a:rPr lang="en-GB" sz="2400">
                <a:latin typeface="Aptos" panose="020B0004020202020204" pitchFamily="34" charset="0"/>
              </a:rPr>
              <a:t>🏅 </a:t>
            </a:r>
            <a:r>
              <a:rPr lang="en-GB" sz="2400" b="1">
                <a:latin typeface="Aptos" panose="020B0004020202020204" pitchFamily="34" charset="0"/>
              </a:rPr>
              <a:t>External Recognition</a:t>
            </a:r>
            <a:r>
              <a:rPr lang="en-GB" sz="2400">
                <a:latin typeface="Aptos" panose="020B0004020202020204" pitchFamily="34" charset="0"/>
              </a:rPr>
              <a:t>: OFQUAL-regulated qualifications enhance institutional/team credibility.</a:t>
            </a:r>
          </a:p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r>
              <a:rPr lang="en-GB" sz="2400">
                <a:latin typeface="Aptos" panose="020B0004020202020204" pitchFamily="34" charset="0"/>
              </a:rPr>
              <a:t>💡 </a:t>
            </a:r>
            <a:r>
              <a:rPr lang="en-GB" sz="2400" b="1">
                <a:latin typeface="Aptos" panose="020B0004020202020204" pitchFamily="34" charset="0"/>
              </a:rPr>
              <a:t>Talent Development</a:t>
            </a:r>
            <a:r>
              <a:rPr lang="en-GB" sz="2400">
                <a:latin typeface="Aptos" panose="020B0004020202020204" pitchFamily="34" charset="0"/>
              </a:rPr>
              <a:t>: Supports career progression and staff retention.</a:t>
            </a:r>
          </a:p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r>
              <a:rPr lang="en-GB" sz="2400">
                <a:latin typeface="Aptos" panose="020B0004020202020204" pitchFamily="34" charset="0"/>
              </a:rPr>
              <a:t>💷 </a:t>
            </a:r>
            <a:r>
              <a:rPr lang="en-GB" sz="2400" b="1">
                <a:latin typeface="Aptos" panose="020B0004020202020204" pitchFamily="34" charset="0"/>
              </a:rPr>
              <a:t>Cost and Time Effective</a:t>
            </a:r>
            <a:r>
              <a:rPr lang="en-GB" sz="2400">
                <a:latin typeface="Aptos" panose="020B0004020202020204" pitchFamily="34" charset="0"/>
              </a:rPr>
              <a:t>: Flexible pricing and webinar access support busy time constrained teams.</a:t>
            </a:r>
          </a:p>
          <a:p>
            <a:pPr>
              <a:defRPr sz="1800">
                <a:solidFill>
                  <a:srgbClr val="000000"/>
                </a:solidFill>
                <a:latin typeface="Calibri"/>
              </a:defRPr>
            </a:pPr>
            <a:endParaRPr lang="en-US" sz="1400">
              <a:latin typeface="Helvetica Light"/>
              <a:cs typeface="Helvetica Light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7752721-8EB5-F7C7-CD11-C41B5D0AC5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6905" y="549894"/>
            <a:ext cx="669279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85339" algn="l"/>
              </a:tabLst>
            </a:pPr>
            <a:r>
              <a:rPr lang="en-GB" sz="3600"/>
              <a:t>Benefits for your organisation</a:t>
            </a:r>
            <a:endParaRPr spc="-10"/>
          </a:p>
        </p:txBody>
      </p:sp>
      <p:pic>
        <p:nvPicPr>
          <p:cNvPr id="13" name="Picture 12" descr="A yellow and black logo&#10;&#10;Description automatically generated">
            <a:extLst>
              <a:ext uri="{FF2B5EF4-FFF2-40B4-BE49-F238E27FC236}">
                <a16:creationId xmlns:a16="http://schemas.microsoft.com/office/drawing/2014/main" id="{7845AD17-F9CF-72BC-989A-DF13262499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582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09DF107-4D18-9F0C-826F-59252D889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A399723-EE58-A995-E0F7-D4961FFEBD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887461" y="1670714"/>
            <a:ext cx="8391678" cy="4083169"/>
          </a:xfrm>
          <a:prstGeom prst="rect">
            <a:avLst/>
          </a:prstGeom>
        </p:spPr>
        <p:txBody>
          <a:bodyPr vert="horz" wrap="square" lIns="0" tIns="134620" rIns="0" bIns="0" rtlCol="0" anchor="t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>
                <a:solidFill>
                  <a:schemeClr val="tx1"/>
                </a:solidFill>
                <a:latin typeface="Aptos"/>
              </a:rPr>
              <a:t>Face to face </a:t>
            </a:r>
            <a:r>
              <a:rPr lang="en-GB" sz="2400" b="1">
                <a:solidFill>
                  <a:schemeClr val="tx1"/>
                </a:solidFill>
                <a:latin typeface="Aptos"/>
              </a:rPr>
              <a:t>option</a:t>
            </a:r>
            <a:r>
              <a:rPr lang="en-GB" sz="2400">
                <a:solidFill>
                  <a:schemeClr val="tx1"/>
                </a:solidFill>
                <a:latin typeface="Aptos"/>
              </a:rPr>
              <a:t> for first unit to enable networking with your community and cohort 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>
                <a:solidFill>
                  <a:schemeClr val="tx1"/>
                </a:solidFill>
                <a:latin typeface="Aptos"/>
              </a:rPr>
              <a:t>Each session has a follow up Q and A session to aid reflective discussions and support with assessment</a:t>
            </a:r>
            <a:endParaRPr lang="en-US" sz="2400">
              <a:solidFill>
                <a:schemeClr val="tx1"/>
              </a:solidFill>
              <a:latin typeface="Aptos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>
                <a:solidFill>
                  <a:schemeClr val="tx1"/>
                </a:solidFill>
                <a:latin typeface="Aptos"/>
              </a:rPr>
              <a:t>New one stop shop online learning management system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>
                <a:solidFill>
                  <a:schemeClr val="tx1"/>
                </a:solidFill>
                <a:latin typeface="Aptos"/>
                <a:cs typeface="Calibri" panose="020F0502020204030204"/>
              </a:rPr>
              <a:t>Prices frozen at 2025 rates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>
                <a:solidFill>
                  <a:schemeClr val="tx1"/>
                </a:solidFill>
                <a:latin typeface="Aptos"/>
                <a:cs typeface="Calibri" panose="020F0502020204030204"/>
              </a:rPr>
              <a:t>Cost includes 1 free online Training and Development workshop of your choice (subject to availability)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>
                <a:solidFill>
                  <a:schemeClr val="tx1"/>
                </a:solidFill>
                <a:latin typeface="Aptos"/>
                <a:cs typeface="Calibri" panose="020F0502020204030204"/>
              </a:rPr>
              <a:t>Personalised support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GB" sz="2400">
                <a:solidFill>
                  <a:schemeClr val="tx1"/>
                </a:solidFill>
                <a:latin typeface="Aptos"/>
                <a:cs typeface="Calibri" panose="020F0502020204030204"/>
              </a:rPr>
              <a:t>Designed by the sector, delivered by the sector</a:t>
            </a:r>
          </a:p>
          <a:p>
            <a:pPr>
              <a:lnSpc>
                <a:spcPct val="100000"/>
              </a:lnSpc>
              <a:spcBef>
                <a:spcPts val="300"/>
              </a:spcBef>
              <a:buClr>
                <a:srgbClr val="58595B"/>
              </a:buClr>
              <a:buFont typeface="Helvetica Light"/>
              <a:buChar char="–"/>
            </a:pPr>
            <a:endParaRPr lang="en-US" sz="1400">
              <a:latin typeface="Helvetica Light"/>
              <a:cs typeface="Helvetica Light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2237D01-107B-1ADC-1462-2C317A4322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6905" y="549894"/>
            <a:ext cx="669279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85339" algn="l"/>
              </a:tabLst>
            </a:pPr>
            <a:r>
              <a:rPr lang="en-GB" sz="3600"/>
              <a:t>The Qualifications Programme – *extra benefits</a:t>
            </a:r>
            <a:endParaRPr spc="-10"/>
          </a:p>
        </p:txBody>
      </p:sp>
      <p:pic>
        <p:nvPicPr>
          <p:cNvPr id="13" name="Picture 12" descr="A yellow and black logo&#10;&#10;Description automatically generated">
            <a:extLst>
              <a:ext uri="{FF2B5EF4-FFF2-40B4-BE49-F238E27FC236}">
                <a16:creationId xmlns:a16="http://schemas.microsoft.com/office/drawing/2014/main" id="{F64D0F43-8587-33E5-9A0C-657CE6E06C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87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E8047-9E15-4063-1143-5A20C47B6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128" y="404459"/>
            <a:ext cx="3983990" cy="604519"/>
          </a:xfrm>
        </p:spPr>
        <p:txBody>
          <a:bodyPr/>
          <a:lstStyle/>
          <a:p>
            <a:r>
              <a:rPr lang="en-GB"/>
              <a:t>D2L Brightspace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5C9BA-D06D-C4BD-8F9E-856A9F910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304800" y="1439882"/>
            <a:ext cx="4932628" cy="2676789"/>
          </a:xfrm>
        </p:spPr>
        <p:txBody>
          <a:bodyPr/>
          <a:lstStyle/>
          <a:p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142EE4-B4CA-02E7-C386-F8BBB6CDE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81" y="1439882"/>
            <a:ext cx="6013003" cy="337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1AB5B51-743A-882F-31BD-431F8556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80" y="1439882"/>
            <a:ext cx="5940434" cy="337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698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sz="half" idx="2"/>
          </p:nvPr>
        </p:nvSpPr>
        <p:spPr>
          <a:xfrm>
            <a:off x="2600933" y="984250"/>
            <a:ext cx="8140200" cy="479618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2400"/>
              <a:t>Welcome and introductions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2400">
                <a:cs typeface="Calibri"/>
              </a:rPr>
              <a:t>Programme content 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2400"/>
              <a:t>Programme delivery</a:t>
            </a:r>
            <a:endParaRPr lang="en-GB" sz="2400">
              <a:cs typeface="Calibri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2400"/>
              <a:t>Benefits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2400"/>
              <a:t>Key information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2400"/>
              <a:t>Questions</a:t>
            </a: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endParaRPr spc="-25"/>
          </a:p>
          <a:p>
            <a:pPr>
              <a:lnSpc>
                <a:spcPct val="100000"/>
              </a:lnSpc>
              <a:spcBef>
                <a:spcPts val="810"/>
              </a:spcBef>
              <a:buClr>
                <a:srgbClr val="58595B"/>
              </a:buClr>
              <a:buFont typeface="Helvetica Light"/>
              <a:buChar char="–"/>
            </a:pPr>
            <a:endParaRPr sz="1400">
              <a:latin typeface="Helvetica Light"/>
              <a:cs typeface="Helvetica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en-US" spc="-2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7300" y="450850"/>
            <a:ext cx="485913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/>
              <a:t>Programme</a:t>
            </a:r>
            <a:endParaRPr spc="-30"/>
          </a:p>
        </p:txBody>
      </p:sp>
      <p:grpSp>
        <p:nvGrpSpPr>
          <p:cNvPr id="9" name="object 9"/>
          <p:cNvGrpSpPr/>
          <p:nvPr/>
        </p:nvGrpSpPr>
        <p:grpSpPr>
          <a:xfrm>
            <a:off x="9364048" y="4546582"/>
            <a:ext cx="2813685" cy="2303145"/>
            <a:chOff x="9364048" y="4546582"/>
            <a:chExt cx="2813685" cy="2303145"/>
          </a:xfrm>
        </p:grpSpPr>
        <p:sp>
          <p:nvSpPr>
            <p:cNvPr id="10" name="object 10"/>
            <p:cNvSpPr/>
            <p:nvPr/>
          </p:nvSpPr>
          <p:spPr>
            <a:xfrm>
              <a:off x="10505707" y="5901022"/>
              <a:ext cx="1662430" cy="939165"/>
            </a:xfrm>
            <a:custGeom>
              <a:avLst/>
              <a:gdLst/>
              <a:ahLst/>
              <a:cxnLst/>
              <a:rect l="l" t="t" r="r" b="b"/>
              <a:pathLst>
                <a:path w="1662429" h="939165">
                  <a:moveTo>
                    <a:pt x="0" y="938982"/>
                  </a:moveTo>
                  <a:lnTo>
                    <a:pt x="11748" y="873971"/>
                  </a:lnTo>
                  <a:lnTo>
                    <a:pt x="22462" y="828906"/>
                  </a:lnTo>
                  <a:lnTo>
                    <a:pt x="34989" y="784572"/>
                  </a:lnTo>
                  <a:lnTo>
                    <a:pt x="49288" y="741011"/>
                  </a:lnTo>
                  <a:lnTo>
                    <a:pt x="65316" y="698265"/>
                  </a:lnTo>
                  <a:lnTo>
                    <a:pt x="83033" y="656376"/>
                  </a:lnTo>
                  <a:lnTo>
                    <a:pt x="102397" y="615384"/>
                  </a:lnTo>
                  <a:lnTo>
                    <a:pt x="123365" y="575331"/>
                  </a:lnTo>
                  <a:lnTo>
                    <a:pt x="145897" y="536260"/>
                  </a:lnTo>
                  <a:lnTo>
                    <a:pt x="169951" y="498211"/>
                  </a:lnTo>
                  <a:lnTo>
                    <a:pt x="195485" y="461226"/>
                  </a:lnTo>
                  <a:lnTo>
                    <a:pt x="222458" y="425347"/>
                  </a:lnTo>
                  <a:lnTo>
                    <a:pt x="250828" y="390616"/>
                  </a:lnTo>
                  <a:lnTo>
                    <a:pt x="280553" y="357074"/>
                  </a:lnTo>
                  <a:lnTo>
                    <a:pt x="311592" y="324762"/>
                  </a:lnTo>
                  <a:lnTo>
                    <a:pt x="343903" y="293723"/>
                  </a:lnTo>
                  <a:lnTo>
                    <a:pt x="377445" y="263997"/>
                  </a:lnTo>
                  <a:lnTo>
                    <a:pt x="412176" y="235627"/>
                  </a:lnTo>
                  <a:lnTo>
                    <a:pt x="448055" y="208655"/>
                  </a:lnTo>
                  <a:lnTo>
                    <a:pt x="485039" y="183120"/>
                  </a:lnTo>
                  <a:lnTo>
                    <a:pt x="523087" y="159066"/>
                  </a:lnTo>
                  <a:lnTo>
                    <a:pt x="562159" y="136534"/>
                  </a:lnTo>
                  <a:lnTo>
                    <a:pt x="602211" y="115566"/>
                  </a:lnTo>
                  <a:lnTo>
                    <a:pt x="643202" y="96202"/>
                  </a:lnTo>
                  <a:lnTo>
                    <a:pt x="685091" y="78485"/>
                  </a:lnTo>
                  <a:lnTo>
                    <a:pt x="727837" y="62457"/>
                  </a:lnTo>
                  <a:lnTo>
                    <a:pt x="771397" y="48158"/>
                  </a:lnTo>
                  <a:lnTo>
                    <a:pt x="815730" y="35631"/>
                  </a:lnTo>
                  <a:lnTo>
                    <a:pt x="860794" y="24917"/>
                  </a:lnTo>
                  <a:lnTo>
                    <a:pt x="906548" y="16058"/>
                  </a:lnTo>
                  <a:lnTo>
                    <a:pt x="952950" y="9095"/>
                  </a:lnTo>
                  <a:lnTo>
                    <a:pt x="999959" y="4069"/>
                  </a:lnTo>
                  <a:lnTo>
                    <a:pt x="1047533" y="1024"/>
                  </a:lnTo>
                  <a:lnTo>
                    <a:pt x="1095630" y="0"/>
                  </a:lnTo>
                  <a:lnTo>
                    <a:pt x="1662288" y="0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18175" y="5447538"/>
              <a:ext cx="2050414" cy="1392555"/>
            </a:xfrm>
            <a:custGeom>
              <a:avLst/>
              <a:gdLst/>
              <a:ahLst/>
              <a:cxnLst/>
              <a:rect l="l" t="t" r="r" b="b"/>
              <a:pathLst>
                <a:path w="2050415" h="1392554">
                  <a:moveTo>
                    <a:pt x="0" y="1392466"/>
                  </a:moveTo>
                  <a:lnTo>
                    <a:pt x="3867" y="1342981"/>
                  </a:lnTo>
                  <a:lnTo>
                    <a:pt x="9097" y="1296099"/>
                  </a:lnTo>
                  <a:lnTo>
                    <a:pt x="15769" y="1249667"/>
                  </a:lnTo>
                  <a:lnTo>
                    <a:pt x="23861" y="1203709"/>
                  </a:lnTo>
                  <a:lnTo>
                    <a:pt x="33349" y="1158248"/>
                  </a:lnTo>
                  <a:lnTo>
                    <a:pt x="44211" y="1113307"/>
                  </a:lnTo>
                  <a:lnTo>
                    <a:pt x="56423" y="1068908"/>
                  </a:lnTo>
                  <a:lnTo>
                    <a:pt x="69962" y="1025076"/>
                  </a:lnTo>
                  <a:lnTo>
                    <a:pt x="84805" y="981833"/>
                  </a:lnTo>
                  <a:lnTo>
                    <a:pt x="100930" y="939203"/>
                  </a:lnTo>
                  <a:lnTo>
                    <a:pt x="118312" y="897207"/>
                  </a:lnTo>
                  <a:lnTo>
                    <a:pt x="136930" y="855870"/>
                  </a:lnTo>
                  <a:lnTo>
                    <a:pt x="156759" y="815214"/>
                  </a:lnTo>
                  <a:lnTo>
                    <a:pt x="177777" y="775263"/>
                  </a:lnTo>
                  <a:lnTo>
                    <a:pt x="199961" y="736039"/>
                  </a:lnTo>
                  <a:lnTo>
                    <a:pt x="223288" y="697566"/>
                  </a:lnTo>
                  <a:lnTo>
                    <a:pt x="247734" y="659866"/>
                  </a:lnTo>
                  <a:lnTo>
                    <a:pt x="273277" y="622963"/>
                  </a:lnTo>
                  <a:lnTo>
                    <a:pt x="299894" y="586880"/>
                  </a:lnTo>
                  <a:lnTo>
                    <a:pt x="327561" y="551640"/>
                  </a:lnTo>
                  <a:lnTo>
                    <a:pt x="356255" y="517266"/>
                  </a:lnTo>
                  <a:lnTo>
                    <a:pt x="385954" y="483780"/>
                  </a:lnTo>
                  <a:lnTo>
                    <a:pt x="416634" y="451207"/>
                  </a:lnTo>
                  <a:lnTo>
                    <a:pt x="448272" y="419569"/>
                  </a:lnTo>
                  <a:lnTo>
                    <a:pt x="480845" y="388889"/>
                  </a:lnTo>
                  <a:lnTo>
                    <a:pt x="514330" y="359190"/>
                  </a:lnTo>
                  <a:lnTo>
                    <a:pt x="548705" y="330496"/>
                  </a:lnTo>
                  <a:lnTo>
                    <a:pt x="583945" y="302829"/>
                  </a:lnTo>
                  <a:lnTo>
                    <a:pt x="620028" y="276213"/>
                  </a:lnTo>
                  <a:lnTo>
                    <a:pt x="656931" y="250670"/>
                  </a:lnTo>
                  <a:lnTo>
                    <a:pt x="694630" y="226223"/>
                  </a:lnTo>
                  <a:lnTo>
                    <a:pt x="733104" y="202897"/>
                  </a:lnTo>
                  <a:lnTo>
                    <a:pt x="772327" y="180713"/>
                  </a:lnTo>
                  <a:lnTo>
                    <a:pt x="812279" y="159694"/>
                  </a:lnTo>
                  <a:lnTo>
                    <a:pt x="852935" y="139865"/>
                  </a:lnTo>
                  <a:lnTo>
                    <a:pt x="894272" y="121247"/>
                  </a:lnTo>
                  <a:lnTo>
                    <a:pt x="936267" y="103865"/>
                  </a:lnTo>
                  <a:lnTo>
                    <a:pt x="978898" y="87740"/>
                  </a:lnTo>
                  <a:lnTo>
                    <a:pt x="1022141" y="72897"/>
                  </a:lnTo>
                  <a:lnTo>
                    <a:pt x="1065973" y="59358"/>
                  </a:lnTo>
                  <a:lnTo>
                    <a:pt x="1110371" y="47146"/>
                  </a:lnTo>
                  <a:lnTo>
                    <a:pt x="1155313" y="36284"/>
                  </a:lnTo>
                  <a:lnTo>
                    <a:pt x="1200774" y="26796"/>
                  </a:lnTo>
                  <a:lnTo>
                    <a:pt x="1246732" y="18704"/>
                  </a:lnTo>
                  <a:lnTo>
                    <a:pt x="1293164" y="12032"/>
                  </a:lnTo>
                  <a:lnTo>
                    <a:pt x="1340046" y="6802"/>
                  </a:lnTo>
                  <a:lnTo>
                    <a:pt x="1387356" y="3038"/>
                  </a:lnTo>
                  <a:lnTo>
                    <a:pt x="1435071" y="763"/>
                  </a:lnTo>
                  <a:lnTo>
                    <a:pt x="1483167" y="0"/>
                  </a:lnTo>
                  <a:lnTo>
                    <a:pt x="2049821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745106" y="5002380"/>
              <a:ext cx="2423160" cy="1837689"/>
            </a:xfrm>
            <a:custGeom>
              <a:avLst/>
              <a:gdLst/>
              <a:ahLst/>
              <a:cxnLst/>
              <a:rect l="l" t="t" r="r" b="b"/>
              <a:pathLst>
                <a:path w="2423159" h="1837690">
                  <a:moveTo>
                    <a:pt x="0" y="1837623"/>
                  </a:moveTo>
                  <a:lnTo>
                    <a:pt x="2177" y="1760938"/>
                  </a:lnTo>
                  <a:lnTo>
                    <a:pt x="5174" y="1713634"/>
                  </a:lnTo>
                  <a:lnTo>
                    <a:pt x="9346" y="1666658"/>
                  </a:lnTo>
                  <a:lnTo>
                    <a:pt x="14677" y="1620025"/>
                  </a:lnTo>
                  <a:lnTo>
                    <a:pt x="21152" y="1573749"/>
                  </a:lnTo>
                  <a:lnTo>
                    <a:pt x="28757" y="1527844"/>
                  </a:lnTo>
                  <a:lnTo>
                    <a:pt x="37478" y="1482327"/>
                  </a:lnTo>
                  <a:lnTo>
                    <a:pt x="47300" y="1437210"/>
                  </a:lnTo>
                  <a:lnTo>
                    <a:pt x="58208" y="1392509"/>
                  </a:lnTo>
                  <a:lnTo>
                    <a:pt x="70188" y="1348238"/>
                  </a:lnTo>
                  <a:lnTo>
                    <a:pt x="83225" y="1304412"/>
                  </a:lnTo>
                  <a:lnTo>
                    <a:pt x="97304" y="1261045"/>
                  </a:lnTo>
                  <a:lnTo>
                    <a:pt x="112412" y="1218152"/>
                  </a:lnTo>
                  <a:lnTo>
                    <a:pt x="128533" y="1175748"/>
                  </a:lnTo>
                  <a:lnTo>
                    <a:pt x="145653" y="1133847"/>
                  </a:lnTo>
                  <a:lnTo>
                    <a:pt x="163757" y="1092463"/>
                  </a:lnTo>
                  <a:lnTo>
                    <a:pt x="182830" y="1051612"/>
                  </a:lnTo>
                  <a:lnTo>
                    <a:pt x="202859" y="1011307"/>
                  </a:lnTo>
                  <a:lnTo>
                    <a:pt x="223828" y="971564"/>
                  </a:lnTo>
                  <a:lnTo>
                    <a:pt x="245724" y="932397"/>
                  </a:lnTo>
                  <a:lnTo>
                    <a:pt x="268530" y="893821"/>
                  </a:lnTo>
                  <a:lnTo>
                    <a:pt x="292233" y="855849"/>
                  </a:lnTo>
                  <a:lnTo>
                    <a:pt x="316819" y="818498"/>
                  </a:lnTo>
                  <a:lnTo>
                    <a:pt x="342272" y="781780"/>
                  </a:lnTo>
                  <a:lnTo>
                    <a:pt x="368578" y="745712"/>
                  </a:lnTo>
                  <a:lnTo>
                    <a:pt x="395723" y="710307"/>
                  </a:lnTo>
                  <a:lnTo>
                    <a:pt x="423691" y="675580"/>
                  </a:lnTo>
                  <a:lnTo>
                    <a:pt x="452469" y="641546"/>
                  </a:lnTo>
                  <a:lnTo>
                    <a:pt x="482041" y="608219"/>
                  </a:lnTo>
                  <a:lnTo>
                    <a:pt x="512393" y="575614"/>
                  </a:lnTo>
                  <a:lnTo>
                    <a:pt x="543511" y="543745"/>
                  </a:lnTo>
                  <a:lnTo>
                    <a:pt x="575380" y="512627"/>
                  </a:lnTo>
                  <a:lnTo>
                    <a:pt x="607986" y="482275"/>
                  </a:lnTo>
                  <a:lnTo>
                    <a:pt x="641313" y="452703"/>
                  </a:lnTo>
                  <a:lnTo>
                    <a:pt x="675347" y="423925"/>
                  </a:lnTo>
                  <a:lnTo>
                    <a:pt x="710074" y="395957"/>
                  </a:lnTo>
                  <a:lnTo>
                    <a:pt x="745479" y="368813"/>
                  </a:lnTo>
                  <a:lnTo>
                    <a:pt x="781547" y="342507"/>
                  </a:lnTo>
                  <a:lnTo>
                    <a:pt x="818265" y="317054"/>
                  </a:lnTo>
                  <a:lnTo>
                    <a:pt x="855616" y="292469"/>
                  </a:lnTo>
                  <a:lnTo>
                    <a:pt x="893588" y="268766"/>
                  </a:lnTo>
                  <a:lnTo>
                    <a:pt x="932164" y="245959"/>
                  </a:lnTo>
                  <a:lnTo>
                    <a:pt x="971331" y="224064"/>
                  </a:lnTo>
                  <a:lnTo>
                    <a:pt x="1011074" y="203095"/>
                  </a:lnTo>
                  <a:lnTo>
                    <a:pt x="1051379" y="183067"/>
                  </a:lnTo>
                  <a:lnTo>
                    <a:pt x="1092230" y="163993"/>
                  </a:lnTo>
                  <a:lnTo>
                    <a:pt x="1133613" y="145889"/>
                  </a:lnTo>
                  <a:lnTo>
                    <a:pt x="1175515" y="128770"/>
                  </a:lnTo>
                  <a:lnTo>
                    <a:pt x="1217919" y="112649"/>
                  </a:lnTo>
                  <a:lnTo>
                    <a:pt x="1260811" y="97542"/>
                  </a:lnTo>
                  <a:lnTo>
                    <a:pt x="1304178" y="83462"/>
                  </a:lnTo>
                  <a:lnTo>
                    <a:pt x="1348004" y="70425"/>
                  </a:lnTo>
                  <a:lnTo>
                    <a:pt x="1392275" y="58446"/>
                  </a:lnTo>
                  <a:lnTo>
                    <a:pt x="1436975" y="47538"/>
                  </a:lnTo>
                  <a:lnTo>
                    <a:pt x="1482092" y="37716"/>
                  </a:lnTo>
                  <a:lnTo>
                    <a:pt x="1527609" y="28995"/>
                  </a:lnTo>
                  <a:lnTo>
                    <a:pt x="1573513" y="21390"/>
                  </a:lnTo>
                  <a:lnTo>
                    <a:pt x="1619789" y="14915"/>
                  </a:lnTo>
                  <a:lnTo>
                    <a:pt x="1666422" y="9584"/>
                  </a:lnTo>
                  <a:lnTo>
                    <a:pt x="1713397" y="5413"/>
                  </a:lnTo>
                  <a:lnTo>
                    <a:pt x="1760701" y="2415"/>
                  </a:lnTo>
                  <a:lnTo>
                    <a:pt x="1808318" y="606"/>
                  </a:lnTo>
                  <a:lnTo>
                    <a:pt x="1856234" y="0"/>
                  </a:lnTo>
                  <a:lnTo>
                    <a:pt x="2422890" y="0"/>
                  </a:lnTo>
                </a:path>
              </a:pathLst>
            </a:custGeom>
            <a:ln w="19049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373573" y="4556107"/>
              <a:ext cx="2794635" cy="2284095"/>
            </a:xfrm>
            <a:custGeom>
              <a:avLst/>
              <a:gdLst/>
              <a:ahLst/>
              <a:cxnLst/>
              <a:rect l="l" t="t" r="r" b="b"/>
              <a:pathLst>
                <a:path w="2794634" h="2284095">
                  <a:moveTo>
                    <a:pt x="0" y="2283896"/>
                  </a:moveTo>
                  <a:lnTo>
                    <a:pt x="0" y="2227770"/>
                  </a:lnTo>
                  <a:lnTo>
                    <a:pt x="516" y="2179326"/>
                  </a:lnTo>
                  <a:lnTo>
                    <a:pt x="2058" y="2131134"/>
                  </a:lnTo>
                  <a:lnTo>
                    <a:pt x="4615" y="2083205"/>
                  </a:lnTo>
                  <a:lnTo>
                    <a:pt x="8177" y="2035549"/>
                  </a:lnTo>
                  <a:lnTo>
                    <a:pt x="12733" y="1988178"/>
                  </a:lnTo>
                  <a:lnTo>
                    <a:pt x="18273" y="1941100"/>
                  </a:lnTo>
                  <a:lnTo>
                    <a:pt x="24786" y="1894327"/>
                  </a:lnTo>
                  <a:lnTo>
                    <a:pt x="32263" y="1847870"/>
                  </a:lnTo>
                  <a:lnTo>
                    <a:pt x="40692" y="1801737"/>
                  </a:lnTo>
                  <a:lnTo>
                    <a:pt x="50062" y="1755941"/>
                  </a:lnTo>
                  <a:lnTo>
                    <a:pt x="60365" y="1710492"/>
                  </a:lnTo>
                  <a:lnTo>
                    <a:pt x="71589" y="1665399"/>
                  </a:lnTo>
                  <a:lnTo>
                    <a:pt x="83723" y="1620673"/>
                  </a:lnTo>
                  <a:lnTo>
                    <a:pt x="96758" y="1576326"/>
                  </a:lnTo>
                  <a:lnTo>
                    <a:pt x="110682" y="1532367"/>
                  </a:lnTo>
                  <a:lnTo>
                    <a:pt x="125486" y="1488806"/>
                  </a:lnTo>
                  <a:lnTo>
                    <a:pt x="141158" y="1445655"/>
                  </a:lnTo>
                  <a:lnTo>
                    <a:pt x="157690" y="1402923"/>
                  </a:lnTo>
                  <a:lnTo>
                    <a:pt x="175069" y="1360621"/>
                  </a:lnTo>
                  <a:lnTo>
                    <a:pt x="193286" y="1318760"/>
                  </a:lnTo>
                  <a:lnTo>
                    <a:pt x="212329" y="1277350"/>
                  </a:lnTo>
                  <a:lnTo>
                    <a:pt x="232190" y="1236401"/>
                  </a:lnTo>
                  <a:lnTo>
                    <a:pt x="252857" y="1195924"/>
                  </a:lnTo>
                  <a:lnTo>
                    <a:pt x="274319" y="1155930"/>
                  </a:lnTo>
                  <a:lnTo>
                    <a:pt x="296567" y="1116428"/>
                  </a:lnTo>
                  <a:lnTo>
                    <a:pt x="319590" y="1077429"/>
                  </a:lnTo>
                  <a:lnTo>
                    <a:pt x="343377" y="1038944"/>
                  </a:lnTo>
                  <a:lnTo>
                    <a:pt x="367918" y="1000983"/>
                  </a:lnTo>
                  <a:lnTo>
                    <a:pt x="393202" y="963557"/>
                  </a:lnTo>
                  <a:lnTo>
                    <a:pt x="419220" y="926675"/>
                  </a:lnTo>
                  <a:lnTo>
                    <a:pt x="445960" y="890350"/>
                  </a:lnTo>
                  <a:lnTo>
                    <a:pt x="473413" y="854590"/>
                  </a:lnTo>
                  <a:lnTo>
                    <a:pt x="501567" y="819406"/>
                  </a:lnTo>
                  <a:lnTo>
                    <a:pt x="530413" y="784809"/>
                  </a:lnTo>
                  <a:lnTo>
                    <a:pt x="559939" y="750809"/>
                  </a:lnTo>
                  <a:lnTo>
                    <a:pt x="590136" y="717417"/>
                  </a:lnTo>
                  <a:lnTo>
                    <a:pt x="620992" y="684644"/>
                  </a:lnTo>
                  <a:lnTo>
                    <a:pt x="652499" y="652499"/>
                  </a:lnTo>
                  <a:lnTo>
                    <a:pt x="684644" y="620992"/>
                  </a:lnTo>
                  <a:lnTo>
                    <a:pt x="717417" y="590136"/>
                  </a:lnTo>
                  <a:lnTo>
                    <a:pt x="750809" y="559939"/>
                  </a:lnTo>
                  <a:lnTo>
                    <a:pt x="784809" y="530413"/>
                  </a:lnTo>
                  <a:lnTo>
                    <a:pt x="819406" y="501567"/>
                  </a:lnTo>
                  <a:lnTo>
                    <a:pt x="854590" y="473413"/>
                  </a:lnTo>
                  <a:lnTo>
                    <a:pt x="890350" y="445960"/>
                  </a:lnTo>
                  <a:lnTo>
                    <a:pt x="926675" y="419220"/>
                  </a:lnTo>
                  <a:lnTo>
                    <a:pt x="963557" y="393202"/>
                  </a:lnTo>
                  <a:lnTo>
                    <a:pt x="1000983" y="367918"/>
                  </a:lnTo>
                  <a:lnTo>
                    <a:pt x="1038944" y="343377"/>
                  </a:lnTo>
                  <a:lnTo>
                    <a:pt x="1077429" y="319590"/>
                  </a:lnTo>
                  <a:lnTo>
                    <a:pt x="1116428" y="296567"/>
                  </a:lnTo>
                  <a:lnTo>
                    <a:pt x="1155930" y="274319"/>
                  </a:lnTo>
                  <a:lnTo>
                    <a:pt x="1195924" y="252857"/>
                  </a:lnTo>
                  <a:lnTo>
                    <a:pt x="1236401" y="232190"/>
                  </a:lnTo>
                  <a:lnTo>
                    <a:pt x="1277350" y="212329"/>
                  </a:lnTo>
                  <a:lnTo>
                    <a:pt x="1318760" y="193286"/>
                  </a:lnTo>
                  <a:lnTo>
                    <a:pt x="1360621" y="175069"/>
                  </a:lnTo>
                  <a:lnTo>
                    <a:pt x="1402923" y="157690"/>
                  </a:lnTo>
                  <a:lnTo>
                    <a:pt x="1445655" y="141158"/>
                  </a:lnTo>
                  <a:lnTo>
                    <a:pt x="1488806" y="125486"/>
                  </a:lnTo>
                  <a:lnTo>
                    <a:pt x="1532367" y="110682"/>
                  </a:lnTo>
                  <a:lnTo>
                    <a:pt x="1576326" y="96758"/>
                  </a:lnTo>
                  <a:lnTo>
                    <a:pt x="1620673" y="83723"/>
                  </a:lnTo>
                  <a:lnTo>
                    <a:pt x="1665399" y="71589"/>
                  </a:lnTo>
                  <a:lnTo>
                    <a:pt x="1710492" y="60365"/>
                  </a:lnTo>
                  <a:lnTo>
                    <a:pt x="1755941" y="50062"/>
                  </a:lnTo>
                  <a:lnTo>
                    <a:pt x="1801737" y="40692"/>
                  </a:lnTo>
                  <a:lnTo>
                    <a:pt x="1847870" y="32263"/>
                  </a:lnTo>
                  <a:lnTo>
                    <a:pt x="1894327" y="24786"/>
                  </a:lnTo>
                  <a:lnTo>
                    <a:pt x="1941100" y="18273"/>
                  </a:lnTo>
                  <a:lnTo>
                    <a:pt x="1988178" y="12733"/>
                  </a:lnTo>
                  <a:lnTo>
                    <a:pt x="2035549" y="8177"/>
                  </a:lnTo>
                  <a:lnTo>
                    <a:pt x="2083205" y="4615"/>
                  </a:lnTo>
                  <a:lnTo>
                    <a:pt x="2131134" y="2058"/>
                  </a:lnTo>
                  <a:lnTo>
                    <a:pt x="2179326" y="516"/>
                  </a:lnTo>
                  <a:lnTo>
                    <a:pt x="2227770" y="0"/>
                  </a:lnTo>
                  <a:lnTo>
                    <a:pt x="2794422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13" descr="A yellow and black logo&#10;&#10;Description automatically generated">
            <a:extLst>
              <a:ext uri="{FF2B5EF4-FFF2-40B4-BE49-F238E27FC236}">
                <a16:creationId xmlns:a16="http://schemas.microsoft.com/office/drawing/2014/main" id="{A6F69E3B-1697-5C1D-0A9F-BC82351B3F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6743B-DBA1-D4CA-1CB1-D32340997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BF59ADD6-1BB8-A89F-827F-39109B72CDC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34928"/>
            <a:ext cx="6083300" cy="756938"/>
          </a:xfrm>
          <a:prstGeom prst="rect">
            <a:avLst/>
          </a:prstGeom>
          <a:noFill/>
          <a:ln w="12700" cap="flat">
            <a:noFill/>
            <a:prstDash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0" vertOverflow="overflow" horzOverflow="overflow" vert="horz" wrap="square" lIns="91250" tIns="45625" rIns="91250" bIns="45625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marR="0" indent="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456240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4800" spc="-35">
                <a:solidFill>
                  <a:schemeClr val="tx1"/>
                </a:solidFill>
                <a:latin typeface="HelveticaNeueLT Std Med"/>
                <a:cs typeface="HelveticaNeueLT Std Med"/>
              </a:rPr>
              <a:t>Key details</a:t>
            </a:r>
            <a:endParaRPr lang="en-GB" sz="4790" b="0" kern="1200" spc="-50">
              <a:solidFill>
                <a:schemeClr val="tx1"/>
              </a:solidFill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6759207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43CD8D7-E816-2C89-8D60-A214B8A4F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48B43F9-4323-EF9A-66F9-2C7EF5C78B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7900" y="443771"/>
            <a:ext cx="7225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/>
              <a:t>What does it cost</a:t>
            </a:r>
            <a:endParaRPr spc="-30"/>
          </a:p>
        </p:txBody>
      </p:sp>
      <p:grpSp>
        <p:nvGrpSpPr>
          <p:cNvPr id="9" name="object 9">
            <a:extLst>
              <a:ext uri="{FF2B5EF4-FFF2-40B4-BE49-F238E27FC236}">
                <a16:creationId xmlns:a16="http://schemas.microsoft.com/office/drawing/2014/main" id="{4BC71BF9-E8BB-2E89-F66C-EC3488D224AD}"/>
              </a:ext>
            </a:extLst>
          </p:cNvPr>
          <p:cNvGrpSpPr/>
          <p:nvPr/>
        </p:nvGrpSpPr>
        <p:grpSpPr>
          <a:xfrm>
            <a:off x="9364048" y="4546582"/>
            <a:ext cx="2813685" cy="2303145"/>
            <a:chOff x="9364048" y="4546582"/>
            <a:chExt cx="2813685" cy="230314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BEC11E6E-6C45-77DA-2D50-5A2335591123}"/>
                </a:ext>
              </a:extLst>
            </p:cNvPr>
            <p:cNvSpPr/>
            <p:nvPr/>
          </p:nvSpPr>
          <p:spPr>
            <a:xfrm>
              <a:off x="10505707" y="5901022"/>
              <a:ext cx="1662430" cy="939165"/>
            </a:xfrm>
            <a:custGeom>
              <a:avLst/>
              <a:gdLst/>
              <a:ahLst/>
              <a:cxnLst/>
              <a:rect l="l" t="t" r="r" b="b"/>
              <a:pathLst>
                <a:path w="1662429" h="939165">
                  <a:moveTo>
                    <a:pt x="0" y="938982"/>
                  </a:moveTo>
                  <a:lnTo>
                    <a:pt x="11748" y="873971"/>
                  </a:lnTo>
                  <a:lnTo>
                    <a:pt x="22462" y="828906"/>
                  </a:lnTo>
                  <a:lnTo>
                    <a:pt x="34989" y="784572"/>
                  </a:lnTo>
                  <a:lnTo>
                    <a:pt x="49288" y="741011"/>
                  </a:lnTo>
                  <a:lnTo>
                    <a:pt x="65316" y="698265"/>
                  </a:lnTo>
                  <a:lnTo>
                    <a:pt x="83033" y="656376"/>
                  </a:lnTo>
                  <a:lnTo>
                    <a:pt x="102397" y="615384"/>
                  </a:lnTo>
                  <a:lnTo>
                    <a:pt x="123365" y="575331"/>
                  </a:lnTo>
                  <a:lnTo>
                    <a:pt x="145897" y="536260"/>
                  </a:lnTo>
                  <a:lnTo>
                    <a:pt x="169951" y="498211"/>
                  </a:lnTo>
                  <a:lnTo>
                    <a:pt x="195485" y="461226"/>
                  </a:lnTo>
                  <a:lnTo>
                    <a:pt x="222458" y="425347"/>
                  </a:lnTo>
                  <a:lnTo>
                    <a:pt x="250828" y="390616"/>
                  </a:lnTo>
                  <a:lnTo>
                    <a:pt x="280553" y="357074"/>
                  </a:lnTo>
                  <a:lnTo>
                    <a:pt x="311592" y="324762"/>
                  </a:lnTo>
                  <a:lnTo>
                    <a:pt x="343903" y="293723"/>
                  </a:lnTo>
                  <a:lnTo>
                    <a:pt x="377445" y="263997"/>
                  </a:lnTo>
                  <a:lnTo>
                    <a:pt x="412176" y="235627"/>
                  </a:lnTo>
                  <a:lnTo>
                    <a:pt x="448055" y="208655"/>
                  </a:lnTo>
                  <a:lnTo>
                    <a:pt x="485039" y="183120"/>
                  </a:lnTo>
                  <a:lnTo>
                    <a:pt x="523087" y="159066"/>
                  </a:lnTo>
                  <a:lnTo>
                    <a:pt x="562159" y="136534"/>
                  </a:lnTo>
                  <a:lnTo>
                    <a:pt x="602211" y="115566"/>
                  </a:lnTo>
                  <a:lnTo>
                    <a:pt x="643202" y="96202"/>
                  </a:lnTo>
                  <a:lnTo>
                    <a:pt x="685091" y="78485"/>
                  </a:lnTo>
                  <a:lnTo>
                    <a:pt x="727837" y="62457"/>
                  </a:lnTo>
                  <a:lnTo>
                    <a:pt x="771397" y="48158"/>
                  </a:lnTo>
                  <a:lnTo>
                    <a:pt x="815730" y="35631"/>
                  </a:lnTo>
                  <a:lnTo>
                    <a:pt x="860794" y="24917"/>
                  </a:lnTo>
                  <a:lnTo>
                    <a:pt x="906548" y="16058"/>
                  </a:lnTo>
                  <a:lnTo>
                    <a:pt x="952950" y="9095"/>
                  </a:lnTo>
                  <a:lnTo>
                    <a:pt x="999959" y="4069"/>
                  </a:lnTo>
                  <a:lnTo>
                    <a:pt x="1047533" y="1024"/>
                  </a:lnTo>
                  <a:lnTo>
                    <a:pt x="1095630" y="0"/>
                  </a:lnTo>
                  <a:lnTo>
                    <a:pt x="1662288" y="0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7C36F427-5A99-7911-F9DA-F000ABC43DCF}"/>
                </a:ext>
              </a:extLst>
            </p:cNvPr>
            <p:cNvSpPr/>
            <p:nvPr/>
          </p:nvSpPr>
          <p:spPr>
            <a:xfrm>
              <a:off x="10118175" y="5447538"/>
              <a:ext cx="2050414" cy="1392555"/>
            </a:xfrm>
            <a:custGeom>
              <a:avLst/>
              <a:gdLst/>
              <a:ahLst/>
              <a:cxnLst/>
              <a:rect l="l" t="t" r="r" b="b"/>
              <a:pathLst>
                <a:path w="2050415" h="1392554">
                  <a:moveTo>
                    <a:pt x="0" y="1392466"/>
                  </a:moveTo>
                  <a:lnTo>
                    <a:pt x="3867" y="1342981"/>
                  </a:lnTo>
                  <a:lnTo>
                    <a:pt x="9097" y="1296099"/>
                  </a:lnTo>
                  <a:lnTo>
                    <a:pt x="15769" y="1249667"/>
                  </a:lnTo>
                  <a:lnTo>
                    <a:pt x="23861" y="1203709"/>
                  </a:lnTo>
                  <a:lnTo>
                    <a:pt x="33349" y="1158248"/>
                  </a:lnTo>
                  <a:lnTo>
                    <a:pt x="44211" y="1113307"/>
                  </a:lnTo>
                  <a:lnTo>
                    <a:pt x="56423" y="1068908"/>
                  </a:lnTo>
                  <a:lnTo>
                    <a:pt x="69962" y="1025076"/>
                  </a:lnTo>
                  <a:lnTo>
                    <a:pt x="84805" y="981833"/>
                  </a:lnTo>
                  <a:lnTo>
                    <a:pt x="100930" y="939203"/>
                  </a:lnTo>
                  <a:lnTo>
                    <a:pt x="118312" y="897207"/>
                  </a:lnTo>
                  <a:lnTo>
                    <a:pt x="136930" y="855870"/>
                  </a:lnTo>
                  <a:lnTo>
                    <a:pt x="156759" y="815214"/>
                  </a:lnTo>
                  <a:lnTo>
                    <a:pt x="177777" y="775263"/>
                  </a:lnTo>
                  <a:lnTo>
                    <a:pt x="199961" y="736039"/>
                  </a:lnTo>
                  <a:lnTo>
                    <a:pt x="223288" y="697566"/>
                  </a:lnTo>
                  <a:lnTo>
                    <a:pt x="247734" y="659866"/>
                  </a:lnTo>
                  <a:lnTo>
                    <a:pt x="273277" y="622963"/>
                  </a:lnTo>
                  <a:lnTo>
                    <a:pt x="299894" y="586880"/>
                  </a:lnTo>
                  <a:lnTo>
                    <a:pt x="327561" y="551640"/>
                  </a:lnTo>
                  <a:lnTo>
                    <a:pt x="356255" y="517266"/>
                  </a:lnTo>
                  <a:lnTo>
                    <a:pt x="385954" y="483780"/>
                  </a:lnTo>
                  <a:lnTo>
                    <a:pt x="416634" y="451207"/>
                  </a:lnTo>
                  <a:lnTo>
                    <a:pt x="448272" y="419569"/>
                  </a:lnTo>
                  <a:lnTo>
                    <a:pt x="480845" y="388889"/>
                  </a:lnTo>
                  <a:lnTo>
                    <a:pt x="514330" y="359190"/>
                  </a:lnTo>
                  <a:lnTo>
                    <a:pt x="548705" y="330496"/>
                  </a:lnTo>
                  <a:lnTo>
                    <a:pt x="583945" y="302829"/>
                  </a:lnTo>
                  <a:lnTo>
                    <a:pt x="620028" y="276213"/>
                  </a:lnTo>
                  <a:lnTo>
                    <a:pt x="656931" y="250670"/>
                  </a:lnTo>
                  <a:lnTo>
                    <a:pt x="694630" y="226223"/>
                  </a:lnTo>
                  <a:lnTo>
                    <a:pt x="733104" y="202897"/>
                  </a:lnTo>
                  <a:lnTo>
                    <a:pt x="772327" y="180713"/>
                  </a:lnTo>
                  <a:lnTo>
                    <a:pt x="812279" y="159694"/>
                  </a:lnTo>
                  <a:lnTo>
                    <a:pt x="852935" y="139865"/>
                  </a:lnTo>
                  <a:lnTo>
                    <a:pt x="894272" y="121247"/>
                  </a:lnTo>
                  <a:lnTo>
                    <a:pt x="936267" y="103865"/>
                  </a:lnTo>
                  <a:lnTo>
                    <a:pt x="978898" y="87740"/>
                  </a:lnTo>
                  <a:lnTo>
                    <a:pt x="1022141" y="72897"/>
                  </a:lnTo>
                  <a:lnTo>
                    <a:pt x="1065973" y="59358"/>
                  </a:lnTo>
                  <a:lnTo>
                    <a:pt x="1110371" y="47146"/>
                  </a:lnTo>
                  <a:lnTo>
                    <a:pt x="1155313" y="36284"/>
                  </a:lnTo>
                  <a:lnTo>
                    <a:pt x="1200774" y="26796"/>
                  </a:lnTo>
                  <a:lnTo>
                    <a:pt x="1246732" y="18704"/>
                  </a:lnTo>
                  <a:lnTo>
                    <a:pt x="1293164" y="12032"/>
                  </a:lnTo>
                  <a:lnTo>
                    <a:pt x="1340046" y="6802"/>
                  </a:lnTo>
                  <a:lnTo>
                    <a:pt x="1387356" y="3038"/>
                  </a:lnTo>
                  <a:lnTo>
                    <a:pt x="1435071" y="763"/>
                  </a:lnTo>
                  <a:lnTo>
                    <a:pt x="1483167" y="0"/>
                  </a:lnTo>
                  <a:lnTo>
                    <a:pt x="2049821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CD2E87A2-DF15-C65C-9583-85EEE9F7EDF1}"/>
                </a:ext>
              </a:extLst>
            </p:cNvPr>
            <p:cNvSpPr/>
            <p:nvPr/>
          </p:nvSpPr>
          <p:spPr>
            <a:xfrm>
              <a:off x="9745106" y="5002380"/>
              <a:ext cx="2423160" cy="1837689"/>
            </a:xfrm>
            <a:custGeom>
              <a:avLst/>
              <a:gdLst/>
              <a:ahLst/>
              <a:cxnLst/>
              <a:rect l="l" t="t" r="r" b="b"/>
              <a:pathLst>
                <a:path w="2423159" h="1837690">
                  <a:moveTo>
                    <a:pt x="0" y="1837623"/>
                  </a:moveTo>
                  <a:lnTo>
                    <a:pt x="2177" y="1760938"/>
                  </a:lnTo>
                  <a:lnTo>
                    <a:pt x="5174" y="1713634"/>
                  </a:lnTo>
                  <a:lnTo>
                    <a:pt x="9346" y="1666658"/>
                  </a:lnTo>
                  <a:lnTo>
                    <a:pt x="14677" y="1620025"/>
                  </a:lnTo>
                  <a:lnTo>
                    <a:pt x="21152" y="1573749"/>
                  </a:lnTo>
                  <a:lnTo>
                    <a:pt x="28757" y="1527844"/>
                  </a:lnTo>
                  <a:lnTo>
                    <a:pt x="37478" y="1482327"/>
                  </a:lnTo>
                  <a:lnTo>
                    <a:pt x="47300" y="1437210"/>
                  </a:lnTo>
                  <a:lnTo>
                    <a:pt x="58208" y="1392509"/>
                  </a:lnTo>
                  <a:lnTo>
                    <a:pt x="70188" y="1348238"/>
                  </a:lnTo>
                  <a:lnTo>
                    <a:pt x="83225" y="1304412"/>
                  </a:lnTo>
                  <a:lnTo>
                    <a:pt x="97304" y="1261045"/>
                  </a:lnTo>
                  <a:lnTo>
                    <a:pt x="112412" y="1218152"/>
                  </a:lnTo>
                  <a:lnTo>
                    <a:pt x="128533" y="1175748"/>
                  </a:lnTo>
                  <a:lnTo>
                    <a:pt x="145653" y="1133847"/>
                  </a:lnTo>
                  <a:lnTo>
                    <a:pt x="163757" y="1092463"/>
                  </a:lnTo>
                  <a:lnTo>
                    <a:pt x="182830" y="1051612"/>
                  </a:lnTo>
                  <a:lnTo>
                    <a:pt x="202859" y="1011307"/>
                  </a:lnTo>
                  <a:lnTo>
                    <a:pt x="223828" y="971564"/>
                  </a:lnTo>
                  <a:lnTo>
                    <a:pt x="245724" y="932397"/>
                  </a:lnTo>
                  <a:lnTo>
                    <a:pt x="268530" y="893821"/>
                  </a:lnTo>
                  <a:lnTo>
                    <a:pt x="292233" y="855849"/>
                  </a:lnTo>
                  <a:lnTo>
                    <a:pt x="316819" y="818498"/>
                  </a:lnTo>
                  <a:lnTo>
                    <a:pt x="342272" y="781780"/>
                  </a:lnTo>
                  <a:lnTo>
                    <a:pt x="368578" y="745712"/>
                  </a:lnTo>
                  <a:lnTo>
                    <a:pt x="395723" y="710307"/>
                  </a:lnTo>
                  <a:lnTo>
                    <a:pt x="423691" y="675580"/>
                  </a:lnTo>
                  <a:lnTo>
                    <a:pt x="452469" y="641546"/>
                  </a:lnTo>
                  <a:lnTo>
                    <a:pt x="482041" y="608219"/>
                  </a:lnTo>
                  <a:lnTo>
                    <a:pt x="512393" y="575614"/>
                  </a:lnTo>
                  <a:lnTo>
                    <a:pt x="543511" y="543745"/>
                  </a:lnTo>
                  <a:lnTo>
                    <a:pt x="575380" y="512627"/>
                  </a:lnTo>
                  <a:lnTo>
                    <a:pt x="607986" y="482275"/>
                  </a:lnTo>
                  <a:lnTo>
                    <a:pt x="641313" y="452703"/>
                  </a:lnTo>
                  <a:lnTo>
                    <a:pt x="675347" y="423925"/>
                  </a:lnTo>
                  <a:lnTo>
                    <a:pt x="710074" y="395957"/>
                  </a:lnTo>
                  <a:lnTo>
                    <a:pt x="745479" y="368813"/>
                  </a:lnTo>
                  <a:lnTo>
                    <a:pt x="781547" y="342507"/>
                  </a:lnTo>
                  <a:lnTo>
                    <a:pt x="818265" y="317054"/>
                  </a:lnTo>
                  <a:lnTo>
                    <a:pt x="855616" y="292469"/>
                  </a:lnTo>
                  <a:lnTo>
                    <a:pt x="893588" y="268766"/>
                  </a:lnTo>
                  <a:lnTo>
                    <a:pt x="932164" y="245959"/>
                  </a:lnTo>
                  <a:lnTo>
                    <a:pt x="971331" y="224064"/>
                  </a:lnTo>
                  <a:lnTo>
                    <a:pt x="1011074" y="203095"/>
                  </a:lnTo>
                  <a:lnTo>
                    <a:pt x="1051379" y="183067"/>
                  </a:lnTo>
                  <a:lnTo>
                    <a:pt x="1092230" y="163993"/>
                  </a:lnTo>
                  <a:lnTo>
                    <a:pt x="1133613" y="145889"/>
                  </a:lnTo>
                  <a:lnTo>
                    <a:pt x="1175515" y="128770"/>
                  </a:lnTo>
                  <a:lnTo>
                    <a:pt x="1217919" y="112649"/>
                  </a:lnTo>
                  <a:lnTo>
                    <a:pt x="1260811" y="97542"/>
                  </a:lnTo>
                  <a:lnTo>
                    <a:pt x="1304178" y="83462"/>
                  </a:lnTo>
                  <a:lnTo>
                    <a:pt x="1348004" y="70425"/>
                  </a:lnTo>
                  <a:lnTo>
                    <a:pt x="1392275" y="58446"/>
                  </a:lnTo>
                  <a:lnTo>
                    <a:pt x="1436975" y="47538"/>
                  </a:lnTo>
                  <a:lnTo>
                    <a:pt x="1482092" y="37716"/>
                  </a:lnTo>
                  <a:lnTo>
                    <a:pt x="1527609" y="28995"/>
                  </a:lnTo>
                  <a:lnTo>
                    <a:pt x="1573513" y="21390"/>
                  </a:lnTo>
                  <a:lnTo>
                    <a:pt x="1619789" y="14915"/>
                  </a:lnTo>
                  <a:lnTo>
                    <a:pt x="1666422" y="9584"/>
                  </a:lnTo>
                  <a:lnTo>
                    <a:pt x="1713397" y="5413"/>
                  </a:lnTo>
                  <a:lnTo>
                    <a:pt x="1760701" y="2415"/>
                  </a:lnTo>
                  <a:lnTo>
                    <a:pt x="1808318" y="606"/>
                  </a:lnTo>
                  <a:lnTo>
                    <a:pt x="1856234" y="0"/>
                  </a:lnTo>
                  <a:lnTo>
                    <a:pt x="2422890" y="0"/>
                  </a:lnTo>
                </a:path>
              </a:pathLst>
            </a:custGeom>
            <a:ln w="19049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840DB4B5-0483-339A-6903-B9CBBD6D11C8}"/>
                </a:ext>
              </a:extLst>
            </p:cNvPr>
            <p:cNvSpPr/>
            <p:nvPr/>
          </p:nvSpPr>
          <p:spPr>
            <a:xfrm>
              <a:off x="9373573" y="4556107"/>
              <a:ext cx="2794635" cy="2284095"/>
            </a:xfrm>
            <a:custGeom>
              <a:avLst/>
              <a:gdLst/>
              <a:ahLst/>
              <a:cxnLst/>
              <a:rect l="l" t="t" r="r" b="b"/>
              <a:pathLst>
                <a:path w="2794634" h="2284095">
                  <a:moveTo>
                    <a:pt x="0" y="2283896"/>
                  </a:moveTo>
                  <a:lnTo>
                    <a:pt x="0" y="2227770"/>
                  </a:lnTo>
                  <a:lnTo>
                    <a:pt x="516" y="2179326"/>
                  </a:lnTo>
                  <a:lnTo>
                    <a:pt x="2058" y="2131134"/>
                  </a:lnTo>
                  <a:lnTo>
                    <a:pt x="4615" y="2083205"/>
                  </a:lnTo>
                  <a:lnTo>
                    <a:pt x="8177" y="2035549"/>
                  </a:lnTo>
                  <a:lnTo>
                    <a:pt x="12733" y="1988178"/>
                  </a:lnTo>
                  <a:lnTo>
                    <a:pt x="18273" y="1941100"/>
                  </a:lnTo>
                  <a:lnTo>
                    <a:pt x="24786" y="1894327"/>
                  </a:lnTo>
                  <a:lnTo>
                    <a:pt x="32263" y="1847870"/>
                  </a:lnTo>
                  <a:lnTo>
                    <a:pt x="40692" y="1801737"/>
                  </a:lnTo>
                  <a:lnTo>
                    <a:pt x="50062" y="1755941"/>
                  </a:lnTo>
                  <a:lnTo>
                    <a:pt x="60365" y="1710492"/>
                  </a:lnTo>
                  <a:lnTo>
                    <a:pt x="71589" y="1665399"/>
                  </a:lnTo>
                  <a:lnTo>
                    <a:pt x="83723" y="1620673"/>
                  </a:lnTo>
                  <a:lnTo>
                    <a:pt x="96758" y="1576326"/>
                  </a:lnTo>
                  <a:lnTo>
                    <a:pt x="110682" y="1532367"/>
                  </a:lnTo>
                  <a:lnTo>
                    <a:pt x="125486" y="1488806"/>
                  </a:lnTo>
                  <a:lnTo>
                    <a:pt x="141158" y="1445655"/>
                  </a:lnTo>
                  <a:lnTo>
                    <a:pt x="157690" y="1402923"/>
                  </a:lnTo>
                  <a:lnTo>
                    <a:pt x="175069" y="1360621"/>
                  </a:lnTo>
                  <a:lnTo>
                    <a:pt x="193286" y="1318760"/>
                  </a:lnTo>
                  <a:lnTo>
                    <a:pt x="212329" y="1277350"/>
                  </a:lnTo>
                  <a:lnTo>
                    <a:pt x="232190" y="1236401"/>
                  </a:lnTo>
                  <a:lnTo>
                    <a:pt x="252857" y="1195924"/>
                  </a:lnTo>
                  <a:lnTo>
                    <a:pt x="274319" y="1155930"/>
                  </a:lnTo>
                  <a:lnTo>
                    <a:pt x="296567" y="1116428"/>
                  </a:lnTo>
                  <a:lnTo>
                    <a:pt x="319590" y="1077429"/>
                  </a:lnTo>
                  <a:lnTo>
                    <a:pt x="343377" y="1038944"/>
                  </a:lnTo>
                  <a:lnTo>
                    <a:pt x="367918" y="1000983"/>
                  </a:lnTo>
                  <a:lnTo>
                    <a:pt x="393202" y="963557"/>
                  </a:lnTo>
                  <a:lnTo>
                    <a:pt x="419220" y="926675"/>
                  </a:lnTo>
                  <a:lnTo>
                    <a:pt x="445960" y="890350"/>
                  </a:lnTo>
                  <a:lnTo>
                    <a:pt x="473413" y="854590"/>
                  </a:lnTo>
                  <a:lnTo>
                    <a:pt x="501567" y="819406"/>
                  </a:lnTo>
                  <a:lnTo>
                    <a:pt x="530413" y="784809"/>
                  </a:lnTo>
                  <a:lnTo>
                    <a:pt x="559939" y="750809"/>
                  </a:lnTo>
                  <a:lnTo>
                    <a:pt x="590136" y="717417"/>
                  </a:lnTo>
                  <a:lnTo>
                    <a:pt x="620992" y="684644"/>
                  </a:lnTo>
                  <a:lnTo>
                    <a:pt x="652499" y="652499"/>
                  </a:lnTo>
                  <a:lnTo>
                    <a:pt x="684644" y="620992"/>
                  </a:lnTo>
                  <a:lnTo>
                    <a:pt x="717417" y="590136"/>
                  </a:lnTo>
                  <a:lnTo>
                    <a:pt x="750809" y="559939"/>
                  </a:lnTo>
                  <a:lnTo>
                    <a:pt x="784809" y="530413"/>
                  </a:lnTo>
                  <a:lnTo>
                    <a:pt x="819406" y="501567"/>
                  </a:lnTo>
                  <a:lnTo>
                    <a:pt x="854590" y="473413"/>
                  </a:lnTo>
                  <a:lnTo>
                    <a:pt x="890350" y="445960"/>
                  </a:lnTo>
                  <a:lnTo>
                    <a:pt x="926675" y="419220"/>
                  </a:lnTo>
                  <a:lnTo>
                    <a:pt x="963557" y="393202"/>
                  </a:lnTo>
                  <a:lnTo>
                    <a:pt x="1000983" y="367918"/>
                  </a:lnTo>
                  <a:lnTo>
                    <a:pt x="1038944" y="343377"/>
                  </a:lnTo>
                  <a:lnTo>
                    <a:pt x="1077429" y="319590"/>
                  </a:lnTo>
                  <a:lnTo>
                    <a:pt x="1116428" y="296567"/>
                  </a:lnTo>
                  <a:lnTo>
                    <a:pt x="1155930" y="274319"/>
                  </a:lnTo>
                  <a:lnTo>
                    <a:pt x="1195924" y="252857"/>
                  </a:lnTo>
                  <a:lnTo>
                    <a:pt x="1236401" y="232190"/>
                  </a:lnTo>
                  <a:lnTo>
                    <a:pt x="1277350" y="212329"/>
                  </a:lnTo>
                  <a:lnTo>
                    <a:pt x="1318760" y="193286"/>
                  </a:lnTo>
                  <a:lnTo>
                    <a:pt x="1360621" y="175069"/>
                  </a:lnTo>
                  <a:lnTo>
                    <a:pt x="1402923" y="157690"/>
                  </a:lnTo>
                  <a:lnTo>
                    <a:pt x="1445655" y="141158"/>
                  </a:lnTo>
                  <a:lnTo>
                    <a:pt x="1488806" y="125486"/>
                  </a:lnTo>
                  <a:lnTo>
                    <a:pt x="1532367" y="110682"/>
                  </a:lnTo>
                  <a:lnTo>
                    <a:pt x="1576326" y="96758"/>
                  </a:lnTo>
                  <a:lnTo>
                    <a:pt x="1620673" y="83723"/>
                  </a:lnTo>
                  <a:lnTo>
                    <a:pt x="1665399" y="71589"/>
                  </a:lnTo>
                  <a:lnTo>
                    <a:pt x="1710492" y="60365"/>
                  </a:lnTo>
                  <a:lnTo>
                    <a:pt x="1755941" y="50062"/>
                  </a:lnTo>
                  <a:lnTo>
                    <a:pt x="1801737" y="40692"/>
                  </a:lnTo>
                  <a:lnTo>
                    <a:pt x="1847870" y="32263"/>
                  </a:lnTo>
                  <a:lnTo>
                    <a:pt x="1894327" y="24786"/>
                  </a:lnTo>
                  <a:lnTo>
                    <a:pt x="1941100" y="18273"/>
                  </a:lnTo>
                  <a:lnTo>
                    <a:pt x="1988178" y="12733"/>
                  </a:lnTo>
                  <a:lnTo>
                    <a:pt x="2035549" y="8177"/>
                  </a:lnTo>
                  <a:lnTo>
                    <a:pt x="2083205" y="4615"/>
                  </a:lnTo>
                  <a:lnTo>
                    <a:pt x="2131134" y="2058"/>
                  </a:lnTo>
                  <a:lnTo>
                    <a:pt x="2179326" y="516"/>
                  </a:lnTo>
                  <a:lnTo>
                    <a:pt x="2227770" y="0"/>
                  </a:lnTo>
                  <a:lnTo>
                    <a:pt x="2794422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4" name="Picture 13" descr="A yellow and black logo&#10;&#10;Description automatically generated">
            <a:extLst>
              <a:ext uri="{FF2B5EF4-FFF2-40B4-BE49-F238E27FC236}">
                <a16:creationId xmlns:a16="http://schemas.microsoft.com/office/drawing/2014/main" id="{EA1E242E-7CF4-F4C4-8488-EDE55C6BBC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C9B531-9F08-F961-CE39-2E0933DE9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6086" y="4307466"/>
            <a:ext cx="8305800" cy="923330"/>
          </a:xfrm>
        </p:spPr>
        <p:txBody>
          <a:bodyPr/>
          <a:lstStyle/>
          <a:p>
            <a:r>
              <a:rPr lang="en-GB" sz="2800">
                <a:latin typeface="Aptos" panose="020B0004020202020204" pitchFamily="34" charset="0"/>
              </a:rPr>
              <a:t>Don’t forget to factor in your </a:t>
            </a:r>
            <a:r>
              <a:rPr lang="en-GB" sz="2800">
                <a:solidFill>
                  <a:schemeClr val="accent1"/>
                </a:solidFill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membership fees</a:t>
            </a:r>
            <a:r>
              <a:rPr lang="en-GB" sz="2800">
                <a:solidFill>
                  <a:schemeClr val="accent1"/>
                </a:solidFill>
                <a:latin typeface="Aptos" panose="020B0004020202020204" pitchFamily="34" charset="0"/>
              </a:rPr>
              <a:t>*</a:t>
            </a:r>
            <a:r>
              <a:rPr lang="en-GB" sz="2800">
                <a:latin typeface="Aptos" panose="020B0004020202020204" pitchFamily="34" charset="0"/>
              </a:rPr>
              <a:t>! </a:t>
            </a:r>
          </a:p>
          <a:p>
            <a:r>
              <a:rPr lang="en-GB" b="1">
                <a:solidFill>
                  <a:schemeClr val="accent1"/>
                </a:solidFill>
                <a:latin typeface="Aptos" panose="020B0004020202020204" pitchFamily="34" charset="0"/>
              </a:rPr>
              <a:t>*</a:t>
            </a:r>
            <a:r>
              <a:rPr lang="en-GB" sz="1100" b="1">
                <a:solidFill>
                  <a:schemeClr val="accent1"/>
                </a:solidFill>
                <a:latin typeface="Aptos" panose="020B0004020202020204" pitchFamily="34" charset="0"/>
              </a:rPr>
              <a:t>click membership fees link to join </a:t>
            </a:r>
            <a:endParaRPr lang="en-GB" sz="1100">
              <a:solidFill>
                <a:schemeClr val="accent1"/>
              </a:solidFill>
              <a:latin typeface="Aptos" panose="020B0004020202020204" pitchFamily="34" charset="0"/>
            </a:endParaRPr>
          </a:p>
          <a:p>
            <a:endParaRPr lang="en-GB"/>
          </a:p>
        </p:txBody>
      </p:sp>
      <p:graphicFrame>
        <p:nvGraphicFramePr>
          <p:cNvPr id="2" name="Table 15">
            <a:extLst>
              <a:ext uri="{FF2B5EF4-FFF2-40B4-BE49-F238E27FC236}">
                <a16:creationId xmlns:a16="http://schemas.microsoft.com/office/drawing/2014/main" id="{B2C0EAB6-E990-E351-BE13-1A9E0309A1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855791"/>
              </p:ext>
            </p:extLst>
          </p:nvPr>
        </p:nvGraphicFramePr>
        <p:xfrm>
          <a:off x="976086" y="1397988"/>
          <a:ext cx="8128000" cy="2649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71082194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39106236"/>
                    </a:ext>
                  </a:extLst>
                </a:gridCol>
              </a:tblGrid>
              <a:tr h="675296"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altLang="en-US" sz="18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Prices for </a:t>
                      </a:r>
                      <a:r>
                        <a:rPr lang="en-GB" altLang="en-US" sz="18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2026</a:t>
                      </a:r>
                      <a:r>
                        <a:rPr kumimoji="0" lang="en-GB" altLang="en-US" sz="18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 Registration</a:t>
                      </a:r>
                      <a:r>
                        <a:rPr lang="en-GB" alt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/>
                        </a:rPr>
                        <a:t> </a:t>
                      </a:r>
                      <a:endParaRPr kumimoji="0" lang="en-GB" altLang="en-US" sz="3200" b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/>
                      </a:endParaRPr>
                    </a:p>
                    <a:p>
                      <a:endParaRPr lang="en-GB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rgbClr val="04676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343694"/>
                  </a:ext>
                </a:extLst>
              </a:tr>
              <a:tr h="391243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Aptos" panose="020B0004020202020204" pitchFamily="34" charset="0"/>
                        </a:rPr>
                        <a:t>Foundation Online  </a:t>
                      </a:r>
                      <a:endParaRPr lang="en-GB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£1215</a:t>
                      </a:r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160890"/>
                  </a:ext>
                </a:extLst>
              </a:tr>
              <a:tr h="4077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effectLst/>
                          <a:latin typeface="Aptos" panose="020B0004020202020204" pitchFamily="34" charset="0"/>
                        </a:rPr>
                        <a:t>Advanced Online   </a:t>
                      </a:r>
                      <a:endParaRPr lang="en-GB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£1317</a:t>
                      </a:r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693824"/>
                  </a:ext>
                </a:extLst>
              </a:tr>
              <a:tr h="3912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>
                          <a:effectLst/>
                          <a:latin typeface="Aptos"/>
                        </a:rPr>
                        <a:t>Foundation Online Monthly</a:t>
                      </a:r>
                      <a:r>
                        <a:rPr lang="en-GB" sz="1800" b="1">
                          <a:effectLst/>
                          <a:latin typeface="Aptos"/>
                        </a:rPr>
                        <a:t>*  </a:t>
                      </a:r>
                      <a:r>
                        <a:rPr lang="en-GB" sz="1800" dirty="0">
                          <a:effectLst/>
                          <a:latin typeface="Aptos"/>
                        </a:rPr>
                        <a:t>      </a:t>
                      </a:r>
                      <a:endParaRPr lang="en-GB" dirty="0"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£101.25</a:t>
                      </a:r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109607"/>
                  </a:ext>
                </a:extLst>
              </a:tr>
              <a:tr h="392383"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Aptos"/>
                        </a:rPr>
                        <a:t>Advanced Online Monthly</a:t>
                      </a:r>
                      <a:r>
                        <a:rPr lang="en-GB" sz="1800" b="1">
                          <a:effectLst/>
                          <a:latin typeface="Aptos"/>
                        </a:rPr>
                        <a:t>*</a:t>
                      </a:r>
                      <a:r>
                        <a:rPr lang="en-GB" sz="1800" dirty="0">
                          <a:effectLst/>
                          <a:latin typeface="Aptos"/>
                        </a:rPr>
                        <a:t>           </a:t>
                      </a:r>
                      <a:endParaRPr lang="en-GB" dirty="0"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ptos"/>
                        </a:rPr>
                        <a:t>£109.75</a:t>
                      </a:r>
                      <a:endParaRPr lang="en-US" sz="1800">
                        <a:latin typeface="Aptos" panose="020B00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107392"/>
                  </a:ext>
                </a:extLst>
              </a:tr>
              <a:tr h="391243">
                <a:tc gridSpan="2">
                  <a:txBody>
                    <a:bodyPr/>
                    <a:lstStyle/>
                    <a:p>
                      <a:r>
                        <a:rPr lang="en-GB" sz="1800" b="1" kern="12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*paid in 12 monthly instalments over the first year </a:t>
                      </a:r>
                      <a:endParaRPr lang="en-GB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0077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315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562B159-D114-DBF3-8FDB-D2CCB6E34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DC695EC-F55E-7832-4368-F0DC242E73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7900" y="443771"/>
            <a:ext cx="7225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/>
              <a:t>Registration deadline</a:t>
            </a:r>
            <a:endParaRPr spc="-30"/>
          </a:p>
        </p:txBody>
      </p:sp>
      <p:grpSp>
        <p:nvGrpSpPr>
          <p:cNvPr id="9" name="object 9">
            <a:extLst>
              <a:ext uri="{FF2B5EF4-FFF2-40B4-BE49-F238E27FC236}">
                <a16:creationId xmlns:a16="http://schemas.microsoft.com/office/drawing/2014/main" id="{AB855949-83D6-C24A-142E-5A895AB5EC53}"/>
              </a:ext>
            </a:extLst>
          </p:cNvPr>
          <p:cNvGrpSpPr/>
          <p:nvPr/>
        </p:nvGrpSpPr>
        <p:grpSpPr>
          <a:xfrm>
            <a:off x="9364048" y="4546582"/>
            <a:ext cx="2813685" cy="2303145"/>
            <a:chOff x="9364048" y="4546582"/>
            <a:chExt cx="2813685" cy="230314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D4259F5-9AD4-20C9-3582-F1F8BC640880}"/>
                </a:ext>
              </a:extLst>
            </p:cNvPr>
            <p:cNvSpPr/>
            <p:nvPr/>
          </p:nvSpPr>
          <p:spPr>
            <a:xfrm>
              <a:off x="10505707" y="5901022"/>
              <a:ext cx="1662430" cy="939165"/>
            </a:xfrm>
            <a:custGeom>
              <a:avLst/>
              <a:gdLst/>
              <a:ahLst/>
              <a:cxnLst/>
              <a:rect l="l" t="t" r="r" b="b"/>
              <a:pathLst>
                <a:path w="1662429" h="939165">
                  <a:moveTo>
                    <a:pt x="0" y="938982"/>
                  </a:moveTo>
                  <a:lnTo>
                    <a:pt x="11748" y="873971"/>
                  </a:lnTo>
                  <a:lnTo>
                    <a:pt x="22462" y="828906"/>
                  </a:lnTo>
                  <a:lnTo>
                    <a:pt x="34989" y="784572"/>
                  </a:lnTo>
                  <a:lnTo>
                    <a:pt x="49288" y="741011"/>
                  </a:lnTo>
                  <a:lnTo>
                    <a:pt x="65316" y="698265"/>
                  </a:lnTo>
                  <a:lnTo>
                    <a:pt x="83033" y="656376"/>
                  </a:lnTo>
                  <a:lnTo>
                    <a:pt x="102397" y="615384"/>
                  </a:lnTo>
                  <a:lnTo>
                    <a:pt x="123365" y="575331"/>
                  </a:lnTo>
                  <a:lnTo>
                    <a:pt x="145897" y="536260"/>
                  </a:lnTo>
                  <a:lnTo>
                    <a:pt x="169951" y="498211"/>
                  </a:lnTo>
                  <a:lnTo>
                    <a:pt x="195485" y="461226"/>
                  </a:lnTo>
                  <a:lnTo>
                    <a:pt x="222458" y="425347"/>
                  </a:lnTo>
                  <a:lnTo>
                    <a:pt x="250828" y="390616"/>
                  </a:lnTo>
                  <a:lnTo>
                    <a:pt x="280553" y="357074"/>
                  </a:lnTo>
                  <a:lnTo>
                    <a:pt x="311592" y="324762"/>
                  </a:lnTo>
                  <a:lnTo>
                    <a:pt x="343903" y="293723"/>
                  </a:lnTo>
                  <a:lnTo>
                    <a:pt x="377445" y="263997"/>
                  </a:lnTo>
                  <a:lnTo>
                    <a:pt x="412176" y="235627"/>
                  </a:lnTo>
                  <a:lnTo>
                    <a:pt x="448055" y="208655"/>
                  </a:lnTo>
                  <a:lnTo>
                    <a:pt x="485039" y="183120"/>
                  </a:lnTo>
                  <a:lnTo>
                    <a:pt x="523087" y="159066"/>
                  </a:lnTo>
                  <a:lnTo>
                    <a:pt x="562159" y="136534"/>
                  </a:lnTo>
                  <a:lnTo>
                    <a:pt x="602211" y="115566"/>
                  </a:lnTo>
                  <a:lnTo>
                    <a:pt x="643202" y="96202"/>
                  </a:lnTo>
                  <a:lnTo>
                    <a:pt x="685091" y="78485"/>
                  </a:lnTo>
                  <a:lnTo>
                    <a:pt x="727837" y="62457"/>
                  </a:lnTo>
                  <a:lnTo>
                    <a:pt x="771397" y="48158"/>
                  </a:lnTo>
                  <a:lnTo>
                    <a:pt x="815730" y="35631"/>
                  </a:lnTo>
                  <a:lnTo>
                    <a:pt x="860794" y="24917"/>
                  </a:lnTo>
                  <a:lnTo>
                    <a:pt x="906548" y="16058"/>
                  </a:lnTo>
                  <a:lnTo>
                    <a:pt x="952950" y="9095"/>
                  </a:lnTo>
                  <a:lnTo>
                    <a:pt x="999959" y="4069"/>
                  </a:lnTo>
                  <a:lnTo>
                    <a:pt x="1047533" y="1024"/>
                  </a:lnTo>
                  <a:lnTo>
                    <a:pt x="1095630" y="0"/>
                  </a:lnTo>
                  <a:lnTo>
                    <a:pt x="1662288" y="0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DA33E54A-7799-FBF8-8586-31389E180769}"/>
                </a:ext>
              </a:extLst>
            </p:cNvPr>
            <p:cNvSpPr/>
            <p:nvPr/>
          </p:nvSpPr>
          <p:spPr>
            <a:xfrm>
              <a:off x="10118175" y="5447538"/>
              <a:ext cx="2050414" cy="1392555"/>
            </a:xfrm>
            <a:custGeom>
              <a:avLst/>
              <a:gdLst/>
              <a:ahLst/>
              <a:cxnLst/>
              <a:rect l="l" t="t" r="r" b="b"/>
              <a:pathLst>
                <a:path w="2050415" h="1392554">
                  <a:moveTo>
                    <a:pt x="0" y="1392466"/>
                  </a:moveTo>
                  <a:lnTo>
                    <a:pt x="3867" y="1342981"/>
                  </a:lnTo>
                  <a:lnTo>
                    <a:pt x="9097" y="1296099"/>
                  </a:lnTo>
                  <a:lnTo>
                    <a:pt x="15769" y="1249667"/>
                  </a:lnTo>
                  <a:lnTo>
                    <a:pt x="23861" y="1203709"/>
                  </a:lnTo>
                  <a:lnTo>
                    <a:pt x="33349" y="1158248"/>
                  </a:lnTo>
                  <a:lnTo>
                    <a:pt x="44211" y="1113307"/>
                  </a:lnTo>
                  <a:lnTo>
                    <a:pt x="56423" y="1068908"/>
                  </a:lnTo>
                  <a:lnTo>
                    <a:pt x="69962" y="1025076"/>
                  </a:lnTo>
                  <a:lnTo>
                    <a:pt x="84805" y="981833"/>
                  </a:lnTo>
                  <a:lnTo>
                    <a:pt x="100930" y="939203"/>
                  </a:lnTo>
                  <a:lnTo>
                    <a:pt x="118312" y="897207"/>
                  </a:lnTo>
                  <a:lnTo>
                    <a:pt x="136930" y="855870"/>
                  </a:lnTo>
                  <a:lnTo>
                    <a:pt x="156759" y="815214"/>
                  </a:lnTo>
                  <a:lnTo>
                    <a:pt x="177777" y="775263"/>
                  </a:lnTo>
                  <a:lnTo>
                    <a:pt x="199961" y="736039"/>
                  </a:lnTo>
                  <a:lnTo>
                    <a:pt x="223288" y="697566"/>
                  </a:lnTo>
                  <a:lnTo>
                    <a:pt x="247734" y="659866"/>
                  </a:lnTo>
                  <a:lnTo>
                    <a:pt x="273277" y="622963"/>
                  </a:lnTo>
                  <a:lnTo>
                    <a:pt x="299894" y="586880"/>
                  </a:lnTo>
                  <a:lnTo>
                    <a:pt x="327561" y="551640"/>
                  </a:lnTo>
                  <a:lnTo>
                    <a:pt x="356255" y="517266"/>
                  </a:lnTo>
                  <a:lnTo>
                    <a:pt x="385954" y="483780"/>
                  </a:lnTo>
                  <a:lnTo>
                    <a:pt x="416634" y="451207"/>
                  </a:lnTo>
                  <a:lnTo>
                    <a:pt x="448272" y="419569"/>
                  </a:lnTo>
                  <a:lnTo>
                    <a:pt x="480845" y="388889"/>
                  </a:lnTo>
                  <a:lnTo>
                    <a:pt x="514330" y="359190"/>
                  </a:lnTo>
                  <a:lnTo>
                    <a:pt x="548705" y="330496"/>
                  </a:lnTo>
                  <a:lnTo>
                    <a:pt x="583945" y="302829"/>
                  </a:lnTo>
                  <a:lnTo>
                    <a:pt x="620028" y="276213"/>
                  </a:lnTo>
                  <a:lnTo>
                    <a:pt x="656931" y="250670"/>
                  </a:lnTo>
                  <a:lnTo>
                    <a:pt x="694630" y="226223"/>
                  </a:lnTo>
                  <a:lnTo>
                    <a:pt x="733104" y="202897"/>
                  </a:lnTo>
                  <a:lnTo>
                    <a:pt x="772327" y="180713"/>
                  </a:lnTo>
                  <a:lnTo>
                    <a:pt x="812279" y="159694"/>
                  </a:lnTo>
                  <a:lnTo>
                    <a:pt x="852935" y="139865"/>
                  </a:lnTo>
                  <a:lnTo>
                    <a:pt x="894272" y="121247"/>
                  </a:lnTo>
                  <a:lnTo>
                    <a:pt x="936267" y="103865"/>
                  </a:lnTo>
                  <a:lnTo>
                    <a:pt x="978898" y="87740"/>
                  </a:lnTo>
                  <a:lnTo>
                    <a:pt x="1022141" y="72897"/>
                  </a:lnTo>
                  <a:lnTo>
                    <a:pt x="1065973" y="59358"/>
                  </a:lnTo>
                  <a:lnTo>
                    <a:pt x="1110371" y="47146"/>
                  </a:lnTo>
                  <a:lnTo>
                    <a:pt x="1155313" y="36284"/>
                  </a:lnTo>
                  <a:lnTo>
                    <a:pt x="1200774" y="26796"/>
                  </a:lnTo>
                  <a:lnTo>
                    <a:pt x="1246732" y="18704"/>
                  </a:lnTo>
                  <a:lnTo>
                    <a:pt x="1293164" y="12032"/>
                  </a:lnTo>
                  <a:lnTo>
                    <a:pt x="1340046" y="6802"/>
                  </a:lnTo>
                  <a:lnTo>
                    <a:pt x="1387356" y="3038"/>
                  </a:lnTo>
                  <a:lnTo>
                    <a:pt x="1435071" y="763"/>
                  </a:lnTo>
                  <a:lnTo>
                    <a:pt x="1483167" y="0"/>
                  </a:lnTo>
                  <a:lnTo>
                    <a:pt x="2049821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129CD5E7-B40F-96A0-7189-94641B98F5A6}"/>
                </a:ext>
              </a:extLst>
            </p:cNvPr>
            <p:cNvSpPr/>
            <p:nvPr/>
          </p:nvSpPr>
          <p:spPr>
            <a:xfrm>
              <a:off x="9745106" y="5002380"/>
              <a:ext cx="2423160" cy="1837689"/>
            </a:xfrm>
            <a:custGeom>
              <a:avLst/>
              <a:gdLst/>
              <a:ahLst/>
              <a:cxnLst/>
              <a:rect l="l" t="t" r="r" b="b"/>
              <a:pathLst>
                <a:path w="2423159" h="1837690">
                  <a:moveTo>
                    <a:pt x="0" y="1837623"/>
                  </a:moveTo>
                  <a:lnTo>
                    <a:pt x="2177" y="1760938"/>
                  </a:lnTo>
                  <a:lnTo>
                    <a:pt x="5174" y="1713634"/>
                  </a:lnTo>
                  <a:lnTo>
                    <a:pt x="9346" y="1666658"/>
                  </a:lnTo>
                  <a:lnTo>
                    <a:pt x="14677" y="1620025"/>
                  </a:lnTo>
                  <a:lnTo>
                    <a:pt x="21152" y="1573749"/>
                  </a:lnTo>
                  <a:lnTo>
                    <a:pt x="28757" y="1527844"/>
                  </a:lnTo>
                  <a:lnTo>
                    <a:pt x="37478" y="1482327"/>
                  </a:lnTo>
                  <a:lnTo>
                    <a:pt x="47300" y="1437210"/>
                  </a:lnTo>
                  <a:lnTo>
                    <a:pt x="58208" y="1392509"/>
                  </a:lnTo>
                  <a:lnTo>
                    <a:pt x="70188" y="1348238"/>
                  </a:lnTo>
                  <a:lnTo>
                    <a:pt x="83225" y="1304412"/>
                  </a:lnTo>
                  <a:lnTo>
                    <a:pt x="97304" y="1261045"/>
                  </a:lnTo>
                  <a:lnTo>
                    <a:pt x="112412" y="1218152"/>
                  </a:lnTo>
                  <a:lnTo>
                    <a:pt x="128533" y="1175748"/>
                  </a:lnTo>
                  <a:lnTo>
                    <a:pt x="145653" y="1133847"/>
                  </a:lnTo>
                  <a:lnTo>
                    <a:pt x="163757" y="1092463"/>
                  </a:lnTo>
                  <a:lnTo>
                    <a:pt x="182830" y="1051612"/>
                  </a:lnTo>
                  <a:lnTo>
                    <a:pt x="202859" y="1011307"/>
                  </a:lnTo>
                  <a:lnTo>
                    <a:pt x="223828" y="971564"/>
                  </a:lnTo>
                  <a:lnTo>
                    <a:pt x="245724" y="932397"/>
                  </a:lnTo>
                  <a:lnTo>
                    <a:pt x="268530" y="893821"/>
                  </a:lnTo>
                  <a:lnTo>
                    <a:pt x="292233" y="855849"/>
                  </a:lnTo>
                  <a:lnTo>
                    <a:pt x="316819" y="818498"/>
                  </a:lnTo>
                  <a:lnTo>
                    <a:pt x="342272" y="781780"/>
                  </a:lnTo>
                  <a:lnTo>
                    <a:pt x="368578" y="745712"/>
                  </a:lnTo>
                  <a:lnTo>
                    <a:pt x="395723" y="710307"/>
                  </a:lnTo>
                  <a:lnTo>
                    <a:pt x="423691" y="675580"/>
                  </a:lnTo>
                  <a:lnTo>
                    <a:pt x="452469" y="641546"/>
                  </a:lnTo>
                  <a:lnTo>
                    <a:pt x="482041" y="608219"/>
                  </a:lnTo>
                  <a:lnTo>
                    <a:pt x="512393" y="575614"/>
                  </a:lnTo>
                  <a:lnTo>
                    <a:pt x="543511" y="543745"/>
                  </a:lnTo>
                  <a:lnTo>
                    <a:pt x="575380" y="512627"/>
                  </a:lnTo>
                  <a:lnTo>
                    <a:pt x="607986" y="482275"/>
                  </a:lnTo>
                  <a:lnTo>
                    <a:pt x="641313" y="452703"/>
                  </a:lnTo>
                  <a:lnTo>
                    <a:pt x="675347" y="423925"/>
                  </a:lnTo>
                  <a:lnTo>
                    <a:pt x="710074" y="395957"/>
                  </a:lnTo>
                  <a:lnTo>
                    <a:pt x="745479" y="368813"/>
                  </a:lnTo>
                  <a:lnTo>
                    <a:pt x="781547" y="342507"/>
                  </a:lnTo>
                  <a:lnTo>
                    <a:pt x="818265" y="317054"/>
                  </a:lnTo>
                  <a:lnTo>
                    <a:pt x="855616" y="292469"/>
                  </a:lnTo>
                  <a:lnTo>
                    <a:pt x="893588" y="268766"/>
                  </a:lnTo>
                  <a:lnTo>
                    <a:pt x="932164" y="245959"/>
                  </a:lnTo>
                  <a:lnTo>
                    <a:pt x="971331" y="224064"/>
                  </a:lnTo>
                  <a:lnTo>
                    <a:pt x="1011074" y="203095"/>
                  </a:lnTo>
                  <a:lnTo>
                    <a:pt x="1051379" y="183067"/>
                  </a:lnTo>
                  <a:lnTo>
                    <a:pt x="1092230" y="163993"/>
                  </a:lnTo>
                  <a:lnTo>
                    <a:pt x="1133613" y="145889"/>
                  </a:lnTo>
                  <a:lnTo>
                    <a:pt x="1175515" y="128770"/>
                  </a:lnTo>
                  <a:lnTo>
                    <a:pt x="1217919" y="112649"/>
                  </a:lnTo>
                  <a:lnTo>
                    <a:pt x="1260811" y="97542"/>
                  </a:lnTo>
                  <a:lnTo>
                    <a:pt x="1304178" y="83462"/>
                  </a:lnTo>
                  <a:lnTo>
                    <a:pt x="1348004" y="70425"/>
                  </a:lnTo>
                  <a:lnTo>
                    <a:pt x="1392275" y="58446"/>
                  </a:lnTo>
                  <a:lnTo>
                    <a:pt x="1436975" y="47538"/>
                  </a:lnTo>
                  <a:lnTo>
                    <a:pt x="1482092" y="37716"/>
                  </a:lnTo>
                  <a:lnTo>
                    <a:pt x="1527609" y="28995"/>
                  </a:lnTo>
                  <a:lnTo>
                    <a:pt x="1573513" y="21390"/>
                  </a:lnTo>
                  <a:lnTo>
                    <a:pt x="1619789" y="14915"/>
                  </a:lnTo>
                  <a:lnTo>
                    <a:pt x="1666422" y="9584"/>
                  </a:lnTo>
                  <a:lnTo>
                    <a:pt x="1713397" y="5413"/>
                  </a:lnTo>
                  <a:lnTo>
                    <a:pt x="1760701" y="2415"/>
                  </a:lnTo>
                  <a:lnTo>
                    <a:pt x="1808318" y="606"/>
                  </a:lnTo>
                  <a:lnTo>
                    <a:pt x="1856234" y="0"/>
                  </a:lnTo>
                  <a:lnTo>
                    <a:pt x="2422890" y="0"/>
                  </a:lnTo>
                </a:path>
              </a:pathLst>
            </a:custGeom>
            <a:ln w="19049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9BB3E9A8-0489-16F7-DAA1-3F75DF895DAA}"/>
                </a:ext>
              </a:extLst>
            </p:cNvPr>
            <p:cNvSpPr/>
            <p:nvPr/>
          </p:nvSpPr>
          <p:spPr>
            <a:xfrm>
              <a:off x="9373573" y="4556107"/>
              <a:ext cx="2794635" cy="2284095"/>
            </a:xfrm>
            <a:custGeom>
              <a:avLst/>
              <a:gdLst/>
              <a:ahLst/>
              <a:cxnLst/>
              <a:rect l="l" t="t" r="r" b="b"/>
              <a:pathLst>
                <a:path w="2794634" h="2284095">
                  <a:moveTo>
                    <a:pt x="0" y="2283896"/>
                  </a:moveTo>
                  <a:lnTo>
                    <a:pt x="0" y="2227770"/>
                  </a:lnTo>
                  <a:lnTo>
                    <a:pt x="516" y="2179326"/>
                  </a:lnTo>
                  <a:lnTo>
                    <a:pt x="2058" y="2131134"/>
                  </a:lnTo>
                  <a:lnTo>
                    <a:pt x="4615" y="2083205"/>
                  </a:lnTo>
                  <a:lnTo>
                    <a:pt x="8177" y="2035549"/>
                  </a:lnTo>
                  <a:lnTo>
                    <a:pt x="12733" y="1988178"/>
                  </a:lnTo>
                  <a:lnTo>
                    <a:pt x="18273" y="1941100"/>
                  </a:lnTo>
                  <a:lnTo>
                    <a:pt x="24786" y="1894327"/>
                  </a:lnTo>
                  <a:lnTo>
                    <a:pt x="32263" y="1847870"/>
                  </a:lnTo>
                  <a:lnTo>
                    <a:pt x="40692" y="1801737"/>
                  </a:lnTo>
                  <a:lnTo>
                    <a:pt x="50062" y="1755941"/>
                  </a:lnTo>
                  <a:lnTo>
                    <a:pt x="60365" y="1710492"/>
                  </a:lnTo>
                  <a:lnTo>
                    <a:pt x="71589" y="1665399"/>
                  </a:lnTo>
                  <a:lnTo>
                    <a:pt x="83723" y="1620673"/>
                  </a:lnTo>
                  <a:lnTo>
                    <a:pt x="96758" y="1576326"/>
                  </a:lnTo>
                  <a:lnTo>
                    <a:pt x="110682" y="1532367"/>
                  </a:lnTo>
                  <a:lnTo>
                    <a:pt x="125486" y="1488806"/>
                  </a:lnTo>
                  <a:lnTo>
                    <a:pt x="141158" y="1445655"/>
                  </a:lnTo>
                  <a:lnTo>
                    <a:pt x="157690" y="1402923"/>
                  </a:lnTo>
                  <a:lnTo>
                    <a:pt x="175069" y="1360621"/>
                  </a:lnTo>
                  <a:lnTo>
                    <a:pt x="193286" y="1318760"/>
                  </a:lnTo>
                  <a:lnTo>
                    <a:pt x="212329" y="1277350"/>
                  </a:lnTo>
                  <a:lnTo>
                    <a:pt x="232190" y="1236401"/>
                  </a:lnTo>
                  <a:lnTo>
                    <a:pt x="252857" y="1195924"/>
                  </a:lnTo>
                  <a:lnTo>
                    <a:pt x="274319" y="1155930"/>
                  </a:lnTo>
                  <a:lnTo>
                    <a:pt x="296567" y="1116428"/>
                  </a:lnTo>
                  <a:lnTo>
                    <a:pt x="319590" y="1077429"/>
                  </a:lnTo>
                  <a:lnTo>
                    <a:pt x="343377" y="1038944"/>
                  </a:lnTo>
                  <a:lnTo>
                    <a:pt x="367918" y="1000983"/>
                  </a:lnTo>
                  <a:lnTo>
                    <a:pt x="393202" y="963557"/>
                  </a:lnTo>
                  <a:lnTo>
                    <a:pt x="419220" y="926675"/>
                  </a:lnTo>
                  <a:lnTo>
                    <a:pt x="445960" y="890350"/>
                  </a:lnTo>
                  <a:lnTo>
                    <a:pt x="473413" y="854590"/>
                  </a:lnTo>
                  <a:lnTo>
                    <a:pt x="501567" y="819406"/>
                  </a:lnTo>
                  <a:lnTo>
                    <a:pt x="530413" y="784809"/>
                  </a:lnTo>
                  <a:lnTo>
                    <a:pt x="559939" y="750809"/>
                  </a:lnTo>
                  <a:lnTo>
                    <a:pt x="590136" y="717417"/>
                  </a:lnTo>
                  <a:lnTo>
                    <a:pt x="620992" y="684644"/>
                  </a:lnTo>
                  <a:lnTo>
                    <a:pt x="652499" y="652499"/>
                  </a:lnTo>
                  <a:lnTo>
                    <a:pt x="684644" y="620992"/>
                  </a:lnTo>
                  <a:lnTo>
                    <a:pt x="717417" y="590136"/>
                  </a:lnTo>
                  <a:lnTo>
                    <a:pt x="750809" y="559939"/>
                  </a:lnTo>
                  <a:lnTo>
                    <a:pt x="784809" y="530413"/>
                  </a:lnTo>
                  <a:lnTo>
                    <a:pt x="819406" y="501567"/>
                  </a:lnTo>
                  <a:lnTo>
                    <a:pt x="854590" y="473413"/>
                  </a:lnTo>
                  <a:lnTo>
                    <a:pt x="890350" y="445960"/>
                  </a:lnTo>
                  <a:lnTo>
                    <a:pt x="926675" y="419220"/>
                  </a:lnTo>
                  <a:lnTo>
                    <a:pt x="963557" y="393202"/>
                  </a:lnTo>
                  <a:lnTo>
                    <a:pt x="1000983" y="367918"/>
                  </a:lnTo>
                  <a:lnTo>
                    <a:pt x="1038944" y="343377"/>
                  </a:lnTo>
                  <a:lnTo>
                    <a:pt x="1077429" y="319590"/>
                  </a:lnTo>
                  <a:lnTo>
                    <a:pt x="1116428" y="296567"/>
                  </a:lnTo>
                  <a:lnTo>
                    <a:pt x="1155930" y="274319"/>
                  </a:lnTo>
                  <a:lnTo>
                    <a:pt x="1195924" y="252857"/>
                  </a:lnTo>
                  <a:lnTo>
                    <a:pt x="1236401" y="232190"/>
                  </a:lnTo>
                  <a:lnTo>
                    <a:pt x="1277350" y="212329"/>
                  </a:lnTo>
                  <a:lnTo>
                    <a:pt x="1318760" y="193286"/>
                  </a:lnTo>
                  <a:lnTo>
                    <a:pt x="1360621" y="175069"/>
                  </a:lnTo>
                  <a:lnTo>
                    <a:pt x="1402923" y="157690"/>
                  </a:lnTo>
                  <a:lnTo>
                    <a:pt x="1445655" y="141158"/>
                  </a:lnTo>
                  <a:lnTo>
                    <a:pt x="1488806" y="125486"/>
                  </a:lnTo>
                  <a:lnTo>
                    <a:pt x="1532367" y="110682"/>
                  </a:lnTo>
                  <a:lnTo>
                    <a:pt x="1576326" y="96758"/>
                  </a:lnTo>
                  <a:lnTo>
                    <a:pt x="1620673" y="83723"/>
                  </a:lnTo>
                  <a:lnTo>
                    <a:pt x="1665399" y="71589"/>
                  </a:lnTo>
                  <a:lnTo>
                    <a:pt x="1710492" y="60365"/>
                  </a:lnTo>
                  <a:lnTo>
                    <a:pt x="1755941" y="50062"/>
                  </a:lnTo>
                  <a:lnTo>
                    <a:pt x="1801737" y="40692"/>
                  </a:lnTo>
                  <a:lnTo>
                    <a:pt x="1847870" y="32263"/>
                  </a:lnTo>
                  <a:lnTo>
                    <a:pt x="1894327" y="24786"/>
                  </a:lnTo>
                  <a:lnTo>
                    <a:pt x="1941100" y="18273"/>
                  </a:lnTo>
                  <a:lnTo>
                    <a:pt x="1988178" y="12733"/>
                  </a:lnTo>
                  <a:lnTo>
                    <a:pt x="2035549" y="8177"/>
                  </a:lnTo>
                  <a:lnTo>
                    <a:pt x="2083205" y="4615"/>
                  </a:lnTo>
                  <a:lnTo>
                    <a:pt x="2131134" y="2058"/>
                  </a:lnTo>
                  <a:lnTo>
                    <a:pt x="2179326" y="516"/>
                  </a:lnTo>
                  <a:lnTo>
                    <a:pt x="2227770" y="0"/>
                  </a:lnTo>
                  <a:lnTo>
                    <a:pt x="2794422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4" name="Picture 13" descr="A yellow and black logo&#10;&#10;Description automatically generated">
            <a:extLst>
              <a:ext uri="{FF2B5EF4-FFF2-40B4-BE49-F238E27FC236}">
                <a16:creationId xmlns:a16="http://schemas.microsoft.com/office/drawing/2014/main" id="{75A66B54-EEFF-AEE2-13B8-78650B25E4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D61AF9-0913-F41C-326F-18D1B32E9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7900" y="1434974"/>
            <a:ext cx="8305800" cy="3693319"/>
          </a:xfrm>
        </p:spPr>
        <p:txBody>
          <a:bodyPr/>
          <a:lstStyle/>
          <a:p>
            <a:pPr algn="l"/>
            <a:r>
              <a:rPr lang="en-GB" sz="3200" b="1">
                <a:latin typeface="Aptos" panose="020B0004020202020204" pitchFamily="34" charset="0"/>
              </a:rPr>
              <a:t>Thursday 15</a:t>
            </a:r>
            <a:r>
              <a:rPr lang="en-GB" sz="3200" b="1" baseline="30000">
                <a:latin typeface="Aptos" panose="020B0004020202020204" pitchFamily="34" charset="0"/>
              </a:rPr>
              <a:t>th</a:t>
            </a:r>
            <a:r>
              <a:rPr lang="en-GB" sz="3200" b="1">
                <a:latin typeface="Aptos" panose="020B0004020202020204" pitchFamily="34" charset="0"/>
              </a:rPr>
              <a:t> October</a:t>
            </a:r>
            <a:endParaRPr lang="en-US" sz="3200" b="1">
              <a:latin typeface="Aptos" panose="020B0004020202020204" pitchFamily="34" charset="0"/>
              <a:ea typeface="Calibri" panose="020F0502020204030204"/>
              <a:cs typeface="Calibri" panose="020F0502020204030204"/>
            </a:endParaRPr>
          </a:p>
          <a:p>
            <a:pPr algn="l"/>
            <a:endParaRPr lang="en-GB" sz="3200">
              <a:latin typeface="Aptos" panose="020B0004020202020204" pitchFamily="34" charset="0"/>
              <a:ea typeface="Calibri" panose="020F0502020204030204"/>
              <a:cs typeface="Calibri" panose="020F0502020204030204"/>
            </a:endParaRPr>
          </a:p>
          <a:p>
            <a:pPr algn="l"/>
            <a:r>
              <a:rPr lang="en-GB" sz="3200">
                <a:latin typeface="Aptos" panose="020B0004020202020204" pitchFamily="34" charset="0"/>
                <a:ea typeface="Calibri" panose="020F0502020204030204"/>
                <a:cs typeface="Calibri" panose="020F0502020204030204"/>
              </a:rPr>
              <a:t>If you need support writing a business case to secure funding, please contact us: </a:t>
            </a:r>
            <a:r>
              <a:rPr lang="en-GB" sz="3200">
                <a:latin typeface="Aptos" panose="020B0004020202020204" pitchFamily="34" charset="0"/>
                <a:ea typeface="Calibri" panose="020F0502020204030204"/>
                <a:cs typeface="Calibri" panose="020F0502020204030204"/>
                <a:hlinkClick r:id="rId3"/>
              </a:rPr>
              <a:t>qualifications@arma.ac.uk</a:t>
            </a:r>
            <a:r>
              <a:rPr lang="en-GB" sz="3200">
                <a:latin typeface="Aptos" panose="020B0004020202020204" pitchFamily="34" charset="0"/>
                <a:ea typeface="Calibri" panose="020F0502020204030204"/>
                <a:cs typeface="Calibri" panose="020F0502020204030204"/>
              </a:rPr>
              <a:t> </a:t>
            </a:r>
          </a:p>
          <a:p>
            <a:pPr algn="l"/>
            <a:endParaRPr lang="en-GB" sz="3200">
              <a:latin typeface="Aptos" panose="020B0004020202020204" pitchFamily="34" charset="0"/>
              <a:ea typeface="Calibri" panose="020F0502020204030204"/>
              <a:cs typeface="Calibri" panose="020F0502020204030204"/>
            </a:endParaRPr>
          </a:p>
          <a:p>
            <a:pPr algn="l"/>
            <a:endParaRPr lang="en-GB" sz="3200">
              <a:latin typeface="Aptos" panose="020B0004020202020204" pitchFamily="34" charset="0"/>
              <a:ea typeface="Calibri" panose="020F0502020204030204"/>
              <a:cs typeface="Calibri" panose="020F0502020204030204"/>
            </a:endParaRP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062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EF566-95D3-32DB-D554-52AC5C45A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2151D8B-CEEC-A83D-9632-A3C17AD9CC94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1604906" y="2811967"/>
            <a:ext cx="8140200" cy="946413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endParaRPr spc="-25"/>
          </a:p>
          <a:p>
            <a:pPr>
              <a:lnSpc>
                <a:spcPct val="100000"/>
              </a:lnSpc>
              <a:spcBef>
                <a:spcPts val="810"/>
              </a:spcBef>
              <a:buClr>
                <a:srgbClr val="58595B"/>
              </a:buClr>
              <a:buFont typeface="Helvetica Light"/>
              <a:buChar char="–"/>
            </a:pPr>
            <a:endParaRPr sz="1400">
              <a:latin typeface="Helvetica Light"/>
              <a:cs typeface="Helvetica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en-US" spc="-20"/>
          </a:p>
        </p:txBody>
      </p:sp>
      <p:grpSp>
        <p:nvGrpSpPr>
          <p:cNvPr id="9" name="object 9">
            <a:extLst>
              <a:ext uri="{FF2B5EF4-FFF2-40B4-BE49-F238E27FC236}">
                <a16:creationId xmlns:a16="http://schemas.microsoft.com/office/drawing/2014/main" id="{CFAF6067-9087-C0BF-5B18-1BFCD09F5426}"/>
              </a:ext>
            </a:extLst>
          </p:cNvPr>
          <p:cNvGrpSpPr/>
          <p:nvPr/>
        </p:nvGrpSpPr>
        <p:grpSpPr>
          <a:xfrm>
            <a:off x="9364048" y="4546582"/>
            <a:ext cx="2813685" cy="2303145"/>
            <a:chOff x="9364048" y="4546582"/>
            <a:chExt cx="2813685" cy="230314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2CA0A61A-C6A9-1562-6E9F-771F502EEE28}"/>
                </a:ext>
              </a:extLst>
            </p:cNvPr>
            <p:cNvSpPr/>
            <p:nvPr/>
          </p:nvSpPr>
          <p:spPr>
            <a:xfrm>
              <a:off x="10505707" y="5901022"/>
              <a:ext cx="1662430" cy="939165"/>
            </a:xfrm>
            <a:custGeom>
              <a:avLst/>
              <a:gdLst/>
              <a:ahLst/>
              <a:cxnLst/>
              <a:rect l="l" t="t" r="r" b="b"/>
              <a:pathLst>
                <a:path w="1662429" h="939165">
                  <a:moveTo>
                    <a:pt x="0" y="938982"/>
                  </a:moveTo>
                  <a:lnTo>
                    <a:pt x="11748" y="873971"/>
                  </a:lnTo>
                  <a:lnTo>
                    <a:pt x="22462" y="828906"/>
                  </a:lnTo>
                  <a:lnTo>
                    <a:pt x="34989" y="784572"/>
                  </a:lnTo>
                  <a:lnTo>
                    <a:pt x="49288" y="741011"/>
                  </a:lnTo>
                  <a:lnTo>
                    <a:pt x="65316" y="698265"/>
                  </a:lnTo>
                  <a:lnTo>
                    <a:pt x="83033" y="656376"/>
                  </a:lnTo>
                  <a:lnTo>
                    <a:pt x="102397" y="615384"/>
                  </a:lnTo>
                  <a:lnTo>
                    <a:pt x="123365" y="575331"/>
                  </a:lnTo>
                  <a:lnTo>
                    <a:pt x="145897" y="536260"/>
                  </a:lnTo>
                  <a:lnTo>
                    <a:pt x="169951" y="498211"/>
                  </a:lnTo>
                  <a:lnTo>
                    <a:pt x="195485" y="461226"/>
                  </a:lnTo>
                  <a:lnTo>
                    <a:pt x="222458" y="425347"/>
                  </a:lnTo>
                  <a:lnTo>
                    <a:pt x="250828" y="390616"/>
                  </a:lnTo>
                  <a:lnTo>
                    <a:pt x="280553" y="357074"/>
                  </a:lnTo>
                  <a:lnTo>
                    <a:pt x="311592" y="324762"/>
                  </a:lnTo>
                  <a:lnTo>
                    <a:pt x="343903" y="293723"/>
                  </a:lnTo>
                  <a:lnTo>
                    <a:pt x="377445" y="263997"/>
                  </a:lnTo>
                  <a:lnTo>
                    <a:pt x="412176" y="235627"/>
                  </a:lnTo>
                  <a:lnTo>
                    <a:pt x="448055" y="208655"/>
                  </a:lnTo>
                  <a:lnTo>
                    <a:pt x="485039" y="183120"/>
                  </a:lnTo>
                  <a:lnTo>
                    <a:pt x="523087" y="159066"/>
                  </a:lnTo>
                  <a:lnTo>
                    <a:pt x="562159" y="136534"/>
                  </a:lnTo>
                  <a:lnTo>
                    <a:pt x="602211" y="115566"/>
                  </a:lnTo>
                  <a:lnTo>
                    <a:pt x="643202" y="96202"/>
                  </a:lnTo>
                  <a:lnTo>
                    <a:pt x="685091" y="78485"/>
                  </a:lnTo>
                  <a:lnTo>
                    <a:pt x="727837" y="62457"/>
                  </a:lnTo>
                  <a:lnTo>
                    <a:pt x="771397" y="48158"/>
                  </a:lnTo>
                  <a:lnTo>
                    <a:pt x="815730" y="35631"/>
                  </a:lnTo>
                  <a:lnTo>
                    <a:pt x="860794" y="24917"/>
                  </a:lnTo>
                  <a:lnTo>
                    <a:pt x="906548" y="16058"/>
                  </a:lnTo>
                  <a:lnTo>
                    <a:pt x="952950" y="9095"/>
                  </a:lnTo>
                  <a:lnTo>
                    <a:pt x="999959" y="4069"/>
                  </a:lnTo>
                  <a:lnTo>
                    <a:pt x="1047533" y="1024"/>
                  </a:lnTo>
                  <a:lnTo>
                    <a:pt x="1095630" y="0"/>
                  </a:lnTo>
                  <a:lnTo>
                    <a:pt x="1662288" y="0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66E30ABE-37FB-07C9-A641-D963EDBADE14}"/>
                </a:ext>
              </a:extLst>
            </p:cNvPr>
            <p:cNvSpPr/>
            <p:nvPr/>
          </p:nvSpPr>
          <p:spPr>
            <a:xfrm>
              <a:off x="10118175" y="5447538"/>
              <a:ext cx="2050414" cy="1392555"/>
            </a:xfrm>
            <a:custGeom>
              <a:avLst/>
              <a:gdLst/>
              <a:ahLst/>
              <a:cxnLst/>
              <a:rect l="l" t="t" r="r" b="b"/>
              <a:pathLst>
                <a:path w="2050415" h="1392554">
                  <a:moveTo>
                    <a:pt x="0" y="1392466"/>
                  </a:moveTo>
                  <a:lnTo>
                    <a:pt x="3867" y="1342981"/>
                  </a:lnTo>
                  <a:lnTo>
                    <a:pt x="9097" y="1296099"/>
                  </a:lnTo>
                  <a:lnTo>
                    <a:pt x="15769" y="1249667"/>
                  </a:lnTo>
                  <a:lnTo>
                    <a:pt x="23861" y="1203709"/>
                  </a:lnTo>
                  <a:lnTo>
                    <a:pt x="33349" y="1158248"/>
                  </a:lnTo>
                  <a:lnTo>
                    <a:pt x="44211" y="1113307"/>
                  </a:lnTo>
                  <a:lnTo>
                    <a:pt x="56423" y="1068908"/>
                  </a:lnTo>
                  <a:lnTo>
                    <a:pt x="69962" y="1025076"/>
                  </a:lnTo>
                  <a:lnTo>
                    <a:pt x="84805" y="981833"/>
                  </a:lnTo>
                  <a:lnTo>
                    <a:pt x="100930" y="939203"/>
                  </a:lnTo>
                  <a:lnTo>
                    <a:pt x="118312" y="897207"/>
                  </a:lnTo>
                  <a:lnTo>
                    <a:pt x="136930" y="855870"/>
                  </a:lnTo>
                  <a:lnTo>
                    <a:pt x="156759" y="815214"/>
                  </a:lnTo>
                  <a:lnTo>
                    <a:pt x="177777" y="775263"/>
                  </a:lnTo>
                  <a:lnTo>
                    <a:pt x="199961" y="736039"/>
                  </a:lnTo>
                  <a:lnTo>
                    <a:pt x="223288" y="697566"/>
                  </a:lnTo>
                  <a:lnTo>
                    <a:pt x="247734" y="659866"/>
                  </a:lnTo>
                  <a:lnTo>
                    <a:pt x="273277" y="622963"/>
                  </a:lnTo>
                  <a:lnTo>
                    <a:pt x="299894" y="586880"/>
                  </a:lnTo>
                  <a:lnTo>
                    <a:pt x="327561" y="551640"/>
                  </a:lnTo>
                  <a:lnTo>
                    <a:pt x="356255" y="517266"/>
                  </a:lnTo>
                  <a:lnTo>
                    <a:pt x="385954" y="483780"/>
                  </a:lnTo>
                  <a:lnTo>
                    <a:pt x="416634" y="451207"/>
                  </a:lnTo>
                  <a:lnTo>
                    <a:pt x="448272" y="419569"/>
                  </a:lnTo>
                  <a:lnTo>
                    <a:pt x="480845" y="388889"/>
                  </a:lnTo>
                  <a:lnTo>
                    <a:pt x="514330" y="359190"/>
                  </a:lnTo>
                  <a:lnTo>
                    <a:pt x="548705" y="330496"/>
                  </a:lnTo>
                  <a:lnTo>
                    <a:pt x="583945" y="302829"/>
                  </a:lnTo>
                  <a:lnTo>
                    <a:pt x="620028" y="276213"/>
                  </a:lnTo>
                  <a:lnTo>
                    <a:pt x="656931" y="250670"/>
                  </a:lnTo>
                  <a:lnTo>
                    <a:pt x="694630" y="226223"/>
                  </a:lnTo>
                  <a:lnTo>
                    <a:pt x="733104" y="202897"/>
                  </a:lnTo>
                  <a:lnTo>
                    <a:pt x="772327" y="180713"/>
                  </a:lnTo>
                  <a:lnTo>
                    <a:pt x="812279" y="159694"/>
                  </a:lnTo>
                  <a:lnTo>
                    <a:pt x="852935" y="139865"/>
                  </a:lnTo>
                  <a:lnTo>
                    <a:pt x="894272" y="121247"/>
                  </a:lnTo>
                  <a:lnTo>
                    <a:pt x="936267" y="103865"/>
                  </a:lnTo>
                  <a:lnTo>
                    <a:pt x="978898" y="87740"/>
                  </a:lnTo>
                  <a:lnTo>
                    <a:pt x="1022141" y="72897"/>
                  </a:lnTo>
                  <a:lnTo>
                    <a:pt x="1065973" y="59358"/>
                  </a:lnTo>
                  <a:lnTo>
                    <a:pt x="1110371" y="47146"/>
                  </a:lnTo>
                  <a:lnTo>
                    <a:pt x="1155313" y="36284"/>
                  </a:lnTo>
                  <a:lnTo>
                    <a:pt x="1200774" y="26796"/>
                  </a:lnTo>
                  <a:lnTo>
                    <a:pt x="1246732" y="18704"/>
                  </a:lnTo>
                  <a:lnTo>
                    <a:pt x="1293164" y="12032"/>
                  </a:lnTo>
                  <a:lnTo>
                    <a:pt x="1340046" y="6802"/>
                  </a:lnTo>
                  <a:lnTo>
                    <a:pt x="1387356" y="3038"/>
                  </a:lnTo>
                  <a:lnTo>
                    <a:pt x="1435071" y="763"/>
                  </a:lnTo>
                  <a:lnTo>
                    <a:pt x="1483167" y="0"/>
                  </a:lnTo>
                  <a:lnTo>
                    <a:pt x="2049821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C415FC23-F0F6-CF09-21CA-94C249471DAD}"/>
                </a:ext>
              </a:extLst>
            </p:cNvPr>
            <p:cNvSpPr/>
            <p:nvPr/>
          </p:nvSpPr>
          <p:spPr>
            <a:xfrm>
              <a:off x="9745106" y="5002380"/>
              <a:ext cx="2423160" cy="1837689"/>
            </a:xfrm>
            <a:custGeom>
              <a:avLst/>
              <a:gdLst/>
              <a:ahLst/>
              <a:cxnLst/>
              <a:rect l="l" t="t" r="r" b="b"/>
              <a:pathLst>
                <a:path w="2423159" h="1837690">
                  <a:moveTo>
                    <a:pt x="0" y="1837623"/>
                  </a:moveTo>
                  <a:lnTo>
                    <a:pt x="2177" y="1760938"/>
                  </a:lnTo>
                  <a:lnTo>
                    <a:pt x="5174" y="1713634"/>
                  </a:lnTo>
                  <a:lnTo>
                    <a:pt x="9346" y="1666658"/>
                  </a:lnTo>
                  <a:lnTo>
                    <a:pt x="14677" y="1620025"/>
                  </a:lnTo>
                  <a:lnTo>
                    <a:pt x="21152" y="1573749"/>
                  </a:lnTo>
                  <a:lnTo>
                    <a:pt x="28757" y="1527844"/>
                  </a:lnTo>
                  <a:lnTo>
                    <a:pt x="37478" y="1482327"/>
                  </a:lnTo>
                  <a:lnTo>
                    <a:pt x="47300" y="1437210"/>
                  </a:lnTo>
                  <a:lnTo>
                    <a:pt x="58208" y="1392509"/>
                  </a:lnTo>
                  <a:lnTo>
                    <a:pt x="70188" y="1348238"/>
                  </a:lnTo>
                  <a:lnTo>
                    <a:pt x="83225" y="1304412"/>
                  </a:lnTo>
                  <a:lnTo>
                    <a:pt x="97304" y="1261045"/>
                  </a:lnTo>
                  <a:lnTo>
                    <a:pt x="112412" y="1218152"/>
                  </a:lnTo>
                  <a:lnTo>
                    <a:pt x="128533" y="1175748"/>
                  </a:lnTo>
                  <a:lnTo>
                    <a:pt x="145653" y="1133847"/>
                  </a:lnTo>
                  <a:lnTo>
                    <a:pt x="163757" y="1092463"/>
                  </a:lnTo>
                  <a:lnTo>
                    <a:pt x="182830" y="1051612"/>
                  </a:lnTo>
                  <a:lnTo>
                    <a:pt x="202859" y="1011307"/>
                  </a:lnTo>
                  <a:lnTo>
                    <a:pt x="223828" y="971564"/>
                  </a:lnTo>
                  <a:lnTo>
                    <a:pt x="245724" y="932397"/>
                  </a:lnTo>
                  <a:lnTo>
                    <a:pt x="268530" y="893821"/>
                  </a:lnTo>
                  <a:lnTo>
                    <a:pt x="292233" y="855849"/>
                  </a:lnTo>
                  <a:lnTo>
                    <a:pt x="316819" y="818498"/>
                  </a:lnTo>
                  <a:lnTo>
                    <a:pt x="342272" y="781780"/>
                  </a:lnTo>
                  <a:lnTo>
                    <a:pt x="368578" y="745712"/>
                  </a:lnTo>
                  <a:lnTo>
                    <a:pt x="395723" y="710307"/>
                  </a:lnTo>
                  <a:lnTo>
                    <a:pt x="423691" y="675580"/>
                  </a:lnTo>
                  <a:lnTo>
                    <a:pt x="452469" y="641546"/>
                  </a:lnTo>
                  <a:lnTo>
                    <a:pt x="482041" y="608219"/>
                  </a:lnTo>
                  <a:lnTo>
                    <a:pt x="512393" y="575614"/>
                  </a:lnTo>
                  <a:lnTo>
                    <a:pt x="543511" y="543745"/>
                  </a:lnTo>
                  <a:lnTo>
                    <a:pt x="575380" y="512627"/>
                  </a:lnTo>
                  <a:lnTo>
                    <a:pt x="607986" y="482275"/>
                  </a:lnTo>
                  <a:lnTo>
                    <a:pt x="641313" y="452703"/>
                  </a:lnTo>
                  <a:lnTo>
                    <a:pt x="675347" y="423925"/>
                  </a:lnTo>
                  <a:lnTo>
                    <a:pt x="710074" y="395957"/>
                  </a:lnTo>
                  <a:lnTo>
                    <a:pt x="745479" y="368813"/>
                  </a:lnTo>
                  <a:lnTo>
                    <a:pt x="781547" y="342507"/>
                  </a:lnTo>
                  <a:lnTo>
                    <a:pt x="818265" y="317054"/>
                  </a:lnTo>
                  <a:lnTo>
                    <a:pt x="855616" y="292469"/>
                  </a:lnTo>
                  <a:lnTo>
                    <a:pt x="893588" y="268766"/>
                  </a:lnTo>
                  <a:lnTo>
                    <a:pt x="932164" y="245959"/>
                  </a:lnTo>
                  <a:lnTo>
                    <a:pt x="971331" y="224064"/>
                  </a:lnTo>
                  <a:lnTo>
                    <a:pt x="1011074" y="203095"/>
                  </a:lnTo>
                  <a:lnTo>
                    <a:pt x="1051379" y="183067"/>
                  </a:lnTo>
                  <a:lnTo>
                    <a:pt x="1092230" y="163993"/>
                  </a:lnTo>
                  <a:lnTo>
                    <a:pt x="1133613" y="145889"/>
                  </a:lnTo>
                  <a:lnTo>
                    <a:pt x="1175515" y="128770"/>
                  </a:lnTo>
                  <a:lnTo>
                    <a:pt x="1217919" y="112649"/>
                  </a:lnTo>
                  <a:lnTo>
                    <a:pt x="1260811" y="97542"/>
                  </a:lnTo>
                  <a:lnTo>
                    <a:pt x="1304178" y="83462"/>
                  </a:lnTo>
                  <a:lnTo>
                    <a:pt x="1348004" y="70425"/>
                  </a:lnTo>
                  <a:lnTo>
                    <a:pt x="1392275" y="58446"/>
                  </a:lnTo>
                  <a:lnTo>
                    <a:pt x="1436975" y="47538"/>
                  </a:lnTo>
                  <a:lnTo>
                    <a:pt x="1482092" y="37716"/>
                  </a:lnTo>
                  <a:lnTo>
                    <a:pt x="1527609" y="28995"/>
                  </a:lnTo>
                  <a:lnTo>
                    <a:pt x="1573513" y="21390"/>
                  </a:lnTo>
                  <a:lnTo>
                    <a:pt x="1619789" y="14915"/>
                  </a:lnTo>
                  <a:lnTo>
                    <a:pt x="1666422" y="9584"/>
                  </a:lnTo>
                  <a:lnTo>
                    <a:pt x="1713397" y="5413"/>
                  </a:lnTo>
                  <a:lnTo>
                    <a:pt x="1760701" y="2415"/>
                  </a:lnTo>
                  <a:lnTo>
                    <a:pt x="1808318" y="606"/>
                  </a:lnTo>
                  <a:lnTo>
                    <a:pt x="1856234" y="0"/>
                  </a:lnTo>
                  <a:lnTo>
                    <a:pt x="2422890" y="0"/>
                  </a:lnTo>
                </a:path>
              </a:pathLst>
            </a:custGeom>
            <a:ln w="19049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290EDF42-035E-E95E-F9F4-0A3A881041BF}"/>
                </a:ext>
              </a:extLst>
            </p:cNvPr>
            <p:cNvSpPr/>
            <p:nvPr/>
          </p:nvSpPr>
          <p:spPr>
            <a:xfrm>
              <a:off x="9373573" y="4556107"/>
              <a:ext cx="2794635" cy="2284095"/>
            </a:xfrm>
            <a:custGeom>
              <a:avLst/>
              <a:gdLst/>
              <a:ahLst/>
              <a:cxnLst/>
              <a:rect l="l" t="t" r="r" b="b"/>
              <a:pathLst>
                <a:path w="2794634" h="2284095">
                  <a:moveTo>
                    <a:pt x="0" y="2283896"/>
                  </a:moveTo>
                  <a:lnTo>
                    <a:pt x="0" y="2227770"/>
                  </a:lnTo>
                  <a:lnTo>
                    <a:pt x="516" y="2179326"/>
                  </a:lnTo>
                  <a:lnTo>
                    <a:pt x="2058" y="2131134"/>
                  </a:lnTo>
                  <a:lnTo>
                    <a:pt x="4615" y="2083205"/>
                  </a:lnTo>
                  <a:lnTo>
                    <a:pt x="8177" y="2035549"/>
                  </a:lnTo>
                  <a:lnTo>
                    <a:pt x="12733" y="1988178"/>
                  </a:lnTo>
                  <a:lnTo>
                    <a:pt x="18273" y="1941100"/>
                  </a:lnTo>
                  <a:lnTo>
                    <a:pt x="24786" y="1894327"/>
                  </a:lnTo>
                  <a:lnTo>
                    <a:pt x="32263" y="1847870"/>
                  </a:lnTo>
                  <a:lnTo>
                    <a:pt x="40692" y="1801737"/>
                  </a:lnTo>
                  <a:lnTo>
                    <a:pt x="50062" y="1755941"/>
                  </a:lnTo>
                  <a:lnTo>
                    <a:pt x="60365" y="1710492"/>
                  </a:lnTo>
                  <a:lnTo>
                    <a:pt x="71589" y="1665399"/>
                  </a:lnTo>
                  <a:lnTo>
                    <a:pt x="83723" y="1620673"/>
                  </a:lnTo>
                  <a:lnTo>
                    <a:pt x="96758" y="1576326"/>
                  </a:lnTo>
                  <a:lnTo>
                    <a:pt x="110682" y="1532367"/>
                  </a:lnTo>
                  <a:lnTo>
                    <a:pt x="125486" y="1488806"/>
                  </a:lnTo>
                  <a:lnTo>
                    <a:pt x="141158" y="1445655"/>
                  </a:lnTo>
                  <a:lnTo>
                    <a:pt x="157690" y="1402923"/>
                  </a:lnTo>
                  <a:lnTo>
                    <a:pt x="175069" y="1360621"/>
                  </a:lnTo>
                  <a:lnTo>
                    <a:pt x="193286" y="1318760"/>
                  </a:lnTo>
                  <a:lnTo>
                    <a:pt x="212329" y="1277350"/>
                  </a:lnTo>
                  <a:lnTo>
                    <a:pt x="232190" y="1236401"/>
                  </a:lnTo>
                  <a:lnTo>
                    <a:pt x="252857" y="1195924"/>
                  </a:lnTo>
                  <a:lnTo>
                    <a:pt x="274319" y="1155930"/>
                  </a:lnTo>
                  <a:lnTo>
                    <a:pt x="296567" y="1116428"/>
                  </a:lnTo>
                  <a:lnTo>
                    <a:pt x="319590" y="1077429"/>
                  </a:lnTo>
                  <a:lnTo>
                    <a:pt x="343377" y="1038944"/>
                  </a:lnTo>
                  <a:lnTo>
                    <a:pt x="367918" y="1000983"/>
                  </a:lnTo>
                  <a:lnTo>
                    <a:pt x="393202" y="963557"/>
                  </a:lnTo>
                  <a:lnTo>
                    <a:pt x="419220" y="926675"/>
                  </a:lnTo>
                  <a:lnTo>
                    <a:pt x="445960" y="890350"/>
                  </a:lnTo>
                  <a:lnTo>
                    <a:pt x="473413" y="854590"/>
                  </a:lnTo>
                  <a:lnTo>
                    <a:pt x="501567" y="819406"/>
                  </a:lnTo>
                  <a:lnTo>
                    <a:pt x="530413" y="784809"/>
                  </a:lnTo>
                  <a:lnTo>
                    <a:pt x="559939" y="750809"/>
                  </a:lnTo>
                  <a:lnTo>
                    <a:pt x="590136" y="717417"/>
                  </a:lnTo>
                  <a:lnTo>
                    <a:pt x="620992" y="684644"/>
                  </a:lnTo>
                  <a:lnTo>
                    <a:pt x="652499" y="652499"/>
                  </a:lnTo>
                  <a:lnTo>
                    <a:pt x="684644" y="620992"/>
                  </a:lnTo>
                  <a:lnTo>
                    <a:pt x="717417" y="590136"/>
                  </a:lnTo>
                  <a:lnTo>
                    <a:pt x="750809" y="559939"/>
                  </a:lnTo>
                  <a:lnTo>
                    <a:pt x="784809" y="530413"/>
                  </a:lnTo>
                  <a:lnTo>
                    <a:pt x="819406" y="501567"/>
                  </a:lnTo>
                  <a:lnTo>
                    <a:pt x="854590" y="473413"/>
                  </a:lnTo>
                  <a:lnTo>
                    <a:pt x="890350" y="445960"/>
                  </a:lnTo>
                  <a:lnTo>
                    <a:pt x="926675" y="419220"/>
                  </a:lnTo>
                  <a:lnTo>
                    <a:pt x="963557" y="393202"/>
                  </a:lnTo>
                  <a:lnTo>
                    <a:pt x="1000983" y="367918"/>
                  </a:lnTo>
                  <a:lnTo>
                    <a:pt x="1038944" y="343377"/>
                  </a:lnTo>
                  <a:lnTo>
                    <a:pt x="1077429" y="319590"/>
                  </a:lnTo>
                  <a:lnTo>
                    <a:pt x="1116428" y="296567"/>
                  </a:lnTo>
                  <a:lnTo>
                    <a:pt x="1155930" y="274319"/>
                  </a:lnTo>
                  <a:lnTo>
                    <a:pt x="1195924" y="252857"/>
                  </a:lnTo>
                  <a:lnTo>
                    <a:pt x="1236401" y="232190"/>
                  </a:lnTo>
                  <a:lnTo>
                    <a:pt x="1277350" y="212329"/>
                  </a:lnTo>
                  <a:lnTo>
                    <a:pt x="1318760" y="193286"/>
                  </a:lnTo>
                  <a:lnTo>
                    <a:pt x="1360621" y="175069"/>
                  </a:lnTo>
                  <a:lnTo>
                    <a:pt x="1402923" y="157690"/>
                  </a:lnTo>
                  <a:lnTo>
                    <a:pt x="1445655" y="141158"/>
                  </a:lnTo>
                  <a:lnTo>
                    <a:pt x="1488806" y="125486"/>
                  </a:lnTo>
                  <a:lnTo>
                    <a:pt x="1532367" y="110682"/>
                  </a:lnTo>
                  <a:lnTo>
                    <a:pt x="1576326" y="96758"/>
                  </a:lnTo>
                  <a:lnTo>
                    <a:pt x="1620673" y="83723"/>
                  </a:lnTo>
                  <a:lnTo>
                    <a:pt x="1665399" y="71589"/>
                  </a:lnTo>
                  <a:lnTo>
                    <a:pt x="1710492" y="60365"/>
                  </a:lnTo>
                  <a:lnTo>
                    <a:pt x="1755941" y="50062"/>
                  </a:lnTo>
                  <a:lnTo>
                    <a:pt x="1801737" y="40692"/>
                  </a:lnTo>
                  <a:lnTo>
                    <a:pt x="1847870" y="32263"/>
                  </a:lnTo>
                  <a:lnTo>
                    <a:pt x="1894327" y="24786"/>
                  </a:lnTo>
                  <a:lnTo>
                    <a:pt x="1941100" y="18273"/>
                  </a:lnTo>
                  <a:lnTo>
                    <a:pt x="1988178" y="12733"/>
                  </a:lnTo>
                  <a:lnTo>
                    <a:pt x="2035549" y="8177"/>
                  </a:lnTo>
                  <a:lnTo>
                    <a:pt x="2083205" y="4615"/>
                  </a:lnTo>
                  <a:lnTo>
                    <a:pt x="2131134" y="2058"/>
                  </a:lnTo>
                  <a:lnTo>
                    <a:pt x="2179326" y="516"/>
                  </a:lnTo>
                  <a:lnTo>
                    <a:pt x="2227770" y="0"/>
                  </a:lnTo>
                  <a:lnTo>
                    <a:pt x="2794422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13" descr="A yellow and black logo&#10;&#10;Description automatically generated">
            <a:extLst>
              <a:ext uri="{FF2B5EF4-FFF2-40B4-BE49-F238E27FC236}">
                <a16:creationId xmlns:a16="http://schemas.microsoft.com/office/drawing/2014/main" id="{0BAFE89E-AA3C-B61A-2C08-B4DCC69F63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ED51CD-36E8-3603-CEB5-8314FA8A64A7}"/>
              </a:ext>
            </a:extLst>
          </p:cNvPr>
          <p:cNvSpPr txBox="1"/>
          <p:nvPr/>
        </p:nvSpPr>
        <p:spPr>
          <a:xfrm>
            <a:off x="1604906" y="1086623"/>
            <a:ext cx="8725637" cy="3450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28600" hangingPunct="0">
              <a:lnSpc>
                <a:spcPct val="110000"/>
              </a:lnSpc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GB" sz="4000" b="1" i="1">
                <a:solidFill>
                  <a:srgbClr val="04676D"/>
                </a:solidFill>
                <a:latin typeface="Aptos"/>
                <a:ea typeface="Calibri"/>
                <a:cs typeface="Calibri"/>
                <a:sym typeface="Helvetica Light"/>
              </a:rPr>
              <a:t>ARMA Qualifications:</a:t>
            </a:r>
          </a:p>
          <a:p>
            <a:pPr algn="ctr" defTabSz="228600" hangingPunct="0">
              <a:lnSpc>
                <a:spcPct val="110000"/>
              </a:lnSpc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GB" sz="4000" i="1">
                <a:solidFill>
                  <a:srgbClr val="04676D"/>
                </a:solidFill>
                <a:latin typeface="Aptos"/>
                <a:ea typeface="Calibri"/>
                <a:cs typeface="Calibri"/>
                <a:sym typeface="Helvetica Light"/>
              </a:rPr>
              <a:t>A modern qualification designed to support your growth, strengthen your practice and prepare you for the future of research management</a:t>
            </a:r>
          </a:p>
        </p:txBody>
      </p:sp>
    </p:spTree>
    <p:extLst>
      <p:ext uri="{BB962C8B-B14F-4D97-AF65-F5344CB8AC3E}">
        <p14:creationId xmlns:p14="http://schemas.microsoft.com/office/powerpoint/2010/main" val="1009560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A7EAB-F10F-3647-8E29-FF373BFD7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BF832701-5C67-CAD4-58DE-67E55B5D5E4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34928"/>
            <a:ext cx="6083300" cy="1421736"/>
          </a:xfrm>
          <a:prstGeom prst="rect">
            <a:avLst/>
          </a:prstGeom>
          <a:noFill/>
          <a:ln w="12700" cap="flat">
            <a:noFill/>
            <a:prstDash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0" vertOverflow="overflow" horzOverflow="overflow" vert="horz" wrap="square" lIns="91250" tIns="45625" rIns="91250" bIns="45625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marR="0" indent="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456240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4800" spc="-35">
                <a:solidFill>
                  <a:schemeClr val="tx1"/>
                </a:solidFill>
                <a:latin typeface="HelveticaNeueLT Std Med"/>
                <a:cs typeface="HelveticaNeueLT Std Med"/>
              </a:rPr>
              <a:t>Thank you and questions</a:t>
            </a:r>
            <a:endParaRPr lang="en-GB" sz="4790" b="0" kern="1200" spc="-50">
              <a:solidFill>
                <a:schemeClr val="tx1"/>
              </a:solidFill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928793285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3C49B-EF47-4EF8-C5BD-2E045CC51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226F2390-D8FE-5277-9226-77638FB65E7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45034" y="3050107"/>
            <a:ext cx="6172200" cy="2060693"/>
          </a:xfrm>
          <a:prstGeom prst="rect">
            <a:avLst/>
          </a:prstGeom>
          <a:noFill/>
          <a:ln w="12700" cap="flat">
            <a:noFill/>
            <a:prstDash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0" vertOverflow="overflow" horzOverflow="overflow" vert="horz" wrap="square" lIns="91250" tIns="45625" rIns="91250" bIns="45625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marR="0" indent="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sz="3200" kern="1200" spc="-35" dirty="0">
                <a:solidFill>
                  <a:schemeClr val="tx1"/>
                </a:solidFill>
                <a:ea typeface="Helvetica Neue Thin" panose="020B0403020202020204" pitchFamily="34" charset="0"/>
                <a:cs typeface="Helvetica"/>
                <a:sym typeface="Helvetica"/>
              </a:rPr>
              <a:t>Guest speaker:</a:t>
            </a:r>
            <a:br>
              <a:rPr lang="en-US" sz="3200" b="0" kern="1200" spc="-35" dirty="0">
                <a:ea typeface="Helvetica Neue Thin" panose="020B0403020202020204" pitchFamily="34" charset="0"/>
                <a:cs typeface="Helvetica"/>
              </a:rPr>
            </a:br>
            <a:br>
              <a:rPr lang="en-US" sz="3200" kern="1200" spc="-35" dirty="0">
                <a:ea typeface="Calibri"/>
                <a:cs typeface="Helvetica"/>
              </a:rPr>
            </a:br>
            <a:br>
              <a:rPr lang="en-GB" sz="4800" dirty="0">
                <a:ea typeface="Calibri"/>
                <a:cs typeface="Calibri"/>
              </a:rPr>
            </a:br>
            <a:endParaRPr lang="en-GB" sz="4790" b="0" kern="1200" spc="-50" dirty="0">
              <a:solidFill>
                <a:schemeClr val="tx1"/>
              </a:solidFill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695846898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82844" y="-9709"/>
            <a:ext cx="4994910" cy="5885180"/>
            <a:chOff x="7182844" y="-9709"/>
            <a:chExt cx="4994910" cy="58851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85227" y="1995970"/>
              <a:ext cx="2926829" cy="35178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485236" y="1995979"/>
              <a:ext cx="2927350" cy="3517900"/>
            </a:xfrm>
            <a:custGeom>
              <a:avLst/>
              <a:gdLst/>
              <a:ahLst/>
              <a:cxnLst/>
              <a:rect l="l" t="t" r="r" b="b"/>
              <a:pathLst>
                <a:path w="2927350" h="3517900">
                  <a:moveTo>
                    <a:pt x="0" y="3517836"/>
                  </a:moveTo>
                  <a:lnTo>
                    <a:pt x="0" y="1463408"/>
                  </a:lnTo>
                  <a:lnTo>
                    <a:pt x="782" y="1415103"/>
                  </a:lnTo>
                  <a:lnTo>
                    <a:pt x="3112" y="1367189"/>
                  </a:lnTo>
                  <a:lnTo>
                    <a:pt x="6967" y="1319690"/>
                  </a:lnTo>
                  <a:lnTo>
                    <a:pt x="12322" y="1272631"/>
                  </a:lnTo>
                  <a:lnTo>
                    <a:pt x="19153" y="1226036"/>
                  </a:lnTo>
                  <a:lnTo>
                    <a:pt x="27436" y="1179929"/>
                  </a:lnTo>
                  <a:lnTo>
                    <a:pt x="37147" y="1134333"/>
                  </a:lnTo>
                  <a:lnTo>
                    <a:pt x="48261" y="1089273"/>
                  </a:lnTo>
                  <a:lnTo>
                    <a:pt x="60756" y="1044774"/>
                  </a:lnTo>
                  <a:lnTo>
                    <a:pt x="74605" y="1000859"/>
                  </a:lnTo>
                  <a:lnTo>
                    <a:pt x="89786" y="957552"/>
                  </a:lnTo>
                  <a:lnTo>
                    <a:pt x="106275" y="914877"/>
                  </a:lnTo>
                  <a:lnTo>
                    <a:pt x="124046" y="872859"/>
                  </a:lnTo>
                  <a:lnTo>
                    <a:pt x="143077" y="831521"/>
                  </a:lnTo>
                  <a:lnTo>
                    <a:pt x="163343" y="790889"/>
                  </a:lnTo>
                  <a:lnTo>
                    <a:pt x="184820" y="750985"/>
                  </a:lnTo>
                  <a:lnTo>
                    <a:pt x="207483" y="711834"/>
                  </a:lnTo>
                  <a:lnTo>
                    <a:pt x="231309" y="673460"/>
                  </a:lnTo>
                  <a:lnTo>
                    <a:pt x="256274" y="635887"/>
                  </a:lnTo>
                  <a:lnTo>
                    <a:pt x="282353" y="599139"/>
                  </a:lnTo>
                  <a:lnTo>
                    <a:pt x="309523" y="563241"/>
                  </a:lnTo>
                  <a:lnTo>
                    <a:pt x="337759" y="528216"/>
                  </a:lnTo>
                  <a:lnTo>
                    <a:pt x="367037" y="494089"/>
                  </a:lnTo>
                  <a:lnTo>
                    <a:pt x="397333" y="460883"/>
                  </a:lnTo>
                  <a:lnTo>
                    <a:pt x="428623" y="428623"/>
                  </a:lnTo>
                  <a:lnTo>
                    <a:pt x="460883" y="397333"/>
                  </a:lnTo>
                  <a:lnTo>
                    <a:pt x="494089" y="367037"/>
                  </a:lnTo>
                  <a:lnTo>
                    <a:pt x="528216" y="337759"/>
                  </a:lnTo>
                  <a:lnTo>
                    <a:pt x="563241" y="309523"/>
                  </a:lnTo>
                  <a:lnTo>
                    <a:pt x="599139" y="282353"/>
                  </a:lnTo>
                  <a:lnTo>
                    <a:pt x="635887" y="256274"/>
                  </a:lnTo>
                  <a:lnTo>
                    <a:pt x="673460" y="231309"/>
                  </a:lnTo>
                  <a:lnTo>
                    <a:pt x="711834" y="207483"/>
                  </a:lnTo>
                  <a:lnTo>
                    <a:pt x="750985" y="184820"/>
                  </a:lnTo>
                  <a:lnTo>
                    <a:pt x="790889" y="163343"/>
                  </a:lnTo>
                  <a:lnTo>
                    <a:pt x="831521" y="143077"/>
                  </a:lnTo>
                  <a:lnTo>
                    <a:pt x="872859" y="124046"/>
                  </a:lnTo>
                  <a:lnTo>
                    <a:pt x="914877" y="106275"/>
                  </a:lnTo>
                  <a:lnTo>
                    <a:pt x="957552" y="89786"/>
                  </a:lnTo>
                  <a:lnTo>
                    <a:pt x="1000859" y="74605"/>
                  </a:lnTo>
                  <a:lnTo>
                    <a:pt x="1044774" y="60756"/>
                  </a:lnTo>
                  <a:lnTo>
                    <a:pt x="1089273" y="48261"/>
                  </a:lnTo>
                  <a:lnTo>
                    <a:pt x="1134333" y="37147"/>
                  </a:lnTo>
                  <a:lnTo>
                    <a:pt x="1179929" y="27436"/>
                  </a:lnTo>
                  <a:lnTo>
                    <a:pt x="1226036" y="19153"/>
                  </a:lnTo>
                  <a:lnTo>
                    <a:pt x="1272631" y="12322"/>
                  </a:lnTo>
                  <a:lnTo>
                    <a:pt x="1319690" y="6967"/>
                  </a:lnTo>
                  <a:lnTo>
                    <a:pt x="1367189" y="3112"/>
                  </a:lnTo>
                  <a:lnTo>
                    <a:pt x="1415103" y="782"/>
                  </a:lnTo>
                  <a:lnTo>
                    <a:pt x="1463408" y="0"/>
                  </a:lnTo>
                  <a:lnTo>
                    <a:pt x="2926829" y="0"/>
                  </a:lnTo>
                  <a:lnTo>
                    <a:pt x="2926829" y="2054428"/>
                  </a:lnTo>
                  <a:lnTo>
                    <a:pt x="2926047" y="2102733"/>
                  </a:lnTo>
                  <a:lnTo>
                    <a:pt x="2923716" y="2150647"/>
                  </a:lnTo>
                  <a:lnTo>
                    <a:pt x="2919861" y="2198145"/>
                  </a:lnTo>
                  <a:lnTo>
                    <a:pt x="2914506" y="2245204"/>
                  </a:lnTo>
                  <a:lnTo>
                    <a:pt x="2907675" y="2291799"/>
                  </a:lnTo>
                  <a:lnTo>
                    <a:pt x="2899392" y="2337907"/>
                  </a:lnTo>
                  <a:lnTo>
                    <a:pt x="2889681" y="2383502"/>
                  </a:lnTo>
                  <a:lnTo>
                    <a:pt x="2878567" y="2428562"/>
                  </a:lnTo>
                  <a:lnTo>
                    <a:pt x="2866073" y="2473062"/>
                  </a:lnTo>
                  <a:lnTo>
                    <a:pt x="2852223" y="2516977"/>
                  </a:lnTo>
                  <a:lnTo>
                    <a:pt x="2837042" y="2560284"/>
                  </a:lnTo>
                  <a:lnTo>
                    <a:pt x="2820553" y="2602958"/>
                  </a:lnTo>
                  <a:lnTo>
                    <a:pt x="2802782" y="2644977"/>
                  </a:lnTo>
                  <a:lnTo>
                    <a:pt x="2783751" y="2686314"/>
                  </a:lnTo>
                  <a:lnTo>
                    <a:pt x="2763485" y="2726947"/>
                  </a:lnTo>
                  <a:lnTo>
                    <a:pt x="2742008" y="2766851"/>
                  </a:lnTo>
                  <a:lnTo>
                    <a:pt x="2719345" y="2806002"/>
                  </a:lnTo>
                  <a:lnTo>
                    <a:pt x="2695518" y="2844376"/>
                  </a:lnTo>
                  <a:lnTo>
                    <a:pt x="2670554" y="2881949"/>
                  </a:lnTo>
                  <a:lnTo>
                    <a:pt x="2644474" y="2918696"/>
                  </a:lnTo>
                  <a:lnTo>
                    <a:pt x="2617305" y="2954595"/>
                  </a:lnTo>
                  <a:lnTo>
                    <a:pt x="2589069" y="2989620"/>
                  </a:lnTo>
                  <a:lnTo>
                    <a:pt x="2559790" y="3023747"/>
                  </a:lnTo>
                  <a:lnTo>
                    <a:pt x="2529494" y="3056953"/>
                  </a:lnTo>
                  <a:lnTo>
                    <a:pt x="2498204" y="3089213"/>
                  </a:lnTo>
                  <a:lnTo>
                    <a:pt x="2465944" y="3120503"/>
                  </a:lnTo>
                  <a:lnTo>
                    <a:pt x="2432738" y="3150799"/>
                  </a:lnTo>
                  <a:lnTo>
                    <a:pt x="2398610" y="3180077"/>
                  </a:lnTo>
                  <a:lnTo>
                    <a:pt x="2363585" y="3208313"/>
                  </a:lnTo>
                  <a:lnTo>
                    <a:pt x="2327686" y="3235482"/>
                  </a:lnTo>
                  <a:lnTo>
                    <a:pt x="2290939" y="3261562"/>
                  </a:lnTo>
                  <a:lnTo>
                    <a:pt x="2253365" y="3286526"/>
                  </a:lnTo>
                  <a:lnTo>
                    <a:pt x="2214991" y="3310352"/>
                  </a:lnTo>
                  <a:lnTo>
                    <a:pt x="2175840" y="3333016"/>
                  </a:lnTo>
                  <a:lnTo>
                    <a:pt x="2135935" y="3354492"/>
                  </a:lnTo>
                  <a:lnTo>
                    <a:pt x="2095302" y="3374758"/>
                  </a:lnTo>
                  <a:lnTo>
                    <a:pt x="2053964" y="3393789"/>
                  </a:lnTo>
                  <a:lnTo>
                    <a:pt x="2011946" y="3411561"/>
                  </a:lnTo>
                  <a:lnTo>
                    <a:pt x="1969271" y="3428049"/>
                  </a:lnTo>
                  <a:lnTo>
                    <a:pt x="1925963" y="3443230"/>
                  </a:lnTo>
                  <a:lnTo>
                    <a:pt x="1882047" y="3457080"/>
                  </a:lnTo>
                  <a:lnTo>
                    <a:pt x="1837547" y="3469574"/>
                  </a:lnTo>
                  <a:lnTo>
                    <a:pt x="1792487" y="3480689"/>
                  </a:lnTo>
                  <a:lnTo>
                    <a:pt x="1746891" y="3490399"/>
                  </a:lnTo>
                  <a:lnTo>
                    <a:pt x="1700783" y="3498682"/>
                  </a:lnTo>
                  <a:lnTo>
                    <a:pt x="1654187" y="3505513"/>
                  </a:lnTo>
                  <a:lnTo>
                    <a:pt x="1607128" y="3510868"/>
                  </a:lnTo>
                  <a:lnTo>
                    <a:pt x="1559628" y="3514723"/>
                  </a:lnTo>
                  <a:lnTo>
                    <a:pt x="1511714" y="3517054"/>
                  </a:lnTo>
                  <a:lnTo>
                    <a:pt x="1463408" y="3517836"/>
                  </a:lnTo>
                  <a:lnTo>
                    <a:pt x="0" y="3517836"/>
                  </a:lnTo>
                  <a:close/>
                </a:path>
              </a:pathLst>
            </a:custGeom>
            <a:ln w="19418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92553" y="1644195"/>
              <a:ext cx="3512185" cy="4221480"/>
            </a:xfrm>
            <a:custGeom>
              <a:avLst/>
              <a:gdLst/>
              <a:ahLst/>
              <a:cxnLst/>
              <a:rect l="l" t="t" r="r" b="b"/>
              <a:pathLst>
                <a:path w="3512184" h="4221480">
                  <a:moveTo>
                    <a:pt x="0" y="4221403"/>
                  </a:moveTo>
                  <a:lnTo>
                    <a:pt x="0" y="1756092"/>
                  </a:lnTo>
                  <a:lnTo>
                    <a:pt x="652" y="1707755"/>
                  </a:lnTo>
                  <a:lnTo>
                    <a:pt x="2598" y="1659740"/>
                  </a:lnTo>
                  <a:lnTo>
                    <a:pt x="5821" y="1612065"/>
                  </a:lnTo>
                  <a:lnTo>
                    <a:pt x="10304" y="1564747"/>
                  </a:lnTo>
                  <a:lnTo>
                    <a:pt x="16031" y="1517801"/>
                  </a:lnTo>
                  <a:lnTo>
                    <a:pt x="22984" y="1471245"/>
                  </a:lnTo>
                  <a:lnTo>
                    <a:pt x="31147" y="1425096"/>
                  </a:lnTo>
                  <a:lnTo>
                    <a:pt x="40503" y="1379370"/>
                  </a:lnTo>
                  <a:lnTo>
                    <a:pt x="51036" y="1334083"/>
                  </a:lnTo>
                  <a:lnTo>
                    <a:pt x="62729" y="1289254"/>
                  </a:lnTo>
                  <a:lnTo>
                    <a:pt x="75565" y="1244898"/>
                  </a:lnTo>
                  <a:lnTo>
                    <a:pt x="89526" y="1201032"/>
                  </a:lnTo>
                  <a:lnTo>
                    <a:pt x="104598" y="1157673"/>
                  </a:lnTo>
                  <a:lnTo>
                    <a:pt x="120762" y="1114837"/>
                  </a:lnTo>
                  <a:lnTo>
                    <a:pt x="138002" y="1072542"/>
                  </a:lnTo>
                  <a:lnTo>
                    <a:pt x="156302" y="1030805"/>
                  </a:lnTo>
                  <a:lnTo>
                    <a:pt x="175644" y="989641"/>
                  </a:lnTo>
                  <a:lnTo>
                    <a:pt x="196012" y="949067"/>
                  </a:lnTo>
                  <a:lnTo>
                    <a:pt x="217389" y="909101"/>
                  </a:lnTo>
                  <a:lnTo>
                    <a:pt x="239758" y="869759"/>
                  </a:lnTo>
                  <a:lnTo>
                    <a:pt x="263103" y="831058"/>
                  </a:lnTo>
                  <a:lnTo>
                    <a:pt x="287407" y="793015"/>
                  </a:lnTo>
                  <a:lnTo>
                    <a:pt x="312653" y="755646"/>
                  </a:lnTo>
                  <a:lnTo>
                    <a:pt x="338824" y="718968"/>
                  </a:lnTo>
                  <a:lnTo>
                    <a:pt x="365904" y="682997"/>
                  </a:lnTo>
                  <a:lnTo>
                    <a:pt x="393876" y="647751"/>
                  </a:lnTo>
                  <a:lnTo>
                    <a:pt x="422723" y="613247"/>
                  </a:lnTo>
                  <a:lnTo>
                    <a:pt x="452429" y="579500"/>
                  </a:lnTo>
                  <a:lnTo>
                    <a:pt x="482976" y="546528"/>
                  </a:lnTo>
                  <a:lnTo>
                    <a:pt x="514348" y="514348"/>
                  </a:lnTo>
                  <a:lnTo>
                    <a:pt x="546528" y="482976"/>
                  </a:lnTo>
                  <a:lnTo>
                    <a:pt x="579500" y="452429"/>
                  </a:lnTo>
                  <a:lnTo>
                    <a:pt x="613247" y="422723"/>
                  </a:lnTo>
                  <a:lnTo>
                    <a:pt x="647751" y="393876"/>
                  </a:lnTo>
                  <a:lnTo>
                    <a:pt x="682997" y="365904"/>
                  </a:lnTo>
                  <a:lnTo>
                    <a:pt x="718968" y="338824"/>
                  </a:lnTo>
                  <a:lnTo>
                    <a:pt x="755646" y="312653"/>
                  </a:lnTo>
                  <a:lnTo>
                    <a:pt x="793015" y="287407"/>
                  </a:lnTo>
                  <a:lnTo>
                    <a:pt x="831058" y="263103"/>
                  </a:lnTo>
                  <a:lnTo>
                    <a:pt x="869759" y="239758"/>
                  </a:lnTo>
                  <a:lnTo>
                    <a:pt x="909101" y="217389"/>
                  </a:lnTo>
                  <a:lnTo>
                    <a:pt x="949067" y="196012"/>
                  </a:lnTo>
                  <a:lnTo>
                    <a:pt x="989641" y="175644"/>
                  </a:lnTo>
                  <a:lnTo>
                    <a:pt x="1030805" y="156302"/>
                  </a:lnTo>
                  <a:lnTo>
                    <a:pt x="1072542" y="138002"/>
                  </a:lnTo>
                  <a:lnTo>
                    <a:pt x="1114837" y="120762"/>
                  </a:lnTo>
                  <a:lnTo>
                    <a:pt x="1157673" y="104598"/>
                  </a:lnTo>
                  <a:lnTo>
                    <a:pt x="1201032" y="89526"/>
                  </a:lnTo>
                  <a:lnTo>
                    <a:pt x="1244898" y="75565"/>
                  </a:lnTo>
                  <a:lnTo>
                    <a:pt x="1289254" y="62729"/>
                  </a:lnTo>
                  <a:lnTo>
                    <a:pt x="1334083" y="51036"/>
                  </a:lnTo>
                  <a:lnTo>
                    <a:pt x="1379370" y="40503"/>
                  </a:lnTo>
                  <a:lnTo>
                    <a:pt x="1425096" y="31147"/>
                  </a:lnTo>
                  <a:lnTo>
                    <a:pt x="1471245" y="22984"/>
                  </a:lnTo>
                  <a:lnTo>
                    <a:pt x="1517801" y="16031"/>
                  </a:lnTo>
                  <a:lnTo>
                    <a:pt x="1564747" y="10304"/>
                  </a:lnTo>
                  <a:lnTo>
                    <a:pt x="1612065" y="5821"/>
                  </a:lnTo>
                  <a:lnTo>
                    <a:pt x="1659740" y="2598"/>
                  </a:lnTo>
                  <a:lnTo>
                    <a:pt x="1707755" y="652"/>
                  </a:lnTo>
                  <a:lnTo>
                    <a:pt x="1756092" y="0"/>
                  </a:lnTo>
                  <a:lnTo>
                    <a:pt x="3512185" y="0"/>
                  </a:lnTo>
                  <a:lnTo>
                    <a:pt x="3512185" y="2465311"/>
                  </a:lnTo>
                  <a:lnTo>
                    <a:pt x="3511532" y="2513648"/>
                  </a:lnTo>
                  <a:lnTo>
                    <a:pt x="3509586" y="2561662"/>
                  </a:lnTo>
                  <a:lnTo>
                    <a:pt x="3506363" y="2609337"/>
                  </a:lnTo>
                  <a:lnTo>
                    <a:pt x="3501880" y="2656656"/>
                  </a:lnTo>
                  <a:lnTo>
                    <a:pt x="3496153" y="2703602"/>
                  </a:lnTo>
                  <a:lnTo>
                    <a:pt x="3489200" y="2750158"/>
                  </a:lnTo>
                  <a:lnTo>
                    <a:pt x="3481037" y="2796307"/>
                  </a:lnTo>
                  <a:lnTo>
                    <a:pt x="3471681" y="2842033"/>
                  </a:lnTo>
                  <a:lnTo>
                    <a:pt x="3461148" y="2887319"/>
                  </a:lnTo>
                  <a:lnTo>
                    <a:pt x="3449455" y="2932149"/>
                  </a:lnTo>
                  <a:lnTo>
                    <a:pt x="3436619" y="2976505"/>
                  </a:lnTo>
                  <a:lnTo>
                    <a:pt x="3422658" y="3020371"/>
                  </a:lnTo>
                  <a:lnTo>
                    <a:pt x="3407586" y="3063730"/>
                  </a:lnTo>
                  <a:lnTo>
                    <a:pt x="3391422" y="3106565"/>
                  </a:lnTo>
                  <a:lnTo>
                    <a:pt x="3374182" y="3148860"/>
                  </a:lnTo>
                  <a:lnTo>
                    <a:pt x="3355882" y="3190598"/>
                  </a:lnTo>
                  <a:lnTo>
                    <a:pt x="3336540" y="3231762"/>
                  </a:lnTo>
                  <a:lnTo>
                    <a:pt x="3316172" y="3272335"/>
                  </a:lnTo>
                  <a:lnTo>
                    <a:pt x="3294795" y="3312301"/>
                  </a:lnTo>
                  <a:lnTo>
                    <a:pt x="3272426" y="3351643"/>
                  </a:lnTo>
                  <a:lnTo>
                    <a:pt x="3249081" y="3390344"/>
                  </a:lnTo>
                  <a:lnTo>
                    <a:pt x="3224777" y="3428388"/>
                  </a:lnTo>
                  <a:lnTo>
                    <a:pt x="3199531" y="3465757"/>
                  </a:lnTo>
                  <a:lnTo>
                    <a:pt x="3173360" y="3502435"/>
                  </a:lnTo>
                  <a:lnTo>
                    <a:pt x="3146280" y="3538406"/>
                  </a:lnTo>
                  <a:lnTo>
                    <a:pt x="3118308" y="3573651"/>
                  </a:lnTo>
                  <a:lnTo>
                    <a:pt x="3089461" y="3608156"/>
                  </a:lnTo>
                  <a:lnTo>
                    <a:pt x="3059755" y="3641903"/>
                  </a:lnTo>
                  <a:lnTo>
                    <a:pt x="3029208" y="3674875"/>
                  </a:lnTo>
                  <a:lnTo>
                    <a:pt x="2997836" y="3707055"/>
                  </a:lnTo>
                  <a:lnTo>
                    <a:pt x="2965656" y="3738427"/>
                  </a:lnTo>
                  <a:lnTo>
                    <a:pt x="2932684" y="3768974"/>
                  </a:lnTo>
                  <a:lnTo>
                    <a:pt x="2898937" y="3798680"/>
                  </a:lnTo>
                  <a:lnTo>
                    <a:pt x="2864433" y="3827527"/>
                  </a:lnTo>
                  <a:lnTo>
                    <a:pt x="2829187" y="3855499"/>
                  </a:lnTo>
                  <a:lnTo>
                    <a:pt x="2793216" y="3882579"/>
                  </a:lnTo>
                  <a:lnTo>
                    <a:pt x="2756538" y="3908750"/>
                  </a:lnTo>
                  <a:lnTo>
                    <a:pt x="2719169" y="3933996"/>
                  </a:lnTo>
                  <a:lnTo>
                    <a:pt x="2681126" y="3958300"/>
                  </a:lnTo>
                  <a:lnTo>
                    <a:pt x="2642425" y="3981645"/>
                  </a:lnTo>
                  <a:lnTo>
                    <a:pt x="2603083" y="4004014"/>
                  </a:lnTo>
                  <a:lnTo>
                    <a:pt x="2563117" y="4025391"/>
                  </a:lnTo>
                  <a:lnTo>
                    <a:pt x="2522543" y="4045759"/>
                  </a:lnTo>
                  <a:lnTo>
                    <a:pt x="2481379" y="4065101"/>
                  </a:lnTo>
                  <a:lnTo>
                    <a:pt x="2439642" y="4083401"/>
                  </a:lnTo>
                  <a:lnTo>
                    <a:pt x="2397347" y="4100641"/>
                  </a:lnTo>
                  <a:lnTo>
                    <a:pt x="2354511" y="4116805"/>
                  </a:lnTo>
                  <a:lnTo>
                    <a:pt x="2311152" y="4131876"/>
                  </a:lnTo>
                  <a:lnTo>
                    <a:pt x="2267286" y="4145838"/>
                  </a:lnTo>
                  <a:lnTo>
                    <a:pt x="2222930" y="4158674"/>
                  </a:lnTo>
                  <a:lnTo>
                    <a:pt x="2178101" y="4170366"/>
                  </a:lnTo>
                  <a:lnTo>
                    <a:pt x="2132814" y="4180899"/>
                  </a:lnTo>
                  <a:lnTo>
                    <a:pt x="2087088" y="4190256"/>
                  </a:lnTo>
                  <a:lnTo>
                    <a:pt x="2040939" y="4198419"/>
                  </a:lnTo>
                  <a:lnTo>
                    <a:pt x="1994383" y="4205372"/>
                  </a:lnTo>
                  <a:lnTo>
                    <a:pt x="1947437" y="4211099"/>
                  </a:lnTo>
                  <a:lnTo>
                    <a:pt x="1900119" y="4215582"/>
                  </a:lnTo>
                  <a:lnTo>
                    <a:pt x="1852444" y="4218805"/>
                  </a:lnTo>
                  <a:lnTo>
                    <a:pt x="1804429" y="4220751"/>
                  </a:lnTo>
                  <a:lnTo>
                    <a:pt x="1756092" y="4221403"/>
                  </a:lnTo>
                  <a:lnTo>
                    <a:pt x="0" y="4221403"/>
                  </a:lnTo>
                  <a:close/>
                </a:path>
              </a:pathLst>
            </a:custGeom>
            <a:ln w="19418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74606" y="2704358"/>
              <a:ext cx="1748155" cy="2101215"/>
            </a:xfrm>
            <a:custGeom>
              <a:avLst/>
              <a:gdLst/>
              <a:ahLst/>
              <a:cxnLst/>
              <a:rect l="l" t="t" r="r" b="b"/>
              <a:pathLst>
                <a:path w="1748154" h="2101215">
                  <a:moveTo>
                    <a:pt x="0" y="2101075"/>
                  </a:moveTo>
                  <a:lnTo>
                    <a:pt x="0" y="874039"/>
                  </a:lnTo>
                  <a:lnTo>
                    <a:pt x="1293" y="826083"/>
                  </a:lnTo>
                  <a:lnTo>
                    <a:pt x="5128" y="778803"/>
                  </a:lnTo>
                  <a:lnTo>
                    <a:pt x="11439" y="732266"/>
                  </a:lnTo>
                  <a:lnTo>
                    <a:pt x="20159" y="686538"/>
                  </a:lnTo>
                  <a:lnTo>
                    <a:pt x="31221" y="641686"/>
                  </a:lnTo>
                  <a:lnTo>
                    <a:pt x="44559" y="597777"/>
                  </a:lnTo>
                  <a:lnTo>
                    <a:pt x="60106" y="554876"/>
                  </a:lnTo>
                  <a:lnTo>
                    <a:pt x="77795" y="513051"/>
                  </a:lnTo>
                  <a:lnTo>
                    <a:pt x="97559" y="472369"/>
                  </a:lnTo>
                  <a:lnTo>
                    <a:pt x="119332" y="432896"/>
                  </a:lnTo>
                  <a:lnTo>
                    <a:pt x="143048" y="394699"/>
                  </a:lnTo>
                  <a:lnTo>
                    <a:pt x="168640" y="357844"/>
                  </a:lnTo>
                  <a:lnTo>
                    <a:pt x="196040" y="322399"/>
                  </a:lnTo>
                  <a:lnTo>
                    <a:pt x="225183" y="288429"/>
                  </a:lnTo>
                  <a:lnTo>
                    <a:pt x="256001" y="256001"/>
                  </a:lnTo>
                  <a:lnTo>
                    <a:pt x="288429" y="225183"/>
                  </a:lnTo>
                  <a:lnTo>
                    <a:pt x="322399" y="196040"/>
                  </a:lnTo>
                  <a:lnTo>
                    <a:pt x="357844" y="168640"/>
                  </a:lnTo>
                  <a:lnTo>
                    <a:pt x="394699" y="143048"/>
                  </a:lnTo>
                  <a:lnTo>
                    <a:pt x="432896" y="119332"/>
                  </a:lnTo>
                  <a:lnTo>
                    <a:pt x="472369" y="97559"/>
                  </a:lnTo>
                  <a:lnTo>
                    <a:pt x="513051" y="77795"/>
                  </a:lnTo>
                  <a:lnTo>
                    <a:pt x="554876" y="60106"/>
                  </a:lnTo>
                  <a:lnTo>
                    <a:pt x="597777" y="44559"/>
                  </a:lnTo>
                  <a:lnTo>
                    <a:pt x="641686" y="31221"/>
                  </a:lnTo>
                  <a:lnTo>
                    <a:pt x="686538" y="20159"/>
                  </a:lnTo>
                  <a:lnTo>
                    <a:pt x="732266" y="11439"/>
                  </a:lnTo>
                  <a:lnTo>
                    <a:pt x="778803" y="5128"/>
                  </a:lnTo>
                  <a:lnTo>
                    <a:pt x="826083" y="1293"/>
                  </a:lnTo>
                  <a:lnTo>
                    <a:pt x="874039" y="0"/>
                  </a:lnTo>
                  <a:lnTo>
                    <a:pt x="1748078" y="0"/>
                  </a:lnTo>
                  <a:lnTo>
                    <a:pt x="1748078" y="1227035"/>
                  </a:lnTo>
                  <a:lnTo>
                    <a:pt x="1746785" y="1274991"/>
                  </a:lnTo>
                  <a:lnTo>
                    <a:pt x="1742950" y="1322271"/>
                  </a:lnTo>
                  <a:lnTo>
                    <a:pt x="1736639" y="1368808"/>
                  </a:lnTo>
                  <a:lnTo>
                    <a:pt x="1727919" y="1414536"/>
                  </a:lnTo>
                  <a:lnTo>
                    <a:pt x="1716857" y="1459388"/>
                  </a:lnTo>
                  <a:lnTo>
                    <a:pt x="1703520" y="1503298"/>
                  </a:lnTo>
                  <a:lnTo>
                    <a:pt x="1687974" y="1546198"/>
                  </a:lnTo>
                  <a:lnTo>
                    <a:pt x="1670285" y="1588023"/>
                  </a:lnTo>
                  <a:lnTo>
                    <a:pt x="1650521" y="1628705"/>
                  </a:lnTo>
                  <a:lnTo>
                    <a:pt x="1628748" y="1668178"/>
                  </a:lnTo>
                  <a:lnTo>
                    <a:pt x="1605033" y="1706375"/>
                  </a:lnTo>
                  <a:lnTo>
                    <a:pt x="1579442" y="1743230"/>
                  </a:lnTo>
                  <a:lnTo>
                    <a:pt x="1552042" y="1778676"/>
                  </a:lnTo>
                  <a:lnTo>
                    <a:pt x="1522899" y="1812645"/>
                  </a:lnTo>
                  <a:lnTo>
                    <a:pt x="1492081" y="1845073"/>
                  </a:lnTo>
                  <a:lnTo>
                    <a:pt x="1459654" y="1875891"/>
                  </a:lnTo>
                  <a:lnTo>
                    <a:pt x="1425684" y="1905034"/>
                  </a:lnTo>
                  <a:lnTo>
                    <a:pt x="1390239" y="1932435"/>
                  </a:lnTo>
                  <a:lnTo>
                    <a:pt x="1353384" y="1958026"/>
                  </a:lnTo>
                  <a:lnTo>
                    <a:pt x="1315187" y="1981742"/>
                  </a:lnTo>
                  <a:lnTo>
                    <a:pt x="1275714" y="2003515"/>
                  </a:lnTo>
                  <a:lnTo>
                    <a:pt x="1235032" y="2023280"/>
                  </a:lnTo>
                  <a:lnTo>
                    <a:pt x="1193207" y="2040969"/>
                  </a:lnTo>
                  <a:lnTo>
                    <a:pt x="1150306" y="2056515"/>
                  </a:lnTo>
                  <a:lnTo>
                    <a:pt x="1106396" y="2069853"/>
                  </a:lnTo>
                  <a:lnTo>
                    <a:pt x="1061543" y="2080915"/>
                  </a:lnTo>
                  <a:lnTo>
                    <a:pt x="1015815" y="2089635"/>
                  </a:lnTo>
                  <a:lnTo>
                    <a:pt x="969277" y="2095946"/>
                  </a:lnTo>
                  <a:lnTo>
                    <a:pt x="921996" y="2099781"/>
                  </a:lnTo>
                  <a:lnTo>
                    <a:pt x="874039" y="2101075"/>
                  </a:lnTo>
                  <a:lnTo>
                    <a:pt x="0" y="2101075"/>
                  </a:lnTo>
                  <a:close/>
                </a:path>
              </a:pathLst>
            </a:custGeom>
            <a:ln w="19418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586897" y="0"/>
              <a:ext cx="581660" cy="584200"/>
            </a:xfrm>
            <a:custGeom>
              <a:avLst/>
              <a:gdLst/>
              <a:ahLst/>
              <a:cxnLst/>
              <a:rect l="l" t="t" r="r" b="b"/>
              <a:pathLst>
                <a:path w="581659" h="584200">
                  <a:moveTo>
                    <a:pt x="581099" y="583797"/>
                  </a:moveTo>
                  <a:lnTo>
                    <a:pt x="0" y="583797"/>
                  </a:lnTo>
                  <a:lnTo>
                    <a:pt x="0" y="0"/>
                  </a:lnTo>
                </a:path>
              </a:pathLst>
            </a:custGeom>
            <a:ln w="19418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286756" y="0"/>
              <a:ext cx="881380" cy="944244"/>
            </a:xfrm>
            <a:custGeom>
              <a:avLst/>
              <a:gdLst/>
              <a:ahLst/>
              <a:cxnLst/>
              <a:rect l="l" t="t" r="r" b="b"/>
              <a:pathLst>
                <a:path w="881379" h="944244">
                  <a:moveTo>
                    <a:pt x="881240" y="943702"/>
                  </a:moveTo>
                  <a:lnTo>
                    <a:pt x="0" y="943702"/>
                  </a:lnTo>
                  <a:lnTo>
                    <a:pt x="0" y="0"/>
                  </a:lnTo>
                </a:path>
              </a:pathLst>
            </a:custGeom>
            <a:ln w="19418">
              <a:solidFill>
                <a:srgbClr val="0467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704845" y="0"/>
              <a:ext cx="1463675" cy="1644014"/>
            </a:xfrm>
            <a:custGeom>
              <a:avLst/>
              <a:gdLst/>
              <a:ahLst/>
              <a:cxnLst/>
              <a:rect l="l" t="t" r="r" b="b"/>
              <a:pathLst>
                <a:path w="1463675" h="1644014">
                  <a:moveTo>
                    <a:pt x="1463151" y="1643963"/>
                  </a:moveTo>
                  <a:lnTo>
                    <a:pt x="0" y="1643963"/>
                  </a:lnTo>
                  <a:lnTo>
                    <a:pt x="0" y="0"/>
                  </a:lnTo>
                </a:path>
              </a:pathLst>
            </a:custGeom>
            <a:ln w="19418">
              <a:solidFill>
                <a:srgbClr val="0467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993619" y="0"/>
              <a:ext cx="1174750" cy="1296035"/>
            </a:xfrm>
            <a:custGeom>
              <a:avLst/>
              <a:gdLst/>
              <a:ahLst/>
              <a:cxnLst/>
              <a:rect l="l" t="t" r="r" b="b"/>
              <a:pathLst>
                <a:path w="1174750" h="1296035">
                  <a:moveTo>
                    <a:pt x="1174377" y="1295504"/>
                  </a:moveTo>
                  <a:lnTo>
                    <a:pt x="0" y="1295504"/>
                  </a:lnTo>
                  <a:lnTo>
                    <a:pt x="0" y="0"/>
                  </a:lnTo>
                </a:path>
              </a:pathLst>
            </a:custGeom>
            <a:ln w="19418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77191" y="2346883"/>
              <a:ext cx="2343150" cy="2816225"/>
            </a:xfrm>
            <a:custGeom>
              <a:avLst/>
              <a:gdLst/>
              <a:ahLst/>
              <a:cxnLst/>
              <a:rect l="l" t="t" r="r" b="b"/>
              <a:pathLst>
                <a:path w="2343150" h="2816225">
                  <a:moveTo>
                    <a:pt x="0" y="2816021"/>
                  </a:moveTo>
                  <a:lnTo>
                    <a:pt x="0" y="1171460"/>
                  </a:lnTo>
                  <a:lnTo>
                    <a:pt x="977" y="1123173"/>
                  </a:lnTo>
                  <a:lnTo>
                    <a:pt x="3883" y="1075383"/>
                  </a:lnTo>
                  <a:lnTo>
                    <a:pt x="8681" y="1028127"/>
                  </a:lnTo>
                  <a:lnTo>
                    <a:pt x="15332" y="981444"/>
                  </a:lnTo>
                  <a:lnTo>
                    <a:pt x="23800" y="935371"/>
                  </a:lnTo>
                  <a:lnTo>
                    <a:pt x="34045" y="889946"/>
                  </a:lnTo>
                  <a:lnTo>
                    <a:pt x="46032" y="845206"/>
                  </a:lnTo>
                  <a:lnTo>
                    <a:pt x="59722" y="801189"/>
                  </a:lnTo>
                  <a:lnTo>
                    <a:pt x="75077" y="757934"/>
                  </a:lnTo>
                  <a:lnTo>
                    <a:pt x="92059" y="715476"/>
                  </a:lnTo>
                  <a:lnTo>
                    <a:pt x="110632" y="673855"/>
                  </a:lnTo>
                  <a:lnTo>
                    <a:pt x="130757" y="633108"/>
                  </a:lnTo>
                  <a:lnTo>
                    <a:pt x="152396" y="593273"/>
                  </a:lnTo>
                  <a:lnTo>
                    <a:pt x="175512" y="554386"/>
                  </a:lnTo>
                  <a:lnTo>
                    <a:pt x="200068" y="516487"/>
                  </a:lnTo>
                  <a:lnTo>
                    <a:pt x="226025" y="479612"/>
                  </a:lnTo>
                  <a:lnTo>
                    <a:pt x="253345" y="443800"/>
                  </a:lnTo>
                  <a:lnTo>
                    <a:pt x="281992" y="409088"/>
                  </a:lnTo>
                  <a:lnTo>
                    <a:pt x="311928" y="375513"/>
                  </a:lnTo>
                  <a:lnTo>
                    <a:pt x="343114" y="343114"/>
                  </a:lnTo>
                  <a:lnTo>
                    <a:pt x="375513" y="311928"/>
                  </a:lnTo>
                  <a:lnTo>
                    <a:pt x="409088" y="281992"/>
                  </a:lnTo>
                  <a:lnTo>
                    <a:pt x="443800" y="253345"/>
                  </a:lnTo>
                  <a:lnTo>
                    <a:pt x="479612" y="226025"/>
                  </a:lnTo>
                  <a:lnTo>
                    <a:pt x="516487" y="200068"/>
                  </a:lnTo>
                  <a:lnTo>
                    <a:pt x="554386" y="175512"/>
                  </a:lnTo>
                  <a:lnTo>
                    <a:pt x="593273" y="152396"/>
                  </a:lnTo>
                  <a:lnTo>
                    <a:pt x="633108" y="130757"/>
                  </a:lnTo>
                  <a:lnTo>
                    <a:pt x="673855" y="110632"/>
                  </a:lnTo>
                  <a:lnTo>
                    <a:pt x="715476" y="92059"/>
                  </a:lnTo>
                  <a:lnTo>
                    <a:pt x="757934" y="75077"/>
                  </a:lnTo>
                  <a:lnTo>
                    <a:pt x="801189" y="59722"/>
                  </a:lnTo>
                  <a:lnTo>
                    <a:pt x="845206" y="46032"/>
                  </a:lnTo>
                  <a:lnTo>
                    <a:pt x="889946" y="34045"/>
                  </a:lnTo>
                  <a:lnTo>
                    <a:pt x="935371" y="23800"/>
                  </a:lnTo>
                  <a:lnTo>
                    <a:pt x="981444" y="15332"/>
                  </a:lnTo>
                  <a:lnTo>
                    <a:pt x="1028127" y="8681"/>
                  </a:lnTo>
                  <a:lnTo>
                    <a:pt x="1075383" y="3883"/>
                  </a:lnTo>
                  <a:lnTo>
                    <a:pt x="1123173" y="977"/>
                  </a:lnTo>
                  <a:lnTo>
                    <a:pt x="1171460" y="0"/>
                  </a:lnTo>
                  <a:lnTo>
                    <a:pt x="2342908" y="0"/>
                  </a:lnTo>
                  <a:lnTo>
                    <a:pt x="2342908" y="1644561"/>
                  </a:lnTo>
                  <a:lnTo>
                    <a:pt x="2341931" y="1692848"/>
                  </a:lnTo>
                  <a:lnTo>
                    <a:pt x="2339025" y="1740638"/>
                  </a:lnTo>
                  <a:lnTo>
                    <a:pt x="2334227" y="1787894"/>
                  </a:lnTo>
                  <a:lnTo>
                    <a:pt x="2327576" y="1834577"/>
                  </a:lnTo>
                  <a:lnTo>
                    <a:pt x="2319109" y="1880650"/>
                  </a:lnTo>
                  <a:lnTo>
                    <a:pt x="2308863" y="1926075"/>
                  </a:lnTo>
                  <a:lnTo>
                    <a:pt x="2296877" y="1970815"/>
                  </a:lnTo>
                  <a:lnTo>
                    <a:pt x="2283187" y="2014831"/>
                  </a:lnTo>
                  <a:lnTo>
                    <a:pt x="2267833" y="2058087"/>
                  </a:lnTo>
                  <a:lnTo>
                    <a:pt x="2250850" y="2100544"/>
                  </a:lnTo>
                  <a:lnTo>
                    <a:pt x="2232278" y="2142165"/>
                  </a:lnTo>
                  <a:lnTo>
                    <a:pt x="2212154" y="2182913"/>
                  </a:lnTo>
                  <a:lnTo>
                    <a:pt x="2190515" y="2222748"/>
                  </a:lnTo>
                  <a:lnTo>
                    <a:pt x="2167399" y="2261634"/>
                  </a:lnTo>
                  <a:lnTo>
                    <a:pt x="2142844" y="2299534"/>
                  </a:lnTo>
                  <a:lnTo>
                    <a:pt x="2116888" y="2336408"/>
                  </a:lnTo>
                  <a:lnTo>
                    <a:pt x="2089567" y="2372221"/>
                  </a:lnTo>
                  <a:lnTo>
                    <a:pt x="2060921" y="2406933"/>
                  </a:lnTo>
                  <a:lnTo>
                    <a:pt x="2030986" y="2440508"/>
                  </a:lnTo>
                  <a:lnTo>
                    <a:pt x="1999800" y="2472907"/>
                  </a:lnTo>
                  <a:lnTo>
                    <a:pt x="1967401" y="2504093"/>
                  </a:lnTo>
                  <a:lnTo>
                    <a:pt x="1933827" y="2534029"/>
                  </a:lnTo>
                  <a:lnTo>
                    <a:pt x="1899115" y="2562675"/>
                  </a:lnTo>
                  <a:lnTo>
                    <a:pt x="1863304" y="2589996"/>
                  </a:lnTo>
                  <a:lnTo>
                    <a:pt x="1826429" y="2615953"/>
                  </a:lnTo>
                  <a:lnTo>
                    <a:pt x="1788530" y="2640509"/>
                  </a:lnTo>
                  <a:lnTo>
                    <a:pt x="1749645" y="2663625"/>
                  </a:lnTo>
                  <a:lnTo>
                    <a:pt x="1709809" y="2685264"/>
                  </a:lnTo>
                  <a:lnTo>
                    <a:pt x="1669063" y="2705389"/>
                  </a:lnTo>
                  <a:lnTo>
                    <a:pt x="1627442" y="2723962"/>
                  </a:lnTo>
                  <a:lnTo>
                    <a:pt x="1584985" y="2740944"/>
                  </a:lnTo>
                  <a:lnTo>
                    <a:pt x="1541730" y="2756299"/>
                  </a:lnTo>
                  <a:lnTo>
                    <a:pt x="1497713" y="2769989"/>
                  </a:lnTo>
                  <a:lnTo>
                    <a:pt x="1452974" y="2781975"/>
                  </a:lnTo>
                  <a:lnTo>
                    <a:pt x="1407549" y="2792221"/>
                  </a:lnTo>
                  <a:lnTo>
                    <a:pt x="1361476" y="2800689"/>
                  </a:lnTo>
                  <a:lnTo>
                    <a:pt x="1314793" y="2807340"/>
                  </a:lnTo>
                  <a:lnTo>
                    <a:pt x="1267538" y="2812138"/>
                  </a:lnTo>
                  <a:lnTo>
                    <a:pt x="1219747" y="2815044"/>
                  </a:lnTo>
                  <a:lnTo>
                    <a:pt x="1171460" y="2816021"/>
                  </a:lnTo>
                  <a:lnTo>
                    <a:pt x="0" y="2816021"/>
                  </a:lnTo>
                  <a:close/>
                </a:path>
              </a:pathLst>
            </a:custGeom>
            <a:ln w="19418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67300" y="1818090"/>
            <a:ext cx="6235200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GB" sz="2400" i="1">
                <a:solidFill>
                  <a:schemeClr val="tx1"/>
                </a:solidFill>
              </a:rPr>
              <a:t>Qualifications email: </a:t>
            </a:r>
            <a:r>
              <a:rPr lang="en-GB" sz="2400" i="1">
                <a:solidFill>
                  <a:srgbClr val="CCCC00"/>
                </a:solidFill>
                <a:hlinkClick r:id="rId3"/>
              </a:rPr>
              <a:t>qualifications@arma.ac.uk</a:t>
            </a:r>
            <a:r>
              <a:rPr lang="en-GB" sz="2400" i="1">
                <a:solidFill>
                  <a:srgbClr val="CCCC00"/>
                </a:solidFill>
              </a:rPr>
              <a:t> </a:t>
            </a:r>
          </a:p>
          <a:p>
            <a:endParaRPr lang="en-GB" sz="2400" i="1">
              <a:solidFill>
                <a:srgbClr val="CCCC00"/>
              </a:solidFill>
            </a:endParaRPr>
          </a:p>
          <a:p>
            <a:r>
              <a:rPr lang="en-GB" sz="2400">
                <a:solidFill>
                  <a:schemeClr val="tx1"/>
                </a:solidFill>
              </a:rPr>
              <a:t>Katherine Carlyon: </a:t>
            </a:r>
            <a:r>
              <a:rPr lang="en-GB" sz="2400">
                <a:solidFill>
                  <a:schemeClr val="tx1">
                    <a:lumMod val="65000"/>
                    <a:lumOff val="35000"/>
                  </a:schemeClr>
                </a:solidFill>
                <a:hlinkClick r:id="rId4"/>
              </a:rPr>
              <a:t>katherine.carlyon@arma.ac.uk</a:t>
            </a:r>
            <a:endParaRPr lang="en-GB" sz="24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240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</a:p>
          <a:p>
            <a:r>
              <a:rPr lang="en-GB" sz="2400">
                <a:solidFill>
                  <a:schemeClr val="tx1"/>
                </a:solidFill>
              </a:rPr>
              <a:t>Other ARMA enquiries: </a:t>
            </a:r>
            <a:r>
              <a:rPr lang="en-GB" sz="2400">
                <a:solidFill>
                  <a:schemeClr val="tx1">
                    <a:lumMod val="65000"/>
                    <a:lumOff val="35000"/>
                  </a:schemeClr>
                </a:solidFill>
                <a:hlinkClick r:id="rId5"/>
              </a:rPr>
              <a:t>enquiries@arma.ac.uk</a:t>
            </a:r>
            <a:r>
              <a:rPr lang="en-GB" sz="240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058299" y="926974"/>
            <a:ext cx="6134254" cy="604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-10"/>
              <a:t>Contacts</a:t>
            </a:r>
            <a:endParaRPr spc="-10"/>
          </a:p>
        </p:txBody>
      </p:sp>
      <p:pic>
        <p:nvPicPr>
          <p:cNvPr id="15" name="Picture 14" descr="A yellow and black logo&#10;&#10;Description automatically generated">
            <a:extLst>
              <a:ext uri="{FF2B5EF4-FFF2-40B4-BE49-F238E27FC236}">
                <a16:creationId xmlns:a16="http://schemas.microsoft.com/office/drawing/2014/main" id="{68A6353F-A7F3-BB76-59A9-9EBF62943C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F8D76-0A52-C9B9-27EB-47AE0DA0F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29A91395-B795-818F-19F1-DEC25BC186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34928"/>
            <a:ext cx="6083300" cy="1420325"/>
          </a:xfrm>
          <a:prstGeom prst="rect">
            <a:avLst/>
          </a:prstGeom>
          <a:noFill/>
          <a:ln w="12700" cap="flat">
            <a:noFill/>
            <a:prstDash/>
            <a:miter lim="400000"/>
          </a:ln>
          <a:effectLst/>
          <a:sp3d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0" vertOverflow="overflow" horzOverflow="overflow" vert="horz" wrap="square" lIns="91250" tIns="45625" rIns="91250" bIns="45625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marR="0" indent="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456240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4800" spc="-35">
                <a:solidFill>
                  <a:schemeClr val="tx1"/>
                </a:solidFill>
                <a:latin typeface="HelveticaNeueLT Std Med"/>
                <a:cs typeface="HelveticaNeueLT Std Med"/>
              </a:rPr>
              <a:t>Introductions</a:t>
            </a:r>
            <a:br>
              <a:rPr lang="en-US" sz="4800" spc="-35">
                <a:solidFill>
                  <a:schemeClr val="tx1"/>
                </a:solidFill>
                <a:latin typeface="HelveticaNeueLT Std Med"/>
                <a:cs typeface="HelveticaNeueLT Std Med"/>
              </a:rPr>
            </a:br>
            <a:endParaRPr lang="en-GB" sz="4790" b="0" kern="1200" spc="-50">
              <a:solidFill>
                <a:schemeClr val="tx1"/>
              </a:solidFill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4965045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4772A-8768-D0EC-5DF2-596C9A811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8125988A-B103-5B51-C113-16DC7AF3986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34928"/>
            <a:ext cx="6083300" cy="1420325"/>
          </a:xfrm>
          <a:prstGeom prst="rect">
            <a:avLst/>
          </a:prstGeom>
          <a:noFill/>
          <a:ln w="12700" cap="flat">
            <a:noFill/>
            <a:prstDash/>
            <a:miter lim="400000"/>
          </a:ln>
          <a:effectLst/>
          <a:sp3d/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0" vertOverflow="overflow" horzOverflow="overflow" vert="horz" wrap="square" lIns="91250" tIns="45625" rIns="91250" bIns="45625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marR="0" indent="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456240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4800" spc="-35">
                <a:solidFill>
                  <a:schemeClr val="tx1"/>
                </a:solidFill>
                <a:latin typeface="HelveticaNeueLT Std Med"/>
                <a:cs typeface="HelveticaNeueLT Std Med"/>
              </a:rPr>
              <a:t>Programme content</a:t>
            </a:r>
            <a:br>
              <a:rPr lang="en-US" sz="4800" spc="-35">
                <a:solidFill>
                  <a:schemeClr val="tx1"/>
                </a:solidFill>
                <a:latin typeface="HelveticaNeueLT Std Med"/>
                <a:cs typeface="HelveticaNeueLT Std Med"/>
              </a:rPr>
            </a:br>
            <a:endParaRPr lang="en-GB" sz="4790" b="0" kern="1200" spc="-50">
              <a:solidFill>
                <a:schemeClr val="tx1"/>
              </a:solidFill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71421983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5C7945-7FEF-E67A-B62F-5020CD954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yellow and black logo">
            <a:extLst>
              <a:ext uri="{FF2B5EF4-FFF2-40B4-BE49-F238E27FC236}">
                <a16:creationId xmlns:a16="http://schemas.microsoft.com/office/drawing/2014/main" id="{9D6BE239-5F1F-6AE8-A26A-5F9F31997D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99" y="5491120"/>
            <a:ext cx="2789595" cy="1119230"/>
          </a:xfrm>
          <a:prstGeom prst="rect">
            <a:avLst/>
          </a:prstGeom>
        </p:spPr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78CCB666-B511-016B-79AE-F76B7AE94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282" y="234950"/>
            <a:ext cx="6546748" cy="1754326"/>
          </a:xfrm>
        </p:spPr>
        <p:txBody>
          <a:bodyPr/>
          <a:lstStyle/>
          <a:p>
            <a:r>
              <a:rPr lang="en-GB"/>
              <a:t>ARMA Qualifications</a:t>
            </a:r>
            <a:br>
              <a:rPr lang="en-GB"/>
            </a:br>
            <a:br>
              <a:rPr lang="en-GB"/>
            </a:br>
            <a:r>
              <a:rPr lang="en-GB"/>
              <a:t> </a:t>
            </a:r>
          </a:p>
        </p:txBody>
      </p:sp>
      <p:grpSp>
        <p:nvGrpSpPr>
          <p:cNvPr id="2" name="object 9">
            <a:extLst>
              <a:ext uri="{FF2B5EF4-FFF2-40B4-BE49-F238E27FC236}">
                <a16:creationId xmlns:a16="http://schemas.microsoft.com/office/drawing/2014/main" id="{FD5DA8DA-35F3-D3CA-24DA-917EBEC5FEF3}"/>
              </a:ext>
            </a:extLst>
          </p:cNvPr>
          <p:cNvGrpSpPr/>
          <p:nvPr/>
        </p:nvGrpSpPr>
        <p:grpSpPr>
          <a:xfrm>
            <a:off x="9364048" y="4546582"/>
            <a:ext cx="2813685" cy="2303145"/>
            <a:chOff x="9364048" y="4546582"/>
            <a:chExt cx="2813685" cy="2303145"/>
          </a:xfrm>
        </p:grpSpPr>
        <p:sp>
          <p:nvSpPr>
            <p:cNvPr id="3" name="object 10">
              <a:extLst>
                <a:ext uri="{FF2B5EF4-FFF2-40B4-BE49-F238E27FC236}">
                  <a16:creationId xmlns:a16="http://schemas.microsoft.com/office/drawing/2014/main" id="{4964F58F-B68E-D2E7-F79C-747E33B186B9}"/>
                </a:ext>
              </a:extLst>
            </p:cNvPr>
            <p:cNvSpPr/>
            <p:nvPr/>
          </p:nvSpPr>
          <p:spPr>
            <a:xfrm>
              <a:off x="10505707" y="5901022"/>
              <a:ext cx="1662430" cy="939165"/>
            </a:xfrm>
            <a:custGeom>
              <a:avLst/>
              <a:gdLst/>
              <a:ahLst/>
              <a:cxnLst/>
              <a:rect l="l" t="t" r="r" b="b"/>
              <a:pathLst>
                <a:path w="1662429" h="939165">
                  <a:moveTo>
                    <a:pt x="0" y="938982"/>
                  </a:moveTo>
                  <a:lnTo>
                    <a:pt x="11748" y="873971"/>
                  </a:lnTo>
                  <a:lnTo>
                    <a:pt x="22462" y="828906"/>
                  </a:lnTo>
                  <a:lnTo>
                    <a:pt x="34989" y="784572"/>
                  </a:lnTo>
                  <a:lnTo>
                    <a:pt x="49288" y="741011"/>
                  </a:lnTo>
                  <a:lnTo>
                    <a:pt x="65316" y="698265"/>
                  </a:lnTo>
                  <a:lnTo>
                    <a:pt x="83033" y="656376"/>
                  </a:lnTo>
                  <a:lnTo>
                    <a:pt x="102397" y="615384"/>
                  </a:lnTo>
                  <a:lnTo>
                    <a:pt x="123365" y="575331"/>
                  </a:lnTo>
                  <a:lnTo>
                    <a:pt x="145897" y="536260"/>
                  </a:lnTo>
                  <a:lnTo>
                    <a:pt x="169951" y="498211"/>
                  </a:lnTo>
                  <a:lnTo>
                    <a:pt x="195485" y="461226"/>
                  </a:lnTo>
                  <a:lnTo>
                    <a:pt x="222458" y="425347"/>
                  </a:lnTo>
                  <a:lnTo>
                    <a:pt x="250828" y="390616"/>
                  </a:lnTo>
                  <a:lnTo>
                    <a:pt x="280553" y="357074"/>
                  </a:lnTo>
                  <a:lnTo>
                    <a:pt x="311592" y="324762"/>
                  </a:lnTo>
                  <a:lnTo>
                    <a:pt x="343903" y="293723"/>
                  </a:lnTo>
                  <a:lnTo>
                    <a:pt x="377445" y="263997"/>
                  </a:lnTo>
                  <a:lnTo>
                    <a:pt x="412176" y="235627"/>
                  </a:lnTo>
                  <a:lnTo>
                    <a:pt x="448055" y="208655"/>
                  </a:lnTo>
                  <a:lnTo>
                    <a:pt x="485039" y="183120"/>
                  </a:lnTo>
                  <a:lnTo>
                    <a:pt x="523087" y="159066"/>
                  </a:lnTo>
                  <a:lnTo>
                    <a:pt x="562159" y="136534"/>
                  </a:lnTo>
                  <a:lnTo>
                    <a:pt x="602211" y="115566"/>
                  </a:lnTo>
                  <a:lnTo>
                    <a:pt x="643202" y="96202"/>
                  </a:lnTo>
                  <a:lnTo>
                    <a:pt x="685091" y="78485"/>
                  </a:lnTo>
                  <a:lnTo>
                    <a:pt x="727837" y="62457"/>
                  </a:lnTo>
                  <a:lnTo>
                    <a:pt x="771397" y="48158"/>
                  </a:lnTo>
                  <a:lnTo>
                    <a:pt x="815730" y="35631"/>
                  </a:lnTo>
                  <a:lnTo>
                    <a:pt x="860794" y="24917"/>
                  </a:lnTo>
                  <a:lnTo>
                    <a:pt x="906548" y="16058"/>
                  </a:lnTo>
                  <a:lnTo>
                    <a:pt x="952950" y="9095"/>
                  </a:lnTo>
                  <a:lnTo>
                    <a:pt x="999959" y="4069"/>
                  </a:lnTo>
                  <a:lnTo>
                    <a:pt x="1047533" y="1024"/>
                  </a:lnTo>
                  <a:lnTo>
                    <a:pt x="1095630" y="0"/>
                  </a:lnTo>
                  <a:lnTo>
                    <a:pt x="1662288" y="0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object 11">
              <a:extLst>
                <a:ext uri="{FF2B5EF4-FFF2-40B4-BE49-F238E27FC236}">
                  <a16:creationId xmlns:a16="http://schemas.microsoft.com/office/drawing/2014/main" id="{6106B894-EF33-E554-E546-A782E8C17387}"/>
                </a:ext>
              </a:extLst>
            </p:cNvPr>
            <p:cNvSpPr/>
            <p:nvPr/>
          </p:nvSpPr>
          <p:spPr>
            <a:xfrm>
              <a:off x="10118175" y="5447538"/>
              <a:ext cx="2050414" cy="1392555"/>
            </a:xfrm>
            <a:custGeom>
              <a:avLst/>
              <a:gdLst/>
              <a:ahLst/>
              <a:cxnLst/>
              <a:rect l="l" t="t" r="r" b="b"/>
              <a:pathLst>
                <a:path w="2050415" h="1392554">
                  <a:moveTo>
                    <a:pt x="0" y="1392466"/>
                  </a:moveTo>
                  <a:lnTo>
                    <a:pt x="3867" y="1342981"/>
                  </a:lnTo>
                  <a:lnTo>
                    <a:pt x="9097" y="1296099"/>
                  </a:lnTo>
                  <a:lnTo>
                    <a:pt x="15769" y="1249667"/>
                  </a:lnTo>
                  <a:lnTo>
                    <a:pt x="23861" y="1203709"/>
                  </a:lnTo>
                  <a:lnTo>
                    <a:pt x="33349" y="1158248"/>
                  </a:lnTo>
                  <a:lnTo>
                    <a:pt x="44211" y="1113307"/>
                  </a:lnTo>
                  <a:lnTo>
                    <a:pt x="56423" y="1068908"/>
                  </a:lnTo>
                  <a:lnTo>
                    <a:pt x="69962" y="1025076"/>
                  </a:lnTo>
                  <a:lnTo>
                    <a:pt x="84805" y="981833"/>
                  </a:lnTo>
                  <a:lnTo>
                    <a:pt x="100930" y="939203"/>
                  </a:lnTo>
                  <a:lnTo>
                    <a:pt x="118312" y="897207"/>
                  </a:lnTo>
                  <a:lnTo>
                    <a:pt x="136930" y="855870"/>
                  </a:lnTo>
                  <a:lnTo>
                    <a:pt x="156759" y="815214"/>
                  </a:lnTo>
                  <a:lnTo>
                    <a:pt x="177777" y="775263"/>
                  </a:lnTo>
                  <a:lnTo>
                    <a:pt x="199961" y="736039"/>
                  </a:lnTo>
                  <a:lnTo>
                    <a:pt x="223288" y="697566"/>
                  </a:lnTo>
                  <a:lnTo>
                    <a:pt x="247734" y="659866"/>
                  </a:lnTo>
                  <a:lnTo>
                    <a:pt x="273277" y="622963"/>
                  </a:lnTo>
                  <a:lnTo>
                    <a:pt x="299894" y="586880"/>
                  </a:lnTo>
                  <a:lnTo>
                    <a:pt x="327561" y="551640"/>
                  </a:lnTo>
                  <a:lnTo>
                    <a:pt x="356255" y="517266"/>
                  </a:lnTo>
                  <a:lnTo>
                    <a:pt x="385954" y="483780"/>
                  </a:lnTo>
                  <a:lnTo>
                    <a:pt x="416634" y="451207"/>
                  </a:lnTo>
                  <a:lnTo>
                    <a:pt x="448272" y="419569"/>
                  </a:lnTo>
                  <a:lnTo>
                    <a:pt x="480845" y="388889"/>
                  </a:lnTo>
                  <a:lnTo>
                    <a:pt x="514330" y="359190"/>
                  </a:lnTo>
                  <a:lnTo>
                    <a:pt x="548705" y="330496"/>
                  </a:lnTo>
                  <a:lnTo>
                    <a:pt x="583945" y="302829"/>
                  </a:lnTo>
                  <a:lnTo>
                    <a:pt x="620028" y="276213"/>
                  </a:lnTo>
                  <a:lnTo>
                    <a:pt x="656931" y="250670"/>
                  </a:lnTo>
                  <a:lnTo>
                    <a:pt x="694630" y="226223"/>
                  </a:lnTo>
                  <a:lnTo>
                    <a:pt x="733104" y="202897"/>
                  </a:lnTo>
                  <a:lnTo>
                    <a:pt x="772327" y="180713"/>
                  </a:lnTo>
                  <a:lnTo>
                    <a:pt x="812279" y="159694"/>
                  </a:lnTo>
                  <a:lnTo>
                    <a:pt x="852935" y="139865"/>
                  </a:lnTo>
                  <a:lnTo>
                    <a:pt x="894272" y="121247"/>
                  </a:lnTo>
                  <a:lnTo>
                    <a:pt x="936267" y="103865"/>
                  </a:lnTo>
                  <a:lnTo>
                    <a:pt x="978898" y="87740"/>
                  </a:lnTo>
                  <a:lnTo>
                    <a:pt x="1022141" y="72897"/>
                  </a:lnTo>
                  <a:lnTo>
                    <a:pt x="1065973" y="59358"/>
                  </a:lnTo>
                  <a:lnTo>
                    <a:pt x="1110371" y="47146"/>
                  </a:lnTo>
                  <a:lnTo>
                    <a:pt x="1155313" y="36284"/>
                  </a:lnTo>
                  <a:lnTo>
                    <a:pt x="1200774" y="26796"/>
                  </a:lnTo>
                  <a:lnTo>
                    <a:pt x="1246732" y="18704"/>
                  </a:lnTo>
                  <a:lnTo>
                    <a:pt x="1293164" y="12032"/>
                  </a:lnTo>
                  <a:lnTo>
                    <a:pt x="1340046" y="6802"/>
                  </a:lnTo>
                  <a:lnTo>
                    <a:pt x="1387356" y="3038"/>
                  </a:lnTo>
                  <a:lnTo>
                    <a:pt x="1435071" y="763"/>
                  </a:lnTo>
                  <a:lnTo>
                    <a:pt x="1483167" y="0"/>
                  </a:lnTo>
                  <a:lnTo>
                    <a:pt x="2049821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object 12">
              <a:extLst>
                <a:ext uri="{FF2B5EF4-FFF2-40B4-BE49-F238E27FC236}">
                  <a16:creationId xmlns:a16="http://schemas.microsoft.com/office/drawing/2014/main" id="{A0258F58-9F62-CC53-EE57-345E715B6CFB}"/>
                </a:ext>
              </a:extLst>
            </p:cNvPr>
            <p:cNvSpPr/>
            <p:nvPr/>
          </p:nvSpPr>
          <p:spPr>
            <a:xfrm>
              <a:off x="9745106" y="5002380"/>
              <a:ext cx="2423160" cy="1837689"/>
            </a:xfrm>
            <a:custGeom>
              <a:avLst/>
              <a:gdLst/>
              <a:ahLst/>
              <a:cxnLst/>
              <a:rect l="l" t="t" r="r" b="b"/>
              <a:pathLst>
                <a:path w="2423159" h="1837690">
                  <a:moveTo>
                    <a:pt x="0" y="1837623"/>
                  </a:moveTo>
                  <a:lnTo>
                    <a:pt x="2177" y="1760938"/>
                  </a:lnTo>
                  <a:lnTo>
                    <a:pt x="5174" y="1713634"/>
                  </a:lnTo>
                  <a:lnTo>
                    <a:pt x="9346" y="1666658"/>
                  </a:lnTo>
                  <a:lnTo>
                    <a:pt x="14677" y="1620025"/>
                  </a:lnTo>
                  <a:lnTo>
                    <a:pt x="21152" y="1573749"/>
                  </a:lnTo>
                  <a:lnTo>
                    <a:pt x="28757" y="1527844"/>
                  </a:lnTo>
                  <a:lnTo>
                    <a:pt x="37478" y="1482327"/>
                  </a:lnTo>
                  <a:lnTo>
                    <a:pt x="47300" y="1437210"/>
                  </a:lnTo>
                  <a:lnTo>
                    <a:pt x="58208" y="1392509"/>
                  </a:lnTo>
                  <a:lnTo>
                    <a:pt x="70188" y="1348238"/>
                  </a:lnTo>
                  <a:lnTo>
                    <a:pt x="83225" y="1304412"/>
                  </a:lnTo>
                  <a:lnTo>
                    <a:pt x="97304" y="1261045"/>
                  </a:lnTo>
                  <a:lnTo>
                    <a:pt x="112412" y="1218152"/>
                  </a:lnTo>
                  <a:lnTo>
                    <a:pt x="128533" y="1175748"/>
                  </a:lnTo>
                  <a:lnTo>
                    <a:pt x="145653" y="1133847"/>
                  </a:lnTo>
                  <a:lnTo>
                    <a:pt x="163757" y="1092463"/>
                  </a:lnTo>
                  <a:lnTo>
                    <a:pt x="182830" y="1051612"/>
                  </a:lnTo>
                  <a:lnTo>
                    <a:pt x="202859" y="1011307"/>
                  </a:lnTo>
                  <a:lnTo>
                    <a:pt x="223828" y="971564"/>
                  </a:lnTo>
                  <a:lnTo>
                    <a:pt x="245724" y="932397"/>
                  </a:lnTo>
                  <a:lnTo>
                    <a:pt x="268530" y="893821"/>
                  </a:lnTo>
                  <a:lnTo>
                    <a:pt x="292233" y="855849"/>
                  </a:lnTo>
                  <a:lnTo>
                    <a:pt x="316819" y="818498"/>
                  </a:lnTo>
                  <a:lnTo>
                    <a:pt x="342272" y="781780"/>
                  </a:lnTo>
                  <a:lnTo>
                    <a:pt x="368578" y="745712"/>
                  </a:lnTo>
                  <a:lnTo>
                    <a:pt x="395723" y="710307"/>
                  </a:lnTo>
                  <a:lnTo>
                    <a:pt x="423691" y="675580"/>
                  </a:lnTo>
                  <a:lnTo>
                    <a:pt x="452469" y="641546"/>
                  </a:lnTo>
                  <a:lnTo>
                    <a:pt x="482041" y="608219"/>
                  </a:lnTo>
                  <a:lnTo>
                    <a:pt x="512393" y="575614"/>
                  </a:lnTo>
                  <a:lnTo>
                    <a:pt x="543511" y="543745"/>
                  </a:lnTo>
                  <a:lnTo>
                    <a:pt x="575380" y="512627"/>
                  </a:lnTo>
                  <a:lnTo>
                    <a:pt x="607986" y="482275"/>
                  </a:lnTo>
                  <a:lnTo>
                    <a:pt x="641313" y="452703"/>
                  </a:lnTo>
                  <a:lnTo>
                    <a:pt x="675347" y="423925"/>
                  </a:lnTo>
                  <a:lnTo>
                    <a:pt x="710074" y="395957"/>
                  </a:lnTo>
                  <a:lnTo>
                    <a:pt x="745479" y="368813"/>
                  </a:lnTo>
                  <a:lnTo>
                    <a:pt x="781547" y="342507"/>
                  </a:lnTo>
                  <a:lnTo>
                    <a:pt x="818265" y="317054"/>
                  </a:lnTo>
                  <a:lnTo>
                    <a:pt x="855616" y="292469"/>
                  </a:lnTo>
                  <a:lnTo>
                    <a:pt x="893588" y="268766"/>
                  </a:lnTo>
                  <a:lnTo>
                    <a:pt x="932164" y="245959"/>
                  </a:lnTo>
                  <a:lnTo>
                    <a:pt x="971331" y="224064"/>
                  </a:lnTo>
                  <a:lnTo>
                    <a:pt x="1011074" y="203095"/>
                  </a:lnTo>
                  <a:lnTo>
                    <a:pt x="1051379" y="183067"/>
                  </a:lnTo>
                  <a:lnTo>
                    <a:pt x="1092230" y="163993"/>
                  </a:lnTo>
                  <a:lnTo>
                    <a:pt x="1133613" y="145889"/>
                  </a:lnTo>
                  <a:lnTo>
                    <a:pt x="1175515" y="128770"/>
                  </a:lnTo>
                  <a:lnTo>
                    <a:pt x="1217919" y="112649"/>
                  </a:lnTo>
                  <a:lnTo>
                    <a:pt x="1260811" y="97542"/>
                  </a:lnTo>
                  <a:lnTo>
                    <a:pt x="1304178" y="83462"/>
                  </a:lnTo>
                  <a:lnTo>
                    <a:pt x="1348004" y="70425"/>
                  </a:lnTo>
                  <a:lnTo>
                    <a:pt x="1392275" y="58446"/>
                  </a:lnTo>
                  <a:lnTo>
                    <a:pt x="1436975" y="47538"/>
                  </a:lnTo>
                  <a:lnTo>
                    <a:pt x="1482092" y="37716"/>
                  </a:lnTo>
                  <a:lnTo>
                    <a:pt x="1527609" y="28995"/>
                  </a:lnTo>
                  <a:lnTo>
                    <a:pt x="1573513" y="21390"/>
                  </a:lnTo>
                  <a:lnTo>
                    <a:pt x="1619789" y="14915"/>
                  </a:lnTo>
                  <a:lnTo>
                    <a:pt x="1666422" y="9584"/>
                  </a:lnTo>
                  <a:lnTo>
                    <a:pt x="1713397" y="5413"/>
                  </a:lnTo>
                  <a:lnTo>
                    <a:pt x="1760701" y="2415"/>
                  </a:lnTo>
                  <a:lnTo>
                    <a:pt x="1808318" y="606"/>
                  </a:lnTo>
                  <a:lnTo>
                    <a:pt x="1856234" y="0"/>
                  </a:lnTo>
                  <a:lnTo>
                    <a:pt x="2422890" y="0"/>
                  </a:lnTo>
                </a:path>
              </a:pathLst>
            </a:custGeom>
            <a:ln w="19049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object 13">
              <a:extLst>
                <a:ext uri="{FF2B5EF4-FFF2-40B4-BE49-F238E27FC236}">
                  <a16:creationId xmlns:a16="http://schemas.microsoft.com/office/drawing/2014/main" id="{EF142F38-4DE9-651D-2737-3C7745636930}"/>
                </a:ext>
              </a:extLst>
            </p:cNvPr>
            <p:cNvSpPr/>
            <p:nvPr/>
          </p:nvSpPr>
          <p:spPr>
            <a:xfrm>
              <a:off x="9373573" y="4556107"/>
              <a:ext cx="2794635" cy="2284095"/>
            </a:xfrm>
            <a:custGeom>
              <a:avLst/>
              <a:gdLst/>
              <a:ahLst/>
              <a:cxnLst/>
              <a:rect l="l" t="t" r="r" b="b"/>
              <a:pathLst>
                <a:path w="2794634" h="2284095">
                  <a:moveTo>
                    <a:pt x="0" y="2283896"/>
                  </a:moveTo>
                  <a:lnTo>
                    <a:pt x="0" y="2227770"/>
                  </a:lnTo>
                  <a:lnTo>
                    <a:pt x="516" y="2179326"/>
                  </a:lnTo>
                  <a:lnTo>
                    <a:pt x="2058" y="2131134"/>
                  </a:lnTo>
                  <a:lnTo>
                    <a:pt x="4615" y="2083205"/>
                  </a:lnTo>
                  <a:lnTo>
                    <a:pt x="8177" y="2035549"/>
                  </a:lnTo>
                  <a:lnTo>
                    <a:pt x="12733" y="1988178"/>
                  </a:lnTo>
                  <a:lnTo>
                    <a:pt x="18273" y="1941100"/>
                  </a:lnTo>
                  <a:lnTo>
                    <a:pt x="24786" y="1894327"/>
                  </a:lnTo>
                  <a:lnTo>
                    <a:pt x="32263" y="1847870"/>
                  </a:lnTo>
                  <a:lnTo>
                    <a:pt x="40692" y="1801737"/>
                  </a:lnTo>
                  <a:lnTo>
                    <a:pt x="50062" y="1755941"/>
                  </a:lnTo>
                  <a:lnTo>
                    <a:pt x="60365" y="1710492"/>
                  </a:lnTo>
                  <a:lnTo>
                    <a:pt x="71589" y="1665399"/>
                  </a:lnTo>
                  <a:lnTo>
                    <a:pt x="83723" y="1620673"/>
                  </a:lnTo>
                  <a:lnTo>
                    <a:pt x="96758" y="1576326"/>
                  </a:lnTo>
                  <a:lnTo>
                    <a:pt x="110682" y="1532367"/>
                  </a:lnTo>
                  <a:lnTo>
                    <a:pt x="125486" y="1488806"/>
                  </a:lnTo>
                  <a:lnTo>
                    <a:pt x="141158" y="1445655"/>
                  </a:lnTo>
                  <a:lnTo>
                    <a:pt x="157690" y="1402923"/>
                  </a:lnTo>
                  <a:lnTo>
                    <a:pt x="175069" y="1360621"/>
                  </a:lnTo>
                  <a:lnTo>
                    <a:pt x="193286" y="1318760"/>
                  </a:lnTo>
                  <a:lnTo>
                    <a:pt x="212329" y="1277350"/>
                  </a:lnTo>
                  <a:lnTo>
                    <a:pt x="232190" y="1236401"/>
                  </a:lnTo>
                  <a:lnTo>
                    <a:pt x="252857" y="1195924"/>
                  </a:lnTo>
                  <a:lnTo>
                    <a:pt x="274319" y="1155930"/>
                  </a:lnTo>
                  <a:lnTo>
                    <a:pt x="296567" y="1116428"/>
                  </a:lnTo>
                  <a:lnTo>
                    <a:pt x="319590" y="1077429"/>
                  </a:lnTo>
                  <a:lnTo>
                    <a:pt x="343377" y="1038944"/>
                  </a:lnTo>
                  <a:lnTo>
                    <a:pt x="367918" y="1000983"/>
                  </a:lnTo>
                  <a:lnTo>
                    <a:pt x="393202" y="963557"/>
                  </a:lnTo>
                  <a:lnTo>
                    <a:pt x="419220" y="926675"/>
                  </a:lnTo>
                  <a:lnTo>
                    <a:pt x="445960" y="890350"/>
                  </a:lnTo>
                  <a:lnTo>
                    <a:pt x="473413" y="854590"/>
                  </a:lnTo>
                  <a:lnTo>
                    <a:pt x="501567" y="819406"/>
                  </a:lnTo>
                  <a:lnTo>
                    <a:pt x="530413" y="784809"/>
                  </a:lnTo>
                  <a:lnTo>
                    <a:pt x="559939" y="750809"/>
                  </a:lnTo>
                  <a:lnTo>
                    <a:pt x="590136" y="717417"/>
                  </a:lnTo>
                  <a:lnTo>
                    <a:pt x="620992" y="684644"/>
                  </a:lnTo>
                  <a:lnTo>
                    <a:pt x="652499" y="652499"/>
                  </a:lnTo>
                  <a:lnTo>
                    <a:pt x="684644" y="620992"/>
                  </a:lnTo>
                  <a:lnTo>
                    <a:pt x="717417" y="590136"/>
                  </a:lnTo>
                  <a:lnTo>
                    <a:pt x="750809" y="559939"/>
                  </a:lnTo>
                  <a:lnTo>
                    <a:pt x="784809" y="530413"/>
                  </a:lnTo>
                  <a:lnTo>
                    <a:pt x="819406" y="501567"/>
                  </a:lnTo>
                  <a:lnTo>
                    <a:pt x="854590" y="473413"/>
                  </a:lnTo>
                  <a:lnTo>
                    <a:pt x="890350" y="445960"/>
                  </a:lnTo>
                  <a:lnTo>
                    <a:pt x="926675" y="419220"/>
                  </a:lnTo>
                  <a:lnTo>
                    <a:pt x="963557" y="393202"/>
                  </a:lnTo>
                  <a:lnTo>
                    <a:pt x="1000983" y="367918"/>
                  </a:lnTo>
                  <a:lnTo>
                    <a:pt x="1038944" y="343377"/>
                  </a:lnTo>
                  <a:lnTo>
                    <a:pt x="1077429" y="319590"/>
                  </a:lnTo>
                  <a:lnTo>
                    <a:pt x="1116428" y="296567"/>
                  </a:lnTo>
                  <a:lnTo>
                    <a:pt x="1155930" y="274319"/>
                  </a:lnTo>
                  <a:lnTo>
                    <a:pt x="1195924" y="252857"/>
                  </a:lnTo>
                  <a:lnTo>
                    <a:pt x="1236401" y="232190"/>
                  </a:lnTo>
                  <a:lnTo>
                    <a:pt x="1277350" y="212329"/>
                  </a:lnTo>
                  <a:lnTo>
                    <a:pt x="1318760" y="193286"/>
                  </a:lnTo>
                  <a:lnTo>
                    <a:pt x="1360621" y="175069"/>
                  </a:lnTo>
                  <a:lnTo>
                    <a:pt x="1402923" y="157690"/>
                  </a:lnTo>
                  <a:lnTo>
                    <a:pt x="1445655" y="141158"/>
                  </a:lnTo>
                  <a:lnTo>
                    <a:pt x="1488806" y="125486"/>
                  </a:lnTo>
                  <a:lnTo>
                    <a:pt x="1532367" y="110682"/>
                  </a:lnTo>
                  <a:lnTo>
                    <a:pt x="1576326" y="96758"/>
                  </a:lnTo>
                  <a:lnTo>
                    <a:pt x="1620673" y="83723"/>
                  </a:lnTo>
                  <a:lnTo>
                    <a:pt x="1665399" y="71589"/>
                  </a:lnTo>
                  <a:lnTo>
                    <a:pt x="1710492" y="60365"/>
                  </a:lnTo>
                  <a:lnTo>
                    <a:pt x="1755941" y="50062"/>
                  </a:lnTo>
                  <a:lnTo>
                    <a:pt x="1801737" y="40692"/>
                  </a:lnTo>
                  <a:lnTo>
                    <a:pt x="1847870" y="32263"/>
                  </a:lnTo>
                  <a:lnTo>
                    <a:pt x="1894327" y="24786"/>
                  </a:lnTo>
                  <a:lnTo>
                    <a:pt x="1941100" y="18273"/>
                  </a:lnTo>
                  <a:lnTo>
                    <a:pt x="1988178" y="12733"/>
                  </a:lnTo>
                  <a:lnTo>
                    <a:pt x="2035549" y="8177"/>
                  </a:lnTo>
                  <a:lnTo>
                    <a:pt x="2083205" y="4615"/>
                  </a:lnTo>
                  <a:lnTo>
                    <a:pt x="2131134" y="2058"/>
                  </a:lnTo>
                  <a:lnTo>
                    <a:pt x="2179326" y="516"/>
                  </a:lnTo>
                  <a:lnTo>
                    <a:pt x="2227770" y="0"/>
                  </a:lnTo>
                  <a:lnTo>
                    <a:pt x="2794422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" name="Values:  member-focussed…">
            <a:extLst>
              <a:ext uri="{FF2B5EF4-FFF2-40B4-BE49-F238E27FC236}">
                <a16:creationId xmlns:a16="http://schemas.microsoft.com/office/drawing/2014/main" id="{E904E414-A38E-05CA-ED5B-20E8D8B63C4B}"/>
              </a:ext>
            </a:extLst>
          </p:cNvPr>
          <p:cNvSpPr txBox="1"/>
          <p:nvPr/>
        </p:nvSpPr>
        <p:spPr>
          <a:xfrm>
            <a:off x="1223724" y="510349"/>
            <a:ext cx="8894070" cy="5410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t"/>
          <a:lstStyle/>
          <a:p>
            <a:pPr marL="0" marR="0" lvl="0" indent="0" defTabSz="22860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br>
              <a:rPr sz="20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Helvetica Light" panose="020B0403020202020204" pitchFamily="34" charset="0"/>
                <a:ea typeface="Helvetica Neue Light" panose="02000403000000020004" pitchFamily="2" charset="0"/>
                <a:cs typeface="Helvetica"/>
              </a:rPr>
            </a:br>
            <a:endParaRPr lang="en-GB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algn="just" defTabSz="228600" hangingPunct="0">
              <a:lnSpc>
                <a:spcPct val="110000"/>
              </a:lnSpc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GB" sz="1600" b="1" i="1">
                <a:solidFill>
                  <a:srgbClr val="000000"/>
                </a:solidFill>
                <a:latin typeface="Aptos"/>
                <a:ea typeface="Calibri"/>
                <a:cs typeface="Calibri"/>
                <a:sym typeface="Helvetica Light"/>
              </a:rPr>
              <a:t>A modern qualification designed to support your growth, strengthen your practice and prepare you for the future of research management</a:t>
            </a:r>
          </a:p>
          <a:p>
            <a:pPr marL="0" marR="0" lvl="0" indent="0" defTabSz="228600" eaLnBrk="1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GB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0" marR="0" lvl="0" indent="0" defTabSz="228600" eaLnBrk="1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Calibri"/>
                <a:cs typeface="Calibri"/>
                <a:sym typeface="Helvetica Light"/>
              </a:rPr>
              <a:t>What they are and who they are for?</a:t>
            </a:r>
            <a:endParaRPr lang="en-GB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285750" marR="0" lvl="0" indent="-28575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Calibri"/>
                <a:cs typeface="Calibri"/>
                <a:sym typeface="Helvetica Light"/>
              </a:rPr>
              <a:t>A professional qualification aimed at Research Administrators and Managers. </a:t>
            </a:r>
            <a:endParaRPr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285750" marR="0" lvl="0" indent="-28575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Calibri"/>
                <a:cs typeface="Calibri"/>
                <a:sym typeface="Helvetica Light"/>
              </a:rPr>
              <a:t>Developed in consultation with some of the UK’s leading practitioners in research management</a:t>
            </a:r>
            <a:endParaRPr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285750" marR="0" lvl="0" indent="-28575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Calibri"/>
                <a:cs typeface="Calibri"/>
                <a:sym typeface="Helvetica Light"/>
              </a:rPr>
              <a:t>Accredited by Awards for Training and Higher Education (ATHE) and regulated by OFQUAL.</a:t>
            </a:r>
            <a:endParaRPr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342900" marR="0" lvl="0" indent="-342900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0" marR="0" lvl="0" indent="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Calibri"/>
                <a:cs typeface="Calibri"/>
                <a:sym typeface="Helvetica Light"/>
              </a:rPr>
              <a:t>Certificate in Research Management Foundation</a:t>
            </a:r>
            <a:endParaRPr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285750" marR="0" lvl="0" indent="-28575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Calibri"/>
                <a:cs typeface="Calibri"/>
                <a:sym typeface="Helvetica Light"/>
              </a:rPr>
              <a:t>An introductory level qualification for those starting their career in research administration</a:t>
            </a:r>
            <a:endParaRPr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285750" marR="0" lvl="0" indent="-28575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Calibri"/>
                <a:cs typeface="Calibri"/>
                <a:sym typeface="Helvetica Light"/>
              </a:rPr>
              <a:t>It covers a broad range of topics required for an overall understanding of research management </a:t>
            </a:r>
            <a:endParaRPr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342900" marR="0" lvl="0" indent="-34290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GB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0" marR="0" lvl="0" indent="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Calibri"/>
                <a:cs typeface="Calibri"/>
                <a:sym typeface="Helvetica Light"/>
              </a:rPr>
              <a:t>Certificate in Research Management Advanced</a:t>
            </a:r>
            <a:endParaRPr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285750" marR="0" lvl="0" indent="-28575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Calibri"/>
                <a:cs typeface="Calibri"/>
                <a:sym typeface="Helvetica Light"/>
              </a:rPr>
              <a:t>The Advanced certificate has been designed to provide an insight into the technical and professional skills needed in research management today. </a:t>
            </a:r>
            <a:endParaRPr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285750" marR="0" lvl="0" indent="-28575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Calibri"/>
                <a:cs typeface="Calibri"/>
                <a:sym typeface="Helvetica Light"/>
              </a:rPr>
              <a:t>A deep dive into the skills, roles and activities required for the profession and supports students to develop a higher-level view of the issues</a:t>
            </a:r>
          </a:p>
          <a:p>
            <a:pPr marL="285750" marR="0" lvl="0" indent="-28575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en-GB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Calibri"/>
              <a:cs typeface="Calibri"/>
            </a:endParaRPr>
          </a:p>
          <a:p>
            <a:pPr marL="285750" marR="0" lvl="0" indent="-28575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Helvetica Light"/>
              <a:ea typeface="Calibri"/>
              <a:cs typeface="Calibri"/>
              <a:sym typeface="Helvetica Light"/>
            </a:endParaRPr>
          </a:p>
          <a:p>
            <a:pPr marL="0" marR="0" lvl="0" indent="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Helvetica Light"/>
              <a:ea typeface="Calibri"/>
              <a:cs typeface="Calibri"/>
              <a:sym typeface="Helvetica Light"/>
            </a:endParaRPr>
          </a:p>
          <a:p>
            <a:pPr marL="342900" marR="0" lvl="0" indent="-342900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Helvetica Light" panose="020B0403020202020204" pitchFamily="34" charset="0"/>
              <a:ea typeface="Helvetica Neue Light" panose="02000403000000020004" pitchFamily="2" charset="0"/>
              <a:sym typeface="Helvetica Light"/>
            </a:endParaRPr>
          </a:p>
          <a:p>
            <a:pPr marL="0" marR="0" lvl="0" indent="0" algn="just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Helvetica Light" panose="020B0403020202020204" pitchFamily="34" charset="0"/>
              <a:ea typeface="Helvetica Neue Light" panose="02000403000000020004" pitchFamily="2" charset="0"/>
              <a:sym typeface="Helvetica Light"/>
            </a:endParaRPr>
          </a:p>
          <a:p>
            <a:pPr marL="342900" marR="0" lvl="0" indent="-342900" defTabSz="2286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800">
                <a:solidFill>
                  <a:srgbClr val="9A9C9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Helvetica Light" panose="020B0403020202020204" pitchFamily="34" charset="0"/>
              <a:ea typeface="Helvetica Neue Light" panose="02000403000000020004" pitchFamily="2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977333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7191B-E9A7-C797-F08E-37C388DA4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029" y="262945"/>
            <a:ext cx="10567646" cy="2339102"/>
          </a:xfrm>
        </p:spPr>
        <p:txBody>
          <a:bodyPr/>
          <a:lstStyle/>
          <a:p>
            <a:r>
              <a:rPr lang="en-GB"/>
              <a:t>What you will get from the </a:t>
            </a:r>
            <a:r>
              <a:rPr lang="en-GB" b="1"/>
              <a:t>new</a:t>
            </a:r>
            <a:r>
              <a:rPr lang="en-GB"/>
              <a:t> ARMA qualifications programme</a:t>
            </a:r>
            <a:br>
              <a:rPr lang="en-GB"/>
            </a:br>
            <a:br>
              <a:rPr lang="en-GB"/>
            </a:br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78D471-2CEA-58CF-960D-4B283855E263}"/>
              </a:ext>
            </a:extLst>
          </p:cNvPr>
          <p:cNvSpPr txBox="1"/>
          <p:nvPr/>
        </p:nvSpPr>
        <p:spPr>
          <a:xfrm>
            <a:off x="741476" y="1663060"/>
            <a:ext cx="10236199" cy="4919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GB" sz="1600" b="1">
                <a:latin typeface="Aptos" panose="020B0004020202020204" pitchFamily="34" charset="0"/>
              </a:rPr>
              <a:t>A programme built for today’s research managers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600">
                <a:latin typeface="Aptos" panose="020B0004020202020204" pitchFamily="34" charset="0"/>
              </a:rPr>
              <a:t>A fully refreshed qualification, reflecting current and emerging challenges across the research management profession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GB" sz="1600" b="1">
                <a:latin typeface="Aptos" panose="020B0004020202020204" pitchFamily="34" charset="0"/>
              </a:rPr>
              <a:t>Simplified Learning Outcomes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GB" sz="1600">
                <a:latin typeface="Aptos" panose="020B0004020202020204" pitchFamily="34" charset="0"/>
              </a:rPr>
              <a:t>Clear, simple learning outcomes make the programme easy to navigate and more manageable alongside work and personal commitments. </a:t>
            </a:r>
          </a:p>
          <a:p>
            <a:pPr marL="0" lvl="1" indent="0">
              <a:buFont typeface="Arial" panose="020B0604020202020204" pitchFamily="34" charset="0"/>
              <a:buNone/>
            </a:pPr>
            <a:endParaRPr lang="en-GB" sz="1600">
              <a:latin typeface="Aptos" panose="020B0004020202020204" pitchFamily="34" charset="0"/>
            </a:endParaRP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GB" sz="1600" b="1">
                <a:latin typeface="Aptos" panose="020B0004020202020204" pitchFamily="34" charset="0"/>
              </a:rPr>
              <a:t>Learning you can use immediately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GB" sz="1600">
                <a:latin typeface="Aptos" panose="020B0004020202020204" pitchFamily="34" charset="0"/>
              </a:rPr>
              <a:t>Assessments focus on authentic workplace tasks – such as business cases, risk assessments and governance reviews – not abstract theory</a:t>
            </a:r>
          </a:p>
          <a:p>
            <a:pPr mar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GB" sz="1600" b="1">
                <a:latin typeface="Aptos" panose="020B0004020202020204" pitchFamily="34" charset="0"/>
              </a:rPr>
              <a:t>Future-ready Curriculum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GB" sz="1600">
                <a:latin typeface="Aptos" panose="020B0004020202020204" pitchFamily="34" charset="0"/>
              </a:rPr>
              <a:t>Integration of equality, sustainability, digital transformation, and AI prepares learners for modern research management.</a:t>
            </a:r>
          </a:p>
          <a:p>
            <a:pPr marL="0" lvl="1" indent="0">
              <a:buFont typeface="Arial" panose="020B0604020202020204" pitchFamily="34" charset="0"/>
              <a:buNone/>
            </a:pPr>
            <a:endParaRPr lang="en-GB" sz="1600">
              <a:latin typeface="Aptos" panose="020B0004020202020204" pitchFamily="34" charset="0"/>
            </a:endParaRP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GB" sz="1600" b="1">
                <a:latin typeface="Aptos" panose="020B0004020202020204" pitchFamily="34" charset="0"/>
              </a:rPr>
              <a:t>Clear links to your professional development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GB" sz="1600">
                <a:latin typeface="Aptos" panose="020B0004020202020204" pitchFamily="34" charset="0"/>
              </a:rPr>
              <a:t>The qualification is aligned to ARMA’s Professional Development Framework, helping you evidence your skills and career development clearly and confidently</a:t>
            </a:r>
          </a:p>
        </p:txBody>
      </p:sp>
    </p:spTree>
    <p:extLst>
      <p:ext uri="{BB962C8B-B14F-4D97-AF65-F5344CB8AC3E}">
        <p14:creationId xmlns:p14="http://schemas.microsoft.com/office/powerpoint/2010/main" val="3605883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AA0EF-FEB0-361B-1BB2-6ACFCF153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700" y="374650"/>
            <a:ext cx="7234801" cy="584775"/>
          </a:xfrm>
        </p:spPr>
        <p:txBody>
          <a:bodyPr/>
          <a:lstStyle/>
          <a:p>
            <a:r>
              <a:rPr lang="en-GB"/>
              <a:t>Certificates at a glance: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3702BE9-1F9B-1761-CCCA-BA81FEF67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99498"/>
              </p:ext>
            </p:extLst>
          </p:nvPr>
        </p:nvGraphicFramePr>
        <p:xfrm>
          <a:off x="825500" y="1146022"/>
          <a:ext cx="10691543" cy="4673436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3054347">
                  <a:extLst>
                    <a:ext uri="{9D8B030D-6E8A-4147-A177-3AD203B41FA5}">
                      <a16:colId xmlns:a16="http://schemas.microsoft.com/office/drawing/2014/main" val="1030330420"/>
                    </a:ext>
                  </a:extLst>
                </a:gridCol>
                <a:gridCol w="3818598">
                  <a:extLst>
                    <a:ext uri="{9D8B030D-6E8A-4147-A177-3AD203B41FA5}">
                      <a16:colId xmlns:a16="http://schemas.microsoft.com/office/drawing/2014/main" val="3860807765"/>
                    </a:ext>
                  </a:extLst>
                </a:gridCol>
                <a:gridCol w="3818598">
                  <a:extLst>
                    <a:ext uri="{9D8B030D-6E8A-4147-A177-3AD203B41FA5}">
                      <a16:colId xmlns:a16="http://schemas.microsoft.com/office/drawing/2014/main" val="1899472861"/>
                    </a:ext>
                  </a:extLst>
                </a:gridCol>
              </a:tblGrid>
              <a:tr h="73145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800" b="1" cap="all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Feature</a:t>
                      </a:r>
                      <a:r>
                        <a:rPr lang="en-US" sz="1800" b="1">
                          <a:solidFill>
                            <a:srgbClr val="F3EBE8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US" sz="1800" b="1" i="0">
                        <a:solidFill>
                          <a:srgbClr val="F3EBE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200"/>
                        </a:lnSpc>
                        <a:buNone/>
                      </a:pPr>
                      <a:r>
                        <a:rPr lang="en-GB" sz="1800" b="1" cap="all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CRM Foundation (Level 3)</a:t>
                      </a:r>
                      <a:endParaRPr lang="en-GB" sz="1800" b="1" i="0">
                        <a:solidFill>
                          <a:srgbClr val="F3EBE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200"/>
                        </a:lnSpc>
                        <a:buNone/>
                      </a:pPr>
                      <a:r>
                        <a:rPr lang="en-GB" sz="1800" b="1" cap="all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CRM Advanced (Level 5)</a:t>
                      </a:r>
                      <a:endParaRPr lang="en-GB" sz="1800" b="1" i="0">
                        <a:solidFill>
                          <a:srgbClr val="F3EBE8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extLst>
                  <a:ext uri="{0D108BD9-81ED-4DB2-BD59-A6C34878D82A}">
                    <a16:rowId xmlns:a16="http://schemas.microsoft.com/office/drawing/2014/main" val="1296394700"/>
                  </a:ext>
                </a:extLst>
              </a:tr>
              <a:tr h="46275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Learning Model</a:t>
                      </a: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GB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Self‑led, work‑based learning​</a:t>
                      </a:r>
                      <a:endParaRPr lang="en-GB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GB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Self‑led, work‑based learning​</a:t>
                      </a:r>
                      <a:endParaRPr lang="en-GB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extLst>
                  <a:ext uri="{0D108BD9-81ED-4DB2-BD59-A6C34878D82A}">
                    <a16:rowId xmlns:a16="http://schemas.microsoft.com/office/drawing/2014/main" val="4087039065"/>
                  </a:ext>
                </a:extLst>
              </a:tr>
              <a:tr h="86319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Support Provided</a:t>
                      </a: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GB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 webinars, discussion webinars, assignment support sessions, presenters, assessors, peers, critical friend​</a:t>
                      </a:r>
                      <a:endParaRPr lang="en-GB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GB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Live webinars, discussion webinars, assignment support sessions, presenters, assessors, peers, critical friend​</a:t>
                      </a:r>
                      <a:endParaRPr lang="en-GB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extLst>
                  <a:ext uri="{0D108BD9-81ED-4DB2-BD59-A6C34878D82A}">
                    <a16:rowId xmlns:a16="http://schemas.microsoft.com/office/drawing/2014/main" val="4073912755"/>
                  </a:ext>
                </a:extLst>
              </a:tr>
              <a:tr h="46275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Structure</a:t>
                      </a: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 mandatory units​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GB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 mandatory units + 2 optional units​</a:t>
                      </a:r>
                      <a:endParaRPr lang="en-GB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extLst>
                  <a:ext uri="{0D108BD9-81ED-4DB2-BD59-A6C34878D82A}">
                    <a16:rowId xmlns:a16="http://schemas.microsoft.com/office/drawing/2014/main" val="1651726194"/>
                  </a:ext>
                </a:extLst>
              </a:tr>
              <a:tr h="46275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Interaction</a:t>
                      </a: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Learning Management System + online webinars + 1 face to face event​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Learning Management System + online webinars + 1 face to face event​​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extLst>
                  <a:ext uri="{0D108BD9-81ED-4DB2-BD59-A6C34878D82A}">
                    <a16:rowId xmlns:a16="http://schemas.microsoft.com/office/drawing/2014/main" val="2639510290"/>
                  </a:ext>
                </a:extLst>
              </a:tr>
              <a:tr h="46275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Accreditation</a:t>
                      </a: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ATHE accredited; OFQUAL regulated​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ATHE accredited; OFQUAL regulated​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extLst>
                  <a:ext uri="{0D108BD9-81ED-4DB2-BD59-A6C34878D82A}">
                    <a16:rowId xmlns:a16="http://schemas.microsoft.com/office/drawing/2014/main" val="471534107"/>
                  </a:ext>
                </a:extLst>
              </a:tr>
              <a:tr h="46275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Total Qualification Time</a:t>
                      </a: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240 hours​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900"/>
                        </a:lnSpc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180 hours​</a:t>
                      </a:r>
                      <a:endParaRPr lang="en-US" sz="1800" b="0" i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5360" marR="85360" marT="42680" marB="42680" anchor="ctr"/>
                </a:tc>
                <a:extLst>
                  <a:ext uri="{0D108BD9-81ED-4DB2-BD59-A6C34878D82A}">
                    <a16:rowId xmlns:a16="http://schemas.microsoft.com/office/drawing/2014/main" val="342156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791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80D85-459E-B812-89E0-53634D9A5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A1764C8-3793-2768-30F1-5A09E89D4F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4577" y="433769"/>
            <a:ext cx="11277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/>
              <a:t>CRM Foundation Units </a:t>
            </a:r>
            <a:endParaRPr spc="-30"/>
          </a:p>
        </p:txBody>
      </p:sp>
      <p:pic>
        <p:nvPicPr>
          <p:cNvPr id="14" name="Picture 13" descr="A yellow and black logo&#10;&#10;Description automatically generated">
            <a:extLst>
              <a:ext uri="{FF2B5EF4-FFF2-40B4-BE49-F238E27FC236}">
                <a16:creationId xmlns:a16="http://schemas.microsoft.com/office/drawing/2014/main" id="{FDCADC2B-E48B-CB10-42B9-39FA920996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12D424-1940-F3C4-5A5F-0CF5D13A4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420" y="1136650"/>
            <a:ext cx="8305800" cy="738664"/>
          </a:xfrm>
        </p:spPr>
        <p:txBody>
          <a:bodyPr/>
          <a:lstStyle/>
          <a:p>
            <a:r>
              <a:rPr lang="en-GB" sz="2400">
                <a:latin typeface="Aptos" panose="020B0004020202020204" pitchFamily="34" charset="0"/>
              </a:rPr>
              <a:t>Each certificate is made up of </a:t>
            </a:r>
            <a:r>
              <a:rPr lang="en-GB" sz="2400" b="1">
                <a:latin typeface="Aptos" panose="020B0004020202020204" pitchFamily="34" charset="0"/>
              </a:rPr>
              <a:t>units</a:t>
            </a:r>
            <a:r>
              <a:rPr lang="en-GB" sz="2400">
                <a:latin typeface="Aptos" panose="020B0004020202020204" pitchFamily="34" charset="0"/>
              </a:rPr>
              <a:t>. The </a:t>
            </a:r>
            <a:r>
              <a:rPr lang="en-GB" sz="2400" b="1">
                <a:latin typeface="Aptos" panose="020B0004020202020204" pitchFamily="34" charset="0"/>
              </a:rPr>
              <a:t>units</a:t>
            </a:r>
            <a:r>
              <a:rPr lang="en-GB" sz="2400">
                <a:latin typeface="Aptos" panose="020B0004020202020204" pitchFamily="34" charset="0"/>
              </a:rPr>
              <a:t> bring together concepts of learning into coherent groupings.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652B909-C282-45FF-2E35-29C5EA5D04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670115"/>
              </p:ext>
            </p:extLst>
          </p:nvPr>
        </p:nvGraphicFramePr>
        <p:xfrm>
          <a:off x="2525486" y="2051485"/>
          <a:ext cx="8451230" cy="3779375"/>
        </p:xfrm>
        <a:graphic>
          <a:graphicData uri="http://schemas.openxmlformats.org/drawingml/2006/table">
            <a:tbl>
              <a:tblPr/>
              <a:tblGrid>
                <a:gridCol w="2841986">
                  <a:extLst>
                    <a:ext uri="{9D8B030D-6E8A-4147-A177-3AD203B41FA5}">
                      <a16:colId xmlns:a16="http://schemas.microsoft.com/office/drawing/2014/main" val="872738315"/>
                    </a:ext>
                  </a:extLst>
                </a:gridCol>
                <a:gridCol w="5609244">
                  <a:extLst>
                    <a:ext uri="{9D8B030D-6E8A-4147-A177-3AD203B41FA5}">
                      <a16:colId xmlns:a16="http://schemas.microsoft.com/office/drawing/2014/main" val="224736190"/>
                    </a:ext>
                  </a:extLst>
                </a:gridCol>
              </a:tblGrid>
              <a:tr h="319210"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Title</a:t>
                      </a:r>
                      <a:endParaRPr lang="en-GB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67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6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Summary</a:t>
                      </a:r>
                      <a:endParaRPr lang="en-GB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67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51723"/>
                  </a:ext>
                </a:extLst>
              </a:tr>
              <a:tr h="680575"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400" b="1">
                          <a:effectLst/>
                          <a:latin typeface="Aptos" panose="020B0004020202020204" pitchFamily="34" charset="0"/>
                        </a:rPr>
                        <a:t>Unit 1: Understanding Research Policy</a:t>
                      </a:r>
                      <a:endParaRPr lang="en-GB" sz="14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400">
                          <a:effectLst/>
                          <a:latin typeface="Aptos" panose="020B0004020202020204" pitchFamily="34" charset="0"/>
                        </a:rPr>
                        <a:t>Provides an overview of UK and international research policy, how they intersect, and how to identify and communicate relevant policy information.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0151605"/>
                  </a:ext>
                </a:extLst>
              </a:tr>
              <a:tr h="680575"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400" b="1">
                          <a:effectLst/>
                          <a:latin typeface="Aptos" panose="020B0004020202020204" pitchFamily="34" charset="0"/>
                        </a:rPr>
                        <a:t>Unit 2: Understanding Research Funding</a:t>
                      </a:r>
                      <a:endParaRPr lang="en-GB" sz="14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400">
                          <a:effectLst/>
                          <a:latin typeface="Aptos" panose="020B0004020202020204" pitchFamily="34" charset="0"/>
                        </a:rPr>
                        <a:t>Explains how to cost research funding proposals, the importance of cost recovery, and how to support colleagues through the costing process.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500559"/>
                  </a:ext>
                </a:extLst>
              </a:tr>
              <a:tr h="680575"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400" b="1">
                          <a:effectLst/>
                          <a:latin typeface="Aptos" panose="020B0004020202020204" pitchFamily="34" charset="0"/>
                        </a:rPr>
                        <a:t> Unit 3: Supporting a Research Project and Portfolio Management</a:t>
                      </a:r>
                      <a:endParaRPr lang="en-GB" sz="14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400">
                          <a:effectLst/>
                          <a:latin typeface="Aptos" panose="020B0004020202020204" pitchFamily="34" charset="0"/>
                        </a:rPr>
                        <a:t>Covers key features of research projects and portfolios, roles in supporting colleagues, and the functions of audit and reporting.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663608"/>
                  </a:ext>
                </a:extLst>
              </a:tr>
              <a:tr h="680575"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400" b="1">
                          <a:effectLst/>
                          <a:latin typeface="Aptos" panose="020B0004020202020204" pitchFamily="34" charset="0"/>
                        </a:rPr>
                        <a:t>Unit 4: Research Environment</a:t>
                      </a:r>
                      <a:endParaRPr lang="en-GB" sz="14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400">
                          <a:effectLst/>
                          <a:latin typeface="Aptos" panose="020B0004020202020204" pitchFamily="34" charset="0"/>
                        </a:rPr>
                        <a:t>Explores what makes a healthy, ethical, inclusive and well‑governed research environment and the learner’s role in supporting it.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96056"/>
                  </a:ext>
                </a:extLst>
              </a:tr>
              <a:tr h="517963"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400" b="1">
                          <a:effectLst/>
                          <a:latin typeface="Aptos" panose="020B0004020202020204" pitchFamily="34" charset="0"/>
                        </a:rPr>
                        <a:t> Unit 5: Research Impact and Engagement</a:t>
                      </a:r>
                      <a:endParaRPr lang="en-GB" sz="14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GB" sz="1400">
                          <a:effectLst/>
                          <a:latin typeface="Aptos" panose="020B0004020202020204" pitchFamily="34" charset="0"/>
                        </a:rPr>
                        <a:t>Develops understanding of research impact, outputs and engagement, why they matter, and how they are evaluated.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770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365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A7440-C640-8485-8A93-9C2CB1955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56F911F5-717D-9FCF-E8F4-75CD9BE478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2639" y="356717"/>
            <a:ext cx="11277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/>
              <a:t>CRM Advanced units (mandatory)</a:t>
            </a:r>
            <a:endParaRPr spc="-30"/>
          </a:p>
        </p:txBody>
      </p:sp>
      <p:grpSp>
        <p:nvGrpSpPr>
          <p:cNvPr id="9" name="object 9">
            <a:extLst>
              <a:ext uri="{FF2B5EF4-FFF2-40B4-BE49-F238E27FC236}">
                <a16:creationId xmlns:a16="http://schemas.microsoft.com/office/drawing/2014/main" id="{8C1E3419-0C2C-6CFC-18FF-2B3477F9BE91}"/>
              </a:ext>
            </a:extLst>
          </p:cNvPr>
          <p:cNvGrpSpPr/>
          <p:nvPr/>
        </p:nvGrpSpPr>
        <p:grpSpPr>
          <a:xfrm>
            <a:off x="9364048" y="4546582"/>
            <a:ext cx="2813685" cy="2303145"/>
            <a:chOff x="9364048" y="4546582"/>
            <a:chExt cx="2813685" cy="2303145"/>
          </a:xfrm>
        </p:grpSpPr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996F1D01-2F93-5D2E-0D45-08F504710EF7}"/>
                </a:ext>
              </a:extLst>
            </p:cNvPr>
            <p:cNvSpPr/>
            <p:nvPr/>
          </p:nvSpPr>
          <p:spPr>
            <a:xfrm>
              <a:off x="10505707" y="5901022"/>
              <a:ext cx="1662430" cy="939165"/>
            </a:xfrm>
            <a:custGeom>
              <a:avLst/>
              <a:gdLst/>
              <a:ahLst/>
              <a:cxnLst/>
              <a:rect l="l" t="t" r="r" b="b"/>
              <a:pathLst>
                <a:path w="1662429" h="939165">
                  <a:moveTo>
                    <a:pt x="0" y="938982"/>
                  </a:moveTo>
                  <a:lnTo>
                    <a:pt x="11748" y="873971"/>
                  </a:lnTo>
                  <a:lnTo>
                    <a:pt x="22462" y="828906"/>
                  </a:lnTo>
                  <a:lnTo>
                    <a:pt x="34989" y="784572"/>
                  </a:lnTo>
                  <a:lnTo>
                    <a:pt x="49288" y="741011"/>
                  </a:lnTo>
                  <a:lnTo>
                    <a:pt x="65316" y="698265"/>
                  </a:lnTo>
                  <a:lnTo>
                    <a:pt x="83033" y="656376"/>
                  </a:lnTo>
                  <a:lnTo>
                    <a:pt x="102397" y="615384"/>
                  </a:lnTo>
                  <a:lnTo>
                    <a:pt x="123365" y="575331"/>
                  </a:lnTo>
                  <a:lnTo>
                    <a:pt x="145897" y="536260"/>
                  </a:lnTo>
                  <a:lnTo>
                    <a:pt x="169951" y="498211"/>
                  </a:lnTo>
                  <a:lnTo>
                    <a:pt x="195485" y="461226"/>
                  </a:lnTo>
                  <a:lnTo>
                    <a:pt x="222458" y="425347"/>
                  </a:lnTo>
                  <a:lnTo>
                    <a:pt x="250828" y="390616"/>
                  </a:lnTo>
                  <a:lnTo>
                    <a:pt x="280553" y="357074"/>
                  </a:lnTo>
                  <a:lnTo>
                    <a:pt x="311592" y="324762"/>
                  </a:lnTo>
                  <a:lnTo>
                    <a:pt x="343903" y="293723"/>
                  </a:lnTo>
                  <a:lnTo>
                    <a:pt x="377445" y="263997"/>
                  </a:lnTo>
                  <a:lnTo>
                    <a:pt x="412176" y="235627"/>
                  </a:lnTo>
                  <a:lnTo>
                    <a:pt x="448055" y="208655"/>
                  </a:lnTo>
                  <a:lnTo>
                    <a:pt x="485039" y="183120"/>
                  </a:lnTo>
                  <a:lnTo>
                    <a:pt x="523087" y="159066"/>
                  </a:lnTo>
                  <a:lnTo>
                    <a:pt x="562159" y="136534"/>
                  </a:lnTo>
                  <a:lnTo>
                    <a:pt x="602211" y="115566"/>
                  </a:lnTo>
                  <a:lnTo>
                    <a:pt x="643202" y="96202"/>
                  </a:lnTo>
                  <a:lnTo>
                    <a:pt x="685091" y="78485"/>
                  </a:lnTo>
                  <a:lnTo>
                    <a:pt x="727837" y="62457"/>
                  </a:lnTo>
                  <a:lnTo>
                    <a:pt x="771397" y="48158"/>
                  </a:lnTo>
                  <a:lnTo>
                    <a:pt x="815730" y="35631"/>
                  </a:lnTo>
                  <a:lnTo>
                    <a:pt x="860794" y="24917"/>
                  </a:lnTo>
                  <a:lnTo>
                    <a:pt x="906548" y="16058"/>
                  </a:lnTo>
                  <a:lnTo>
                    <a:pt x="952950" y="9095"/>
                  </a:lnTo>
                  <a:lnTo>
                    <a:pt x="999959" y="4069"/>
                  </a:lnTo>
                  <a:lnTo>
                    <a:pt x="1047533" y="1024"/>
                  </a:lnTo>
                  <a:lnTo>
                    <a:pt x="1095630" y="0"/>
                  </a:lnTo>
                  <a:lnTo>
                    <a:pt x="1662288" y="0"/>
                  </a:lnTo>
                </a:path>
              </a:pathLst>
            </a:custGeom>
            <a:ln w="19050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1DB9256-FFC9-EE85-8955-D5E2AABA4E05}"/>
                </a:ext>
              </a:extLst>
            </p:cNvPr>
            <p:cNvSpPr/>
            <p:nvPr/>
          </p:nvSpPr>
          <p:spPr>
            <a:xfrm>
              <a:off x="10118175" y="5447538"/>
              <a:ext cx="2050414" cy="1392555"/>
            </a:xfrm>
            <a:custGeom>
              <a:avLst/>
              <a:gdLst/>
              <a:ahLst/>
              <a:cxnLst/>
              <a:rect l="l" t="t" r="r" b="b"/>
              <a:pathLst>
                <a:path w="2050415" h="1392554">
                  <a:moveTo>
                    <a:pt x="0" y="1392466"/>
                  </a:moveTo>
                  <a:lnTo>
                    <a:pt x="3867" y="1342981"/>
                  </a:lnTo>
                  <a:lnTo>
                    <a:pt x="9097" y="1296099"/>
                  </a:lnTo>
                  <a:lnTo>
                    <a:pt x="15769" y="1249667"/>
                  </a:lnTo>
                  <a:lnTo>
                    <a:pt x="23861" y="1203709"/>
                  </a:lnTo>
                  <a:lnTo>
                    <a:pt x="33349" y="1158248"/>
                  </a:lnTo>
                  <a:lnTo>
                    <a:pt x="44211" y="1113307"/>
                  </a:lnTo>
                  <a:lnTo>
                    <a:pt x="56423" y="1068908"/>
                  </a:lnTo>
                  <a:lnTo>
                    <a:pt x="69962" y="1025076"/>
                  </a:lnTo>
                  <a:lnTo>
                    <a:pt x="84805" y="981833"/>
                  </a:lnTo>
                  <a:lnTo>
                    <a:pt x="100930" y="939203"/>
                  </a:lnTo>
                  <a:lnTo>
                    <a:pt x="118312" y="897207"/>
                  </a:lnTo>
                  <a:lnTo>
                    <a:pt x="136930" y="855870"/>
                  </a:lnTo>
                  <a:lnTo>
                    <a:pt x="156759" y="815214"/>
                  </a:lnTo>
                  <a:lnTo>
                    <a:pt x="177777" y="775263"/>
                  </a:lnTo>
                  <a:lnTo>
                    <a:pt x="199961" y="736039"/>
                  </a:lnTo>
                  <a:lnTo>
                    <a:pt x="223288" y="697566"/>
                  </a:lnTo>
                  <a:lnTo>
                    <a:pt x="247734" y="659866"/>
                  </a:lnTo>
                  <a:lnTo>
                    <a:pt x="273277" y="622963"/>
                  </a:lnTo>
                  <a:lnTo>
                    <a:pt x="299894" y="586880"/>
                  </a:lnTo>
                  <a:lnTo>
                    <a:pt x="327561" y="551640"/>
                  </a:lnTo>
                  <a:lnTo>
                    <a:pt x="356255" y="517266"/>
                  </a:lnTo>
                  <a:lnTo>
                    <a:pt x="385954" y="483780"/>
                  </a:lnTo>
                  <a:lnTo>
                    <a:pt x="416634" y="451207"/>
                  </a:lnTo>
                  <a:lnTo>
                    <a:pt x="448272" y="419569"/>
                  </a:lnTo>
                  <a:lnTo>
                    <a:pt x="480845" y="388889"/>
                  </a:lnTo>
                  <a:lnTo>
                    <a:pt x="514330" y="359190"/>
                  </a:lnTo>
                  <a:lnTo>
                    <a:pt x="548705" y="330496"/>
                  </a:lnTo>
                  <a:lnTo>
                    <a:pt x="583945" y="302829"/>
                  </a:lnTo>
                  <a:lnTo>
                    <a:pt x="620028" y="276213"/>
                  </a:lnTo>
                  <a:lnTo>
                    <a:pt x="656931" y="250670"/>
                  </a:lnTo>
                  <a:lnTo>
                    <a:pt x="694630" y="226223"/>
                  </a:lnTo>
                  <a:lnTo>
                    <a:pt x="733104" y="202897"/>
                  </a:lnTo>
                  <a:lnTo>
                    <a:pt x="772327" y="180713"/>
                  </a:lnTo>
                  <a:lnTo>
                    <a:pt x="812279" y="159694"/>
                  </a:lnTo>
                  <a:lnTo>
                    <a:pt x="852935" y="139865"/>
                  </a:lnTo>
                  <a:lnTo>
                    <a:pt x="894272" y="121247"/>
                  </a:lnTo>
                  <a:lnTo>
                    <a:pt x="936267" y="103865"/>
                  </a:lnTo>
                  <a:lnTo>
                    <a:pt x="978898" y="87740"/>
                  </a:lnTo>
                  <a:lnTo>
                    <a:pt x="1022141" y="72897"/>
                  </a:lnTo>
                  <a:lnTo>
                    <a:pt x="1065973" y="59358"/>
                  </a:lnTo>
                  <a:lnTo>
                    <a:pt x="1110371" y="47146"/>
                  </a:lnTo>
                  <a:lnTo>
                    <a:pt x="1155313" y="36284"/>
                  </a:lnTo>
                  <a:lnTo>
                    <a:pt x="1200774" y="26796"/>
                  </a:lnTo>
                  <a:lnTo>
                    <a:pt x="1246732" y="18704"/>
                  </a:lnTo>
                  <a:lnTo>
                    <a:pt x="1293164" y="12032"/>
                  </a:lnTo>
                  <a:lnTo>
                    <a:pt x="1340046" y="6802"/>
                  </a:lnTo>
                  <a:lnTo>
                    <a:pt x="1387356" y="3038"/>
                  </a:lnTo>
                  <a:lnTo>
                    <a:pt x="1435071" y="763"/>
                  </a:lnTo>
                  <a:lnTo>
                    <a:pt x="1483167" y="0"/>
                  </a:lnTo>
                  <a:lnTo>
                    <a:pt x="2049821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5E656B8D-3F5A-BDFB-32A8-76D18B1A61A7}"/>
                </a:ext>
              </a:extLst>
            </p:cNvPr>
            <p:cNvSpPr/>
            <p:nvPr/>
          </p:nvSpPr>
          <p:spPr>
            <a:xfrm>
              <a:off x="9745106" y="5002380"/>
              <a:ext cx="2423160" cy="1837689"/>
            </a:xfrm>
            <a:custGeom>
              <a:avLst/>
              <a:gdLst/>
              <a:ahLst/>
              <a:cxnLst/>
              <a:rect l="l" t="t" r="r" b="b"/>
              <a:pathLst>
                <a:path w="2423159" h="1837690">
                  <a:moveTo>
                    <a:pt x="0" y="1837623"/>
                  </a:moveTo>
                  <a:lnTo>
                    <a:pt x="2177" y="1760938"/>
                  </a:lnTo>
                  <a:lnTo>
                    <a:pt x="5174" y="1713634"/>
                  </a:lnTo>
                  <a:lnTo>
                    <a:pt x="9346" y="1666658"/>
                  </a:lnTo>
                  <a:lnTo>
                    <a:pt x="14677" y="1620025"/>
                  </a:lnTo>
                  <a:lnTo>
                    <a:pt x="21152" y="1573749"/>
                  </a:lnTo>
                  <a:lnTo>
                    <a:pt x="28757" y="1527844"/>
                  </a:lnTo>
                  <a:lnTo>
                    <a:pt x="37478" y="1482327"/>
                  </a:lnTo>
                  <a:lnTo>
                    <a:pt x="47300" y="1437210"/>
                  </a:lnTo>
                  <a:lnTo>
                    <a:pt x="58208" y="1392509"/>
                  </a:lnTo>
                  <a:lnTo>
                    <a:pt x="70188" y="1348238"/>
                  </a:lnTo>
                  <a:lnTo>
                    <a:pt x="83225" y="1304412"/>
                  </a:lnTo>
                  <a:lnTo>
                    <a:pt x="97304" y="1261045"/>
                  </a:lnTo>
                  <a:lnTo>
                    <a:pt x="112412" y="1218152"/>
                  </a:lnTo>
                  <a:lnTo>
                    <a:pt x="128533" y="1175748"/>
                  </a:lnTo>
                  <a:lnTo>
                    <a:pt x="145653" y="1133847"/>
                  </a:lnTo>
                  <a:lnTo>
                    <a:pt x="163757" y="1092463"/>
                  </a:lnTo>
                  <a:lnTo>
                    <a:pt x="182830" y="1051612"/>
                  </a:lnTo>
                  <a:lnTo>
                    <a:pt x="202859" y="1011307"/>
                  </a:lnTo>
                  <a:lnTo>
                    <a:pt x="223828" y="971564"/>
                  </a:lnTo>
                  <a:lnTo>
                    <a:pt x="245724" y="932397"/>
                  </a:lnTo>
                  <a:lnTo>
                    <a:pt x="268530" y="893821"/>
                  </a:lnTo>
                  <a:lnTo>
                    <a:pt x="292233" y="855849"/>
                  </a:lnTo>
                  <a:lnTo>
                    <a:pt x="316819" y="818498"/>
                  </a:lnTo>
                  <a:lnTo>
                    <a:pt x="342272" y="781780"/>
                  </a:lnTo>
                  <a:lnTo>
                    <a:pt x="368578" y="745712"/>
                  </a:lnTo>
                  <a:lnTo>
                    <a:pt x="395723" y="710307"/>
                  </a:lnTo>
                  <a:lnTo>
                    <a:pt x="423691" y="675580"/>
                  </a:lnTo>
                  <a:lnTo>
                    <a:pt x="452469" y="641546"/>
                  </a:lnTo>
                  <a:lnTo>
                    <a:pt x="482041" y="608219"/>
                  </a:lnTo>
                  <a:lnTo>
                    <a:pt x="512393" y="575614"/>
                  </a:lnTo>
                  <a:lnTo>
                    <a:pt x="543511" y="543745"/>
                  </a:lnTo>
                  <a:lnTo>
                    <a:pt x="575380" y="512627"/>
                  </a:lnTo>
                  <a:lnTo>
                    <a:pt x="607986" y="482275"/>
                  </a:lnTo>
                  <a:lnTo>
                    <a:pt x="641313" y="452703"/>
                  </a:lnTo>
                  <a:lnTo>
                    <a:pt x="675347" y="423925"/>
                  </a:lnTo>
                  <a:lnTo>
                    <a:pt x="710074" y="395957"/>
                  </a:lnTo>
                  <a:lnTo>
                    <a:pt x="745479" y="368813"/>
                  </a:lnTo>
                  <a:lnTo>
                    <a:pt x="781547" y="342507"/>
                  </a:lnTo>
                  <a:lnTo>
                    <a:pt x="818265" y="317054"/>
                  </a:lnTo>
                  <a:lnTo>
                    <a:pt x="855616" y="292469"/>
                  </a:lnTo>
                  <a:lnTo>
                    <a:pt x="893588" y="268766"/>
                  </a:lnTo>
                  <a:lnTo>
                    <a:pt x="932164" y="245959"/>
                  </a:lnTo>
                  <a:lnTo>
                    <a:pt x="971331" y="224064"/>
                  </a:lnTo>
                  <a:lnTo>
                    <a:pt x="1011074" y="203095"/>
                  </a:lnTo>
                  <a:lnTo>
                    <a:pt x="1051379" y="183067"/>
                  </a:lnTo>
                  <a:lnTo>
                    <a:pt x="1092230" y="163993"/>
                  </a:lnTo>
                  <a:lnTo>
                    <a:pt x="1133613" y="145889"/>
                  </a:lnTo>
                  <a:lnTo>
                    <a:pt x="1175515" y="128770"/>
                  </a:lnTo>
                  <a:lnTo>
                    <a:pt x="1217919" y="112649"/>
                  </a:lnTo>
                  <a:lnTo>
                    <a:pt x="1260811" y="97542"/>
                  </a:lnTo>
                  <a:lnTo>
                    <a:pt x="1304178" y="83462"/>
                  </a:lnTo>
                  <a:lnTo>
                    <a:pt x="1348004" y="70425"/>
                  </a:lnTo>
                  <a:lnTo>
                    <a:pt x="1392275" y="58446"/>
                  </a:lnTo>
                  <a:lnTo>
                    <a:pt x="1436975" y="47538"/>
                  </a:lnTo>
                  <a:lnTo>
                    <a:pt x="1482092" y="37716"/>
                  </a:lnTo>
                  <a:lnTo>
                    <a:pt x="1527609" y="28995"/>
                  </a:lnTo>
                  <a:lnTo>
                    <a:pt x="1573513" y="21390"/>
                  </a:lnTo>
                  <a:lnTo>
                    <a:pt x="1619789" y="14915"/>
                  </a:lnTo>
                  <a:lnTo>
                    <a:pt x="1666422" y="9584"/>
                  </a:lnTo>
                  <a:lnTo>
                    <a:pt x="1713397" y="5413"/>
                  </a:lnTo>
                  <a:lnTo>
                    <a:pt x="1760701" y="2415"/>
                  </a:lnTo>
                  <a:lnTo>
                    <a:pt x="1808318" y="606"/>
                  </a:lnTo>
                  <a:lnTo>
                    <a:pt x="1856234" y="0"/>
                  </a:lnTo>
                  <a:lnTo>
                    <a:pt x="2422890" y="0"/>
                  </a:lnTo>
                </a:path>
              </a:pathLst>
            </a:custGeom>
            <a:ln w="19049">
              <a:solidFill>
                <a:srgbClr val="B4BB2E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532C75F3-C6EB-20BB-6083-D7515ED48980}"/>
                </a:ext>
              </a:extLst>
            </p:cNvPr>
            <p:cNvSpPr/>
            <p:nvPr/>
          </p:nvSpPr>
          <p:spPr>
            <a:xfrm>
              <a:off x="9373573" y="4556107"/>
              <a:ext cx="2794635" cy="2284095"/>
            </a:xfrm>
            <a:custGeom>
              <a:avLst/>
              <a:gdLst/>
              <a:ahLst/>
              <a:cxnLst/>
              <a:rect l="l" t="t" r="r" b="b"/>
              <a:pathLst>
                <a:path w="2794634" h="2284095">
                  <a:moveTo>
                    <a:pt x="0" y="2283896"/>
                  </a:moveTo>
                  <a:lnTo>
                    <a:pt x="0" y="2227770"/>
                  </a:lnTo>
                  <a:lnTo>
                    <a:pt x="516" y="2179326"/>
                  </a:lnTo>
                  <a:lnTo>
                    <a:pt x="2058" y="2131134"/>
                  </a:lnTo>
                  <a:lnTo>
                    <a:pt x="4615" y="2083205"/>
                  </a:lnTo>
                  <a:lnTo>
                    <a:pt x="8177" y="2035549"/>
                  </a:lnTo>
                  <a:lnTo>
                    <a:pt x="12733" y="1988178"/>
                  </a:lnTo>
                  <a:lnTo>
                    <a:pt x="18273" y="1941100"/>
                  </a:lnTo>
                  <a:lnTo>
                    <a:pt x="24786" y="1894327"/>
                  </a:lnTo>
                  <a:lnTo>
                    <a:pt x="32263" y="1847870"/>
                  </a:lnTo>
                  <a:lnTo>
                    <a:pt x="40692" y="1801737"/>
                  </a:lnTo>
                  <a:lnTo>
                    <a:pt x="50062" y="1755941"/>
                  </a:lnTo>
                  <a:lnTo>
                    <a:pt x="60365" y="1710492"/>
                  </a:lnTo>
                  <a:lnTo>
                    <a:pt x="71589" y="1665399"/>
                  </a:lnTo>
                  <a:lnTo>
                    <a:pt x="83723" y="1620673"/>
                  </a:lnTo>
                  <a:lnTo>
                    <a:pt x="96758" y="1576326"/>
                  </a:lnTo>
                  <a:lnTo>
                    <a:pt x="110682" y="1532367"/>
                  </a:lnTo>
                  <a:lnTo>
                    <a:pt x="125486" y="1488806"/>
                  </a:lnTo>
                  <a:lnTo>
                    <a:pt x="141158" y="1445655"/>
                  </a:lnTo>
                  <a:lnTo>
                    <a:pt x="157690" y="1402923"/>
                  </a:lnTo>
                  <a:lnTo>
                    <a:pt x="175069" y="1360621"/>
                  </a:lnTo>
                  <a:lnTo>
                    <a:pt x="193286" y="1318760"/>
                  </a:lnTo>
                  <a:lnTo>
                    <a:pt x="212329" y="1277350"/>
                  </a:lnTo>
                  <a:lnTo>
                    <a:pt x="232190" y="1236401"/>
                  </a:lnTo>
                  <a:lnTo>
                    <a:pt x="252857" y="1195924"/>
                  </a:lnTo>
                  <a:lnTo>
                    <a:pt x="274319" y="1155930"/>
                  </a:lnTo>
                  <a:lnTo>
                    <a:pt x="296567" y="1116428"/>
                  </a:lnTo>
                  <a:lnTo>
                    <a:pt x="319590" y="1077429"/>
                  </a:lnTo>
                  <a:lnTo>
                    <a:pt x="343377" y="1038944"/>
                  </a:lnTo>
                  <a:lnTo>
                    <a:pt x="367918" y="1000983"/>
                  </a:lnTo>
                  <a:lnTo>
                    <a:pt x="393202" y="963557"/>
                  </a:lnTo>
                  <a:lnTo>
                    <a:pt x="419220" y="926675"/>
                  </a:lnTo>
                  <a:lnTo>
                    <a:pt x="445960" y="890350"/>
                  </a:lnTo>
                  <a:lnTo>
                    <a:pt x="473413" y="854590"/>
                  </a:lnTo>
                  <a:lnTo>
                    <a:pt x="501567" y="819406"/>
                  </a:lnTo>
                  <a:lnTo>
                    <a:pt x="530413" y="784809"/>
                  </a:lnTo>
                  <a:lnTo>
                    <a:pt x="559939" y="750809"/>
                  </a:lnTo>
                  <a:lnTo>
                    <a:pt x="590136" y="717417"/>
                  </a:lnTo>
                  <a:lnTo>
                    <a:pt x="620992" y="684644"/>
                  </a:lnTo>
                  <a:lnTo>
                    <a:pt x="652499" y="652499"/>
                  </a:lnTo>
                  <a:lnTo>
                    <a:pt x="684644" y="620992"/>
                  </a:lnTo>
                  <a:lnTo>
                    <a:pt x="717417" y="590136"/>
                  </a:lnTo>
                  <a:lnTo>
                    <a:pt x="750809" y="559939"/>
                  </a:lnTo>
                  <a:lnTo>
                    <a:pt x="784809" y="530413"/>
                  </a:lnTo>
                  <a:lnTo>
                    <a:pt x="819406" y="501567"/>
                  </a:lnTo>
                  <a:lnTo>
                    <a:pt x="854590" y="473413"/>
                  </a:lnTo>
                  <a:lnTo>
                    <a:pt x="890350" y="445960"/>
                  </a:lnTo>
                  <a:lnTo>
                    <a:pt x="926675" y="419220"/>
                  </a:lnTo>
                  <a:lnTo>
                    <a:pt x="963557" y="393202"/>
                  </a:lnTo>
                  <a:lnTo>
                    <a:pt x="1000983" y="367918"/>
                  </a:lnTo>
                  <a:lnTo>
                    <a:pt x="1038944" y="343377"/>
                  </a:lnTo>
                  <a:lnTo>
                    <a:pt x="1077429" y="319590"/>
                  </a:lnTo>
                  <a:lnTo>
                    <a:pt x="1116428" y="296567"/>
                  </a:lnTo>
                  <a:lnTo>
                    <a:pt x="1155930" y="274319"/>
                  </a:lnTo>
                  <a:lnTo>
                    <a:pt x="1195924" y="252857"/>
                  </a:lnTo>
                  <a:lnTo>
                    <a:pt x="1236401" y="232190"/>
                  </a:lnTo>
                  <a:lnTo>
                    <a:pt x="1277350" y="212329"/>
                  </a:lnTo>
                  <a:lnTo>
                    <a:pt x="1318760" y="193286"/>
                  </a:lnTo>
                  <a:lnTo>
                    <a:pt x="1360621" y="175069"/>
                  </a:lnTo>
                  <a:lnTo>
                    <a:pt x="1402923" y="157690"/>
                  </a:lnTo>
                  <a:lnTo>
                    <a:pt x="1445655" y="141158"/>
                  </a:lnTo>
                  <a:lnTo>
                    <a:pt x="1488806" y="125486"/>
                  </a:lnTo>
                  <a:lnTo>
                    <a:pt x="1532367" y="110682"/>
                  </a:lnTo>
                  <a:lnTo>
                    <a:pt x="1576326" y="96758"/>
                  </a:lnTo>
                  <a:lnTo>
                    <a:pt x="1620673" y="83723"/>
                  </a:lnTo>
                  <a:lnTo>
                    <a:pt x="1665399" y="71589"/>
                  </a:lnTo>
                  <a:lnTo>
                    <a:pt x="1710492" y="60365"/>
                  </a:lnTo>
                  <a:lnTo>
                    <a:pt x="1755941" y="50062"/>
                  </a:lnTo>
                  <a:lnTo>
                    <a:pt x="1801737" y="40692"/>
                  </a:lnTo>
                  <a:lnTo>
                    <a:pt x="1847870" y="32263"/>
                  </a:lnTo>
                  <a:lnTo>
                    <a:pt x="1894327" y="24786"/>
                  </a:lnTo>
                  <a:lnTo>
                    <a:pt x="1941100" y="18273"/>
                  </a:lnTo>
                  <a:lnTo>
                    <a:pt x="1988178" y="12733"/>
                  </a:lnTo>
                  <a:lnTo>
                    <a:pt x="2035549" y="8177"/>
                  </a:lnTo>
                  <a:lnTo>
                    <a:pt x="2083205" y="4615"/>
                  </a:lnTo>
                  <a:lnTo>
                    <a:pt x="2131134" y="2058"/>
                  </a:lnTo>
                  <a:lnTo>
                    <a:pt x="2179326" y="516"/>
                  </a:lnTo>
                  <a:lnTo>
                    <a:pt x="2227770" y="0"/>
                  </a:lnTo>
                  <a:lnTo>
                    <a:pt x="2794422" y="0"/>
                  </a:lnTo>
                </a:path>
              </a:pathLst>
            </a:custGeom>
            <a:ln w="19050">
              <a:solidFill>
                <a:srgbClr val="01646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4" name="Picture 13" descr="A yellow and black logo&#10;&#10;Description automatically generated">
            <a:extLst>
              <a:ext uri="{FF2B5EF4-FFF2-40B4-BE49-F238E27FC236}">
                <a16:creationId xmlns:a16="http://schemas.microsoft.com/office/drawing/2014/main" id="{7B9335B1-9A0F-80F9-FEE3-3C3DE23682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00" y="5491120"/>
            <a:ext cx="1934532" cy="776165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4A61C8-5ABD-0DE2-8E94-45CF60FC6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7900" y="1974850"/>
            <a:ext cx="8305800" cy="246221"/>
          </a:xfrm>
        </p:spPr>
        <p:txBody>
          <a:bodyPr/>
          <a:lstStyle/>
          <a:p>
            <a:endParaRPr lang="en-GB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61D92FD-6311-3CE8-BF90-8545B8BF65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561435"/>
              </p:ext>
            </p:extLst>
          </p:nvPr>
        </p:nvGraphicFramePr>
        <p:xfrm>
          <a:off x="632639" y="1355164"/>
          <a:ext cx="9594678" cy="3362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501">
                  <a:extLst>
                    <a:ext uri="{9D8B030D-6E8A-4147-A177-3AD203B41FA5}">
                      <a16:colId xmlns:a16="http://schemas.microsoft.com/office/drawing/2014/main" val="2965410941"/>
                    </a:ext>
                  </a:extLst>
                </a:gridCol>
                <a:gridCol w="6823177">
                  <a:extLst>
                    <a:ext uri="{9D8B030D-6E8A-4147-A177-3AD203B41FA5}">
                      <a16:colId xmlns:a16="http://schemas.microsoft.com/office/drawing/2014/main" val="4127301718"/>
                    </a:ext>
                  </a:extLst>
                </a:gridCol>
              </a:tblGrid>
              <a:tr h="38904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latin typeface="Aptos" panose="020B0004020202020204" pitchFamily="34" charset="0"/>
                        </a:rPr>
                        <a:t>Unit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676D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latin typeface="Aptos" panose="020B0004020202020204" pitchFamily="34" charset="0"/>
                        </a:rPr>
                        <a:t>Summary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467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067199"/>
                  </a:ext>
                </a:extLst>
              </a:tr>
              <a:tr h="671512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Managing  Research Policy and Strategy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Designed to help students develop knowledge and skills in relation to strategy and policy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525194"/>
                  </a:ext>
                </a:extLst>
              </a:tr>
              <a:tr h="671512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EDI in Research Environment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Designed to help students understand, explain and evaluate the importance of equality and diversity in research management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161609"/>
                  </a:ext>
                </a:extLst>
              </a:tr>
              <a:tr h="671512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Research Governance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Designed to help students understand the role of good governance in research management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963765"/>
                  </a:ext>
                </a:extLst>
              </a:tr>
              <a:tr h="959302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Managing a Funding Portfolio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Designed to help the student gain the knowledge and skills to evaluate and expand the funding policy of their </a:t>
                      </a:r>
                      <a:r>
                        <a:rPr lang="en-US" sz="1600" b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organisation</a:t>
                      </a:r>
                      <a:r>
                        <a:rPr lang="en-US" sz="1600" b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 in order to identify and plan new funding opportunities </a:t>
                      </a:r>
                      <a:endParaRPr lang="en-US" sz="1600" b="0">
                        <a:latin typeface="Aptos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965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8901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638AC9DAC348468955ED2C629566BE" ma:contentTypeVersion="14" ma:contentTypeDescription="Create a new document." ma:contentTypeScope="" ma:versionID="80c042406b692f6cfa69c0b1e40d51f7">
  <xsd:schema xmlns:xsd="http://www.w3.org/2001/XMLSchema" xmlns:xs="http://www.w3.org/2001/XMLSchema" xmlns:p="http://schemas.microsoft.com/office/2006/metadata/properties" xmlns:ns2="1e6fc511-0a22-4e97-975d-249f8a2ed74f" xmlns:ns3="7c4c8410-6e0c-45bb-a6bc-c15269075243" targetNamespace="http://schemas.microsoft.com/office/2006/metadata/properties" ma:root="true" ma:fieldsID="c7715d450f700c036ce7dd9e8609299d" ns2:_="" ns3:_="">
    <xsd:import namespace="1e6fc511-0a22-4e97-975d-249f8a2ed74f"/>
    <xsd:import namespace="7c4c8410-6e0c-45bb-a6bc-c152690752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6fc511-0a22-4e97-975d-249f8a2ed7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5cdd3cc6-868b-416e-907c-92b3c0bed4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c8410-6e0c-45bb-a6bc-c152690752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714ade2-450f-4735-a21a-fe067a8d1ded}" ma:internalName="TaxCatchAll" ma:showField="CatchAllData" ma:web="7c4c8410-6e0c-45bb-a6bc-c152690752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4c8410-6e0c-45bb-a6bc-c15269075243" xsi:nil="true"/>
    <lcf76f155ced4ddcb4097134ff3c332f xmlns="1e6fc511-0a22-4e97-975d-249f8a2ed74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3C54F3-BF09-4A0B-9E31-FACE19A65E89}">
  <ds:schemaRefs>
    <ds:schemaRef ds:uri="1e6fc511-0a22-4e97-975d-249f8a2ed74f"/>
    <ds:schemaRef ds:uri="7c4c8410-6e0c-45bb-a6bc-c1526907524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B63C990-991C-4E0C-B941-263E6EA33ECB}">
  <ds:schemaRefs>
    <ds:schemaRef ds:uri="1e6fc511-0a22-4e97-975d-249f8a2ed74f"/>
    <ds:schemaRef ds:uri="http://purl.org/dc/elements/1.1/"/>
    <ds:schemaRef ds:uri="7c4c8410-6e0c-45bb-a6bc-c15269075243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AF70FD5-1D4B-43EB-A5F4-47B1B5E9701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1374</TotalTime>
  <Words>1565</Words>
  <Application>Microsoft Office PowerPoint</Application>
  <PresentationFormat>Custom</PresentationFormat>
  <Paragraphs>182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Aptos</vt:lpstr>
      <vt:lpstr>Arial</vt:lpstr>
      <vt:lpstr>Calibri</vt:lpstr>
      <vt:lpstr>Helvetica Light</vt:lpstr>
      <vt:lpstr>Helvetica Neue Thin</vt:lpstr>
      <vt:lpstr>HelveticaNeueLT Std</vt:lpstr>
      <vt:lpstr>HelveticaNeueLT Std Lt</vt:lpstr>
      <vt:lpstr>HelveticaNeueLT Std Med</vt:lpstr>
      <vt:lpstr>Wingdings</vt:lpstr>
      <vt:lpstr>Office Theme</vt:lpstr>
      <vt:lpstr>Qualifications information session</vt:lpstr>
      <vt:lpstr>Programme</vt:lpstr>
      <vt:lpstr>Introductions </vt:lpstr>
      <vt:lpstr>Programme content </vt:lpstr>
      <vt:lpstr>ARMA Qualifications   </vt:lpstr>
      <vt:lpstr>What you will get from the new ARMA qualifications programme  </vt:lpstr>
      <vt:lpstr>Certificates at a glance:</vt:lpstr>
      <vt:lpstr>CRM Foundation Units </vt:lpstr>
      <vt:lpstr>CRM Advanced units (mandatory)</vt:lpstr>
      <vt:lpstr>Advanced units (optional)</vt:lpstr>
      <vt:lpstr>Progamme delivery</vt:lpstr>
      <vt:lpstr>The Qualifications Programme</vt:lpstr>
      <vt:lpstr>Qualifications Critical Friend Support – key to success</vt:lpstr>
      <vt:lpstr>Assessments</vt:lpstr>
      <vt:lpstr>Benefits</vt:lpstr>
      <vt:lpstr>Benefits for you</vt:lpstr>
      <vt:lpstr>Benefits for your organisation</vt:lpstr>
      <vt:lpstr>The Qualifications Programme – *extra benefits</vt:lpstr>
      <vt:lpstr>D2L Brightspace</vt:lpstr>
      <vt:lpstr>Key details</vt:lpstr>
      <vt:lpstr>What does it cost</vt:lpstr>
      <vt:lpstr>Registration deadline</vt:lpstr>
      <vt:lpstr>PowerPoint Presentation</vt:lpstr>
      <vt:lpstr>Thank you and questions</vt:lpstr>
      <vt:lpstr>Guest speaker:   </vt:lpstr>
      <vt:lpstr>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James Dunphy</dc:creator>
  <cp:lastModifiedBy>Technician Harrogate</cp:lastModifiedBy>
  <cp:revision>8</cp:revision>
  <dcterms:created xsi:type="dcterms:W3CDTF">2024-10-17T15:01:06Z</dcterms:created>
  <dcterms:modified xsi:type="dcterms:W3CDTF">2026-06-17T13:45:57Z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2024-10-17T00:00:00Z</vt:filetime>
  </property>
  <property fmtid="{D5CDD505-2E9C-101B-9397-08002B2CF9AE}" pid="3" name="Creator">
    <vt:lpwstr>Adobe InDesign 19.5 (Macintosh)</vt:lpwstr>
  </property>
  <property fmtid="{D5CDD505-2E9C-101B-9397-08002B2CF9AE}" pid="4" name="LastSaved">
    <vt:filetime>2024-10-17T00:00:00Z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0x01010004638AC9DAC348468955ED2C629566BE</vt:lpwstr>
  </property>
  <property fmtid="{D5CDD505-2E9C-101B-9397-08002B2CF9AE}" pid="7" name="MediaServiceImageTags">
    <vt:lpwstr/>
  </property>
</Properties>
</file>