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5"/>
  </p:notesMasterIdLst>
  <p:sldIdLst>
    <p:sldId id="256" r:id="rId5"/>
    <p:sldId id="266" r:id="rId6"/>
    <p:sldId id="267" r:id="rId7"/>
    <p:sldId id="270" r:id="rId8"/>
    <p:sldId id="271" r:id="rId9"/>
    <p:sldId id="272" r:id="rId10"/>
    <p:sldId id="273" r:id="rId11"/>
    <p:sldId id="275" r:id="rId12"/>
    <p:sldId id="274" r:id="rId13"/>
    <p:sldId id="277"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9" userDrawn="1">
          <p15:clr>
            <a:srgbClr val="A4A3A4"/>
          </p15:clr>
        </p15:guide>
        <p15:guide id="2" pos="3840" userDrawn="1">
          <p15:clr>
            <a:srgbClr val="A4A3A4"/>
          </p15:clr>
        </p15:guide>
        <p15:guide id="3" orient="horz" pos="236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rai Zhou" initials="FZ" lastIdx="1" clrIdx="0">
    <p:extLst>
      <p:ext uri="{19B8F6BF-5375-455C-9EA6-DF929625EA0E}">
        <p15:presenceInfo xmlns:p15="http://schemas.microsoft.com/office/powerpoint/2012/main" userId="Farai Zhou" providerId="None"/>
      </p:ext>
    </p:extLst>
  </p:cmAuthor>
  <p:cmAuthor id="2" name="David Kidd" initials="DK" lastIdx="1" clrIdx="1">
    <p:extLst>
      <p:ext uri="{19B8F6BF-5375-455C-9EA6-DF929625EA0E}">
        <p15:presenceInfo xmlns:p15="http://schemas.microsoft.com/office/powerpoint/2012/main" userId="David Kid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D4D2"/>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04" autoAdjust="0"/>
    <p:restoredTop sz="66594" autoAdjust="0"/>
  </p:normalViewPr>
  <p:slideViewPr>
    <p:cSldViewPr showGuides="1">
      <p:cViewPr varScale="1">
        <p:scale>
          <a:sx n="56" d="100"/>
          <a:sy n="56" d="100"/>
        </p:scale>
        <p:origin x="1706" y="22"/>
      </p:cViewPr>
      <p:guideLst>
        <p:guide orient="horz" pos="1139"/>
        <p:guide pos="3840"/>
        <p:guide orient="horz" pos="2364"/>
      </p:guideLst>
    </p:cSldViewPr>
  </p:slideViewPr>
  <p:outlineViewPr>
    <p:cViewPr>
      <p:scale>
        <a:sx n="33" d="100"/>
        <a:sy n="33" d="100"/>
      </p:scale>
      <p:origin x="0" y="-129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5A8EF2C-F38B-4955-816B-A73D6586B690}" type="datetimeFigureOut">
              <a:rPr lang="en-GB" smtClean="0"/>
              <a:t>18/06/2026</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98C86E21-9429-470D-BC18-1A647D356219}" type="slidenum">
              <a:rPr lang="en-GB" smtClean="0"/>
              <a:t>‹#›</a:t>
            </a:fld>
            <a:endParaRPr lang="en-GB"/>
          </a:p>
        </p:txBody>
      </p:sp>
    </p:spTree>
    <p:extLst>
      <p:ext uri="{BB962C8B-B14F-4D97-AF65-F5344CB8AC3E}">
        <p14:creationId xmlns:p14="http://schemas.microsoft.com/office/powerpoint/2010/main" val="2723209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My name is Vince, Deputy Head of Grant Management at the Nuffield Department of Medicine, Oxford.</a:t>
            </a:r>
          </a:p>
          <a:p>
            <a:endParaRPr lang="en-GB" dirty="0"/>
          </a:p>
          <a:p>
            <a:r>
              <a:rPr lang="en-GB" dirty="0"/>
              <a:t>Let me start with a quick question. How many people here work in an institution that has a 'best practice' framework, process or policy? In your unit, your department, your finance or grants team?</a:t>
            </a:r>
          </a:p>
          <a:p>
            <a:endParaRPr lang="en-GB" dirty="0"/>
          </a:p>
          <a:p>
            <a:r>
              <a:rPr lang="en-GB" dirty="0"/>
              <a:t>Wait</a:t>
            </a:r>
          </a:p>
          <a:p>
            <a:endParaRPr lang="en-GB" dirty="0"/>
          </a:p>
          <a:p>
            <a:r>
              <a:rPr lang="en-GB" dirty="0"/>
              <a:t>That's quite a few. Which raises a question that's always bothered me: if so many institutions have a best practice, how can they all be the best? By the definition of best, there can only be one.</a:t>
            </a:r>
          </a:p>
          <a:p>
            <a:endParaRPr lang="en-GB" dirty="0"/>
          </a:p>
          <a:p>
            <a:r>
              <a:rPr lang="en-GB" dirty="0"/>
              <a:t>This presentation isn't about promoting Smart Practice as a replacement. It's about questioning the assumption that Best Practice can travel unchanged across unequal contexts. And nowhere is that more relevant than in research partnerships between UK institutions and partners in low- and middle-income countries.</a:t>
            </a:r>
          </a:p>
          <a:p>
            <a:r>
              <a:rPr lang="en-GB" i="1" dirty="0"/>
              <a:t>But before we ask whether there's an alternative, we need to look at what Best Practice quietly assumes</a:t>
            </a:r>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1</a:t>
            </a:fld>
            <a:endParaRPr lang="en-GB"/>
          </a:p>
        </p:txBody>
      </p:sp>
    </p:spTree>
    <p:extLst>
      <p:ext uri="{BB962C8B-B14F-4D97-AF65-F5344CB8AC3E}">
        <p14:creationId xmlns:p14="http://schemas.microsoft.com/office/powerpoint/2010/main" val="2992247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I'll finish where I started. If so many institutions have a Best Practice, how can they all be the best?</a:t>
            </a:r>
          </a:p>
          <a:p>
            <a:endParaRPr lang="en-GB" dirty="0"/>
          </a:p>
          <a:p>
            <a:r>
              <a:rPr lang="en-GB" dirty="0"/>
              <a:t>I'm not suggesting we abandon standards. I'm asking whether we've become too comfortable assuming that standards developed in one context can travel unchanged into another.</a:t>
            </a:r>
          </a:p>
          <a:p>
            <a:endParaRPr lang="en-GB" dirty="0"/>
          </a:p>
          <a:p>
            <a:r>
              <a:rPr lang="en-GB" dirty="0"/>
              <a:t>So the question I'll leave you with is not whether to replace Best Practice with Smart Practice. That swap is too easy. It's the one on the screen.</a:t>
            </a:r>
          </a:p>
          <a:p>
            <a:endParaRPr lang="en-GB" dirty="0"/>
          </a:p>
          <a:p>
            <a:r>
              <a:rPr lang="en-GB" dirty="0"/>
              <a:t>I don't have that framework. I'm not sure anyone does yet. But if context matters, and I think we'd all agree it does, then building it could be the smart thing to do.</a:t>
            </a:r>
          </a:p>
          <a:p>
            <a:endParaRPr lang="en-GB" dirty="0"/>
          </a:p>
          <a:p>
            <a:r>
              <a:rPr lang="en-GB" dirty="0"/>
              <a:t>Thank you.</a:t>
            </a:r>
          </a:p>
          <a:p>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10</a:t>
            </a:fld>
            <a:endParaRPr lang="en-GB"/>
          </a:p>
        </p:txBody>
      </p:sp>
    </p:spTree>
    <p:extLst>
      <p:ext uri="{BB962C8B-B14F-4D97-AF65-F5344CB8AC3E}">
        <p14:creationId xmlns:p14="http://schemas.microsoft.com/office/powerpoint/2010/main" val="34335413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Best Practice assumes a degree of comparability. It assumes institutions have similar administrative support, governance systems, compliance capacity and resources.</a:t>
            </a:r>
          </a:p>
          <a:p>
            <a:endParaRPr lang="en-GB" dirty="0"/>
          </a:p>
          <a:p>
            <a:r>
              <a:rPr lang="en-GB" dirty="0"/>
              <a:t>Take two examples from this table. A UK institution has dedicated……….. Its partner may have limited Admin covering everything, with administration funded project by project. </a:t>
            </a:r>
          </a:p>
          <a:p>
            <a:endParaRPr lang="en-GB" dirty="0"/>
          </a:p>
          <a:p>
            <a:r>
              <a:rPr lang="en-GB" dirty="0"/>
              <a:t>A UK institution has good overhead recovery rates on its grants. Its partner may recover very little, so the infrastructure Best Practice depends on simply isn't funded.</a:t>
            </a:r>
          </a:p>
          <a:p>
            <a:endParaRPr lang="en-GB" dirty="0"/>
          </a:p>
          <a:p>
            <a:r>
              <a:rPr lang="en-GB" dirty="0"/>
              <a:t>When we look at UK and LMIC partnerships honestly, the assumption of comparability becomes very difficult to sustain. So if two institutions operate in fundamentally different environments, should we expect them to implement the same Best Practice? And if we do, whose standards are we applying?</a:t>
            </a:r>
          </a:p>
          <a:p>
            <a:endParaRPr lang="en-GB" i="1" dirty="0"/>
          </a:p>
          <a:p>
            <a:r>
              <a:rPr lang="en-GB" i="1" dirty="0"/>
              <a:t>Because when we impose those standards anyway, something gets lost</a:t>
            </a:r>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2</a:t>
            </a:fld>
            <a:endParaRPr lang="en-GB"/>
          </a:p>
        </p:txBody>
      </p:sp>
    </p:spTree>
    <p:extLst>
      <p:ext uri="{BB962C8B-B14F-4D97-AF65-F5344CB8AC3E}">
        <p14:creationId xmlns:p14="http://schemas.microsoft.com/office/powerpoint/2010/main" val="3231837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we focus on transferring practices from one place to another, we risk overlooking the things that are harder to standardise</a:t>
            </a:r>
          </a:p>
          <a:p>
            <a:endParaRPr lang="en-GB" dirty="0"/>
          </a:p>
          <a:p>
            <a:r>
              <a:rPr lang="en-GB" dirty="0"/>
              <a:t>Think about a clinical trial, and reimbursing participants. Do all the participants have bank accounts? In many settings, mobile money is not a workaround, it is the most efficient and most trusted system available. Sometimes the reliable record is kept on paper, stored off site and not online. Now hold that up against a UK institution's best practice in procurement and payments. Which of them is wrong?</a:t>
            </a:r>
          </a:p>
          <a:p>
            <a:endParaRPr lang="en-GB" dirty="0"/>
          </a:p>
          <a:p>
            <a:r>
              <a:rPr lang="en-GB" dirty="0"/>
              <a:t>The question becomes: are we transferring knowledge, or privileging one way of knowing over another?</a:t>
            </a:r>
          </a:p>
          <a:p>
            <a:endParaRPr lang="en-GB" i="1" dirty="0"/>
          </a:p>
          <a:p>
            <a:r>
              <a:rPr lang="en-GB" i="1" dirty="0"/>
              <a:t>So if transferring 'the best' loses all of this, what's the alternative?</a:t>
            </a:r>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3</a:t>
            </a:fld>
            <a:endParaRPr lang="en-GB"/>
          </a:p>
        </p:txBody>
      </p:sp>
    </p:spTree>
    <p:extLst>
      <p:ext uri="{BB962C8B-B14F-4D97-AF65-F5344CB8AC3E}">
        <p14:creationId xmlns:p14="http://schemas.microsoft.com/office/powerpoint/2010/main" val="1324974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Smart Practice emerged as a critique of Best Practice thinking, and the shift is a single word. </a:t>
            </a:r>
          </a:p>
          <a:p>
            <a:endParaRPr lang="en-GB" dirty="0"/>
          </a:p>
          <a:p>
            <a:r>
              <a:rPr lang="en-GB" dirty="0"/>
              <a:t>Everything else in this table follows from that one shift. Universal becomes contextual. Replication becomes adaptation. Standardised becomes proportionate. Context becomes part of the solution rather than a problem to overcome.</a:t>
            </a:r>
          </a:p>
          <a:p>
            <a:endParaRPr lang="en-GB" dirty="0"/>
          </a:p>
          <a:p>
            <a:r>
              <a:rPr lang="en-GB" dirty="0"/>
              <a:t>This distinction comes from policy analysis: </a:t>
            </a:r>
            <a:r>
              <a:rPr lang="en-GB" dirty="0" err="1"/>
              <a:t>Bardach</a:t>
            </a:r>
            <a:r>
              <a:rPr lang="en-GB" dirty="0"/>
              <a:t> in the nineties, </a:t>
            </a:r>
            <a:r>
              <a:rPr lang="en-GB" dirty="0" err="1"/>
              <a:t>Veselý</a:t>
            </a:r>
            <a:r>
              <a:rPr lang="en-GB" dirty="0"/>
              <a:t> more recently. </a:t>
            </a:r>
            <a:r>
              <a:rPr lang="en-GB" dirty="0" err="1"/>
              <a:t>Bardach's</a:t>
            </a:r>
            <a:r>
              <a:rPr lang="en-GB" dirty="0"/>
              <a:t> word was 'extrapolation', taking the principle and leaving the procedure behind.</a:t>
            </a:r>
          </a:p>
          <a:p>
            <a:endParaRPr lang="en-GB" i="1" dirty="0"/>
          </a:p>
          <a:p>
            <a:r>
              <a:rPr lang="en-GB" i="1" dirty="0"/>
              <a:t>So within research management, what does Smart Practice actually look like in a partnership?</a:t>
            </a:r>
            <a:endParaRPr lang="en-GB" dirty="0"/>
          </a:p>
          <a:p>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4</a:t>
            </a:fld>
            <a:endParaRPr lang="en-GB"/>
          </a:p>
        </p:txBody>
      </p:sp>
    </p:spTree>
    <p:extLst>
      <p:ext uri="{BB962C8B-B14F-4D97-AF65-F5344CB8AC3E}">
        <p14:creationId xmlns:p14="http://schemas.microsoft.com/office/powerpoint/2010/main" val="1841735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Smart Practice takes context seriously, then partnerships begin to look different: shared governance, mutual learning, local ownership, and context-sensitive administration.</a:t>
            </a:r>
          </a:p>
          <a:p>
            <a:endParaRPr lang="en-GB" dirty="0"/>
          </a:p>
          <a:p>
            <a:r>
              <a:rPr lang="en-GB" dirty="0"/>
              <a:t>This doesn't mean lowering standards. It means recognising that there may be multiple ways of being capable and multiple routes to achieving good outcomes.</a:t>
            </a:r>
          </a:p>
          <a:p>
            <a:endParaRPr lang="en-GB" dirty="0"/>
          </a:p>
          <a:p>
            <a:r>
              <a:rPr lang="en-GB" dirty="0"/>
              <a:t>Think back to the mobile money example. The question was never whether the system worked. It was whether our assumptions about what good practice looks like were getting in the way.</a:t>
            </a:r>
          </a:p>
          <a:p>
            <a:r>
              <a:rPr lang="en-GB" dirty="0"/>
              <a:t>One way of thinking about this is that Smart Practice can operationalise decolonisation: not through rhetoric, but through shared governance, local ownership, mutual learning, and recognising that capability may look different in different contexts.</a:t>
            </a:r>
          </a:p>
          <a:p>
            <a:endParaRPr lang="en-GB" dirty="0"/>
          </a:p>
          <a:p>
            <a:r>
              <a:rPr lang="en-GB" dirty="0"/>
              <a:t>To be clear, Smart Practice doesn't mean every partnership does something different. The question is whether standards should be adapted to context rather than assumed to be universally transferable.</a:t>
            </a:r>
          </a:p>
          <a:p>
            <a:r>
              <a:rPr lang="en-GB" dirty="0"/>
              <a:t>So are there any examples of Smart Practice out there?</a:t>
            </a:r>
          </a:p>
          <a:p>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5</a:t>
            </a:fld>
            <a:endParaRPr lang="en-GB"/>
          </a:p>
        </p:txBody>
      </p:sp>
    </p:spTree>
    <p:extLst>
      <p:ext uri="{BB962C8B-B14F-4D97-AF65-F5344CB8AC3E}">
        <p14:creationId xmlns:p14="http://schemas.microsoft.com/office/powerpoint/2010/main" val="1171451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many people here have heard of GFGP before today?</a:t>
            </a:r>
          </a:p>
          <a:p>
            <a:endParaRPr lang="en-GB" dirty="0"/>
          </a:p>
          <a:p>
            <a:r>
              <a:rPr lang="en-GB" dirty="0"/>
              <a:t>[Hands up]</a:t>
            </a:r>
          </a:p>
          <a:p>
            <a:endParaRPr lang="en-GB" dirty="0"/>
          </a:p>
          <a:p>
            <a:r>
              <a:rPr lang="en-GB" dirty="0"/>
              <a:t>GFGP is interesting because it attempts to operationalise some of these ideas. Developed by the African Academy of Sciences with major funder </a:t>
            </a:r>
            <a:r>
              <a:rPr lang="en-GB" dirty="0" err="1"/>
              <a:t>Wellcome</a:t>
            </a:r>
            <a:r>
              <a:rPr lang="en-GB" dirty="0"/>
              <a:t>/UKRI backing.  </a:t>
            </a:r>
            <a:r>
              <a:rPr lang="en-GB"/>
              <a:t>It </a:t>
            </a:r>
            <a:r>
              <a:rPr lang="en-GB" dirty="0"/>
              <a:t>moves away from rigid one-size-fits-all due diligence through  to a tiered approach. Rather than assuming every institution starts in the same place, it recognises different levels of organisational capacity.</a:t>
            </a:r>
          </a:p>
          <a:p>
            <a:endParaRPr lang="en-GB" dirty="0"/>
          </a:p>
          <a:p>
            <a:r>
              <a:rPr lang="en-GB" dirty="0"/>
              <a:t>For me, it represents one practical example of Smart Practice in action. But does it go far enough?</a:t>
            </a:r>
          </a:p>
          <a:p>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6</a:t>
            </a:fld>
            <a:endParaRPr lang="en-GB"/>
          </a:p>
        </p:txBody>
      </p:sp>
    </p:spTree>
    <p:extLst>
      <p:ext uri="{BB962C8B-B14F-4D97-AF65-F5344CB8AC3E}">
        <p14:creationId xmlns:p14="http://schemas.microsoft.com/office/powerpoint/2010/main" val="112510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 adaptive approaches face challenges. Capacity changes. Staff leave. Funding fluctuates. Administrative systems evolve. And institutions are often resourced very differently.</a:t>
            </a:r>
          </a:p>
          <a:p>
            <a:endParaRPr lang="en-GB" dirty="0"/>
          </a:p>
          <a:p>
            <a:r>
              <a:rPr lang="en-GB" dirty="0"/>
              <a:t>This raises an important question: can we reasonably expect institutions to implement the same practices when the administrative infrastructure supporting them is  perhaps funded so differently?</a:t>
            </a:r>
          </a:p>
          <a:p>
            <a:r>
              <a:rPr lang="en-GB" dirty="0"/>
              <a:t>And notice what kind of problems these are. They aren't failures of GFGP's design. They're operational and relational problems, and a compliance framework, however smart, is the wrong tool for them.</a:t>
            </a:r>
          </a:p>
          <a:p>
            <a:endParaRPr lang="en-GB" dirty="0"/>
          </a:p>
          <a:p>
            <a:r>
              <a:rPr lang="en-GB" dirty="0"/>
              <a:t>GFGP is smart about regulatory assurance.  These challenges need practices that are smart about operational reality.</a:t>
            </a:r>
          </a:p>
          <a:p>
            <a:endParaRPr lang="en-GB" dirty="0"/>
          </a:p>
          <a:p>
            <a:r>
              <a:rPr lang="en-GB" dirty="0"/>
              <a:t>A practice isn't smart just because it's effective. It should also be cost-effective, because adopters are always constrained budget, personnel and time. A compliance regime the partner cannot afford to operate fails that test, however well designed.</a:t>
            </a:r>
          </a:p>
          <a:p>
            <a:endParaRPr lang="en-GB" dirty="0"/>
          </a:p>
          <a:p>
            <a:r>
              <a:rPr lang="en-GB" dirty="0"/>
              <a:t>Which raises a more uncomfortable question. If context so clearly matters, why does Best Practice persist?</a:t>
            </a:r>
          </a:p>
          <a:p>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7</a:t>
            </a:fld>
            <a:endParaRPr lang="en-GB"/>
          </a:p>
        </p:txBody>
      </p:sp>
    </p:spTree>
    <p:extLst>
      <p:ext uri="{BB962C8B-B14F-4D97-AF65-F5344CB8AC3E}">
        <p14:creationId xmlns:p14="http://schemas.microsoft.com/office/powerpoint/2010/main" val="331318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am not arguing against Best Practice or saying that it is wrong. Many Best Practices work extremely well. The question is why they continue to dominate even when context clearly matters.</a:t>
            </a:r>
          </a:p>
          <a:p>
            <a:endParaRPr lang="en-GB" dirty="0"/>
          </a:p>
          <a:p>
            <a:r>
              <a:rPr lang="en-GB" dirty="0"/>
              <a:t>Who defines what good administration looks like? Can compliance ever be completely context-neutral? And when standards travel, what assumptions travel with them?</a:t>
            </a:r>
          </a:p>
          <a:p>
            <a:endParaRPr lang="en-GB" dirty="0"/>
          </a:p>
          <a:p>
            <a:r>
              <a:rPr lang="en-GB" dirty="0"/>
              <a:t>If context matters, and I think most of us would agree it does, why do standardised approaches remain dominant? </a:t>
            </a:r>
          </a:p>
          <a:p>
            <a:endParaRPr lang="en-GB" dirty="0"/>
          </a:p>
          <a:p>
            <a:r>
              <a:rPr lang="en-GB" dirty="0"/>
              <a:t>Is it because they're better? Or because they're easier to benchmark, audit and govern?</a:t>
            </a:r>
          </a:p>
          <a:p>
            <a:endParaRPr lang="en-GB" dirty="0"/>
          </a:p>
          <a:p>
            <a:r>
              <a:rPr lang="en-GB" dirty="0"/>
              <a:t>The challenge with Best Practice is not that it is wrong. It is that it assumes comparability between institutions operating in fundamentally different contexts.</a:t>
            </a:r>
          </a:p>
          <a:p>
            <a:endParaRPr lang="en-GB" dirty="0"/>
          </a:p>
          <a:p>
            <a:r>
              <a:rPr lang="en-GB" dirty="0"/>
              <a:t>So what would taking context seriously actually require</a:t>
            </a:r>
          </a:p>
        </p:txBody>
      </p:sp>
      <p:sp>
        <p:nvSpPr>
          <p:cNvPr id="4" name="Slide Number Placeholder 3"/>
          <p:cNvSpPr>
            <a:spLocks noGrp="1"/>
          </p:cNvSpPr>
          <p:nvPr>
            <p:ph type="sldNum" sz="quarter" idx="5"/>
          </p:nvPr>
        </p:nvSpPr>
        <p:spPr/>
        <p:txBody>
          <a:bodyPr/>
          <a:lstStyle/>
          <a:p>
            <a:fld id="{98C86E21-9429-470D-BC18-1A647D356219}" type="slidenum">
              <a:rPr lang="en-GB" smtClean="0"/>
              <a:t>8</a:t>
            </a:fld>
            <a:endParaRPr lang="en-GB"/>
          </a:p>
        </p:txBody>
      </p:sp>
    </p:spTree>
    <p:extLst>
      <p:ext uri="{BB962C8B-B14F-4D97-AF65-F5344CB8AC3E}">
        <p14:creationId xmlns:p14="http://schemas.microsoft.com/office/powerpoint/2010/main" val="2013197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want to be careful here. After fifteen minutes arguing against universal templates, the worst thing I could do is hand you one. So this is a sketch, not a framework.</a:t>
            </a:r>
          </a:p>
          <a:p>
            <a:endParaRPr lang="en-GB" dirty="0"/>
          </a:p>
          <a:p>
            <a:r>
              <a:rPr lang="en-GB" dirty="0"/>
              <a:t>The first two principles are about where you start: diagnose the context, and extrapolate principles rather than procedures. That word, extrapolation, </a:t>
            </a:r>
            <a:r>
              <a:rPr lang="en-GB" dirty="0" err="1"/>
              <a:t>isthe</a:t>
            </a:r>
            <a:r>
              <a:rPr lang="en-GB" dirty="0"/>
              <a:t> heart of the argument. The principle behind a procedure usually travels. The procedure itself often doesn’t.</a:t>
            </a:r>
          </a:p>
          <a:p>
            <a:endParaRPr lang="en-GB" dirty="0"/>
          </a:p>
          <a:p>
            <a:r>
              <a:rPr lang="en-GB" dirty="0"/>
              <a:t>The middle two are about how you govern: compliance that is proportionate and risk-based, which is what GFGP got right, and shared governance from the outset, not added later at renewal. Proportionate does not mean weaker.</a:t>
            </a:r>
          </a:p>
          <a:p>
            <a:endParaRPr lang="en-GB" dirty="0"/>
          </a:p>
          <a:p>
            <a:r>
              <a:rPr lang="en-GB" dirty="0"/>
              <a:t>And the last two are about staying honest: invest in local capability rather than parallel systems, And keep reviewing, because Smart Practice is a posture, not a product. A product is something you implement once and sign off. A posture is how you approach the next decision. The moment a smart practice gets codified and rolled out unchanged, it has started turning back into a best practice.“</a:t>
            </a:r>
          </a:p>
          <a:p>
            <a:endParaRPr lang="en-GB" dirty="0"/>
          </a:p>
          <a:p>
            <a:r>
              <a:rPr lang="en-GB" dirty="0"/>
              <a:t>This framework doesn't exist yet. Which brings me to the question I want to leave you with.</a:t>
            </a:r>
          </a:p>
          <a:p>
            <a:endParaRPr lang="en-GB" dirty="0"/>
          </a:p>
        </p:txBody>
      </p:sp>
      <p:sp>
        <p:nvSpPr>
          <p:cNvPr id="4" name="Slide Number Placeholder 3"/>
          <p:cNvSpPr>
            <a:spLocks noGrp="1"/>
          </p:cNvSpPr>
          <p:nvPr>
            <p:ph type="sldNum" sz="quarter" idx="5"/>
          </p:nvPr>
        </p:nvSpPr>
        <p:spPr/>
        <p:txBody>
          <a:bodyPr/>
          <a:lstStyle/>
          <a:p>
            <a:fld id="{98C86E21-9429-470D-BC18-1A647D356219}" type="slidenum">
              <a:rPr lang="en-GB" smtClean="0"/>
              <a:t>9</a:t>
            </a:fld>
            <a:endParaRPr lang="en-GB"/>
          </a:p>
        </p:txBody>
      </p:sp>
    </p:spTree>
    <p:extLst>
      <p:ext uri="{BB962C8B-B14F-4D97-AF65-F5344CB8AC3E}">
        <p14:creationId xmlns:p14="http://schemas.microsoft.com/office/powerpoint/2010/main" val="26884752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2" name="object 2">
            <a:extLst>
              <a:ext uri="{FF2B5EF4-FFF2-40B4-BE49-F238E27FC236}">
                <a16:creationId xmlns:a16="http://schemas.microsoft.com/office/drawing/2014/main" id="{836D9CEB-3676-24AC-694C-A0744925C634}"/>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800" y="12"/>
            <a:ext cx="12192393" cy="6857987"/>
          </a:xfrm>
          <a:prstGeom prst="rect">
            <a:avLst/>
          </a:prstGeom>
        </p:spPr>
      </p:pic>
      <p:sp>
        <p:nvSpPr>
          <p:cNvPr id="2" name="Title 1">
            <a:extLst>
              <a:ext uri="{FF2B5EF4-FFF2-40B4-BE49-F238E27FC236}">
                <a16:creationId xmlns:a16="http://schemas.microsoft.com/office/drawing/2014/main" id="{CD761E9E-ED51-992F-D7E0-B9A9CFC550B3}"/>
              </a:ext>
            </a:extLst>
          </p:cNvPr>
          <p:cNvSpPr>
            <a:spLocks noGrp="1"/>
          </p:cNvSpPr>
          <p:nvPr>
            <p:ph type="ctrTitle" hasCustomPrompt="1"/>
          </p:nvPr>
        </p:nvSpPr>
        <p:spPr>
          <a:xfrm>
            <a:off x="794044" y="2320033"/>
            <a:ext cx="7705725" cy="1786731"/>
          </a:xfrm>
        </p:spPr>
        <p:txBody>
          <a:bodyPr anchor="b"/>
          <a:lstStyle>
            <a:lvl1pPr algn="l">
              <a:lnSpc>
                <a:spcPts val="6250"/>
              </a:lnSpc>
              <a:defRPr sz="4900">
                <a:solidFill>
                  <a:schemeClr val="bg1"/>
                </a:solidFill>
              </a:defRPr>
            </a:lvl1pPr>
          </a:lstStyle>
          <a:p>
            <a:r>
              <a:rPr lang="en-GB" dirty="0"/>
              <a:t>Title</a:t>
            </a:r>
          </a:p>
        </p:txBody>
      </p:sp>
      <p:sp>
        <p:nvSpPr>
          <p:cNvPr id="3" name="Subtitle 2">
            <a:extLst>
              <a:ext uri="{FF2B5EF4-FFF2-40B4-BE49-F238E27FC236}">
                <a16:creationId xmlns:a16="http://schemas.microsoft.com/office/drawing/2014/main" id="{15B4C36A-DF60-9B29-34E4-41C2FAC12B85}"/>
              </a:ext>
            </a:extLst>
          </p:cNvPr>
          <p:cNvSpPr>
            <a:spLocks noGrp="1"/>
          </p:cNvSpPr>
          <p:nvPr>
            <p:ph type="subTitle" idx="1" hasCustomPrompt="1"/>
          </p:nvPr>
        </p:nvSpPr>
        <p:spPr>
          <a:xfrm>
            <a:off x="794044" y="4490242"/>
            <a:ext cx="7705725" cy="472283"/>
          </a:xfrm>
          <a:prstGeom prst="rect">
            <a:avLst/>
          </a:prstGeo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p>
        </p:txBody>
      </p:sp>
      <p:sp>
        <p:nvSpPr>
          <p:cNvPr id="11" name="Text Placeholder 10">
            <a:extLst>
              <a:ext uri="{FF2B5EF4-FFF2-40B4-BE49-F238E27FC236}">
                <a16:creationId xmlns:a16="http://schemas.microsoft.com/office/drawing/2014/main" id="{3058EC2E-4C9F-5404-3640-0C65E4031B57}"/>
              </a:ext>
            </a:extLst>
          </p:cNvPr>
          <p:cNvSpPr>
            <a:spLocks noGrp="1"/>
          </p:cNvSpPr>
          <p:nvPr>
            <p:ph type="body" sz="quarter" idx="11" hasCustomPrompt="1"/>
          </p:nvPr>
        </p:nvSpPr>
        <p:spPr>
          <a:xfrm>
            <a:off x="794044" y="5344417"/>
            <a:ext cx="7705725" cy="370584"/>
          </a:xfrm>
          <a:prstGeom prst="rect">
            <a:avLst/>
          </a:prstGeom>
        </p:spPr>
        <p:txBody>
          <a:bodyPr/>
          <a:lstStyle>
            <a:lvl1pPr>
              <a:lnSpc>
                <a:spcPct val="100000"/>
              </a:lnSpc>
              <a:defRPr sz="1600">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Presenter and/or date</a:t>
            </a:r>
            <a:endParaRPr lang="en-US" dirty="0"/>
          </a:p>
        </p:txBody>
      </p:sp>
      <p:pic>
        <p:nvPicPr>
          <p:cNvPr id="15" name="Picture 14">
            <a:extLst>
              <a:ext uri="{FF2B5EF4-FFF2-40B4-BE49-F238E27FC236}">
                <a16:creationId xmlns:a16="http://schemas.microsoft.com/office/drawing/2014/main" id="{FA8D99D0-08E8-DACD-7022-00D90D05BF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663" y="614622"/>
            <a:ext cx="2054673" cy="975600"/>
          </a:xfrm>
          <a:prstGeom prst="rect">
            <a:avLst/>
          </a:prstGeom>
        </p:spPr>
      </p:pic>
    </p:spTree>
    <p:extLst>
      <p:ext uri="{BB962C8B-B14F-4D97-AF65-F5344CB8AC3E}">
        <p14:creationId xmlns:p14="http://schemas.microsoft.com/office/powerpoint/2010/main" val="3458941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6" name="bg object 16">
            <a:extLst>
              <a:ext uri="{FF2B5EF4-FFF2-40B4-BE49-F238E27FC236}">
                <a16:creationId xmlns:a16="http://schemas.microsoft.com/office/drawing/2014/main" id="{2133F4BD-3A05-6BF0-9599-0623746B96D1}"/>
              </a:ext>
            </a:extLst>
          </p:cNvPr>
          <p:cNvSpPr/>
          <p:nvPr userDrawn="1"/>
        </p:nvSpPr>
        <p:spPr>
          <a:xfrm>
            <a:off x="0" y="68"/>
            <a:ext cx="12193270" cy="6858000"/>
          </a:xfrm>
          <a:custGeom>
            <a:avLst/>
            <a:gdLst/>
            <a:ahLst/>
            <a:cxnLst/>
            <a:rect l="l" t="t" r="r" b="b"/>
            <a:pathLst>
              <a:path w="12193270" h="6858000">
                <a:moveTo>
                  <a:pt x="12193206" y="0"/>
                </a:moveTo>
                <a:lnTo>
                  <a:pt x="0" y="0"/>
                </a:lnTo>
                <a:lnTo>
                  <a:pt x="0" y="258064"/>
                </a:lnTo>
                <a:lnTo>
                  <a:pt x="7924190" y="6857936"/>
                </a:lnTo>
                <a:lnTo>
                  <a:pt x="12193206" y="6857936"/>
                </a:lnTo>
                <a:lnTo>
                  <a:pt x="12193206" y="0"/>
                </a:lnTo>
                <a:close/>
              </a:path>
            </a:pathLst>
          </a:custGeom>
          <a:solidFill>
            <a:schemeClr val="tx2"/>
          </a:solidFill>
        </p:spPr>
        <p:txBody>
          <a:bodyPr wrap="square" lIns="0" tIns="0" rIns="0" bIns="0" rtlCol="0"/>
          <a:lstStyle/>
          <a:p>
            <a:endParaRPr/>
          </a:p>
        </p:txBody>
      </p:sp>
      <p:sp>
        <p:nvSpPr>
          <p:cNvPr id="2" name="Title 1">
            <a:extLst>
              <a:ext uri="{FF2B5EF4-FFF2-40B4-BE49-F238E27FC236}">
                <a16:creationId xmlns:a16="http://schemas.microsoft.com/office/drawing/2014/main" id="{CD761E9E-ED51-992F-D7E0-B9A9CFC550B3}"/>
              </a:ext>
            </a:extLst>
          </p:cNvPr>
          <p:cNvSpPr>
            <a:spLocks noGrp="1"/>
          </p:cNvSpPr>
          <p:nvPr>
            <p:ph type="ctrTitle" hasCustomPrompt="1"/>
          </p:nvPr>
        </p:nvSpPr>
        <p:spPr>
          <a:xfrm>
            <a:off x="794045" y="4241800"/>
            <a:ext cx="3396956" cy="1425250"/>
          </a:xfrm>
        </p:spPr>
        <p:txBody>
          <a:bodyPr anchor="b" anchorCtr="0"/>
          <a:lstStyle>
            <a:lvl1pPr algn="l">
              <a:lnSpc>
                <a:spcPts val="4200"/>
              </a:lnSpc>
              <a:defRPr sz="3600">
                <a:solidFill>
                  <a:schemeClr val="tx2"/>
                </a:solidFill>
              </a:defRPr>
            </a:lvl1pPr>
          </a:lstStyle>
          <a:p>
            <a:r>
              <a:rPr lang="en-GB" dirty="0"/>
              <a:t>Thank you</a:t>
            </a:r>
          </a:p>
        </p:txBody>
      </p:sp>
      <p:pic>
        <p:nvPicPr>
          <p:cNvPr id="5" name="Picture 4">
            <a:extLst>
              <a:ext uri="{FF2B5EF4-FFF2-40B4-BE49-F238E27FC236}">
                <a16:creationId xmlns:a16="http://schemas.microsoft.com/office/drawing/2014/main" id="{3E7C25EF-3794-428C-B7F8-BF804CDF25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28355" y="504799"/>
            <a:ext cx="2054673" cy="975600"/>
          </a:xfrm>
          <a:prstGeom prst="rect">
            <a:avLst/>
          </a:prstGeom>
        </p:spPr>
      </p:pic>
    </p:spTree>
    <p:extLst>
      <p:ext uri="{BB962C8B-B14F-4D97-AF65-F5344CB8AC3E}">
        <p14:creationId xmlns:p14="http://schemas.microsoft.com/office/powerpoint/2010/main" val="3688563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1">
    <p:spTree>
      <p:nvGrpSpPr>
        <p:cNvPr id="1" name=""/>
        <p:cNvGrpSpPr/>
        <p:nvPr/>
      </p:nvGrpSpPr>
      <p:grpSpPr>
        <a:xfrm>
          <a:off x="0" y="0"/>
          <a:ext cx="0" cy="0"/>
          <a:chOff x="0" y="0"/>
          <a:chExt cx="0" cy="0"/>
        </a:xfrm>
      </p:grpSpPr>
      <p:sp>
        <p:nvSpPr>
          <p:cNvPr id="6" name="bg object 16">
            <a:extLst>
              <a:ext uri="{FF2B5EF4-FFF2-40B4-BE49-F238E27FC236}">
                <a16:creationId xmlns:a16="http://schemas.microsoft.com/office/drawing/2014/main" id="{2133F4BD-3A05-6BF0-9599-0623746B96D1}"/>
              </a:ext>
            </a:extLst>
          </p:cNvPr>
          <p:cNvSpPr/>
          <p:nvPr userDrawn="1"/>
        </p:nvSpPr>
        <p:spPr>
          <a:xfrm>
            <a:off x="0" y="68"/>
            <a:ext cx="12193270" cy="6858000"/>
          </a:xfrm>
          <a:custGeom>
            <a:avLst/>
            <a:gdLst/>
            <a:ahLst/>
            <a:cxnLst/>
            <a:rect l="l" t="t" r="r" b="b"/>
            <a:pathLst>
              <a:path w="12193270" h="6858000">
                <a:moveTo>
                  <a:pt x="12193206" y="0"/>
                </a:moveTo>
                <a:lnTo>
                  <a:pt x="0" y="0"/>
                </a:lnTo>
                <a:lnTo>
                  <a:pt x="0" y="258064"/>
                </a:lnTo>
                <a:lnTo>
                  <a:pt x="7924190" y="6857936"/>
                </a:lnTo>
                <a:lnTo>
                  <a:pt x="12193206" y="6857936"/>
                </a:lnTo>
                <a:lnTo>
                  <a:pt x="12193206" y="0"/>
                </a:lnTo>
                <a:close/>
              </a:path>
            </a:pathLst>
          </a:custGeom>
          <a:solidFill>
            <a:srgbClr val="092147"/>
          </a:solidFill>
        </p:spPr>
        <p:txBody>
          <a:bodyPr wrap="square" lIns="0" tIns="0" rIns="0" bIns="0" rtlCol="0"/>
          <a:lstStyle/>
          <a:p>
            <a:endParaRPr/>
          </a:p>
        </p:txBody>
      </p:sp>
      <p:sp>
        <p:nvSpPr>
          <p:cNvPr id="2" name="Title 1">
            <a:extLst>
              <a:ext uri="{FF2B5EF4-FFF2-40B4-BE49-F238E27FC236}">
                <a16:creationId xmlns:a16="http://schemas.microsoft.com/office/drawing/2014/main" id="{CD761E9E-ED51-992F-D7E0-B9A9CFC550B3}"/>
              </a:ext>
            </a:extLst>
          </p:cNvPr>
          <p:cNvSpPr>
            <a:spLocks noGrp="1"/>
          </p:cNvSpPr>
          <p:nvPr>
            <p:ph type="ctrTitle" hasCustomPrompt="1"/>
          </p:nvPr>
        </p:nvSpPr>
        <p:spPr>
          <a:xfrm>
            <a:off x="794045" y="4313933"/>
            <a:ext cx="3854155" cy="1786731"/>
          </a:xfrm>
        </p:spPr>
        <p:txBody>
          <a:bodyPr anchor="t" anchorCtr="0"/>
          <a:lstStyle>
            <a:lvl1pPr algn="l">
              <a:lnSpc>
                <a:spcPts val="4700"/>
              </a:lnSpc>
              <a:defRPr sz="3600">
                <a:solidFill>
                  <a:schemeClr val="tx2"/>
                </a:solidFill>
              </a:defRPr>
            </a:lvl1pPr>
          </a:lstStyle>
          <a:p>
            <a:r>
              <a:rPr lang="en-GB" dirty="0"/>
              <a:t>Section title</a:t>
            </a:r>
          </a:p>
        </p:txBody>
      </p:sp>
    </p:spTree>
    <p:extLst>
      <p:ext uri="{BB962C8B-B14F-4D97-AF65-F5344CB8AC3E}">
        <p14:creationId xmlns:p14="http://schemas.microsoft.com/office/powerpoint/2010/main" val="1023097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divider 2">
    <p:spTree>
      <p:nvGrpSpPr>
        <p:cNvPr id="1" name=""/>
        <p:cNvGrpSpPr/>
        <p:nvPr/>
      </p:nvGrpSpPr>
      <p:grpSpPr>
        <a:xfrm>
          <a:off x="0" y="0"/>
          <a:ext cx="0" cy="0"/>
          <a:chOff x="0" y="0"/>
          <a:chExt cx="0" cy="0"/>
        </a:xfrm>
      </p:grpSpPr>
      <p:sp>
        <p:nvSpPr>
          <p:cNvPr id="6" name="bg object 16">
            <a:extLst>
              <a:ext uri="{FF2B5EF4-FFF2-40B4-BE49-F238E27FC236}">
                <a16:creationId xmlns:a16="http://schemas.microsoft.com/office/drawing/2014/main" id="{2133F4BD-3A05-6BF0-9599-0623746B96D1}"/>
              </a:ext>
            </a:extLst>
          </p:cNvPr>
          <p:cNvSpPr/>
          <p:nvPr userDrawn="1"/>
        </p:nvSpPr>
        <p:spPr>
          <a:xfrm flipH="1">
            <a:off x="0" y="68"/>
            <a:ext cx="12193270" cy="6858000"/>
          </a:xfrm>
          <a:custGeom>
            <a:avLst/>
            <a:gdLst/>
            <a:ahLst/>
            <a:cxnLst/>
            <a:rect l="l" t="t" r="r" b="b"/>
            <a:pathLst>
              <a:path w="12193270" h="6858000">
                <a:moveTo>
                  <a:pt x="12193206" y="0"/>
                </a:moveTo>
                <a:lnTo>
                  <a:pt x="0" y="0"/>
                </a:lnTo>
                <a:lnTo>
                  <a:pt x="0" y="258064"/>
                </a:lnTo>
                <a:lnTo>
                  <a:pt x="7924190" y="6857936"/>
                </a:lnTo>
                <a:lnTo>
                  <a:pt x="12193206" y="6857936"/>
                </a:lnTo>
                <a:lnTo>
                  <a:pt x="12193206" y="0"/>
                </a:lnTo>
                <a:close/>
              </a:path>
            </a:pathLst>
          </a:custGeom>
          <a:solidFill>
            <a:srgbClr val="092147"/>
          </a:solidFill>
        </p:spPr>
        <p:txBody>
          <a:bodyPr wrap="square" lIns="0" tIns="0" rIns="0" bIns="0" rtlCol="0"/>
          <a:lstStyle/>
          <a:p>
            <a:endParaRPr/>
          </a:p>
        </p:txBody>
      </p:sp>
      <p:sp>
        <p:nvSpPr>
          <p:cNvPr id="2" name="Title 1">
            <a:extLst>
              <a:ext uri="{FF2B5EF4-FFF2-40B4-BE49-F238E27FC236}">
                <a16:creationId xmlns:a16="http://schemas.microsoft.com/office/drawing/2014/main" id="{CD761E9E-ED51-992F-D7E0-B9A9CFC550B3}"/>
              </a:ext>
            </a:extLst>
          </p:cNvPr>
          <p:cNvSpPr>
            <a:spLocks noGrp="1"/>
          </p:cNvSpPr>
          <p:nvPr>
            <p:ph type="ctrTitle" hasCustomPrompt="1"/>
          </p:nvPr>
        </p:nvSpPr>
        <p:spPr>
          <a:xfrm>
            <a:off x="794045" y="4313933"/>
            <a:ext cx="3854155" cy="1786731"/>
          </a:xfrm>
        </p:spPr>
        <p:txBody>
          <a:bodyPr anchor="t" anchorCtr="0"/>
          <a:lstStyle>
            <a:lvl1pPr algn="l">
              <a:lnSpc>
                <a:spcPts val="4700"/>
              </a:lnSpc>
              <a:defRPr sz="3600">
                <a:solidFill>
                  <a:schemeClr val="bg1"/>
                </a:solidFill>
              </a:defRPr>
            </a:lvl1pPr>
          </a:lstStyle>
          <a:p>
            <a:r>
              <a:rPr lang="en-GB" dirty="0"/>
              <a:t>Section title</a:t>
            </a:r>
          </a:p>
        </p:txBody>
      </p:sp>
      <p:sp>
        <p:nvSpPr>
          <p:cNvPr id="4" name="Picture Placeholder 3">
            <a:extLst>
              <a:ext uri="{FF2B5EF4-FFF2-40B4-BE49-F238E27FC236}">
                <a16:creationId xmlns:a16="http://schemas.microsoft.com/office/drawing/2014/main" id="{033F56EB-3E8E-3A6B-FF7F-5BC6CD9B42B1}"/>
              </a:ext>
            </a:extLst>
          </p:cNvPr>
          <p:cNvSpPr>
            <a:spLocks noGrp="1"/>
          </p:cNvSpPr>
          <p:nvPr>
            <p:ph type="pic" sz="quarter" idx="10"/>
          </p:nvPr>
        </p:nvSpPr>
        <p:spPr>
          <a:xfrm>
            <a:off x="4244197" y="250167"/>
            <a:ext cx="7947803" cy="6607833"/>
          </a:xfrm>
          <a:custGeom>
            <a:avLst/>
            <a:gdLst>
              <a:gd name="connsiteX0" fmla="*/ 0 w 7947804"/>
              <a:gd name="connsiteY0" fmla="*/ 6780294 h 6780294"/>
              <a:gd name="connsiteX1" fmla="*/ 0 w 7947804"/>
              <a:gd name="connsiteY1" fmla="*/ 0 h 6780294"/>
              <a:gd name="connsiteX2" fmla="*/ 7947804 w 7947804"/>
              <a:gd name="connsiteY2" fmla="*/ 6780294 h 6780294"/>
              <a:gd name="connsiteX3" fmla="*/ 0 w 7947804"/>
              <a:gd name="connsiteY3" fmla="*/ 6780294 h 6780294"/>
              <a:gd name="connsiteX0" fmla="*/ 0 w 7947804"/>
              <a:gd name="connsiteY0" fmla="*/ 6607765 h 6607765"/>
              <a:gd name="connsiteX1" fmla="*/ 7944929 w 7947804"/>
              <a:gd name="connsiteY1" fmla="*/ 0 h 6607765"/>
              <a:gd name="connsiteX2" fmla="*/ 7947804 w 7947804"/>
              <a:gd name="connsiteY2" fmla="*/ 6607765 h 6607765"/>
              <a:gd name="connsiteX3" fmla="*/ 0 w 7947804"/>
              <a:gd name="connsiteY3" fmla="*/ 6607765 h 6607765"/>
            </a:gdLst>
            <a:ahLst/>
            <a:cxnLst>
              <a:cxn ang="0">
                <a:pos x="connsiteX0" y="connsiteY0"/>
              </a:cxn>
              <a:cxn ang="0">
                <a:pos x="connsiteX1" y="connsiteY1"/>
              </a:cxn>
              <a:cxn ang="0">
                <a:pos x="connsiteX2" y="connsiteY2"/>
              </a:cxn>
              <a:cxn ang="0">
                <a:pos x="connsiteX3" y="connsiteY3"/>
              </a:cxn>
            </a:cxnLst>
            <a:rect l="l" t="t" r="r" b="b"/>
            <a:pathLst>
              <a:path w="7947804" h="6607765">
                <a:moveTo>
                  <a:pt x="0" y="6607765"/>
                </a:moveTo>
                <a:lnTo>
                  <a:pt x="7944929" y="0"/>
                </a:lnTo>
                <a:cubicBezTo>
                  <a:pt x="7945887" y="2202588"/>
                  <a:pt x="7946846" y="4405177"/>
                  <a:pt x="7947804" y="6607765"/>
                </a:cubicBezTo>
                <a:lnTo>
                  <a:pt x="0" y="6607765"/>
                </a:lnTo>
                <a:close/>
              </a:path>
            </a:pathLst>
          </a:custGeom>
          <a:blipFill>
            <a:blip r:embed="rId2"/>
            <a:stretch>
              <a:fillRect/>
            </a:stretch>
          </a:blipFill>
        </p:spPr>
        <p:txBody>
          <a:bodyPr/>
          <a:lstStyle/>
          <a:p>
            <a:r>
              <a:rPr lang="en-US"/>
              <a:t>Click icon to add picture</a:t>
            </a:r>
            <a:endParaRPr lang="en-GB"/>
          </a:p>
        </p:txBody>
      </p:sp>
    </p:spTree>
    <p:extLst>
      <p:ext uri="{BB962C8B-B14F-4D97-AF65-F5344CB8AC3E}">
        <p14:creationId xmlns:p14="http://schemas.microsoft.com/office/powerpoint/2010/main" val="3866505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Single column">
    <p:spTree>
      <p:nvGrpSpPr>
        <p:cNvPr id="1" name=""/>
        <p:cNvGrpSpPr/>
        <p:nvPr/>
      </p:nvGrpSpPr>
      <p:grpSpPr>
        <a:xfrm>
          <a:off x="0" y="0"/>
          <a:ext cx="0" cy="0"/>
          <a:chOff x="0" y="0"/>
          <a:chExt cx="0" cy="0"/>
        </a:xfrm>
      </p:grpSpPr>
      <p:sp>
        <p:nvSpPr>
          <p:cNvPr id="11" name="object 5">
            <a:extLst>
              <a:ext uri="{FF2B5EF4-FFF2-40B4-BE49-F238E27FC236}">
                <a16:creationId xmlns:a16="http://schemas.microsoft.com/office/drawing/2014/main" id="{3260914D-2179-F5E7-6AEF-1B3FCD15B664}"/>
              </a:ext>
            </a:extLst>
          </p:cNvPr>
          <p:cNvSpPr/>
          <p:nvPr/>
        </p:nvSpPr>
        <p:spPr>
          <a:xfrm>
            <a:off x="0" y="6320155"/>
            <a:ext cx="12193270" cy="537845"/>
          </a:xfrm>
          <a:custGeom>
            <a:avLst/>
            <a:gdLst/>
            <a:ahLst/>
            <a:cxnLst/>
            <a:rect l="l" t="t" r="r" b="b"/>
            <a:pathLst>
              <a:path w="12193270" h="537845">
                <a:moveTo>
                  <a:pt x="12193206" y="0"/>
                </a:moveTo>
                <a:lnTo>
                  <a:pt x="0" y="0"/>
                </a:lnTo>
                <a:lnTo>
                  <a:pt x="0" y="537654"/>
                </a:lnTo>
                <a:lnTo>
                  <a:pt x="12193206" y="537654"/>
                </a:lnTo>
                <a:lnTo>
                  <a:pt x="12193206" y="0"/>
                </a:lnTo>
                <a:close/>
              </a:path>
            </a:pathLst>
          </a:custGeom>
          <a:solidFill>
            <a:schemeClr val="tx2"/>
          </a:solidFill>
        </p:spPr>
        <p:txBody>
          <a:bodyPr wrap="square" lIns="0" tIns="0" rIns="0" bIns="0" rtlCol="0"/>
          <a:lstStyle/>
          <a:p>
            <a:endParaRPr dirty="0"/>
          </a:p>
        </p:txBody>
      </p:sp>
      <p:sp>
        <p:nvSpPr>
          <p:cNvPr id="2" name="Title 1">
            <a:extLst>
              <a:ext uri="{FF2B5EF4-FFF2-40B4-BE49-F238E27FC236}">
                <a16:creationId xmlns:a16="http://schemas.microsoft.com/office/drawing/2014/main" id="{8BCD3216-EE4B-142A-37B2-8F088BC53FF9}"/>
              </a:ext>
            </a:extLst>
          </p:cNvPr>
          <p:cNvSpPr>
            <a:spLocks noGrp="1"/>
          </p:cNvSpPr>
          <p:nvPr userDrawn="1">
            <p:ph type="title" hasCustomPrompt="1"/>
          </p:nvPr>
        </p:nvSpPr>
        <p:spPr/>
        <p:txBody>
          <a:bodyPr/>
          <a:lstStyle>
            <a:lvl1pPr>
              <a:defRPr>
                <a:solidFill>
                  <a:schemeClr val="tx2"/>
                </a:solidFill>
              </a:defRPr>
            </a:lvl1pPr>
          </a:lstStyle>
          <a:p>
            <a:r>
              <a:rPr lang="en-US" dirty="0"/>
              <a:t>Heading</a:t>
            </a:r>
            <a:endParaRPr lang="en-GB" dirty="0"/>
          </a:p>
        </p:txBody>
      </p:sp>
      <p:sp>
        <p:nvSpPr>
          <p:cNvPr id="3" name="Content Placeholder 2">
            <a:extLst>
              <a:ext uri="{FF2B5EF4-FFF2-40B4-BE49-F238E27FC236}">
                <a16:creationId xmlns:a16="http://schemas.microsoft.com/office/drawing/2014/main" id="{43993640-ACD6-D0FB-E6D2-1A10789FAB47}"/>
              </a:ext>
            </a:extLst>
          </p:cNvPr>
          <p:cNvSpPr>
            <a:spLocks noGrp="1"/>
          </p:cNvSpPr>
          <p:nvPr userDrawn="1">
            <p:ph idx="1"/>
          </p:nvPr>
        </p:nvSpPr>
        <p:spPr>
          <a:xfrm>
            <a:off x="790574" y="1759636"/>
            <a:ext cx="10596563" cy="377688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FA1F628B-3C3B-56B9-B7C1-39C05962BD71}"/>
              </a:ext>
            </a:extLst>
          </p:cNvPr>
          <p:cNvSpPr>
            <a:spLocks noGrp="1"/>
          </p:cNvSpPr>
          <p:nvPr userDrawn="1">
            <p:ph type="sldNum" sz="quarter" idx="10"/>
          </p:nvPr>
        </p:nvSpPr>
        <p:spPr>
          <a:xfrm>
            <a:off x="11691143" y="6438899"/>
            <a:ext cx="269875" cy="257175"/>
          </a:xfrm>
          <a:prstGeom prst="rect">
            <a:avLst/>
          </a:prstGeom>
        </p:spPr>
        <p:txBody>
          <a:bodyPr/>
          <a:lstStyle>
            <a:lvl1pPr>
              <a:defRPr>
                <a:solidFill>
                  <a:schemeClr val="bg1"/>
                </a:solidFill>
              </a:defRPr>
            </a:lvl1pPr>
          </a:lstStyle>
          <a:p>
            <a:fld id="{7CC3F808-C7E8-4131-9EFE-B613B7BC3B90}" type="slidenum">
              <a:rPr lang="en-GB" smtClean="0"/>
              <a:pPr/>
              <a:t>‹#›</a:t>
            </a:fld>
            <a:endParaRPr lang="en-GB" dirty="0"/>
          </a:p>
        </p:txBody>
      </p:sp>
      <p:grpSp>
        <p:nvGrpSpPr>
          <p:cNvPr id="23" name="Group 22">
            <a:extLst>
              <a:ext uri="{FF2B5EF4-FFF2-40B4-BE49-F238E27FC236}">
                <a16:creationId xmlns:a16="http://schemas.microsoft.com/office/drawing/2014/main" id="{789562BF-709C-4632-9ABB-4C737CB763F9}"/>
              </a:ext>
            </a:extLst>
          </p:cNvPr>
          <p:cNvGrpSpPr/>
          <p:nvPr userDrawn="1"/>
        </p:nvGrpSpPr>
        <p:grpSpPr>
          <a:xfrm>
            <a:off x="316179" y="6438899"/>
            <a:ext cx="2926714" cy="297053"/>
            <a:chOff x="316179" y="6438899"/>
            <a:chExt cx="2926714" cy="297053"/>
          </a:xfrm>
        </p:grpSpPr>
        <p:pic>
          <p:nvPicPr>
            <p:cNvPr id="22" name="Picture 21">
              <a:extLst>
                <a:ext uri="{FF2B5EF4-FFF2-40B4-BE49-F238E27FC236}">
                  <a16:creationId xmlns:a16="http://schemas.microsoft.com/office/drawing/2014/main" id="{F9E6E1D9-0164-49D5-AB17-F7F0D91798E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032"/>
            <a:stretch/>
          </p:blipFill>
          <p:spPr>
            <a:xfrm>
              <a:off x="600074" y="6438899"/>
              <a:ext cx="2642819" cy="297053"/>
            </a:xfrm>
            <a:prstGeom prst="rect">
              <a:avLst/>
            </a:prstGeom>
          </p:spPr>
        </p:pic>
        <p:sp>
          <p:nvSpPr>
            <p:cNvPr id="12" name="object 6">
              <a:extLst>
                <a:ext uri="{FF2B5EF4-FFF2-40B4-BE49-F238E27FC236}">
                  <a16:creationId xmlns:a16="http://schemas.microsoft.com/office/drawing/2014/main" id="{939C92E6-C602-0651-B37F-991BF596228E}"/>
                </a:ext>
              </a:extLst>
            </p:cNvPr>
            <p:cNvSpPr/>
            <p:nvPr/>
          </p:nvSpPr>
          <p:spPr>
            <a:xfrm>
              <a:off x="316179" y="6458418"/>
              <a:ext cx="254635" cy="254635"/>
            </a:xfrm>
            <a:custGeom>
              <a:avLst/>
              <a:gdLst/>
              <a:ahLst/>
              <a:cxnLst/>
              <a:rect l="l" t="t" r="r" b="b"/>
              <a:pathLst>
                <a:path w="254634" h="254634">
                  <a:moveTo>
                    <a:pt x="254419" y="0"/>
                  </a:moveTo>
                  <a:lnTo>
                    <a:pt x="126784" y="105625"/>
                  </a:lnTo>
                  <a:lnTo>
                    <a:pt x="0" y="25"/>
                  </a:lnTo>
                  <a:lnTo>
                    <a:pt x="0" y="254419"/>
                  </a:lnTo>
                  <a:lnTo>
                    <a:pt x="254419" y="254419"/>
                  </a:lnTo>
                  <a:lnTo>
                    <a:pt x="254419" y="0"/>
                  </a:lnTo>
                  <a:close/>
                </a:path>
              </a:pathLst>
            </a:custGeom>
            <a:solidFill>
              <a:schemeClr val="bg1"/>
            </a:solidFill>
          </p:spPr>
          <p:txBody>
            <a:bodyPr wrap="square" lIns="0" tIns="0" rIns="0" bIns="0" rtlCol="0"/>
            <a:lstStyle/>
            <a:p>
              <a:endParaRPr/>
            </a:p>
          </p:txBody>
        </p:sp>
      </p:grpSp>
    </p:spTree>
    <p:extLst>
      <p:ext uri="{BB962C8B-B14F-4D97-AF65-F5344CB8AC3E}">
        <p14:creationId xmlns:p14="http://schemas.microsoft.com/office/powerpoint/2010/main" val="373956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wo column">
    <p:spTree>
      <p:nvGrpSpPr>
        <p:cNvPr id="1" name=""/>
        <p:cNvGrpSpPr/>
        <p:nvPr/>
      </p:nvGrpSpPr>
      <p:grpSpPr>
        <a:xfrm>
          <a:off x="0" y="0"/>
          <a:ext cx="0" cy="0"/>
          <a:chOff x="0" y="0"/>
          <a:chExt cx="0" cy="0"/>
        </a:xfrm>
      </p:grpSpPr>
      <p:sp>
        <p:nvSpPr>
          <p:cNvPr id="11" name="object 5">
            <a:extLst>
              <a:ext uri="{FF2B5EF4-FFF2-40B4-BE49-F238E27FC236}">
                <a16:creationId xmlns:a16="http://schemas.microsoft.com/office/drawing/2014/main" id="{3260914D-2179-F5E7-6AEF-1B3FCD15B664}"/>
              </a:ext>
            </a:extLst>
          </p:cNvPr>
          <p:cNvSpPr/>
          <p:nvPr/>
        </p:nvSpPr>
        <p:spPr>
          <a:xfrm>
            <a:off x="0" y="6320345"/>
            <a:ext cx="12193270" cy="537845"/>
          </a:xfrm>
          <a:custGeom>
            <a:avLst/>
            <a:gdLst/>
            <a:ahLst/>
            <a:cxnLst/>
            <a:rect l="l" t="t" r="r" b="b"/>
            <a:pathLst>
              <a:path w="12193270" h="537845">
                <a:moveTo>
                  <a:pt x="12193206" y="0"/>
                </a:moveTo>
                <a:lnTo>
                  <a:pt x="0" y="0"/>
                </a:lnTo>
                <a:lnTo>
                  <a:pt x="0" y="537654"/>
                </a:lnTo>
                <a:lnTo>
                  <a:pt x="12193206" y="537654"/>
                </a:lnTo>
                <a:lnTo>
                  <a:pt x="12193206" y="0"/>
                </a:lnTo>
                <a:close/>
              </a:path>
            </a:pathLst>
          </a:custGeom>
          <a:solidFill>
            <a:schemeClr val="tx2"/>
          </a:solidFill>
        </p:spPr>
        <p:txBody>
          <a:bodyPr wrap="square" lIns="0" tIns="0" rIns="0" bIns="0" rtlCol="0"/>
          <a:lstStyle/>
          <a:p>
            <a:endParaRPr dirty="0"/>
          </a:p>
        </p:txBody>
      </p:sp>
      <p:sp>
        <p:nvSpPr>
          <p:cNvPr id="2" name="Title 1">
            <a:extLst>
              <a:ext uri="{FF2B5EF4-FFF2-40B4-BE49-F238E27FC236}">
                <a16:creationId xmlns:a16="http://schemas.microsoft.com/office/drawing/2014/main" id="{8BCD3216-EE4B-142A-37B2-8F088BC53FF9}"/>
              </a:ext>
            </a:extLst>
          </p:cNvPr>
          <p:cNvSpPr>
            <a:spLocks noGrp="1"/>
          </p:cNvSpPr>
          <p:nvPr userDrawn="1">
            <p:ph type="title" hasCustomPrompt="1"/>
          </p:nvPr>
        </p:nvSpPr>
        <p:spPr/>
        <p:txBody>
          <a:bodyPr/>
          <a:lstStyle>
            <a:lvl1pPr>
              <a:defRPr>
                <a:solidFill>
                  <a:schemeClr val="tx2"/>
                </a:solidFill>
              </a:defRPr>
            </a:lvl1pPr>
          </a:lstStyle>
          <a:p>
            <a:r>
              <a:rPr lang="en-US" dirty="0"/>
              <a:t>Heading</a:t>
            </a:r>
            <a:endParaRPr lang="en-GB" dirty="0"/>
          </a:p>
        </p:txBody>
      </p:sp>
      <p:sp>
        <p:nvSpPr>
          <p:cNvPr id="3" name="Content Placeholder 2">
            <a:extLst>
              <a:ext uri="{FF2B5EF4-FFF2-40B4-BE49-F238E27FC236}">
                <a16:creationId xmlns:a16="http://schemas.microsoft.com/office/drawing/2014/main" id="{43993640-ACD6-D0FB-E6D2-1A10789FAB47}"/>
              </a:ext>
            </a:extLst>
          </p:cNvPr>
          <p:cNvSpPr>
            <a:spLocks noGrp="1"/>
          </p:cNvSpPr>
          <p:nvPr userDrawn="1">
            <p:ph idx="1"/>
          </p:nvPr>
        </p:nvSpPr>
        <p:spPr>
          <a:xfrm>
            <a:off x="790574" y="1759636"/>
            <a:ext cx="5059643" cy="377688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a:extLst>
              <a:ext uri="{FF2B5EF4-FFF2-40B4-BE49-F238E27FC236}">
                <a16:creationId xmlns:a16="http://schemas.microsoft.com/office/drawing/2014/main" id="{FA1F628B-3C3B-56B9-B7C1-39C05962BD71}"/>
              </a:ext>
            </a:extLst>
          </p:cNvPr>
          <p:cNvSpPr>
            <a:spLocks noGrp="1"/>
          </p:cNvSpPr>
          <p:nvPr userDrawn="1">
            <p:ph type="sldNum" sz="quarter" idx="10"/>
          </p:nvPr>
        </p:nvSpPr>
        <p:spPr>
          <a:xfrm>
            <a:off x="11691143" y="6438899"/>
            <a:ext cx="269875" cy="257175"/>
          </a:xfrm>
          <a:prstGeom prst="rect">
            <a:avLst/>
          </a:prstGeom>
        </p:spPr>
        <p:txBody>
          <a:bodyPr/>
          <a:lstStyle>
            <a:lvl1pPr>
              <a:defRPr>
                <a:solidFill>
                  <a:schemeClr val="bg1"/>
                </a:solidFill>
              </a:defRPr>
            </a:lvl1pPr>
          </a:lstStyle>
          <a:p>
            <a:fld id="{7CC3F808-C7E8-4131-9EFE-B613B7BC3B90}" type="slidenum">
              <a:rPr lang="en-GB" smtClean="0"/>
              <a:pPr/>
              <a:t>‹#›</a:t>
            </a:fld>
            <a:endParaRPr lang="en-GB"/>
          </a:p>
        </p:txBody>
      </p:sp>
      <p:sp>
        <p:nvSpPr>
          <p:cNvPr id="6" name="Content Placeholder 2">
            <a:extLst>
              <a:ext uri="{FF2B5EF4-FFF2-40B4-BE49-F238E27FC236}">
                <a16:creationId xmlns:a16="http://schemas.microsoft.com/office/drawing/2014/main" id="{A6039FF1-6A15-29CE-1C78-37FA0E0DC74D}"/>
              </a:ext>
            </a:extLst>
          </p:cNvPr>
          <p:cNvSpPr>
            <a:spLocks noGrp="1"/>
          </p:cNvSpPr>
          <p:nvPr userDrawn="1">
            <p:ph idx="11"/>
          </p:nvPr>
        </p:nvSpPr>
        <p:spPr>
          <a:xfrm>
            <a:off x="6341781" y="1759636"/>
            <a:ext cx="5059643" cy="3776889"/>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3" name="Group 12">
            <a:extLst>
              <a:ext uri="{FF2B5EF4-FFF2-40B4-BE49-F238E27FC236}">
                <a16:creationId xmlns:a16="http://schemas.microsoft.com/office/drawing/2014/main" id="{592B2C36-95E6-467B-9243-129A97F24B4B}"/>
              </a:ext>
            </a:extLst>
          </p:cNvPr>
          <p:cNvGrpSpPr/>
          <p:nvPr userDrawn="1"/>
        </p:nvGrpSpPr>
        <p:grpSpPr>
          <a:xfrm>
            <a:off x="316179" y="6438899"/>
            <a:ext cx="2926714" cy="297053"/>
            <a:chOff x="316179" y="6438899"/>
            <a:chExt cx="2926714" cy="297053"/>
          </a:xfrm>
        </p:grpSpPr>
        <p:pic>
          <p:nvPicPr>
            <p:cNvPr id="14" name="Picture 13">
              <a:extLst>
                <a:ext uri="{FF2B5EF4-FFF2-40B4-BE49-F238E27FC236}">
                  <a16:creationId xmlns:a16="http://schemas.microsoft.com/office/drawing/2014/main" id="{7F4D5055-8A98-4FB3-9EAB-F90E47333D1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032"/>
            <a:stretch/>
          </p:blipFill>
          <p:spPr>
            <a:xfrm>
              <a:off x="600074" y="6438899"/>
              <a:ext cx="2642819" cy="297053"/>
            </a:xfrm>
            <a:prstGeom prst="rect">
              <a:avLst/>
            </a:prstGeom>
          </p:spPr>
        </p:pic>
        <p:sp>
          <p:nvSpPr>
            <p:cNvPr id="15" name="object 6">
              <a:extLst>
                <a:ext uri="{FF2B5EF4-FFF2-40B4-BE49-F238E27FC236}">
                  <a16:creationId xmlns:a16="http://schemas.microsoft.com/office/drawing/2014/main" id="{4D71878C-405C-4B8F-A753-8B7ED6E1ED67}"/>
                </a:ext>
              </a:extLst>
            </p:cNvPr>
            <p:cNvSpPr/>
            <p:nvPr/>
          </p:nvSpPr>
          <p:spPr>
            <a:xfrm>
              <a:off x="316179" y="6458418"/>
              <a:ext cx="254635" cy="254635"/>
            </a:xfrm>
            <a:custGeom>
              <a:avLst/>
              <a:gdLst/>
              <a:ahLst/>
              <a:cxnLst/>
              <a:rect l="l" t="t" r="r" b="b"/>
              <a:pathLst>
                <a:path w="254634" h="254634">
                  <a:moveTo>
                    <a:pt x="254419" y="0"/>
                  </a:moveTo>
                  <a:lnTo>
                    <a:pt x="126784" y="105625"/>
                  </a:lnTo>
                  <a:lnTo>
                    <a:pt x="0" y="25"/>
                  </a:lnTo>
                  <a:lnTo>
                    <a:pt x="0" y="254419"/>
                  </a:lnTo>
                  <a:lnTo>
                    <a:pt x="254419" y="254419"/>
                  </a:lnTo>
                  <a:lnTo>
                    <a:pt x="254419" y="0"/>
                  </a:lnTo>
                  <a:close/>
                </a:path>
              </a:pathLst>
            </a:custGeom>
            <a:solidFill>
              <a:schemeClr val="bg1"/>
            </a:solidFill>
          </p:spPr>
          <p:txBody>
            <a:bodyPr wrap="square" lIns="0" tIns="0" rIns="0" bIns="0" rtlCol="0"/>
            <a:lstStyle/>
            <a:p>
              <a:endParaRPr/>
            </a:p>
          </p:txBody>
        </p:sp>
      </p:grpSp>
    </p:spTree>
    <p:extLst>
      <p:ext uri="{BB962C8B-B14F-4D97-AF65-F5344CB8AC3E}">
        <p14:creationId xmlns:p14="http://schemas.microsoft.com/office/powerpoint/2010/main" val="1996378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image 1">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78AB8AC-51C0-A282-3E41-4FF8078F8B66}"/>
              </a:ext>
            </a:extLst>
          </p:cNvPr>
          <p:cNvSpPr>
            <a:spLocks noGrp="1"/>
          </p:cNvSpPr>
          <p:nvPr>
            <p:ph type="pic" sz="quarter" idx="11" hasCustomPrompt="1"/>
          </p:nvPr>
        </p:nvSpPr>
        <p:spPr>
          <a:xfrm>
            <a:off x="6341780" y="0"/>
            <a:ext cx="5850219" cy="6320155"/>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ctr" anchorCtr="0"/>
          <a:lstStyle>
            <a:lvl1pPr algn="ctr">
              <a:defRPr>
                <a:solidFill>
                  <a:schemeClr val="bg1"/>
                </a:solidFill>
              </a:defRPr>
            </a:lvl1pPr>
          </a:lstStyle>
          <a:p>
            <a:r>
              <a:rPr lang="en-GB" dirty="0"/>
              <a:t>Click to add picture</a:t>
            </a:r>
          </a:p>
        </p:txBody>
      </p:sp>
      <p:sp>
        <p:nvSpPr>
          <p:cNvPr id="2" name="Title 1">
            <a:extLst>
              <a:ext uri="{FF2B5EF4-FFF2-40B4-BE49-F238E27FC236}">
                <a16:creationId xmlns:a16="http://schemas.microsoft.com/office/drawing/2014/main" id="{8BCD3216-EE4B-142A-37B2-8F088BC53FF9}"/>
              </a:ext>
            </a:extLst>
          </p:cNvPr>
          <p:cNvSpPr>
            <a:spLocks noGrp="1"/>
          </p:cNvSpPr>
          <p:nvPr>
            <p:ph type="title" hasCustomPrompt="1"/>
          </p:nvPr>
        </p:nvSpPr>
        <p:spPr>
          <a:xfrm>
            <a:off x="803274" y="805180"/>
            <a:ext cx="5046943" cy="1094014"/>
          </a:xfrm>
        </p:spPr>
        <p:txBody>
          <a:bodyPr/>
          <a:lstStyle>
            <a:lvl1pPr>
              <a:lnSpc>
                <a:spcPts val="4000"/>
              </a:lnSpc>
              <a:defRPr>
                <a:solidFill>
                  <a:schemeClr val="tx2"/>
                </a:solidFill>
              </a:defRPr>
            </a:lvl1pPr>
          </a:lstStyle>
          <a:p>
            <a:r>
              <a:rPr lang="en-US" dirty="0"/>
              <a:t>Heading</a:t>
            </a:r>
            <a:endParaRPr lang="en-GB" dirty="0"/>
          </a:p>
        </p:txBody>
      </p:sp>
      <p:sp>
        <p:nvSpPr>
          <p:cNvPr id="14" name="Text Placeholder 13">
            <a:extLst>
              <a:ext uri="{FF2B5EF4-FFF2-40B4-BE49-F238E27FC236}">
                <a16:creationId xmlns:a16="http://schemas.microsoft.com/office/drawing/2014/main" id="{4D4EDD70-4D9F-74D7-CC79-3FFEE13768B9}"/>
              </a:ext>
            </a:extLst>
          </p:cNvPr>
          <p:cNvSpPr>
            <a:spLocks noGrp="1"/>
          </p:cNvSpPr>
          <p:nvPr>
            <p:ph type="body" sz="quarter" idx="12"/>
          </p:nvPr>
        </p:nvSpPr>
        <p:spPr>
          <a:xfrm>
            <a:off x="803274" y="2142653"/>
            <a:ext cx="5046943" cy="3393871"/>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object 6">
            <a:extLst>
              <a:ext uri="{FF2B5EF4-FFF2-40B4-BE49-F238E27FC236}">
                <a16:creationId xmlns:a16="http://schemas.microsoft.com/office/drawing/2014/main" id="{DE730B1B-F47E-F663-D5A7-1F15CBC7E9A7}"/>
              </a:ext>
            </a:extLst>
          </p:cNvPr>
          <p:cNvSpPr/>
          <p:nvPr/>
        </p:nvSpPr>
        <p:spPr>
          <a:xfrm>
            <a:off x="0" y="6320155"/>
            <a:ext cx="12193270" cy="537845"/>
          </a:xfrm>
          <a:custGeom>
            <a:avLst/>
            <a:gdLst/>
            <a:ahLst/>
            <a:cxnLst/>
            <a:rect l="l" t="t" r="r" b="b"/>
            <a:pathLst>
              <a:path w="12193270" h="537845">
                <a:moveTo>
                  <a:pt x="12193206" y="0"/>
                </a:moveTo>
                <a:lnTo>
                  <a:pt x="0" y="0"/>
                </a:lnTo>
                <a:lnTo>
                  <a:pt x="0" y="537654"/>
                </a:lnTo>
                <a:lnTo>
                  <a:pt x="12193206" y="537654"/>
                </a:lnTo>
                <a:lnTo>
                  <a:pt x="12193206" y="0"/>
                </a:lnTo>
                <a:close/>
              </a:path>
            </a:pathLst>
          </a:custGeom>
          <a:solidFill>
            <a:schemeClr val="tx2"/>
          </a:solidFill>
        </p:spPr>
        <p:txBody>
          <a:bodyPr wrap="square" lIns="0" tIns="0" rIns="0" bIns="0" rtlCol="0"/>
          <a:lstStyle/>
          <a:p>
            <a:endParaRPr dirty="0"/>
          </a:p>
        </p:txBody>
      </p:sp>
      <p:sp>
        <p:nvSpPr>
          <p:cNvPr id="7" name="Slide Number Placeholder 6">
            <a:extLst>
              <a:ext uri="{FF2B5EF4-FFF2-40B4-BE49-F238E27FC236}">
                <a16:creationId xmlns:a16="http://schemas.microsoft.com/office/drawing/2014/main" id="{FA1F628B-3C3B-56B9-B7C1-39C05962BD71}"/>
              </a:ext>
            </a:extLst>
          </p:cNvPr>
          <p:cNvSpPr>
            <a:spLocks noGrp="1"/>
          </p:cNvSpPr>
          <p:nvPr>
            <p:ph type="sldNum" sz="quarter" idx="10"/>
          </p:nvPr>
        </p:nvSpPr>
        <p:spPr>
          <a:xfrm>
            <a:off x="11691143" y="6438899"/>
            <a:ext cx="269875" cy="257175"/>
          </a:xfrm>
          <a:prstGeom prst="rect">
            <a:avLst/>
          </a:prstGeom>
        </p:spPr>
        <p:txBody>
          <a:bodyPr/>
          <a:lstStyle>
            <a:lvl1pPr>
              <a:defRPr>
                <a:solidFill>
                  <a:schemeClr val="bg1"/>
                </a:solidFill>
              </a:defRPr>
            </a:lvl1pPr>
          </a:lstStyle>
          <a:p>
            <a:fld id="{7CC3F808-C7E8-4131-9EFE-B613B7BC3B90}" type="slidenum">
              <a:rPr lang="en-GB" smtClean="0"/>
              <a:pPr/>
              <a:t>‹#›</a:t>
            </a:fld>
            <a:endParaRPr lang="en-GB" dirty="0"/>
          </a:p>
        </p:txBody>
      </p:sp>
      <p:grpSp>
        <p:nvGrpSpPr>
          <p:cNvPr id="12" name="Group 11">
            <a:extLst>
              <a:ext uri="{FF2B5EF4-FFF2-40B4-BE49-F238E27FC236}">
                <a16:creationId xmlns:a16="http://schemas.microsoft.com/office/drawing/2014/main" id="{21C710AF-4B2A-4BBB-8788-8441A63BFD19}"/>
              </a:ext>
            </a:extLst>
          </p:cNvPr>
          <p:cNvGrpSpPr/>
          <p:nvPr userDrawn="1"/>
        </p:nvGrpSpPr>
        <p:grpSpPr>
          <a:xfrm>
            <a:off x="316179" y="6438899"/>
            <a:ext cx="2926714" cy="297053"/>
            <a:chOff x="316179" y="6438899"/>
            <a:chExt cx="2926714" cy="297053"/>
          </a:xfrm>
        </p:grpSpPr>
        <p:pic>
          <p:nvPicPr>
            <p:cNvPr id="13" name="Picture 12">
              <a:extLst>
                <a:ext uri="{FF2B5EF4-FFF2-40B4-BE49-F238E27FC236}">
                  <a16:creationId xmlns:a16="http://schemas.microsoft.com/office/drawing/2014/main" id="{044B295D-1DFC-441A-8C87-EC7319DCB4E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1032"/>
            <a:stretch/>
          </p:blipFill>
          <p:spPr>
            <a:xfrm>
              <a:off x="600074" y="6438899"/>
              <a:ext cx="2642819" cy="297053"/>
            </a:xfrm>
            <a:prstGeom prst="rect">
              <a:avLst/>
            </a:prstGeom>
          </p:spPr>
        </p:pic>
        <p:sp>
          <p:nvSpPr>
            <p:cNvPr id="15" name="object 6">
              <a:extLst>
                <a:ext uri="{FF2B5EF4-FFF2-40B4-BE49-F238E27FC236}">
                  <a16:creationId xmlns:a16="http://schemas.microsoft.com/office/drawing/2014/main" id="{51AC7A92-6A29-45ED-BA28-19BF42427299}"/>
                </a:ext>
              </a:extLst>
            </p:cNvPr>
            <p:cNvSpPr/>
            <p:nvPr/>
          </p:nvSpPr>
          <p:spPr>
            <a:xfrm>
              <a:off x="316179" y="6458418"/>
              <a:ext cx="254635" cy="254635"/>
            </a:xfrm>
            <a:custGeom>
              <a:avLst/>
              <a:gdLst/>
              <a:ahLst/>
              <a:cxnLst/>
              <a:rect l="l" t="t" r="r" b="b"/>
              <a:pathLst>
                <a:path w="254634" h="254634">
                  <a:moveTo>
                    <a:pt x="254419" y="0"/>
                  </a:moveTo>
                  <a:lnTo>
                    <a:pt x="126784" y="105625"/>
                  </a:lnTo>
                  <a:lnTo>
                    <a:pt x="0" y="25"/>
                  </a:lnTo>
                  <a:lnTo>
                    <a:pt x="0" y="254419"/>
                  </a:lnTo>
                  <a:lnTo>
                    <a:pt x="254419" y="254419"/>
                  </a:lnTo>
                  <a:lnTo>
                    <a:pt x="254419" y="0"/>
                  </a:lnTo>
                  <a:close/>
                </a:path>
              </a:pathLst>
            </a:custGeom>
            <a:solidFill>
              <a:schemeClr val="bg1"/>
            </a:solidFill>
          </p:spPr>
          <p:txBody>
            <a:bodyPr wrap="square" lIns="0" tIns="0" rIns="0" bIns="0" rtlCol="0"/>
            <a:lstStyle/>
            <a:p>
              <a:endParaRPr/>
            </a:p>
          </p:txBody>
        </p:sp>
      </p:grpSp>
    </p:spTree>
    <p:extLst>
      <p:ext uri="{BB962C8B-B14F-4D97-AF65-F5344CB8AC3E}">
        <p14:creationId xmlns:p14="http://schemas.microsoft.com/office/powerpoint/2010/main" val="3624658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image 2">
    <p:spTree>
      <p:nvGrpSpPr>
        <p:cNvPr id="1" name=""/>
        <p:cNvGrpSpPr/>
        <p:nvPr/>
      </p:nvGrpSpPr>
      <p:grpSpPr>
        <a:xfrm>
          <a:off x="0" y="0"/>
          <a:ext cx="0" cy="0"/>
          <a:chOff x="0" y="0"/>
          <a:chExt cx="0" cy="0"/>
        </a:xfrm>
      </p:grpSpPr>
      <p:sp>
        <p:nvSpPr>
          <p:cNvPr id="9" name="Picture Placeholder 7">
            <a:extLst>
              <a:ext uri="{FF2B5EF4-FFF2-40B4-BE49-F238E27FC236}">
                <a16:creationId xmlns:a16="http://schemas.microsoft.com/office/drawing/2014/main" id="{4D3C0B78-D624-3C20-A0D8-A752505C93D5}"/>
              </a:ext>
            </a:extLst>
          </p:cNvPr>
          <p:cNvSpPr>
            <a:spLocks noGrp="1"/>
          </p:cNvSpPr>
          <p:nvPr>
            <p:ph type="pic" sz="quarter" idx="11" hasCustomPrompt="1"/>
          </p:nvPr>
        </p:nvSpPr>
        <p:spPr>
          <a:xfrm>
            <a:off x="0" y="0"/>
            <a:ext cx="5850219" cy="6320155"/>
          </a:xfrm>
          <a:prstGeom prst="rect">
            <a:avLst/>
          </a:prstGeom>
          <a:blipFill>
            <a:blip r:embed="rId2" cstate="screen">
              <a:extLst>
                <a:ext uri="{28A0092B-C50C-407E-A947-70E740481C1C}">
                  <a14:useLocalDpi xmlns:a14="http://schemas.microsoft.com/office/drawing/2010/main"/>
                </a:ext>
              </a:extLst>
            </a:blip>
            <a:stretch>
              <a:fillRect/>
            </a:stretch>
          </a:blipFill>
        </p:spPr>
        <p:txBody>
          <a:bodyPr anchor="ctr" anchorCtr="0"/>
          <a:lstStyle>
            <a:lvl1pPr algn="ctr">
              <a:defRPr>
                <a:solidFill>
                  <a:schemeClr val="bg1"/>
                </a:solidFill>
              </a:defRPr>
            </a:lvl1pPr>
          </a:lstStyle>
          <a:p>
            <a:r>
              <a:rPr lang="en-GB" dirty="0"/>
              <a:t>Click to add picture</a:t>
            </a:r>
          </a:p>
        </p:txBody>
      </p:sp>
      <p:sp>
        <p:nvSpPr>
          <p:cNvPr id="17" name="object 6">
            <a:extLst>
              <a:ext uri="{FF2B5EF4-FFF2-40B4-BE49-F238E27FC236}">
                <a16:creationId xmlns:a16="http://schemas.microsoft.com/office/drawing/2014/main" id="{DE730B1B-F47E-F663-D5A7-1F15CBC7E9A7}"/>
              </a:ext>
            </a:extLst>
          </p:cNvPr>
          <p:cNvSpPr/>
          <p:nvPr/>
        </p:nvSpPr>
        <p:spPr>
          <a:xfrm>
            <a:off x="0" y="6320155"/>
            <a:ext cx="12193270" cy="537845"/>
          </a:xfrm>
          <a:custGeom>
            <a:avLst/>
            <a:gdLst/>
            <a:ahLst/>
            <a:cxnLst/>
            <a:rect l="l" t="t" r="r" b="b"/>
            <a:pathLst>
              <a:path w="12193270" h="537845">
                <a:moveTo>
                  <a:pt x="12193206" y="0"/>
                </a:moveTo>
                <a:lnTo>
                  <a:pt x="0" y="0"/>
                </a:lnTo>
                <a:lnTo>
                  <a:pt x="0" y="537654"/>
                </a:lnTo>
                <a:lnTo>
                  <a:pt x="12193206" y="537654"/>
                </a:lnTo>
                <a:lnTo>
                  <a:pt x="12193206" y="0"/>
                </a:lnTo>
                <a:close/>
              </a:path>
            </a:pathLst>
          </a:custGeom>
          <a:solidFill>
            <a:schemeClr val="tx2"/>
          </a:solidFill>
        </p:spPr>
        <p:txBody>
          <a:bodyPr wrap="square" lIns="0" tIns="0" rIns="0" bIns="0" rtlCol="0"/>
          <a:lstStyle/>
          <a:p>
            <a:endParaRPr/>
          </a:p>
        </p:txBody>
      </p:sp>
      <p:sp>
        <p:nvSpPr>
          <p:cNvPr id="7" name="Slide Number Placeholder 6">
            <a:extLst>
              <a:ext uri="{FF2B5EF4-FFF2-40B4-BE49-F238E27FC236}">
                <a16:creationId xmlns:a16="http://schemas.microsoft.com/office/drawing/2014/main" id="{FA1F628B-3C3B-56B9-B7C1-39C05962BD71}"/>
              </a:ext>
            </a:extLst>
          </p:cNvPr>
          <p:cNvSpPr>
            <a:spLocks noGrp="1"/>
          </p:cNvSpPr>
          <p:nvPr>
            <p:ph type="sldNum" sz="quarter" idx="10"/>
          </p:nvPr>
        </p:nvSpPr>
        <p:spPr>
          <a:xfrm>
            <a:off x="11691143" y="6438899"/>
            <a:ext cx="269875" cy="257175"/>
          </a:xfrm>
          <a:prstGeom prst="rect">
            <a:avLst/>
          </a:prstGeom>
        </p:spPr>
        <p:txBody>
          <a:bodyPr/>
          <a:lstStyle>
            <a:lvl1pPr>
              <a:defRPr>
                <a:solidFill>
                  <a:schemeClr val="bg1"/>
                </a:solidFill>
              </a:defRPr>
            </a:lvl1pPr>
          </a:lstStyle>
          <a:p>
            <a:fld id="{7CC3F808-C7E8-4131-9EFE-B613B7BC3B90}" type="slidenum">
              <a:rPr lang="en-GB" smtClean="0"/>
              <a:pPr/>
              <a:t>‹#›</a:t>
            </a:fld>
            <a:endParaRPr lang="en-GB" dirty="0"/>
          </a:p>
        </p:txBody>
      </p:sp>
      <p:sp>
        <p:nvSpPr>
          <p:cNvPr id="2" name="Title 1">
            <a:extLst>
              <a:ext uri="{FF2B5EF4-FFF2-40B4-BE49-F238E27FC236}">
                <a16:creationId xmlns:a16="http://schemas.microsoft.com/office/drawing/2014/main" id="{8BCD3216-EE4B-142A-37B2-8F088BC53FF9}"/>
              </a:ext>
            </a:extLst>
          </p:cNvPr>
          <p:cNvSpPr>
            <a:spLocks noGrp="1"/>
          </p:cNvSpPr>
          <p:nvPr>
            <p:ph type="title" hasCustomPrompt="1"/>
          </p:nvPr>
        </p:nvSpPr>
        <p:spPr>
          <a:xfrm>
            <a:off x="6340197" y="806400"/>
            <a:ext cx="5059642" cy="1094014"/>
          </a:xfrm>
        </p:spPr>
        <p:txBody>
          <a:bodyPr/>
          <a:lstStyle>
            <a:lvl1pPr>
              <a:lnSpc>
                <a:spcPts val="4000"/>
              </a:lnSpc>
              <a:defRPr>
                <a:solidFill>
                  <a:schemeClr val="tx2"/>
                </a:solidFill>
              </a:defRPr>
            </a:lvl1pPr>
          </a:lstStyle>
          <a:p>
            <a:r>
              <a:rPr lang="en-US" dirty="0"/>
              <a:t>Heading</a:t>
            </a:r>
            <a:endParaRPr lang="en-GB" dirty="0"/>
          </a:p>
        </p:txBody>
      </p:sp>
      <p:sp>
        <p:nvSpPr>
          <p:cNvPr id="14" name="Text Placeholder 13">
            <a:extLst>
              <a:ext uri="{FF2B5EF4-FFF2-40B4-BE49-F238E27FC236}">
                <a16:creationId xmlns:a16="http://schemas.microsoft.com/office/drawing/2014/main" id="{4D4EDD70-4D9F-74D7-CC79-3FFEE13768B9}"/>
              </a:ext>
            </a:extLst>
          </p:cNvPr>
          <p:cNvSpPr>
            <a:spLocks noGrp="1"/>
          </p:cNvSpPr>
          <p:nvPr>
            <p:ph type="body" sz="quarter" idx="12"/>
          </p:nvPr>
        </p:nvSpPr>
        <p:spPr>
          <a:xfrm>
            <a:off x="6338612" y="2142653"/>
            <a:ext cx="5059643" cy="3393871"/>
          </a:xfrm>
          <a:prstGeom prst="rect">
            <a:avLst/>
          </a:prstGeo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grpSp>
        <p:nvGrpSpPr>
          <p:cNvPr id="12" name="Group 11">
            <a:extLst>
              <a:ext uri="{FF2B5EF4-FFF2-40B4-BE49-F238E27FC236}">
                <a16:creationId xmlns:a16="http://schemas.microsoft.com/office/drawing/2014/main" id="{A4051C04-F9E5-476C-9476-DEB53CE93B17}"/>
              </a:ext>
            </a:extLst>
          </p:cNvPr>
          <p:cNvGrpSpPr/>
          <p:nvPr userDrawn="1"/>
        </p:nvGrpSpPr>
        <p:grpSpPr>
          <a:xfrm>
            <a:off x="316179" y="6438899"/>
            <a:ext cx="2926714" cy="297053"/>
            <a:chOff x="316179" y="6438899"/>
            <a:chExt cx="2926714" cy="297053"/>
          </a:xfrm>
        </p:grpSpPr>
        <p:pic>
          <p:nvPicPr>
            <p:cNvPr id="13" name="Picture 12">
              <a:extLst>
                <a:ext uri="{FF2B5EF4-FFF2-40B4-BE49-F238E27FC236}">
                  <a16:creationId xmlns:a16="http://schemas.microsoft.com/office/drawing/2014/main" id="{132338D1-8321-470F-B388-E7C1399D572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1032"/>
            <a:stretch/>
          </p:blipFill>
          <p:spPr>
            <a:xfrm>
              <a:off x="600074" y="6438899"/>
              <a:ext cx="2642819" cy="297053"/>
            </a:xfrm>
            <a:prstGeom prst="rect">
              <a:avLst/>
            </a:prstGeom>
          </p:spPr>
        </p:pic>
        <p:sp>
          <p:nvSpPr>
            <p:cNvPr id="15" name="object 6">
              <a:extLst>
                <a:ext uri="{FF2B5EF4-FFF2-40B4-BE49-F238E27FC236}">
                  <a16:creationId xmlns:a16="http://schemas.microsoft.com/office/drawing/2014/main" id="{EE00DAA1-7EF7-4644-AAC0-6D3B74E0B7CC}"/>
                </a:ext>
              </a:extLst>
            </p:cNvPr>
            <p:cNvSpPr/>
            <p:nvPr/>
          </p:nvSpPr>
          <p:spPr>
            <a:xfrm>
              <a:off x="316179" y="6458418"/>
              <a:ext cx="254635" cy="254635"/>
            </a:xfrm>
            <a:custGeom>
              <a:avLst/>
              <a:gdLst/>
              <a:ahLst/>
              <a:cxnLst/>
              <a:rect l="l" t="t" r="r" b="b"/>
              <a:pathLst>
                <a:path w="254634" h="254634">
                  <a:moveTo>
                    <a:pt x="254419" y="0"/>
                  </a:moveTo>
                  <a:lnTo>
                    <a:pt x="126784" y="105625"/>
                  </a:lnTo>
                  <a:lnTo>
                    <a:pt x="0" y="25"/>
                  </a:lnTo>
                  <a:lnTo>
                    <a:pt x="0" y="254419"/>
                  </a:lnTo>
                  <a:lnTo>
                    <a:pt x="254419" y="254419"/>
                  </a:lnTo>
                  <a:lnTo>
                    <a:pt x="254419" y="0"/>
                  </a:lnTo>
                  <a:close/>
                </a:path>
              </a:pathLst>
            </a:custGeom>
            <a:solidFill>
              <a:schemeClr val="bg1"/>
            </a:solidFill>
          </p:spPr>
          <p:txBody>
            <a:bodyPr wrap="square" lIns="0" tIns="0" rIns="0" bIns="0" rtlCol="0"/>
            <a:lstStyle/>
            <a:p>
              <a:endParaRPr/>
            </a:p>
          </p:txBody>
        </p:sp>
      </p:grpSp>
    </p:spTree>
    <p:extLst>
      <p:ext uri="{BB962C8B-B14F-4D97-AF65-F5344CB8AC3E}">
        <p14:creationId xmlns:p14="http://schemas.microsoft.com/office/powerpoint/2010/main" val="1520657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
    <p:spTree>
      <p:nvGrpSpPr>
        <p:cNvPr id="1" name=""/>
        <p:cNvGrpSpPr/>
        <p:nvPr/>
      </p:nvGrpSpPr>
      <p:grpSpPr>
        <a:xfrm>
          <a:off x="0" y="0"/>
          <a:ext cx="0" cy="0"/>
          <a:chOff x="0" y="0"/>
          <a:chExt cx="0" cy="0"/>
        </a:xfrm>
      </p:grpSpPr>
      <p:sp>
        <p:nvSpPr>
          <p:cNvPr id="11" name="object 5">
            <a:extLst>
              <a:ext uri="{FF2B5EF4-FFF2-40B4-BE49-F238E27FC236}">
                <a16:creationId xmlns:a16="http://schemas.microsoft.com/office/drawing/2014/main" id="{3260914D-2179-F5E7-6AEF-1B3FCD15B664}"/>
              </a:ext>
            </a:extLst>
          </p:cNvPr>
          <p:cNvSpPr/>
          <p:nvPr/>
        </p:nvSpPr>
        <p:spPr>
          <a:xfrm>
            <a:off x="0" y="6320345"/>
            <a:ext cx="12193270" cy="537845"/>
          </a:xfrm>
          <a:custGeom>
            <a:avLst/>
            <a:gdLst/>
            <a:ahLst/>
            <a:cxnLst/>
            <a:rect l="l" t="t" r="r" b="b"/>
            <a:pathLst>
              <a:path w="12193270" h="537845">
                <a:moveTo>
                  <a:pt x="12193206" y="0"/>
                </a:moveTo>
                <a:lnTo>
                  <a:pt x="0" y="0"/>
                </a:lnTo>
                <a:lnTo>
                  <a:pt x="0" y="537654"/>
                </a:lnTo>
                <a:lnTo>
                  <a:pt x="12193206" y="537654"/>
                </a:lnTo>
                <a:lnTo>
                  <a:pt x="12193206" y="0"/>
                </a:lnTo>
                <a:close/>
              </a:path>
            </a:pathLst>
          </a:custGeom>
          <a:solidFill>
            <a:schemeClr val="tx2"/>
          </a:solidFill>
        </p:spPr>
        <p:txBody>
          <a:bodyPr wrap="square" lIns="0" tIns="0" rIns="0" bIns="0" rtlCol="0"/>
          <a:lstStyle/>
          <a:p>
            <a:endParaRPr dirty="0"/>
          </a:p>
        </p:txBody>
      </p:sp>
      <p:sp>
        <p:nvSpPr>
          <p:cNvPr id="2" name="Title 1">
            <a:extLst>
              <a:ext uri="{FF2B5EF4-FFF2-40B4-BE49-F238E27FC236}">
                <a16:creationId xmlns:a16="http://schemas.microsoft.com/office/drawing/2014/main" id="{8BCD3216-EE4B-142A-37B2-8F088BC53FF9}"/>
              </a:ext>
            </a:extLst>
          </p:cNvPr>
          <p:cNvSpPr>
            <a:spLocks noGrp="1"/>
          </p:cNvSpPr>
          <p:nvPr userDrawn="1">
            <p:ph type="title" hasCustomPrompt="1"/>
          </p:nvPr>
        </p:nvSpPr>
        <p:spPr>
          <a:xfrm>
            <a:off x="790574" y="736600"/>
            <a:ext cx="10596563" cy="701675"/>
          </a:xfrm>
        </p:spPr>
        <p:txBody>
          <a:bodyPr/>
          <a:lstStyle>
            <a:lvl1pPr>
              <a:defRPr/>
            </a:lvl1pPr>
          </a:lstStyle>
          <a:p>
            <a:r>
              <a:rPr lang="en-US" dirty="0"/>
              <a:t>Heading</a:t>
            </a:r>
            <a:endParaRPr lang="en-GB" dirty="0"/>
          </a:p>
        </p:txBody>
      </p:sp>
      <p:sp>
        <p:nvSpPr>
          <p:cNvPr id="7" name="Slide Number Placeholder 6">
            <a:extLst>
              <a:ext uri="{FF2B5EF4-FFF2-40B4-BE49-F238E27FC236}">
                <a16:creationId xmlns:a16="http://schemas.microsoft.com/office/drawing/2014/main" id="{FA1F628B-3C3B-56B9-B7C1-39C05962BD71}"/>
              </a:ext>
            </a:extLst>
          </p:cNvPr>
          <p:cNvSpPr>
            <a:spLocks noGrp="1"/>
          </p:cNvSpPr>
          <p:nvPr userDrawn="1">
            <p:ph type="sldNum" sz="quarter" idx="10"/>
          </p:nvPr>
        </p:nvSpPr>
        <p:spPr>
          <a:xfrm>
            <a:off x="11691143" y="6438899"/>
            <a:ext cx="269875" cy="257175"/>
          </a:xfrm>
          <a:prstGeom prst="rect">
            <a:avLst/>
          </a:prstGeom>
        </p:spPr>
        <p:txBody>
          <a:bodyPr/>
          <a:lstStyle>
            <a:lvl1pPr>
              <a:defRPr>
                <a:solidFill>
                  <a:schemeClr val="bg1"/>
                </a:solidFill>
              </a:defRPr>
            </a:lvl1pPr>
          </a:lstStyle>
          <a:p>
            <a:fld id="{7CC3F808-C7E8-4131-9EFE-B613B7BC3B90}" type="slidenum">
              <a:rPr lang="en-GB" smtClean="0"/>
              <a:pPr/>
              <a:t>‹#›</a:t>
            </a:fld>
            <a:endParaRPr lang="en-GB"/>
          </a:p>
        </p:txBody>
      </p:sp>
      <p:grpSp>
        <p:nvGrpSpPr>
          <p:cNvPr id="10" name="Group 9">
            <a:extLst>
              <a:ext uri="{FF2B5EF4-FFF2-40B4-BE49-F238E27FC236}">
                <a16:creationId xmlns:a16="http://schemas.microsoft.com/office/drawing/2014/main" id="{17B5E80C-411B-41BE-9BF2-2C0185B49FB6}"/>
              </a:ext>
            </a:extLst>
          </p:cNvPr>
          <p:cNvGrpSpPr/>
          <p:nvPr userDrawn="1"/>
        </p:nvGrpSpPr>
        <p:grpSpPr>
          <a:xfrm>
            <a:off x="316179" y="6438899"/>
            <a:ext cx="2926714" cy="297053"/>
            <a:chOff x="316179" y="6438899"/>
            <a:chExt cx="2926714" cy="297053"/>
          </a:xfrm>
        </p:grpSpPr>
        <p:pic>
          <p:nvPicPr>
            <p:cNvPr id="13" name="Picture 12">
              <a:extLst>
                <a:ext uri="{FF2B5EF4-FFF2-40B4-BE49-F238E27FC236}">
                  <a16:creationId xmlns:a16="http://schemas.microsoft.com/office/drawing/2014/main" id="{DB394468-E324-45CD-98F0-52A4B8F8F6F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032"/>
            <a:stretch/>
          </p:blipFill>
          <p:spPr>
            <a:xfrm>
              <a:off x="600074" y="6438899"/>
              <a:ext cx="2642819" cy="297053"/>
            </a:xfrm>
            <a:prstGeom prst="rect">
              <a:avLst/>
            </a:prstGeom>
          </p:spPr>
        </p:pic>
        <p:sp>
          <p:nvSpPr>
            <p:cNvPr id="14" name="object 6">
              <a:extLst>
                <a:ext uri="{FF2B5EF4-FFF2-40B4-BE49-F238E27FC236}">
                  <a16:creationId xmlns:a16="http://schemas.microsoft.com/office/drawing/2014/main" id="{BD963DFF-1C9C-4D17-BB1B-45D80042CB9E}"/>
                </a:ext>
              </a:extLst>
            </p:cNvPr>
            <p:cNvSpPr/>
            <p:nvPr/>
          </p:nvSpPr>
          <p:spPr>
            <a:xfrm>
              <a:off x="316179" y="6458418"/>
              <a:ext cx="254635" cy="254635"/>
            </a:xfrm>
            <a:custGeom>
              <a:avLst/>
              <a:gdLst/>
              <a:ahLst/>
              <a:cxnLst/>
              <a:rect l="l" t="t" r="r" b="b"/>
              <a:pathLst>
                <a:path w="254634" h="254634">
                  <a:moveTo>
                    <a:pt x="254419" y="0"/>
                  </a:moveTo>
                  <a:lnTo>
                    <a:pt x="126784" y="105625"/>
                  </a:lnTo>
                  <a:lnTo>
                    <a:pt x="0" y="25"/>
                  </a:lnTo>
                  <a:lnTo>
                    <a:pt x="0" y="254419"/>
                  </a:lnTo>
                  <a:lnTo>
                    <a:pt x="254419" y="254419"/>
                  </a:lnTo>
                  <a:lnTo>
                    <a:pt x="254419" y="0"/>
                  </a:lnTo>
                  <a:close/>
                </a:path>
              </a:pathLst>
            </a:custGeom>
            <a:solidFill>
              <a:schemeClr val="bg1"/>
            </a:solidFill>
          </p:spPr>
          <p:txBody>
            <a:bodyPr wrap="square" lIns="0" tIns="0" rIns="0" bIns="0" rtlCol="0"/>
            <a:lstStyle/>
            <a:p>
              <a:endParaRPr/>
            </a:p>
          </p:txBody>
        </p:sp>
      </p:grpSp>
    </p:spTree>
    <p:extLst>
      <p:ext uri="{BB962C8B-B14F-4D97-AF65-F5344CB8AC3E}">
        <p14:creationId xmlns:p14="http://schemas.microsoft.com/office/powerpoint/2010/main" val="36232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object 5">
            <a:extLst>
              <a:ext uri="{FF2B5EF4-FFF2-40B4-BE49-F238E27FC236}">
                <a16:creationId xmlns:a16="http://schemas.microsoft.com/office/drawing/2014/main" id="{B187C576-EF9A-D690-8A5C-00ACB0CA8005}"/>
              </a:ext>
            </a:extLst>
          </p:cNvPr>
          <p:cNvSpPr/>
          <p:nvPr/>
        </p:nvSpPr>
        <p:spPr>
          <a:xfrm>
            <a:off x="0" y="6320345"/>
            <a:ext cx="12193270" cy="537845"/>
          </a:xfrm>
          <a:custGeom>
            <a:avLst/>
            <a:gdLst/>
            <a:ahLst/>
            <a:cxnLst/>
            <a:rect l="l" t="t" r="r" b="b"/>
            <a:pathLst>
              <a:path w="12193270" h="537845">
                <a:moveTo>
                  <a:pt x="12193206" y="0"/>
                </a:moveTo>
                <a:lnTo>
                  <a:pt x="0" y="0"/>
                </a:lnTo>
                <a:lnTo>
                  <a:pt x="0" y="537654"/>
                </a:lnTo>
                <a:lnTo>
                  <a:pt x="12193206" y="537654"/>
                </a:lnTo>
                <a:lnTo>
                  <a:pt x="12193206" y="0"/>
                </a:lnTo>
                <a:close/>
              </a:path>
            </a:pathLst>
          </a:custGeom>
          <a:solidFill>
            <a:schemeClr val="tx2"/>
          </a:solidFill>
        </p:spPr>
        <p:txBody>
          <a:bodyPr wrap="square" lIns="0" tIns="0" rIns="0" bIns="0" rtlCol="0"/>
          <a:lstStyle/>
          <a:p>
            <a:endParaRPr dirty="0"/>
          </a:p>
        </p:txBody>
      </p:sp>
      <p:sp>
        <p:nvSpPr>
          <p:cNvPr id="5" name="Slide Number Placeholder 4">
            <a:extLst>
              <a:ext uri="{FF2B5EF4-FFF2-40B4-BE49-F238E27FC236}">
                <a16:creationId xmlns:a16="http://schemas.microsoft.com/office/drawing/2014/main" id="{6D080629-0743-4B8D-004F-B54A043A3E3D}"/>
              </a:ext>
            </a:extLst>
          </p:cNvPr>
          <p:cNvSpPr>
            <a:spLocks noGrp="1"/>
          </p:cNvSpPr>
          <p:nvPr userDrawn="1">
            <p:ph type="sldNum" sz="quarter" idx="10"/>
          </p:nvPr>
        </p:nvSpPr>
        <p:spPr>
          <a:xfrm>
            <a:off x="11691143" y="6438899"/>
            <a:ext cx="269875" cy="257175"/>
          </a:xfrm>
          <a:prstGeom prst="rect">
            <a:avLst/>
          </a:prstGeom>
        </p:spPr>
        <p:txBody>
          <a:bodyPr/>
          <a:lstStyle>
            <a:lvl1pPr>
              <a:defRPr>
                <a:solidFill>
                  <a:schemeClr val="bg1"/>
                </a:solidFill>
              </a:defRPr>
            </a:lvl1pPr>
          </a:lstStyle>
          <a:p>
            <a:fld id="{7CC3F808-C7E8-4131-9EFE-B613B7BC3B90}" type="slidenum">
              <a:rPr lang="en-GB" smtClean="0"/>
              <a:pPr/>
              <a:t>‹#›</a:t>
            </a:fld>
            <a:endParaRPr lang="en-GB"/>
          </a:p>
        </p:txBody>
      </p:sp>
      <p:grpSp>
        <p:nvGrpSpPr>
          <p:cNvPr id="11" name="Group 10">
            <a:extLst>
              <a:ext uri="{FF2B5EF4-FFF2-40B4-BE49-F238E27FC236}">
                <a16:creationId xmlns:a16="http://schemas.microsoft.com/office/drawing/2014/main" id="{8DAD65CD-B03E-46D9-957C-1EAC5CFB3133}"/>
              </a:ext>
            </a:extLst>
          </p:cNvPr>
          <p:cNvGrpSpPr/>
          <p:nvPr userDrawn="1"/>
        </p:nvGrpSpPr>
        <p:grpSpPr>
          <a:xfrm>
            <a:off x="316179" y="6438899"/>
            <a:ext cx="2926714" cy="297053"/>
            <a:chOff x="316179" y="6438899"/>
            <a:chExt cx="2926714" cy="297053"/>
          </a:xfrm>
        </p:grpSpPr>
        <p:pic>
          <p:nvPicPr>
            <p:cNvPr id="12" name="Picture 11">
              <a:extLst>
                <a:ext uri="{FF2B5EF4-FFF2-40B4-BE49-F238E27FC236}">
                  <a16:creationId xmlns:a16="http://schemas.microsoft.com/office/drawing/2014/main" id="{72C14D30-76AE-49F2-AF99-A99DC4609D3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032"/>
            <a:stretch/>
          </p:blipFill>
          <p:spPr>
            <a:xfrm>
              <a:off x="600074" y="6438899"/>
              <a:ext cx="2642819" cy="297053"/>
            </a:xfrm>
            <a:prstGeom prst="rect">
              <a:avLst/>
            </a:prstGeom>
          </p:spPr>
        </p:pic>
        <p:sp>
          <p:nvSpPr>
            <p:cNvPr id="13" name="object 6">
              <a:extLst>
                <a:ext uri="{FF2B5EF4-FFF2-40B4-BE49-F238E27FC236}">
                  <a16:creationId xmlns:a16="http://schemas.microsoft.com/office/drawing/2014/main" id="{5D139899-D8DB-4C65-9900-ACEB04004147}"/>
                </a:ext>
              </a:extLst>
            </p:cNvPr>
            <p:cNvSpPr/>
            <p:nvPr/>
          </p:nvSpPr>
          <p:spPr>
            <a:xfrm>
              <a:off x="316179" y="6458418"/>
              <a:ext cx="254635" cy="254635"/>
            </a:xfrm>
            <a:custGeom>
              <a:avLst/>
              <a:gdLst/>
              <a:ahLst/>
              <a:cxnLst/>
              <a:rect l="l" t="t" r="r" b="b"/>
              <a:pathLst>
                <a:path w="254634" h="254634">
                  <a:moveTo>
                    <a:pt x="254419" y="0"/>
                  </a:moveTo>
                  <a:lnTo>
                    <a:pt x="126784" y="105625"/>
                  </a:lnTo>
                  <a:lnTo>
                    <a:pt x="0" y="25"/>
                  </a:lnTo>
                  <a:lnTo>
                    <a:pt x="0" y="254419"/>
                  </a:lnTo>
                  <a:lnTo>
                    <a:pt x="254419" y="254419"/>
                  </a:lnTo>
                  <a:lnTo>
                    <a:pt x="254419" y="0"/>
                  </a:lnTo>
                  <a:close/>
                </a:path>
              </a:pathLst>
            </a:custGeom>
            <a:solidFill>
              <a:schemeClr val="bg1"/>
            </a:solidFill>
          </p:spPr>
          <p:txBody>
            <a:bodyPr wrap="square" lIns="0" tIns="0" rIns="0" bIns="0" rtlCol="0"/>
            <a:lstStyle/>
            <a:p>
              <a:endParaRPr/>
            </a:p>
          </p:txBody>
        </p:sp>
      </p:grpSp>
    </p:spTree>
    <p:extLst>
      <p:ext uri="{BB962C8B-B14F-4D97-AF65-F5344CB8AC3E}">
        <p14:creationId xmlns:p14="http://schemas.microsoft.com/office/powerpoint/2010/main" val="3797917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904AF42-88AD-4FB0-CD35-33806BE79465}"/>
              </a:ext>
            </a:extLst>
          </p:cNvPr>
          <p:cNvSpPr>
            <a:spLocks noGrp="1"/>
          </p:cNvSpPr>
          <p:nvPr>
            <p:ph type="sldNum" sz="quarter" idx="4"/>
          </p:nvPr>
        </p:nvSpPr>
        <p:spPr>
          <a:xfrm>
            <a:off x="11691143" y="6438899"/>
            <a:ext cx="269875" cy="257175"/>
          </a:xfrm>
          <a:prstGeom prst="rect">
            <a:avLst/>
          </a:prstGeom>
        </p:spPr>
        <p:txBody>
          <a:bodyPr vert="horz" lIns="0" tIns="0" rIns="0" bIns="0" rtlCol="0" anchor="ctr"/>
          <a:lstStyle>
            <a:lvl1pPr algn="ctr">
              <a:defRPr sz="1200">
                <a:solidFill>
                  <a:schemeClr val="tx1"/>
                </a:solidFill>
              </a:defRPr>
            </a:lvl1pPr>
          </a:lstStyle>
          <a:p>
            <a:fld id="{7CC3F808-C7E8-4131-9EFE-B613B7BC3B90}" type="slidenum">
              <a:rPr lang="en-GB" smtClean="0"/>
              <a:pPr/>
              <a:t>‹#›</a:t>
            </a:fld>
            <a:endParaRPr lang="en-GB" dirty="0"/>
          </a:p>
        </p:txBody>
      </p:sp>
      <p:sp>
        <p:nvSpPr>
          <p:cNvPr id="2" name="Title Placeholder 1">
            <a:extLst>
              <a:ext uri="{FF2B5EF4-FFF2-40B4-BE49-F238E27FC236}">
                <a16:creationId xmlns:a16="http://schemas.microsoft.com/office/drawing/2014/main" id="{3E42BF69-49C3-FAD1-45E5-BF111E4C4953}"/>
              </a:ext>
            </a:extLst>
          </p:cNvPr>
          <p:cNvSpPr>
            <a:spLocks noGrp="1"/>
          </p:cNvSpPr>
          <p:nvPr>
            <p:ph type="title"/>
          </p:nvPr>
        </p:nvSpPr>
        <p:spPr>
          <a:xfrm>
            <a:off x="790574" y="736600"/>
            <a:ext cx="10596563" cy="701675"/>
          </a:xfrm>
          <a:prstGeom prst="rect">
            <a:avLst/>
          </a:prstGeom>
        </p:spPr>
        <p:txBody>
          <a:bodyPr vert="horz" lIns="0" tIns="0" rIns="0" bIns="0" rtlCol="0" anchor="t" anchorCtr="0">
            <a:noAutofit/>
          </a:bodyPr>
          <a:lstStyle/>
          <a:p>
            <a:r>
              <a:rPr lang="en-US" dirty="0"/>
              <a:t>Title</a:t>
            </a:r>
            <a:endParaRPr lang="en-GB" dirty="0"/>
          </a:p>
        </p:txBody>
      </p:sp>
      <p:sp>
        <p:nvSpPr>
          <p:cNvPr id="3" name="Text Placeholder 2">
            <a:extLst>
              <a:ext uri="{FF2B5EF4-FFF2-40B4-BE49-F238E27FC236}">
                <a16:creationId xmlns:a16="http://schemas.microsoft.com/office/drawing/2014/main" id="{29E2E246-AA27-06D0-C7D1-3CF06C884135}"/>
              </a:ext>
            </a:extLst>
          </p:cNvPr>
          <p:cNvSpPr>
            <a:spLocks noGrp="1"/>
          </p:cNvSpPr>
          <p:nvPr>
            <p:ph type="body" idx="1"/>
          </p:nvPr>
        </p:nvSpPr>
        <p:spPr>
          <a:xfrm>
            <a:off x="790574" y="1759636"/>
            <a:ext cx="10596563" cy="3776889"/>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36548815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5" r:id="rId3"/>
    <p:sldLayoutId id="2147483650" r:id="rId4"/>
    <p:sldLayoutId id="2147483658" r:id="rId5"/>
    <p:sldLayoutId id="2147483659" r:id="rId6"/>
    <p:sldLayoutId id="2147483660" r:id="rId7"/>
    <p:sldLayoutId id="2147483661" r:id="rId8"/>
    <p:sldLayoutId id="2147483655" r:id="rId9"/>
    <p:sldLayoutId id="2147483664"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ts val="4700"/>
        </a:lnSpc>
        <a:spcBef>
          <a:spcPct val="0"/>
        </a:spcBef>
        <a:buNone/>
        <a:defRPr sz="32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2"/>
          </a:solidFill>
          <a:latin typeface="+mn-lt"/>
          <a:ea typeface="+mn-ea"/>
          <a:cs typeface="+mn-cs"/>
        </a:defRPr>
      </a:lvl1pPr>
      <a:lvl2pPr marL="374650" indent="-374650" algn="l" defTabSz="914400" rtl="0" eaLnBrk="1" latinLnBrk="0" hangingPunct="1">
        <a:lnSpc>
          <a:spcPct val="100000"/>
        </a:lnSpc>
        <a:spcBef>
          <a:spcPts val="500"/>
        </a:spcBef>
        <a:buFont typeface="Arial" panose="020B0604020202020204" pitchFamily="34" charset="0"/>
        <a:buChar char="•"/>
        <a:defRPr sz="2000" kern="1200">
          <a:solidFill>
            <a:schemeClr val="tx2"/>
          </a:solidFill>
          <a:latin typeface="+mn-lt"/>
          <a:ea typeface="+mn-ea"/>
          <a:cs typeface="+mn-cs"/>
        </a:defRPr>
      </a:lvl2pPr>
      <a:lvl3pPr marL="628650" indent="-247650" algn="l" defTabSz="914400" rtl="0" eaLnBrk="1" latinLnBrk="0" hangingPunct="1">
        <a:lnSpc>
          <a:spcPct val="100000"/>
        </a:lnSpc>
        <a:spcBef>
          <a:spcPts val="500"/>
        </a:spcBef>
        <a:buFont typeface="Arial" panose="020B0604020202020204" pitchFamily="34" charset="0"/>
        <a:buChar char="•"/>
        <a:defRPr sz="1800" kern="1200">
          <a:solidFill>
            <a:schemeClr val="tx2"/>
          </a:solidFill>
          <a:latin typeface="+mn-lt"/>
          <a:ea typeface="+mn-ea"/>
          <a:cs typeface="+mn-cs"/>
        </a:defRPr>
      </a:lvl3pPr>
      <a:lvl4pPr marL="898525" indent="-269875" algn="l" defTabSz="914400" rtl="0" eaLnBrk="1" latinLnBrk="0" hangingPunct="1">
        <a:lnSpc>
          <a:spcPct val="100000"/>
        </a:lnSpc>
        <a:spcBef>
          <a:spcPts val="500"/>
        </a:spcBef>
        <a:buFont typeface="Arial" panose="020B0604020202020204" pitchFamily="34" charset="0"/>
        <a:buChar char="•"/>
        <a:defRPr sz="1600" kern="1200">
          <a:solidFill>
            <a:schemeClr val="tx2"/>
          </a:solidFill>
          <a:latin typeface="+mn-lt"/>
          <a:ea typeface="+mn-ea"/>
          <a:cs typeface="+mn-cs"/>
        </a:defRPr>
      </a:lvl4pPr>
      <a:lvl5pPr marL="1165225" indent="-254000" algn="l" defTabSz="914400" rtl="0" eaLnBrk="1" latinLnBrk="0" hangingPunct="1">
        <a:lnSpc>
          <a:spcPct val="100000"/>
        </a:lnSpc>
        <a:spcBef>
          <a:spcPts val="500"/>
        </a:spcBef>
        <a:buFont typeface="Arial" panose="020B0604020202020204" pitchFamily="34" charset="0"/>
        <a:buChar char="•"/>
        <a:tabLst/>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506" userDrawn="1">
          <p15:clr>
            <a:srgbClr val="F26B43"/>
          </p15:clr>
        </p15:guide>
        <p15:guide id="4" pos="717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mujeresconciencia.com/2020/10/23/pictureascientist-imagina-a-una-cientificoa/icebe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www.maschavandeweer.nl/2016/06/heeft-jouw-organisatie-al-een-intern-sociaal-netwerk/"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publicdomainpictures.net/en/view-image.php?image=72186&amp;picture=scales-of-justice"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publicdomainpictures.net/en/view-image.php?image=260228&amp;picture=compass-rose-vintage-backgroun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586F3-FD96-4B2E-9404-933DB064B0F4}"/>
              </a:ext>
            </a:extLst>
          </p:cNvPr>
          <p:cNvSpPr>
            <a:spLocks noGrp="1"/>
          </p:cNvSpPr>
          <p:nvPr>
            <p:ph type="ctrTitle"/>
          </p:nvPr>
        </p:nvSpPr>
        <p:spPr>
          <a:xfrm>
            <a:off x="794044" y="1812758"/>
            <a:ext cx="7705725" cy="3056402"/>
          </a:xfrm>
        </p:spPr>
        <p:txBody>
          <a:bodyPr/>
          <a:lstStyle/>
          <a:p>
            <a:br>
              <a:rPr lang="en-GB" sz="4000" dirty="0"/>
            </a:br>
            <a:br>
              <a:rPr lang="en-GB" sz="4000" dirty="0"/>
            </a:br>
            <a:br>
              <a:rPr lang="en-GB" sz="4000" dirty="0"/>
            </a:br>
            <a:r>
              <a:rPr lang="en-GB" sz="4000" dirty="0"/>
              <a:t>Is Pursuing Best Practice Really the Smart Thing to Do?</a:t>
            </a:r>
            <a:br>
              <a:rPr lang="en-GB" sz="3500" dirty="0"/>
            </a:br>
            <a:endParaRPr lang="en-GB" sz="3500" dirty="0"/>
          </a:p>
        </p:txBody>
      </p:sp>
      <p:sp>
        <p:nvSpPr>
          <p:cNvPr id="4" name="Text Placeholder 3">
            <a:extLst>
              <a:ext uri="{FF2B5EF4-FFF2-40B4-BE49-F238E27FC236}">
                <a16:creationId xmlns:a16="http://schemas.microsoft.com/office/drawing/2014/main" id="{CEB1664B-680F-4D25-A8EF-F12D7904FA5A}"/>
              </a:ext>
            </a:extLst>
          </p:cNvPr>
          <p:cNvSpPr>
            <a:spLocks noGrp="1"/>
          </p:cNvSpPr>
          <p:nvPr>
            <p:ph type="body" sz="quarter" idx="11"/>
          </p:nvPr>
        </p:nvSpPr>
        <p:spPr/>
        <p:txBody>
          <a:bodyPr/>
          <a:lstStyle/>
          <a:p>
            <a:r>
              <a:rPr lang="en-GB" dirty="0"/>
              <a:t>Vince Mehers, </a:t>
            </a:r>
          </a:p>
          <a:p>
            <a:r>
              <a:rPr lang="en-GB" dirty="0"/>
              <a:t>NDM Deputy Head of Grant Management, University of Oxford</a:t>
            </a:r>
          </a:p>
        </p:txBody>
      </p:sp>
    </p:spTree>
    <p:extLst>
      <p:ext uri="{BB962C8B-B14F-4D97-AF65-F5344CB8AC3E}">
        <p14:creationId xmlns:p14="http://schemas.microsoft.com/office/powerpoint/2010/main" val="1221999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2B22B-523B-4A9C-A07E-375159EC9DAD}"/>
              </a:ext>
            </a:extLst>
          </p:cNvPr>
          <p:cNvSpPr>
            <a:spLocks noGrp="1"/>
          </p:cNvSpPr>
          <p:nvPr>
            <p:ph type="title"/>
          </p:nvPr>
        </p:nvSpPr>
        <p:spPr/>
        <p:txBody>
          <a:bodyPr/>
          <a:lstStyle/>
          <a:p>
            <a:pPr algn="ctr"/>
            <a:r>
              <a:rPr lang="en-GB" dirty="0"/>
              <a:t>The Smart Thing to Do?</a:t>
            </a:r>
          </a:p>
        </p:txBody>
      </p:sp>
      <p:sp>
        <p:nvSpPr>
          <p:cNvPr id="3" name="Content Placeholder 2">
            <a:extLst>
              <a:ext uri="{FF2B5EF4-FFF2-40B4-BE49-F238E27FC236}">
                <a16:creationId xmlns:a16="http://schemas.microsoft.com/office/drawing/2014/main" id="{3A8076A7-0CCA-227A-88B2-5D0B752C447A}"/>
              </a:ext>
            </a:extLst>
          </p:cNvPr>
          <p:cNvSpPr>
            <a:spLocks noGrp="1"/>
          </p:cNvSpPr>
          <p:nvPr>
            <p:ph idx="1"/>
          </p:nvPr>
        </p:nvSpPr>
        <p:spPr/>
        <p:txBody>
          <a:bodyPr/>
          <a:lstStyle/>
          <a:p>
            <a:pPr marL="0" indent="0" algn="ctr">
              <a:buNone/>
            </a:pPr>
            <a:endParaRPr lang="en-GB" dirty="0"/>
          </a:p>
          <a:p>
            <a:pPr marL="0" indent="0" algn="ctr">
              <a:buNone/>
            </a:pPr>
            <a:endParaRPr lang="en-GB" b="1" dirty="0"/>
          </a:p>
          <a:p>
            <a:pPr marL="0" indent="0" algn="ctr">
              <a:buNone/>
            </a:pPr>
            <a:endParaRPr lang="en-GB" b="1" dirty="0"/>
          </a:p>
          <a:p>
            <a:pPr marL="0" indent="0" algn="ctr">
              <a:buNone/>
            </a:pPr>
            <a:r>
              <a:rPr lang="en-GB" b="1" dirty="0"/>
              <a:t>Can we develop a smart-practice framework for strategic adaptation in RMA, one that maintains regulatory robustness while remaining responsive to the context, culture and capabilities of LMIC institutions?</a:t>
            </a:r>
          </a:p>
          <a:p>
            <a:endParaRPr lang="en-GB" dirty="0"/>
          </a:p>
        </p:txBody>
      </p:sp>
      <p:sp>
        <p:nvSpPr>
          <p:cNvPr id="4" name="Slide Number Placeholder 3">
            <a:extLst>
              <a:ext uri="{FF2B5EF4-FFF2-40B4-BE49-F238E27FC236}">
                <a16:creationId xmlns:a16="http://schemas.microsoft.com/office/drawing/2014/main" id="{62FA7C4F-6072-8EB2-3870-4E3286507413}"/>
              </a:ext>
            </a:extLst>
          </p:cNvPr>
          <p:cNvSpPr>
            <a:spLocks noGrp="1"/>
          </p:cNvSpPr>
          <p:nvPr>
            <p:ph type="sldNum" sz="quarter" idx="10"/>
          </p:nvPr>
        </p:nvSpPr>
        <p:spPr/>
        <p:txBody>
          <a:bodyPr/>
          <a:lstStyle/>
          <a:p>
            <a:fld id="{7CC3F808-C7E8-4131-9EFE-B613B7BC3B90}" type="slidenum">
              <a:rPr lang="en-GB" smtClean="0"/>
              <a:pPr/>
              <a:t>10</a:t>
            </a:fld>
            <a:endParaRPr lang="en-GB" dirty="0"/>
          </a:p>
        </p:txBody>
      </p:sp>
    </p:spTree>
    <p:extLst>
      <p:ext uri="{BB962C8B-B14F-4D97-AF65-F5344CB8AC3E}">
        <p14:creationId xmlns:p14="http://schemas.microsoft.com/office/powerpoint/2010/main" val="3466694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9F1CF43-7F67-42C9-B9D2-B1FC43ADA3FD}"/>
              </a:ext>
            </a:extLst>
          </p:cNvPr>
          <p:cNvSpPr>
            <a:spLocks noGrp="1"/>
          </p:cNvSpPr>
          <p:nvPr>
            <p:ph type="title"/>
          </p:nvPr>
        </p:nvSpPr>
        <p:spPr>
          <a:xfrm>
            <a:off x="263352" y="588267"/>
            <a:ext cx="10596563" cy="701675"/>
          </a:xfrm>
        </p:spPr>
        <p:txBody>
          <a:bodyPr/>
          <a:lstStyle/>
          <a:p>
            <a:pPr algn="ctr">
              <a:lnSpc>
                <a:spcPct val="100000"/>
              </a:lnSpc>
              <a:spcBef>
                <a:spcPts val="1000"/>
              </a:spcBef>
            </a:pPr>
            <a:r>
              <a:rPr lang="en-GB" sz="3200" dirty="0"/>
              <a:t>Assumptions of Best Practice</a:t>
            </a:r>
            <a:endParaRPr lang="en-GB" sz="2000" dirty="0">
              <a:latin typeface="+mn-lt"/>
              <a:ea typeface="+mn-ea"/>
              <a:cs typeface="+mn-cs"/>
            </a:endParaRPr>
          </a:p>
        </p:txBody>
      </p:sp>
      <p:sp>
        <p:nvSpPr>
          <p:cNvPr id="11" name="Content Placeholder 10">
            <a:extLst>
              <a:ext uri="{FF2B5EF4-FFF2-40B4-BE49-F238E27FC236}">
                <a16:creationId xmlns:a16="http://schemas.microsoft.com/office/drawing/2014/main" id="{F3E1171A-4035-4344-B5E7-B3173F33F7EF}"/>
              </a:ext>
            </a:extLst>
          </p:cNvPr>
          <p:cNvSpPr>
            <a:spLocks noGrp="1"/>
          </p:cNvSpPr>
          <p:nvPr>
            <p:ph idx="1"/>
          </p:nvPr>
        </p:nvSpPr>
        <p:spPr>
          <a:xfrm>
            <a:off x="695400" y="1772816"/>
            <a:ext cx="5154817" cy="3763709"/>
          </a:xfrm>
        </p:spPr>
        <p:txBody>
          <a:bodyPr/>
          <a:lstStyle/>
          <a:p>
            <a:endParaRPr lang="en-GB" dirty="0"/>
          </a:p>
          <a:p>
            <a:r>
              <a:rPr lang="en-GB" dirty="0"/>
              <a:t>Higher Education Institute</a:t>
            </a:r>
          </a:p>
          <a:p>
            <a:pPr marL="717550" lvl="1" indent="-342900"/>
            <a:r>
              <a:rPr lang="en-GB" dirty="0"/>
              <a:t>Research Services</a:t>
            </a:r>
          </a:p>
          <a:p>
            <a:pPr marL="717550" lvl="1" indent="-342900"/>
            <a:r>
              <a:rPr lang="en-GB" dirty="0"/>
              <a:t>Contracts Team</a:t>
            </a:r>
          </a:p>
          <a:p>
            <a:pPr marL="717550" lvl="1" indent="-342900"/>
            <a:r>
              <a:rPr lang="en-GB" dirty="0"/>
              <a:t>Compliance specialists</a:t>
            </a:r>
          </a:p>
          <a:p>
            <a:pPr marL="717550" lvl="1" indent="-342900"/>
            <a:r>
              <a:rPr lang="en-GB" dirty="0"/>
              <a:t>Dedicated support system</a:t>
            </a:r>
          </a:p>
          <a:p>
            <a:pPr marL="717550" lvl="1" indent="-342900"/>
            <a:r>
              <a:rPr lang="en-GB" dirty="0"/>
              <a:t>High overhead recovery rate</a:t>
            </a:r>
          </a:p>
          <a:p>
            <a:pPr marL="717550" lvl="1" indent="-342900"/>
            <a:endParaRPr lang="en-GB" dirty="0"/>
          </a:p>
          <a:p>
            <a:pPr marL="342900" indent="-34290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15245F8-B7CE-415F-90FD-B2F453843E46}"/>
              </a:ext>
            </a:extLst>
          </p:cNvPr>
          <p:cNvSpPr>
            <a:spLocks noGrp="1"/>
          </p:cNvSpPr>
          <p:nvPr>
            <p:ph type="sldNum" sz="quarter" idx="10"/>
          </p:nvPr>
        </p:nvSpPr>
        <p:spPr/>
        <p:txBody>
          <a:bodyPr/>
          <a:lstStyle/>
          <a:p>
            <a:fld id="{7CC3F808-C7E8-4131-9EFE-B613B7BC3B90}" type="slidenum">
              <a:rPr lang="en-GB" smtClean="0"/>
              <a:pPr/>
              <a:t>2</a:t>
            </a:fld>
            <a:endParaRPr lang="en-GB" dirty="0"/>
          </a:p>
        </p:txBody>
      </p:sp>
      <p:sp>
        <p:nvSpPr>
          <p:cNvPr id="12" name="Content Placeholder 11">
            <a:extLst>
              <a:ext uri="{FF2B5EF4-FFF2-40B4-BE49-F238E27FC236}">
                <a16:creationId xmlns:a16="http://schemas.microsoft.com/office/drawing/2014/main" id="{B05AECFB-E2BD-47A7-BD68-CFFC27ADFD99}"/>
              </a:ext>
            </a:extLst>
          </p:cNvPr>
          <p:cNvSpPr>
            <a:spLocks noGrp="1"/>
          </p:cNvSpPr>
          <p:nvPr>
            <p:ph idx="11"/>
          </p:nvPr>
        </p:nvSpPr>
        <p:spPr>
          <a:xfrm>
            <a:off x="5945391" y="1772816"/>
            <a:ext cx="5551209" cy="3763709"/>
          </a:xfrm>
        </p:spPr>
        <p:txBody>
          <a:bodyPr/>
          <a:lstStyle/>
          <a:p>
            <a:endParaRPr lang="en-GB" dirty="0"/>
          </a:p>
          <a:p>
            <a:r>
              <a:rPr lang="en-GB" dirty="0"/>
              <a:t>LMIC Institute</a:t>
            </a:r>
          </a:p>
          <a:p>
            <a:pPr marL="717550" lvl="1" indent="-342900"/>
            <a:r>
              <a:rPr lang="en-GB" dirty="0"/>
              <a:t>Limited Admin – multiple roles</a:t>
            </a:r>
          </a:p>
          <a:p>
            <a:pPr marL="717550" lvl="1" indent="-342900"/>
            <a:r>
              <a:rPr lang="en-GB" dirty="0"/>
              <a:t>Project-funded administration</a:t>
            </a:r>
          </a:p>
          <a:p>
            <a:pPr marL="717550" lvl="1" indent="-342900"/>
            <a:r>
              <a:rPr lang="en-GB" dirty="0"/>
              <a:t>Limited overhead recovery rate</a:t>
            </a:r>
          </a:p>
          <a:p>
            <a:pPr marL="717550" lvl="1" indent="-342900"/>
            <a:r>
              <a:rPr lang="en-GB" dirty="0"/>
              <a:t>Shared responsibilities</a:t>
            </a:r>
          </a:p>
          <a:p>
            <a:pPr marL="717550" lvl="1" indent="-342900"/>
            <a:r>
              <a:rPr lang="en-GB" dirty="0"/>
              <a:t>Off-site document storage</a:t>
            </a:r>
          </a:p>
          <a:p>
            <a:pPr marL="342900" indent="-342900">
              <a:buFont typeface="Arial" panose="020B0604020202020204" pitchFamily="34" charset="0"/>
              <a:buChar char="•"/>
            </a:pPr>
            <a:endParaRPr lang="en-GB" dirty="0"/>
          </a:p>
        </p:txBody>
      </p:sp>
    </p:spTree>
    <p:extLst>
      <p:ext uri="{BB962C8B-B14F-4D97-AF65-F5344CB8AC3E}">
        <p14:creationId xmlns:p14="http://schemas.microsoft.com/office/powerpoint/2010/main" val="592023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7C046-B16A-F2D5-D861-9A49A3E267B9}"/>
              </a:ext>
            </a:extLst>
          </p:cNvPr>
          <p:cNvSpPr>
            <a:spLocks noGrp="1"/>
          </p:cNvSpPr>
          <p:nvPr>
            <p:ph type="title"/>
          </p:nvPr>
        </p:nvSpPr>
        <p:spPr/>
        <p:txBody>
          <a:bodyPr/>
          <a:lstStyle/>
          <a:p>
            <a:pPr algn="ctr"/>
            <a:r>
              <a:rPr lang="en-GB" dirty="0"/>
              <a:t>What gets lost with Best Practice</a:t>
            </a:r>
          </a:p>
        </p:txBody>
      </p:sp>
      <p:sp>
        <p:nvSpPr>
          <p:cNvPr id="3" name="Content Placeholder 2">
            <a:extLst>
              <a:ext uri="{FF2B5EF4-FFF2-40B4-BE49-F238E27FC236}">
                <a16:creationId xmlns:a16="http://schemas.microsoft.com/office/drawing/2014/main" id="{E817CBF0-C25A-95DA-5DA1-6FDC17C09286}"/>
              </a:ext>
            </a:extLst>
          </p:cNvPr>
          <p:cNvSpPr>
            <a:spLocks noGrp="1"/>
          </p:cNvSpPr>
          <p:nvPr>
            <p:ph idx="1"/>
          </p:nvPr>
        </p:nvSpPr>
        <p:spPr/>
        <p:txBody>
          <a:bodyPr/>
          <a:lstStyle/>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Local expertise</a:t>
            </a:r>
          </a:p>
          <a:p>
            <a:pPr marL="342900" indent="-342900">
              <a:buFont typeface="Arial" panose="020B0604020202020204" pitchFamily="34" charset="0"/>
              <a:buChar char="•"/>
            </a:pPr>
            <a:r>
              <a:rPr lang="en-GB" dirty="0"/>
              <a:t>Contextual knowledge</a:t>
            </a:r>
          </a:p>
          <a:p>
            <a:pPr marL="342900" indent="-342900">
              <a:buFont typeface="Arial" panose="020B0604020202020204" pitchFamily="34" charset="0"/>
              <a:buChar char="•"/>
            </a:pPr>
            <a:r>
              <a:rPr lang="en-GB" dirty="0"/>
              <a:t>Community priorities</a:t>
            </a:r>
          </a:p>
          <a:p>
            <a:pPr marL="342900" indent="-342900">
              <a:buFont typeface="Arial" panose="020B0604020202020204" pitchFamily="34" charset="0"/>
              <a:buChar char="•"/>
            </a:pPr>
            <a:r>
              <a:rPr lang="en-GB" dirty="0"/>
              <a:t>Institutional history</a:t>
            </a:r>
          </a:p>
          <a:p>
            <a:pPr marL="342900" indent="-342900">
              <a:buFont typeface="Arial" panose="020B0604020202020204" pitchFamily="34" charset="0"/>
              <a:buChar char="•"/>
            </a:pPr>
            <a:r>
              <a:rPr lang="en-GB" dirty="0"/>
              <a:t>Different pathways/concepts on what success </a:t>
            </a:r>
          </a:p>
          <a:p>
            <a:pPr lvl="1" indent="0">
              <a:buNone/>
            </a:pPr>
            <a:r>
              <a:rPr lang="en-GB" dirty="0"/>
              <a:t>is and looks like</a:t>
            </a:r>
          </a:p>
          <a:p>
            <a:endParaRPr lang="en-GB" dirty="0"/>
          </a:p>
        </p:txBody>
      </p:sp>
      <p:sp>
        <p:nvSpPr>
          <p:cNvPr id="4" name="Slide Number Placeholder 3">
            <a:extLst>
              <a:ext uri="{FF2B5EF4-FFF2-40B4-BE49-F238E27FC236}">
                <a16:creationId xmlns:a16="http://schemas.microsoft.com/office/drawing/2014/main" id="{61CAA7A5-53AA-17D3-A46F-B8CF8CC28E04}"/>
              </a:ext>
            </a:extLst>
          </p:cNvPr>
          <p:cNvSpPr>
            <a:spLocks noGrp="1"/>
          </p:cNvSpPr>
          <p:nvPr>
            <p:ph type="sldNum" sz="quarter" idx="10"/>
          </p:nvPr>
        </p:nvSpPr>
        <p:spPr/>
        <p:txBody>
          <a:bodyPr/>
          <a:lstStyle/>
          <a:p>
            <a:fld id="{7CC3F808-C7E8-4131-9EFE-B613B7BC3B90}" type="slidenum">
              <a:rPr lang="en-GB" smtClean="0"/>
              <a:pPr/>
              <a:t>3</a:t>
            </a:fld>
            <a:endParaRPr lang="en-GB" dirty="0"/>
          </a:p>
        </p:txBody>
      </p:sp>
      <p:pic>
        <p:nvPicPr>
          <p:cNvPr id="8" name="Picture 7">
            <a:extLst>
              <a:ext uri="{FF2B5EF4-FFF2-40B4-BE49-F238E27FC236}">
                <a16:creationId xmlns:a16="http://schemas.microsoft.com/office/drawing/2014/main" id="{9F0D3B73-7EE0-EF53-7D3A-46FBBF208CA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456040" y="1431575"/>
            <a:ext cx="4211017" cy="4361764"/>
          </a:xfrm>
          <a:prstGeom prst="rect">
            <a:avLst/>
          </a:prstGeom>
        </p:spPr>
      </p:pic>
    </p:spTree>
    <p:extLst>
      <p:ext uri="{BB962C8B-B14F-4D97-AF65-F5344CB8AC3E}">
        <p14:creationId xmlns:p14="http://schemas.microsoft.com/office/powerpoint/2010/main" val="1265356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0165C-ABF1-D81E-68FD-19570E12C03A}"/>
              </a:ext>
            </a:extLst>
          </p:cNvPr>
          <p:cNvSpPr>
            <a:spLocks noGrp="1"/>
          </p:cNvSpPr>
          <p:nvPr>
            <p:ph type="title"/>
          </p:nvPr>
        </p:nvSpPr>
        <p:spPr/>
        <p:txBody>
          <a:bodyPr/>
          <a:lstStyle/>
          <a:p>
            <a:pPr algn="ctr"/>
            <a:r>
              <a:rPr lang="en-GB" dirty="0"/>
              <a:t>Smart Practices: Adaptation, Not Replication</a:t>
            </a:r>
          </a:p>
        </p:txBody>
      </p:sp>
      <p:sp>
        <p:nvSpPr>
          <p:cNvPr id="3" name="Content Placeholder 2">
            <a:extLst>
              <a:ext uri="{FF2B5EF4-FFF2-40B4-BE49-F238E27FC236}">
                <a16:creationId xmlns:a16="http://schemas.microsoft.com/office/drawing/2014/main" id="{5FBFFDD8-456D-D3C3-8CC8-C7D963D6469A}"/>
              </a:ext>
            </a:extLst>
          </p:cNvPr>
          <p:cNvSpPr>
            <a:spLocks noGrp="1"/>
          </p:cNvSpPr>
          <p:nvPr>
            <p:ph idx="1"/>
          </p:nvPr>
        </p:nvSpPr>
        <p:spPr/>
        <p:txBody>
          <a:bodyPr/>
          <a:lstStyle/>
          <a:p>
            <a:endParaRPr lang="en-GB" dirty="0"/>
          </a:p>
          <a:p>
            <a:r>
              <a:rPr lang="en-GB" dirty="0"/>
              <a:t>Best Practice</a:t>
            </a:r>
          </a:p>
          <a:p>
            <a:pPr marL="717550" lvl="1" indent="-342900"/>
            <a:r>
              <a:rPr lang="en-GB" dirty="0"/>
              <a:t>‘What works everywhere?’</a:t>
            </a:r>
          </a:p>
          <a:p>
            <a:pPr marL="717550" lvl="1" indent="-342900"/>
            <a:r>
              <a:rPr lang="en-GB" dirty="0"/>
              <a:t>Universal</a:t>
            </a:r>
          </a:p>
          <a:p>
            <a:pPr marL="717550" lvl="1" indent="-342900"/>
            <a:r>
              <a:rPr lang="en-GB" dirty="0"/>
              <a:t>Replication</a:t>
            </a:r>
          </a:p>
          <a:p>
            <a:pPr marL="717550" lvl="1" indent="-342900"/>
            <a:r>
              <a:rPr lang="en-GB" dirty="0"/>
              <a:t>Standardised</a:t>
            </a:r>
          </a:p>
          <a:p>
            <a:pPr marL="717550" lvl="1" indent="-342900"/>
            <a:r>
              <a:rPr lang="en-GB" dirty="0"/>
              <a:t>Audit-first</a:t>
            </a:r>
          </a:p>
        </p:txBody>
      </p:sp>
      <p:sp>
        <p:nvSpPr>
          <p:cNvPr id="4" name="Slide Number Placeholder 3">
            <a:extLst>
              <a:ext uri="{FF2B5EF4-FFF2-40B4-BE49-F238E27FC236}">
                <a16:creationId xmlns:a16="http://schemas.microsoft.com/office/drawing/2014/main" id="{130E8BA0-F600-54D6-115D-4F6B535B773E}"/>
              </a:ext>
            </a:extLst>
          </p:cNvPr>
          <p:cNvSpPr>
            <a:spLocks noGrp="1"/>
          </p:cNvSpPr>
          <p:nvPr>
            <p:ph type="sldNum" sz="quarter" idx="10"/>
          </p:nvPr>
        </p:nvSpPr>
        <p:spPr/>
        <p:txBody>
          <a:bodyPr/>
          <a:lstStyle/>
          <a:p>
            <a:fld id="{7CC3F808-C7E8-4131-9EFE-B613B7BC3B90}" type="slidenum">
              <a:rPr lang="en-GB" smtClean="0"/>
              <a:pPr/>
              <a:t>4</a:t>
            </a:fld>
            <a:endParaRPr lang="en-GB"/>
          </a:p>
        </p:txBody>
      </p:sp>
      <p:sp>
        <p:nvSpPr>
          <p:cNvPr id="5" name="Content Placeholder 4">
            <a:extLst>
              <a:ext uri="{FF2B5EF4-FFF2-40B4-BE49-F238E27FC236}">
                <a16:creationId xmlns:a16="http://schemas.microsoft.com/office/drawing/2014/main" id="{034D0787-11EF-CA9B-D2EB-B0EB00461FCB}"/>
              </a:ext>
            </a:extLst>
          </p:cNvPr>
          <p:cNvSpPr>
            <a:spLocks noGrp="1"/>
          </p:cNvSpPr>
          <p:nvPr>
            <p:ph idx="11"/>
          </p:nvPr>
        </p:nvSpPr>
        <p:spPr/>
        <p:txBody>
          <a:bodyPr/>
          <a:lstStyle/>
          <a:p>
            <a:endParaRPr lang="en-GB" dirty="0"/>
          </a:p>
          <a:p>
            <a:r>
              <a:rPr lang="en-GB" dirty="0"/>
              <a:t>Smart Practice</a:t>
            </a:r>
          </a:p>
          <a:p>
            <a:pPr marL="717550" lvl="1" indent="-342900"/>
            <a:r>
              <a:rPr lang="en-GB" dirty="0"/>
              <a:t>‘What works here?’</a:t>
            </a:r>
          </a:p>
          <a:p>
            <a:pPr marL="717550" lvl="1" indent="-342900"/>
            <a:r>
              <a:rPr lang="en-GB" dirty="0"/>
              <a:t>Contextual</a:t>
            </a:r>
          </a:p>
          <a:p>
            <a:pPr marL="717550" lvl="1" indent="-342900"/>
            <a:r>
              <a:rPr lang="en-GB" dirty="0"/>
              <a:t>Adaptation</a:t>
            </a:r>
          </a:p>
          <a:p>
            <a:pPr marL="717550" lvl="1" indent="-342900"/>
            <a:r>
              <a:rPr lang="en-GB" dirty="0"/>
              <a:t>Proportionate</a:t>
            </a:r>
          </a:p>
          <a:p>
            <a:pPr marL="717550" lvl="1" indent="-342900"/>
            <a:r>
              <a:rPr lang="en-GB" dirty="0"/>
              <a:t>Relationship Aware</a:t>
            </a:r>
          </a:p>
          <a:p>
            <a:pPr marL="717550" lvl="1" indent="-342900"/>
            <a:endParaRPr lang="en-GB" dirty="0"/>
          </a:p>
          <a:p>
            <a:endParaRPr lang="en-GB" dirty="0"/>
          </a:p>
        </p:txBody>
      </p:sp>
      <p:sp>
        <p:nvSpPr>
          <p:cNvPr id="11" name="TextBox 10">
            <a:extLst>
              <a:ext uri="{FF2B5EF4-FFF2-40B4-BE49-F238E27FC236}">
                <a16:creationId xmlns:a16="http://schemas.microsoft.com/office/drawing/2014/main" id="{41B898D0-5DE1-8B36-8B83-CB42B33A30CD}"/>
              </a:ext>
            </a:extLst>
          </p:cNvPr>
          <p:cNvSpPr txBox="1"/>
          <p:nvPr/>
        </p:nvSpPr>
        <p:spPr>
          <a:xfrm>
            <a:off x="3071664" y="5649400"/>
            <a:ext cx="7613104" cy="230832"/>
          </a:xfrm>
          <a:prstGeom prst="rect">
            <a:avLst/>
          </a:prstGeom>
          <a:noFill/>
        </p:spPr>
        <p:txBody>
          <a:bodyPr wrap="square" rtlCol="0">
            <a:spAutoFit/>
          </a:bodyPr>
          <a:lstStyle/>
          <a:p>
            <a:endParaRPr lang="en-GB" sz="900" dirty="0"/>
          </a:p>
        </p:txBody>
      </p:sp>
    </p:spTree>
    <p:extLst>
      <p:ext uri="{BB962C8B-B14F-4D97-AF65-F5344CB8AC3E}">
        <p14:creationId xmlns:p14="http://schemas.microsoft.com/office/powerpoint/2010/main" val="3179197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9CC1D-E8A2-DD24-737D-9E15E3A42F0E}"/>
              </a:ext>
            </a:extLst>
          </p:cNvPr>
          <p:cNvSpPr>
            <a:spLocks noGrp="1"/>
          </p:cNvSpPr>
          <p:nvPr>
            <p:ph type="title"/>
          </p:nvPr>
        </p:nvSpPr>
        <p:spPr/>
        <p:txBody>
          <a:bodyPr/>
          <a:lstStyle/>
          <a:p>
            <a:pPr algn="ctr"/>
            <a:r>
              <a:rPr lang="en-GB" dirty="0"/>
              <a:t>What Does Smart Practice Look Like in a Partnership?</a:t>
            </a:r>
          </a:p>
        </p:txBody>
      </p:sp>
      <p:sp>
        <p:nvSpPr>
          <p:cNvPr id="3" name="Content Placeholder 2">
            <a:extLst>
              <a:ext uri="{FF2B5EF4-FFF2-40B4-BE49-F238E27FC236}">
                <a16:creationId xmlns:a16="http://schemas.microsoft.com/office/drawing/2014/main" id="{1E03386B-3B6D-1682-73FD-E78455F3CC5F}"/>
              </a:ext>
            </a:extLst>
          </p:cNvPr>
          <p:cNvSpPr>
            <a:spLocks noGrp="1"/>
          </p:cNvSpPr>
          <p:nvPr>
            <p:ph idx="1"/>
          </p:nvPr>
        </p:nvSpPr>
        <p:spPr/>
        <p:txBody>
          <a:bodyPr/>
          <a:lstStyle/>
          <a:p>
            <a:pPr marL="342900" indent="-342900">
              <a:buFont typeface="Arial" panose="020B0604020202020204" pitchFamily="34" charset="0"/>
              <a:buChar char="•"/>
            </a:pPr>
            <a:r>
              <a:rPr lang="en-GB" dirty="0"/>
              <a:t>Shared governance</a:t>
            </a:r>
          </a:p>
          <a:p>
            <a:pPr marL="342900" indent="-342900">
              <a:buFont typeface="Arial" panose="020B0604020202020204" pitchFamily="34" charset="0"/>
              <a:buChar char="•"/>
            </a:pPr>
            <a:r>
              <a:rPr lang="en-GB" dirty="0"/>
              <a:t>Mutual learning</a:t>
            </a:r>
          </a:p>
          <a:p>
            <a:pPr marL="342900" indent="-342900">
              <a:buFont typeface="Arial" panose="020B0604020202020204" pitchFamily="34" charset="0"/>
              <a:buChar char="•"/>
            </a:pPr>
            <a:r>
              <a:rPr lang="en-GB" dirty="0"/>
              <a:t>Local ownership</a:t>
            </a:r>
          </a:p>
          <a:p>
            <a:pPr marL="342900" indent="-342900">
              <a:buFont typeface="Arial" panose="020B0604020202020204" pitchFamily="34" charset="0"/>
              <a:buChar char="•"/>
            </a:pPr>
            <a:r>
              <a:rPr lang="en-GB" dirty="0"/>
              <a:t>Mutual capacity building</a:t>
            </a:r>
          </a:p>
          <a:p>
            <a:pPr marL="342900" indent="-342900">
              <a:buFont typeface="Arial" panose="020B0604020202020204" pitchFamily="34" charset="0"/>
              <a:buChar char="•"/>
            </a:pPr>
            <a:r>
              <a:rPr lang="en-GB" dirty="0"/>
              <a:t>Context-sensitive administration</a:t>
            </a:r>
          </a:p>
          <a:p>
            <a:pPr marL="342900" indent="-342900">
              <a:buFont typeface="Arial" panose="020B0604020202020204" pitchFamily="34" charset="0"/>
              <a:buChar char="•"/>
            </a:pPr>
            <a:r>
              <a:rPr lang="en-GB" dirty="0"/>
              <a:t>Adaptive compliance</a:t>
            </a:r>
          </a:p>
          <a:p>
            <a:endParaRPr lang="en-GB" i="1" dirty="0"/>
          </a:p>
          <a:p>
            <a:pPr algn="ctr"/>
            <a:r>
              <a:rPr lang="en-GB" i="1" dirty="0"/>
              <a:t>Smart practice operationalises decolonisation: centring local expertise and shared governance is what makes research and innovation responsible</a:t>
            </a:r>
          </a:p>
          <a:p>
            <a:endParaRPr lang="en-GB" dirty="0"/>
          </a:p>
        </p:txBody>
      </p:sp>
      <p:sp>
        <p:nvSpPr>
          <p:cNvPr id="4" name="Slide Number Placeholder 3">
            <a:extLst>
              <a:ext uri="{FF2B5EF4-FFF2-40B4-BE49-F238E27FC236}">
                <a16:creationId xmlns:a16="http://schemas.microsoft.com/office/drawing/2014/main" id="{68F6A006-5EF9-22E9-6264-0B275588CD12}"/>
              </a:ext>
            </a:extLst>
          </p:cNvPr>
          <p:cNvSpPr>
            <a:spLocks noGrp="1"/>
          </p:cNvSpPr>
          <p:nvPr>
            <p:ph type="sldNum" sz="quarter" idx="10"/>
          </p:nvPr>
        </p:nvSpPr>
        <p:spPr/>
        <p:txBody>
          <a:bodyPr/>
          <a:lstStyle/>
          <a:p>
            <a:fld id="{7CC3F808-C7E8-4131-9EFE-B613B7BC3B90}" type="slidenum">
              <a:rPr lang="en-GB" smtClean="0"/>
              <a:pPr/>
              <a:t>5</a:t>
            </a:fld>
            <a:endParaRPr lang="en-GB" dirty="0"/>
          </a:p>
        </p:txBody>
      </p:sp>
      <p:pic>
        <p:nvPicPr>
          <p:cNvPr id="6" name="Picture 5">
            <a:extLst>
              <a:ext uri="{FF2B5EF4-FFF2-40B4-BE49-F238E27FC236}">
                <a16:creationId xmlns:a16="http://schemas.microsoft.com/office/drawing/2014/main" id="{76C80FC3-DFD5-400D-457A-4DDA5AA4735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087888" y="1321475"/>
            <a:ext cx="5884302" cy="3403669"/>
          </a:xfrm>
          <a:prstGeom prst="rect">
            <a:avLst/>
          </a:prstGeom>
        </p:spPr>
      </p:pic>
    </p:spTree>
    <p:extLst>
      <p:ext uri="{BB962C8B-B14F-4D97-AF65-F5344CB8AC3E}">
        <p14:creationId xmlns:p14="http://schemas.microsoft.com/office/powerpoint/2010/main" val="1087262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E1B46-C3E1-0C12-898D-5C5BC5B81AA7}"/>
              </a:ext>
            </a:extLst>
          </p:cNvPr>
          <p:cNvSpPr>
            <a:spLocks noGrp="1"/>
          </p:cNvSpPr>
          <p:nvPr>
            <p:ph type="title"/>
          </p:nvPr>
        </p:nvSpPr>
        <p:spPr>
          <a:xfrm>
            <a:off x="790574" y="620688"/>
            <a:ext cx="10596563" cy="1023036"/>
          </a:xfrm>
        </p:spPr>
        <p:txBody>
          <a:bodyPr/>
          <a:lstStyle/>
          <a:p>
            <a:pPr algn="ctr"/>
            <a:r>
              <a:rPr lang="en-GB" dirty="0"/>
              <a:t>Good Financial Grant Practice, GFGP,  An attempt at Smart Practice: But Is It Enough?</a:t>
            </a:r>
          </a:p>
        </p:txBody>
      </p:sp>
      <p:sp>
        <p:nvSpPr>
          <p:cNvPr id="3" name="Content Placeholder 2">
            <a:extLst>
              <a:ext uri="{FF2B5EF4-FFF2-40B4-BE49-F238E27FC236}">
                <a16:creationId xmlns:a16="http://schemas.microsoft.com/office/drawing/2014/main" id="{86AAA90C-EA1C-91D8-F229-ED0B728DB977}"/>
              </a:ext>
            </a:extLst>
          </p:cNvPr>
          <p:cNvSpPr>
            <a:spLocks noGrp="1"/>
          </p:cNvSpPr>
          <p:nvPr>
            <p:ph idx="1"/>
          </p:nvPr>
        </p:nvSpPr>
        <p:spPr>
          <a:xfrm>
            <a:off x="790574" y="2060848"/>
            <a:ext cx="10596563" cy="3475677"/>
          </a:xfrm>
        </p:spPr>
        <p:txBody>
          <a:bodyPr/>
          <a:lstStyle/>
          <a:p>
            <a:endParaRPr lang="en-GB" b="1" dirty="0"/>
          </a:p>
          <a:p>
            <a:r>
              <a:rPr lang="en-GB" b="1" dirty="0"/>
              <a:t>What GFGP gets right</a:t>
            </a:r>
          </a:p>
          <a:p>
            <a:pPr lvl="1"/>
            <a:r>
              <a:rPr lang="en-GB" dirty="0"/>
              <a:t>Tiered approach </a:t>
            </a:r>
          </a:p>
          <a:p>
            <a:pPr lvl="1"/>
            <a:r>
              <a:rPr lang="en-GB" dirty="0"/>
              <a:t>Co-created framework </a:t>
            </a:r>
          </a:p>
          <a:p>
            <a:pPr lvl="1"/>
            <a:r>
              <a:rPr lang="en-GB" dirty="0"/>
              <a:t>Reduced audit duplication </a:t>
            </a:r>
          </a:p>
          <a:p>
            <a:pPr lvl="1"/>
            <a:r>
              <a:rPr lang="en-GB" dirty="0"/>
              <a:t>Governance strengthening </a:t>
            </a:r>
          </a:p>
          <a:p>
            <a:pPr lvl="1"/>
            <a:r>
              <a:rPr lang="en-GB" dirty="0"/>
              <a:t>Context-sensitive entry points</a:t>
            </a:r>
          </a:p>
          <a:p>
            <a:endParaRPr lang="en-GB" dirty="0"/>
          </a:p>
        </p:txBody>
      </p:sp>
      <p:sp>
        <p:nvSpPr>
          <p:cNvPr id="4" name="Slide Number Placeholder 3">
            <a:extLst>
              <a:ext uri="{FF2B5EF4-FFF2-40B4-BE49-F238E27FC236}">
                <a16:creationId xmlns:a16="http://schemas.microsoft.com/office/drawing/2014/main" id="{0DD1C318-142A-B6F9-2149-A37D6D5A7707}"/>
              </a:ext>
            </a:extLst>
          </p:cNvPr>
          <p:cNvSpPr>
            <a:spLocks noGrp="1"/>
          </p:cNvSpPr>
          <p:nvPr>
            <p:ph type="sldNum" sz="quarter" idx="10"/>
          </p:nvPr>
        </p:nvSpPr>
        <p:spPr/>
        <p:txBody>
          <a:bodyPr/>
          <a:lstStyle/>
          <a:p>
            <a:fld id="{7CC3F808-C7E8-4131-9EFE-B613B7BC3B90}" type="slidenum">
              <a:rPr lang="en-GB" smtClean="0"/>
              <a:pPr/>
              <a:t>6</a:t>
            </a:fld>
            <a:endParaRPr lang="en-GB" dirty="0"/>
          </a:p>
        </p:txBody>
      </p:sp>
    </p:spTree>
    <p:extLst>
      <p:ext uri="{BB962C8B-B14F-4D97-AF65-F5344CB8AC3E}">
        <p14:creationId xmlns:p14="http://schemas.microsoft.com/office/powerpoint/2010/main" val="365829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074AD-C78D-8DC8-41A5-56BE3191FF26}"/>
              </a:ext>
            </a:extLst>
          </p:cNvPr>
          <p:cNvSpPr>
            <a:spLocks noGrp="1"/>
          </p:cNvSpPr>
          <p:nvPr>
            <p:ph type="title"/>
          </p:nvPr>
        </p:nvSpPr>
        <p:spPr/>
        <p:txBody>
          <a:bodyPr/>
          <a:lstStyle/>
          <a:p>
            <a:pPr algn="ctr"/>
            <a:r>
              <a:rPr lang="en-GB" b="1" dirty="0"/>
              <a:t>What remains unresolved?</a:t>
            </a:r>
            <a:endParaRPr lang="en-GB" dirty="0"/>
          </a:p>
        </p:txBody>
      </p:sp>
      <p:sp>
        <p:nvSpPr>
          <p:cNvPr id="3" name="Content Placeholder 2">
            <a:extLst>
              <a:ext uri="{FF2B5EF4-FFF2-40B4-BE49-F238E27FC236}">
                <a16:creationId xmlns:a16="http://schemas.microsoft.com/office/drawing/2014/main" id="{43880819-1DC4-982B-6101-A1496F81B638}"/>
              </a:ext>
            </a:extLst>
          </p:cNvPr>
          <p:cNvSpPr>
            <a:spLocks noGrp="1"/>
          </p:cNvSpPr>
          <p:nvPr>
            <p:ph idx="1"/>
          </p:nvPr>
        </p:nvSpPr>
        <p:spPr/>
        <p:txBody>
          <a:bodyPr/>
          <a:lstStyle/>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Capacity volatility </a:t>
            </a:r>
          </a:p>
          <a:p>
            <a:pPr marL="342900" indent="-342900">
              <a:buFont typeface="Arial" panose="020B0604020202020204" pitchFamily="34" charset="0"/>
              <a:buChar char="•"/>
            </a:pPr>
            <a:r>
              <a:rPr lang="en-GB" dirty="0"/>
              <a:t>Staffing instability </a:t>
            </a:r>
          </a:p>
          <a:p>
            <a:pPr marL="342900" indent="-342900">
              <a:buFont typeface="Arial" panose="020B0604020202020204" pitchFamily="34" charset="0"/>
              <a:buChar char="•"/>
            </a:pPr>
            <a:r>
              <a:rPr lang="en-GB" dirty="0"/>
              <a:t>Unequal indirect costs </a:t>
            </a:r>
          </a:p>
          <a:p>
            <a:pPr marL="342900" indent="-342900">
              <a:buFont typeface="Arial" panose="020B0604020202020204" pitchFamily="34" charset="0"/>
              <a:buChar char="•"/>
            </a:pPr>
            <a:r>
              <a:rPr lang="en-GB" dirty="0"/>
              <a:t>Resource constraints </a:t>
            </a:r>
          </a:p>
          <a:p>
            <a:pPr marL="342900" indent="-342900">
              <a:buFont typeface="Arial" panose="020B0604020202020204" pitchFamily="34" charset="0"/>
              <a:buChar char="•"/>
            </a:pPr>
            <a:r>
              <a:rPr lang="en-GB" dirty="0"/>
              <a:t>Funder-driven compliance burdens: effective is </a:t>
            </a:r>
          </a:p>
          <a:p>
            <a:pPr lvl="1" indent="0">
              <a:buNone/>
            </a:pPr>
            <a:r>
              <a:rPr lang="en-GB" dirty="0"/>
              <a:t>not the same as affordable</a:t>
            </a:r>
          </a:p>
          <a:p>
            <a:endParaRPr lang="en-GB" dirty="0"/>
          </a:p>
        </p:txBody>
      </p:sp>
      <p:sp>
        <p:nvSpPr>
          <p:cNvPr id="4" name="Slide Number Placeholder 3">
            <a:extLst>
              <a:ext uri="{FF2B5EF4-FFF2-40B4-BE49-F238E27FC236}">
                <a16:creationId xmlns:a16="http://schemas.microsoft.com/office/drawing/2014/main" id="{FF167684-27D5-D903-AC28-21DB27AFD9EF}"/>
              </a:ext>
            </a:extLst>
          </p:cNvPr>
          <p:cNvSpPr>
            <a:spLocks noGrp="1"/>
          </p:cNvSpPr>
          <p:nvPr>
            <p:ph type="sldNum" sz="quarter" idx="10"/>
          </p:nvPr>
        </p:nvSpPr>
        <p:spPr/>
        <p:txBody>
          <a:bodyPr/>
          <a:lstStyle/>
          <a:p>
            <a:fld id="{7CC3F808-C7E8-4131-9EFE-B613B7BC3B90}" type="slidenum">
              <a:rPr lang="en-GB" smtClean="0"/>
              <a:pPr/>
              <a:t>7</a:t>
            </a:fld>
            <a:endParaRPr lang="en-GB" dirty="0"/>
          </a:p>
        </p:txBody>
      </p:sp>
      <p:pic>
        <p:nvPicPr>
          <p:cNvPr id="6" name="Picture 5">
            <a:extLst>
              <a:ext uri="{FF2B5EF4-FFF2-40B4-BE49-F238E27FC236}">
                <a16:creationId xmlns:a16="http://schemas.microsoft.com/office/drawing/2014/main" id="{5E5E7914-9F75-53B4-50E9-3EA56645EC0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888088" y="1438275"/>
            <a:ext cx="4223712" cy="3551758"/>
          </a:xfrm>
          <a:prstGeom prst="rect">
            <a:avLst/>
          </a:prstGeom>
        </p:spPr>
      </p:pic>
    </p:spTree>
    <p:extLst>
      <p:ext uri="{BB962C8B-B14F-4D97-AF65-F5344CB8AC3E}">
        <p14:creationId xmlns:p14="http://schemas.microsoft.com/office/powerpoint/2010/main" val="74059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B248D-D9B2-47B4-AD7B-DB289CCD0F25}"/>
              </a:ext>
            </a:extLst>
          </p:cNvPr>
          <p:cNvSpPr>
            <a:spLocks noGrp="1"/>
          </p:cNvSpPr>
          <p:nvPr>
            <p:ph type="title"/>
          </p:nvPr>
        </p:nvSpPr>
        <p:spPr>
          <a:xfrm>
            <a:off x="797718" y="2727325"/>
            <a:ext cx="10596563" cy="701675"/>
          </a:xfrm>
        </p:spPr>
        <p:txBody>
          <a:bodyPr/>
          <a:lstStyle/>
          <a:p>
            <a:pPr algn="ctr"/>
            <a:r>
              <a:rPr lang="en-GB" sz="3200" dirty="0"/>
              <a:t>Why Does Best Practice Persist?</a:t>
            </a:r>
            <a:br>
              <a:rPr lang="en-GB" sz="3200" dirty="0"/>
            </a:br>
            <a:endParaRPr lang="en-GB" dirty="0"/>
          </a:p>
        </p:txBody>
      </p:sp>
      <p:sp>
        <p:nvSpPr>
          <p:cNvPr id="3" name="Slide Number Placeholder 2">
            <a:extLst>
              <a:ext uri="{FF2B5EF4-FFF2-40B4-BE49-F238E27FC236}">
                <a16:creationId xmlns:a16="http://schemas.microsoft.com/office/drawing/2014/main" id="{F12A6488-3B5A-5B5A-CD5D-787094C628F5}"/>
              </a:ext>
            </a:extLst>
          </p:cNvPr>
          <p:cNvSpPr>
            <a:spLocks noGrp="1"/>
          </p:cNvSpPr>
          <p:nvPr>
            <p:ph type="sldNum" sz="quarter" idx="10"/>
          </p:nvPr>
        </p:nvSpPr>
        <p:spPr/>
        <p:txBody>
          <a:bodyPr/>
          <a:lstStyle/>
          <a:p>
            <a:fld id="{7CC3F808-C7E8-4131-9EFE-B613B7BC3B90}" type="slidenum">
              <a:rPr lang="en-GB" smtClean="0"/>
              <a:pPr/>
              <a:t>8</a:t>
            </a:fld>
            <a:endParaRPr lang="en-GB"/>
          </a:p>
        </p:txBody>
      </p:sp>
    </p:spTree>
    <p:extLst>
      <p:ext uri="{BB962C8B-B14F-4D97-AF65-F5344CB8AC3E}">
        <p14:creationId xmlns:p14="http://schemas.microsoft.com/office/powerpoint/2010/main" val="3199218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9BCA0C-568F-328E-81B2-9FA2B8E10D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03484" y="1321475"/>
            <a:ext cx="4414976" cy="4414976"/>
          </a:xfrm>
          <a:prstGeom prst="rect">
            <a:avLst/>
          </a:prstGeom>
        </p:spPr>
      </p:pic>
      <p:sp>
        <p:nvSpPr>
          <p:cNvPr id="2" name="Title 1">
            <a:extLst>
              <a:ext uri="{FF2B5EF4-FFF2-40B4-BE49-F238E27FC236}">
                <a16:creationId xmlns:a16="http://schemas.microsoft.com/office/drawing/2014/main" id="{0C9A7E83-2EE6-EA51-2867-67736B0D1C23}"/>
              </a:ext>
            </a:extLst>
          </p:cNvPr>
          <p:cNvSpPr>
            <a:spLocks noGrp="1"/>
          </p:cNvSpPr>
          <p:nvPr>
            <p:ph type="title"/>
          </p:nvPr>
        </p:nvSpPr>
        <p:spPr/>
        <p:txBody>
          <a:bodyPr/>
          <a:lstStyle/>
          <a:p>
            <a:pPr algn="ctr"/>
            <a:r>
              <a:rPr lang="en-GB" dirty="0"/>
              <a:t>What Might a Smart-Practice Framework Require?</a:t>
            </a:r>
          </a:p>
        </p:txBody>
      </p:sp>
      <p:sp>
        <p:nvSpPr>
          <p:cNvPr id="3" name="Content Placeholder 2">
            <a:extLst>
              <a:ext uri="{FF2B5EF4-FFF2-40B4-BE49-F238E27FC236}">
                <a16:creationId xmlns:a16="http://schemas.microsoft.com/office/drawing/2014/main" id="{35D4B4E3-22C7-D366-8633-3C8E52E9CF61}"/>
              </a:ext>
            </a:extLst>
          </p:cNvPr>
          <p:cNvSpPr>
            <a:spLocks noGrp="1"/>
          </p:cNvSpPr>
          <p:nvPr>
            <p:ph idx="1"/>
          </p:nvPr>
        </p:nvSpPr>
        <p:spPr/>
        <p:txBody>
          <a:bodyPr/>
          <a:lstStyle/>
          <a:p>
            <a:pPr marL="342900" indent="-342900">
              <a:buFont typeface="Arial" panose="020B0604020202020204" pitchFamily="34" charset="0"/>
              <a:buChar char="•"/>
            </a:pPr>
            <a:r>
              <a:rPr lang="en-GB" dirty="0"/>
              <a:t>Diagnose context first: start from local capabilities, not a checklist</a:t>
            </a:r>
          </a:p>
          <a:p>
            <a:pPr marL="342900" indent="-342900">
              <a:buFont typeface="Arial" panose="020B0604020202020204" pitchFamily="34" charset="0"/>
              <a:buChar char="•"/>
            </a:pPr>
            <a:r>
              <a:rPr lang="en-GB" dirty="0"/>
              <a:t>Extrapolate principles, not procedures</a:t>
            </a:r>
          </a:p>
          <a:p>
            <a:pPr marL="342900" indent="-342900">
              <a:buFont typeface="Arial" panose="020B0604020202020204" pitchFamily="34" charset="0"/>
              <a:buChar char="•"/>
            </a:pPr>
            <a:r>
              <a:rPr lang="en-GB" dirty="0"/>
              <a:t>Proportionate, risk-based compliance that remains regulatorily robust</a:t>
            </a:r>
          </a:p>
          <a:p>
            <a:pPr marL="342900" indent="-342900">
              <a:buFont typeface="Arial" panose="020B0604020202020204" pitchFamily="34" charset="0"/>
              <a:buChar char="•"/>
            </a:pPr>
            <a:r>
              <a:rPr lang="en-GB" dirty="0"/>
              <a:t>Shared governance and mutual accountability from the outset</a:t>
            </a:r>
          </a:p>
          <a:p>
            <a:pPr marL="342900" indent="-342900">
              <a:buFont typeface="Arial" panose="020B0604020202020204" pitchFamily="34" charset="0"/>
              <a:buChar char="•"/>
            </a:pPr>
            <a:r>
              <a:rPr lang="en-GB" dirty="0"/>
              <a:t>Invest in local capability, not parallel systems</a:t>
            </a:r>
          </a:p>
          <a:p>
            <a:pPr marL="342900" indent="-342900">
              <a:buFont typeface="Arial" panose="020B0604020202020204" pitchFamily="34" charset="0"/>
              <a:buChar char="•"/>
            </a:pPr>
            <a:r>
              <a:rPr lang="en-GB" dirty="0"/>
              <a:t>Review and adapt as partnerships mature</a:t>
            </a:r>
          </a:p>
          <a:p>
            <a:endParaRPr lang="en-GB" dirty="0"/>
          </a:p>
        </p:txBody>
      </p:sp>
      <p:sp>
        <p:nvSpPr>
          <p:cNvPr id="4" name="Slide Number Placeholder 3">
            <a:extLst>
              <a:ext uri="{FF2B5EF4-FFF2-40B4-BE49-F238E27FC236}">
                <a16:creationId xmlns:a16="http://schemas.microsoft.com/office/drawing/2014/main" id="{7AB6F232-F557-046E-5137-3B4E3222191E}"/>
              </a:ext>
            </a:extLst>
          </p:cNvPr>
          <p:cNvSpPr>
            <a:spLocks noGrp="1"/>
          </p:cNvSpPr>
          <p:nvPr>
            <p:ph type="sldNum" sz="quarter" idx="10"/>
          </p:nvPr>
        </p:nvSpPr>
        <p:spPr/>
        <p:txBody>
          <a:bodyPr/>
          <a:lstStyle/>
          <a:p>
            <a:fld id="{7CC3F808-C7E8-4131-9EFE-B613B7BC3B90}" type="slidenum">
              <a:rPr lang="en-GB" smtClean="0"/>
              <a:pPr/>
              <a:t>9</a:t>
            </a:fld>
            <a:endParaRPr lang="en-GB" dirty="0"/>
          </a:p>
        </p:txBody>
      </p:sp>
    </p:spTree>
    <p:extLst>
      <p:ext uri="{BB962C8B-B14F-4D97-AF65-F5344CB8AC3E}">
        <p14:creationId xmlns:p14="http://schemas.microsoft.com/office/powerpoint/2010/main" val="3692849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DM Theme">
  <a:themeElements>
    <a:clrScheme name="NDM">
      <a:dk1>
        <a:srgbClr val="000000"/>
      </a:dk1>
      <a:lt1>
        <a:sysClr val="window" lastClr="FFFFFF"/>
      </a:lt1>
      <a:dk2>
        <a:srgbClr val="002147"/>
      </a:dk2>
      <a:lt2>
        <a:srgbClr val="D4D4D2"/>
      </a:lt2>
      <a:accent1>
        <a:srgbClr val="158045"/>
      </a:accent1>
      <a:accent2>
        <a:srgbClr val="CDD940"/>
      </a:accent2>
      <a:accent3>
        <a:srgbClr val="A4BE4D"/>
      </a:accent3>
      <a:accent4>
        <a:srgbClr val="5D9E4D"/>
      </a:accent4>
      <a:accent5>
        <a:srgbClr val="F0E542"/>
      </a:accent5>
      <a:accent6>
        <a:srgbClr val="EB5F17"/>
      </a:accent6>
      <a:hlink>
        <a:srgbClr val="3382CD"/>
      </a:hlink>
      <a:folHlink>
        <a:srgbClr val="C548EC"/>
      </a:folHlink>
    </a:clrScheme>
    <a:fontScheme name="ND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DM_PPT_template_MASTER" id="{D1C27AE8-2CED-4EF7-9174-5B5125D06FDC}" vid="{ACA32C27-257B-47F4-8E2D-B169706B63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8BA350413EDD947A3F6ACC23D1F4FFB" ma:contentTypeVersion="14" ma:contentTypeDescription="Create a new document." ma:contentTypeScope="" ma:versionID="1caae839d3b980118ac7f3212a083fb7">
  <xsd:schema xmlns:xsd="http://www.w3.org/2001/XMLSchema" xmlns:xs="http://www.w3.org/2001/XMLSchema" xmlns:p="http://schemas.microsoft.com/office/2006/metadata/properties" xmlns:ns2="e600375e-0dac-43ee-9114-dcd03922427f" xmlns:ns3="1ab369c5-a05c-461f-99e1-15ed0fecd0da" targetNamespace="http://schemas.microsoft.com/office/2006/metadata/properties" ma:root="true" ma:fieldsID="1c710b2dffc6d43be4dfcfbf107eb8b1" ns2:_="" ns3:_="">
    <xsd:import namespace="e600375e-0dac-43ee-9114-dcd03922427f"/>
    <xsd:import namespace="1ab369c5-a05c-461f-99e1-15ed0fecd0da"/>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00375e-0dac-43ee-9114-dcd03922427f"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1eeb44a9-b924-44d0-8ed9-f8b504a4bac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b369c5-a05c-461f-99e1-15ed0fecd0da"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55138652-fb3e-4668-bcab-d4198cefc52f}" ma:internalName="TaxCatchAll" ma:showField="CatchAllData" ma:web="1ab369c5-a05c-461f-99e1-15ed0fecd0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1ab369c5-a05c-461f-99e1-15ed0fecd0da" xsi:nil="true"/>
    <lcf76f155ced4ddcb4097134ff3c332f xmlns="e600375e-0dac-43ee-9114-dcd03922427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847941D-A3F1-499B-B823-FB3DDE34278B}">
  <ds:schemaRefs>
    <ds:schemaRef ds:uri="http://schemas.microsoft.com/sharepoint/v3/contenttype/forms"/>
  </ds:schemaRefs>
</ds:datastoreItem>
</file>

<file path=customXml/itemProps2.xml><?xml version="1.0" encoding="utf-8"?>
<ds:datastoreItem xmlns:ds="http://schemas.openxmlformats.org/officeDocument/2006/customXml" ds:itemID="{9E67ADFB-44DB-4C2A-8D5B-9159C1124D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600375e-0dac-43ee-9114-dcd03922427f"/>
    <ds:schemaRef ds:uri="1ab369c5-a05c-461f-99e1-15ed0fecd0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1F4F2C3-A33F-483B-9069-9B84E43D30DE}">
  <ds:schemaRefs>
    <ds:schemaRef ds:uri="1ab369c5-a05c-461f-99e1-15ed0fecd0da"/>
    <ds:schemaRef ds:uri="http://schemas.microsoft.com/office/2006/documentManagement/types"/>
    <ds:schemaRef ds:uri="http://schemas.microsoft.com/office/2006/metadata/properties"/>
    <ds:schemaRef ds:uri="http://schemas.microsoft.com/office/infopath/2007/PartnerControls"/>
    <ds:schemaRef ds:uri="http://www.w3.org/XML/1998/namespace"/>
    <ds:schemaRef ds:uri="http://purl.org/dc/elements/1.1/"/>
    <ds:schemaRef ds:uri="http://purl.org/dc/terms/"/>
    <ds:schemaRef ds:uri="http://schemas.openxmlformats.org/package/2006/metadata/core-properties"/>
    <ds:schemaRef ds:uri="e600375e-0dac-43ee-9114-dcd03922427f"/>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NDM_PPT_template_V1 (2)</Template>
  <TotalTime>2008</TotalTime>
  <Words>1803</Words>
  <Application>Microsoft Office PowerPoint</Application>
  <PresentationFormat>Widescreen</PresentationFormat>
  <Paragraphs>186</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NDM Theme</vt:lpstr>
      <vt:lpstr>   Is Pursuing Best Practice Really the Smart Thing to Do? </vt:lpstr>
      <vt:lpstr>Assumptions of Best Practice</vt:lpstr>
      <vt:lpstr>What gets lost with Best Practice</vt:lpstr>
      <vt:lpstr>Smart Practices: Adaptation, Not Replication</vt:lpstr>
      <vt:lpstr>What Does Smart Practice Look Like in a Partnership?</vt:lpstr>
      <vt:lpstr>Good Financial Grant Practice, GFGP,  An attempt at Smart Practice: But Is It Enough?</vt:lpstr>
      <vt:lpstr>What remains unresolved?</vt:lpstr>
      <vt:lpstr>Why Does Best Practice Persist? </vt:lpstr>
      <vt:lpstr>What Might a Smart-Practice Framework Require?</vt:lpstr>
      <vt:lpstr>The Smart Thing to Do?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Kidd</dc:creator>
  <cp:lastModifiedBy>Technician Harrogate</cp:lastModifiedBy>
  <cp:revision>60</cp:revision>
  <cp:lastPrinted>2023-03-22T10:23:18Z</cp:lastPrinted>
  <dcterms:created xsi:type="dcterms:W3CDTF">2025-02-12T10:36:34Z</dcterms:created>
  <dcterms:modified xsi:type="dcterms:W3CDTF">2026-06-18T08:03:34Z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0x01010018BA350413EDD947A3F6ACC23D1F4FFB</vt:lpwstr>
  </property>
</Properties>
</file>