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sldIdLst>
    <p:sldId id="368" r:id="rId5"/>
    <p:sldId id="4923" r:id="rId6"/>
    <p:sldId id="4919" r:id="rId7"/>
    <p:sldId id="4914" r:id="rId8"/>
    <p:sldId id="4924" r:id="rId9"/>
    <p:sldId id="4927" r:id="rId10"/>
    <p:sldId id="4920" r:id="rId11"/>
    <p:sldId id="4928" r:id="rId12"/>
    <p:sldId id="4929" r:id="rId13"/>
    <p:sldId id="4925" r:id="rId14"/>
    <p:sldId id="4930" r:id="rId15"/>
    <p:sldId id="4921" r:id="rId16"/>
    <p:sldId id="4931" r:id="rId17"/>
    <p:sldId id="4926" r:id="rId18"/>
    <p:sldId id="4922" r:id="rId19"/>
    <p:sldId id="491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E0D5923-5CE0-4971-8571-0F71B1541EF6}">
          <p14:sldIdLst>
            <p14:sldId id="368"/>
            <p14:sldId id="4923"/>
            <p14:sldId id="4919"/>
            <p14:sldId id="4914"/>
            <p14:sldId id="4924"/>
            <p14:sldId id="4927"/>
            <p14:sldId id="4920"/>
            <p14:sldId id="4928"/>
            <p14:sldId id="4929"/>
            <p14:sldId id="4925"/>
            <p14:sldId id="4930"/>
            <p14:sldId id="4921"/>
            <p14:sldId id="4931"/>
            <p14:sldId id="4926"/>
            <p14:sldId id="4922"/>
            <p14:sldId id="49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86C80D-53EC-8372-8DF4-89E9949387AE}" name="Johnson, Jessica" initials="JJ" userId="S::Jessica.Johnson@rhul.ac.uk::056d4192-2da9-4007-ab09-3440c74786ba" providerId="AD"/>
  <p188:author id="{E987062D-F46C-F6DC-C18B-9FE8DF7D4017}" name="RANSON, LIZZIE E.A." initials="ER" userId="S::qmxn87@durham.ac.uk::82584e1a-7bb1-4f4a-932d-5f546e9ecb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74AE"/>
    <a:srgbClr val="7292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75D77E-7771-5D7C-C11B-F08BE87409D1}" v="37" dt="2026-06-16T12:15:33.463"/>
    <p1510:client id="{9288BCBA-8D49-4B54-9DF9-1A50C502C188}" v="301" dt="2026-06-16T12:40:15.5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06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08B406-9CEA-40AB-9007-81E85F950D4C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CE06DC9-3E6E-4DB5-82B9-17D499CA5F74}">
      <dgm:prSet phldrT="[Text]" phldr="0"/>
      <dgm:spPr/>
      <dgm:t>
        <a:bodyPr/>
        <a:lstStyle/>
        <a:p>
          <a:r>
            <a:rPr lang="en-GB">
              <a:latin typeface="Helvetica Neue"/>
            </a:rPr>
            <a:t>Launched Jan 2026</a:t>
          </a:r>
          <a:endParaRPr lang="en-GB"/>
        </a:p>
      </dgm:t>
    </dgm:pt>
    <dgm:pt modelId="{D0044A16-A04C-48B3-B459-F64300DA677C}" type="parTrans" cxnId="{82426B0F-0F17-4970-A11B-26D65B77C0E4}">
      <dgm:prSet/>
      <dgm:spPr/>
      <dgm:t>
        <a:bodyPr/>
        <a:lstStyle/>
        <a:p>
          <a:endParaRPr lang="en-GB"/>
        </a:p>
      </dgm:t>
    </dgm:pt>
    <dgm:pt modelId="{9AEC64D6-4313-4D90-8B00-4151A0B3636E}" type="sibTrans" cxnId="{82426B0F-0F17-4970-A11B-26D65B77C0E4}">
      <dgm:prSet/>
      <dgm:spPr/>
      <dgm:t>
        <a:bodyPr/>
        <a:lstStyle/>
        <a:p>
          <a:endParaRPr lang="en-GB"/>
        </a:p>
      </dgm:t>
    </dgm:pt>
    <dgm:pt modelId="{D3F69DA0-9433-412C-8E3B-FC704FC5547B}">
      <dgm:prSet phldrT="[Text]" phldr="0"/>
      <dgm:spPr/>
      <dgm:t>
        <a:bodyPr/>
        <a:lstStyle/>
        <a:p>
          <a:pPr rtl="0"/>
          <a:r>
            <a:rPr lang="en-GB">
              <a:latin typeface="Helvetica Neue"/>
            </a:rPr>
            <a:t>Endorsed by Durham UEC</a:t>
          </a:r>
          <a:endParaRPr lang="en-GB"/>
        </a:p>
      </dgm:t>
    </dgm:pt>
    <dgm:pt modelId="{746DF35C-221B-4BC6-A95E-0FC5C4A07FAA}" type="parTrans" cxnId="{BBC51B35-74A8-4582-A38E-2DCE40D2D506}">
      <dgm:prSet/>
      <dgm:spPr/>
      <dgm:t>
        <a:bodyPr/>
        <a:lstStyle/>
        <a:p>
          <a:endParaRPr lang="en-GB"/>
        </a:p>
      </dgm:t>
    </dgm:pt>
    <dgm:pt modelId="{93A4D4D6-99EE-4D8B-8A58-033E9DE6EAFD}" type="sibTrans" cxnId="{BBC51B35-74A8-4582-A38E-2DCE40D2D506}">
      <dgm:prSet/>
      <dgm:spPr/>
      <dgm:t>
        <a:bodyPr/>
        <a:lstStyle/>
        <a:p>
          <a:endParaRPr lang="en-GB"/>
        </a:p>
      </dgm:t>
    </dgm:pt>
    <dgm:pt modelId="{8DEA6B68-74FD-4CB1-B3B2-84534C0B12EA}">
      <dgm:prSet phldrT="[Text]" phldr="0"/>
      <dgm:spPr/>
      <dgm:t>
        <a:bodyPr/>
        <a:lstStyle/>
        <a:p>
          <a:pPr rtl="0"/>
          <a:r>
            <a:rPr lang="en-GB">
              <a:latin typeface="Helvetica Neue"/>
            </a:rPr>
            <a:t>EDI Fund spotlight video</a:t>
          </a:r>
          <a:endParaRPr lang="en-GB"/>
        </a:p>
      </dgm:t>
    </dgm:pt>
    <dgm:pt modelId="{9CEF45E9-D056-49C3-84CF-52DAB14B273F}" type="parTrans" cxnId="{8E3328DA-BADA-4139-A759-14365596B716}">
      <dgm:prSet/>
      <dgm:spPr/>
      <dgm:t>
        <a:bodyPr/>
        <a:lstStyle/>
        <a:p>
          <a:endParaRPr lang="en-GB"/>
        </a:p>
      </dgm:t>
    </dgm:pt>
    <dgm:pt modelId="{32674050-F0A3-4F33-8323-71014A82E7C8}" type="sibTrans" cxnId="{8E3328DA-BADA-4139-A759-14365596B716}">
      <dgm:prSet/>
      <dgm:spPr/>
      <dgm:t>
        <a:bodyPr/>
        <a:lstStyle/>
        <a:p>
          <a:endParaRPr lang="en-GB"/>
        </a:p>
      </dgm:t>
    </dgm:pt>
    <dgm:pt modelId="{49A7A333-A0D0-45B9-AC6C-8EC435A0B764}">
      <dgm:prSet phldrT="[Text]" phldr="0"/>
      <dgm:spPr/>
      <dgm:t>
        <a:bodyPr/>
        <a:lstStyle/>
        <a:p>
          <a:pPr rtl="0"/>
          <a:r>
            <a:rPr lang="en-GB">
              <a:latin typeface="Helvetica Neue"/>
            </a:rPr>
            <a:t>User feedback </a:t>
          </a:r>
          <a:endParaRPr lang="en-GB"/>
        </a:p>
      </dgm:t>
    </dgm:pt>
    <dgm:pt modelId="{E5ACEA81-2F77-49B6-8388-335474E3FC77}" type="parTrans" cxnId="{3E31D06A-753A-4A55-8377-A35B83EE2C82}">
      <dgm:prSet/>
      <dgm:spPr/>
      <dgm:t>
        <a:bodyPr/>
        <a:lstStyle/>
        <a:p>
          <a:endParaRPr lang="en-GB"/>
        </a:p>
      </dgm:t>
    </dgm:pt>
    <dgm:pt modelId="{33C4298A-5F74-45EC-9092-0D394326358C}" type="sibTrans" cxnId="{3E31D06A-753A-4A55-8377-A35B83EE2C82}">
      <dgm:prSet/>
      <dgm:spPr/>
      <dgm:t>
        <a:bodyPr/>
        <a:lstStyle/>
        <a:p>
          <a:endParaRPr lang="en-GB"/>
        </a:p>
      </dgm:t>
    </dgm:pt>
    <dgm:pt modelId="{3603B520-1D53-42BA-A1B2-9D655D530A33}">
      <dgm:prSet phldrT="[Text]" phldr="0"/>
      <dgm:spPr/>
      <dgm:t>
        <a:bodyPr/>
        <a:lstStyle/>
        <a:p>
          <a:pPr rtl="0"/>
          <a:r>
            <a:rPr lang="en-GB">
              <a:latin typeface="Helvetica Neue"/>
            </a:rPr>
            <a:t>Living resource</a:t>
          </a:r>
          <a:endParaRPr lang="en-GB"/>
        </a:p>
      </dgm:t>
    </dgm:pt>
    <dgm:pt modelId="{CB608C52-6F7A-4182-81C1-059E356BEBF0}" type="parTrans" cxnId="{94A3E871-F5E3-4E8C-908E-A4D315AD770C}">
      <dgm:prSet/>
      <dgm:spPr/>
      <dgm:t>
        <a:bodyPr/>
        <a:lstStyle/>
        <a:p>
          <a:endParaRPr lang="en-GB"/>
        </a:p>
      </dgm:t>
    </dgm:pt>
    <dgm:pt modelId="{4CA4D3DF-C780-462C-BECB-B4FAFDBB9DF8}" type="sibTrans" cxnId="{94A3E871-F5E3-4E8C-908E-A4D315AD770C}">
      <dgm:prSet/>
      <dgm:spPr/>
      <dgm:t>
        <a:bodyPr/>
        <a:lstStyle/>
        <a:p>
          <a:endParaRPr lang="en-GB"/>
        </a:p>
      </dgm:t>
    </dgm:pt>
    <dgm:pt modelId="{A04331BD-9CDF-4A0B-AF08-4DE717242070}">
      <dgm:prSet phldrT="[Text]" phldr="0"/>
      <dgm:spPr/>
      <dgm:t>
        <a:bodyPr/>
        <a:lstStyle/>
        <a:p>
          <a:pPr rtl="0"/>
          <a:r>
            <a:rPr lang="en-GB" b="1">
              <a:latin typeface="Helvetica Neue"/>
            </a:rPr>
            <a:t>Impact so far:</a:t>
          </a:r>
        </a:p>
      </dgm:t>
    </dgm:pt>
    <dgm:pt modelId="{091791CA-C614-4FFE-9F0E-DA63A88D133B}" type="parTrans" cxnId="{CEE4A5C4-EF62-4481-BFFD-C2DBD121C68A}">
      <dgm:prSet/>
      <dgm:spPr/>
    </dgm:pt>
    <dgm:pt modelId="{84674C15-D3FA-4E5B-B4A3-1DABEE6EA3CA}" type="sibTrans" cxnId="{CEE4A5C4-EF62-4481-BFFD-C2DBD121C68A}">
      <dgm:prSet/>
      <dgm:spPr/>
    </dgm:pt>
    <dgm:pt modelId="{50F0B90E-FABF-4152-812C-556688DC45BB}" type="pres">
      <dgm:prSet presAssocID="{D508B406-9CEA-40AB-9007-81E85F950D4C}" presName="Name0" presStyleCnt="0">
        <dgm:presLayoutVars>
          <dgm:dir/>
          <dgm:animLvl val="lvl"/>
          <dgm:resizeHandles val="exact"/>
        </dgm:presLayoutVars>
      </dgm:prSet>
      <dgm:spPr/>
    </dgm:pt>
    <dgm:pt modelId="{E990C8C7-38E8-4A55-B808-679B33BE95DE}" type="pres">
      <dgm:prSet presAssocID="{A04331BD-9CDF-4A0B-AF08-4DE717242070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36C59191-80DB-4638-A19D-752B190CC24F}" type="pres">
      <dgm:prSet presAssocID="{84674C15-D3FA-4E5B-B4A3-1DABEE6EA3CA}" presName="parTxOnlySpace" presStyleCnt="0"/>
      <dgm:spPr/>
    </dgm:pt>
    <dgm:pt modelId="{FE75AC66-9ED9-4736-B8A8-463DFE434FCF}" type="pres">
      <dgm:prSet presAssocID="{3CE06DC9-3E6E-4DB5-82B9-17D499CA5F74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ECE7EC57-E9B0-498A-AE4E-2F7F0CCA705B}" type="pres">
      <dgm:prSet presAssocID="{9AEC64D6-4313-4D90-8B00-4151A0B3636E}" presName="parTxOnlySpace" presStyleCnt="0"/>
      <dgm:spPr/>
    </dgm:pt>
    <dgm:pt modelId="{495D7D34-F8E9-47AA-8C9F-E6CCDA27A10B}" type="pres">
      <dgm:prSet presAssocID="{D3F69DA0-9433-412C-8E3B-FC704FC5547B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D74760A-EE55-4002-B5F7-BF71A988FF57}" type="pres">
      <dgm:prSet presAssocID="{93A4D4D6-99EE-4D8B-8A58-033E9DE6EAFD}" presName="parTxOnlySpace" presStyleCnt="0"/>
      <dgm:spPr/>
    </dgm:pt>
    <dgm:pt modelId="{ECB900C2-88AF-4918-BBC4-E9E37FAB4C13}" type="pres">
      <dgm:prSet presAssocID="{8DEA6B68-74FD-4CB1-B3B2-84534C0B12EA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7631932B-3BD2-475B-9A4F-AA5AB7D05BB2}" type="pres">
      <dgm:prSet presAssocID="{32674050-F0A3-4F33-8323-71014A82E7C8}" presName="parTxOnlySpace" presStyleCnt="0"/>
      <dgm:spPr/>
    </dgm:pt>
    <dgm:pt modelId="{D22634C1-E9F5-4627-834D-0EF21099F931}" type="pres">
      <dgm:prSet presAssocID="{49A7A333-A0D0-45B9-AC6C-8EC435A0B764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D04301F-6F2C-4F77-931C-CD3ECD9A4522}" type="pres">
      <dgm:prSet presAssocID="{33C4298A-5F74-45EC-9092-0D394326358C}" presName="parTxOnlySpace" presStyleCnt="0"/>
      <dgm:spPr/>
    </dgm:pt>
    <dgm:pt modelId="{2050FE7C-D0FF-441F-A4DF-707887117417}" type="pres">
      <dgm:prSet presAssocID="{3603B520-1D53-42BA-A1B2-9D655D530A33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82426B0F-0F17-4970-A11B-26D65B77C0E4}" srcId="{D508B406-9CEA-40AB-9007-81E85F950D4C}" destId="{3CE06DC9-3E6E-4DB5-82B9-17D499CA5F74}" srcOrd="1" destOrd="0" parTransId="{D0044A16-A04C-48B3-B459-F64300DA677C}" sibTransId="{9AEC64D6-4313-4D90-8B00-4151A0B3636E}"/>
    <dgm:cxn modelId="{BBC51B35-74A8-4582-A38E-2DCE40D2D506}" srcId="{D508B406-9CEA-40AB-9007-81E85F950D4C}" destId="{D3F69DA0-9433-412C-8E3B-FC704FC5547B}" srcOrd="2" destOrd="0" parTransId="{746DF35C-221B-4BC6-A95E-0FC5C4A07FAA}" sibTransId="{93A4D4D6-99EE-4D8B-8A58-033E9DE6EAFD}"/>
    <dgm:cxn modelId="{46A1903C-DD67-460A-A091-310EA62A5856}" type="presOf" srcId="{3CE06DC9-3E6E-4DB5-82B9-17D499CA5F74}" destId="{FE75AC66-9ED9-4736-B8A8-463DFE434FCF}" srcOrd="0" destOrd="0" presId="urn:microsoft.com/office/officeart/2005/8/layout/chevron1"/>
    <dgm:cxn modelId="{3E31D06A-753A-4A55-8377-A35B83EE2C82}" srcId="{D508B406-9CEA-40AB-9007-81E85F950D4C}" destId="{49A7A333-A0D0-45B9-AC6C-8EC435A0B764}" srcOrd="4" destOrd="0" parTransId="{E5ACEA81-2F77-49B6-8388-335474E3FC77}" sibTransId="{33C4298A-5F74-45EC-9092-0D394326358C}"/>
    <dgm:cxn modelId="{8D49D54A-3581-4D5D-B95A-22DE81DC7E26}" type="presOf" srcId="{49A7A333-A0D0-45B9-AC6C-8EC435A0B764}" destId="{D22634C1-E9F5-4627-834D-0EF21099F931}" srcOrd="0" destOrd="0" presId="urn:microsoft.com/office/officeart/2005/8/layout/chevron1"/>
    <dgm:cxn modelId="{4354306F-47A7-41F3-8B3F-018162A65D43}" type="presOf" srcId="{D3F69DA0-9433-412C-8E3B-FC704FC5547B}" destId="{495D7D34-F8E9-47AA-8C9F-E6CCDA27A10B}" srcOrd="0" destOrd="0" presId="urn:microsoft.com/office/officeart/2005/8/layout/chevron1"/>
    <dgm:cxn modelId="{94A3E871-F5E3-4E8C-908E-A4D315AD770C}" srcId="{D508B406-9CEA-40AB-9007-81E85F950D4C}" destId="{3603B520-1D53-42BA-A1B2-9D655D530A33}" srcOrd="5" destOrd="0" parTransId="{CB608C52-6F7A-4182-81C1-059E356BEBF0}" sibTransId="{4CA4D3DF-C780-462C-BECB-B4FAFDBB9DF8}"/>
    <dgm:cxn modelId="{22031C79-3E95-463A-8EC1-ED7D9DCD958B}" type="presOf" srcId="{D508B406-9CEA-40AB-9007-81E85F950D4C}" destId="{50F0B90E-FABF-4152-812C-556688DC45BB}" srcOrd="0" destOrd="0" presId="urn:microsoft.com/office/officeart/2005/8/layout/chevron1"/>
    <dgm:cxn modelId="{CF0A6A99-E4DB-4BC7-813A-683C315DED29}" type="presOf" srcId="{3603B520-1D53-42BA-A1B2-9D655D530A33}" destId="{2050FE7C-D0FF-441F-A4DF-707887117417}" srcOrd="0" destOrd="0" presId="urn:microsoft.com/office/officeart/2005/8/layout/chevron1"/>
    <dgm:cxn modelId="{CEE4A5C4-EF62-4481-BFFD-C2DBD121C68A}" srcId="{D508B406-9CEA-40AB-9007-81E85F950D4C}" destId="{A04331BD-9CDF-4A0B-AF08-4DE717242070}" srcOrd="0" destOrd="0" parTransId="{091791CA-C614-4FFE-9F0E-DA63A88D133B}" sibTransId="{84674C15-D3FA-4E5B-B4A3-1DABEE6EA3CA}"/>
    <dgm:cxn modelId="{A98379C8-BFA1-46F0-8F67-B32585DF2118}" type="presOf" srcId="{A04331BD-9CDF-4A0B-AF08-4DE717242070}" destId="{E990C8C7-38E8-4A55-B808-679B33BE95DE}" srcOrd="0" destOrd="0" presId="urn:microsoft.com/office/officeart/2005/8/layout/chevron1"/>
    <dgm:cxn modelId="{8E3328DA-BADA-4139-A759-14365596B716}" srcId="{D508B406-9CEA-40AB-9007-81E85F950D4C}" destId="{8DEA6B68-74FD-4CB1-B3B2-84534C0B12EA}" srcOrd="3" destOrd="0" parTransId="{9CEF45E9-D056-49C3-84CF-52DAB14B273F}" sibTransId="{32674050-F0A3-4F33-8323-71014A82E7C8}"/>
    <dgm:cxn modelId="{35C476FA-877D-44D0-AE65-1476142BFDF3}" type="presOf" srcId="{8DEA6B68-74FD-4CB1-B3B2-84534C0B12EA}" destId="{ECB900C2-88AF-4918-BBC4-E9E37FAB4C13}" srcOrd="0" destOrd="0" presId="urn:microsoft.com/office/officeart/2005/8/layout/chevron1"/>
    <dgm:cxn modelId="{DA4F162E-1F5C-4621-BEC0-F8C41381E8D0}" type="presParOf" srcId="{50F0B90E-FABF-4152-812C-556688DC45BB}" destId="{E990C8C7-38E8-4A55-B808-679B33BE95DE}" srcOrd="0" destOrd="0" presId="urn:microsoft.com/office/officeart/2005/8/layout/chevron1"/>
    <dgm:cxn modelId="{DB9E4FD1-657B-4D85-ACE1-74031781B5F3}" type="presParOf" srcId="{50F0B90E-FABF-4152-812C-556688DC45BB}" destId="{36C59191-80DB-4638-A19D-752B190CC24F}" srcOrd="1" destOrd="0" presId="urn:microsoft.com/office/officeart/2005/8/layout/chevron1"/>
    <dgm:cxn modelId="{0C2750FE-3ED7-4198-8B88-E538364F674A}" type="presParOf" srcId="{50F0B90E-FABF-4152-812C-556688DC45BB}" destId="{FE75AC66-9ED9-4736-B8A8-463DFE434FCF}" srcOrd="2" destOrd="0" presId="urn:microsoft.com/office/officeart/2005/8/layout/chevron1"/>
    <dgm:cxn modelId="{7B88D3AB-F45D-4A1B-9D03-7703C989D048}" type="presParOf" srcId="{50F0B90E-FABF-4152-812C-556688DC45BB}" destId="{ECE7EC57-E9B0-498A-AE4E-2F7F0CCA705B}" srcOrd="3" destOrd="0" presId="urn:microsoft.com/office/officeart/2005/8/layout/chevron1"/>
    <dgm:cxn modelId="{3B1CB900-2CDF-47F9-BFD9-89CAAA7E2F78}" type="presParOf" srcId="{50F0B90E-FABF-4152-812C-556688DC45BB}" destId="{495D7D34-F8E9-47AA-8C9F-E6CCDA27A10B}" srcOrd="4" destOrd="0" presId="urn:microsoft.com/office/officeart/2005/8/layout/chevron1"/>
    <dgm:cxn modelId="{7676D88A-D527-4DCE-8704-B2A38366A214}" type="presParOf" srcId="{50F0B90E-FABF-4152-812C-556688DC45BB}" destId="{2D74760A-EE55-4002-B5F7-BF71A988FF57}" srcOrd="5" destOrd="0" presId="urn:microsoft.com/office/officeart/2005/8/layout/chevron1"/>
    <dgm:cxn modelId="{4ACC5C34-A4DF-4D8B-82A2-F33CD6AD5A32}" type="presParOf" srcId="{50F0B90E-FABF-4152-812C-556688DC45BB}" destId="{ECB900C2-88AF-4918-BBC4-E9E37FAB4C13}" srcOrd="6" destOrd="0" presId="urn:microsoft.com/office/officeart/2005/8/layout/chevron1"/>
    <dgm:cxn modelId="{9B273803-1B56-4D9B-82D9-1C122DE860BB}" type="presParOf" srcId="{50F0B90E-FABF-4152-812C-556688DC45BB}" destId="{7631932B-3BD2-475B-9A4F-AA5AB7D05BB2}" srcOrd="7" destOrd="0" presId="urn:microsoft.com/office/officeart/2005/8/layout/chevron1"/>
    <dgm:cxn modelId="{83BFD6EF-2EC2-460A-A1A4-73B9C76C7059}" type="presParOf" srcId="{50F0B90E-FABF-4152-812C-556688DC45BB}" destId="{D22634C1-E9F5-4627-834D-0EF21099F931}" srcOrd="8" destOrd="0" presId="urn:microsoft.com/office/officeart/2005/8/layout/chevron1"/>
    <dgm:cxn modelId="{D8492491-7995-45F6-94EF-BD7D0F30C91C}" type="presParOf" srcId="{50F0B90E-FABF-4152-812C-556688DC45BB}" destId="{FD04301F-6F2C-4F77-931C-CD3ECD9A4522}" srcOrd="9" destOrd="0" presId="urn:microsoft.com/office/officeart/2005/8/layout/chevron1"/>
    <dgm:cxn modelId="{6C6D19D3-F9FF-4BA4-A7E9-7A65126A6017}" type="presParOf" srcId="{50F0B90E-FABF-4152-812C-556688DC45BB}" destId="{2050FE7C-D0FF-441F-A4DF-707887117417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0C8C7-38E8-4A55-B808-679B33BE95DE}">
      <dsp:nvSpPr>
        <dsp:cNvPr id="0" name=""/>
        <dsp:cNvSpPr/>
      </dsp:nvSpPr>
      <dsp:spPr>
        <a:xfrm>
          <a:off x="5520" y="1980237"/>
          <a:ext cx="2053461" cy="8213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latin typeface="Helvetica Neue"/>
            </a:rPr>
            <a:t>Impact so far:</a:t>
          </a:r>
        </a:p>
      </dsp:txBody>
      <dsp:txXfrm>
        <a:off x="416212" y="1980237"/>
        <a:ext cx="1232077" cy="821384"/>
      </dsp:txXfrm>
    </dsp:sp>
    <dsp:sp modelId="{FE75AC66-9ED9-4736-B8A8-463DFE434FCF}">
      <dsp:nvSpPr>
        <dsp:cNvPr id="0" name=""/>
        <dsp:cNvSpPr/>
      </dsp:nvSpPr>
      <dsp:spPr>
        <a:xfrm>
          <a:off x="1853635" y="1980237"/>
          <a:ext cx="2053461" cy="82138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Helvetica Neue"/>
            </a:rPr>
            <a:t>Launched Jan 2026</a:t>
          </a:r>
          <a:endParaRPr lang="en-GB" sz="1800" kern="1200"/>
        </a:p>
      </dsp:txBody>
      <dsp:txXfrm>
        <a:off x="2264327" y="1980237"/>
        <a:ext cx="1232077" cy="821384"/>
      </dsp:txXfrm>
    </dsp:sp>
    <dsp:sp modelId="{495D7D34-F8E9-47AA-8C9F-E6CCDA27A10B}">
      <dsp:nvSpPr>
        <dsp:cNvPr id="0" name=""/>
        <dsp:cNvSpPr/>
      </dsp:nvSpPr>
      <dsp:spPr>
        <a:xfrm>
          <a:off x="3701751" y="1980237"/>
          <a:ext cx="2053461" cy="8213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Helvetica Neue"/>
            </a:rPr>
            <a:t>Endorsed by Durham UEC</a:t>
          </a:r>
          <a:endParaRPr lang="en-GB" sz="1800" kern="1200"/>
        </a:p>
      </dsp:txBody>
      <dsp:txXfrm>
        <a:off x="4112443" y="1980237"/>
        <a:ext cx="1232077" cy="821384"/>
      </dsp:txXfrm>
    </dsp:sp>
    <dsp:sp modelId="{ECB900C2-88AF-4918-BBC4-E9E37FAB4C13}">
      <dsp:nvSpPr>
        <dsp:cNvPr id="0" name=""/>
        <dsp:cNvSpPr/>
      </dsp:nvSpPr>
      <dsp:spPr>
        <a:xfrm>
          <a:off x="5549867" y="1980237"/>
          <a:ext cx="2053461" cy="82138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Helvetica Neue"/>
            </a:rPr>
            <a:t>EDI Fund spotlight video</a:t>
          </a:r>
          <a:endParaRPr lang="en-GB" sz="1800" kern="1200"/>
        </a:p>
      </dsp:txBody>
      <dsp:txXfrm>
        <a:off x="5960559" y="1980237"/>
        <a:ext cx="1232077" cy="821384"/>
      </dsp:txXfrm>
    </dsp:sp>
    <dsp:sp modelId="{D22634C1-E9F5-4627-834D-0EF21099F931}">
      <dsp:nvSpPr>
        <dsp:cNvPr id="0" name=""/>
        <dsp:cNvSpPr/>
      </dsp:nvSpPr>
      <dsp:spPr>
        <a:xfrm>
          <a:off x="7397983" y="1980237"/>
          <a:ext cx="2053461" cy="82138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Helvetica Neue"/>
            </a:rPr>
            <a:t>User feedback </a:t>
          </a:r>
          <a:endParaRPr lang="en-GB" sz="1800" kern="1200"/>
        </a:p>
      </dsp:txBody>
      <dsp:txXfrm>
        <a:off x="7808675" y="1980237"/>
        <a:ext cx="1232077" cy="821384"/>
      </dsp:txXfrm>
    </dsp:sp>
    <dsp:sp modelId="{2050FE7C-D0FF-441F-A4DF-707887117417}">
      <dsp:nvSpPr>
        <dsp:cNvPr id="0" name=""/>
        <dsp:cNvSpPr/>
      </dsp:nvSpPr>
      <dsp:spPr>
        <a:xfrm>
          <a:off x="9246098" y="1980237"/>
          <a:ext cx="2053461" cy="8213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Helvetica Neue"/>
            </a:rPr>
            <a:t>Living resource</a:t>
          </a:r>
          <a:endParaRPr lang="en-GB" sz="1800" kern="1200"/>
        </a:p>
      </dsp:txBody>
      <dsp:txXfrm>
        <a:off x="9656790" y="1980237"/>
        <a:ext cx="1232077" cy="821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5191E-5938-4975-A1E7-70B1C60F9DC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0A380-BB95-44F4-B91A-8C73C3ADF6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199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Lizzie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D0A380-BB95-44F4-B91A-8C73C3ADF62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706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Lizzie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D0A380-BB95-44F4-B91A-8C73C3ADF62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762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Jess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D0A380-BB95-44F4-B91A-8C73C3ADF62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210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Jess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D0A380-BB95-44F4-B91A-8C73C3ADF62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042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>
                <a:solidFill>
                  <a:srgbClr val="7292CC"/>
                </a:solidFill>
              </a:rPr>
              <a:t>Strategies live and breathe through those ‘on the ground’.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D0A380-BB95-44F4-B91A-8C73C3ADF62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846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Jess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D0A380-BB95-44F4-B91A-8C73C3ADF62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272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524456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143035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736112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65679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060699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591757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542808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371640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734029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026311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57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 spd="med"/>
  <p:txStyles>
    <p:titleStyle>
      <a:lvl1pPr marL="0" marR="0" indent="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mailto:elizabeth.a.ranson@durham.ac.uk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jessica.johnson@rhul.ac.u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o.somerville@arma.ac.uk" TargetMode="Externa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8.jpeg"/><Relationship Id="rId5" Type="http://schemas.openxmlformats.org/officeDocument/2006/relationships/image" Target="../media/image9.jpeg"/><Relationship Id="rId10" Type="http://schemas.openxmlformats.org/officeDocument/2006/relationships/image" Target="../media/image7.sv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hyperlink" Target="https://editoolkit.webspace.durham.ac.uk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15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14.svg"/><Relationship Id="rId9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34A38-B56F-EE2D-0FDA-9FFD84BA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MA 2026 Conference logo">
            <a:extLst>
              <a:ext uri="{FF2B5EF4-FFF2-40B4-BE49-F238E27FC236}">
                <a16:creationId xmlns:a16="http://schemas.microsoft.com/office/drawing/2014/main" id="{F3E6FB41-9174-9035-B691-A4A29D87CE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1998"/>
          </a:xfrm>
          <a:prstGeom prst="rect">
            <a:avLst/>
          </a:prstGeom>
        </p:spPr>
      </p:pic>
      <p:sp>
        <p:nvSpPr>
          <p:cNvPr id="5" name="Strategy…">
            <a:extLst>
              <a:ext uri="{FF2B5EF4-FFF2-40B4-BE49-F238E27FC236}">
                <a16:creationId xmlns:a16="http://schemas.microsoft.com/office/drawing/2014/main" id="{599301FA-1505-2280-9B13-24831C102666}"/>
              </a:ext>
            </a:extLst>
          </p:cNvPr>
          <p:cNvSpPr txBox="1">
            <a:spLocks/>
          </p:cNvSpPr>
          <p:nvPr/>
        </p:nvSpPr>
        <p:spPr>
          <a:xfrm>
            <a:off x="474132" y="2715135"/>
            <a:ext cx="11169228" cy="25267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 fontScale="25000" lnSpcReduction="20000"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12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rPr>
              <a:t>ARMA EDI Advisory Board Session -</a:t>
            </a: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12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rPr>
              <a:t>From Principles to Practice: Lessons from Co-Designed EDI Interventions in Research Management</a:t>
            </a: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9600" b="0" i="0" u="none" strike="noStrike" kern="0" cap="none" spc="-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9600" b="0" i="0" u="none" strike="noStrike" kern="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panose="020B0403020202020204" pitchFamily="34" charset="0"/>
                <a:ea typeface="Helvetica Neue Thin" panose="020B0403020202020204" pitchFamily="34" charset="0"/>
                <a:cs typeface="Helvetica"/>
                <a:sym typeface="Helvetica"/>
              </a:rPr>
              <a:t>Lizzie Ranson, Durham University</a:t>
            </a: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9600" b="0" i="0" u="none" strike="noStrike" kern="0" cap="none" spc="-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9600" b="0" i="0" u="none" strike="noStrike" kern="0" cap="none" spc="-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9600" b="0" i="0" u="none" strike="noStrike" kern="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panose="020B0403020202020204" pitchFamily="34" charset="0"/>
                <a:ea typeface="Helvetica Neue Thin" panose="020B0403020202020204" pitchFamily="34" charset="0"/>
                <a:cs typeface="Helvetica"/>
                <a:sym typeface="Helvetica"/>
              </a:rPr>
              <a:t>Jessica Johnson, Royal Holloway, University of London</a:t>
            </a: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7400" b="0" i="0" u="none" strike="noStrike" kern="0" cap="none" spc="-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br>
              <a:rPr kumimoji="0" lang="en-GB" sz="7400" b="0" i="0" u="none" strike="noStrike" kern="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panose="020B0403020202020204" pitchFamily="34" charset="0"/>
                <a:ea typeface="Helvetica Neue Thin" panose="020B0403020202020204" pitchFamily="34" charset="0"/>
                <a:cs typeface="Helvetica"/>
                <a:sym typeface="Helvetica"/>
              </a:rPr>
            </a:br>
            <a:endParaRPr kumimoji="0" lang="en-GB" sz="7400" b="0" i="0" u="none" strike="noStrike" kern="0" cap="none" spc="-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  <p:pic>
        <p:nvPicPr>
          <p:cNvPr id="7" name="Picture 6" descr="ARMA Conference logo">
            <a:extLst>
              <a:ext uri="{FF2B5EF4-FFF2-40B4-BE49-F238E27FC236}">
                <a16:creationId xmlns:a16="http://schemas.microsoft.com/office/drawing/2014/main" id="{1CA4710C-822E-8A77-26C8-4BF06C391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2" y="407671"/>
            <a:ext cx="4749478" cy="189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6784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073F0-3029-1173-CD69-DF9695B2D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84493C03-EE6E-DFA7-46F9-9966D421B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EE2BEB-63C0-24AF-4762-85F661F10A9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729" y="882503"/>
            <a:ext cx="11832542" cy="4859078"/>
          </a:xfrm>
        </p:spPr>
        <p:txBody>
          <a:bodyPr>
            <a:normAutofit/>
          </a:bodyPr>
          <a:lstStyle/>
          <a:p>
            <a:r>
              <a:rPr lang="en-US" sz="3400" b="1">
                <a:solidFill>
                  <a:srgbClr val="7292CC"/>
                </a:solidFill>
              </a:rPr>
              <a:t>Part 2: The Micro-Lens</a:t>
            </a:r>
          </a:p>
          <a:p>
            <a:endParaRPr lang="en-US" sz="5200" b="1">
              <a:solidFill>
                <a:srgbClr val="7292CC"/>
              </a:solidFill>
            </a:endParaRPr>
          </a:p>
          <a:p>
            <a:r>
              <a:rPr lang="en-US" sz="5200" b="1">
                <a:solidFill>
                  <a:srgbClr val="7292CC"/>
                </a:solidFill>
              </a:rPr>
              <a:t>“A strategy is only </a:t>
            </a:r>
            <a:r>
              <a:rPr lang="en-US" sz="5200" b="1" err="1">
                <a:solidFill>
                  <a:srgbClr val="7292CC"/>
                </a:solidFill>
              </a:rPr>
              <a:t>realised</a:t>
            </a:r>
            <a:r>
              <a:rPr lang="en-US" sz="5200" b="1">
                <a:solidFill>
                  <a:srgbClr val="7292CC"/>
                </a:solidFill>
              </a:rPr>
              <a:t> through everyday decisions, practices and </a:t>
            </a:r>
            <a:r>
              <a:rPr lang="en-US" sz="5200" b="1" err="1">
                <a:solidFill>
                  <a:srgbClr val="7292CC"/>
                </a:solidFill>
              </a:rPr>
              <a:t>behaviours</a:t>
            </a:r>
            <a:r>
              <a:rPr lang="en-US" sz="5200" b="1">
                <a:solidFill>
                  <a:srgbClr val="7292CC"/>
                </a:solidFill>
              </a:rPr>
              <a:t>.”</a:t>
            </a:r>
          </a:p>
          <a:p>
            <a:endParaRPr lang="en-US" sz="5200" b="1">
              <a:solidFill>
                <a:srgbClr val="7292CC"/>
              </a:solidFill>
            </a:endParaRPr>
          </a:p>
          <a:p>
            <a:endParaRPr lang="en-US" sz="5200" b="1">
              <a:solidFill>
                <a:srgbClr val="7292CC"/>
              </a:solidFill>
            </a:endParaRPr>
          </a:p>
          <a:p>
            <a:endParaRPr lang="en-US" sz="5200" b="1">
              <a:solidFill>
                <a:srgbClr val="7292CC"/>
              </a:solidFill>
            </a:endParaRPr>
          </a:p>
          <a:p>
            <a:endParaRPr lang="en-IE" sz="4600" b="1">
              <a:solidFill>
                <a:srgbClr val="7292CC"/>
              </a:solidFill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BC45B4-2A8C-1924-5B56-510F10CC98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 descr="ARMA logo">
            <a:extLst>
              <a:ext uri="{FF2B5EF4-FFF2-40B4-BE49-F238E27FC236}">
                <a16:creationId xmlns:a16="http://schemas.microsoft.com/office/drawing/2014/main" id="{07CA386C-A0E9-2FD8-329C-D210682958F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7" name="Picture 6" descr="Royal Holloway logo">
            <a:extLst>
              <a:ext uri="{FF2B5EF4-FFF2-40B4-BE49-F238E27FC236}">
                <a16:creationId xmlns:a16="http://schemas.microsoft.com/office/drawing/2014/main" id="{585431C0-FABE-E8E3-B2C6-B842686B7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507" y="163175"/>
            <a:ext cx="1440180" cy="7193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8444BF8-AD9C-0E06-9F3F-CB9B77D68C2D}"/>
              </a:ext>
            </a:extLst>
          </p:cNvPr>
          <p:cNvSpPr/>
          <p:nvPr/>
        </p:nvSpPr>
        <p:spPr>
          <a:xfrm>
            <a:off x="871870" y="3987769"/>
            <a:ext cx="10823944" cy="12105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/>
            <a:r>
              <a:rPr lang="en-GB" sz="2400" b="1">
                <a:solidFill>
                  <a:srgbClr val="7292CC"/>
                </a:solidFill>
              </a:rPr>
              <a:t>“By anchoring EDI into everyday practice […], organisations can secure long-term success in an increasingly diverse world.”</a:t>
            </a:r>
          </a:p>
          <a:p>
            <a:pPr algn="ctr" defTabSz="825500" hangingPunct="0"/>
            <a:r>
              <a:rPr lang="en-GB" sz="2400" b="1">
                <a:solidFill>
                  <a:schemeClr val="tx1"/>
                </a:solidFill>
              </a:rPr>
              <a:t>(Alyson Malach, Equality and Diversity UK)</a:t>
            </a:r>
          </a:p>
        </p:txBody>
      </p:sp>
    </p:spTree>
    <p:extLst>
      <p:ext uri="{BB962C8B-B14F-4D97-AF65-F5344CB8AC3E}">
        <p14:creationId xmlns:p14="http://schemas.microsoft.com/office/powerpoint/2010/main" val="11113224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B6F98-9107-DB2B-F51C-A3B3208AA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C4FD68AF-1559-9A75-8A29-572FBC1B2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1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C8867B-3798-B850-EB45-A99A18A564D1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8469B1D4-75D8-F3E5-68C7-46A63064EA9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A4855-9438-224D-3219-9CD1D71A83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49" y="1079502"/>
            <a:ext cx="10985502" cy="4583031"/>
          </a:xfrm>
        </p:spPr>
        <p:txBody>
          <a:bodyPr/>
          <a:lstStyle/>
          <a:p>
            <a:r>
              <a:rPr lang="en-IE" b="1"/>
              <a:t>The local</a:t>
            </a:r>
            <a:r>
              <a:rPr lang="en-IE" b="1" i="1"/>
              <a:t>:</a:t>
            </a:r>
            <a:r>
              <a:rPr lang="en-IE" b="1"/>
              <a:t> </a:t>
            </a:r>
            <a:r>
              <a:rPr lang="en-IE"/>
              <a:t>Importance of balancing institutional research strategy and policy with practical allyship and action – top-down and bottom-up.</a:t>
            </a:r>
          </a:p>
          <a:p>
            <a:r>
              <a:rPr lang="en-IE" b="1"/>
              <a:t>Individual research support professionals </a:t>
            </a:r>
            <a:r>
              <a:rPr lang="en-IE"/>
              <a:t>play a key part in translating, delivering and challenging institutional practice.</a:t>
            </a:r>
          </a:p>
          <a:p>
            <a:r>
              <a:rPr lang="en-IE" b="1"/>
              <a:t>Inclusion</a:t>
            </a:r>
            <a:r>
              <a:rPr lang="en-IE"/>
              <a:t> is shaped not just by policies, but through individual interactions and events.</a:t>
            </a:r>
          </a:p>
          <a:p>
            <a:pPr marL="0" indent="0">
              <a:buNone/>
            </a:pPr>
            <a:endParaRPr lang="en-IE" b="1"/>
          </a:p>
          <a:p>
            <a:endParaRPr lang="en-IE"/>
          </a:p>
          <a:p>
            <a:endParaRPr lang="en-IE"/>
          </a:p>
          <a:p>
            <a:pPr marL="0" indent="0">
              <a:buNone/>
            </a:pPr>
            <a:endParaRPr lang="en-IE"/>
          </a:p>
          <a:p>
            <a:endParaRPr lang="en-I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3C086F-F824-D5F1-3909-11FDCC660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49"/>
            <a:ext cx="10688527" cy="1003131"/>
          </a:xfrm>
        </p:spPr>
        <p:txBody>
          <a:bodyPr>
            <a:normAutofit/>
          </a:bodyPr>
          <a:lstStyle/>
          <a:p>
            <a:r>
              <a:rPr lang="en-IE" sz="3400">
                <a:solidFill>
                  <a:srgbClr val="7292CC"/>
                </a:solidFill>
              </a:rPr>
              <a:t>What this means for EDI at research institutions</a:t>
            </a:r>
          </a:p>
        </p:txBody>
      </p:sp>
      <p:pic>
        <p:nvPicPr>
          <p:cNvPr id="2" name="Picture 1" descr="Royal Holloway logo">
            <a:extLst>
              <a:ext uri="{FF2B5EF4-FFF2-40B4-BE49-F238E27FC236}">
                <a16:creationId xmlns:a16="http://schemas.microsoft.com/office/drawing/2014/main" id="{92CB826E-7F04-8505-A635-520BFFC3F2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686" y="180086"/>
            <a:ext cx="1440180" cy="719328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A0E35FE9-B1EC-B7A8-4565-DAF065A2F4AE}"/>
              </a:ext>
            </a:extLst>
          </p:cNvPr>
          <p:cNvSpPr/>
          <p:nvPr/>
        </p:nvSpPr>
        <p:spPr>
          <a:xfrm>
            <a:off x="1166095" y="4067890"/>
            <a:ext cx="9370207" cy="1182013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b="1" i="1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So what does this look like in practice...?</a:t>
            </a:r>
          </a:p>
        </p:txBody>
      </p:sp>
      <p:pic>
        <p:nvPicPr>
          <p:cNvPr id="12" name="Picture 11" descr="AI-generated image:&#10;A blue icon with a blue arrow pointing to the top of a person's head - to demonstrate the importance of individual contributions.">
            <a:extLst>
              <a:ext uri="{FF2B5EF4-FFF2-40B4-BE49-F238E27FC236}">
                <a16:creationId xmlns:a16="http://schemas.microsoft.com/office/drawing/2014/main" id="{C3DE42E7-8BAD-B578-6454-52804BC9CB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616" y="2418764"/>
            <a:ext cx="1346981" cy="202047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1381467-1611-C695-DF59-D3333CB8EDA8}"/>
              </a:ext>
            </a:extLst>
          </p:cNvPr>
          <p:cNvSpPr/>
          <p:nvPr/>
        </p:nvSpPr>
        <p:spPr>
          <a:xfrm>
            <a:off x="11266549" y="4284348"/>
            <a:ext cx="912718" cy="25648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AI image</a:t>
            </a:r>
          </a:p>
        </p:txBody>
      </p:sp>
    </p:spTree>
    <p:extLst>
      <p:ext uri="{BB962C8B-B14F-4D97-AF65-F5344CB8AC3E}">
        <p14:creationId xmlns:p14="http://schemas.microsoft.com/office/powerpoint/2010/main" val="429282456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13B3-64E3-FF09-523D-E40FB0D2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E1E382D0-3C78-097A-3B07-6F3D6821C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1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289518-C102-3057-5FBB-2ECD96E72671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C68E8C75-319C-EEB2-D29A-697DE1DF28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BF1E79-C034-204D-4F1F-CA492E528C5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49" y="1439164"/>
            <a:ext cx="10985502" cy="4426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 my roles as Research Facilitation Officer/Development Manager (Surrey/Royal Holloway)</a:t>
            </a:r>
          </a:p>
          <a:p>
            <a:pPr marL="0" indent="0">
              <a:buNone/>
            </a:pPr>
            <a:r>
              <a:rPr lang="en-GB" b="1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Reflection: </a:t>
            </a:r>
            <a:r>
              <a:rPr lang="en-GB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‘EDI sabbatical’ – mini project into EDI and underrepresentation in engineering and physical sciences</a:t>
            </a:r>
            <a:endParaRPr lang="en-GB" b="1">
              <a:solidFill>
                <a:schemeClr val="bg2">
                  <a:lumMod val="10000"/>
                </a:schemeClr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>
              <a:buNone/>
            </a:pPr>
            <a:r>
              <a:rPr lang="en-GB" b="1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Connection:</a:t>
            </a:r>
            <a:r>
              <a:rPr lang="en-GB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co-launched and chaired Surrey’s first Women’s Network; collaboration with other EDI networks, e.g. Women’s Engineering Society</a:t>
            </a:r>
            <a:endParaRPr lang="en-GB" b="1">
              <a:solidFill>
                <a:schemeClr val="bg2">
                  <a:lumMod val="10000"/>
                </a:schemeClr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>
              <a:buNone/>
            </a:pPr>
            <a:r>
              <a:rPr lang="en-GB" b="1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Action: </a:t>
            </a:r>
            <a:r>
              <a:rPr lang="en-GB" u="sng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My own action</a:t>
            </a:r>
            <a:r>
              <a:rPr lang="en-GB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: Embedding EDI and responsible assessment into internal panels; diversifying internal and external reviewer colleges; individual allyship</a:t>
            </a:r>
            <a:br>
              <a:rPr lang="en-GB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endParaRPr lang="en-I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3D2F292-7D5B-A8FD-244E-258573A21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49"/>
            <a:ext cx="10688527" cy="1003131"/>
          </a:xfrm>
        </p:spPr>
        <p:txBody>
          <a:bodyPr>
            <a:normAutofit/>
          </a:bodyPr>
          <a:lstStyle/>
          <a:p>
            <a:r>
              <a:rPr lang="en-IE" sz="3000">
                <a:solidFill>
                  <a:srgbClr val="7292CC"/>
                </a:solidFill>
              </a:rPr>
              <a:t>My experience of embedding EDI and allyship in everyday research support</a:t>
            </a:r>
          </a:p>
        </p:txBody>
      </p:sp>
      <p:pic>
        <p:nvPicPr>
          <p:cNvPr id="2" name="Picture 1" descr="Royal Holloway logo">
            <a:extLst>
              <a:ext uri="{FF2B5EF4-FFF2-40B4-BE49-F238E27FC236}">
                <a16:creationId xmlns:a16="http://schemas.microsoft.com/office/drawing/2014/main" id="{8B799DA4-E7E6-E30A-809E-DDE329BCBA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686" y="180086"/>
            <a:ext cx="1440180" cy="71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547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27DDB-DD2B-6A71-518D-7B0CF5840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6B8D53AF-76DE-842B-5819-B77809521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1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346B0D-7D4D-F27E-29B7-B6C3E5E104A4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3BA7469C-BF3E-9718-638F-7822E800855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8A897-AF7B-4537-92B3-701A8691F59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49" y="1424762"/>
            <a:ext cx="10985502" cy="4440958"/>
          </a:xfrm>
        </p:spPr>
        <p:txBody>
          <a:bodyPr>
            <a:noAutofit/>
          </a:bodyPr>
          <a:lstStyle/>
          <a:p>
            <a:pPr marL="0" indent="0">
              <a:buNone/>
            </a:pPr>
            <a:br>
              <a:rPr lang="en-GB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rPr lang="en-GB" u="sng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Internal and external lobbying:</a:t>
            </a:r>
            <a:r>
              <a:rPr lang="en-GB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EDI recruitment targets for internal major fellowship scheme; liaising with funders for more inclusive processes</a:t>
            </a:r>
          </a:p>
          <a:p>
            <a:pPr marL="0" indent="0">
              <a:buNone/>
            </a:pPr>
            <a:r>
              <a:rPr lang="en-GB" b="1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Responsive Mode:</a:t>
            </a:r>
            <a:r>
              <a:rPr lang="en-GB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The landscape will keep changing. What issues are we encountering in the everyday?</a:t>
            </a:r>
          </a:p>
          <a:p>
            <a:pPr marL="0" indent="0">
              <a:buNone/>
            </a:pPr>
            <a:r>
              <a:rPr lang="en-GB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Lobbying for disability inclusion, e.g. for EU brokerage events.</a:t>
            </a:r>
          </a:p>
          <a:p>
            <a:pPr marL="0" indent="0">
              <a:buNone/>
            </a:pPr>
            <a:r>
              <a:rPr lang="en-GB">
                <a:solidFill>
                  <a:schemeClr val="bg2">
                    <a:lumMod val="10000"/>
                  </a:schemeClr>
                </a:solidFill>
                <a:latin typeface="Helvetica Neue Medium"/>
                <a:sym typeface="Helvetica Neue Medium"/>
              </a:rPr>
              <a:t>Challenging institutional policies on maternity cover payments.</a:t>
            </a:r>
            <a:endParaRPr lang="en-IE"/>
          </a:p>
          <a:p>
            <a:endParaRPr lang="en-I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CFCCC8-647F-08A1-A8A1-F06185949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49"/>
            <a:ext cx="10688527" cy="1003131"/>
          </a:xfrm>
        </p:spPr>
        <p:txBody>
          <a:bodyPr>
            <a:normAutofit/>
          </a:bodyPr>
          <a:lstStyle/>
          <a:p>
            <a:r>
              <a:rPr lang="en-IE" sz="3000">
                <a:solidFill>
                  <a:srgbClr val="7292CC"/>
                </a:solidFill>
              </a:rPr>
              <a:t>My experience of embedding EDI and allyship in everyday research support continued</a:t>
            </a:r>
          </a:p>
        </p:txBody>
      </p:sp>
      <p:pic>
        <p:nvPicPr>
          <p:cNvPr id="2" name="Picture 1" descr="Royal Holloway logo">
            <a:extLst>
              <a:ext uri="{FF2B5EF4-FFF2-40B4-BE49-F238E27FC236}">
                <a16:creationId xmlns:a16="http://schemas.microsoft.com/office/drawing/2014/main" id="{679FF96B-571F-FA26-8795-7E535953A7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686" y="180086"/>
            <a:ext cx="1440180" cy="71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8874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82E4-2184-6945-8613-7FD37F661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D207A44-B7F8-9E41-31A0-53B7E91B1ADB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C2592DFB-F135-1BCB-5960-5D640D39D0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ECD43-52EB-77AC-F14B-EA0571C46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49" y="1052624"/>
            <a:ext cx="10985502" cy="4609910"/>
          </a:xfrm>
        </p:spPr>
        <p:txBody>
          <a:bodyPr/>
          <a:lstStyle/>
          <a:p>
            <a:pPr marL="0" indent="0">
              <a:buNone/>
            </a:pPr>
            <a:endParaRPr lang="en-IE" b="1" i="1"/>
          </a:p>
          <a:p>
            <a:pPr marL="0" indent="0">
              <a:buNone/>
            </a:pPr>
            <a:r>
              <a:rPr lang="en-IE" b="1" i="1"/>
              <a:t> </a:t>
            </a:r>
            <a:endParaRPr lang="en-IE"/>
          </a:p>
          <a:p>
            <a:pPr marL="0" indent="0">
              <a:buNone/>
            </a:pPr>
            <a:endParaRPr lang="en-IE"/>
          </a:p>
          <a:p>
            <a:endParaRPr lang="en-I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FCDAF7-7DA5-0657-80A4-6907446D6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688527" cy="717550"/>
          </a:xfrm>
        </p:spPr>
        <p:txBody>
          <a:bodyPr>
            <a:normAutofit fontScale="90000"/>
          </a:bodyPr>
          <a:lstStyle/>
          <a:p>
            <a:r>
              <a:rPr lang="en-IE" sz="3400">
                <a:solidFill>
                  <a:srgbClr val="7292CC"/>
                </a:solidFill>
              </a:rPr>
              <a:t>Connecting policy to practice – four types of action </a:t>
            </a:r>
            <a:br>
              <a:rPr lang="en-IE" sz="3400">
                <a:solidFill>
                  <a:srgbClr val="7292CC"/>
                </a:solidFill>
              </a:rPr>
            </a:br>
            <a:br>
              <a:rPr lang="en-IE" sz="3400">
                <a:solidFill>
                  <a:srgbClr val="7292CC"/>
                </a:solidFill>
              </a:rPr>
            </a:br>
            <a:endParaRPr lang="en-IE" sz="3400">
              <a:solidFill>
                <a:srgbClr val="7292CC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B0890DA-0C41-C854-E294-C7C6E0F8A97C}"/>
              </a:ext>
            </a:extLst>
          </p:cNvPr>
          <p:cNvSpPr/>
          <p:nvPr/>
        </p:nvSpPr>
        <p:spPr>
          <a:xfrm>
            <a:off x="1899729" y="1224524"/>
            <a:ext cx="9837510" cy="47192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normalizeH="0" baseline="0">
                <a:solidFill>
                  <a:schemeClr val="bg2">
                    <a:lumMod val="10000"/>
                  </a:schemeClr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Reflection: </a:t>
            </a: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</a:t>
            </a:r>
            <a:r>
              <a:rPr kumimoji="0" lang="en-GB" sz="2400" i="0" u="none" strike="noStrike" normalizeH="0" baseline="0">
                <a:solidFill>
                  <a:schemeClr val="bg2">
                    <a:lumMod val="10000"/>
                  </a:schemeClr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uild your awareness through active listening and learning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0CC074-E22B-317A-EABF-2ACECA2B5E07}"/>
              </a:ext>
            </a:extLst>
          </p:cNvPr>
          <p:cNvSpPr/>
          <p:nvPr/>
        </p:nvSpPr>
        <p:spPr>
          <a:xfrm>
            <a:off x="1899729" y="1917487"/>
            <a:ext cx="9837510" cy="84125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normalizeH="0" baseline="0">
                <a:solidFill>
                  <a:schemeClr val="bg2">
                    <a:lumMod val="10000"/>
                  </a:schemeClr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Connection:</a:t>
            </a:r>
            <a:r>
              <a:rPr kumimoji="0" lang="en-GB" sz="2400" i="0" u="none" strike="noStrike" normalizeH="0" baseline="0">
                <a:solidFill>
                  <a:schemeClr val="bg2">
                    <a:lumMod val="10000"/>
                  </a:schemeClr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Build resilience and engagement by using or growing your networks, including staff EDI networks</a:t>
            </a:r>
            <a:endParaRPr kumimoji="0" lang="en-GB" sz="2400" b="1" i="0" u="none" strike="noStrike" normalizeH="0" baseline="0">
              <a:solidFill>
                <a:schemeClr val="bg2">
                  <a:lumMod val="10000"/>
                </a:schemeClr>
              </a:solidFill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AE448E2-7E01-B766-45DC-0FEC76AFACD8}"/>
              </a:ext>
            </a:extLst>
          </p:cNvPr>
          <p:cNvSpPr/>
          <p:nvPr/>
        </p:nvSpPr>
        <p:spPr>
          <a:xfrm>
            <a:off x="1929945" y="2948754"/>
            <a:ext cx="9837510" cy="84125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normalizeH="0" baseline="0">
                <a:solidFill>
                  <a:schemeClr val="bg2">
                    <a:lumMod val="10000"/>
                  </a:schemeClr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Action:</a:t>
            </a:r>
            <a:r>
              <a:rPr kumimoji="0" lang="en-GB" sz="2400" i="0" u="none" strike="noStrike" normalizeH="0" baseline="0">
                <a:solidFill>
                  <a:schemeClr val="bg2">
                    <a:lumMod val="10000"/>
                  </a:schemeClr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Embed your EDI processes and learning into day-to-day research and innovation support</a:t>
            </a:r>
            <a:endParaRPr kumimoji="0" lang="en-GB" sz="2400" b="1" i="0" u="none" strike="noStrike" normalizeH="0" baseline="0">
              <a:solidFill>
                <a:schemeClr val="bg2">
                  <a:lumMod val="10000"/>
                </a:schemeClr>
              </a:solidFill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3432E3-05B2-E192-A3CB-F7534FD11623}"/>
              </a:ext>
            </a:extLst>
          </p:cNvPr>
          <p:cNvSpPr/>
          <p:nvPr/>
        </p:nvSpPr>
        <p:spPr>
          <a:xfrm>
            <a:off x="1929945" y="4012848"/>
            <a:ext cx="9837510" cy="84125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normalizeH="0" baseline="0">
                <a:solidFill>
                  <a:schemeClr val="bg2">
                    <a:lumMod val="10000"/>
                  </a:schemeClr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Responsive Mode:</a:t>
            </a:r>
            <a:r>
              <a:rPr kumimoji="0" lang="en-GB" sz="2400" i="0" u="none" strike="noStrike" normalizeH="0" baseline="0">
                <a:solidFill>
                  <a:schemeClr val="bg2">
                    <a:lumMod val="10000"/>
                  </a:schemeClr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How are things working out in practice? Be vigilant, get feedback and step in where barriers arise.</a:t>
            </a:r>
            <a:endParaRPr kumimoji="0" lang="en-GB" sz="2400" b="1" i="0" u="none" strike="noStrike" normalizeH="0" baseline="0">
              <a:solidFill>
                <a:schemeClr val="bg2">
                  <a:lumMod val="10000"/>
                </a:schemeClr>
              </a:solidFill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" name="Picture 1" descr="Royal Holloway logo">
            <a:extLst>
              <a:ext uri="{FF2B5EF4-FFF2-40B4-BE49-F238E27FC236}">
                <a16:creationId xmlns:a16="http://schemas.microsoft.com/office/drawing/2014/main" id="{8A22614B-9590-E4BB-ED2F-7F1768EE5F5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772" y="213973"/>
            <a:ext cx="1440180" cy="7193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7E2B0D4-CC90-D13D-F346-61987B7E13E9}"/>
              </a:ext>
            </a:extLst>
          </p:cNvPr>
          <p:cNvSpPr/>
          <p:nvPr/>
        </p:nvSpPr>
        <p:spPr>
          <a:xfrm>
            <a:off x="1033588" y="1195466"/>
            <a:ext cx="625812" cy="3658638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vert270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What can you do?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F10918-BAC2-9EA4-C07B-FD0E0A027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7" idx="1"/>
          </p:cNvCxnSpPr>
          <p:nvPr/>
        </p:nvCxnSpPr>
        <p:spPr>
          <a:xfrm flipH="1" flipV="1">
            <a:off x="1659400" y="1458686"/>
            <a:ext cx="240329" cy="1800"/>
          </a:xfrm>
          <a:prstGeom prst="line">
            <a:avLst/>
          </a:prstGeom>
          <a:noFill/>
          <a:ln w="254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9CB7A8-54A2-22BE-B334-E74517D4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659400" y="2336315"/>
            <a:ext cx="240329" cy="1800"/>
          </a:xfrm>
          <a:prstGeom prst="line">
            <a:avLst/>
          </a:prstGeom>
          <a:noFill/>
          <a:ln w="254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1EC8BF-9463-439D-A778-F667FA05A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659400" y="3355779"/>
            <a:ext cx="240329" cy="1800"/>
          </a:xfrm>
          <a:prstGeom prst="line">
            <a:avLst/>
          </a:prstGeom>
          <a:noFill/>
          <a:ln w="254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32B4B52-76D5-7CF8-26D0-885994548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659400" y="4373443"/>
            <a:ext cx="240329" cy="1800"/>
          </a:xfrm>
          <a:prstGeom prst="line">
            <a:avLst/>
          </a:prstGeom>
          <a:noFill/>
          <a:ln w="254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02946912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9BA2F-7637-696B-2682-16B774BD5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BF5811F5-BEB0-2EBB-5245-D571216A2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122DD6-67A1-10C6-B2D2-8C2956822E9A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F6AAE896-E5FD-D710-3358-C9A6BEA8538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0F58D3-1482-6E5D-A90C-095D6F4D628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49" y="1150532"/>
            <a:ext cx="10985502" cy="4512002"/>
          </a:xfrm>
        </p:spPr>
        <p:txBody>
          <a:bodyPr>
            <a:normAutofit fontScale="92500" lnSpcReduction="10000"/>
          </a:bodyPr>
          <a:lstStyle/>
          <a:p>
            <a:r>
              <a:rPr lang="en-IE"/>
              <a:t>We believe that EDI in research is best promoted through a mix of both strategic and micro-level approaches  </a:t>
            </a:r>
          </a:p>
          <a:p>
            <a:r>
              <a:rPr lang="en-IE"/>
              <a:t>Best practice sharing at all levels is crucial for change - please reach out to the ARMA EDI Advisory Board with ideas / concerns / case studies / questions… </a:t>
            </a:r>
            <a:endParaRPr lang="en-IE" b="1"/>
          </a:p>
          <a:p>
            <a:pPr marL="0" indent="0">
              <a:buNone/>
            </a:pPr>
            <a:r>
              <a:rPr lang="en-IE" b="1"/>
              <a:t>Contact details:</a:t>
            </a:r>
          </a:p>
          <a:p>
            <a:r>
              <a:rPr lang="en-IE" b="1"/>
              <a:t>Jo Somerville</a:t>
            </a:r>
            <a:r>
              <a:rPr lang="en-IE"/>
              <a:t>,</a:t>
            </a:r>
            <a:r>
              <a:rPr lang="en-IE" b="1"/>
              <a:t> </a:t>
            </a:r>
            <a:r>
              <a:rPr lang="en-IE"/>
              <a:t>ARMA</a:t>
            </a:r>
            <a:r>
              <a:rPr lang="en-IE" b="1"/>
              <a:t> </a:t>
            </a:r>
            <a:r>
              <a:rPr lang="en-IE"/>
              <a:t>EDI Advisory Board secretary, </a:t>
            </a:r>
            <a:r>
              <a:rPr lang="en-IE">
                <a:hlinkClick r:id="rId6"/>
              </a:rPr>
              <a:t>jo.somerville@arma.ac.uk</a:t>
            </a:r>
            <a:r>
              <a:rPr lang="en-IE"/>
              <a:t>  </a:t>
            </a:r>
            <a:endParaRPr lang="en-IE" b="1"/>
          </a:p>
          <a:p>
            <a:r>
              <a:rPr lang="en-IE" b="1"/>
              <a:t>Jess Johnson</a:t>
            </a:r>
            <a:r>
              <a:rPr lang="en-IE"/>
              <a:t>, Research Development Manager for Arts, Humanities and Social Sciences; Royal Holloway, University of London, </a:t>
            </a:r>
            <a:r>
              <a:rPr lang="en-IE">
                <a:hlinkClick r:id="rId7"/>
              </a:rPr>
              <a:t>jessica.johnson@rhul.ac.uk</a:t>
            </a:r>
            <a:r>
              <a:rPr lang="en-IE"/>
              <a:t> </a:t>
            </a:r>
          </a:p>
          <a:p>
            <a:r>
              <a:rPr lang="en-IE" b="1"/>
              <a:t>Lizzie </a:t>
            </a:r>
            <a:r>
              <a:rPr lang="en-IE" b="1" err="1"/>
              <a:t>Ranson</a:t>
            </a:r>
            <a:r>
              <a:rPr lang="en-IE" err="1"/>
              <a:t>,</a:t>
            </a:r>
            <a:r>
              <a:rPr lang="en-IE"/>
              <a:t> Senior Manager, Leverhulme Centre for Algorithmic Life, Durham University, </a:t>
            </a:r>
            <a:r>
              <a:rPr lang="fr-FR">
                <a:hlinkClick r:id="rId8"/>
              </a:rPr>
              <a:t>elizabeth.a.ranson@durham.ac.uk</a:t>
            </a:r>
            <a:r>
              <a:rPr lang="fr-FR"/>
              <a:t> </a:t>
            </a:r>
            <a:endParaRPr lang="en-IE"/>
          </a:p>
          <a:p>
            <a:endParaRPr lang="en-IE"/>
          </a:p>
          <a:p>
            <a:endParaRPr lang="en-IE"/>
          </a:p>
          <a:p>
            <a:pPr marL="0" indent="0">
              <a:buNone/>
            </a:pPr>
            <a:endParaRPr lang="en-IE"/>
          </a:p>
          <a:p>
            <a:pPr marL="0" indent="0">
              <a:buNone/>
            </a:pPr>
            <a:endParaRPr lang="en-IE"/>
          </a:p>
          <a:p>
            <a:pPr marL="0" indent="0">
              <a:buNone/>
            </a:pPr>
            <a:endParaRPr lang="en-IE"/>
          </a:p>
          <a:p>
            <a:pPr marL="0" indent="0">
              <a:buNone/>
            </a:pPr>
            <a:endParaRPr lang="en-I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54BB3D-32C9-0CC7-3BE2-1BF56E14B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688527" cy="717550"/>
          </a:xfrm>
        </p:spPr>
        <p:txBody>
          <a:bodyPr>
            <a:normAutofit/>
          </a:bodyPr>
          <a:lstStyle/>
          <a:p>
            <a:r>
              <a:rPr lang="en-IE" sz="3400">
                <a:solidFill>
                  <a:srgbClr val="7292CC"/>
                </a:solidFill>
              </a:rPr>
              <a:t>Amplifying the voice of change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97F0A40B-AC51-F633-CF66-1B748845B9BE}"/>
              </a:ext>
            </a:extLst>
          </p:cNvPr>
          <p:cNvSpPr txBox="1">
            <a:spLocks/>
          </p:cNvSpPr>
          <p:nvPr/>
        </p:nvSpPr>
        <p:spPr>
          <a:xfrm>
            <a:off x="5466522" y="5707468"/>
            <a:ext cx="2687802" cy="717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IE" sz="3400" kern="0">
                <a:solidFill>
                  <a:srgbClr val="7292CC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8130408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A26B57-55A3-1FC2-B6AC-DC374D0E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nal slide:&#10;Conference logo and Q&amp;A">
            <a:extLst>
              <a:ext uri="{FF2B5EF4-FFF2-40B4-BE49-F238E27FC236}">
                <a16:creationId xmlns:a16="http://schemas.microsoft.com/office/drawing/2014/main" id="{0EE12D95-C1D5-BA06-AD40-7BC0C75629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3593" y="-2623592"/>
            <a:ext cx="6944813" cy="12191998"/>
          </a:xfrm>
          <a:prstGeom prst="rect">
            <a:avLst/>
          </a:prstGeom>
        </p:spPr>
      </p:pic>
      <p:sp>
        <p:nvSpPr>
          <p:cNvPr id="2" name="Line">
            <a:extLst>
              <a:ext uri="{FF2B5EF4-FFF2-40B4-BE49-F238E27FC236}">
                <a16:creationId xmlns:a16="http://schemas.microsoft.com/office/drawing/2014/main" id="{F0EF28A7-085E-AB0A-6268-1ED6B0D0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348402" y="3349286"/>
            <a:ext cx="11515938" cy="63434"/>
          </a:xfrm>
          <a:prstGeom prst="line">
            <a:avLst/>
          </a:prstGeom>
          <a:ln w="34925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" name="Strategy…">
            <a:extLst>
              <a:ext uri="{FF2B5EF4-FFF2-40B4-BE49-F238E27FC236}">
                <a16:creationId xmlns:a16="http://schemas.microsoft.com/office/drawing/2014/main" id="{CDCCEB43-B850-D5E4-9236-CBF74AC52DD2}"/>
              </a:ext>
            </a:extLst>
          </p:cNvPr>
          <p:cNvSpPr txBox="1">
            <a:spLocks/>
          </p:cNvSpPr>
          <p:nvPr/>
        </p:nvSpPr>
        <p:spPr>
          <a:xfrm>
            <a:off x="474132" y="3707425"/>
            <a:ext cx="11287338" cy="1422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Thank you</a:t>
            </a:r>
          </a:p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Any questions?</a:t>
            </a:r>
            <a:endParaRPr lang="en-GB" sz="4800" b="0" kern="0" spc="-50">
              <a:solidFill>
                <a:schemeClr val="bg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  <p:pic>
        <p:nvPicPr>
          <p:cNvPr id="7" name="Picture 6" descr="ARMA Conference logo">
            <a:extLst>
              <a:ext uri="{FF2B5EF4-FFF2-40B4-BE49-F238E27FC236}">
                <a16:creationId xmlns:a16="http://schemas.microsoft.com/office/drawing/2014/main" id="{70438530-232C-B5B5-B6F5-2A09835EC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79" y="920234"/>
            <a:ext cx="5349240" cy="213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232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DA3D0B3E-2C05-965A-0CBC-2D12A04FF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9857E9-8E0A-FAC9-8965-474F65C27C57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10CB196A-2808-C2D0-1398-AB131BE6F65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1E2C0-4C07-C4CF-B827-338A8674402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724690"/>
            <a:ext cx="4889500" cy="3937845"/>
          </a:xfrm>
        </p:spPr>
        <p:txBody>
          <a:bodyPr/>
          <a:lstStyle/>
          <a:p>
            <a:r>
              <a:rPr lang="en-IE"/>
              <a:t>Introduction to the ARMA Equality, Diversity and Inclusion (EDI) Advisory Group</a:t>
            </a:r>
          </a:p>
          <a:p>
            <a:r>
              <a:rPr lang="en-IE"/>
              <a:t>EDI in research and innovation – lessons learnt from two institutional/personal perspectives</a:t>
            </a:r>
          </a:p>
          <a:p>
            <a:r>
              <a:rPr lang="en-IE"/>
              <a:t>Conclusion</a:t>
            </a:r>
          </a:p>
          <a:p>
            <a:pPr marL="0" indent="0">
              <a:buNone/>
            </a:pPr>
            <a:endParaRPr lang="en-IE"/>
          </a:p>
          <a:p>
            <a:endParaRPr lang="en-IE"/>
          </a:p>
          <a:p>
            <a:endParaRPr lang="en-IE"/>
          </a:p>
          <a:p>
            <a:endParaRPr lang="en-I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F25002-6D6A-F129-C667-7AFDC917B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>
                <a:solidFill>
                  <a:srgbClr val="7292CC"/>
                </a:solidFill>
              </a:rPr>
              <a:t>Agenda</a:t>
            </a:r>
          </a:p>
        </p:txBody>
      </p:sp>
      <p:pic>
        <p:nvPicPr>
          <p:cNvPr id="11" name="Picture Placeholder 10" descr="Image showing a diverse group of people&#10;Artist credit: Roman Tiraspolsky&#10;Obtained via Adobe Stock Standard Licence">
            <a:extLst>
              <a:ext uri="{FF2B5EF4-FFF2-40B4-BE49-F238E27FC236}">
                <a16:creationId xmlns:a16="http://schemas.microsoft.com/office/drawing/2014/main" id="{3375063A-88FD-6652-DB26-E79DE06EA440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5" r="17545"/>
          <a:stretch>
            <a:fillRect/>
          </a:stretch>
        </p:blipFill>
        <p:spPr>
          <a:xfrm>
            <a:off x="6919770" y="203187"/>
            <a:ext cx="4449696" cy="5932928"/>
          </a:xfr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F7C4E29-5AAE-EEFB-6CB5-8CF0FFE78782}"/>
              </a:ext>
            </a:extLst>
          </p:cNvPr>
          <p:cNvSpPr/>
          <p:nvPr/>
        </p:nvSpPr>
        <p:spPr>
          <a:xfrm>
            <a:off x="6919770" y="6070663"/>
            <a:ext cx="4449696" cy="3007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en-GB" sz="1100">
                <a:solidFill>
                  <a:srgbClr val="5174AE"/>
                </a:solidFill>
              </a:rPr>
              <a:t>AI image by Roman </a:t>
            </a:r>
            <a:r>
              <a:rPr lang="en-GB" sz="1100" err="1">
                <a:solidFill>
                  <a:srgbClr val="5174AE"/>
                </a:solidFill>
              </a:rPr>
              <a:t>Tiraspolsky</a:t>
            </a:r>
            <a:r>
              <a:rPr lang="en-GB" sz="1100">
                <a:solidFill>
                  <a:srgbClr val="5174AE"/>
                </a:solidFill>
              </a:rPr>
              <a:t>; Adobe Stock Standard Licence</a:t>
            </a:r>
          </a:p>
        </p:txBody>
      </p:sp>
    </p:spTree>
    <p:extLst>
      <p:ext uri="{BB962C8B-B14F-4D97-AF65-F5344CB8AC3E}">
        <p14:creationId xmlns:p14="http://schemas.microsoft.com/office/powerpoint/2010/main" val="629675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6D967-7133-F462-42E8-BC0647319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D2E9AC7D-4922-7CE5-675C-6D95702DE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3EF75D-A42B-D515-8003-D19B7E145927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7C286F50-AA08-D931-2DE4-EC67F50AD1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ACAD0F-E6C8-E788-1284-11A7B2A7734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/>
              <a:t>Remit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7BDC1-456A-7B49-C7AA-F9C11D8706A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724690"/>
            <a:ext cx="4889500" cy="3937845"/>
          </a:xfrm>
        </p:spPr>
        <p:txBody>
          <a:bodyPr/>
          <a:lstStyle/>
          <a:p>
            <a:r>
              <a:rPr lang="en-IE"/>
              <a:t>Established in 2019</a:t>
            </a:r>
          </a:p>
          <a:p>
            <a:r>
              <a:rPr lang="en-IE"/>
              <a:t>Advisory capacity on EDI considerations across ARMA operations</a:t>
            </a:r>
          </a:p>
          <a:p>
            <a:r>
              <a:rPr lang="en-IE"/>
              <a:t>Direct feed into ARMA Board</a:t>
            </a:r>
          </a:p>
          <a:p>
            <a:r>
              <a:rPr lang="en-IE"/>
              <a:t>Diverse membership – career stage, institution type, job role, EDI lived experience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A686FDB-B687-3AA7-60DB-120F3E70AA0D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5799026" y="1252728"/>
            <a:ext cx="6096000" cy="5082985"/>
          </a:xfrm>
        </p:spPr>
        <p:txBody>
          <a:bodyPr/>
          <a:lstStyle/>
          <a:p>
            <a:pPr marL="0" indent="0">
              <a:buNone/>
            </a:pPr>
            <a:r>
              <a:rPr lang="en-IE" b="1"/>
              <a:t>What we do in practice</a:t>
            </a:r>
          </a:p>
          <a:p>
            <a:pPr marL="457200" indent="-457200">
              <a:buAutoNum type="arabicParenR"/>
            </a:pPr>
            <a:r>
              <a:rPr lang="en-IE" b="1"/>
              <a:t>ARMA EDI Progress: </a:t>
            </a:r>
            <a:r>
              <a:rPr lang="en-IE"/>
              <a:t>Advise on EDI considerations and practice across ARMA strategy, policy and member engagement</a:t>
            </a:r>
          </a:p>
          <a:p>
            <a:pPr marL="457200" indent="-457200">
              <a:buAutoNum type="arabicParenR"/>
            </a:pPr>
            <a:r>
              <a:rPr lang="en-IE" b="1"/>
              <a:t>External engagement: </a:t>
            </a:r>
            <a:r>
              <a:rPr lang="en-IE"/>
              <a:t>Leverage our sector leadership and lived experience to embed EDI across research policy</a:t>
            </a:r>
          </a:p>
          <a:p>
            <a:pPr marL="457200" indent="-457200">
              <a:buAutoNum type="arabicParenR"/>
            </a:pPr>
            <a:r>
              <a:rPr lang="en-IE" b="1"/>
              <a:t>ARMA Member experience: </a:t>
            </a:r>
            <a:r>
              <a:rPr lang="en-IE"/>
              <a:t>Reviewing ARMA EDI data and issues raised and embedded inclusivity for ARMA events</a:t>
            </a:r>
          </a:p>
          <a:p>
            <a:pPr marL="0" indent="0">
              <a:buNone/>
            </a:pPr>
            <a:br>
              <a:rPr lang="en-IE" b="1"/>
            </a:br>
            <a:endParaRPr lang="en-IE" b="1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F42303-B676-B4E0-31C9-A6329662D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688527" cy="717550"/>
          </a:xfrm>
        </p:spPr>
        <p:txBody>
          <a:bodyPr>
            <a:normAutofit/>
          </a:bodyPr>
          <a:lstStyle/>
          <a:p>
            <a:r>
              <a:rPr lang="en-IE" sz="3400">
                <a:solidFill>
                  <a:srgbClr val="7292CC"/>
                </a:solidFill>
              </a:rPr>
              <a:t>Introduction to the ARMA EDI Advisory Group</a:t>
            </a:r>
          </a:p>
        </p:txBody>
      </p:sp>
    </p:spTree>
    <p:extLst>
      <p:ext uri="{BB962C8B-B14F-4D97-AF65-F5344CB8AC3E}">
        <p14:creationId xmlns:p14="http://schemas.microsoft.com/office/powerpoint/2010/main" val="180970111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8F1F-10F3-AC05-A285-ACEBF51778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257301"/>
            <a:ext cx="5744387" cy="4405234"/>
          </a:xfrm>
        </p:spPr>
        <p:txBody>
          <a:bodyPr>
            <a:normAutofit/>
          </a:bodyPr>
          <a:lstStyle/>
          <a:p>
            <a:r>
              <a:rPr lang="en-IE"/>
              <a:t>Sophie Collet (Bristol) – Group Chair (ex-officio) &amp; ARMA Deputy Chair </a:t>
            </a:r>
          </a:p>
          <a:p>
            <a:r>
              <a:rPr lang="en-IE"/>
              <a:t>Alasdair Cameron - ARMA CEO</a:t>
            </a:r>
          </a:p>
          <a:p>
            <a:r>
              <a:rPr lang="en-IE"/>
              <a:t>Lennie Foster (Loughborough)</a:t>
            </a:r>
          </a:p>
          <a:p>
            <a:r>
              <a:rPr lang="en-IE"/>
              <a:t>Jess Johnson (Royal Holloway, University of London)</a:t>
            </a:r>
          </a:p>
          <a:p>
            <a:r>
              <a:rPr lang="en-IE"/>
              <a:t>Mani </a:t>
            </a:r>
            <a:r>
              <a:rPr lang="en-IE" err="1"/>
              <a:t>Nayaranan</a:t>
            </a:r>
            <a:r>
              <a:rPr lang="en-IE"/>
              <a:t> (Queen’s University Belfast)</a:t>
            </a:r>
          </a:p>
          <a:p>
            <a:endParaRPr lang="en-IE"/>
          </a:p>
          <a:p>
            <a:endParaRPr lang="en-IE"/>
          </a:p>
          <a:p>
            <a:endParaRPr lang="en-IE"/>
          </a:p>
          <a:p>
            <a:endParaRPr lang="en-I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887709" cy="717550"/>
          </a:xfrm>
        </p:spPr>
        <p:txBody>
          <a:bodyPr>
            <a:normAutofit/>
          </a:bodyPr>
          <a:lstStyle/>
          <a:p>
            <a:r>
              <a:rPr lang="en-IE" sz="4400">
                <a:solidFill>
                  <a:srgbClr val="7292CC"/>
                </a:solidFill>
              </a:rPr>
              <a:t>ARMA EDI Advisory Group Membership</a:t>
            </a:r>
            <a:endParaRPr lang="en-IE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 descr="ARMA logo">
            <a:extLst>
              <a:ext uri="{FF2B5EF4-FFF2-40B4-BE49-F238E27FC236}">
                <a16:creationId xmlns:a16="http://schemas.microsoft.com/office/drawing/2014/main" id="{86DDBCC0-D63E-00C8-EBF6-BD9728023B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8C56A19-8112-2935-4274-D2247ECA6DDC}"/>
              </a:ext>
            </a:extLst>
          </p:cNvPr>
          <p:cNvSpPr txBox="1">
            <a:spLocks/>
          </p:cNvSpPr>
          <p:nvPr/>
        </p:nvSpPr>
        <p:spPr>
          <a:xfrm>
            <a:off x="6560288" y="1257300"/>
            <a:ext cx="5146160" cy="4477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IE" kern="0"/>
              <a:t>Julie Northam (AECC University College)</a:t>
            </a:r>
          </a:p>
          <a:p>
            <a:r>
              <a:rPr lang="en-IE" kern="0"/>
              <a:t>Lizzie Ranson (Durham)</a:t>
            </a:r>
          </a:p>
          <a:p>
            <a:r>
              <a:rPr lang="en-IE"/>
              <a:t>Natalie Wall (King’s College London) - ARMA Global Majority Special Interest Group Chair</a:t>
            </a:r>
          </a:p>
          <a:p>
            <a:pPr marL="0" indent="0">
              <a:buNone/>
            </a:pPr>
            <a:r>
              <a:rPr lang="en-IE" kern="0">
                <a:sym typeface="Wingdings" panose="05000000000000000000" pitchFamily="2" charset="2"/>
              </a:rPr>
              <a:t> </a:t>
            </a:r>
            <a:r>
              <a:rPr lang="en-IE" kern="0"/>
              <a:t>Contact the group via Jo Somerville at ARMA, or reach out to any individual members</a:t>
            </a:r>
          </a:p>
          <a:p>
            <a:endParaRPr lang="en-IE" kern="0"/>
          </a:p>
        </p:txBody>
      </p:sp>
    </p:spTree>
    <p:extLst>
      <p:ext uri="{BB962C8B-B14F-4D97-AF65-F5344CB8AC3E}">
        <p14:creationId xmlns:p14="http://schemas.microsoft.com/office/powerpoint/2010/main" val="1654235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5479-98FA-4F8E-290C-76A4EE8A3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C837D88B-37A6-1F0A-AFB7-427BE5A2E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7D1B15-FD80-AB06-0E61-B67D0A384300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07B3E58D-93C8-A559-1A17-FC0D2415525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71DEF-4DAD-B319-8BA7-2D65855AFFF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49" y="1509822"/>
            <a:ext cx="10985502" cy="4152711"/>
          </a:xfrm>
        </p:spPr>
        <p:txBody>
          <a:bodyPr/>
          <a:lstStyle/>
          <a:p>
            <a:r>
              <a:rPr lang="en-IE"/>
              <a:t>Greater importance placed on EDI and research culture than ever before (REF2029, QR Research Culture funding etc.), but sector-wide challenges remain </a:t>
            </a:r>
          </a:p>
          <a:p>
            <a:r>
              <a:rPr lang="en-IE"/>
              <a:t>Solutions will sit at multiple levels and collaboration and sharing best practice are increasingly important</a:t>
            </a:r>
          </a:p>
          <a:p>
            <a:r>
              <a:rPr lang="en-IE" b="1"/>
              <a:t>This session brings together two complementary perspectives on EDI and learnt lessons:</a:t>
            </a:r>
            <a:br>
              <a:rPr lang="en-IE"/>
            </a:br>
            <a:r>
              <a:rPr lang="en-IE"/>
              <a:t>1) EDI in applications toolkit (Lizzie/Durham)</a:t>
            </a:r>
            <a:br>
              <a:rPr lang="en-IE"/>
            </a:br>
            <a:r>
              <a:rPr lang="en-IE"/>
              <a:t>2) The micro-level (Jess/Royal Holloway)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933E03-8750-F429-9917-C4DB973E9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688527" cy="717550"/>
          </a:xfrm>
        </p:spPr>
        <p:txBody>
          <a:bodyPr>
            <a:normAutofit fontScale="90000"/>
          </a:bodyPr>
          <a:lstStyle/>
          <a:p>
            <a:r>
              <a:rPr lang="en-IE" sz="3400">
                <a:solidFill>
                  <a:srgbClr val="7292CC"/>
                </a:solidFill>
              </a:rPr>
              <a:t>EDI in Research and Innovation – Two institutional perspectives</a:t>
            </a:r>
          </a:p>
        </p:txBody>
      </p:sp>
    </p:spTree>
    <p:extLst>
      <p:ext uri="{BB962C8B-B14F-4D97-AF65-F5344CB8AC3E}">
        <p14:creationId xmlns:p14="http://schemas.microsoft.com/office/powerpoint/2010/main" val="90968661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D2DF2-F969-E6BD-0F79-505BC7FDD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E7034ADA-9E98-6BDF-E640-B9264A835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74D1F6-A0C2-61BA-4398-4E357C0BD8F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729" y="882503"/>
            <a:ext cx="11832542" cy="4444410"/>
          </a:xfrm>
        </p:spPr>
        <p:txBody>
          <a:bodyPr>
            <a:normAutofit/>
          </a:bodyPr>
          <a:lstStyle/>
          <a:p>
            <a:r>
              <a:rPr lang="en-US" sz="3400" b="1">
                <a:solidFill>
                  <a:srgbClr val="7292CC"/>
                </a:solidFill>
              </a:rPr>
              <a:t>Part 1: The Intervention Project</a:t>
            </a:r>
          </a:p>
          <a:p>
            <a:endParaRPr lang="en-US" sz="5200" b="1">
              <a:solidFill>
                <a:srgbClr val="7292CC"/>
              </a:solidFill>
            </a:endParaRPr>
          </a:p>
          <a:p>
            <a:r>
              <a:rPr lang="en-US" sz="5200" b="1">
                <a:solidFill>
                  <a:srgbClr val="7292CC"/>
                </a:solidFill>
              </a:rPr>
              <a:t>“</a:t>
            </a:r>
            <a:r>
              <a:rPr lang="en-GB" sz="5200" b="1">
                <a:solidFill>
                  <a:srgbClr val="7292CC"/>
                </a:solidFill>
              </a:rPr>
              <a:t>Structural changes are needed to ensure selection processes are fully supportive and inclusive of under-represented individuals”</a:t>
            </a:r>
            <a:endParaRPr lang="en-US" sz="5200" b="1">
              <a:solidFill>
                <a:srgbClr val="7292CC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02B755-4EBC-5554-9DD8-8C9887AEDCA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 descr="ARMA logo">
            <a:extLst>
              <a:ext uri="{FF2B5EF4-FFF2-40B4-BE49-F238E27FC236}">
                <a16:creationId xmlns:a16="http://schemas.microsoft.com/office/drawing/2014/main" id="{6DCAB835-6D2D-FCA5-8898-4A8F0DDE75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6404E5D-364A-5780-6B5F-9C8753A8F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31735" y="203187"/>
            <a:ext cx="1972734" cy="813753"/>
          </a:xfrm>
          <a:prstGeom prst="rect">
            <a:avLst/>
          </a:prstGeom>
        </p:spPr>
      </p:pic>
      <p:pic>
        <p:nvPicPr>
          <p:cNvPr id="9" name="Picture 8" descr="Leverhulme Centre for Algorithmic Life logo">
            <a:extLst>
              <a:ext uri="{FF2B5EF4-FFF2-40B4-BE49-F238E27FC236}">
                <a16:creationId xmlns:a16="http://schemas.microsoft.com/office/drawing/2014/main" id="{7A2988EA-CBAB-ED22-AA6A-45C1CB24E6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82519"/>
            <a:ext cx="2122322" cy="106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5941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45E69-BBC3-229A-DC37-0219595AB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05FBBCB0-F4B9-ED69-ACB7-F460839D3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9727218" y="4275670"/>
            <a:ext cx="1607067" cy="3322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8C8A16-820D-9375-6270-DD4270E8E72F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16FEC808-18EC-2441-169C-9CAED7BD5E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7D7329-770C-BE90-0300-468833A40E9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49" y="1150532"/>
            <a:ext cx="7334120" cy="4512002"/>
          </a:xfrm>
        </p:spPr>
        <p:txBody>
          <a:bodyPr lIns="50800" tIns="50800" rIns="50800" bIns="50800" anchor="t"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GB" b="1"/>
              <a:t>Why?</a:t>
            </a:r>
          </a:p>
          <a:p>
            <a:pPr marL="0" indent="0" fontAlgn="base">
              <a:buNone/>
            </a:pPr>
            <a:r>
              <a:rPr lang="en-GB"/>
              <a:t>Need for structural change​ in processes to move towards an inclusion culture </a:t>
            </a:r>
          </a:p>
          <a:p>
            <a:pPr marL="0" indent="0" fontAlgn="base">
              <a:buNone/>
            </a:pPr>
            <a:r>
              <a:rPr lang="en-GB"/>
              <a:t>Addressing increasing administrative burden through efficiency</a:t>
            </a:r>
          </a:p>
          <a:p>
            <a:pPr marL="0" indent="0">
              <a:buNone/>
            </a:pPr>
            <a:r>
              <a:rPr lang="en-IE" b="1"/>
              <a:t>Who?</a:t>
            </a:r>
          </a:p>
          <a:p>
            <a:pPr marL="0" indent="0">
              <a:buNone/>
            </a:pPr>
            <a:r>
              <a:rPr lang="en-IE"/>
              <a:t>PS + Academic co-leads with EDI intervention experience </a:t>
            </a:r>
            <a:endParaRPr lang="en-GB"/>
          </a:p>
          <a:p>
            <a:pPr marL="0" indent="0">
              <a:buNone/>
            </a:pPr>
            <a:r>
              <a:rPr lang="en-IE" b="1"/>
              <a:t>How?</a:t>
            </a:r>
          </a:p>
          <a:p>
            <a:pPr marL="0" indent="0">
              <a:buNone/>
            </a:pPr>
            <a:r>
              <a:rPr lang="en-IE"/>
              <a:t>£££ Durham EDI Fund (PVC EDI) + Research Culture Fund + Impact Acceleration Account </a:t>
            </a:r>
          </a:p>
          <a:p>
            <a:pPr marL="0" indent="0">
              <a:buNone/>
            </a:pPr>
            <a:r>
              <a:rPr lang="en-IE">
                <a:sym typeface="Wingdings" panose="05000000000000000000" pitchFamily="2" charset="2"/>
              </a:rPr>
              <a:t> employed part-time research assistant &amp; student intern </a:t>
            </a:r>
            <a:endParaRPr lang="en-I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32CD41-0A4F-7E94-E0A9-AA443D4EB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688527" cy="717550"/>
          </a:xfrm>
        </p:spPr>
        <p:txBody>
          <a:bodyPr>
            <a:normAutofit/>
          </a:bodyPr>
          <a:lstStyle/>
          <a:p>
            <a:pPr algn="ctr"/>
            <a:r>
              <a:rPr lang="en-IE" sz="3400">
                <a:solidFill>
                  <a:srgbClr val="7292CC"/>
                </a:solidFill>
              </a:rPr>
              <a:t>EDI In Application Processes Toolkit </a:t>
            </a:r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118BD832-3318-7150-D292-DAC53255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-4678363"/>
            <a:ext cx="2343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C5281596-F49D-3CCD-724C-C7CAAA705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6225" y="-4678363"/>
            <a:ext cx="1095375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ORI-logo - Social Science Space">
            <a:extLst>
              <a:ext uri="{FF2B5EF4-FFF2-40B4-BE49-F238E27FC236}">
                <a16:creationId xmlns:a16="http://schemas.microsoft.com/office/drawing/2014/main" id="{98539979-A2CC-7922-7FB0-05EFA224C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25" y="-4678363"/>
            <a:ext cx="28194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 descr="Various organisation logos: UKRI, ARMA, Research on Research Institute, Cultural Evolution Society Transformation Fund">
            <a:extLst>
              <a:ext uri="{FF2B5EF4-FFF2-40B4-BE49-F238E27FC236}">
                <a16:creationId xmlns:a16="http://schemas.microsoft.com/office/drawing/2014/main" id="{3D0A178F-9613-67E8-03AD-927E191E8764}"/>
              </a:ext>
            </a:extLst>
          </p:cNvPr>
          <p:cNvGrpSpPr/>
          <p:nvPr/>
        </p:nvGrpSpPr>
        <p:grpSpPr>
          <a:xfrm>
            <a:off x="8288142" y="2165132"/>
            <a:ext cx="3418083" cy="2357656"/>
            <a:chOff x="8288142" y="1599267"/>
            <a:chExt cx="3418083" cy="2357656"/>
          </a:xfrm>
        </p:grpSpPr>
        <p:pic>
          <p:nvPicPr>
            <p:cNvPr id="1036" name="Picture 12" descr="A green text on a black background&#10;&#10;Description automatically generated">
              <a:extLst>
                <a:ext uri="{FF2B5EF4-FFF2-40B4-BE49-F238E27FC236}">
                  <a16:creationId xmlns:a16="http://schemas.microsoft.com/office/drawing/2014/main" id="{9BB3829E-0549-20FF-AA78-9D7E2BFA6D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1257" y="3393656"/>
              <a:ext cx="2985056" cy="563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RORI-logo - Social Science Space">
              <a:extLst>
                <a:ext uri="{FF2B5EF4-FFF2-40B4-BE49-F238E27FC236}">
                  <a16:creationId xmlns:a16="http://schemas.microsoft.com/office/drawing/2014/main" id="{BD798A84-73D4-5247-C78E-6CFA3C05A6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3964" y="2550146"/>
              <a:ext cx="2042261" cy="717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A logo with text overlay&#10;&#10;Description automatically generated">
              <a:extLst>
                <a:ext uri="{FF2B5EF4-FFF2-40B4-BE49-F238E27FC236}">
                  <a16:creationId xmlns:a16="http://schemas.microsoft.com/office/drawing/2014/main" id="{BE9954DD-6045-28F8-7DD8-0D25B4AD81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8142" y="2036193"/>
              <a:ext cx="1375822" cy="11465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A green and white logo&#10;&#10;AI-generated content may be incorrect.">
              <a:extLst>
                <a:ext uri="{FF2B5EF4-FFF2-40B4-BE49-F238E27FC236}">
                  <a16:creationId xmlns:a16="http://schemas.microsoft.com/office/drawing/2014/main" id="{85CB798A-7395-1EE9-0DA9-C4AC3487FF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3964" y="1599267"/>
              <a:ext cx="833658" cy="940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Graphic 8" descr="Durham University logo">
            <a:extLst>
              <a:ext uri="{FF2B5EF4-FFF2-40B4-BE49-F238E27FC236}">
                <a16:creationId xmlns:a16="http://schemas.microsoft.com/office/drawing/2014/main" id="{8C3896C2-960E-85E1-D92D-7AD0890F7A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23785" y="99650"/>
            <a:ext cx="1972734" cy="813753"/>
          </a:xfrm>
          <a:prstGeom prst="rect">
            <a:avLst/>
          </a:prstGeom>
        </p:spPr>
      </p:pic>
      <p:pic>
        <p:nvPicPr>
          <p:cNvPr id="10" name="Picture 9" descr="Leverhulme Centre logo">
            <a:extLst>
              <a:ext uri="{FF2B5EF4-FFF2-40B4-BE49-F238E27FC236}">
                <a16:creationId xmlns:a16="http://schemas.microsoft.com/office/drawing/2014/main" id="{C219816D-6378-792D-5DA4-97F1EE9047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9169"/>
            <a:ext cx="2122322" cy="106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6820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727FB-3486-3938-C853-7DDA0406C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4EF138-7A22-B9C6-2B1B-31952E3DBA5C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E4DABC1A-ADC7-7421-FF23-3EE6FEA09E2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38F0155-78D9-B530-D7F3-27DCA2499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688527" cy="717550"/>
          </a:xfrm>
        </p:spPr>
        <p:txBody>
          <a:bodyPr>
            <a:normAutofit/>
          </a:bodyPr>
          <a:lstStyle/>
          <a:p>
            <a:pPr algn="ctr"/>
            <a:r>
              <a:rPr lang="en-IE" sz="3400">
                <a:solidFill>
                  <a:srgbClr val="7292CC"/>
                </a:solidFill>
              </a:rPr>
              <a:t>EDI In Application Processes Toolkit</a:t>
            </a:r>
          </a:p>
        </p:txBody>
      </p:sp>
      <p:pic>
        <p:nvPicPr>
          <p:cNvPr id="14" name="Picture 13" descr="A screenshot of the EDI in application processes toolkit at Durham">
            <a:extLst>
              <a:ext uri="{FF2B5EF4-FFF2-40B4-BE49-F238E27FC236}">
                <a16:creationId xmlns:a16="http://schemas.microsoft.com/office/drawing/2014/main" id="{AAECDE03-72CB-DF56-7F01-F617A23F8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924" y="1456498"/>
            <a:ext cx="4655982" cy="4650304"/>
          </a:xfrm>
          <a:prstGeom prst="rect">
            <a:avLst/>
          </a:prstGeom>
          <a:ln w="76200">
            <a:solidFill>
              <a:srgbClr val="7292CC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D64AEF8-FF93-0906-F613-38360A22206D}"/>
              </a:ext>
            </a:extLst>
          </p:cNvPr>
          <p:cNvSpPr txBox="1"/>
          <p:nvPr/>
        </p:nvSpPr>
        <p:spPr>
          <a:xfrm>
            <a:off x="432054" y="1257300"/>
            <a:ext cx="4450842" cy="60016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400" b="1">
                <a:solidFill>
                  <a:srgbClr val="000000"/>
                </a:solidFill>
              </a:rPr>
              <a:t>What</a:t>
            </a:r>
            <a:r>
              <a:rPr lang="en-GB" sz="2400" b="1">
                <a:solidFill>
                  <a:srgbClr val="002060"/>
                </a:solidFill>
              </a:rPr>
              <a:t>?</a:t>
            </a:r>
          </a:p>
          <a:p>
            <a:endParaRPr lang="en-GB" sz="1800" b="0" i="0" u="none" strike="noStrike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r>
              <a:rPr lang="en-GB" sz="1800" b="0" i="0" u="none" strike="noStrike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4"/>
              </a:rPr>
              <a:t>https://editoolkit.webspace.durham.ac.uk/</a:t>
            </a:r>
            <a:endParaRPr lang="en-GB" sz="1800" b="0" i="0" u="none" strike="noStrike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endParaRPr lang="en-GB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GB">
                <a:solidFill>
                  <a:srgbClr val="000000"/>
                </a:solidFill>
              </a:rPr>
              <a:t>Step-by-step guide </a:t>
            </a:r>
          </a:p>
          <a:p>
            <a:endParaRPr lang="en-GB">
              <a:solidFill>
                <a:srgbClr val="000000"/>
              </a:solidFill>
            </a:endParaRPr>
          </a:p>
          <a:p>
            <a:r>
              <a:rPr lang="en-GB">
                <a:solidFill>
                  <a:srgbClr val="000000"/>
                </a:solidFill>
              </a:rPr>
              <a:t>Embeds EDI considerations and best practice into application processes -</a:t>
            </a:r>
          </a:p>
          <a:p>
            <a:r>
              <a:rPr lang="en-GB">
                <a:solidFill>
                  <a:srgbClr val="7292CC"/>
                </a:solidFill>
              </a:rPr>
              <a:t>e.g. internal funding, internal demand management, citizenship roles, jobs</a:t>
            </a:r>
          </a:p>
          <a:p>
            <a:endParaRPr lang="en-GB">
              <a:solidFill>
                <a:srgbClr val="000000"/>
              </a:solidFill>
            </a:endParaRPr>
          </a:p>
          <a:p>
            <a:r>
              <a:rPr lang="en-GB">
                <a:solidFill>
                  <a:srgbClr val="000000"/>
                </a:solidFill>
              </a:rPr>
              <a:t>Extensive practical tools and resources</a:t>
            </a:r>
          </a:p>
          <a:p>
            <a:endParaRPr lang="en-GB">
              <a:solidFill>
                <a:srgbClr val="000000"/>
              </a:solidFill>
            </a:endParaRPr>
          </a:p>
          <a:p>
            <a:endParaRPr lang="en-GB">
              <a:solidFill>
                <a:srgbClr val="000000"/>
              </a:solidFill>
            </a:endParaRPr>
          </a:p>
          <a:p>
            <a:endParaRPr lang="en-GB">
              <a:solidFill>
                <a:srgbClr val="000000"/>
              </a:solidFill>
            </a:endParaRPr>
          </a:p>
          <a:p>
            <a:endParaRPr lang="en-GB">
              <a:solidFill>
                <a:srgbClr val="000000"/>
              </a:solidFill>
            </a:endParaRPr>
          </a:p>
          <a:p>
            <a:endParaRPr lang="en-GB">
              <a:solidFill>
                <a:srgbClr val="000000"/>
              </a:solidFill>
            </a:endParaRPr>
          </a:p>
          <a:p>
            <a:endParaRPr lang="en-GB">
              <a:solidFill>
                <a:srgbClr val="000000"/>
              </a:solidFill>
            </a:endParaRPr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pic>
        <p:nvPicPr>
          <p:cNvPr id="19" name="Graphic 18" descr="Durham University logo">
            <a:extLst>
              <a:ext uri="{FF2B5EF4-FFF2-40B4-BE49-F238E27FC236}">
                <a16:creationId xmlns:a16="http://schemas.microsoft.com/office/drawing/2014/main" id="{D3E0555B-8DAA-2AEE-F84E-16644D3312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27906" y="132873"/>
            <a:ext cx="1972734" cy="813753"/>
          </a:xfrm>
          <a:prstGeom prst="rect">
            <a:avLst/>
          </a:prstGeom>
        </p:spPr>
      </p:pic>
      <p:pic>
        <p:nvPicPr>
          <p:cNvPr id="20" name="Picture 19" descr="Leverhulme Centre logo">
            <a:extLst>
              <a:ext uri="{FF2B5EF4-FFF2-40B4-BE49-F238E27FC236}">
                <a16:creationId xmlns:a16="http://schemas.microsoft.com/office/drawing/2014/main" id="{4D651F79-16B0-0D6E-BCE7-A4F91FDD5B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9168"/>
            <a:ext cx="2122322" cy="106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5635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79D72-4B58-D60B-7150-5DD0E3885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1A4F99F-19CA-1248-2C82-B0A4EFBEE75B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RMA logo">
            <a:extLst>
              <a:ext uri="{FF2B5EF4-FFF2-40B4-BE49-F238E27FC236}">
                <a16:creationId xmlns:a16="http://schemas.microsoft.com/office/drawing/2014/main" id="{95CC115F-9921-BA42-44F6-48067850A8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00F2FE8-F90F-2112-2E46-F41A9F75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688527" cy="717550"/>
          </a:xfrm>
        </p:spPr>
        <p:txBody>
          <a:bodyPr>
            <a:normAutofit/>
          </a:bodyPr>
          <a:lstStyle/>
          <a:p>
            <a:pPr algn="ctr"/>
            <a:r>
              <a:rPr lang="en-IE" sz="3400">
                <a:solidFill>
                  <a:srgbClr val="7292CC"/>
                </a:solidFill>
              </a:rPr>
              <a:t>EDI In Application Processes Toolkit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3D5B3DBC-5002-32B0-95C7-569109BC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27906" y="132873"/>
            <a:ext cx="1972734" cy="813753"/>
          </a:xfrm>
          <a:prstGeom prst="rect">
            <a:avLst/>
          </a:prstGeom>
        </p:spPr>
      </p:pic>
      <p:grpSp>
        <p:nvGrpSpPr>
          <p:cNvPr id="11" name="Group 10" descr="A collection of images related to an EDI fund at Durham and their EDI toolkit">
            <a:extLst>
              <a:ext uri="{FF2B5EF4-FFF2-40B4-BE49-F238E27FC236}">
                <a16:creationId xmlns:a16="http://schemas.microsoft.com/office/drawing/2014/main" id="{D4A73AF3-32B9-9894-24A0-B5A10614C100}"/>
              </a:ext>
            </a:extLst>
          </p:cNvPr>
          <p:cNvGrpSpPr/>
          <p:nvPr/>
        </p:nvGrpSpPr>
        <p:grpSpPr>
          <a:xfrm>
            <a:off x="6541282" y="2982698"/>
            <a:ext cx="4834702" cy="2882769"/>
            <a:chOff x="6953688" y="2813864"/>
            <a:chExt cx="5100132" cy="319892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FC08BD0-E70C-3CCA-EDE3-FCC271BF3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59302" y="2813864"/>
              <a:ext cx="3432474" cy="193557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207FB61-B126-AE26-29DB-108F7181B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53688" y="4528130"/>
              <a:ext cx="2621851" cy="148466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434E7AF-A5EC-F06A-044B-CC7D92747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29847" y="4306824"/>
              <a:ext cx="2623973" cy="1484663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2278038-832A-C589-CC3D-12645AE64A02}"/>
              </a:ext>
            </a:extLst>
          </p:cNvPr>
          <p:cNvSpPr txBox="1"/>
          <p:nvPr/>
        </p:nvSpPr>
        <p:spPr>
          <a:xfrm>
            <a:off x="1856921" y="3095402"/>
            <a:ext cx="4097623" cy="2318583"/>
          </a:xfrm>
          <a:prstGeom prst="rect">
            <a:avLst/>
          </a:prstGeom>
          <a:noFill/>
          <a:ln w="19050" cap="flat">
            <a:solidFill>
              <a:srgbClr val="7292CC"/>
            </a:solidFill>
            <a:prstDash val="lgDashDotDot"/>
            <a:miter lim="4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2438338" hangingPunct="0"/>
            <a:r>
              <a:rPr lang="en-GB" sz="2400">
                <a:solidFill>
                  <a:srgbClr val="7292CC"/>
                </a:solidFill>
              </a:rPr>
              <a:t>“I'm using the EDI toolkit to update our processes and have finally got buy in for anonymous applications - so a huge thank you from me for the toolkit and inspiration!” 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D4BA0-B84A-3F3D-2C0B-B1F3348C9B22}"/>
              </a:ext>
            </a:extLst>
          </p:cNvPr>
          <p:cNvSpPr txBox="1"/>
          <p:nvPr/>
        </p:nvSpPr>
        <p:spPr>
          <a:xfrm>
            <a:off x="4792364" y="6260266"/>
            <a:ext cx="308976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b="1">
                <a:solidFill>
                  <a:srgbClr val="000000"/>
                </a:solidFill>
              </a:rPr>
              <a:t>edi.toolkit@durham.ac.uk</a:t>
            </a:r>
          </a:p>
        </p:txBody>
      </p:sp>
      <p:pic>
        <p:nvPicPr>
          <p:cNvPr id="21" name="Picture 20" descr="Leverhulme Centre logo">
            <a:extLst>
              <a:ext uri="{FF2B5EF4-FFF2-40B4-BE49-F238E27FC236}">
                <a16:creationId xmlns:a16="http://schemas.microsoft.com/office/drawing/2014/main" id="{4C2053A6-1B48-39FA-3448-2C83DB6658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0" y="9168"/>
            <a:ext cx="2122322" cy="1061162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CEBC31F-7685-299C-14DD-AA3EE3752B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9437545"/>
              </p:ext>
            </p:extLst>
          </p:nvPr>
        </p:nvGraphicFramePr>
        <p:xfrm>
          <a:off x="437214" y="-236094"/>
          <a:ext cx="11305081" cy="4781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54315385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3" id="{DDCF1FC6-CC23-4236-9119-C0E996F5D25C}" vid="{5F23C322-6768-4972-BFFF-925FAA99B2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e607a54-d5ff-423e-ae9c-db973c8adfd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864E1A38FCB4396170FEEACF4B326" ma:contentTypeVersion="12" ma:contentTypeDescription="Create a new document." ma:contentTypeScope="" ma:versionID="4d0f15d9019bb7e3d0efa90852a0b467">
  <xsd:schema xmlns:xsd="http://www.w3.org/2001/XMLSchema" xmlns:xs="http://www.w3.org/2001/XMLSchema" xmlns:p="http://schemas.microsoft.com/office/2006/metadata/properties" xmlns:ns2="ffa84073-3ba9-457c-8df7-07778e916d93" xmlns:ns3="ee607a54-d5ff-423e-ae9c-db973c8adfd1" targetNamespace="http://schemas.microsoft.com/office/2006/metadata/properties" ma:root="true" ma:fieldsID="566d3b406b247da6659b9e98e30fd698" ns2:_="" ns3:_="">
    <xsd:import namespace="ffa84073-3ba9-457c-8df7-07778e916d93"/>
    <xsd:import namespace="ee607a54-d5ff-423e-ae9c-db973c8adfd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84073-3ba9-457c-8df7-07778e916d9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607a54-d5ff-423e-ae9c-db973c8adf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81e6708-c250-41d0-920d-8c38044c1b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29B384-E28A-4CDF-AC8A-16E19B0996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A11FF0-472B-4CE3-BB30-FA1E15D96E41}">
  <ds:schemaRefs>
    <ds:schemaRef ds:uri="http://purl.org/dc/elements/1.1/"/>
    <ds:schemaRef ds:uri="http://schemas.microsoft.com/office/2006/metadata/properties"/>
    <ds:schemaRef ds:uri="ffa84073-3ba9-457c-8df7-07778e916d93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ee607a54-d5ff-423e-ae9c-db973c8adfd1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D60392F-3FAE-4AF4-A2A7-E96FBE4FC6C5}">
  <ds:schemaRefs>
    <ds:schemaRef ds:uri="ee607a54-d5ff-423e-ae9c-db973c8adfd1"/>
    <ds:schemaRef ds:uri="ffa84073-3ba9-457c-8df7-07778e916d9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Draft slides</Template>
  <TotalTime>0</TotalTime>
  <Words>1102</Words>
  <Application>Microsoft Office PowerPoint</Application>
  <PresentationFormat>Widescreen</PresentationFormat>
  <Paragraphs>156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Arial</vt:lpstr>
      <vt:lpstr>Helvetica</vt:lpstr>
      <vt:lpstr>Helvetica Light</vt:lpstr>
      <vt:lpstr>Helvetica Neue</vt:lpstr>
      <vt:lpstr>Helvetica Neue Medium</vt:lpstr>
      <vt:lpstr>Wingdings</vt:lpstr>
      <vt:lpstr>21_BasicWhite</vt:lpstr>
      <vt:lpstr>PowerPoint Presentation</vt:lpstr>
      <vt:lpstr>Agenda</vt:lpstr>
      <vt:lpstr>Introduction to the ARMA EDI Advisory Group</vt:lpstr>
      <vt:lpstr>ARMA EDI Advisory Group Membership</vt:lpstr>
      <vt:lpstr>EDI in Research and Innovation – Two institutional perspectives</vt:lpstr>
      <vt:lpstr>PowerPoint Presentation</vt:lpstr>
      <vt:lpstr>EDI In Application Processes Toolkit </vt:lpstr>
      <vt:lpstr>EDI In Application Processes Toolkit</vt:lpstr>
      <vt:lpstr>EDI In Application Processes Toolkit</vt:lpstr>
      <vt:lpstr>PowerPoint Presentation</vt:lpstr>
      <vt:lpstr>What this means for EDI at research institutions</vt:lpstr>
      <vt:lpstr>My experience of embedding EDI and allyship in everyday research support</vt:lpstr>
      <vt:lpstr>My experience of embedding EDI and allyship in everyday research support continued</vt:lpstr>
      <vt:lpstr>Connecting policy to practice – four types of action   </vt:lpstr>
      <vt:lpstr>Amplifying the voice of change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RANSON, LIZZIE E.A.</dc:creator>
  <cp:lastModifiedBy>Technician Harrogate</cp:lastModifiedBy>
  <cp:revision>2</cp:revision>
  <dcterms:created xsi:type="dcterms:W3CDTF">2026-06-02T08:54:14Z</dcterms:created>
  <dcterms:modified xsi:type="dcterms:W3CDTF">2026-06-16T16:50:44Z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0x0101004A4864E1A38FCB4396170FEEACF4B326</vt:lpwstr>
  </property>
  <property fmtid="{D5CDD505-2E9C-101B-9397-08002B2CF9AE}" pid="3" name="MediaServiceImageTags">
    <vt:lpwstr/>
  </property>
</Properties>
</file>