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368" r:id="rId5"/>
    <p:sldId id="4914" r:id="rId6"/>
    <p:sldId id="4919" r:id="rId7"/>
    <p:sldId id="4920" r:id="rId8"/>
    <p:sldId id="4916" r:id="rId9"/>
    <p:sldId id="4921" r:id="rId10"/>
    <p:sldId id="256" r:id="rId11"/>
    <p:sldId id="4924" r:id="rId12"/>
    <p:sldId id="4923" r:id="rId13"/>
    <p:sldId id="491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29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3825B3-0959-9FD5-D9FD-3B8B1D2F13F2}" v="20" dt="2026-06-16T19:29:23.635"/>
    <p1510:client id="{C8D9EAF7-28CB-4984-B291-D9C683BC2396}" v="1128" dt="2026-06-17T04:49:45.446"/>
    <p1510:client id="{D061BB21-FFD5-1155-D0EB-11EFDE18E031}" v="208" dt="2026-06-16T19:07:26.0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68208" autoAdjust="0"/>
  </p:normalViewPr>
  <p:slideViewPr>
    <p:cSldViewPr snapToGrid="0">
      <p:cViewPr varScale="1">
        <p:scale>
          <a:sx n="57" d="100"/>
          <a:sy n="57" d="100"/>
        </p:scale>
        <p:origin x="145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A54DB-66E7-408F-B94D-31032E10D938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5FB7D-7606-4A93-8CA9-40723D87966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855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we created a </a:t>
            </a:r>
            <a:r>
              <a:rPr lang="en-GB" b="1" dirty="0"/>
              <a:t>platform that transformed how we handled multi-partner innovation funding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5FB7D-7606-4A93-8CA9-40723D879662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0544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Introductions (Carl and Steve)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Mutual interests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Spreadsheets versus relational databases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Both have their uses and should be deployed accordingly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5FB7D-7606-4A93-8CA9-40723D87966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864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/>
              <a:t>Steve and I found that an enormous amount of time was being spent to generate simple reports for funders and that some pre and post award processes could be automated.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/>
              <a:t>Because your time is important we would like to find out about how much time you spend processing , managing and reporting on grant funding i.e. impact accelerator grant funding and the like?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/>
              <a:t>We plan to analyse this data later with the view of attempting to quantify the time/effort saved using our system as opposed to the manual system.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/>
              <a:t>Can we have the poll now please?</a:t>
            </a:r>
          </a:p>
          <a:p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Q1: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do you currently manage and report project funding allocations?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Paper or email-based processes with manual reporting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Spreadsheet-based management (e.g. Excel) with manual reporting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Dedicated or proprietary software for funding management and reporting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Q2: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you use different management or reporting processes for different funders?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Yes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No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We currently work with only one funder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Q3: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how many hours per week do you spend on project funding management activities?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1–8 hours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9–16 hours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17–24 hours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 25–32 hours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 33–40 hours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Q4: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long does it typically take to complete a periodic report for a funder?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1–3 days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3–5 days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1–2 weeks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 3–4 weeks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 More than 1 month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5FB7D-7606-4A93-8CA9-40723D87966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758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t">
              <a:buFont typeface="Arial" panose="020B0604020202020204" pitchFamily="34" charset="0"/>
              <a:buNone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experience covers a period from 2020 to present day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Initially, reporting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extremely time-intensive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—reviewing project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applications written in MS Word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follow-up reports manually to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extract usable data to be later analysed in MS Excel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 processing 56 projects scalable platform took 2–3 months using Word and Excel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 results were often inconsistent due to different interpretations of KPIs.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Metrics were difficult to standardise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requiring manual judgement and making the process error-prone and hard to scale, making reporting challenging.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challenge grew as 2 years on,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had 105 projects to process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increasing expectations for consistent, cross-faculty reporting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therefore designed and implemented structured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fillable pdf  forms based on a database paradigm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that was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processed using R-based scripts (Prototype 1)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reduced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reporting time to just 2 weeks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demonstrating clear efficiency gains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need for a.</a:t>
            </a:r>
          </a:p>
          <a:p>
            <a:pPr marL="0" indent="0" fontAlgn="t">
              <a:buFont typeface="Arial" panose="020B0604020202020204" pitchFamily="34" charset="0"/>
              <a:buNone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5FB7D-7606-4A93-8CA9-40723D879662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2318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In early 2024 Steve and I determined that a more refined platform should be “Easy to use, have a metrics library, facilitate automation, have memory and be scalable”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Some design requirements of our platform included: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simple, intuitive user interface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reliable, repeatable reporting (current &amp; historical)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Needed to be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deployed quickly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customisable KPI library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tailored to the expectations of internal and external stakeholders</a:t>
            </a:r>
          </a:p>
          <a:p>
            <a:pPr marL="628650" marR="0" lvl="1" indent="-17145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Validate metrics with non-experts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ensure resulting reports will be clearly understood by all audiences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warning that poor or unclear metrics lead to an unfit design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→ start with what the reporting objectives are first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design that has  a  modular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“bolt-on” functionality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without disrupting existing data structures (ability to adding more tables/columns (fields if required).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feature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subsequently validated through the successful implementation of the NESCA (2025) and more recently, GBC grant (2026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5FB7D-7606-4A93-8CA9-40723D87966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754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93F52-6DBA-D31D-0876-D517DDB56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AF8B6F-C936-FD73-D7DE-6E8DA94540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3FE39D-AEE1-9EFE-3257-781A13F30D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 Evolution &amp; NNZA Delivery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Recalling the prototyping journey: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P1: Relational database + R for EPSRC reporting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P2: Enhanced forms to capture richer data 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P3: Scalable, database-driven solution for NNZA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(define the NNZA)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NNZA scale &amp; complexity: 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 universities, 250+ academics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workstreams, 11 funding schemes, multiple KPIs- based on a user-defined library- must be compiled across all awarded projects from all six university partners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Capabilities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Processes high volumes of applications with peer review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Customisable fields, KPIs, and full audit trail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Captures detailed project roles and collaborator data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Enables rapid, cross-institution reporting and insights</a:t>
            </a:r>
          </a:p>
          <a:p>
            <a:pPr marL="628650" lvl="1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Supports tailored reporting for all stakeholders</a:t>
            </a:r>
            <a:endParaRPr lang="en-GB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fontAlgn="t">
              <a:buFont typeface="Arial" panose="020B0604020202020204" pitchFamily="34" charset="0"/>
              <a:buNone/>
            </a:pPr>
            <a:endParaRPr lang="en-GB" sz="1200" b="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fontAlgn="t">
              <a:buFont typeface="Arial" panose="020B0604020202020204" pitchFamily="34" charset="0"/>
              <a:buNone/>
            </a:pP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much data created –what on earth can we 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31F7B9-7147-869E-59A6-95BC876E35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5FB7D-7606-4A93-8CA9-40723D879662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812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Just a taste of what </a:t>
            </a:r>
            <a:r>
              <a:rPr lang="en-US" b="1" dirty="0"/>
              <a:t>information we can provide fairly quickly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 now hand over to Steve who will speak about his experience regarding this engagement.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80175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"One meeting will not a system make!"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Requirements gathering by a developer te</a:t>
            </a: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nds</a:t>
            </a:r>
            <a:r>
              <a:rPr lang="en-US" dirty="0">
                <a:latin typeface="Calibri"/>
                <a:ea typeface="Calibri"/>
                <a:cs typeface="Calibri"/>
              </a:rPr>
              <a:t> to be led by the developer</a:t>
            </a:r>
            <a:endParaRPr lang="en-US" dirty="0"/>
          </a:p>
          <a:p>
            <a:r>
              <a:rPr lang="en-US" dirty="0">
                <a:latin typeface="Calibri"/>
                <a:ea typeface="Calibri"/>
                <a:cs typeface="Calibri"/>
              </a:rPr>
              <a:t>Both parties will need to know exactly where you want to go so that the path there can be mapped properly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In this project requirements were identified together with the process owner giving:</a:t>
            </a:r>
          </a:p>
          <a:p>
            <a:pPr marL="228600" indent="-228600">
              <a:buAutoNum type="arabicPeriod"/>
            </a:pPr>
            <a:r>
              <a:rPr lang="en-US" dirty="0">
                <a:latin typeface="Calibri"/>
                <a:ea typeface="Calibri"/>
                <a:cs typeface="Calibri"/>
              </a:rPr>
              <a:t>Better understanding of overall system deliverables (in this case reporting)</a:t>
            </a:r>
          </a:p>
          <a:p>
            <a:pPr marL="228600" indent="-228600">
              <a:buAutoNum type="arabicPeriod"/>
            </a:pPr>
            <a:r>
              <a:rPr lang="en-US" dirty="0">
                <a:latin typeface="Calibri"/>
                <a:ea typeface="Calibri"/>
                <a:cs typeface="Calibri"/>
              </a:rPr>
              <a:t>A chance to develop the interface for better user experience</a:t>
            </a:r>
          </a:p>
          <a:p>
            <a:pPr marL="228600" indent="-228600">
              <a:buAutoNum type="arabicPeriod"/>
            </a:pPr>
            <a:r>
              <a:rPr lang="en-US" dirty="0">
                <a:latin typeface="Calibri"/>
                <a:ea typeface="Calibri"/>
                <a:cs typeface="Calibri"/>
              </a:rPr>
              <a:t>Allow both parties to suggest/estimate on future developments and therefore design the database so that 'add –ons' can be easily implemented</a:t>
            </a:r>
          </a:p>
          <a:p>
            <a:pPr marL="228600" indent="-228600">
              <a:buAutoNum type="arabicPeriod"/>
            </a:pPr>
            <a:r>
              <a:rPr lang="en-US" dirty="0">
                <a:latin typeface="Calibri"/>
                <a:ea typeface="Calibri"/>
                <a:cs typeface="Calibri"/>
              </a:rPr>
              <a:t>The Developer will have lots of experience, use their knowledge but remember they need your knowledge to do a 'proper job'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5FB7D-7606-4A93-8CA9-40723D879662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1256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work came from informal collaboration, with people stepping beyond defined roles due to shared interest.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key point is that the skills already exist within universities—staff just need the space to innovate.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Collaboration across teams was essential to making the solution practical and effective.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also learned that design is never finished—once it works, it quickly needs to evolve. </a:t>
            </a:r>
          </a:p>
          <a:p>
            <a:pPr marL="171450" indent="-171450" fontAlgn="t">
              <a:buFont typeface="Arial" panose="020B0604020202020204" pitchFamily="34" charset="0"/>
              <a:buChar char="•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as soon as you deliver value, demand increases—so ongoing development should always be expected-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should always be considered as a good thing!!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5FB7D-7606-4A93-8CA9-40723D879662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7034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524456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026311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143035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736112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65679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060699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367737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591757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542808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371640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734029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757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marL="0" marR="0" indent="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sageapps.ncl.ac.uk/public/pbia/viewApplication.php?AID=3&amp;BACK=PART" TargetMode="External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svg"/><Relationship Id="rId10" Type="http://schemas.openxmlformats.org/officeDocument/2006/relationships/image" Target="../media/image19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hyperlink" Target="https://www.ncl.ac.uk/who-we-are/excellence-impact/engagement/awards/#RW5nYWdpbmclMjBmb3IlMjBFY29ub21pYyUyMEJlbmVmaXQ=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34A38-B56F-EE2D-0FDA-9FFD84BA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E6FB41-9174-9035-B691-A4A29D87CE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1998"/>
          </a:xfrm>
          <a:prstGeom prst="rect">
            <a:avLst/>
          </a:prstGeom>
        </p:spPr>
      </p:pic>
      <p:sp>
        <p:nvSpPr>
          <p:cNvPr id="5" name="Strategy…">
            <a:extLst>
              <a:ext uri="{FF2B5EF4-FFF2-40B4-BE49-F238E27FC236}">
                <a16:creationId xmlns:a16="http://schemas.microsoft.com/office/drawing/2014/main" id="{599301FA-1505-2280-9B13-24831C102666}"/>
              </a:ext>
            </a:extLst>
          </p:cNvPr>
          <p:cNvSpPr txBox="1">
            <a:spLocks/>
          </p:cNvSpPr>
          <p:nvPr/>
        </p:nvSpPr>
        <p:spPr>
          <a:xfrm>
            <a:off x="582989" y="2715132"/>
            <a:ext cx="11325982" cy="3435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t">
            <a:normAutofit fontScale="40000" lnSpcReduction="20000"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lnSpc>
                <a:spcPct val="120000"/>
              </a:lnSpc>
              <a:spcAft>
                <a:spcPts val="600"/>
              </a:spcAft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980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e Vietnam Pro"/>
                <a:ea typeface="Helvetica Neue Thin" panose="020B0403020202020204" pitchFamily="34" charset="0"/>
                <a:cs typeface="Helvetica"/>
                <a:sym typeface="Helvetica"/>
              </a:rPr>
              <a:t>Who Wants to Fill In Spreadsheets? </a:t>
            </a:r>
            <a:endParaRPr lang="en-GB" sz="4400" kern="0" spc="-50" dirty="0">
              <a:solidFill>
                <a:srgbClr val="FFFFFF"/>
              </a:solidFill>
              <a:latin typeface="Be Vietnam Pro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980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e Vietnam Pro"/>
                <a:ea typeface="Helvetica Neue Thin" panose="020B0403020202020204" pitchFamily="34" charset="0"/>
                <a:cs typeface="Helvetica"/>
                <a:sym typeface="Helvetica"/>
              </a:rPr>
              <a:t>Transforming Multi-Partner Innovation Funding</a:t>
            </a:r>
            <a:endParaRPr lang="en-GB" sz="4400" i="0" u="none" strike="noStrike" kern="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e Vietnam Pro"/>
              <a:ea typeface="Helvetica Neue Thin" panose="020B0403020202020204" pitchFamily="34" charset="0"/>
              <a:cs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4400" b="0" i="0" u="none" strike="noStrike" kern="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e Vietnam Pro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4400" b="0" i="0" u="none" strike="noStrike" kern="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e Vietnam Pro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n-GB" sz="6200" b="0" kern="0" spc="-50" dirty="0">
              <a:solidFill>
                <a:srgbClr val="FFFFFF"/>
              </a:solidFill>
              <a:latin typeface="Be Vietnam Pro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6200" kern="0" spc="-50" dirty="0">
                <a:solidFill>
                  <a:srgbClr val="FFFFFF"/>
                </a:solidFill>
                <a:latin typeface="Be Vietnam Pro" pitchFamily="2" charset="0"/>
                <a:ea typeface="Helvetica Neue Thin" panose="020B0403020202020204" pitchFamily="34" charset="0"/>
                <a:cs typeface="Helvetica"/>
                <a:sym typeface="Helvetica"/>
              </a:rPr>
              <a:t>Carl Samuel and Steve Hall</a:t>
            </a:r>
          </a:p>
          <a:p>
            <a:pPr marL="0" marR="0" lvl="0" indent="0" algn="l" defTabSz="41275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620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e Vietnam Pro" pitchFamily="2" charset="0"/>
                <a:ea typeface="Helvetica Neue Thin" panose="020B0403020202020204" pitchFamily="34" charset="0"/>
                <a:cs typeface="Helvetica"/>
                <a:sym typeface="Helvetica"/>
              </a:rPr>
              <a:t>Newcastle University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A4710C-822E-8A77-26C8-4BF06C391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2" y="407671"/>
            <a:ext cx="4749478" cy="189979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C2DAD3-A59D-BDE4-77AC-D53DC791E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95" y="18047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 Spreadsheets to Sustainability: Building the Foundations for Financially Resilient Research</a:t>
            </a:r>
          </a:p>
        </p:txBody>
      </p:sp>
    </p:spTree>
    <p:extLst>
      <p:ext uri="{BB962C8B-B14F-4D97-AF65-F5344CB8AC3E}">
        <p14:creationId xmlns:p14="http://schemas.microsoft.com/office/powerpoint/2010/main" val="68846784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A26B57-55A3-1FC2-B6AC-DC374D0E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E12D95-C1D5-BA06-AD40-7BC0C75629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3593" y="-2623592"/>
            <a:ext cx="6944813" cy="12191998"/>
          </a:xfrm>
          <a:prstGeom prst="rect">
            <a:avLst/>
          </a:prstGeom>
        </p:spPr>
      </p:pic>
      <p:sp>
        <p:nvSpPr>
          <p:cNvPr id="2" name="Line">
            <a:extLst>
              <a:ext uri="{FF2B5EF4-FFF2-40B4-BE49-F238E27FC236}">
                <a16:creationId xmlns:a16="http://schemas.microsoft.com/office/drawing/2014/main" id="{F0EF28A7-085E-AB0A-6268-1ED6B0D04ED1}"/>
              </a:ext>
            </a:extLst>
          </p:cNvPr>
          <p:cNvSpPr/>
          <p:nvPr/>
        </p:nvSpPr>
        <p:spPr>
          <a:xfrm flipV="1">
            <a:off x="348402" y="3349286"/>
            <a:ext cx="11515938" cy="63434"/>
          </a:xfrm>
          <a:prstGeom prst="line">
            <a:avLst/>
          </a:prstGeom>
          <a:ln w="34925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" name="Strategy…">
            <a:extLst>
              <a:ext uri="{FF2B5EF4-FFF2-40B4-BE49-F238E27FC236}">
                <a16:creationId xmlns:a16="http://schemas.microsoft.com/office/drawing/2014/main" id="{CDCCEB43-B850-D5E4-9236-CBF74AC52DD2}"/>
              </a:ext>
            </a:extLst>
          </p:cNvPr>
          <p:cNvSpPr txBox="1">
            <a:spLocks/>
          </p:cNvSpPr>
          <p:nvPr/>
        </p:nvSpPr>
        <p:spPr>
          <a:xfrm>
            <a:off x="474132" y="3707425"/>
            <a:ext cx="11287338" cy="2696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lnSpcReduction="10000"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 dirty="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Thank you</a:t>
            </a:r>
          </a:p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 dirty="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Any questions?</a:t>
            </a:r>
          </a:p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n-GB" sz="4800" b="0" kern="0" spc="-50" dirty="0">
              <a:solidFill>
                <a:schemeClr val="bg1"/>
              </a:solidFill>
              <a:latin typeface="Helvetica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2400" b="0" kern="0" spc="-50" dirty="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Contact Information: Carl Samuel </a:t>
            </a:r>
          </a:p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2400" b="0" kern="0" spc="-50" dirty="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Email: carl.samuel@newcastle.ac.uk</a:t>
            </a:r>
            <a:endParaRPr lang="en-GB" sz="2400" b="0" kern="0" spc="-50" dirty="0">
              <a:solidFill>
                <a:schemeClr val="bg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438530-232C-B5B5-B6F5-2A09835EC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79" y="920234"/>
            <a:ext cx="5349240" cy="213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232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8F1F-10F3-AC05-A285-ACEBF51778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1" y="920737"/>
            <a:ext cx="6309178" cy="5079230"/>
          </a:xfrm>
        </p:spPr>
        <p:txBody>
          <a:bodyPr lIns="50800" tIns="50800" rIns="50800" bIns="50800" anchor="t">
            <a:normAutofit fontScale="47500" lnSpcReduction="20000"/>
          </a:bodyPr>
          <a:lstStyle/>
          <a:p>
            <a:pPr marL="0" indent="0">
              <a:buNone/>
            </a:pPr>
            <a:r>
              <a:rPr lang="en-IE" sz="3600" b="1" dirty="0">
                <a:latin typeface="Be Vietnam Pro" pitchFamily="2" charset="0"/>
              </a:rPr>
              <a:t>Carl Samuel: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GB" sz="3600" dirty="0">
                <a:latin typeface="Be Vietnam Pro" pitchFamily="2" charset="0"/>
              </a:rPr>
              <a:t>Academic with public utilities experience (engineering, management, data analysis); focused on solving problems through automation.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endParaRPr lang="en-GB" sz="700" b="1" dirty="0"/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IE" sz="3600" b="1" dirty="0">
                <a:latin typeface="Be Vietnam Pro" pitchFamily="2" charset="0"/>
              </a:rPr>
              <a:t>Steve Hall: 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GB" sz="3600" dirty="0">
                <a:latin typeface="Be Vietnam Pro" pitchFamily="2" charset="0"/>
              </a:rPr>
              <a:t>Experienced PS professional with a strong background in bespoke IT development, transitioning into academia (Computer Science, business process improvement, software development).</a:t>
            </a:r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endParaRPr lang="en-GB" sz="700" dirty="0"/>
          </a:p>
          <a:p>
            <a:pPr marL="0" indent="0">
              <a:lnSpc>
                <a:spcPct val="120000"/>
              </a:lnSpc>
              <a:spcBef>
                <a:spcPts val="400"/>
              </a:spcBef>
              <a:buNone/>
            </a:pPr>
            <a:r>
              <a:rPr lang="en-IE" sz="3600" b="1" dirty="0">
                <a:latin typeface="Be Vietnam Pro" pitchFamily="2" charset="0"/>
              </a:rPr>
              <a:t>Mutual interests: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IE" sz="3600" dirty="0">
                <a:latin typeface="Be Vietnam Pro" pitchFamily="2" charset="0"/>
              </a:rPr>
              <a:t>Business process improvement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IE" sz="3600" dirty="0">
                <a:latin typeface="Be Vietnam Pro" pitchFamily="2" charset="0"/>
              </a:rPr>
              <a:t>IT based solutions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IE" sz="3600" dirty="0">
                <a:latin typeface="Be Vietnam Pro" pitchFamily="2" charset="0"/>
              </a:rPr>
              <a:t>Whingeing about how things could be better AND discussing application-specific solutions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1" y="203187"/>
            <a:ext cx="4889500" cy="717550"/>
          </a:xfrm>
        </p:spPr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Introductions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0974CE-CC40-2FAE-9933-CE4211F8C0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1926" y="1596640"/>
            <a:ext cx="4970345" cy="331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351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04277-1C25-D2CD-D653-BDCCEF66E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AAE6457-4FEC-7341-EF61-0C3C128ECF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58E0A-ABF7-DC0D-FA43-951433FFA88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457081"/>
            <a:ext cx="5957094" cy="4281409"/>
          </a:xfrm>
        </p:spPr>
        <p:txBody>
          <a:bodyPr>
            <a:normAutofit lnSpcReduction="10000"/>
          </a:bodyPr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>
                <a:latin typeface="Be Vietnam Pro" pitchFamily="2" charset="0"/>
              </a:rPr>
              <a:t>How do you currently manage and report project funding allocations?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>
                <a:latin typeface="Be Vietnam Pro" pitchFamily="2" charset="0"/>
              </a:rPr>
              <a:t>Do you use different management or reporting processes for different funders?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>
                <a:latin typeface="Be Vietnam Pro" pitchFamily="2" charset="0"/>
              </a:rPr>
              <a:t>Approximately how many hours per week do you spend on project funding management activities?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>
                <a:latin typeface="Be Vietnam Pro" pitchFamily="2" charset="0"/>
              </a:rPr>
              <a:t>How long does it typically take to complete a periodic report for a funder?</a:t>
            </a:r>
            <a:endParaRPr lang="en-IE" dirty="0">
              <a:latin typeface="Be Vietnam Pro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8ADCA4-8CB8-FB57-1317-D8D98BCCE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369763"/>
            <a:ext cx="10887709" cy="884131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7292CC"/>
                </a:solidFill>
              </a:rPr>
              <a:t>How Efficient Are Our Funding Management Processes?</a:t>
            </a:r>
            <a:endParaRPr lang="en-IE" dirty="0">
              <a:solidFill>
                <a:srgbClr val="7292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31AB8C-6D0D-6575-7FDF-97CCBA8295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BE6371-EAA8-A2EE-DB32-6B198E1001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6" name="Picture 5" descr="A cartoon of two men smiling&#10;&#10;AI-generated content may be incorrect.">
            <a:extLst>
              <a:ext uri="{FF2B5EF4-FFF2-40B4-BE49-F238E27FC236}">
                <a16:creationId xmlns:a16="http://schemas.microsoft.com/office/drawing/2014/main" id="{32F79131-687F-C8AB-2FDD-23F8431CF4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1754" y="1857373"/>
            <a:ext cx="4719205" cy="3143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5230684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57B22-754F-528B-225F-6A8B80E68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437C432-FA22-2A66-949B-6C0F9980A9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3ACB36-C55B-7251-7725-404227AA99A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837531"/>
            <a:ext cx="10985500" cy="667172"/>
          </a:xfrm>
        </p:spPr>
        <p:txBody>
          <a:bodyPr>
            <a:normAutofit/>
          </a:bodyPr>
          <a:lstStyle/>
          <a:p>
            <a:r>
              <a:rPr lang="en-GB" dirty="0"/>
              <a:t>From Fragmented Reporting to Structured Data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25A49-9149-9138-147F-69693FF8FB8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52645" y="1549977"/>
            <a:ext cx="5891463" cy="411255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dirty="0">
                <a:latin typeface="Be Vietnam Pro" pitchFamily="2" charset="0"/>
              </a:rPr>
              <a:t>Managed £3M EPSRC IAA reporting (56 projects) using Word forms and Excel, leading to inconsistent data capture and poor alignment with UKRI requirements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dirty="0">
                <a:latin typeface="Be Vietnam Pro" pitchFamily="2" charset="0"/>
              </a:rPr>
              <a:t>Manual portfolio reporting took months, limiting scalability and delaying ad‑hoc insights (e.g. net zero projects)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dirty="0">
                <a:latin typeface="Be Vietnam Pro" pitchFamily="2" charset="0"/>
              </a:rPr>
              <a:t>UKRI harmonisation increased demand for standardised, consistent individual and aggregated metrics</a:t>
            </a:r>
            <a:endParaRPr lang="en-IE" sz="2200" dirty="0">
              <a:latin typeface="Be Vietnam Pro" pitchFamily="2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15DF5F-83FE-A356-87BA-106F4EB38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175987"/>
            <a:ext cx="11115508" cy="759248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7292CC"/>
                </a:solidFill>
              </a:rPr>
              <a:t>The Backstory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E7A786-97DB-3D33-FD36-085B1905F4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ABDC81-B4E8-F7A5-8A98-FD9729EC5D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6" name="Picture 5" descr="A cartoon of a person looking at a pile of papers&#10;&#10;AI-generated content may be incorrect.">
            <a:extLst>
              <a:ext uri="{FF2B5EF4-FFF2-40B4-BE49-F238E27FC236}">
                <a16:creationId xmlns:a16="http://schemas.microsoft.com/office/drawing/2014/main" id="{3804034D-1260-1576-5E86-643E5692C67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192"/>
          <a:stretch>
            <a:fillRect/>
          </a:stretch>
        </p:blipFill>
        <p:spPr>
          <a:xfrm>
            <a:off x="6718279" y="1816092"/>
            <a:ext cx="5105655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0390671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9352AD0F-CF94-552F-F690-D95BC803ABE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67834E-8280-E1CC-E2EB-955C6AC0154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729" y="613276"/>
            <a:ext cx="11832542" cy="199974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400" b="1" dirty="0">
                <a:solidFill>
                  <a:srgbClr val="7292CC"/>
                </a:solidFill>
              </a:rPr>
              <a:t>“Easy to use, have a </a:t>
            </a:r>
            <a:r>
              <a:rPr lang="en-US" sz="4250" b="1" dirty="0">
                <a:solidFill>
                  <a:srgbClr val="7292CC"/>
                </a:solidFill>
              </a:rPr>
              <a:t>metrics library,</a:t>
            </a:r>
            <a:r>
              <a:rPr lang="en-US" sz="4400" b="1" dirty="0">
                <a:solidFill>
                  <a:srgbClr val="7292CC"/>
                </a:solidFill>
              </a:rPr>
              <a:t> facilitate automation, have memory and be scalable”</a:t>
            </a:r>
            <a:endParaRPr lang="en-IE" sz="4400" b="1" dirty="0">
              <a:solidFill>
                <a:srgbClr val="7292CC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6FDDC3-14A4-E229-D2E6-8736F7CFC1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FD421-8A10-EF16-4A0F-B0E3A0A99D1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6" name="Picture 5" descr="Cartoon person in a lab coat&#10;&#10;AI-generated content may be incorrect.">
            <a:extLst>
              <a:ext uri="{FF2B5EF4-FFF2-40B4-BE49-F238E27FC236}">
                <a16:creationId xmlns:a16="http://schemas.microsoft.com/office/drawing/2014/main" id="{30451622-6D75-96E5-789A-424E12954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1080" y="2568684"/>
            <a:ext cx="5034640" cy="335258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61888420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30DBA-522C-016E-91F8-584DE4982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5EE422E-251C-0165-C27A-3BC7C5274FE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598CB-B278-479B-4B7D-7C863B9EC68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730" y="1213929"/>
            <a:ext cx="7060314" cy="46253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50" dirty="0">
                <a:latin typeface="Be Vietnam Pro" pitchFamily="2" charset="0"/>
              </a:rPr>
              <a:t>The NNZA is a UKRI‑funded impact accelerator translating net‑zero research into place‑based impact across the North East, Teesside, and Humber. Six partner universities involved- led by Newcastle University (www.nnza.ac.uk)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150" b="1" dirty="0">
                <a:solidFill>
                  <a:srgbClr val="7292CC"/>
                </a:solidFill>
                <a:latin typeface="Be Vietnam Pro" pitchFamily="2" charset="0"/>
              </a:rPr>
              <a:t>Key Features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50" b="1" dirty="0">
                <a:latin typeface="Be Vietnam Pro" pitchFamily="2" charset="0"/>
                <a:hlinkClick r:id="rId5"/>
              </a:rPr>
              <a:t>Application and review at scale</a:t>
            </a:r>
            <a:endParaRPr lang="en-GB" sz="2150" b="1" dirty="0">
              <a:latin typeface="Be Vietnam Pro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50" b="1" dirty="0">
                <a:latin typeface="Be Vietnam Pro" pitchFamily="2" charset="0"/>
              </a:rPr>
              <a:t>Comprehensive data capture</a:t>
            </a:r>
            <a:r>
              <a:rPr lang="en-GB" sz="2150" dirty="0">
                <a:latin typeface="Be Vietnam Pro" pitchFamily="2" charset="0"/>
              </a:rPr>
              <a:t>: Records project HR roles (PIs, CoIs, PDRAs, TTOs, technicians) and collaborator information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50" b="1" dirty="0">
                <a:latin typeface="Be Vietnam Pro" pitchFamily="2" charset="0"/>
              </a:rPr>
              <a:t>Cross‑institutional reporting</a:t>
            </a:r>
            <a:r>
              <a:rPr lang="en-GB" sz="2150" dirty="0">
                <a:latin typeface="Be Vietnam Pro" pitchFamily="2" charset="0"/>
              </a:rPr>
              <a:t>: Rapid collation of KPIs across all six partners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50" b="1" dirty="0">
                <a:latin typeface="Be Vietnam Pro" pitchFamily="2" charset="0"/>
              </a:rPr>
              <a:t>Customisable reporting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0FC0FC-7449-0B67-8230-CE904F3A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5" y="197361"/>
            <a:ext cx="11424843" cy="1061497"/>
          </a:xfrm>
        </p:spPr>
        <p:txBody>
          <a:bodyPr>
            <a:normAutofit fontScale="90000"/>
          </a:bodyPr>
          <a:lstStyle/>
          <a:p>
            <a:r>
              <a:rPr lang="en-IE" dirty="0">
                <a:solidFill>
                  <a:srgbClr val="7292CC"/>
                </a:solidFill>
              </a:rPr>
              <a:t>Prototype 3: The Northern Net Zero Accelerator Grant Platform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B04CF-CBCC-E77C-C7F2-1DE68A8F8A5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9CAD69-8C7A-396E-30F9-5B47279999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C9F07C-5BDF-2A35-CF3D-40FED9C9D5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8011" y="2963742"/>
            <a:ext cx="3179317" cy="1792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1F6ED5-AADB-3545-75B1-C934975C3E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3107" y="4383062"/>
            <a:ext cx="3986012" cy="1877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 descr="Cartoon of men standing next to a machine&#10;&#10;AI-generated content may be incorrect.">
            <a:extLst>
              <a:ext uri="{FF2B5EF4-FFF2-40B4-BE49-F238E27FC236}">
                <a16:creationId xmlns:a16="http://schemas.microsoft.com/office/drawing/2014/main" id="{229B0377-853A-DEA8-E34E-E7723EBE65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6404" y="910915"/>
            <a:ext cx="3179317" cy="2126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8714625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8118" y="0"/>
            <a:ext cx="12169035" cy="819150"/>
          </a:xfrm>
          <a:custGeom>
            <a:avLst/>
            <a:gdLst/>
            <a:ahLst/>
            <a:cxnLst/>
            <a:rect l="l" t="t" r="r" b="b"/>
            <a:pathLst>
              <a:path w="18253553" h="1228725">
                <a:moveTo>
                  <a:pt x="0" y="0"/>
                </a:moveTo>
                <a:lnTo>
                  <a:pt x="18253552" y="0"/>
                </a:lnTo>
                <a:lnTo>
                  <a:pt x="18253552" y="1228725"/>
                </a:lnTo>
                <a:lnTo>
                  <a:pt x="0" y="12287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851" b="-21412"/>
            </a:stretch>
          </a:blipFill>
        </p:spPr>
        <p:txBody>
          <a:bodyPr/>
          <a:lstStyle/>
          <a:p>
            <a:endParaRPr lang="en-GB" dirty="0"/>
          </a:p>
        </p:txBody>
      </p:sp>
      <p:grpSp>
        <p:nvGrpSpPr>
          <p:cNvPr id="3" name="Group 3"/>
          <p:cNvGrpSpPr/>
          <p:nvPr/>
        </p:nvGrpSpPr>
        <p:grpSpPr>
          <a:xfrm>
            <a:off x="192285" y="868523"/>
            <a:ext cx="2416345" cy="3910033"/>
            <a:chOff x="0" y="0"/>
            <a:chExt cx="4832691" cy="7820066"/>
          </a:xfrm>
        </p:grpSpPr>
        <p:sp>
          <p:nvSpPr>
            <p:cNvPr id="4" name="Freeform 4"/>
            <p:cNvSpPr/>
            <p:nvPr/>
          </p:nvSpPr>
          <p:spPr>
            <a:xfrm>
              <a:off x="0" y="5108334"/>
              <a:ext cx="4710773" cy="1134588"/>
            </a:xfrm>
            <a:custGeom>
              <a:avLst/>
              <a:gdLst/>
              <a:ahLst/>
              <a:cxnLst/>
              <a:rect l="l" t="t" r="r" b="b"/>
              <a:pathLst>
                <a:path w="4710773" h="1134588">
                  <a:moveTo>
                    <a:pt x="0" y="0"/>
                  </a:moveTo>
                  <a:lnTo>
                    <a:pt x="4710773" y="0"/>
                  </a:lnTo>
                  <a:lnTo>
                    <a:pt x="4710773" y="1134588"/>
                  </a:lnTo>
                  <a:lnTo>
                    <a:pt x="0" y="11345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228524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2964" y="664865"/>
              <a:ext cx="4707809" cy="7155201"/>
              <a:chOff x="0" y="0"/>
              <a:chExt cx="1862522" cy="2830768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862522" cy="2830768"/>
              </a:xfrm>
              <a:custGeom>
                <a:avLst/>
                <a:gdLst/>
                <a:ahLst/>
                <a:cxnLst/>
                <a:rect l="l" t="t" r="r" b="b"/>
                <a:pathLst>
                  <a:path w="1862522" h="2830768">
                    <a:moveTo>
                      <a:pt x="43853" y="0"/>
                    </a:moveTo>
                    <a:lnTo>
                      <a:pt x="1818669" y="0"/>
                    </a:lnTo>
                    <a:cubicBezTo>
                      <a:pt x="1842888" y="0"/>
                      <a:pt x="1862522" y="19634"/>
                      <a:pt x="1862522" y="43853"/>
                    </a:cubicBezTo>
                    <a:lnTo>
                      <a:pt x="1862522" y="2786915"/>
                    </a:lnTo>
                    <a:cubicBezTo>
                      <a:pt x="1862522" y="2811135"/>
                      <a:pt x="1842888" y="2830768"/>
                      <a:pt x="1818669" y="2830768"/>
                    </a:cubicBezTo>
                    <a:lnTo>
                      <a:pt x="43853" y="2830768"/>
                    </a:lnTo>
                    <a:cubicBezTo>
                      <a:pt x="19634" y="2830768"/>
                      <a:pt x="0" y="2811135"/>
                      <a:pt x="0" y="2786915"/>
                    </a:cubicBezTo>
                    <a:lnTo>
                      <a:pt x="0" y="43853"/>
                    </a:lnTo>
                    <a:cubicBezTo>
                      <a:pt x="0" y="19634"/>
                      <a:pt x="19634" y="0"/>
                      <a:pt x="43853" y="0"/>
                    </a:cubicBezTo>
                    <a:close/>
                  </a:path>
                </a:pathLst>
              </a:custGeom>
              <a:solidFill>
                <a:srgbClr val="ECEFFF"/>
              </a:solidFill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1862522" cy="2868868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 dirty="0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1648483" y="0"/>
              <a:ext cx="1408597" cy="1408597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2400" cap="sq">
                <a:solidFill>
                  <a:srgbClr val="AFB7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 dirty="0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751824" y="1506850"/>
              <a:ext cx="3207123" cy="3962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60"/>
                </a:lnSpc>
              </a:pPr>
              <a:r>
                <a:rPr lang="en-US" sz="1186" b="1" dirty="0">
                  <a:solidFill>
                    <a:srgbClr val="0F0F2E"/>
                  </a:solidFill>
                  <a:latin typeface="Inter Bold"/>
                  <a:ea typeface="Inter Bold"/>
                  <a:cs typeface="Inter Bold"/>
                  <a:sym typeface="Inter Bold"/>
                </a:rPr>
                <a:t>Platform Activity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39206" y="2104890"/>
              <a:ext cx="4446523" cy="56425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12811" lvl="1" indent="-106406">
                <a:lnSpc>
                  <a:spcPts val="1379"/>
                </a:lnSpc>
                <a:buFont typeface="Arial"/>
                <a:buChar char="•"/>
              </a:pPr>
              <a:r>
                <a:rPr lang="en-US" sz="985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253  registered on the application platform</a:t>
              </a:r>
            </a:p>
            <a:p>
              <a:pPr marL="425623" lvl="2" indent="-141874">
                <a:lnSpc>
                  <a:spcPts val="1379"/>
                </a:lnSpc>
                <a:buFont typeface="Arial"/>
                <a:buChar char="⚬"/>
              </a:pPr>
              <a:r>
                <a:rPr lang="en-US" sz="985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Newcastle University- </a:t>
              </a:r>
              <a:r>
                <a:rPr lang="en-US" sz="985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66</a:t>
              </a:r>
            </a:p>
            <a:p>
              <a:pPr marL="425623" lvl="2" indent="-141874">
                <a:lnSpc>
                  <a:spcPts val="1379"/>
                </a:lnSpc>
                <a:buFont typeface="Arial"/>
                <a:buChar char="⚬"/>
              </a:pPr>
              <a:r>
                <a:rPr lang="en-US" sz="985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Teesside University - </a:t>
              </a:r>
              <a:r>
                <a:rPr lang="en-US" sz="985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50</a:t>
              </a:r>
            </a:p>
            <a:p>
              <a:pPr marL="425623" lvl="2" indent="-141874">
                <a:lnSpc>
                  <a:spcPts val="1379"/>
                </a:lnSpc>
                <a:buFont typeface="Arial"/>
                <a:buChar char="⚬"/>
              </a:pPr>
              <a:r>
                <a:rPr lang="en-US" sz="985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Sunderland University - </a:t>
              </a:r>
              <a:r>
                <a:rPr lang="en-US" sz="985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32</a:t>
              </a:r>
            </a:p>
            <a:p>
              <a:pPr marL="425623" lvl="2" indent="-141874">
                <a:lnSpc>
                  <a:spcPts val="1379"/>
                </a:lnSpc>
                <a:buFont typeface="Arial"/>
                <a:buChar char="⚬"/>
              </a:pPr>
              <a:r>
                <a:rPr lang="en-US" sz="985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Durham University - </a:t>
              </a:r>
              <a:r>
                <a:rPr lang="en-US" sz="985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39</a:t>
              </a:r>
            </a:p>
            <a:p>
              <a:pPr marL="425623" lvl="2" indent="-141874">
                <a:lnSpc>
                  <a:spcPts val="1379"/>
                </a:lnSpc>
                <a:buFont typeface="Arial"/>
                <a:buChar char="⚬"/>
              </a:pPr>
              <a:r>
                <a:rPr lang="en-US" sz="985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Northumbria University -40</a:t>
              </a:r>
            </a:p>
            <a:p>
              <a:pPr marL="425623" lvl="2" indent="-141874">
                <a:lnSpc>
                  <a:spcPts val="1222"/>
                </a:lnSpc>
                <a:buFont typeface="Arial"/>
                <a:buChar char="⚬"/>
              </a:pPr>
              <a:r>
                <a:rPr lang="en-US" sz="985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University of Hull - </a:t>
              </a:r>
              <a:r>
                <a:rPr lang="en-US" sz="985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26</a:t>
              </a:r>
            </a:p>
            <a:p>
              <a:pPr>
                <a:lnSpc>
                  <a:spcPts val="1123"/>
                </a:lnSpc>
              </a:pPr>
              <a:endPara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endParaRPr>
            </a:p>
            <a:p>
              <a:pPr>
                <a:lnSpc>
                  <a:spcPts val="1123"/>
                </a:lnSpc>
              </a:pPr>
              <a:endPara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endParaRPr>
            </a:p>
            <a:p>
              <a:pPr>
                <a:lnSpc>
                  <a:spcPts val="1123"/>
                </a:lnSpc>
              </a:pPr>
              <a:endPara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endParaRPr>
            </a:p>
            <a:p>
              <a:pPr>
                <a:lnSpc>
                  <a:spcPts val="1123"/>
                </a:lnSpc>
              </a:pPr>
              <a:endPara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endParaRPr>
            </a:p>
            <a:p>
              <a:pPr>
                <a:lnSpc>
                  <a:spcPts val="1123"/>
                </a:lnSpc>
              </a:pPr>
              <a:endPara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endParaRPr>
            </a:p>
            <a:p>
              <a:pPr marL="212811" lvl="1" indent="-106406">
                <a:lnSpc>
                  <a:spcPts val="1123"/>
                </a:lnSpc>
                <a:buFont typeface="Arial"/>
                <a:buChar char="•"/>
              </a:pPr>
              <a:r>
                <a:rPr lang="en-US" sz="985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A Peer Review College of 74  (70 academics and 4 non-HEI  members)</a:t>
              </a:r>
            </a:p>
            <a:p>
              <a:pPr marL="425623" lvl="2" indent="-141874">
                <a:lnSpc>
                  <a:spcPts val="1123"/>
                </a:lnSpc>
                <a:buFont typeface="Arial"/>
                <a:buChar char="⚬"/>
              </a:pPr>
              <a:r>
                <a:rPr lang="en-US" sz="985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over 236</a:t>
              </a:r>
              <a:r>
                <a:rPr lang="en-US" sz="985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 proposal reviews submitted to date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00129" y="325935"/>
              <a:ext cx="910514" cy="677860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28296" y="4983716"/>
              <a:ext cx="1495420" cy="872328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2352780" y="4883588"/>
              <a:ext cx="2479911" cy="404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9"/>
                </a:lnSpc>
              </a:pPr>
              <a:r>
                <a:rPr lang="en-US" sz="1199" b="1" dirty="0">
                  <a:solidFill>
                    <a:srgbClr val="0A4945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55% increase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2772421" y="3422690"/>
            <a:ext cx="2355387" cy="567294"/>
          </a:xfrm>
          <a:custGeom>
            <a:avLst/>
            <a:gdLst/>
            <a:ahLst/>
            <a:cxnLst/>
            <a:rect l="l" t="t" r="r" b="b"/>
            <a:pathLst>
              <a:path w="3533080" h="850941">
                <a:moveTo>
                  <a:pt x="0" y="0"/>
                </a:moveTo>
                <a:lnTo>
                  <a:pt x="3533080" y="0"/>
                </a:lnTo>
                <a:lnTo>
                  <a:pt x="3533080" y="850941"/>
                </a:lnTo>
                <a:lnTo>
                  <a:pt x="0" y="8509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2852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grpSp>
        <p:nvGrpSpPr>
          <p:cNvPr id="17" name="Group 17"/>
          <p:cNvGrpSpPr/>
          <p:nvPr/>
        </p:nvGrpSpPr>
        <p:grpSpPr>
          <a:xfrm>
            <a:off x="2650310" y="1208874"/>
            <a:ext cx="2790625" cy="3569682"/>
            <a:chOff x="0" y="0"/>
            <a:chExt cx="2208075" cy="282450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08075" cy="2824503"/>
            </a:xfrm>
            <a:custGeom>
              <a:avLst/>
              <a:gdLst/>
              <a:ahLst/>
              <a:cxnLst/>
              <a:rect l="l" t="t" r="r" b="b"/>
              <a:pathLst>
                <a:path w="2208075" h="2824503">
                  <a:moveTo>
                    <a:pt x="36990" y="0"/>
                  </a:moveTo>
                  <a:lnTo>
                    <a:pt x="2171085" y="0"/>
                  </a:lnTo>
                  <a:cubicBezTo>
                    <a:pt x="2191514" y="0"/>
                    <a:pt x="2208075" y="16561"/>
                    <a:pt x="2208075" y="36990"/>
                  </a:cubicBezTo>
                  <a:lnTo>
                    <a:pt x="2208075" y="2787513"/>
                  </a:lnTo>
                  <a:cubicBezTo>
                    <a:pt x="2208075" y="2807942"/>
                    <a:pt x="2191514" y="2824503"/>
                    <a:pt x="2171085" y="2824503"/>
                  </a:cubicBezTo>
                  <a:lnTo>
                    <a:pt x="36990" y="2824503"/>
                  </a:lnTo>
                  <a:cubicBezTo>
                    <a:pt x="16561" y="2824503"/>
                    <a:pt x="0" y="2807942"/>
                    <a:pt x="0" y="2787513"/>
                  </a:cubicBezTo>
                  <a:lnTo>
                    <a:pt x="0" y="36990"/>
                  </a:lnTo>
                  <a:cubicBezTo>
                    <a:pt x="0" y="16561"/>
                    <a:pt x="16561" y="0"/>
                    <a:pt x="36990" y="0"/>
                  </a:cubicBezTo>
                  <a:close/>
                </a:path>
              </a:pathLst>
            </a:custGeom>
            <a:solidFill>
              <a:srgbClr val="ECEFFF"/>
            </a:solid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208075" cy="286260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693472" y="856724"/>
            <a:ext cx="704299" cy="704299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52400" cap="sq">
              <a:solidFill>
                <a:srgbClr val="AFB7FF"/>
              </a:solidFill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842025" y="1916205"/>
            <a:ext cx="2598908" cy="3475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2811" lvl="1" indent="-106406">
              <a:lnSpc>
                <a:spcPts val="1379"/>
              </a:lnSpc>
              <a:buFont typeface="Arial"/>
              <a:buChar char="•"/>
            </a:pP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With decision- 48/86 successful</a:t>
            </a:r>
          </a:p>
          <a:p>
            <a:pPr marL="425623" lvl="2" indent="-141874">
              <a:lnSpc>
                <a:spcPts val="1379"/>
              </a:lnSpc>
              <a:buFont typeface="Arial"/>
              <a:buChar char="⚬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Commercialising Innovation- 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14</a:t>
            </a:r>
          </a:p>
          <a:p>
            <a:pPr marL="425623" lvl="2" indent="-141874">
              <a:lnSpc>
                <a:spcPts val="1379"/>
              </a:lnSpc>
              <a:buFont typeface="Arial"/>
              <a:buChar char="⚬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Fostering Partnerships - 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10</a:t>
            </a:r>
          </a:p>
          <a:p>
            <a:pPr marL="425623" lvl="2" indent="-141874">
              <a:lnSpc>
                <a:spcPts val="1379"/>
              </a:lnSpc>
              <a:buFont typeface="Arial"/>
              <a:buChar char="⚬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Ideas translation -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 24</a:t>
            </a:r>
          </a:p>
          <a:p>
            <a:pPr marL="212811" lvl="1" indent="-106406">
              <a:lnSpc>
                <a:spcPts val="1379"/>
              </a:lnSpc>
              <a:buFont typeface="Arial"/>
              <a:buChar char="•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Over 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40 collaborators</a:t>
            </a: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 </a:t>
            </a:r>
          </a:p>
          <a:p>
            <a:pPr>
              <a:lnSpc>
                <a:spcPts val="1379"/>
              </a:lnSpc>
            </a:pPr>
            <a:endParaRPr lang="en-US" sz="985" dirty="0">
              <a:solidFill>
                <a:srgbClr val="000000"/>
              </a:solidFill>
              <a:latin typeface="Be Vietnam Pro"/>
              <a:ea typeface="Be Vietnam Pro"/>
              <a:cs typeface="Be Vietnam Pro"/>
              <a:sym typeface="Be Vietnam Pro"/>
            </a:endParaRPr>
          </a:p>
          <a:p>
            <a:pPr marL="212811" lvl="1" indent="-106406">
              <a:lnSpc>
                <a:spcPts val="1379"/>
              </a:lnSpc>
              <a:buFont typeface="Arial"/>
              <a:buChar char="•"/>
            </a:pP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Application success rate by scheme:</a:t>
            </a:r>
          </a:p>
          <a:p>
            <a:pPr marL="425623" lvl="2" indent="-141874">
              <a:lnSpc>
                <a:spcPts val="1379"/>
              </a:lnSpc>
              <a:buFont typeface="Arial"/>
              <a:buChar char="⚬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Commercialising Innovation- 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67%</a:t>
            </a:r>
          </a:p>
          <a:p>
            <a:pPr marL="425623" lvl="2" indent="-141874">
              <a:lnSpc>
                <a:spcPts val="1379"/>
              </a:lnSpc>
              <a:buFont typeface="Arial"/>
              <a:buChar char="⚬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Fostering Partnerships - 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43%</a:t>
            </a:r>
          </a:p>
          <a:p>
            <a:pPr marL="425623" lvl="2" indent="-141874">
              <a:lnSpc>
                <a:spcPts val="1379"/>
              </a:lnSpc>
              <a:buFont typeface="Arial"/>
              <a:buChar char="⚬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Ideas translation 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- 67%</a:t>
            </a:r>
          </a:p>
          <a:p>
            <a:pPr>
              <a:lnSpc>
                <a:spcPts val="1379"/>
              </a:lnSpc>
            </a:pPr>
            <a:endParaRPr lang="en-US" sz="985" b="1" dirty="0">
              <a:solidFill>
                <a:srgbClr val="000000"/>
              </a:solidFill>
              <a:latin typeface="Be Vietnam Pro Bold"/>
              <a:ea typeface="Be Vietnam Pro Bold"/>
              <a:cs typeface="Be Vietnam Pro Bold"/>
              <a:sym typeface="Be Vietnam Pro Bold"/>
            </a:endParaRPr>
          </a:p>
          <a:p>
            <a:pPr marL="212811" lvl="1" indent="-106406">
              <a:lnSpc>
                <a:spcPts val="1379"/>
              </a:lnSpc>
              <a:buFont typeface="Arial"/>
              <a:buChar char="•"/>
            </a:pP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Proportion of funded applications by theme </a:t>
            </a:r>
          </a:p>
          <a:p>
            <a:pPr marL="425623" lvl="2" indent="-141874">
              <a:lnSpc>
                <a:spcPts val="1379"/>
              </a:lnSpc>
              <a:buFont typeface="Arial"/>
              <a:buChar char="⚬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Energy Storage /Distribution-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10%</a:t>
            </a:r>
          </a:p>
          <a:p>
            <a:pPr marL="425623" lvl="2" indent="-141874">
              <a:lnSpc>
                <a:spcPts val="1379"/>
              </a:lnSpc>
              <a:buFont typeface="Arial"/>
              <a:buChar char="⚬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Integration: End Use  Sectors- 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50%</a:t>
            </a:r>
          </a:p>
          <a:p>
            <a:pPr marL="425623" lvl="2" indent="-141874">
              <a:lnSpc>
                <a:spcPts val="1379"/>
              </a:lnSpc>
              <a:buFont typeface="Arial"/>
              <a:buChar char="⚬"/>
            </a:pPr>
            <a:r>
              <a:rPr lang="en-US" sz="985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rPr>
              <a:t>Low Carbon Energy - </a:t>
            </a:r>
            <a:r>
              <a:rPr lang="en-US" sz="985" b="1" dirty="0">
                <a:solidFill>
                  <a:srgbClr val="000000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40%</a:t>
            </a:r>
          </a:p>
          <a:p>
            <a:pPr>
              <a:lnSpc>
                <a:spcPts val="1379"/>
              </a:lnSpc>
            </a:pPr>
            <a:endParaRPr lang="en-US" sz="985" b="1" dirty="0">
              <a:solidFill>
                <a:srgbClr val="000000"/>
              </a:solidFill>
              <a:latin typeface="Be Vietnam Pro Bold"/>
              <a:ea typeface="Be Vietnam Pro Bold"/>
              <a:cs typeface="Be Vietnam Pro Bold"/>
              <a:sym typeface="Be Vietnam Pro Bold"/>
            </a:endParaRPr>
          </a:p>
          <a:p>
            <a:pPr>
              <a:lnSpc>
                <a:spcPts val="1123"/>
              </a:lnSpc>
            </a:pPr>
            <a:endParaRPr lang="en-US" sz="985" b="1" dirty="0">
              <a:solidFill>
                <a:srgbClr val="000000"/>
              </a:solidFill>
              <a:latin typeface="Be Vietnam Pro Bold"/>
              <a:ea typeface="Be Vietnam Pro Bold"/>
              <a:cs typeface="Be Vietnam Pro Bold"/>
              <a:sym typeface="Be Vietnam Pro Bold"/>
            </a:endParaRPr>
          </a:p>
          <a:p>
            <a:pPr>
              <a:lnSpc>
                <a:spcPts val="1123"/>
              </a:lnSpc>
            </a:pPr>
            <a:endParaRPr lang="en-US" sz="985" b="1" dirty="0">
              <a:solidFill>
                <a:srgbClr val="000000"/>
              </a:solidFill>
              <a:latin typeface="Be Vietnam Pro Bold"/>
              <a:ea typeface="Be Vietnam Pro Bold"/>
              <a:cs typeface="Be Vietnam Pro Bold"/>
              <a:sym typeface="Be Vietnam Pro Bold"/>
            </a:endParaRPr>
          </a:p>
          <a:p>
            <a:pPr>
              <a:lnSpc>
                <a:spcPts val="1123"/>
              </a:lnSpc>
            </a:pPr>
            <a:endParaRPr lang="en-US" sz="985" b="1" dirty="0">
              <a:solidFill>
                <a:srgbClr val="000000"/>
              </a:solidFill>
              <a:latin typeface="Be Vietnam Pro Bold"/>
              <a:ea typeface="Be Vietnam Pro Bold"/>
              <a:cs typeface="Be Vietnam Pro Bold"/>
              <a:sym typeface="Be Vietnam Pro Bold"/>
            </a:endParaR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2077" y="2866307"/>
            <a:ext cx="5363815" cy="4364941"/>
          </a:xfrm>
          <a:prstGeom prst="rect">
            <a:avLst/>
          </a:prstGeom>
        </p:spPr>
      </p:pic>
      <p:sp>
        <p:nvSpPr>
          <p:cNvPr id="25" name="Freeform 25"/>
          <p:cNvSpPr/>
          <p:nvPr/>
        </p:nvSpPr>
        <p:spPr>
          <a:xfrm>
            <a:off x="3819030" y="981550"/>
            <a:ext cx="453183" cy="453183"/>
          </a:xfrm>
          <a:custGeom>
            <a:avLst/>
            <a:gdLst/>
            <a:ahLst/>
            <a:cxnLst/>
            <a:rect l="l" t="t" r="r" b="b"/>
            <a:pathLst>
              <a:path w="679774" h="679774">
                <a:moveTo>
                  <a:pt x="0" y="0"/>
                </a:moveTo>
                <a:lnTo>
                  <a:pt x="679774" y="0"/>
                </a:lnTo>
                <a:lnTo>
                  <a:pt x="679774" y="679774"/>
                </a:lnTo>
                <a:lnTo>
                  <a:pt x="0" y="6797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grpSp>
        <p:nvGrpSpPr>
          <p:cNvPr id="26" name="Group 26"/>
          <p:cNvGrpSpPr/>
          <p:nvPr/>
        </p:nvGrpSpPr>
        <p:grpSpPr>
          <a:xfrm>
            <a:off x="5548603" y="868523"/>
            <a:ext cx="2641003" cy="2250090"/>
            <a:chOff x="0" y="0"/>
            <a:chExt cx="5282005" cy="4500180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666537"/>
              <a:ext cx="5282005" cy="3719337"/>
              <a:chOff x="0" y="0"/>
              <a:chExt cx="2208075" cy="1554822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2208075" cy="1554822"/>
              </a:xfrm>
              <a:custGeom>
                <a:avLst/>
                <a:gdLst/>
                <a:ahLst/>
                <a:cxnLst/>
                <a:rect l="l" t="t" r="r" b="b"/>
                <a:pathLst>
                  <a:path w="2208075" h="1554822">
                    <a:moveTo>
                      <a:pt x="39086" y="0"/>
                    </a:moveTo>
                    <a:lnTo>
                      <a:pt x="2168990" y="0"/>
                    </a:lnTo>
                    <a:cubicBezTo>
                      <a:pt x="2179356" y="0"/>
                      <a:pt x="2189297" y="4118"/>
                      <a:pt x="2196627" y="11448"/>
                    </a:cubicBezTo>
                    <a:cubicBezTo>
                      <a:pt x="2203957" y="18778"/>
                      <a:pt x="2208075" y="28720"/>
                      <a:pt x="2208075" y="39086"/>
                    </a:cubicBezTo>
                    <a:lnTo>
                      <a:pt x="2208075" y="1515736"/>
                    </a:lnTo>
                    <a:cubicBezTo>
                      <a:pt x="2208075" y="1537322"/>
                      <a:pt x="2190576" y="1554822"/>
                      <a:pt x="2168990" y="1554822"/>
                    </a:cubicBezTo>
                    <a:lnTo>
                      <a:pt x="39086" y="1554822"/>
                    </a:lnTo>
                    <a:cubicBezTo>
                      <a:pt x="17499" y="1554822"/>
                      <a:pt x="0" y="1537322"/>
                      <a:pt x="0" y="1515736"/>
                    </a:cubicBezTo>
                    <a:lnTo>
                      <a:pt x="0" y="39086"/>
                    </a:lnTo>
                    <a:cubicBezTo>
                      <a:pt x="0" y="17499"/>
                      <a:pt x="17499" y="0"/>
                      <a:pt x="39086" y="0"/>
                    </a:cubicBezTo>
                    <a:close/>
                  </a:path>
                </a:pathLst>
              </a:custGeom>
              <a:solidFill>
                <a:srgbClr val="ECEFFF"/>
              </a:solidFill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38100"/>
                <a:ext cx="2208075" cy="1592922"/>
              </a:xfrm>
              <a:prstGeom prst="rect">
                <a:avLst/>
              </a:prstGeom>
            </p:spPr>
            <p:txBody>
              <a:bodyPr lIns="32051" tIns="32051" rIns="32051" bIns="32051" rtlCol="0" anchor="ctr"/>
              <a:lstStyle/>
              <a:p>
                <a:pPr algn="ctr">
                  <a:lnSpc>
                    <a:spcPts val="1773"/>
                  </a:lnSpc>
                </a:pPr>
                <a:endParaRPr sz="1200" dirty="0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1974465" y="0"/>
              <a:ext cx="1333074" cy="1333074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2400" cap="sq">
                <a:solidFill>
                  <a:srgbClr val="AFB7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2051" tIns="32051" rIns="32051" bIns="32051" rtlCol="0" anchor="ctr"/>
              <a:lstStyle/>
              <a:p>
                <a:pPr algn="ctr">
                  <a:lnSpc>
                    <a:spcPts val="1773"/>
                  </a:lnSpc>
                </a:pPr>
                <a:endParaRPr sz="1200" dirty="0"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2307356" y="332891"/>
              <a:ext cx="667293" cy="667293"/>
            </a:xfrm>
            <a:custGeom>
              <a:avLst/>
              <a:gdLst/>
              <a:ahLst/>
              <a:cxnLst/>
              <a:rect l="l" t="t" r="r" b="b"/>
              <a:pathLst>
                <a:path w="667293" h="667293">
                  <a:moveTo>
                    <a:pt x="0" y="0"/>
                  </a:moveTo>
                  <a:lnTo>
                    <a:pt x="667293" y="0"/>
                  </a:lnTo>
                  <a:lnTo>
                    <a:pt x="667293" y="667292"/>
                  </a:lnTo>
                  <a:lnTo>
                    <a:pt x="0" y="667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43594" y="1413460"/>
              <a:ext cx="3628345" cy="3733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71"/>
                </a:lnSpc>
              </a:pPr>
              <a:r>
                <a:rPr lang="en-US" sz="1122" b="1" dirty="0">
                  <a:solidFill>
                    <a:srgbClr val="0F0F2E"/>
                  </a:solidFill>
                  <a:latin typeface="Inter Bold"/>
                  <a:ea typeface="Inter Bold"/>
                  <a:cs typeface="Inter Bold"/>
                  <a:sym typeface="Inter Bold"/>
                </a:rPr>
                <a:t>Total Value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362876" y="2012832"/>
              <a:ext cx="4854661" cy="24873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81"/>
                </a:lnSpc>
              </a:pPr>
              <a:r>
                <a:rPr lang="en-US" sz="986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£2,037k </a:t>
              </a:r>
              <a:r>
                <a:rPr lang="en-US" sz="986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(funded applications)</a:t>
              </a:r>
            </a:p>
            <a:p>
              <a:pPr>
                <a:lnSpc>
                  <a:spcPts val="1381"/>
                </a:lnSpc>
              </a:pPr>
              <a:endParaRPr lang="en-US" sz="986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endParaRPr>
            </a:p>
            <a:p>
              <a:pPr>
                <a:lnSpc>
                  <a:spcPts val="1381"/>
                </a:lnSpc>
              </a:pPr>
              <a:r>
                <a:rPr lang="en-US" sz="986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~</a:t>
              </a:r>
              <a:r>
                <a:rPr lang="en-US" sz="986" b="1" dirty="0">
                  <a:solidFill>
                    <a:srgbClr val="000000"/>
                  </a:solidFill>
                  <a:latin typeface="Be Vietnam Pro Bold"/>
                  <a:ea typeface="Be Vietnam Pro Bold"/>
                  <a:cs typeface="Be Vietnam Pro Bold"/>
                  <a:sym typeface="Be Vietnam Pro Bold"/>
                </a:rPr>
                <a:t>£330k </a:t>
              </a:r>
              <a:r>
                <a:rPr lang="en-US" sz="986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(Currently awaiting decision by the NNZA FAP)</a:t>
              </a:r>
            </a:p>
            <a:p>
              <a:pPr marL="213031" lvl="1" indent="-106516">
                <a:lnSpc>
                  <a:spcPts val="1381"/>
                </a:lnSpc>
                <a:buFont typeface="Arial"/>
                <a:buChar char="•"/>
              </a:pPr>
              <a:r>
                <a:rPr lang="en-US" sz="986" dirty="0">
                  <a:solidFill>
                    <a:srgbClr val="000000"/>
                  </a:solidFill>
                  <a:latin typeface="Be Vietnam Pro"/>
                  <a:ea typeface="Be Vietnam Pro"/>
                  <a:cs typeface="Be Vietnam Pro"/>
                  <a:sym typeface="Be Vietnam Pro"/>
                </a:rPr>
                <a:t>Ideas Translation </a:t>
              </a:r>
            </a:p>
            <a:p>
              <a:pPr>
                <a:lnSpc>
                  <a:spcPts val="1381"/>
                </a:lnSpc>
              </a:pPr>
              <a:endParaRPr lang="en-US" sz="986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endParaRPr>
            </a:p>
            <a:p>
              <a:pPr>
                <a:lnSpc>
                  <a:spcPts val="1381"/>
                </a:lnSpc>
              </a:pPr>
              <a:endParaRPr lang="en-US" sz="986" dirty="0">
                <a:solidFill>
                  <a:srgbClr val="000000"/>
                </a:solidFill>
                <a:latin typeface="Be Vietnam Pro"/>
                <a:ea typeface="Be Vietnam Pro"/>
                <a:cs typeface="Be Vietnam Pro"/>
                <a:sym typeface="Be Vietnam Pro"/>
              </a:endParaRPr>
            </a:p>
          </p:txBody>
        </p:sp>
      </p:grpSp>
      <p:sp>
        <p:nvSpPr>
          <p:cNvPr id="36" name="Freeform 36"/>
          <p:cNvSpPr/>
          <p:nvPr/>
        </p:nvSpPr>
        <p:spPr>
          <a:xfrm>
            <a:off x="9057256" y="1654415"/>
            <a:ext cx="2940977" cy="4411465"/>
          </a:xfrm>
          <a:custGeom>
            <a:avLst/>
            <a:gdLst/>
            <a:ahLst/>
            <a:cxnLst/>
            <a:rect l="l" t="t" r="r" b="b"/>
            <a:pathLst>
              <a:path w="4411465" h="6617198">
                <a:moveTo>
                  <a:pt x="0" y="0"/>
                </a:moveTo>
                <a:lnTo>
                  <a:pt x="4411465" y="0"/>
                </a:lnTo>
                <a:lnTo>
                  <a:pt x="4411465" y="6617197"/>
                </a:lnTo>
                <a:lnTo>
                  <a:pt x="0" y="661719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  <a:ln w="123825" cap="sq">
            <a:solidFill>
              <a:srgbClr val="9184ED"/>
            </a:solidFill>
            <a:prstDash val="solid"/>
            <a:miter/>
          </a:ln>
        </p:spPr>
        <p:txBody>
          <a:bodyPr/>
          <a:lstStyle/>
          <a:p>
            <a:endParaRPr lang="en-GB" dirty="0"/>
          </a:p>
        </p:txBody>
      </p:sp>
      <p:sp>
        <p:nvSpPr>
          <p:cNvPr id="37" name="TextBox 37"/>
          <p:cNvSpPr txBox="1"/>
          <p:nvPr/>
        </p:nvSpPr>
        <p:spPr>
          <a:xfrm>
            <a:off x="2990336" y="1604572"/>
            <a:ext cx="1916952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0"/>
              </a:lnSpc>
            </a:pPr>
            <a:r>
              <a:rPr lang="en-US" sz="1186" b="1" dirty="0">
                <a:solidFill>
                  <a:srgbClr val="0F0F2E"/>
                </a:solidFill>
                <a:latin typeface="Inter Bold"/>
                <a:ea typeface="Inter Bold"/>
                <a:cs typeface="Inter Bold"/>
                <a:sym typeface="Inter Bold"/>
              </a:rPr>
              <a:t>Applications Submitted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57782" y="22226"/>
            <a:ext cx="11264805" cy="667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1" dirty="0">
                <a:solidFill>
                  <a:srgbClr val="FFFFFF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NNZA Projects Workstream at a Glance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409557" y="1003160"/>
            <a:ext cx="2236373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0"/>
              </a:lnSpc>
            </a:pPr>
            <a:r>
              <a:rPr lang="en-US" sz="2000" b="1" dirty="0">
                <a:solidFill>
                  <a:srgbClr val="9184ED"/>
                </a:solidFill>
                <a:latin typeface="Be Vietnam Pro Bold"/>
                <a:ea typeface="Be Vietnam Pro Bold"/>
                <a:cs typeface="Be Vietnam Pro Bold"/>
                <a:sym typeface="Be Vietnam Pro Bold"/>
              </a:rPr>
              <a:t>Collaborators of funded projects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92285" y="5210113"/>
            <a:ext cx="4454871" cy="1070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0"/>
              </a:lnSpc>
            </a:pPr>
            <a:r>
              <a:rPr lang="en-US" b="1" dirty="0">
                <a:solidFill>
                  <a:srgbClr val="0F0F2E"/>
                </a:solidFill>
                <a:latin typeface="Be Vietnam Pro" pitchFamily="2" charset="0"/>
                <a:ea typeface="Inter Bold"/>
                <a:cs typeface="Inter Bold"/>
                <a:sym typeface="Inter Bold"/>
              </a:rPr>
              <a:t>Winner of Newcastle University’s</a:t>
            </a:r>
            <a:r>
              <a:rPr lang="en-US" dirty="0">
                <a:solidFill>
                  <a:srgbClr val="0F0F2E"/>
                </a:solidFill>
                <a:latin typeface="Be Vietnam Pro" pitchFamily="2" charset="0"/>
                <a:ea typeface="Inter"/>
                <a:cs typeface="Inter"/>
                <a:sym typeface="Inter"/>
              </a:rPr>
              <a:t> </a:t>
            </a:r>
          </a:p>
          <a:p>
            <a:pPr algn="ctr">
              <a:lnSpc>
                <a:spcPts val="1660"/>
              </a:lnSpc>
            </a:pPr>
            <a:r>
              <a:rPr lang="en-US" b="1" u="sng" dirty="0">
                <a:solidFill>
                  <a:srgbClr val="0F0F2E"/>
                </a:solidFill>
                <a:latin typeface="Be Vietnam Pro" pitchFamily="2" charset="0"/>
                <a:ea typeface="Inter Bold"/>
                <a:cs typeface="Inter Bold"/>
                <a:sym typeface="Inter Bold"/>
                <a:hlinkClick r:id="rId14" tooltip="https://www.ncl.ac.uk/who-we-are/excellence-impact/engagement/awards/#RW5nYWdpbmclMjBmb3IlMjBFY29ub21pYyUyMEJlbmVmaXQ="/>
              </a:rPr>
              <a:t>2026 Engagement and Place Award</a:t>
            </a:r>
            <a:r>
              <a:rPr lang="en-US" dirty="0">
                <a:solidFill>
                  <a:srgbClr val="0F0F2E"/>
                </a:solidFill>
                <a:latin typeface="Be Vietnam Pro" pitchFamily="2" charset="0"/>
                <a:ea typeface="Inter"/>
                <a:cs typeface="Inter"/>
                <a:sym typeface="Inter"/>
              </a:rPr>
              <a:t> </a:t>
            </a:r>
          </a:p>
          <a:p>
            <a:pPr algn="ctr">
              <a:lnSpc>
                <a:spcPts val="1660"/>
              </a:lnSpc>
            </a:pPr>
            <a:endParaRPr lang="en-US" b="1" dirty="0">
              <a:solidFill>
                <a:srgbClr val="0F0F2E"/>
              </a:solidFill>
              <a:latin typeface="Be Vietnam Pro" pitchFamily="2" charset="0"/>
              <a:ea typeface="Inter"/>
              <a:cs typeface="Inter Bold"/>
              <a:sym typeface="Inter"/>
            </a:endParaRPr>
          </a:p>
          <a:p>
            <a:pPr algn="ctr">
              <a:lnSpc>
                <a:spcPts val="1660"/>
              </a:lnSpc>
            </a:pPr>
            <a:r>
              <a:rPr lang="en-US" b="1" dirty="0">
                <a:solidFill>
                  <a:srgbClr val="0F0F2E"/>
                </a:solidFill>
                <a:latin typeface="Be Vietnam Pro" pitchFamily="2" charset="0"/>
                <a:ea typeface="Inter Bold"/>
                <a:cs typeface="Inter Bold"/>
                <a:sym typeface="Inter Bold"/>
              </a:rPr>
              <a:t>Engaging for Economic Benefit</a:t>
            </a:r>
          </a:p>
          <a:p>
            <a:pPr algn="ctr">
              <a:lnSpc>
                <a:spcPts val="1660"/>
              </a:lnSpc>
            </a:pPr>
            <a:endParaRPr lang="en-US" sz="1186" b="1" dirty="0">
              <a:solidFill>
                <a:srgbClr val="0F0F2E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  <p:extLst>
      <p:ext uri="{BB962C8B-B14F-4D97-AF65-F5344CB8AC3E}">
        <p14:creationId xmlns:p14="http://schemas.microsoft.com/office/powerpoint/2010/main" val="159257549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8C409-A7CA-A0A0-E4A1-655208347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C735F805-3381-630D-860A-92FEA00B5AA9}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4F4CA0-BB96-0523-80BA-DCB233196E11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72AC8D-2BC0-84B0-CC8E-23B0EEE555F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6A81195-3F48-18ED-1625-B8FEDCD17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9894454" cy="717550"/>
          </a:xfrm>
        </p:spPr>
        <p:txBody>
          <a:bodyPr lIns="50800" tIns="50800" rIns="50800" bIns="50800" anchor="t">
            <a:normAutofit/>
          </a:bodyPr>
          <a:lstStyle/>
          <a:p>
            <a:r>
              <a:rPr lang="en-IE" dirty="0">
                <a:solidFill>
                  <a:srgbClr val="7292CC"/>
                </a:solidFill>
              </a:rPr>
              <a:t>Requirements Gathering or Specifying</a:t>
            </a:r>
          </a:p>
        </p:txBody>
      </p:sp>
      <p:pic>
        <p:nvPicPr>
          <p:cNvPr id="12" name="Picture 11" descr="Cartoon of a person in a graduation cap and a person in a suit in a classroom&#10;&#10;AI-generated content may be incorrect.">
            <a:extLst>
              <a:ext uri="{FF2B5EF4-FFF2-40B4-BE49-F238E27FC236}">
                <a16:creationId xmlns:a16="http://schemas.microsoft.com/office/drawing/2014/main" id="{E034884E-5554-93D7-BE93-F6BFDBD029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1105" y="1708528"/>
            <a:ext cx="4789473" cy="319400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D76B355-F939-C3D3-8C09-6E0215E66B32}"/>
              </a:ext>
            </a:extLst>
          </p:cNvPr>
          <p:cNvSpPr txBox="1">
            <a:spLocks/>
          </p:cNvSpPr>
          <p:nvPr/>
        </p:nvSpPr>
        <p:spPr>
          <a:xfrm>
            <a:off x="668219" y="1119671"/>
            <a:ext cx="5891463" cy="4112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t">
            <a:no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kern="0" dirty="0">
                <a:latin typeface="Be Vietnam Pro"/>
              </a:rPr>
              <a:t>Has got to be an iterative process</a:t>
            </a:r>
            <a:endParaRPr lang="en-GB" sz="2200" kern="0" dirty="0">
              <a:latin typeface="Be Vietnam Pro" pitchFamily="2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kern="0" dirty="0">
                <a:latin typeface="Be Vietnam Pro"/>
              </a:rPr>
              <a:t>Dealing with IT developer isn't just listing your requirements</a:t>
            </a:r>
            <a:endParaRPr lang="en-GB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kern="0" dirty="0">
                <a:latin typeface="Be Vietnam Pro"/>
              </a:rPr>
              <a:t>Start at 'then end' and work backwards to the initial input stage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kern="0" dirty="0">
                <a:latin typeface="Be Vietnam Pro"/>
              </a:rPr>
              <a:t>The developer will create a better system if they understand how and the why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kern="0" dirty="0">
                <a:latin typeface="Be Vietnam Pro"/>
              </a:rPr>
              <a:t>Remember 'none functional' requirements such as GDPR, legal requirements, system availability, future support etc.</a:t>
            </a:r>
            <a:endParaRPr lang="en-GB" sz="2200" kern="0" dirty="0">
              <a:latin typeface="Be Vietnam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95088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82D2C-ED89-36FD-5002-C4C63E65D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91A03BE7-B83A-1A26-8F00-709FAF29F88C}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236C34-273E-38D5-9E80-B2B7E82886B4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6CD48B-692B-6A3B-D0F1-82957D5105A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763F6D0-2D7B-A24D-6ACA-921391C02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568" y="248188"/>
            <a:ext cx="9894454" cy="717550"/>
          </a:xfrm>
        </p:spPr>
        <p:txBody>
          <a:bodyPr lIns="50800" tIns="50800" rIns="50800" bIns="50800" anchor="t">
            <a:normAutofit/>
          </a:bodyPr>
          <a:lstStyle/>
          <a:p>
            <a:r>
              <a:rPr lang="en-IE" dirty="0">
                <a:solidFill>
                  <a:srgbClr val="7292CC"/>
                </a:solidFill>
              </a:rPr>
              <a:t>Take Home Points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15CB3FC-C58A-9308-45BF-41E6B602F1DE}"/>
              </a:ext>
            </a:extLst>
          </p:cNvPr>
          <p:cNvSpPr txBox="1">
            <a:spLocks/>
          </p:cNvSpPr>
          <p:nvPr/>
        </p:nvSpPr>
        <p:spPr>
          <a:xfrm>
            <a:off x="515568" y="835291"/>
            <a:ext cx="7635736" cy="4635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>
              <a:buNone/>
            </a:pPr>
            <a:r>
              <a:rPr lang="en-GB" sz="2100" b="1" dirty="0">
                <a:solidFill>
                  <a:srgbClr val="7292CC"/>
                </a:solidFill>
                <a:latin typeface="Be Vietnam Pro" pitchFamily="2" charset="0"/>
              </a:rPr>
              <a:t>Key Lessons &amp; Success Factors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00" dirty="0">
                <a:latin typeface="Be Vietnam Pro" pitchFamily="2" charset="0"/>
              </a:rPr>
              <a:t>Delivered through informal collaboration across roles, driven by shared interest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00" dirty="0">
                <a:latin typeface="Be Vietnam Pro" pitchFamily="2" charset="0"/>
              </a:rPr>
              <a:t>Existing skills already within HEIs – enable staff to innovate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00" dirty="0">
                <a:latin typeface="Be Vietnam Pro" pitchFamily="2" charset="0"/>
              </a:rPr>
              <a:t>Success depends on inclusive, cross-team collaboration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100" b="1" dirty="0">
                <a:solidFill>
                  <a:srgbClr val="7292CC"/>
                </a:solidFill>
                <a:latin typeface="Be Vietnam Pro" pitchFamily="2" charset="0"/>
              </a:rPr>
              <a:t>Ongoing Development Mindset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00" dirty="0">
                <a:latin typeface="Be Vietnam Pro" pitchFamily="2" charset="0"/>
              </a:rPr>
              <a:t>Design is never “finished” – continuous improvement is essential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00" dirty="0">
                <a:latin typeface="Be Vietnam Pro" pitchFamily="2" charset="0"/>
              </a:rPr>
              <a:t>Success drives demand – stakeholder expectations will grow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100" dirty="0">
                <a:latin typeface="Be Vietnam Pro" pitchFamily="2" charset="0"/>
              </a:rPr>
              <a:t>Be prepared to evolve and expand the solution continuously</a:t>
            </a:r>
          </a:p>
        </p:txBody>
      </p:sp>
      <p:pic>
        <p:nvPicPr>
          <p:cNvPr id="9" name="Picture 8" descr="A cartoon of two men holding food and a bag&#10;&#10;AI-generated content may be incorrect.">
            <a:extLst>
              <a:ext uri="{FF2B5EF4-FFF2-40B4-BE49-F238E27FC236}">
                <a16:creationId xmlns:a16="http://schemas.microsoft.com/office/drawing/2014/main" id="{85C88CD4-EF00-1217-631E-1F671BEEE7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6448" y="2015012"/>
            <a:ext cx="3524966" cy="22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6988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3" id="{DDCF1FC6-CC23-4236-9119-C0E996F5D25C}" vid="{5F23C322-6768-4972-BFFF-925FAA99B2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F3A9E8D51AC34D88BEBDC6697AB1BA" ma:contentTypeVersion="16" ma:contentTypeDescription="Create a new document." ma:contentTypeScope="" ma:versionID="e4e28ada7636b28b3066611c1c3d0049">
  <xsd:schema xmlns:xsd="http://www.w3.org/2001/XMLSchema" xmlns:xs="http://www.w3.org/2001/XMLSchema" xmlns:p="http://schemas.microsoft.com/office/2006/metadata/properties" xmlns:ns2="563d7928-de39-40eb-aaef-3504eb7eef23" xmlns:ns3="a6522d93-ccde-437d-a793-b289ee708a2f" targetNamespace="http://schemas.microsoft.com/office/2006/metadata/properties" ma:root="true" ma:fieldsID="0a0ece2ae2306a210f4ea951b969c994" ns2:_="" ns3:_="">
    <xsd:import namespace="563d7928-de39-40eb-aaef-3504eb7eef23"/>
    <xsd:import namespace="a6522d93-ccde-437d-a793-b289ee708a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3d7928-de39-40eb-aaef-3504eb7eef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2090d37-0cf0-4191-99ae-e11c03e71b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22d93-ccde-437d-a793-b289ee708a2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58787e5-1a83-4099-8018-dcd51ec2f4c3}" ma:internalName="TaxCatchAll" ma:showField="CatchAllData" ma:web="a6522d93-ccde-437d-a793-b289ee708a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522d93-ccde-437d-a793-b289ee708a2f" xsi:nil="true"/>
    <lcf76f155ced4ddcb4097134ff3c332f xmlns="563d7928-de39-40eb-aaef-3504eb7eef2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27D693C-1E40-4631-85F4-C2571B0E97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3d7928-de39-40eb-aaef-3504eb7eef23"/>
    <ds:schemaRef ds:uri="a6522d93-ccde-437d-a793-b289ee708a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29B384-E28A-4CDF-AC8A-16E19B0996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A11FF0-472B-4CE3-BB30-FA1E15D96E41}">
  <ds:schemaRefs>
    <ds:schemaRef ds:uri="http://schemas.microsoft.com/office/2006/documentManagement/types"/>
    <ds:schemaRef ds:uri="http://purl.org/dc/elements/1.1/"/>
    <ds:schemaRef ds:uri="http://purl.org/dc/terms/"/>
    <ds:schemaRef ds:uri="a6522d93-ccde-437d-a793-b289ee708a2f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63d7928-de39-40eb-aaef-3504eb7eef2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ARMA 2026 Presentation Template</Template>
  <TotalTime>8078</TotalTime>
  <Words>1689</Words>
  <Application>Microsoft Office PowerPoint</Application>
  <PresentationFormat>Widescreen</PresentationFormat>
  <Paragraphs>200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Aptos</vt:lpstr>
      <vt:lpstr>Arial</vt:lpstr>
      <vt:lpstr>Be Vietnam Pro</vt:lpstr>
      <vt:lpstr>Be Vietnam Pro Bold</vt:lpstr>
      <vt:lpstr>Calibri</vt:lpstr>
      <vt:lpstr>Helvetica</vt:lpstr>
      <vt:lpstr>Helvetica Light</vt:lpstr>
      <vt:lpstr>Helvetica Neue</vt:lpstr>
      <vt:lpstr>Helvetica Neue Medium</vt:lpstr>
      <vt:lpstr>Inter Bold</vt:lpstr>
      <vt:lpstr>Wingdings</vt:lpstr>
      <vt:lpstr>21_BasicWhite</vt:lpstr>
      <vt:lpstr>PowerPoint Presentation</vt:lpstr>
      <vt:lpstr>Introductions</vt:lpstr>
      <vt:lpstr>How Efficient Are Our Funding Management Processes?</vt:lpstr>
      <vt:lpstr>The Backstory</vt:lpstr>
      <vt:lpstr>PowerPoint Presentation</vt:lpstr>
      <vt:lpstr>Prototype 3: The Northern Net Zero Accelerator Grant Platform</vt:lpstr>
      <vt:lpstr>PowerPoint Presentation</vt:lpstr>
      <vt:lpstr>Requirements Gathering or Specifying</vt:lpstr>
      <vt:lpstr>Take Home Points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 Samuel</dc:creator>
  <cp:lastModifiedBy>Technician Harrogate</cp:lastModifiedBy>
  <cp:revision>3</cp:revision>
  <dcterms:created xsi:type="dcterms:W3CDTF">2026-06-11T12:38:34Z</dcterms:created>
  <dcterms:modified xsi:type="dcterms:W3CDTF">2026-06-17T08:58:49Z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0x01010050F3A9E8D51AC34D88BEBDC6697AB1BA</vt:lpwstr>
  </property>
  <property fmtid="{D5CDD505-2E9C-101B-9397-08002B2CF9AE}" pid="3" name="MediaServiceImageTags">
    <vt:lpwstr/>
  </property>
</Properties>
</file>