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Lato" panose="020F0502020204030203" pitchFamily="34" charset="0"/>
      <p:regular r:id="rId15"/>
      <p:bold r:id="rId16"/>
      <p:italic r:id="rId17"/>
      <p:boldItalic r:id="rId18"/>
    </p:embeddedFont>
    <p:embeddedFont>
      <p:font typeface="Raleway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41"/>
  </p:normalViewPr>
  <p:slideViewPr>
    <p:cSldViewPr snapToGrid="0">
      <p:cViewPr varScale="1">
        <p:scale>
          <a:sx n="105" d="100"/>
          <a:sy n="105" d="100"/>
        </p:scale>
        <p:origin x="806" y="4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ea759724fe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60">
                <a:solidFill>
                  <a:schemeClr val="dk1"/>
                </a:solidFill>
              </a:rPr>
              <a:t>Steph - </a:t>
            </a:r>
            <a:endParaRPr sz="226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60">
                <a:solidFill>
                  <a:schemeClr val="dk1"/>
                </a:solidFill>
              </a:rPr>
              <a:t>Context ‘why’ to the challenge at Teeside -move from a transactional grant giving culture to a value driven transformational partnerships increasing value of partnerships in place </a:t>
            </a:r>
            <a:endParaRPr sz="186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6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60">
                <a:solidFill>
                  <a:schemeClr val="dk1"/>
                </a:solidFill>
              </a:rPr>
              <a:t>Caragh</a:t>
            </a:r>
            <a:endParaRPr sz="186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60">
                <a:solidFill>
                  <a:schemeClr val="dk1"/>
                </a:solidFill>
              </a:rPr>
              <a:t>Model</a:t>
            </a:r>
            <a:endParaRPr sz="186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60">
                <a:solidFill>
                  <a:schemeClr val="dk1"/>
                </a:solidFill>
              </a:rPr>
              <a:t>What changed at the workshop </a:t>
            </a:r>
            <a:endParaRPr sz="186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6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60">
                <a:solidFill>
                  <a:schemeClr val="dk1"/>
                </a:solidFill>
              </a:rPr>
              <a:t>Steph chip in </a:t>
            </a:r>
            <a:endParaRPr sz="186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g3ea759724fe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ea759724f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ea759724f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ec0edd448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ec0edd448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ec0edd448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ec0edd448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becb0a89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becb0a89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ebecb0a89b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ebecb0a89b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ebecb0a89b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ebecb0a89b_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becb0a89b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ebecb0a89b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eaf4cf939d_4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eaf4cf939d_4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ebecb0a89b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ebecb0a89b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ea759724fe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ea759724fe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ea89e86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ea89e86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450503" y="4447448"/>
            <a:ext cx="8239200" cy="2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1400" b="1"/>
            </a:lvl1pPr>
            <a:lvl2pPr marL="914400" lvl="1" indent="-33655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700"/>
              <a:buChar char="○"/>
              <a:defRPr/>
            </a:lvl2pPr>
            <a:lvl3pPr marL="1371600" lvl="2" indent="-33655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700"/>
              <a:buChar char="■"/>
              <a:defRPr/>
            </a:lvl3pPr>
            <a:lvl4pPr marL="1828800" lvl="3" indent="-33655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700"/>
              <a:buChar char="●"/>
              <a:defRPr/>
            </a:lvl4pPr>
            <a:lvl5pPr marL="2286000" lvl="4" indent="-33655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700"/>
              <a:buChar char="○"/>
              <a:defRPr/>
            </a:lvl5pPr>
            <a:lvl6pPr marL="2743200" lvl="5" indent="-33655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700"/>
              <a:buChar char="■"/>
              <a:defRPr/>
            </a:lvl6pPr>
            <a:lvl7pPr marL="3200400" lvl="6" indent="-33655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700"/>
              <a:buChar char="●"/>
              <a:defRPr/>
            </a:lvl7pPr>
            <a:lvl8pPr marL="3657600" lvl="7" indent="-33655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700"/>
              <a:buChar char="○"/>
              <a:defRPr/>
            </a:lvl8pPr>
            <a:lvl9pPr marL="4114800" lvl="8" indent="-33655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452436" y="965622"/>
            <a:ext cx="8239200" cy="17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sz="44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450503" y="2708696"/>
            <a:ext cx="82392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sz="21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sz="21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sz="21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sz="21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sz="2100" b="1"/>
            </a:lvl5pPr>
            <a:lvl6pPr marL="2743200" lvl="5" indent="-33655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700"/>
              <a:buChar char="■"/>
              <a:defRPr/>
            </a:lvl6pPr>
            <a:lvl7pPr marL="3200400" lvl="6" indent="-33655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700"/>
              <a:buChar char="●"/>
              <a:defRPr/>
            </a:lvl7pPr>
            <a:lvl8pPr marL="3657600" lvl="7" indent="-33655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700"/>
              <a:buChar char="○"/>
              <a:defRPr/>
            </a:lvl8pPr>
            <a:lvl9pPr marL="4114800" lvl="8" indent="-33655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4500563" y="4865031"/>
            <a:ext cx="1827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700">
                <a:solidFill>
                  <a:srgbClr val="000000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 sz="700">
                <a:solidFill>
                  <a:srgbClr val="000000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 sz="700">
                <a:solidFill>
                  <a:srgbClr val="000000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 sz="700">
                <a:solidFill>
                  <a:srgbClr val="000000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 sz="700">
                <a:solidFill>
                  <a:srgbClr val="000000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 sz="700">
                <a:solidFill>
                  <a:srgbClr val="000000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 sz="700">
                <a:solidFill>
                  <a:srgbClr val="000000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 sz="700">
                <a:solidFill>
                  <a:srgbClr val="000000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 sz="700">
                <a:solidFill>
                  <a:srgbClr val="000000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000251" y="-2000252"/>
            <a:ext cx="5143500" cy="9144001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355599" y="2283245"/>
            <a:ext cx="8675279" cy="2554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lt1"/>
                </a:solidFill>
                <a:latin typeface="Lato" panose="020F0502020204030203" pitchFamily="34" charset="77"/>
                <a:ea typeface="Raleway"/>
                <a:cs typeface="Raleway"/>
                <a:sym typeface="Raleway"/>
              </a:rPr>
              <a:t>Session 3.5 – </a:t>
            </a:r>
            <a:r>
              <a:rPr lang="en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Lato" panose="020F0502020204030203" pitchFamily="34" charset="77"/>
                <a:ea typeface="Raleway"/>
                <a:cs typeface="Raleway"/>
                <a:sym typeface="Raleway"/>
              </a:rPr>
              <a:t>Research Impact </a:t>
            </a:r>
            <a:endParaRPr sz="2400" b="1" dirty="0">
              <a:solidFill>
                <a:schemeClr val="accent1">
                  <a:lumMod val="20000"/>
                  <a:lumOff val="80000"/>
                </a:schemeClr>
              </a:solidFill>
              <a:latin typeface="Lato" panose="020F0502020204030203" pitchFamily="34" charset="77"/>
              <a:ea typeface="Raleway"/>
              <a:cs typeface="Raleway"/>
              <a:sym typeface="Raleway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Lato" panose="020F0502020204030203" pitchFamily="34" charset="77"/>
              <a:ea typeface="Raleway"/>
              <a:cs typeface="Raleway"/>
              <a:sym typeface="Raleway"/>
            </a:endParaRPr>
          </a:p>
          <a:p>
            <a:pPr lvl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885825" algn="l"/>
              </a:tabLst>
            </a:pPr>
            <a:r>
              <a:rPr lang="en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Lato" panose="020F0502020204030203" pitchFamily="34" charset="77"/>
                <a:ea typeface="Raleway"/>
                <a:cs typeface="Raleway"/>
                <a:sym typeface="Raleway"/>
              </a:rPr>
              <a:t>Part 1 </a:t>
            </a:r>
            <a:r>
              <a:rPr lang="en" sz="1800" b="1" dirty="0">
                <a:solidFill>
                  <a:schemeClr val="lt1"/>
                </a:solidFill>
                <a:latin typeface="Lato" panose="020F0502020204030203" pitchFamily="34" charset="77"/>
                <a:ea typeface="Raleway"/>
                <a:cs typeface="Raleway"/>
                <a:sym typeface="Raleway"/>
              </a:rPr>
              <a:t>	Developing Facilitating and Sustaining Effective Place based Partnerships</a:t>
            </a:r>
            <a:endParaRPr sz="1800" b="1" dirty="0">
              <a:solidFill>
                <a:schemeClr val="lt1"/>
              </a:solidFill>
              <a:latin typeface="Lato" panose="020F0502020204030203" pitchFamily="34" charset="77"/>
              <a:ea typeface="Raleway"/>
              <a:cs typeface="Raleway"/>
              <a:sym typeface="Raleway"/>
            </a:endParaRPr>
          </a:p>
          <a:p>
            <a:pPr lvl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885825" algn="l"/>
              </a:tabLst>
            </a:pPr>
            <a:r>
              <a:rPr lang="en" sz="1800" b="1" i="1" dirty="0">
                <a:solidFill>
                  <a:schemeClr val="lt1"/>
                </a:solidFill>
                <a:latin typeface="Lato" panose="020F0502020204030203" pitchFamily="34" charset="77"/>
                <a:ea typeface="Raleway"/>
                <a:cs typeface="Raleway"/>
                <a:sym typeface="Raleway"/>
              </a:rPr>
              <a:t>	Stephanie Bales/Caragh Dewis/Liz Ogilvie </a:t>
            </a:r>
            <a:endParaRPr sz="1800" b="1" i="1" dirty="0">
              <a:solidFill>
                <a:schemeClr val="lt1"/>
              </a:solidFill>
              <a:latin typeface="Lato" panose="020F0502020204030203" pitchFamily="34" charset="77"/>
              <a:ea typeface="Raleway"/>
              <a:cs typeface="Raleway"/>
              <a:sym typeface="Raleway"/>
            </a:endParaRPr>
          </a:p>
          <a:p>
            <a:pPr lvl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885825" algn="l"/>
              </a:tabLst>
            </a:pPr>
            <a:endParaRPr sz="1800" b="1" dirty="0">
              <a:solidFill>
                <a:schemeClr val="lt1"/>
              </a:solidFill>
              <a:latin typeface="Lato" panose="020F0502020204030203" pitchFamily="34" charset="77"/>
              <a:ea typeface="Raleway"/>
              <a:cs typeface="Raleway"/>
              <a:sym typeface="Raleway"/>
            </a:endParaRPr>
          </a:p>
          <a:p>
            <a:pPr lvl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885825" algn="l"/>
              </a:tabLst>
            </a:pPr>
            <a:r>
              <a:rPr lang="en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Lato" panose="020F0502020204030203" pitchFamily="34" charset="77"/>
                <a:ea typeface="Raleway"/>
                <a:cs typeface="Raleway"/>
                <a:sym typeface="Raleway"/>
              </a:rPr>
              <a:t>Part 2 </a:t>
            </a:r>
            <a:r>
              <a:rPr lang="en" sz="1800" b="1" dirty="0">
                <a:solidFill>
                  <a:schemeClr val="lt1"/>
                </a:solidFill>
                <a:latin typeface="Lato" panose="020F0502020204030203" pitchFamily="34" charset="77"/>
                <a:ea typeface="Raleway"/>
                <a:cs typeface="Raleway"/>
                <a:sym typeface="Raleway"/>
              </a:rPr>
              <a:t>	Measuring impact </a:t>
            </a:r>
            <a:endParaRPr sz="1800" b="1" dirty="0">
              <a:solidFill>
                <a:schemeClr val="lt1"/>
              </a:solidFill>
              <a:latin typeface="Lato" panose="020F0502020204030203" pitchFamily="34" charset="77"/>
              <a:ea typeface="Raleway"/>
              <a:cs typeface="Raleway"/>
              <a:sym typeface="Raleway"/>
            </a:endParaRPr>
          </a:p>
          <a:p>
            <a:pPr lvl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885825" algn="l"/>
              </a:tabLst>
            </a:pPr>
            <a:r>
              <a:rPr lang="en" sz="1800" b="1" i="1" dirty="0">
                <a:solidFill>
                  <a:schemeClr val="lt1"/>
                </a:solidFill>
                <a:latin typeface="Lato" panose="020F0502020204030203" pitchFamily="34" charset="77"/>
                <a:ea typeface="Raleway"/>
                <a:cs typeface="Raleway"/>
                <a:sym typeface="Raleway"/>
              </a:rPr>
              <a:t>	Dr Bridget Sealey </a:t>
            </a:r>
            <a:endParaRPr sz="1800" b="1" i="1" dirty="0">
              <a:solidFill>
                <a:schemeClr val="lt1"/>
              </a:solidFill>
              <a:latin typeface="Lato" panose="020F0502020204030203" pitchFamily="34" charset="77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 Light"/>
              <a:buNone/>
            </a:pPr>
            <a:endParaRPr sz="3300" b="1" dirty="0">
              <a:solidFill>
                <a:srgbClr val="FFFFFF"/>
              </a:solidFill>
              <a:latin typeface="Lato" panose="020F0502020204030203" pitchFamily="34" charset="77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5599" y="305753"/>
            <a:ext cx="3562107" cy="1424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3" title="ARMA Slide Pack Models 2025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830" y="-177880"/>
            <a:ext cx="7715251" cy="5336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069" y="4796812"/>
            <a:ext cx="724225" cy="3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 title="COLLECTIVE LOGO.jp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81735" y="4877971"/>
            <a:ext cx="1256325" cy="24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FF9900"/>
                </a:solidFill>
                <a:latin typeface="Lato" panose="020F0502020204030203" pitchFamily="34" charset="77"/>
                <a:ea typeface="Raleway"/>
                <a:cs typeface="Raleway"/>
                <a:sym typeface="Raleway"/>
              </a:rPr>
              <a:t>Pairs Discussion</a:t>
            </a:r>
            <a:endParaRPr sz="3200" b="1" dirty="0">
              <a:solidFill>
                <a:srgbClr val="FF9900"/>
              </a:solidFill>
              <a:latin typeface="Lato" panose="020F0502020204030203" pitchFamily="34" charset="77"/>
              <a:ea typeface="Raleway"/>
              <a:cs typeface="Raleway"/>
              <a:sym typeface="Raleway"/>
            </a:endParaRPr>
          </a:p>
        </p:txBody>
      </p:sp>
      <p:sp>
        <p:nvSpPr>
          <p:cNvPr id="153" name="Google Shape;153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ato" panose="020F0502020204030203" pitchFamily="34" charset="77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bg2"/>
                </a:solidFill>
                <a:latin typeface="Lato" panose="020F0502020204030203" pitchFamily="34" charset="77"/>
                <a:ea typeface="Raleway"/>
                <a:cs typeface="Raleway"/>
                <a:sym typeface="Raleway"/>
              </a:rPr>
              <a:t>Reflecting on the Teesside story and the models we have presented today</a:t>
            </a:r>
            <a:r>
              <a:rPr lang="en-GB" sz="2600" dirty="0">
                <a:solidFill>
                  <a:schemeClr val="bg2"/>
                </a:solidFill>
                <a:latin typeface="Lato" panose="020F0502020204030203" pitchFamily="34" charset="77"/>
                <a:ea typeface="Raleway"/>
                <a:cs typeface="Raleway"/>
                <a:sym typeface="Raleway"/>
              </a:rPr>
              <a:t>…</a:t>
            </a:r>
            <a:endParaRPr sz="2600" dirty="0">
              <a:solidFill>
                <a:schemeClr val="bg2"/>
              </a:solidFill>
              <a:latin typeface="Lato" panose="020F0502020204030203" pitchFamily="34" charset="77"/>
              <a:ea typeface="Raleway"/>
              <a:cs typeface="Raleway"/>
              <a:sym typeface="Raleway"/>
            </a:endParaRPr>
          </a:p>
          <a:p>
            <a:pPr marL="457200" lvl="0" indent="-393700" algn="l" rtl="0"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Raleway"/>
              <a:buAutoNum type="arabicPeriod"/>
            </a:pPr>
            <a:r>
              <a:rPr lang="en" sz="2600" i="1" dirty="0">
                <a:solidFill>
                  <a:schemeClr val="bg2">
                    <a:lumMod val="60000"/>
                    <a:lumOff val="40000"/>
                  </a:schemeClr>
                </a:solidFill>
                <a:latin typeface="Lato" panose="020F0502020204030203" pitchFamily="34" charset="77"/>
                <a:ea typeface="Raleway"/>
                <a:cs typeface="Raleway"/>
                <a:sym typeface="Raleway"/>
              </a:rPr>
              <a:t>How relevant is this model for you and your work?</a:t>
            </a:r>
            <a:endParaRPr sz="2600" i="1" dirty="0">
              <a:solidFill>
                <a:schemeClr val="bg2">
                  <a:lumMod val="60000"/>
                  <a:lumOff val="40000"/>
                </a:schemeClr>
              </a:solidFill>
              <a:latin typeface="Lato" panose="020F0502020204030203" pitchFamily="34" charset="77"/>
              <a:ea typeface="Raleway"/>
              <a:cs typeface="Raleway"/>
              <a:sym typeface="Raleway"/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Raleway"/>
              <a:buAutoNum type="arabicPeriod"/>
            </a:pPr>
            <a:r>
              <a:rPr lang="en" sz="2600" i="1" dirty="0">
                <a:solidFill>
                  <a:schemeClr val="bg2">
                    <a:lumMod val="60000"/>
                    <a:lumOff val="40000"/>
                  </a:schemeClr>
                </a:solidFill>
                <a:latin typeface="Lato" panose="020F0502020204030203" pitchFamily="34" charset="77"/>
                <a:ea typeface="Raleway"/>
                <a:cs typeface="Raleway"/>
                <a:sym typeface="Raleway"/>
              </a:rPr>
              <a:t>How might you use this model?</a:t>
            </a:r>
            <a:endParaRPr sz="2600" i="1" dirty="0">
              <a:solidFill>
                <a:schemeClr val="bg2">
                  <a:lumMod val="60000"/>
                  <a:lumOff val="40000"/>
                </a:schemeClr>
              </a:solidFill>
              <a:latin typeface="Lato" panose="020F0502020204030203" pitchFamily="34" charset="77"/>
              <a:ea typeface="Raleway"/>
              <a:cs typeface="Raleway"/>
              <a:sym typeface="Raleway"/>
            </a:endParaRPr>
          </a:p>
        </p:txBody>
      </p:sp>
      <p:pic>
        <p:nvPicPr>
          <p:cNvPr id="154" name="Google Shape;15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069" y="4758992"/>
            <a:ext cx="724225" cy="3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4" title="COLLECTIVE LOGO.jp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1735" y="4840151"/>
            <a:ext cx="1256325" cy="24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450503" y="4447448"/>
            <a:ext cx="8239200" cy="239100"/>
          </a:xfrm>
          <a:prstGeom prst="rect">
            <a:avLst/>
          </a:prstGeom>
        </p:spPr>
        <p:txBody>
          <a:bodyPr spcFirstLastPara="1" wrap="square" lIns="34275" tIns="34275" rIns="34275" bIns="3427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452436" y="965622"/>
            <a:ext cx="8239200" cy="1743000"/>
          </a:xfrm>
          <a:prstGeom prst="rect">
            <a:avLst/>
          </a:prstGeom>
        </p:spPr>
        <p:txBody>
          <a:bodyPr spcFirstLastPara="1" wrap="square" lIns="38100" tIns="38100" rIns="38100" bIns="381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2"/>
          </p:nvPr>
        </p:nvSpPr>
        <p:spPr>
          <a:xfrm>
            <a:off x="450503" y="2708696"/>
            <a:ext cx="8239200" cy="7143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450503" y="4447448"/>
            <a:ext cx="8239200" cy="239100"/>
          </a:xfrm>
          <a:prstGeom prst="rect">
            <a:avLst/>
          </a:prstGeom>
        </p:spPr>
        <p:txBody>
          <a:bodyPr spcFirstLastPara="1" wrap="square" lIns="34275" tIns="34275" rIns="34275" bIns="3427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452436" y="965622"/>
            <a:ext cx="8239200" cy="1743000"/>
          </a:xfrm>
          <a:prstGeom prst="rect">
            <a:avLst/>
          </a:prstGeom>
        </p:spPr>
        <p:txBody>
          <a:bodyPr spcFirstLastPara="1" wrap="square" lIns="38100" tIns="38100" rIns="38100" bIns="381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2"/>
          </p:nvPr>
        </p:nvSpPr>
        <p:spPr>
          <a:xfrm>
            <a:off x="450503" y="2708696"/>
            <a:ext cx="8239200" cy="7143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450503" y="4447448"/>
            <a:ext cx="8239200" cy="239100"/>
          </a:xfrm>
          <a:prstGeom prst="rect">
            <a:avLst/>
          </a:prstGeom>
        </p:spPr>
        <p:txBody>
          <a:bodyPr spcFirstLastPara="1" wrap="square" lIns="34275" tIns="34275" rIns="34275" bIns="3427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452436" y="965622"/>
            <a:ext cx="8239200" cy="1743000"/>
          </a:xfrm>
          <a:prstGeom prst="rect">
            <a:avLst/>
          </a:prstGeom>
        </p:spPr>
        <p:txBody>
          <a:bodyPr spcFirstLastPara="1" wrap="square" lIns="38100" tIns="38100" rIns="38100" bIns="381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2"/>
          </p:nvPr>
        </p:nvSpPr>
        <p:spPr>
          <a:xfrm>
            <a:off x="450503" y="2708696"/>
            <a:ext cx="8239200" cy="7143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450503" y="4447448"/>
            <a:ext cx="8239200" cy="239100"/>
          </a:xfrm>
          <a:prstGeom prst="rect">
            <a:avLst/>
          </a:prstGeom>
        </p:spPr>
        <p:txBody>
          <a:bodyPr spcFirstLastPara="1" wrap="square" lIns="34275" tIns="34275" rIns="34275" bIns="3427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452436" y="965622"/>
            <a:ext cx="8239200" cy="1743000"/>
          </a:xfrm>
          <a:prstGeom prst="rect">
            <a:avLst/>
          </a:prstGeom>
        </p:spPr>
        <p:txBody>
          <a:bodyPr spcFirstLastPara="1" wrap="square" lIns="38100" tIns="38100" rIns="38100" bIns="381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2"/>
          </p:nvPr>
        </p:nvSpPr>
        <p:spPr>
          <a:xfrm>
            <a:off x="450503" y="2708696"/>
            <a:ext cx="8239200" cy="7143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450503" y="4447448"/>
            <a:ext cx="8239200" cy="239100"/>
          </a:xfrm>
          <a:prstGeom prst="rect">
            <a:avLst/>
          </a:prstGeom>
        </p:spPr>
        <p:txBody>
          <a:bodyPr spcFirstLastPara="1" wrap="square" lIns="34275" tIns="34275" rIns="34275" bIns="3427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452436" y="965622"/>
            <a:ext cx="8239200" cy="1743000"/>
          </a:xfrm>
          <a:prstGeom prst="rect">
            <a:avLst/>
          </a:prstGeom>
        </p:spPr>
        <p:txBody>
          <a:bodyPr spcFirstLastPara="1" wrap="square" lIns="38100" tIns="38100" rIns="38100" bIns="381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2"/>
          </p:nvPr>
        </p:nvSpPr>
        <p:spPr>
          <a:xfrm>
            <a:off x="450503" y="2708696"/>
            <a:ext cx="8239200" cy="7143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body" idx="1"/>
          </p:nvPr>
        </p:nvSpPr>
        <p:spPr>
          <a:xfrm>
            <a:off x="450503" y="4447448"/>
            <a:ext cx="8239200" cy="239100"/>
          </a:xfrm>
          <a:prstGeom prst="rect">
            <a:avLst/>
          </a:prstGeom>
        </p:spPr>
        <p:txBody>
          <a:bodyPr spcFirstLastPara="1" wrap="square" lIns="34275" tIns="34275" rIns="34275" bIns="3427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title"/>
          </p:nvPr>
        </p:nvSpPr>
        <p:spPr>
          <a:xfrm>
            <a:off x="452436" y="965622"/>
            <a:ext cx="8239200" cy="1743000"/>
          </a:xfrm>
          <a:prstGeom prst="rect">
            <a:avLst/>
          </a:prstGeom>
        </p:spPr>
        <p:txBody>
          <a:bodyPr spcFirstLastPara="1" wrap="square" lIns="38100" tIns="38100" rIns="38100" bIns="381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body" idx="2"/>
          </p:nvPr>
        </p:nvSpPr>
        <p:spPr>
          <a:xfrm>
            <a:off x="450503" y="2708696"/>
            <a:ext cx="8239200" cy="714300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1" title="ARMA Slide Pack Models 2025.png"/>
          <p:cNvPicPr preferRelativeResize="0"/>
          <p:nvPr/>
        </p:nvPicPr>
        <p:blipFill rotWithShape="1">
          <a:blip r:embed="rId3">
            <a:alphaModFix/>
          </a:blip>
          <a:srcRect b="7442"/>
          <a:stretch/>
        </p:blipFill>
        <p:spPr>
          <a:xfrm>
            <a:off x="625475" y="107200"/>
            <a:ext cx="7695775" cy="503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800" y="4752471"/>
            <a:ext cx="724225" cy="3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1" title="COLLECTIVE LOGO.jp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89125" y="4818850"/>
            <a:ext cx="1256325" cy="24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5422" y="2052037"/>
            <a:ext cx="2774305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2"/>
          <p:cNvSpPr txBox="1">
            <a:spLocks noGrp="1"/>
          </p:cNvSpPr>
          <p:nvPr>
            <p:ph type="title"/>
          </p:nvPr>
        </p:nvSpPr>
        <p:spPr>
          <a:xfrm>
            <a:off x="125" y="338925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 b="1">
                <a:solidFill>
                  <a:srgbClr val="FF9900"/>
                </a:solidFill>
                <a:latin typeface="Raleway"/>
                <a:ea typeface="Raleway"/>
                <a:cs typeface="Raleway"/>
                <a:sym typeface="Raleway"/>
              </a:rPr>
              <a:t>Partnership Pathway Pyramid</a:t>
            </a:r>
            <a:endParaRPr sz="2720" b="1">
              <a:solidFill>
                <a:srgbClr val="FF99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24" name="Google Shape;124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31815" y="1223362"/>
            <a:ext cx="228019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37854" y="2880712"/>
            <a:ext cx="326826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71750" y="3709387"/>
            <a:ext cx="3800475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2"/>
          <p:cNvSpPr txBox="1"/>
          <p:nvPr/>
        </p:nvSpPr>
        <p:spPr>
          <a:xfrm>
            <a:off x="3679465" y="1423387"/>
            <a:ext cx="247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2"/>
          <p:cNvSpPr txBox="1"/>
          <p:nvPr/>
        </p:nvSpPr>
        <p:spPr>
          <a:xfrm>
            <a:off x="3835700" y="1371000"/>
            <a:ext cx="1743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STRATEGIC PARTNER</a:t>
            </a:r>
            <a:r>
              <a:rPr lang="en" sz="12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" sz="1200" b="1" i="1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Exclusive </a:t>
            </a:r>
            <a:r>
              <a:rPr lang="en" sz="1200" b="1" i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–</a:t>
            </a:r>
            <a:r>
              <a:rPr lang="en" sz="1200" b="1" i="1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" sz="1200" b="1" i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few</a:t>
            </a:r>
            <a:r>
              <a:rPr lang="en" sz="1200" b="1" i="1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9" name="Google Shape;129;p22"/>
          <p:cNvSpPr txBox="1"/>
          <p:nvPr/>
        </p:nvSpPr>
        <p:spPr>
          <a:xfrm>
            <a:off x="4006425" y="2231186"/>
            <a:ext cx="178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COLLABORATOR</a:t>
            </a:r>
            <a:r>
              <a:rPr lang="en" sz="12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" sz="1200" b="1" i="1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Selective </a:t>
            </a:r>
            <a:r>
              <a:rPr lang="en" sz="1200" b="1" i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–</a:t>
            </a:r>
            <a:r>
              <a:rPr lang="en" sz="1200" b="1" i="1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several</a:t>
            </a:r>
            <a:endParaRPr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0" name="Google Shape;130;p22"/>
          <p:cNvSpPr txBox="1"/>
          <p:nvPr/>
        </p:nvSpPr>
        <p:spPr>
          <a:xfrm>
            <a:off x="4481895" y="3065949"/>
            <a:ext cx="1628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CUSTOMER</a:t>
            </a:r>
            <a:r>
              <a:rPr lang="en" sz="12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200" b="1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Moderate </a:t>
            </a:r>
            <a:r>
              <a:rPr lang="en" sz="1200" b="1" i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–</a:t>
            </a:r>
            <a:r>
              <a:rPr lang="en" sz="1200" b="1" i="1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many </a:t>
            </a:r>
            <a:endParaRPr sz="1200" b="1" i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 b="1" i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1" name="Google Shape;131;p22"/>
          <p:cNvSpPr txBox="1"/>
          <p:nvPr/>
        </p:nvSpPr>
        <p:spPr>
          <a:xfrm>
            <a:off x="4944575" y="3895248"/>
            <a:ext cx="1438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PROSPECT</a:t>
            </a:r>
            <a:endParaRPr sz="1200" b="1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Broad Base</a:t>
            </a:r>
            <a:r>
              <a:rPr lang="en" sz="1200" b="1" i="1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32" name="Google Shape;132;p22"/>
          <p:cNvSpPr/>
          <p:nvPr/>
        </p:nvSpPr>
        <p:spPr>
          <a:xfrm rot="813713">
            <a:off x="2388951" y="1223307"/>
            <a:ext cx="202136" cy="319501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6B26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9900"/>
              </a:solidFill>
            </a:endParaRPr>
          </a:p>
        </p:txBody>
      </p:sp>
      <p:sp>
        <p:nvSpPr>
          <p:cNvPr id="133" name="Google Shape;133;p22"/>
          <p:cNvSpPr/>
          <p:nvPr/>
        </p:nvSpPr>
        <p:spPr>
          <a:xfrm rot="-798818">
            <a:off x="6370992" y="1223401"/>
            <a:ext cx="201927" cy="319479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6B26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9900"/>
              </a:solidFill>
            </a:endParaRPr>
          </a:p>
        </p:txBody>
      </p:sp>
      <p:sp>
        <p:nvSpPr>
          <p:cNvPr id="134" name="Google Shape;134;p22"/>
          <p:cNvSpPr txBox="1"/>
          <p:nvPr/>
        </p:nvSpPr>
        <p:spPr>
          <a:xfrm>
            <a:off x="1026450" y="2503400"/>
            <a:ext cx="12564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9900"/>
                </a:solidFill>
                <a:latin typeface="Raleway"/>
                <a:ea typeface="Raleway"/>
                <a:cs typeface="Raleway"/>
                <a:sym typeface="Raleway"/>
              </a:rPr>
              <a:t>Increasing trust and  integration</a:t>
            </a:r>
            <a:endParaRPr sz="1200" b="1">
              <a:solidFill>
                <a:srgbClr val="FF99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5" name="Google Shape;135;p22"/>
          <p:cNvSpPr txBox="1"/>
          <p:nvPr/>
        </p:nvSpPr>
        <p:spPr>
          <a:xfrm>
            <a:off x="6512850" y="2199681"/>
            <a:ext cx="17058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9900"/>
                </a:solidFill>
                <a:latin typeface="Raleway"/>
                <a:ea typeface="Raleway"/>
                <a:cs typeface="Raleway"/>
                <a:sym typeface="Raleway"/>
              </a:rPr>
              <a:t>Increasing depth</a:t>
            </a:r>
            <a:endParaRPr sz="1200" b="1">
              <a:solidFill>
                <a:srgbClr val="FF99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9900"/>
                </a:solidFill>
                <a:latin typeface="Raleway"/>
                <a:ea typeface="Raleway"/>
                <a:cs typeface="Raleway"/>
                <a:sym typeface="Raleway"/>
              </a:rPr>
              <a:t> and breadth of</a:t>
            </a:r>
            <a:endParaRPr sz="1200" b="1">
              <a:solidFill>
                <a:srgbClr val="FF99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9900"/>
                </a:solidFill>
                <a:latin typeface="Raleway"/>
                <a:ea typeface="Raleway"/>
                <a:cs typeface="Raleway"/>
                <a:sym typeface="Raleway"/>
              </a:rPr>
              <a:t>  relationship</a:t>
            </a:r>
            <a:endParaRPr sz="1200" b="1">
              <a:solidFill>
                <a:srgbClr val="FF99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6" name="Google Shape;136;p22"/>
          <p:cNvSpPr txBox="1"/>
          <p:nvPr/>
        </p:nvSpPr>
        <p:spPr>
          <a:xfrm>
            <a:off x="1109375" y="1638763"/>
            <a:ext cx="1295400" cy="6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9900"/>
                </a:solidFill>
                <a:latin typeface="Raleway"/>
                <a:ea typeface="Raleway"/>
                <a:cs typeface="Raleway"/>
                <a:sym typeface="Raleway"/>
              </a:rPr>
              <a:t>Increasing value added   </a:t>
            </a:r>
            <a:endParaRPr sz="1200" b="1">
              <a:solidFill>
                <a:srgbClr val="FF99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7" name="Google Shape;137;p22"/>
          <p:cNvSpPr txBox="1"/>
          <p:nvPr/>
        </p:nvSpPr>
        <p:spPr>
          <a:xfrm>
            <a:off x="6264875" y="911625"/>
            <a:ext cx="22665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1">
                <a:solidFill>
                  <a:srgbClr val="FFED00"/>
                </a:solidFill>
                <a:latin typeface="Raleway"/>
                <a:ea typeface="Raleway"/>
                <a:cs typeface="Raleway"/>
                <a:sym typeface="Raleway"/>
              </a:rPr>
              <a:t>Transformational</a:t>
            </a:r>
            <a:endParaRPr sz="1800" b="1" i="1">
              <a:solidFill>
                <a:srgbClr val="FFED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8" name="Google Shape;138;p22"/>
          <p:cNvSpPr txBox="1"/>
          <p:nvPr/>
        </p:nvSpPr>
        <p:spPr>
          <a:xfrm>
            <a:off x="7040275" y="4177369"/>
            <a:ext cx="215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1">
                <a:solidFill>
                  <a:srgbClr val="FFED00"/>
                </a:solidFill>
                <a:latin typeface="Raleway"/>
                <a:ea typeface="Raleway"/>
                <a:cs typeface="Raleway"/>
                <a:sym typeface="Raleway"/>
              </a:rPr>
              <a:t>Transactional</a:t>
            </a:r>
            <a:endParaRPr sz="1800" b="1" i="1">
              <a:solidFill>
                <a:srgbClr val="FFED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39" name="Google Shape;139;p2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481" y="4779812"/>
            <a:ext cx="724225" cy="3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2" title="COLLECTIVE LOGO.jpg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46806" y="4846191"/>
            <a:ext cx="1256325" cy="24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</Words>
  <Application>Microsoft Office PowerPoint</Application>
  <PresentationFormat>On-screen Show (16:9)</PresentationFormat>
  <Paragraphs>34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Raleway</vt:lpstr>
      <vt:lpstr>Helvetica Neue</vt:lpstr>
      <vt:lpstr>Times New Roman</vt:lpstr>
      <vt:lpstr>Arial</vt:lpstr>
      <vt:lpstr>Lato</vt:lpstr>
      <vt:lpstr>Helvetica Neue Light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Partnership Pathway Pyramid</vt:lpstr>
      <vt:lpstr>PowerPoint Presentation</vt:lpstr>
      <vt:lpstr>Pairs Discussion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Technician Harrogate</cp:lastModifiedBy>
  <cp:revision>1</cp:revision>
  <dcterms:modified xsi:type="dcterms:W3CDTF">2026-06-17T12:09:17Z</dcterms:modified>
</cp:coreProperties>
</file>