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6"/>
  </p:notesMasterIdLst>
  <p:sldIdLst>
    <p:sldId id="368" r:id="rId5"/>
    <p:sldId id="4921" r:id="rId6"/>
    <p:sldId id="4914" r:id="rId7"/>
    <p:sldId id="4920" r:id="rId8"/>
    <p:sldId id="4922" r:id="rId9"/>
    <p:sldId id="4923" r:id="rId10"/>
    <p:sldId id="4924" r:id="rId11"/>
    <p:sldId id="4925" r:id="rId12"/>
    <p:sldId id="4927" r:id="rId13"/>
    <p:sldId id="4926" r:id="rId14"/>
    <p:sldId id="491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92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23EA99-5E0C-44D5-937A-B8861423E342}" v="16" dt="2026-06-17T09:28:46.3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40754" autoAdjust="0"/>
  </p:normalViewPr>
  <p:slideViewPr>
    <p:cSldViewPr snapToGrid="0">
      <p:cViewPr varScale="1">
        <p:scale>
          <a:sx n="34" d="100"/>
          <a:sy n="34" d="100"/>
        </p:scale>
        <p:origin x="2333" y="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becca Edwards" userId="e0a29aac-8a44-4c7f-a0f8-83218a99019c" providerId="ADAL" clId="{0EBD50E9-0C2E-4D8C-B644-D6B9549D8BA4}"/>
    <pc:docChg chg="undo custSel addSld delSld modSld sldOrd">
      <pc:chgData name="Rebecca Edwards" userId="e0a29aac-8a44-4c7f-a0f8-83218a99019c" providerId="ADAL" clId="{0EBD50E9-0C2E-4D8C-B644-D6B9549D8BA4}" dt="2026-06-17T09:51:06.902" v="7787" actId="115"/>
      <pc:docMkLst>
        <pc:docMk/>
      </pc:docMkLst>
      <pc:sldChg chg="modSp mod modNotesTx">
        <pc:chgData name="Rebecca Edwards" userId="e0a29aac-8a44-4c7f-a0f8-83218a99019c" providerId="ADAL" clId="{0EBD50E9-0C2E-4D8C-B644-D6B9549D8BA4}" dt="2026-06-17T06:47:05.366" v="4943" actId="20577"/>
        <pc:sldMkLst>
          <pc:docMk/>
          <pc:sldMk cId="688467843" sldId="368"/>
        </pc:sldMkLst>
        <pc:spChg chg="mod">
          <ac:chgData name="Rebecca Edwards" userId="e0a29aac-8a44-4c7f-a0f8-83218a99019c" providerId="ADAL" clId="{0EBD50E9-0C2E-4D8C-B644-D6B9549D8BA4}" dt="2026-06-16T15:23:41.266" v="3388" actId="20577"/>
          <ac:spMkLst>
            <pc:docMk/>
            <pc:sldMk cId="688467843" sldId="368"/>
            <ac:spMk id="5" creationId="{599301FA-1505-2280-9B13-24831C102666}"/>
          </ac:spMkLst>
        </pc:spChg>
      </pc:sldChg>
      <pc:sldChg chg="modSp mod">
        <pc:chgData name="Rebecca Edwards" userId="e0a29aac-8a44-4c7f-a0f8-83218a99019c" providerId="ADAL" clId="{0EBD50E9-0C2E-4D8C-B644-D6B9549D8BA4}" dt="2026-06-12T17:06:13.753" v="3067" actId="313"/>
        <pc:sldMkLst>
          <pc:docMk/>
          <pc:sldMk cId="2751323205" sldId="4913"/>
        </pc:sldMkLst>
        <pc:spChg chg="mod">
          <ac:chgData name="Rebecca Edwards" userId="e0a29aac-8a44-4c7f-a0f8-83218a99019c" providerId="ADAL" clId="{0EBD50E9-0C2E-4D8C-B644-D6B9549D8BA4}" dt="2026-06-12T17:06:13.753" v="3067" actId="313"/>
          <ac:spMkLst>
            <pc:docMk/>
            <pc:sldMk cId="2751323205" sldId="4913"/>
            <ac:spMk id="3" creationId="{CDCCEB43-B850-D5E4-9236-CBF74AC52DD2}"/>
          </ac:spMkLst>
        </pc:spChg>
      </pc:sldChg>
      <pc:sldChg chg="addSp delSp modSp mod ord modNotesTx">
        <pc:chgData name="Rebecca Edwards" userId="e0a29aac-8a44-4c7f-a0f8-83218a99019c" providerId="ADAL" clId="{0EBD50E9-0C2E-4D8C-B644-D6B9549D8BA4}" dt="2026-06-17T07:27:06.495" v="7658" actId="113"/>
        <pc:sldMkLst>
          <pc:docMk/>
          <pc:sldMk cId="165423517" sldId="4914"/>
        </pc:sldMkLst>
        <pc:spChg chg="mod">
          <ac:chgData name="Rebecca Edwards" userId="e0a29aac-8a44-4c7f-a0f8-83218a99019c" providerId="ADAL" clId="{0EBD50E9-0C2E-4D8C-B644-D6B9549D8BA4}" dt="2026-06-12T16:17:23.765" v="1721" actId="27636"/>
          <ac:spMkLst>
            <pc:docMk/>
            <pc:sldMk cId="165423517" sldId="4914"/>
            <ac:spMk id="3" creationId="{D6848F1F-10F3-AC05-A285-ACEBF5177856}"/>
          </ac:spMkLst>
        </pc:spChg>
        <pc:spChg chg="mod">
          <ac:chgData name="Rebecca Edwards" userId="e0a29aac-8a44-4c7f-a0f8-83218a99019c" providerId="ADAL" clId="{0EBD50E9-0C2E-4D8C-B644-D6B9549D8BA4}" dt="2026-06-12T15:46:55.042" v="1454" actId="27636"/>
          <ac:spMkLst>
            <pc:docMk/>
            <pc:sldMk cId="165423517" sldId="4914"/>
            <ac:spMk id="5" creationId="{F1730EFD-ACEC-C0E9-4686-37C20FF42046}"/>
          </ac:spMkLst>
        </pc:spChg>
        <pc:picChg chg="add mod">
          <ac:chgData name="Rebecca Edwards" userId="e0a29aac-8a44-4c7f-a0f8-83218a99019c" providerId="ADAL" clId="{0EBD50E9-0C2E-4D8C-B644-D6B9549D8BA4}" dt="2026-06-12T15:54:40.513" v="1550" actId="1076"/>
          <ac:picMkLst>
            <pc:docMk/>
            <pc:sldMk cId="165423517" sldId="4914"/>
            <ac:picMk id="1026" creationId="{C51802C4-D61C-4914-4506-A918E46E6B9E}"/>
          </ac:picMkLst>
        </pc:picChg>
      </pc:sldChg>
      <pc:sldChg chg="addSp delSp modSp add mod modNotesTx">
        <pc:chgData name="Rebecca Edwards" userId="e0a29aac-8a44-4c7f-a0f8-83218a99019c" providerId="ADAL" clId="{0EBD50E9-0C2E-4D8C-B644-D6B9549D8BA4}" dt="2026-06-17T05:44:04.972" v="4705" actId="12"/>
        <pc:sldMkLst>
          <pc:docMk/>
          <pc:sldMk cId="318385662" sldId="4920"/>
        </pc:sldMkLst>
        <pc:spChg chg="mod">
          <ac:chgData name="Rebecca Edwards" userId="e0a29aac-8a44-4c7f-a0f8-83218a99019c" providerId="ADAL" clId="{0EBD50E9-0C2E-4D8C-B644-D6B9549D8BA4}" dt="2026-06-12T16:18:44.977" v="1730" actId="14100"/>
          <ac:spMkLst>
            <pc:docMk/>
            <pc:sldMk cId="318385662" sldId="4920"/>
            <ac:spMk id="3" creationId="{C8A52327-A3EC-C190-A90C-D79053A98FD4}"/>
          </ac:spMkLst>
        </pc:spChg>
        <pc:spChg chg="mod">
          <ac:chgData name="Rebecca Edwards" userId="e0a29aac-8a44-4c7f-a0f8-83218a99019c" providerId="ADAL" clId="{0EBD50E9-0C2E-4D8C-B644-D6B9549D8BA4}" dt="2026-06-12T15:53:36.310" v="1508" actId="404"/>
          <ac:spMkLst>
            <pc:docMk/>
            <pc:sldMk cId="318385662" sldId="4920"/>
            <ac:spMk id="5" creationId="{27F7AE0B-2358-EEC2-9BFC-2435B80A94EB}"/>
          </ac:spMkLst>
        </pc:spChg>
        <pc:picChg chg="add mod">
          <ac:chgData name="Rebecca Edwards" userId="e0a29aac-8a44-4c7f-a0f8-83218a99019c" providerId="ADAL" clId="{0EBD50E9-0C2E-4D8C-B644-D6B9549D8BA4}" dt="2026-06-12T16:18:50.098" v="1733" actId="1076"/>
          <ac:picMkLst>
            <pc:docMk/>
            <pc:sldMk cId="318385662" sldId="4920"/>
            <ac:picMk id="6" creationId="{4505F4A1-A0A5-DF74-0765-B7E38FA83CE0}"/>
          </ac:picMkLst>
        </pc:picChg>
      </pc:sldChg>
      <pc:sldChg chg="addSp delSp modSp add del mod ord modNotesTx">
        <pc:chgData name="Rebecca Edwards" userId="e0a29aac-8a44-4c7f-a0f8-83218a99019c" providerId="ADAL" clId="{0EBD50E9-0C2E-4D8C-B644-D6B9549D8BA4}" dt="2026-06-17T09:51:06.902" v="7787" actId="115"/>
        <pc:sldMkLst>
          <pc:docMk/>
          <pc:sldMk cId="1437331896" sldId="4921"/>
        </pc:sldMkLst>
        <pc:spChg chg="mod">
          <ac:chgData name="Rebecca Edwards" userId="e0a29aac-8a44-4c7f-a0f8-83218a99019c" providerId="ADAL" clId="{0EBD50E9-0C2E-4D8C-B644-D6B9549D8BA4}" dt="2026-06-12T16:17:14.295" v="1717" actId="404"/>
          <ac:spMkLst>
            <pc:docMk/>
            <pc:sldMk cId="1437331896" sldId="4921"/>
            <ac:spMk id="3" creationId="{46FAF09C-36FE-E585-53D6-6DDC1EFC7C87}"/>
          </ac:spMkLst>
        </pc:spChg>
        <pc:spChg chg="mod">
          <ac:chgData name="Rebecca Edwards" userId="e0a29aac-8a44-4c7f-a0f8-83218a99019c" providerId="ADAL" clId="{0EBD50E9-0C2E-4D8C-B644-D6B9549D8BA4}" dt="2026-06-12T15:45:37.009" v="1434" actId="20577"/>
          <ac:spMkLst>
            <pc:docMk/>
            <pc:sldMk cId="1437331896" sldId="4921"/>
            <ac:spMk id="5" creationId="{A5019DE9-C4D5-264F-9A7A-5139B50349F2}"/>
          </ac:spMkLst>
        </pc:spChg>
        <pc:picChg chg="add mod">
          <ac:chgData name="Rebecca Edwards" userId="e0a29aac-8a44-4c7f-a0f8-83218a99019c" providerId="ADAL" clId="{0EBD50E9-0C2E-4D8C-B644-D6B9549D8BA4}" dt="2026-06-12T15:50:00.002" v="1486" actId="14100"/>
          <ac:picMkLst>
            <pc:docMk/>
            <pc:sldMk cId="1437331896" sldId="4921"/>
            <ac:picMk id="6" creationId="{0D9112F9-703A-7216-CACC-2AE580F4AC88}"/>
          </ac:picMkLst>
        </pc:picChg>
      </pc:sldChg>
      <pc:sldChg chg="addSp delSp modSp add mod modNotesTx">
        <pc:chgData name="Rebecca Edwards" userId="e0a29aac-8a44-4c7f-a0f8-83218a99019c" providerId="ADAL" clId="{0EBD50E9-0C2E-4D8C-B644-D6B9549D8BA4}" dt="2026-06-17T05:45:18.603" v="4817" actId="12"/>
        <pc:sldMkLst>
          <pc:docMk/>
          <pc:sldMk cId="3963652746" sldId="4922"/>
        </pc:sldMkLst>
        <pc:spChg chg="mod">
          <ac:chgData name="Rebecca Edwards" userId="e0a29aac-8a44-4c7f-a0f8-83218a99019c" providerId="ADAL" clId="{0EBD50E9-0C2E-4D8C-B644-D6B9549D8BA4}" dt="2026-06-12T16:20:47.007" v="1754" actId="207"/>
          <ac:spMkLst>
            <pc:docMk/>
            <pc:sldMk cId="3963652746" sldId="4922"/>
            <ac:spMk id="3" creationId="{252F5150-C627-FB88-5C14-12CC76CB72E9}"/>
          </ac:spMkLst>
        </pc:spChg>
        <pc:spChg chg="mod">
          <ac:chgData name="Rebecca Edwards" userId="e0a29aac-8a44-4c7f-a0f8-83218a99019c" providerId="ADAL" clId="{0EBD50E9-0C2E-4D8C-B644-D6B9549D8BA4}" dt="2026-06-12T15:55:42.948" v="1648" actId="404"/>
          <ac:spMkLst>
            <pc:docMk/>
            <pc:sldMk cId="3963652746" sldId="4922"/>
            <ac:spMk id="5" creationId="{F67BD82A-1E77-9A1A-195F-3675411A4645}"/>
          </ac:spMkLst>
        </pc:spChg>
        <pc:picChg chg="add mod">
          <ac:chgData name="Rebecca Edwards" userId="e0a29aac-8a44-4c7f-a0f8-83218a99019c" providerId="ADAL" clId="{0EBD50E9-0C2E-4D8C-B644-D6B9549D8BA4}" dt="2026-06-12T17:06:05.259" v="3066" actId="1076"/>
          <ac:picMkLst>
            <pc:docMk/>
            <pc:sldMk cId="3963652746" sldId="4922"/>
            <ac:picMk id="11" creationId="{4B60B0A6-748F-FE0E-3F30-ED1D046BDF63}"/>
          </ac:picMkLst>
        </pc:picChg>
      </pc:sldChg>
      <pc:sldChg chg="addSp delSp modSp add mod modNotesTx">
        <pc:chgData name="Rebecca Edwards" userId="e0a29aac-8a44-4c7f-a0f8-83218a99019c" providerId="ADAL" clId="{0EBD50E9-0C2E-4D8C-B644-D6B9549D8BA4}" dt="2026-06-17T05:46:47.899" v="4848" actId="20577"/>
        <pc:sldMkLst>
          <pc:docMk/>
          <pc:sldMk cId="1978929001" sldId="4923"/>
        </pc:sldMkLst>
        <pc:spChg chg="mod">
          <ac:chgData name="Rebecca Edwards" userId="e0a29aac-8a44-4c7f-a0f8-83218a99019c" providerId="ADAL" clId="{0EBD50E9-0C2E-4D8C-B644-D6B9549D8BA4}" dt="2026-06-12T16:23:03.761" v="1771" actId="27636"/>
          <ac:spMkLst>
            <pc:docMk/>
            <pc:sldMk cId="1978929001" sldId="4923"/>
            <ac:spMk id="3" creationId="{3E3DFCDC-D742-CEBE-E567-FF992F9D1BA6}"/>
          </ac:spMkLst>
        </pc:spChg>
        <pc:spChg chg="mod">
          <ac:chgData name="Rebecca Edwards" userId="e0a29aac-8a44-4c7f-a0f8-83218a99019c" providerId="ADAL" clId="{0EBD50E9-0C2E-4D8C-B644-D6B9549D8BA4}" dt="2026-06-12T15:57:07.846" v="1664" actId="404"/>
          <ac:spMkLst>
            <pc:docMk/>
            <pc:sldMk cId="1978929001" sldId="4923"/>
            <ac:spMk id="5" creationId="{928D31BB-1869-0E7A-F846-5ED28C7F292E}"/>
          </ac:spMkLst>
        </pc:spChg>
        <pc:picChg chg="add mod">
          <ac:chgData name="Rebecca Edwards" userId="e0a29aac-8a44-4c7f-a0f8-83218a99019c" providerId="ADAL" clId="{0EBD50E9-0C2E-4D8C-B644-D6B9549D8BA4}" dt="2026-06-12T16:23:08.939" v="1772" actId="14100"/>
          <ac:picMkLst>
            <pc:docMk/>
            <pc:sldMk cId="1978929001" sldId="4923"/>
            <ac:picMk id="6" creationId="{61E9690E-9D40-BBA6-DE63-2396801F083F}"/>
          </ac:picMkLst>
        </pc:picChg>
      </pc:sldChg>
      <pc:sldChg chg="addSp delSp modSp add mod modNotesTx">
        <pc:chgData name="Rebecca Edwards" userId="e0a29aac-8a44-4c7f-a0f8-83218a99019c" providerId="ADAL" clId="{0EBD50E9-0C2E-4D8C-B644-D6B9549D8BA4}" dt="2026-06-17T07:29:06.997" v="7698" actId="313"/>
        <pc:sldMkLst>
          <pc:docMk/>
          <pc:sldMk cId="815169456" sldId="4924"/>
        </pc:sldMkLst>
        <pc:spChg chg="mod">
          <ac:chgData name="Rebecca Edwards" userId="e0a29aac-8a44-4c7f-a0f8-83218a99019c" providerId="ADAL" clId="{0EBD50E9-0C2E-4D8C-B644-D6B9549D8BA4}" dt="2026-06-17T06:48:55.351" v="5068" actId="20577"/>
          <ac:spMkLst>
            <pc:docMk/>
            <pc:sldMk cId="815169456" sldId="4924"/>
            <ac:spMk id="3" creationId="{C02AC7DD-180B-4535-F0A1-9C2B885BA576}"/>
          </ac:spMkLst>
        </pc:spChg>
        <pc:spChg chg="mod">
          <ac:chgData name="Rebecca Edwards" userId="e0a29aac-8a44-4c7f-a0f8-83218a99019c" providerId="ADAL" clId="{0EBD50E9-0C2E-4D8C-B644-D6B9549D8BA4}" dt="2026-06-12T15:59:46.033" v="1677" actId="207"/>
          <ac:spMkLst>
            <pc:docMk/>
            <pc:sldMk cId="815169456" sldId="4924"/>
            <ac:spMk id="5" creationId="{A9CC3976-0F4D-C823-847D-E4FF6F053E7E}"/>
          </ac:spMkLst>
        </pc:spChg>
        <pc:picChg chg="add mod">
          <ac:chgData name="Rebecca Edwards" userId="e0a29aac-8a44-4c7f-a0f8-83218a99019c" providerId="ADAL" clId="{0EBD50E9-0C2E-4D8C-B644-D6B9549D8BA4}" dt="2026-06-12T16:35:18.650" v="2182" actId="1076"/>
          <ac:picMkLst>
            <pc:docMk/>
            <pc:sldMk cId="815169456" sldId="4924"/>
            <ac:picMk id="6" creationId="{B29AF6CF-77C6-36BD-3CB0-29567BDECDFF}"/>
          </ac:picMkLst>
        </pc:picChg>
      </pc:sldChg>
      <pc:sldChg chg="addSp delSp modSp add mod modNotesTx">
        <pc:chgData name="Rebecca Edwards" userId="e0a29aac-8a44-4c7f-a0f8-83218a99019c" providerId="ADAL" clId="{0EBD50E9-0C2E-4D8C-B644-D6B9549D8BA4}" dt="2026-06-17T07:29:26.171" v="7708" actId="20577"/>
        <pc:sldMkLst>
          <pc:docMk/>
          <pc:sldMk cId="1656650029" sldId="4925"/>
        </pc:sldMkLst>
        <pc:spChg chg="mod">
          <ac:chgData name="Rebecca Edwards" userId="e0a29aac-8a44-4c7f-a0f8-83218a99019c" providerId="ADAL" clId="{0EBD50E9-0C2E-4D8C-B644-D6B9549D8BA4}" dt="2026-06-12T16:35:44.994" v="2184" actId="404"/>
          <ac:spMkLst>
            <pc:docMk/>
            <pc:sldMk cId="1656650029" sldId="4925"/>
            <ac:spMk id="3" creationId="{A85BA10E-03B7-7FB3-C66F-56BAB716F21B}"/>
          </ac:spMkLst>
        </pc:spChg>
        <pc:spChg chg="mod">
          <ac:chgData name="Rebecca Edwards" userId="e0a29aac-8a44-4c7f-a0f8-83218a99019c" providerId="ADAL" clId="{0EBD50E9-0C2E-4D8C-B644-D6B9549D8BA4}" dt="2026-06-12T16:35:52.682" v="2185" actId="14100"/>
          <ac:spMkLst>
            <pc:docMk/>
            <pc:sldMk cId="1656650029" sldId="4925"/>
            <ac:spMk id="5" creationId="{B9A067A5-E0CB-DDED-1697-8D9A2AA8EC10}"/>
          </ac:spMkLst>
        </pc:spChg>
        <pc:picChg chg="add mod">
          <ac:chgData name="Rebecca Edwards" userId="e0a29aac-8a44-4c7f-a0f8-83218a99019c" providerId="ADAL" clId="{0EBD50E9-0C2E-4D8C-B644-D6B9549D8BA4}" dt="2026-06-12T16:37:31.876" v="2192" actId="1076"/>
          <ac:picMkLst>
            <pc:docMk/>
            <pc:sldMk cId="1656650029" sldId="4925"/>
            <ac:picMk id="11" creationId="{3DFB04E7-D0D7-9CEC-2099-0EAD22301368}"/>
          </ac:picMkLst>
        </pc:picChg>
      </pc:sldChg>
      <pc:sldChg chg="addSp delSp modSp add mod modNotesTx">
        <pc:chgData name="Rebecca Edwards" userId="e0a29aac-8a44-4c7f-a0f8-83218a99019c" providerId="ADAL" clId="{0EBD50E9-0C2E-4D8C-B644-D6B9549D8BA4}" dt="2026-06-17T07:32:08.559" v="7746" actId="20577"/>
        <pc:sldMkLst>
          <pc:docMk/>
          <pc:sldMk cId="674128912" sldId="4926"/>
        </pc:sldMkLst>
        <pc:spChg chg="mod">
          <ac:chgData name="Rebecca Edwards" userId="e0a29aac-8a44-4c7f-a0f8-83218a99019c" providerId="ADAL" clId="{0EBD50E9-0C2E-4D8C-B644-D6B9549D8BA4}" dt="2026-06-12T17:00:25.800" v="3049" actId="27636"/>
          <ac:spMkLst>
            <pc:docMk/>
            <pc:sldMk cId="674128912" sldId="4926"/>
            <ac:spMk id="3" creationId="{20496699-E5DD-F216-575D-3497D022E3B5}"/>
          </ac:spMkLst>
        </pc:spChg>
        <pc:spChg chg="mod">
          <ac:chgData name="Rebecca Edwards" userId="e0a29aac-8a44-4c7f-a0f8-83218a99019c" providerId="ADAL" clId="{0EBD50E9-0C2E-4D8C-B644-D6B9549D8BA4}" dt="2026-06-12T17:00:35.180" v="3051" actId="14100"/>
          <ac:spMkLst>
            <pc:docMk/>
            <pc:sldMk cId="674128912" sldId="4926"/>
            <ac:spMk id="5" creationId="{A1E2D1FB-0770-36AB-FD9C-BEAB6FB52FC5}"/>
          </ac:spMkLst>
        </pc:spChg>
        <pc:picChg chg="add mod">
          <ac:chgData name="Rebecca Edwards" userId="e0a29aac-8a44-4c7f-a0f8-83218a99019c" providerId="ADAL" clId="{0EBD50E9-0C2E-4D8C-B644-D6B9549D8BA4}" dt="2026-06-12T17:04:03.547" v="3060" actId="1076"/>
          <ac:picMkLst>
            <pc:docMk/>
            <pc:sldMk cId="674128912" sldId="4926"/>
            <ac:picMk id="9" creationId="{17216970-6516-278C-7E17-29AFACB8FB55}"/>
          </ac:picMkLst>
        </pc:picChg>
      </pc:sldChg>
      <pc:sldChg chg="addSp delSp modSp add mod modNotesTx">
        <pc:chgData name="Rebecca Edwards" userId="e0a29aac-8a44-4c7f-a0f8-83218a99019c" providerId="ADAL" clId="{0EBD50E9-0C2E-4D8C-B644-D6B9549D8BA4}" dt="2026-06-17T07:29:59.254" v="7717" actId="20577"/>
        <pc:sldMkLst>
          <pc:docMk/>
          <pc:sldMk cId="2802100308" sldId="4927"/>
        </pc:sldMkLst>
        <pc:spChg chg="mod">
          <ac:chgData name="Rebecca Edwards" userId="e0a29aac-8a44-4c7f-a0f8-83218a99019c" providerId="ADAL" clId="{0EBD50E9-0C2E-4D8C-B644-D6B9549D8BA4}" dt="2026-06-17T07:01:21.292" v="6022" actId="14100"/>
          <ac:spMkLst>
            <pc:docMk/>
            <pc:sldMk cId="2802100308" sldId="4927"/>
            <ac:spMk id="3" creationId="{6E405DCD-2B29-9A39-01CB-E3BCA1ED01CA}"/>
          </ac:spMkLst>
        </pc:spChg>
        <pc:spChg chg="mod">
          <ac:chgData name="Rebecca Edwards" userId="e0a29aac-8a44-4c7f-a0f8-83218a99019c" providerId="ADAL" clId="{0EBD50E9-0C2E-4D8C-B644-D6B9549D8BA4}" dt="2026-06-17T07:02:20.080" v="6070" actId="5793"/>
          <ac:spMkLst>
            <pc:docMk/>
            <pc:sldMk cId="2802100308" sldId="4927"/>
            <ac:spMk id="5" creationId="{28A1E092-5C7F-FEB6-1547-D3A10D1DF2B1}"/>
          </ac:spMkLst>
        </pc:spChg>
        <pc:picChg chg="add mod">
          <ac:chgData name="Rebecca Edwards" userId="e0a29aac-8a44-4c7f-a0f8-83218a99019c" providerId="ADAL" clId="{0EBD50E9-0C2E-4D8C-B644-D6B9549D8BA4}" dt="2026-06-17T07:01:23.718" v="6023" actId="1076"/>
          <ac:picMkLst>
            <pc:docMk/>
            <pc:sldMk cId="2802100308" sldId="4927"/>
            <ac:picMk id="4" creationId="{051EF556-339B-A112-474B-4A9CD26B1AF4}"/>
          </ac:picMkLst>
        </pc:picChg>
        <pc:picChg chg="del">
          <ac:chgData name="Rebecca Edwards" userId="e0a29aac-8a44-4c7f-a0f8-83218a99019c" providerId="ADAL" clId="{0EBD50E9-0C2E-4D8C-B644-D6B9549D8BA4}" dt="2026-06-16T16:05:53.527" v="4656" actId="478"/>
          <ac:picMkLst>
            <pc:docMk/>
            <pc:sldMk cId="2802100308" sldId="4927"/>
            <ac:picMk id="11" creationId="{48CB4602-BDFB-A2A7-BF52-48CB7DB5CE13}"/>
          </ac:picMkLst>
        </pc:picChg>
      </pc:sldChg>
      <pc:sldChg chg="new del">
        <pc:chgData name="Rebecca Edwards" userId="e0a29aac-8a44-4c7f-a0f8-83218a99019c" providerId="ADAL" clId="{0EBD50E9-0C2E-4D8C-B644-D6B9549D8BA4}" dt="2026-06-16T16:05:19.074" v="4646" actId="680"/>
        <pc:sldMkLst>
          <pc:docMk/>
          <pc:sldMk cId="3683527055" sldId="4927"/>
        </pc:sldMkLst>
      </pc:sldChg>
      <pc:sldMasterChg chg="delSldLayout">
        <pc:chgData name="Rebecca Edwards" userId="e0a29aac-8a44-4c7f-a0f8-83218a99019c" providerId="ADAL" clId="{0EBD50E9-0C2E-4D8C-B644-D6B9549D8BA4}" dt="2026-06-12T15:02:01.119" v="130" actId="47"/>
        <pc:sldMasterMkLst>
          <pc:docMk/>
          <pc:sldMasterMk cId="887572266" sldId="2147483660"/>
        </pc:sldMasterMkLst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324109-5F83-4B66-94C9-46ED1328DD98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564CAB-A685-42D6-99EF-4A03372A2A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76366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564CAB-A685-42D6-99EF-4A03372A2A4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56285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E19F94-279B-68FF-BCC8-7988CF1B51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6235B3-032B-63D9-AD1D-484F4185BD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20D24A-214D-8CED-3610-94A065EB0B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BECCA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Research and innovation in the UK is world leading – but there is a risk with pressures on universities – this won’t always be a case, owing to short term decision making over realizing the long-term impact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What our task and finish group is highlight is that there is much we can – and arguably must – do ensure research is financially sustainable during unprecedent financial pressures on the sector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We are currently writing the report for Research England – which will detail next steps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If you are interested in being part of the solution – and squaring the circle - please reach out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092649-67CC-1A4D-EAE1-D7D81F0495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564CAB-A685-42D6-99EF-4A03372A2A4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03017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564CAB-A685-42D6-99EF-4A03372A2A4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31362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526869-67A7-8CB9-19B2-9D42A1E5E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A904B1-0329-5725-72A1-72D99DDFC7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D7965F-15A8-74C1-7406-B1536D5144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BECCA: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Welcome, and thank you for attending this session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We are here today, to give you an update on cross sector work, exploring the impact of the current financial pressures on the UK University sector on research activity 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Back in summer 2024, ARMA surveyed its membership to understand the impact of the financial pressures on universities in relation to externally funded research -  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dirty="0"/>
              <a:t>This revealed some concerning trends, including signs of strain on the sector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dirty="0"/>
              <a:t>Resulting in changing behaviours in the approach – e.g. on support for certain ECR funding schemes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dirty="0"/>
              <a:t>Which indicated concerns re research culture which may impact national capability research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Coupled with work undertaken by other interest groups, and national data indicating declining recovery rates on research, this indicated a need for further action across our professional body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u="sng" dirty="0"/>
              <a:t>For example, most recently </a:t>
            </a:r>
            <a:r>
              <a:rPr lang="en-GB" sz="1200" b="1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Universities UK survey shows worsening picture but more optimism about future backing for research</a:t>
            </a:r>
            <a:r>
              <a:rPr lang="en-GB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there has been a 12 percentage point leap in the number of UK universities reporting cutbacks to research</a:t>
            </a:r>
            <a:endParaRPr lang="en-GB" u="sng" dirty="0"/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A00D9B-486B-2BDF-0DFA-359003633F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564CAB-A685-42D6-99EF-4A03372A2A4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27368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BECCA: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The Task and Finish Group was established to consider the growing financial pressures affecting research delivery across the higher education sector.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1" dirty="0"/>
              <a:t>Its purpose was to identify practical actions to support the long-term sustainability of the UK research base.</a:t>
            </a:r>
            <a:endParaRPr lang="en-GB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The group brought together insight from research management, research finance, current academic research wider professional services colleagues.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We’ve been exploring how current funding models, institutional pressures and increasing operational requirements are shaping behaviours across the research lifecycle.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The group aimed to move beyond describing the problem, and to identify where funders, institutions, ARMA and sector bodies can work together.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Our approach recognises that research sustainability is a shared responsibility across the system.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Our insight has been formed from an additional survey of membership, two participatory workshops funded by Research England and our collective experience.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Our aim has been to articulate actions which are needed to ensure research is financially sustainable and excellence is maintained during these financially pressured times.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u="sng" dirty="0"/>
              <a:t>So what did this deeper dive across our professional reveal?</a:t>
            </a:r>
            <a:endParaRPr lang="en-GB" b="1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564CAB-A685-42D6-99EF-4A03372A2A4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43631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CCBDDE-F9A3-05FD-9B26-05F32044DD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0DE818-2F6C-9900-FC72-FF02F1FF20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DC5C24-55D3-C8CB-D534-A003811610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CHARLES 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200" dirty="0"/>
              <a:t>Financial pressures across higher education are already changing behaviours across the research lifecycle.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7292CC"/>
                </a:solidFill>
              </a:rPr>
              <a:t>Action is needed now to ensure financial constraint does not erode the UK’s research capability, reputation or attractiveness.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200" dirty="0"/>
              <a:t>Research is too often framed as a financial “loss” without understanding value 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7292CC"/>
                </a:solidFill>
              </a:rPr>
              <a:t>Financial pressure is affecting research culture, particularly for early and mid-career researchers.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200" dirty="0"/>
              <a:t>Reduced institutional capacity and discretionary funding mean there is less scope to invest in pipeline development, mentoring, pump-priming and routes into external funding.</a:t>
            </a:r>
            <a:endParaRPr lang="en-IE" sz="1200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BD3334-408A-466D-B382-E8F731F5B0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564CAB-A685-42D6-99EF-4A03372A2A4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5252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C8C50F-0979-3BCA-A5A4-01ADA527B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80B26D-31C0-FAF7-0B53-73212FF060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B84654-FC3F-92AD-9A36-94F51EC99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CHARLES: 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/>
              <a:t>Research finance is a specialist area, but it is not always well understood, valued or used effectively by wider university professional services, funders or academics.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7292CC"/>
                </a:solidFill>
              </a:rPr>
              <a:t>Need to raise awareness of research finance as a strategic capability, including through engagement with other professional bodies such as BUFDG.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/>
              <a:t>Post-award activity is becoming increasingly complex and burdensome.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7292CC"/>
                </a:solidFill>
              </a:rPr>
              <a:t>Post-award work remains under-recognised, despite being central to financial sustainability, compliance, delivery confidence and researcher experience.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/>
              <a:t>Professional services capacity is being squeezed at the same time as funder requirements are increasing.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7292CC"/>
                </a:solidFill>
              </a:rPr>
              <a:t>This creates a risk that delivery capacity is weakened precisely when the system needs it most.</a:t>
            </a:r>
            <a:endParaRPr lang="en-IE" dirty="0">
              <a:solidFill>
                <a:srgbClr val="7292CC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9B91C9-3E91-877E-80D5-88EF45E21E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564CAB-A685-42D6-99EF-4A03372A2A4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82947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01FF59-5DA6-D0C3-5F1F-A9F20B236C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A71482-3BA7-1F87-4873-D2279888A5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F46B66-7268-66CC-9783-4EFA1F09EE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CHARLES: </a:t>
            </a:r>
            <a:endParaRPr lang="en-GB" b="1" i="0" dirty="0"/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/>
              <a:t>Funder engagement on research funding policy and operations could be strengthened.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7292CC"/>
                </a:solidFill>
              </a:rPr>
              <a:t>This needs to be distinct from engagement with researchers on research topics and funding priorities.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/>
              <a:t>The people who make funding work in practice should be more systematically involved in the design, implementation and review of funding mechanisms.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7292CC"/>
                </a:solidFill>
              </a:rPr>
              <a:t>There is strong appetite for ARMA to provide a collective voice for the profession.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/>
              <a:t>There is also appetite for ARMA to develop practical resources and support sector-wide influence on the conditions needed for sustainable research delivery.</a:t>
            </a:r>
            <a:endParaRPr lang="en-IE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21E5B0-2546-E75D-0B0B-6BAE7F7816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564CAB-A685-42D6-99EF-4A03372A2A4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42703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AF58E7-E671-773A-0EF1-A935E2233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CA4131-E2AC-403A-7279-21999F4C35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1BCE61-C334-8ECF-6EEA-DE58CA527F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BECCA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Overall, this paints a challenging picture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Now face a crossroads – whether this continues, or whether agree and progress actions that can ensure research becomes more financially sustainable – or we take action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Emerging from the task and finish insights are recommended actions for funders, institutions and ARMA.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To funders:</a:t>
            </a:r>
          </a:p>
          <a:p>
            <a:pPr marL="628650" lvl="1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/>
              <a:t>Engage research finance and professional services colleagues in scheme design and review.</a:t>
            </a:r>
          </a:p>
          <a:p>
            <a:pPr marL="628650" lvl="1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7292CC"/>
                </a:solidFill>
              </a:rPr>
              <a:t>Assess how funding models influence institutional behaviour and research culture.</a:t>
            </a:r>
          </a:p>
          <a:p>
            <a:pPr marL="628650" lvl="1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/>
              <a:t>Harmonise audit, assurance, terms and reporting requirements across funders.</a:t>
            </a:r>
          </a:p>
          <a:p>
            <a:pPr marL="628650" lvl="1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7292CC"/>
                </a:solidFill>
              </a:rPr>
              <a:t>Reduce delays between funding decisions, grant offers and project start dates.</a:t>
            </a:r>
          </a:p>
          <a:p>
            <a:pPr marL="628650" lvl="1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/>
              <a:t>Increase recovery of the full economic cost of research.</a:t>
            </a:r>
          </a:p>
          <a:p>
            <a:pPr marL="628650" lvl="1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7292CC"/>
                </a:solidFill>
              </a:rPr>
              <a:t>Recognise and fund the real costs of delivery, including project management, compliance, reporting, partnerships, assurance and impact.</a:t>
            </a:r>
          </a:p>
          <a:p>
            <a:pPr marL="628650" lvl="1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/>
              <a:t>Build review points into grant management e.g. to take into account inflation </a:t>
            </a:r>
          </a:p>
          <a:p>
            <a:pPr marL="628650" lvl="1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7292CC"/>
                </a:solidFill>
              </a:rPr>
              <a:t>Reduce cumulative reporting burdens across accountability frameworks.</a:t>
            </a:r>
          </a:p>
          <a:p>
            <a:pPr marL="628650" lvl="1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/>
              <a:t>Work collectively with the sector to improve efficiency and avoid duplication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63DAC9-6063-F86D-E52B-FD959CB365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564CAB-A685-42D6-99EF-4A03372A2A4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00501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644DBB-7E09-1F95-A1C4-D5A5D0732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3CF2A0-A241-9697-6E21-55F69CA795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65CD82-4327-1A1F-FCC3-AC1B23FD50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GB" sz="1200" dirty="0"/>
              <a:t>BECCA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200" dirty="0"/>
              <a:t>Treat research sustainability as a strategic capability (not just operational) &gt; draw on the expertise of those colleagues who understand how it works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7292CC"/>
                </a:solidFill>
              </a:rPr>
              <a:t>Strengthen joined-up working across professional services 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200" dirty="0"/>
              <a:t>Build research finance understanding and confidence across the institution.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7292CC"/>
                </a:solidFill>
              </a:rPr>
              <a:t>Articulate the wider value of research beyond award income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200" dirty="0"/>
              <a:t>Protect delivery capacity as well as income-generation capacity.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7292CC"/>
                </a:solidFill>
              </a:rPr>
              <a:t>Ensure professional infrastructure is in place to manage risk, compliance, funder relationships and partner delivery.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200" dirty="0"/>
              <a:t>Reduce disproportionate internal bureaucracy, duplicate checks and unnecessary approvals.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7292CC"/>
                </a:solidFill>
              </a:rPr>
              <a:t>Take a proportionate approach to low-risk contracts, approvals and negotiations.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200" dirty="0"/>
              <a:t>Continue investing in research culture and routes into funding for early and mid-career researchers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7292CC"/>
                </a:solidFill>
              </a:rPr>
              <a:t>Recognise that weakening early and mid-career support risks damaging the future research pipeline.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C3F1A6-EE80-4F63-BD57-5D5C1BC2F1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564CAB-A685-42D6-99EF-4A03372A2A4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99518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EC9773-3875-AAD1-66C2-7732C2A5B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4E26B2-A3D4-DE3D-72EF-C723131F34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90B198-BF50-1E69-26AD-E10B856940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GB" sz="1200" b="1" dirty="0"/>
              <a:t>BECCA: 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200" b="1" dirty="0"/>
              <a:t>Create shared tools, training and resources</a:t>
            </a:r>
            <a:r>
              <a:rPr lang="en-GB" sz="1200" dirty="0"/>
              <a:t> to help the sector communicate research finance sustainability clearly.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200" b="1" dirty="0">
                <a:solidFill>
                  <a:srgbClr val="7292CC"/>
                </a:solidFill>
              </a:rPr>
              <a:t>Develop funder-facing good practice principles</a:t>
            </a:r>
            <a:r>
              <a:rPr lang="en-GB" sz="1200" dirty="0">
                <a:solidFill>
                  <a:srgbClr val="7292CC"/>
                </a:solidFill>
              </a:rPr>
              <a:t> on proportionate, realistic and sustainable funding processes. 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200" b="1" dirty="0"/>
              <a:t>Work with BUFDG and other professional bodies</a:t>
            </a:r>
            <a:r>
              <a:rPr lang="en-GB" sz="1200" dirty="0"/>
              <a:t> to build common language across research, finance and professional services. 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200" b="1" dirty="0">
                <a:solidFill>
                  <a:srgbClr val="7292CC"/>
                </a:solidFill>
              </a:rPr>
              <a:t>Amplify insight from the profession</a:t>
            </a:r>
            <a:r>
              <a:rPr lang="en-GB" sz="1200" dirty="0">
                <a:solidFill>
                  <a:srgbClr val="7292CC"/>
                </a:solidFill>
              </a:rPr>
              <a:t> so research managers’ experience informs sector policy and funder practice. 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200" b="1" dirty="0"/>
              <a:t>Keep the work moving</a:t>
            </a:r>
            <a:r>
              <a:rPr lang="en-GB" sz="1200" dirty="0"/>
              <a:t> through follow-up engagement, case studies and practical outputs.</a:t>
            </a:r>
            <a:endParaRPr lang="en-GB" sz="1200" dirty="0">
              <a:solidFill>
                <a:srgbClr val="7292CC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207D9F-D767-8A63-68CB-C6D5722DFF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564CAB-A685-42D6-99EF-4A03372A2A4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8412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0670" y="5929931"/>
            <a:ext cx="10985502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603248" y="1287496"/>
            <a:ext cx="10985502" cy="2324101"/>
          </a:xfrm>
          <a:prstGeom prst="rect">
            <a:avLst/>
          </a:prstGeom>
        </p:spPr>
        <p:txBody>
          <a:bodyPr anchor="b"/>
          <a:lstStyle>
            <a:lvl1pPr>
              <a:defRPr sz="5800" spc="-116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0671" y="3611595"/>
            <a:ext cx="10985501" cy="952501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45244562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8143035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4889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Slide Subtitle</a:t>
            </a:r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03250" y="2124252"/>
            <a:ext cx="4889500" cy="4128315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660384004_1290x1720.jpg"/>
          <p:cNvSpPr>
            <a:spLocks noGrp="1"/>
          </p:cNvSpPr>
          <p:nvPr>
            <p:ph type="pic" idx="22"/>
          </p:nvPr>
        </p:nvSpPr>
        <p:spPr>
          <a:xfrm>
            <a:off x="6096000" y="-203633"/>
            <a:ext cx="5458437" cy="727791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en-US"/>
              <a:t>Click icon to add picture</a:t>
            </a:r>
            <a:endParaRPr/>
          </a:p>
        </p:txBody>
      </p:sp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4889500" cy="71755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7736112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603248" y="2266950"/>
            <a:ext cx="10985502" cy="2324100"/>
          </a:xfrm>
          <a:prstGeom prst="rect">
            <a:avLst/>
          </a:prstGeom>
        </p:spPr>
        <p:txBody>
          <a:bodyPr anchor="ctr"/>
          <a:lstStyle>
            <a:lvl1pPr>
              <a:defRPr sz="5800" b="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000750" y="6488825"/>
            <a:ext cx="243656" cy="24109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0656796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10985500" cy="717475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Slide Subtitle</a:t>
            </a:r>
          </a:p>
        </p:txBody>
      </p:sp>
      <p:sp>
        <p:nvSpPr>
          <p:cNvPr id="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0606994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10985500" cy="717550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89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Agenda Subtitle</a:t>
            </a:r>
          </a:p>
        </p:txBody>
      </p:sp>
      <p:sp>
        <p:nvSpPr>
          <p:cNvPr id="90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1pPr>
            <a:lvl2pPr marL="0" indent="2286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2pPr>
            <a:lvl3pPr marL="0" indent="4572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3pPr>
            <a:lvl4pPr marL="0" indent="6858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4pPr>
            <a:lvl5pPr marL="0" indent="9144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9367737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0" y="537964"/>
            <a:ext cx="10985500" cy="3620792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1pPr>
            <a:lvl2pPr marL="0" indent="2286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2pPr>
            <a:lvl3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3pPr>
            <a:lvl4pPr marL="0" indent="6858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4pPr>
            <a:lvl5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4131090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Fact information</a:t>
            </a:r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1542808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5012" y="5337727"/>
            <a:ext cx="10100026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Attribution</a:t>
            </a:r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876962" y="2469930"/>
            <a:ext cx="10438077" cy="1918140"/>
          </a:xfrm>
          <a:prstGeom prst="rect">
            <a:avLst/>
          </a:prstGeom>
        </p:spPr>
        <p:txBody>
          <a:bodyPr/>
          <a:lstStyle>
            <a:lvl1pPr marL="319462" indent="-2349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319462" indent="-63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319462" indent="2222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319462" indent="4508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319462" indent="6794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03716405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Image"/>
          <p:cNvSpPr>
            <a:spLocks noGrp="1"/>
          </p:cNvSpPr>
          <p:nvPr>
            <p:ph type="pic" sz="quarter" idx="21"/>
          </p:nvPr>
        </p:nvSpPr>
        <p:spPr>
          <a:xfrm>
            <a:off x="7880350" y="508000"/>
            <a:ext cx="3719550" cy="297483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en-US"/>
              <a:t>Click icon to add picture</a:t>
            </a:r>
            <a:endParaRPr/>
          </a:p>
        </p:txBody>
      </p:sp>
      <p:sp>
        <p:nvSpPr>
          <p:cNvPr id="125" name="Image"/>
          <p:cNvSpPr>
            <a:spLocks noGrp="1"/>
          </p:cNvSpPr>
          <p:nvPr>
            <p:ph type="pic" sz="half" idx="22"/>
          </p:nvPr>
        </p:nvSpPr>
        <p:spPr>
          <a:xfrm>
            <a:off x="6750050" y="1989138"/>
            <a:ext cx="5219700" cy="607509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en-US"/>
              <a:t>Click icon to add picture</a:t>
            </a:r>
            <a:endParaRPr/>
          </a:p>
        </p:txBody>
      </p:sp>
      <p:sp>
        <p:nvSpPr>
          <p:cNvPr id="126" name="Image"/>
          <p:cNvSpPr>
            <a:spLocks noGrp="1"/>
          </p:cNvSpPr>
          <p:nvPr>
            <p:ph type="pic" idx="23"/>
          </p:nvPr>
        </p:nvSpPr>
        <p:spPr>
          <a:xfrm>
            <a:off x="-69850" y="247650"/>
            <a:ext cx="8305800" cy="622935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en-US"/>
              <a:t>Click icon to add picture</a:t>
            </a:r>
            <a:endParaRPr/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47340298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Image"/>
          <p:cNvSpPr>
            <a:spLocks noGrp="1"/>
          </p:cNvSpPr>
          <p:nvPr>
            <p:ph type="pic" idx="21"/>
          </p:nvPr>
        </p:nvSpPr>
        <p:spPr>
          <a:xfrm>
            <a:off x="-666750" y="-2762250"/>
            <a:ext cx="13525500" cy="108204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en-US"/>
              <a:t>Click icon to add picture</a:t>
            </a:r>
            <a:endParaRPr/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0263117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10985500" cy="7165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0" y="2124252"/>
            <a:ext cx="10985500" cy="41280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000750" y="6486708"/>
            <a:ext cx="243656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292100">
              <a:defRPr sz="9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87572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transition spd="med"/>
  <p:txStyles>
    <p:titleStyle>
      <a:lvl1pPr marL="0" marR="0" indent="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6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2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8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4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30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6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2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8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8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6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4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2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40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8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6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4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2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6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2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8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4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30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6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2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8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634A38-B56F-EE2D-0FDA-9FFD84BA6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3E6FB41-9174-9035-B691-A4A29D87CE6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2"/>
            <a:ext cx="6858001" cy="12191998"/>
          </a:xfrm>
          <a:prstGeom prst="rect">
            <a:avLst/>
          </a:prstGeom>
        </p:spPr>
      </p:pic>
      <p:sp>
        <p:nvSpPr>
          <p:cNvPr id="5" name="Strategy…">
            <a:extLst>
              <a:ext uri="{FF2B5EF4-FFF2-40B4-BE49-F238E27FC236}">
                <a16:creationId xmlns:a16="http://schemas.microsoft.com/office/drawing/2014/main" id="{599301FA-1505-2280-9B13-24831C102666}"/>
              </a:ext>
            </a:extLst>
          </p:cNvPr>
          <p:cNvSpPr txBox="1">
            <a:spLocks/>
          </p:cNvSpPr>
          <p:nvPr/>
        </p:nvSpPr>
        <p:spPr>
          <a:xfrm>
            <a:off x="474132" y="2566737"/>
            <a:ext cx="11300774" cy="42912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 fontScale="77500" lnSpcReduction="20000"/>
          </a:bodyPr>
          <a:lstStyle>
            <a:lvl1pPr marL="0" marR="0" indent="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2286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2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8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4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r>
              <a:rPr lang="en-GB" sz="3800" dirty="0">
                <a:solidFill>
                  <a:schemeClr val="bg1"/>
                </a:solidFill>
              </a:rPr>
              <a:t>Squaring the Circle: Is Sustainable Research Finance Possible?</a:t>
            </a:r>
          </a:p>
          <a:p>
            <a:pPr marL="0" marR="0" lvl="0" indent="0" algn="l" defTabSz="41275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kumimoji="0" lang="en-GB" sz="4400" i="0" u="none" strike="noStrike" kern="0" cap="none" spc="-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lvetica" pitchFamily="2" charset="0"/>
              <a:ea typeface="Helvetica Neue Thin" panose="020B0403020202020204" pitchFamily="34" charset="0"/>
              <a:cs typeface="Helvetica"/>
              <a:sym typeface="Helvetica"/>
            </a:endParaRPr>
          </a:p>
          <a:p>
            <a:r>
              <a:rPr lang="en-GB" dirty="0">
                <a:solidFill>
                  <a:schemeClr val="bg1"/>
                </a:solidFill>
              </a:rPr>
              <a:t>Dr Rebecca Edwards</a:t>
            </a:r>
          </a:p>
          <a:p>
            <a:r>
              <a:rPr lang="en-GB" b="0" dirty="0">
                <a:solidFill>
                  <a:schemeClr val="bg1"/>
                </a:solidFill>
              </a:rPr>
              <a:t>Head of Research and Knowledge Exchange Development and Delivery</a:t>
            </a:r>
          </a:p>
          <a:p>
            <a:r>
              <a:rPr lang="en-GB" b="0" dirty="0">
                <a:solidFill>
                  <a:schemeClr val="bg1"/>
                </a:solidFill>
              </a:rPr>
              <a:t>SOAS, University of London</a:t>
            </a:r>
          </a:p>
          <a:p>
            <a:endParaRPr lang="en-GB" b="0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Charles Shannon</a:t>
            </a:r>
          </a:p>
          <a:p>
            <a:r>
              <a:rPr lang="en-GB" b="0" dirty="0">
                <a:solidFill>
                  <a:schemeClr val="bg1"/>
                </a:solidFill>
              </a:rPr>
              <a:t>Head of Research And Innovation Operations</a:t>
            </a:r>
          </a:p>
          <a:p>
            <a:r>
              <a:rPr lang="en-GB" b="0" dirty="0">
                <a:solidFill>
                  <a:schemeClr val="bg1"/>
                </a:solidFill>
              </a:rPr>
              <a:t>Loughborough University</a:t>
            </a:r>
          </a:p>
          <a:p>
            <a:endParaRPr lang="en-GB" b="0" dirty="0">
              <a:solidFill>
                <a:schemeClr val="bg1"/>
              </a:solidFill>
            </a:endParaRPr>
          </a:p>
          <a:p>
            <a:r>
              <a:rPr lang="en-GB" b="0" i="1" dirty="0">
                <a:solidFill>
                  <a:schemeClr val="bg1"/>
                </a:solidFill>
              </a:rPr>
              <a:t>Presenting on behalf of the ARMA Task and Finish Group on Research Finance Sustainability </a:t>
            </a:r>
          </a:p>
          <a:p>
            <a:pPr marL="0" marR="0" lvl="0" indent="0" algn="l" defTabSz="41275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kumimoji="0" lang="en-GB" sz="4400" b="0" i="1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 panose="020B0403020202020204" pitchFamily="34" charset="0"/>
                <a:ea typeface="Helvetica Neue Thin" panose="020B0403020202020204" pitchFamily="34" charset="0"/>
                <a:cs typeface="Helvetica"/>
                <a:sym typeface="Helvetica"/>
              </a:rPr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CA4710C-822E-8A77-26C8-4BF06C3917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32" y="407671"/>
            <a:ext cx="4749478" cy="1899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467843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05262-012C-3744-C2C8-B30B504ED8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7B3A6B1-DAC6-D8FA-1FF2-A552030AD1B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idx="22"/>
          </p:nvPr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496699-E5DD-F216-575D-3497D022E3B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505461" y="914401"/>
            <a:ext cx="6456813" cy="4748134"/>
          </a:xfrm>
        </p:spPr>
        <p:txBody>
          <a:bodyPr>
            <a:normAutofit lnSpcReduction="10000"/>
          </a:bodyPr>
          <a:lstStyle/>
          <a:p>
            <a:pPr>
              <a:spcBef>
                <a:spcPts val="600"/>
              </a:spcBef>
            </a:pPr>
            <a:r>
              <a:rPr lang="en-GB" dirty="0"/>
              <a:t>“UK research and innovation is a national asset” (UUK, 2025 report on why does university research matter)  - </a:t>
            </a:r>
            <a:r>
              <a:rPr lang="en-GB" i="1" dirty="0"/>
              <a:t>will that always be the case? </a:t>
            </a:r>
            <a:endParaRPr lang="en-GB" dirty="0"/>
          </a:p>
          <a:p>
            <a:pPr>
              <a:spcBef>
                <a:spcPts val="600"/>
              </a:spcBef>
            </a:pPr>
            <a:r>
              <a:rPr lang="en-GB" dirty="0">
                <a:solidFill>
                  <a:srgbClr val="7292CC"/>
                </a:solidFill>
              </a:rPr>
              <a:t>Much that </a:t>
            </a:r>
            <a:r>
              <a:rPr lang="en-GB" i="1" dirty="0">
                <a:solidFill>
                  <a:srgbClr val="7292CC"/>
                </a:solidFill>
              </a:rPr>
              <a:t>we can do </a:t>
            </a:r>
            <a:r>
              <a:rPr lang="en-GB" dirty="0">
                <a:solidFill>
                  <a:srgbClr val="7292CC"/>
                </a:solidFill>
              </a:rPr>
              <a:t>to enable the financial sustainability of research </a:t>
            </a:r>
          </a:p>
          <a:p>
            <a:pPr>
              <a:spcBef>
                <a:spcPts val="600"/>
              </a:spcBef>
            </a:pPr>
            <a:r>
              <a:rPr lang="en-GB" dirty="0"/>
              <a:t>Producing a full report from this work to be published later in the year with recommendations </a:t>
            </a:r>
          </a:p>
          <a:p>
            <a:pPr>
              <a:spcBef>
                <a:spcPts val="600"/>
              </a:spcBef>
            </a:pPr>
            <a:r>
              <a:rPr lang="en-GB" dirty="0">
                <a:solidFill>
                  <a:srgbClr val="7292CC"/>
                </a:solidFill>
              </a:rPr>
              <a:t>Including next steps for cross sector collaboration </a:t>
            </a:r>
          </a:p>
          <a:p>
            <a:pPr>
              <a:spcBef>
                <a:spcPts val="600"/>
              </a:spcBef>
            </a:pPr>
            <a:r>
              <a:rPr lang="en-GB" dirty="0"/>
              <a:t>Get in touch if you’d like to be involved or would you like to share your insights/perspective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1E2D1FB-0770-36AB-FD9C-BEAB6FB52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461" y="336884"/>
            <a:ext cx="11181078" cy="577517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rgbClr val="7292CC"/>
                </a:solidFill>
              </a:rPr>
              <a:t>Next steps </a:t>
            </a:r>
            <a:endParaRPr lang="en-IE" sz="3600" dirty="0">
              <a:solidFill>
                <a:srgbClr val="7292CC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B49893-5638-F733-5037-7C7E39DD92C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 dirty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C11479A-2D8D-A2E8-974D-773A5A7C8E3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7216970-6516-278C-7E17-29AFACB8FB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7233" y="914401"/>
            <a:ext cx="4679809" cy="3120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128912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A26B57-55A3-1FC2-B6AC-DC374D0E0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EE12D95-C1D5-BA06-AD40-7BC0C756297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3593" y="-2623592"/>
            <a:ext cx="6944813" cy="12191998"/>
          </a:xfrm>
          <a:prstGeom prst="rect">
            <a:avLst/>
          </a:prstGeom>
        </p:spPr>
      </p:pic>
      <p:sp>
        <p:nvSpPr>
          <p:cNvPr id="2" name="Line">
            <a:extLst>
              <a:ext uri="{FF2B5EF4-FFF2-40B4-BE49-F238E27FC236}">
                <a16:creationId xmlns:a16="http://schemas.microsoft.com/office/drawing/2014/main" id="{F0EF28A7-085E-AB0A-6268-1ED6B0D04ED1}"/>
              </a:ext>
            </a:extLst>
          </p:cNvPr>
          <p:cNvSpPr/>
          <p:nvPr/>
        </p:nvSpPr>
        <p:spPr>
          <a:xfrm flipV="1">
            <a:off x="348402" y="3349286"/>
            <a:ext cx="11515938" cy="63434"/>
          </a:xfrm>
          <a:prstGeom prst="line">
            <a:avLst/>
          </a:prstGeom>
          <a:ln w="34925">
            <a:solidFill>
              <a:schemeClr val="bg1"/>
            </a:solidFill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121916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3" name="Strategy…">
            <a:extLst>
              <a:ext uri="{FF2B5EF4-FFF2-40B4-BE49-F238E27FC236}">
                <a16:creationId xmlns:a16="http://schemas.microsoft.com/office/drawing/2014/main" id="{CDCCEB43-B850-D5E4-9236-CBF74AC52DD2}"/>
              </a:ext>
            </a:extLst>
          </p:cNvPr>
          <p:cNvSpPr txBox="1">
            <a:spLocks/>
          </p:cNvSpPr>
          <p:nvPr/>
        </p:nvSpPr>
        <p:spPr>
          <a:xfrm>
            <a:off x="474132" y="3707425"/>
            <a:ext cx="11287338" cy="14228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 fontScale="85000" lnSpcReduction="20000"/>
          </a:bodyPr>
          <a:lstStyle>
            <a:lvl1pPr marL="0" marR="0" indent="0" algn="l" defTabSz="41275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228600" algn="l" defTabSz="41275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200" algn="l" defTabSz="41275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800" algn="l" defTabSz="41275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400" algn="l" defTabSz="41275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ctr">
              <a:lnSpc>
                <a:spcPct val="90000"/>
              </a:lnSpc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GB" sz="4800" b="0" kern="0" spc="-50" dirty="0">
                <a:solidFill>
                  <a:schemeClr val="bg1"/>
                </a:solidFill>
                <a:latin typeface="Helvetica" pitchFamily="2" charset="0"/>
                <a:ea typeface="Helvetica Neue Thin" panose="020B0403020202020204" pitchFamily="34" charset="0"/>
                <a:cs typeface="Helvetica"/>
                <a:sym typeface="Helvetica"/>
              </a:rPr>
              <a:t>Thank you</a:t>
            </a:r>
            <a:r>
              <a:rPr lang="en-GB" sz="4800" b="0" kern="0" spc="-50" dirty="0">
                <a:solidFill>
                  <a:schemeClr val="bg1"/>
                </a:solidFill>
                <a:latin typeface="Helvetica Light" panose="020B0403020202020204" pitchFamily="34" charset="0"/>
                <a:ea typeface="Helvetica Neue Thin" panose="020B0403020202020204" pitchFamily="34" charset="0"/>
                <a:cs typeface="Helvetica"/>
                <a:sym typeface="Helvetica"/>
              </a:rPr>
              <a:t> to all that have inputting into the Task and Finish Group and to Research England for their support for this initiative</a:t>
            </a:r>
            <a:endParaRPr lang="en-GB" sz="4800" b="0" kern="0" spc="-50" dirty="0">
              <a:solidFill>
                <a:schemeClr val="bg1"/>
              </a:solidFill>
              <a:latin typeface="Helvetica" pitchFamily="2" charset="0"/>
              <a:ea typeface="Helvetica Neue Thin" panose="020B0403020202020204" pitchFamily="34" charset="0"/>
              <a:cs typeface="Helvetica"/>
              <a:sym typeface="Helvetica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438530-232C-B5B5-B6F5-2A09835EC5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79" y="920234"/>
            <a:ext cx="5349240" cy="2134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323205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105178-2CCF-CB7F-2CE1-165C1854F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053DE68-CE01-9BCB-9966-726ABEA9593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idx="22"/>
          </p:nvPr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FAF09C-36FE-E585-53D6-6DDC1EFC7C87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524448" y="1348191"/>
            <a:ext cx="6493968" cy="4523545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IE" sz="2000" dirty="0"/>
              <a:t>Summer 2024, ARMA survey of research financial sustainability revealed:</a:t>
            </a:r>
          </a:p>
          <a:p>
            <a:pPr lvl="1">
              <a:spcBef>
                <a:spcPts val="600"/>
              </a:spcBef>
            </a:pPr>
            <a:r>
              <a:rPr lang="en-GB" sz="2000" b="1" dirty="0"/>
              <a:t>Signs of strain changing approach</a:t>
            </a:r>
          </a:p>
          <a:p>
            <a:pPr lvl="1">
              <a:spcBef>
                <a:spcPts val="600"/>
              </a:spcBef>
            </a:pPr>
            <a:r>
              <a:rPr lang="en-GB" sz="2000" b="1" dirty="0"/>
              <a:t>Change approached to external funding</a:t>
            </a:r>
          </a:p>
          <a:p>
            <a:pPr lvl="1">
              <a:spcBef>
                <a:spcPts val="600"/>
              </a:spcBef>
            </a:pPr>
            <a:r>
              <a:rPr lang="en-GB" sz="2000" b="1" dirty="0"/>
              <a:t>Impacts on research culture</a:t>
            </a:r>
            <a:endParaRPr lang="en-IE" sz="2000" dirty="0"/>
          </a:p>
          <a:p>
            <a:pPr>
              <a:spcBef>
                <a:spcPts val="600"/>
              </a:spcBef>
            </a:pPr>
            <a:r>
              <a:rPr lang="en-IE" sz="2000" dirty="0"/>
              <a:t>Need for action: creation of the Task and Finish Group</a:t>
            </a:r>
          </a:p>
          <a:p>
            <a:pPr>
              <a:spcBef>
                <a:spcPts val="600"/>
              </a:spcBef>
            </a:pPr>
            <a:r>
              <a:rPr lang="en-IE" sz="2000" dirty="0"/>
              <a:t>Have collated further survey data and insights from two workshops</a:t>
            </a:r>
          </a:p>
          <a:p>
            <a:pPr>
              <a:spcBef>
                <a:spcPts val="600"/>
              </a:spcBef>
            </a:pPr>
            <a:r>
              <a:rPr lang="en-IE" sz="2000" dirty="0"/>
              <a:t>Supported by Research England, report to be published later this year 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5019DE9-C4D5-264F-9A7A-5139B5034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49" y="539750"/>
            <a:ext cx="10887709" cy="717550"/>
          </a:xfrm>
        </p:spPr>
        <p:txBody>
          <a:bodyPr>
            <a:normAutofit fontScale="90000"/>
          </a:bodyPr>
          <a:lstStyle/>
          <a:p>
            <a:r>
              <a:rPr lang="en-IE" dirty="0">
                <a:solidFill>
                  <a:srgbClr val="7292CC"/>
                </a:solidFill>
              </a:rPr>
              <a:t>Context: </a:t>
            </a:r>
            <a:r>
              <a:rPr lang="en-IE" dirty="0"/>
              <a:t>About the Task and Finish Group </a:t>
            </a:r>
            <a:br>
              <a:rPr lang="en-IE" dirty="0"/>
            </a:br>
            <a:endParaRPr lang="en-IE" dirty="0">
              <a:solidFill>
                <a:srgbClr val="7292CC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B1A9E4-41CF-9B4D-6D87-E9470E5EF7E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 dirty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178C4C5-EF8F-4D4C-E40D-E62403A933C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D9112F9-703A-7216-CACC-2AE580F4AC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8416" y="1348191"/>
            <a:ext cx="4747591" cy="3560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331896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96135AB-F1B6-DCDA-CBCE-D595BF1D279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idx="22"/>
          </p:nvPr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848F1F-10F3-AC05-A285-ACEBF5177856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30534" y="1226381"/>
            <a:ext cx="7300497" cy="4639339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GB" sz="2000" b="1" dirty="0"/>
              <a:t>Chair: </a:t>
            </a:r>
            <a:r>
              <a:rPr lang="en-GB" sz="2000" dirty="0"/>
              <a:t>Bryony Butland – Director of Research and Innovation, Queen Mary University London</a:t>
            </a:r>
          </a:p>
          <a:p>
            <a:pPr>
              <a:spcBef>
                <a:spcPts val="600"/>
              </a:spcBef>
            </a:pPr>
            <a:r>
              <a:rPr lang="en-GB" sz="2000" b="1" dirty="0"/>
              <a:t>Rebecca Edwards </a:t>
            </a:r>
            <a:r>
              <a:rPr lang="en-GB" sz="2000" dirty="0"/>
              <a:t>- Head of RKE Development &amp; Delivery, SOAS</a:t>
            </a:r>
          </a:p>
          <a:p>
            <a:pPr>
              <a:spcBef>
                <a:spcPts val="600"/>
              </a:spcBef>
            </a:pPr>
            <a:r>
              <a:rPr lang="en-GB" sz="2000" b="1" dirty="0"/>
              <a:t>Camelia Dijkstra </a:t>
            </a:r>
            <a:r>
              <a:rPr lang="en-GB" sz="2000" dirty="0"/>
              <a:t>- Director, Research and Knowledge Exchange Services, Leeds Beckett University</a:t>
            </a:r>
          </a:p>
          <a:p>
            <a:pPr>
              <a:spcBef>
                <a:spcPts val="600"/>
              </a:spcBef>
            </a:pPr>
            <a:r>
              <a:rPr lang="en-GB" sz="2000" b="1" dirty="0"/>
              <a:t>Clare E. Edwards </a:t>
            </a:r>
            <a:r>
              <a:rPr lang="en-GB" sz="2000" dirty="0"/>
              <a:t>– Head of Research and Partnership Development, University of Leicester</a:t>
            </a:r>
          </a:p>
          <a:p>
            <a:pPr>
              <a:spcBef>
                <a:spcPts val="600"/>
              </a:spcBef>
            </a:pPr>
            <a:r>
              <a:rPr lang="en-GB" sz="2000" b="1" dirty="0"/>
              <a:t>Angus Bell </a:t>
            </a:r>
            <a:r>
              <a:rPr lang="en-GB" sz="2000" dirty="0"/>
              <a:t>– Head of Research Development, Brunel University</a:t>
            </a:r>
          </a:p>
          <a:p>
            <a:pPr>
              <a:spcBef>
                <a:spcPts val="600"/>
              </a:spcBef>
            </a:pPr>
            <a:r>
              <a:rPr lang="en-GB" sz="2000" b="1" dirty="0"/>
              <a:t>Charles Shannon </a:t>
            </a:r>
            <a:r>
              <a:rPr lang="en-GB" sz="2000" dirty="0"/>
              <a:t>- Head of Research and Innovation Operations, Loughborough University</a:t>
            </a:r>
          </a:p>
          <a:p>
            <a:pPr>
              <a:spcBef>
                <a:spcPts val="600"/>
              </a:spcBef>
            </a:pPr>
            <a:r>
              <a:rPr lang="en-GB" sz="2000" b="1" dirty="0"/>
              <a:t>Alex Morrison </a:t>
            </a:r>
            <a:r>
              <a:rPr lang="en-GB" sz="2000" dirty="0"/>
              <a:t>– Research Grants Programme Manager, Bournemouth University</a:t>
            </a:r>
          </a:p>
          <a:p>
            <a:endParaRPr lang="en-IE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1730EFD-ACEC-C0E9-4686-37C20FF42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539750"/>
            <a:ext cx="10417676" cy="717550"/>
          </a:xfrm>
        </p:spPr>
        <p:txBody>
          <a:bodyPr>
            <a:normAutofit fontScale="90000"/>
          </a:bodyPr>
          <a:lstStyle/>
          <a:p>
            <a:r>
              <a:rPr lang="en-IE" dirty="0">
                <a:solidFill>
                  <a:srgbClr val="7292CC"/>
                </a:solidFill>
              </a:rPr>
              <a:t>Context: </a:t>
            </a:r>
            <a:r>
              <a:rPr lang="en-IE" dirty="0"/>
              <a:t>About the Task and Finish Group</a:t>
            </a:r>
            <a:br>
              <a:rPr lang="en-IE" dirty="0"/>
            </a:br>
            <a:r>
              <a:rPr lang="en-IE" dirty="0">
                <a:solidFill>
                  <a:srgbClr val="7292CC"/>
                </a:solidFill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C7219D-9A57-2843-EFEF-E4B354E84FF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 dirty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6DDBCC0-D63E-00C8-EBF6-BD9728023B1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pic>
        <p:nvPicPr>
          <p:cNvPr id="1026" name="E98532C5-2AF4-49D4-9946-1D303C8FB0EF" descr="15b33112-0825-43a2-b6d4-50d04a75b2a3_EDC96BCF-3997-499B-8249-D094296C0B0F.JPG">
            <a:extLst>
              <a:ext uri="{FF2B5EF4-FFF2-40B4-BE49-F238E27FC236}">
                <a16:creationId xmlns:a16="http://schemas.microsoft.com/office/drawing/2014/main" id="{C51802C4-D61C-4914-4506-A918E46E6B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2698" y="1169068"/>
            <a:ext cx="3389894" cy="4519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423517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9D6CA-CD6C-AFBE-C0E7-7B4C750C6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ED6CA1A-08CB-DBCC-0737-7BD5A8BFB44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idx="22"/>
          </p:nvPr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A52327-A3EC-C190-A90C-D79053A98FD4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81264" y="1620253"/>
            <a:ext cx="7199635" cy="5034560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GB" sz="2000" dirty="0"/>
              <a:t>Financial pressures across higher education are already changing behaviours across the research lifecycle.</a:t>
            </a:r>
          </a:p>
          <a:p>
            <a:pPr>
              <a:spcBef>
                <a:spcPts val="600"/>
              </a:spcBef>
            </a:pPr>
            <a:r>
              <a:rPr lang="en-GB" sz="2000" dirty="0">
                <a:solidFill>
                  <a:srgbClr val="7292CC"/>
                </a:solidFill>
              </a:rPr>
              <a:t>Action is needed now to ensure financial constraint does not erode the UK’s research capability, reputation or attractiveness.</a:t>
            </a:r>
          </a:p>
          <a:p>
            <a:pPr>
              <a:spcBef>
                <a:spcPts val="600"/>
              </a:spcBef>
            </a:pPr>
            <a:r>
              <a:rPr lang="en-GB" sz="2000" dirty="0"/>
              <a:t>Research is too often framed as a financial “loss” without understanding value </a:t>
            </a:r>
          </a:p>
          <a:p>
            <a:pPr>
              <a:spcBef>
                <a:spcPts val="600"/>
              </a:spcBef>
            </a:pPr>
            <a:r>
              <a:rPr lang="en-GB" sz="2000" dirty="0">
                <a:solidFill>
                  <a:srgbClr val="7292CC"/>
                </a:solidFill>
              </a:rPr>
              <a:t>Financial pressure is affecting research culture, particularly for early and mid-career researchers.</a:t>
            </a:r>
          </a:p>
          <a:p>
            <a:pPr>
              <a:spcBef>
                <a:spcPts val="600"/>
              </a:spcBef>
            </a:pPr>
            <a:r>
              <a:rPr lang="en-GB" sz="2000" dirty="0"/>
              <a:t>Reduced institutional capacity and discretionary funding mean there is less scope to invest in pipeline development, mentoring, pump-priming and routes into external funding.</a:t>
            </a:r>
            <a:endParaRPr lang="en-IE" sz="20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7F7AE0B-2358-EEC2-9BFC-2435B80A9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49" y="539750"/>
            <a:ext cx="10979151" cy="655716"/>
          </a:xfrm>
        </p:spPr>
        <p:txBody>
          <a:bodyPr>
            <a:normAutofit fontScale="90000"/>
          </a:bodyPr>
          <a:lstStyle/>
          <a:p>
            <a:r>
              <a:rPr lang="en-IE" sz="3600" dirty="0">
                <a:solidFill>
                  <a:srgbClr val="7292CC"/>
                </a:solidFill>
              </a:rPr>
              <a:t>Key findings from the evidence: </a:t>
            </a:r>
            <a:r>
              <a:rPr lang="en-GB" sz="3600" dirty="0"/>
              <a:t>1. Financial sustainability and strategic value of research</a:t>
            </a:r>
            <a:br>
              <a:rPr lang="en-IE" sz="3600" dirty="0"/>
            </a:br>
            <a:r>
              <a:rPr lang="en-IE" dirty="0"/>
              <a:t> </a:t>
            </a:r>
            <a:r>
              <a:rPr lang="en-IE" dirty="0">
                <a:solidFill>
                  <a:srgbClr val="7292CC"/>
                </a:solidFill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F02206-E55E-CCC2-7BEC-471DEE9AE8D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 dirty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3AFBC4A-ACC3-24F9-0632-5B34B90C1EE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505F4A1-A0A5-DF74-0765-B7E38FA83C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405" y="1735219"/>
            <a:ext cx="3746573" cy="2497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8566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7698EF-A709-D2A5-18FF-8D2E60E2B8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FE9B4306-4F6E-A39F-50C1-92EBAF799F5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idx="22"/>
          </p:nvPr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2F5150-C627-FB88-5C14-12CC76CB72E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49" y="1507958"/>
            <a:ext cx="6929144" cy="4357761"/>
          </a:xfrm>
        </p:spPr>
        <p:txBody>
          <a:bodyPr>
            <a:normAutofit fontScale="85000" lnSpcReduction="10000"/>
          </a:bodyPr>
          <a:lstStyle/>
          <a:p>
            <a:pPr>
              <a:spcBef>
                <a:spcPts val="600"/>
              </a:spcBef>
            </a:pPr>
            <a:r>
              <a:rPr lang="en-GB" dirty="0"/>
              <a:t>Research finance is a specialist area, but it is not always well understood, valued or used effectively by wider university professional services, funders or academics.</a:t>
            </a:r>
          </a:p>
          <a:p>
            <a:pPr>
              <a:spcBef>
                <a:spcPts val="600"/>
              </a:spcBef>
            </a:pPr>
            <a:r>
              <a:rPr lang="en-GB" dirty="0">
                <a:solidFill>
                  <a:srgbClr val="7292CC"/>
                </a:solidFill>
              </a:rPr>
              <a:t>Need to raise awareness of research finance as a strategic capability, including through engagement with other professional bodies such as BUFDG.</a:t>
            </a:r>
          </a:p>
          <a:p>
            <a:pPr>
              <a:spcBef>
                <a:spcPts val="600"/>
              </a:spcBef>
            </a:pPr>
            <a:r>
              <a:rPr lang="en-GB" dirty="0"/>
              <a:t>Post-award activity is becoming increasingly complex and burdensome.</a:t>
            </a:r>
          </a:p>
          <a:p>
            <a:pPr>
              <a:spcBef>
                <a:spcPts val="600"/>
              </a:spcBef>
            </a:pPr>
            <a:r>
              <a:rPr lang="en-GB" dirty="0">
                <a:solidFill>
                  <a:srgbClr val="7292CC"/>
                </a:solidFill>
              </a:rPr>
              <a:t>Post-award work remains under-recognised, despite being central to financial sustainability, compliance, delivery confidence and researcher experience.</a:t>
            </a:r>
          </a:p>
          <a:p>
            <a:pPr>
              <a:spcBef>
                <a:spcPts val="600"/>
              </a:spcBef>
            </a:pPr>
            <a:r>
              <a:rPr lang="en-GB" dirty="0"/>
              <a:t>Professional services capacity is being squeezed at the same time as funder requirements are increasing.</a:t>
            </a:r>
          </a:p>
          <a:p>
            <a:pPr>
              <a:spcBef>
                <a:spcPts val="600"/>
              </a:spcBef>
            </a:pPr>
            <a:r>
              <a:rPr lang="en-GB" dirty="0">
                <a:solidFill>
                  <a:srgbClr val="7292CC"/>
                </a:solidFill>
              </a:rPr>
              <a:t>This creates a risk that delivery capacity is weakened precisely when the system needs it most.</a:t>
            </a:r>
            <a:endParaRPr lang="en-IE" dirty="0">
              <a:solidFill>
                <a:srgbClr val="7292CC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67BD82A-1E77-9A1A-195F-3675411A4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49" y="539750"/>
            <a:ext cx="10594139" cy="717550"/>
          </a:xfrm>
        </p:spPr>
        <p:txBody>
          <a:bodyPr>
            <a:normAutofit fontScale="90000"/>
          </a:bodyPr>
          <a:lstStyle/>
          <a:p>
            <a:r>
              <a:rPr lang="en-IE" sz="3100" dirty="0">
                <a:solidFill>
                  <a:srgbClr val="7292CC"/>
                </a:solidFill>
              </a:rPr>
              <a:t>Key findings from the evidence: </a:t>
            </a:r>
            <a:r>
              <a:rPr lang="en-GB" sz="3100" dirty="0"/>
              <a:t>2. Research finance, post-award delivery and professional services capacity</a:t>
            </a:r>
            <a:br>
              <a:rPr lang="en-IE" dirty="0"/>
            </a:br>
            <a:endParaRPr lang="en-IE" dirty="0">
              <a:solidFill>
                <a:srgbClr val="7292CC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24618E-085E-3010-8901-2A38203565D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 dirty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1A51F01-A235-9EA4-3D46-098EA7FF1AA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B60B0A6-748F-FE0E-3F30-ED1D046BDF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393" y="1507957"/>
            <a:ext cx="4238996" cy="2807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652746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42C328-A714-2CBB-8807-B5E801DDC0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27E0E16-2107-2FF8-032F-28DF0F69351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idx="22"/>
          </p:nvPr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3DFCDC-D742-CEBE-E567-FF992F9D1BA6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81264" y="1684421"/>
            <a:ext cx="7379368" cy="3978113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600"/>
              </a:spcBef>
            </a:pPr>
            <a:r>
              <a:rPr lang="en-GB" dirty="0"/>
              <a:t>Funder engagement on research funding policy and operations could be strengthened.</a:t>
            </a:r>
          </a:p>
          <a:p>
            <a:pPr>
              <a:spcBef>
                <a:spcPts val="600"/>
              </a:spcBef>
            </a:pPr>
            <a:r>
              <a:rPr lang="en-GB" dirty="0">
                <a:solidFill>
                  <a:srgbClr val="7292CC"/>
                </a:solidFill>
              </a:rPr>
              <a:t>This needs to be distinct from engagement with researchers on research topics and funding priorities.</a:t>
            </a:r>
          </a:p>
          <a:p>
            <a:pPr>
              <a:spcBef>
                <a:spcPts val="600"/>
              </a:spcBef>
            </a:pPr>
            <a:r>
              <a:rPr lang="en-GB" dirty="0"/>
              <a:t>The people who make funding work in practice should be more systematically involved in the design, implementation and review of funding mechanisms.</a:t>
            </a:r>
          </a:p>
          <a:p>
            <a:pPr>
              <a:spcBef>
                <a:spcPts val="600"/>
              </a:spcBef>
            </a:pPr>
            <a:r>
              <a:rPr lang="en-GB" dirty="0">
                <a:solidFill>
                  <a:srgbClr val="7292CC"/>
                </a:solidFill>
              </a:rPr>
              <a:t>There is strong appetite for ARMA to provide a collective voice for the profession.</a:t>
            </a:r>
          </a:p>
          <a:p>
            <a:pPr>
              <a:spcBef>
                <a:spcPts val="600"/>
              </a:spcBef>
            </a:pPr>
            <a:r>
              <a:rPr lang="en-GB" dirty="0"/>
              <a:t>There is also appetite for ARMA to develop practical resources and support sector-wide influence on the conditions needed for sustainable research delivery.</a:t>
            </a:r>
            <a:endParaRPr lang="en-IE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28D31BB-1869-0E7A-F846-5ED28C7F2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539750"/>
            <a:ext cx="10887710" cy="717550"/>
          </a:xfrm>
        </p:spPr>
        <p:txBody>
          <a:bodyPr>
            <a:normAutofit fontScale="90000"/>
          </a:bodyPr>
          <a:lstStyle/>
          <a:p>
            <a:r>
              <a:rPr lang="en-IE" sz="3600" dirty="0">
                <a:solidFill>
                  <a:srgbClr val="7292CC"/>
                </a:solidFill>
              </a:rPr>
              <a:t>Key findings from the evidence: </a:t>
            </a:r>
            <a:r>
              <a:rPr lang="en-GB" sz="3600" dirty="0"/>
              <a:t>3. Sector influence, funder engagement and ARMA’s collective role</a:t>
            </a:r>
            <a:br>
              <a:rPr lang="en-GB" dirty="0"/>
            </a:br>
            <a:r>
              <a:rPr lang="en-IE" dirty="0">
                <a:solidFill>
                  <a:srgbClr val="7292CC"/>
                </a:solidFill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C55FCC-0E18-EC6A-0D48-1901396AF0E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 dirty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609C166-DC8E-752A-3E2E-EA30ACB880C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1E9690E-9D40-BBA6-DE63-2396801F08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80585" y="2181687"/>
            <a:ext cx="3978112" cy="298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929001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9ECD1-464F-A64E-8EE8-945707863D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52E9BAB-6E9A-D0D7-F0D8-E7B58E940A3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idx="22"/>
          </p:nvPr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2AC7DD-180B-4535-F0A1-9C2B885BA576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0" y="1226383"/>
            <a:ext cx="7481971" cy="4405234"/>
          </a:xfrm>
        </p:spPr>
        <p:txBody>
          <a:bodyPr>
            <a:normAutofit fontScale="85000" lnSpcReduction="20000"/>
          </a:bodyPr>
          <a:lstStyle/>
          <a:p>
            <a:pPr>
              <a:spcBef>
                <a:spcPts val="600"/>
              </a:spcBef>
            </a:pPr>
            <a:r>
              <a:rPr lang="en-GB" dirty="0"/>
              <a:t>Engage research finance and professional services colleagues in scheme design and review.</a:t>
            </a:r>
          </a:p>
          <a:p>
            <a:pPr>
              <a:spcBef>
                <a:spcPts val="600"/>
              </a:spcBef>
            </a:pPr>
            <a:r>
              <a:rPr lang="en-GB" dirty="0">
                <a:solidFill>
                  <a:srgbClr val="7292CC"/>
                </a:solidFill>
              </a:rPr>
              <a:t>Assess how funding models influence institutional behaviour and research culture.</a:t>
            </a:r>
          </a:p>
          <a:p>
            <a:pPr>
              <a:spcBef>
                <a:spcPts val="600"/>
              </a:spcBef>
            </a:pPr>
            <a:r>
              <a:rPr lang="en-GB" dirty="0"/>
              <a:t>Harmonise audit, assurance, terms and reporting requirements across funders.</a:t>
            </a:r>
          </a:p>
          <a:p>
            <a:pPr>
              <a:spcBef>
                <a:spcPts val="600"/>
              </a:spcBef>
            </a:pPr>
            <a:r>
              <a:rPr lang="en-GB" dirty="0">
                <a:solidFill>
                  <a:srgbClr val="7292CC"/>
                </a:solidFill>
              </a:rPr>
              <a:t>Reduce delays between funding decisions, grant offers and project start dates.</a:t>
            </a:r>
          </a:p>
          <a:p>
            <a:pPr>
              <a:spcBef>
                <a:spcPts val="600"/>
              </a:spcBef>
            </a:pPr>
            <a:r>
              <a:rPr lang="en-GB" dirty="0"/>
              <a:t>Increase recovery of the full economic cost of research.</a:t>
            </a:r>
          </a:p>
          <a:p>
            <a:pPr>
              <a:spcBef>
                <a:spcPts val="600"/>
              </a:spcBef>
            </a:pPr>
            <a:r>
              <a:rPr lang="en-GB" dirty="0">
                <a:solidFill>
                  <a:srgbClr val="7292CC"/>
                </a:solidFill>
              </a:rPr>
              <a:t>Recognise and fund the real costs of delivery, including project management, compliance, reporting, partnerships, assurance and impact.</a:t>
            </a:r>
          </a:p>
          <a:p>
            <a:pPr>
              <a:spcBef>
                <a:spcPts val="600"/>
              </a:spcBef>
            </a:pPr>
            <a:r>
              <a:rPr lang="en-GB" dirty="0"/>
              <a:t>Build review points into grant management </a:t>
            </a:r>
          </a:p>
          <a:p>
            <a:pPr>
              <a:spcBef>
                <a:spcPts val="600"/>
              </a:spcBef>
            </a:pPr>
            <a:r>
              <a:rPr lang="en-GB" dirty="0">
                <a:solidFill>
                  <a:srgbClr val="7292CC"/>
                </a:solidFill>
              </a:rPr>
              <a:t>Reduce cumulative reporting burdens across accountability frameworks.</a:t>
            </a:r>
          </a:p>
          <a:p>
            <a:pPr>
              <a:spcBef>
                <a:spcPts val="600"/>
              </a:spcBef>
            </a:pPr>
            <a:r>
              <a:rPr lang="en-GB" dirty="0"/>
              <a:t>Work collectively with the sector to improve efficiency and avoid duplication.</a:t>
            </a:r>
            <a:endParaRPr lang="en-IE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9CC3976-0F4D-C823-847D-E4FF6F05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539750"/>
            <a:ext cx="10887710" cy="717550"/>
          </a:xfrm>
        </p:spPr>
        <p:txBody>
          <a:bodyPr>
            <a:normAutofit fontScale="90000"/>
          </a:bodyPr>
          <a:lstStyle/>
          <a:p>
            <a:r>
              <a:rPr lang="en-IE" sz="3600" dirty="0">
                <a:solidFill>
                  <a:srgbClr val="7292CC"/>
                </a:solidFill>
              </a:rPr>
              <a:t>Recommendations </a:t>
            </a:r>
            <a:r>
              <a:rPr lang="en-GB" sz="3600" dirty="0">
                <a:solidFill>
                  <a:srgbClr val="7292CC"/>
                </a:solidFill>
              </a:rPr>
              <a:t>for funders: </a:t>
            </a:r>
            <a:r>
              <a:rPr lang="en-GB" sz="3600" dirty="0">
                <a:solidFill>
                  <a:schemeClr val="bg2">
                    <a:lumMod val="10000"/>
                  </a:schemeClr>
                </a:solidFill>
              </a:rPr>
              <a:t>Design for sustainability</a:t>
            </a:r>
            <a:br>
              <a:rPr lang="en-IE" dirty="0"/>
            </a:br>
            <a:r>
              <a:rPr lang="en-IE" dirty="0">
                <a:solidFill>
                  <a:srgbClr val="7292CC"/>
                </a:solidFill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BEF968-219B-F94D-A680-553E98413AD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 dirty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C741261-ACA3-2774-4901-682472533D8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29AF6CF-77C6-36BD-3CB0-29567BDECD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330" y="1226383"/>
            <a:ext cx="3089136" cy="4626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169456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900743-BF76-0C4B-8030-205702B84D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DB1B126-F881-F907-F12D-7C84E55B044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idx="22"/>
          </p:nvPr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5BA10E-03B7-7FB3-C66F-56BAB716F21B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85012" y="1443789"/>
            <a:ext cx="7684167" cy="5211024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GB" sz="1600" dirty="0"/>
              <a:t>Treat research sustainability as a strategic capability (not just operational)</a:t>
            </a: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srgbClr val="7292CC"/>
                </a:solidFill>
              </a:rPr>
              <a:t>Strengthen joined-up working across professional services</a:t>
            </a:r>
          </a:p>
          <a:p>
            <a:pPr>
              <a:spcBef>
                <a:spcPts val="600"/>
              </a:spcBef>
            </a:pPr>
            <a:r>
              <a:rPr lang="en-GB" sz="1600" dirty="0"/>
              <a:t>Build research finance understanding and confidence across the institution.</a:t>
            </a: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srgbClr val="7292CC"/>
                </a:solidFill>
              </a:rPr>
              <a:t>Articulate the wider value of research beyond award income</a:t>
            </a:r>
          </a:p>
          <a:p>
            <a:pPr>
              <a:spcBef>
                <a:spcPts val="600"/>
              </a:spcBef>
            </a:pPr>
            <a:r>
              <a:rPr lang="en-GB" sz="1600" dirty="0"/>
              <a:t>Protect delivery capacity as well as income-generation capacity.</a:t>
            </a: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srgbClr val="7292CC"/>
                </a:solidFill>
              </a:rPr>
              <a:t>Ensure professional infrastructure is in place to manage risk, compliance, funder relationships and partner delivery.</a:t>
            </a:r>
          </a:p>
          <a:p>
            <a:pPr>
              <a:spcBef>
                <a:spcPts val="600"/>
              </a:spcBef>
            </a:pPr>
            <a:r>
              <a:rPr lang="en-GB" sz="1600" dirty="0"/>
              <a:t>Reduce disproportionate internal bureaucracy, duplicate checks and unnecessary approvals.</a:t>
            </a: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srgbClr val="7292CC"/>
                </a:solidFill>
              </a:rPr>
              <a:t>Take a proportionate approach to low-risk contracts, approvals and negotiations.</a:t>
            </a:r>
          </a:p>
          <a:p>
            <a:pPr>
              <a:spcBef>
                <a:spcPts val="600"/>
              </a:spcBef>
            </a:pPr>
            <a:r>
              <a:rPr lang="en-GB" sz="1600" dirty="0"/>
              <a:t>Continue investing in research culture and routes into funding for early and mid-career researchers</a:t>
            </a: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srgbClr val="7292CC"/>
                </a:solidFill>
              </a:rPr>
              <a:t>Recognise that weakening early and mid-career support risks damaging the future research pipeline.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9A067A5-E0CB-DDED-1697-8D9A2AA8E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013" y="385011"/>
            <a:ext cx="11203736" cy="872289"/>
          </a:xfrm>
        </p:spPr>
        <p:txBody>
          <a:bodyPr>
            <a:noAutofit/>
          </a:bodyPr>
          <a:lstStyle/>
          <a:p>
            <a:r>
              <a:rPr lang="en-IE" sz="3200" dirty="0">
                <a:solidFill>
                  <a:srgbClr val="7292CC"/>
                </a:solidFill>
              </a:rPr>
              <a:t>Recommendations for institutions: </a:t>
            </a:r>
            <a:r>
              <a:rPr lang="en-GB" sz="3200" dirty="0"/>
              <a:t>Recognise research sustainability as a strategic capability</a:t>
            </a:r>
            <a:r>
              <a:rPr lang="en-IE" sz="3200" dirty="0">
                <a:solidFill>
                  <a:srgbClr val="7292CC"/>
                </a:solidFill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E0951E-F6A6-51B8-E528-88BDAFAA599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 dirty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51C3924-5C83-8D18-733C-099E3D327C2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DFB04E7-D0D7-9CEC-2099-0EAD223013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8987" y="1138989"/>
            <a:ext cx="3230479" cy="4307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650029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9B427-6A6E-9E77-17B8-2BA85F5D06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9605245-16ED-5C44-484F-91AAFF32A82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idx="22"/>
          </p:nvPr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405DCD-2B29-9A39-01CB-E3BCA1ED01C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85013" y="1443789"/>
            <a:ext cx="5390146" cy="4218745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GB" sz="1600" b="1" dirty="0"/>
              <a:t>Create shared tools, training and resources</a:t>
            </a:r>
            <a:r>
              <a:rPr lang="en-GB" sz="1600" dirty="0"/>
              <a:t> to help the sector communicate research finance sustainability clearly.</a:t>
            </a:r>
          </a:p>
          <a:p>
            <a:pPr>
              <a:spcBef>
                <a:spcPts val="600"/>
              </a:spcBef>
            </a:pPr>
            <a:r>
              <a:rPr lang="en-GB" sz="1600" b="1" dirty="0">
                <a:solidFill>
                  <a:srgbClr val="7292CC"/>
                </a:solidFill>
              </a:rPr>
              <a:t>Develop funder-facing good practice principles</a:t>
            </a:r>
            <a:r>
              <a:rPr lang="en-GB" sz="1600" dirty="0">
                <a:solidFill>
                  <a:srgbClr val="7292CC"/>
                </a:solidFill>
              </a:rPr>
              <a:t> on proportionate, realistic and sustainable funding processes. </a:t>
            </a:r>
          </a:p>
          <a:p>
            <a:pPr>
              <a:spcBef>
                <a:spcPts val="600"/>
              </a:spcBef>
            </a:pPr>
            <a:r>
              <a:rPr lang="en-GB" sz="1600" b="1" dirty="0"/>
              <a:t>Work with BUFDG and other professional bodies</a:t>
            </a:r>
            <a:r>
              <a:rPr lang="en-GB" sz="1600" dirty="0"/>
              <a:t> to build common language across research, finance and professional services. </a:t>
            </a:r>
          </a:p>
          <a:p>
            <a:pPr>
              <a:spcBef>
                <a:spcPts val="600"/>
              </a:spcBef>
            </a:pPr>
            <a:r>
              <a:rPr lang="en-GB" sz="1600" b="1" dirty="0">
                <a:solidFill>
                  <a:srgbClr val="7292CC"/>
                </a:solidFill>
              </a:rPr>
              <a:t>Amplify insight from the profession</a:t>
            </a:r>
            <a:r>
              <a:rPr lang="en-GB" sz="1600" dirty="0">
                <a:solidFill>
                  <a:srgbClr val="7292CC"/>
                </a:solidFill>
              </a:rPr>
              <a:t> so research managers’ experience informs sector policy and funder practice. </a:t>
            </a:r>
          </a:p>
          <a:p>
            <a:pPr>
              <a:spcBef>
                <a:spcPts val="600"/>
              </a:spcBef>
            </a:pPr>
            <a:r>
              <a:rPr lang="en-GB" sz="1600" b="1" dirty="0"/>
              <a:t>Keep the work moving</a:t>
            </a:r>
            <a:r>
              <a:rPr lang="en-GB" sz="1600" dirty="0"/>
              <a:t> through follow-up engagement, case studies and practical outputs.</a:t>
            </a:r>
            <a:endParaRPr lang="en-GB" sz="1600" dirty="0">
              <a:solidFill>
                <a:srgbClr val="7292CC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8A1E092-5C7F-FEB6-1547-D3A10D1DF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013" y="385011"/>
            <a:ext cx="11203736" cy="872289"/>
          </a:xfrm>
        </p:spPr>
        <p:txBody>
          <a:bodyPr>
            <a:noAutofit/>
          </a:bodyPr>
          <a:lstStyle/>
          <a:p>
            <a:r>
              <a:rPr lang="en-IE" sz="3200" dirty="0">
                <a:solidFill>
                  <a:srgbClr val="7292CC"/>
                </a:solidFill>
              </a:rPr>
              <a:t>Recommendations for </a:t>
            </a:r>
            <a:r>
              <a:rPr lang="en-US" sz="3200" dirty="0">
                <a:solidFill>
                  <a:srgbClr val="7292CC"/>
                </a:solidFill>
              </a:rPr>
              <a:t>ARMA: 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</a:rPr>
              <a:t>Enable action for our professional community </a:t>
            </a:r>
            <a:endParaRPr lang="en-IE" sz="3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91ED17-10CE-D79C-CD7A-B98C0B11F39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 dirty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EEEC8A5-B494-37B1-FDE2-B9D6F581D53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51EF556-339B-A112-474B-4A9CD26B1A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2609" y="1443789"/>
            <a:ext cx="4961941" cy="3721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100308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Presentation3" id="{DDCF1FC6-CC23-4236-9119-C0E996F5D25C}" vid="{5F23C322-6768-4972-BFFF-925FAA99B26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F3A9E8D51AC34D88BEBDC6697AB1BA" ma:contentTypeVersion="16" ma:contentTypeDescription="Create a new document." ma:contentTypeScope="" ma:versionID="e4e28ada7636b28b3066611c1c3d0049">
  <xsd:schema xmlns:xsd="http://www.w3.org/2001/XMLSchema" xmlns:xs="http://www.w3.org/2001/XMLSchema" xmlns:p="http://schemas.microsoft.com/office/2006/metadata/properties" xmlns:ns2="563d7928-de39-40eb-aaef-3504eb7eef23" xmlns:ns3="a6522d93-ccde-437d-a793-b289ee708a2f" targetNamespace="http://schemas.microsoft.com/office/2006/metadata/properties" ma:root="true" ma:fieldsID="0a0ece2ae2306a210f4ea951b969c994" ns2:_="" ns3:_="">
    <xsd:import namespace="563d7928-de39-40eb-aaef-3504eb7eef23"/>
    <xsd:import namespace="a6522d93-ccde-437d-a793-b289ee708a2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3d7928-de39-40eb-aaef-3504eb7eef2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2090d37-0cf0-4191-99ae-e11c03e71b3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522d93-ccde-437d-a793-b289ee708a2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58787e5-1a83-4099-8018-dcd51ec2f4c3}" ma:internalName="TaxCatchAll" ma:showField="CatchAllData" ma:web="a6522d93-ccde-437d-a793-b289ee708a2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6522d93-ccde-437d-a793-b289ee708a2f" xsi:nil="true"/>
    <lcf76f155ced4ddcb4097134ff3c332f xmlns="563d7928-de39-40eb-aaef-3504eb7eef2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329B384-E28A-4CDF-AC8A-16E19B09960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27D693C-1E40-4631-85F4-C2571B0E97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63d7928-de39-40eb-aaef-3504eb7eef23"/>
    <ds:schemaRef ds:uri="a6522d93-ccde-437d-a793-b289ee708a2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FA11FF0-472B-4CE3-BB30-FA1E15D96E41}">
  <ds:schemaRefs>
    <ds:schemaRef ds:uri="http://schemas.microsoft.com/office/2006/documentManagement/types"/>
    <ds:schemaRef ds:uri="http://purl.org/dc/elements/1.1/"/>
    <ds:schemaRef ds:uri="http://purl.org/dc/terms/"/>
    <ds:schemaRef ds:uri="a6522d93-ccde-437d-a793-b289ee708a2f"/>
    <ds:schemaRef ds:uri="http://www.w3.org/XML/1998/namespace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563d7928-de39-40eb-aaef-3504eb7eef23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ARMA 2026 Presentation Template</Template>
  <TotalTime>7312</TotalTime>
  <Words>2186</Words>
  <Application>Microsoft Office PowerPoint</Application>
  <PresentationFormat>Widescreen</PresentationFormat>
  <Paragraphs>175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Aptos</vt:lpstr>
      <vt:lpstr>Arial</vt:lpstr>
      <vt:lpstr>Helvetica</vt:lpstr>
      <vt:lpstr>Helvetica Light</vt:lpstr>
      <vt:lpstr>Helvetica Neue</vt:lpstr>
      <vt:lpstr>Helvetica Neue Medium</vt:lpstr>
      <vt:lpstr>21_BasicWhite</vt:lpstr>
      <vt:lpstr>PowerPoint Presentation</vt:lpstr>
      <vt:lpstr>Context: About the Task and Finish Group  </vt:lpstr>
      <vt:lpstr>Context: About the Task and Finish Group  </vt:lpstr>
      <vt:lpstr>Key findings from the evidence: 1. Financial sustainability and strategic value of research   </vt:lpstr>
      <vt:lpstr>Key findings from the evidence: 2. Research finance, post-award delivery and professional services capacity </vt:lpstr>
      <vt:lpstr>Key findings from the evidence: 3. Sector influence, funder engagement and ARMA’s collective role  </vt:lpstr>
      <vt:lpstr>Recommendations for funders: Design for sustainability  </vt:lpstr>
      <vt:lpstr>Recommendations for institutions: Recognise research sustainability as a strategic capability </vt:lpstr>
      <vt:lpstr>Recommendations for ARMA: Enable action for our professional community </vt:lpstr>
      <vt:lpstr>Next steps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Rebecca Edwards</dc:creator>
  <cp:lastModifiedBy>Technician Harrogate</cp:lastModifiedBy>
  <cp:revision>1</cp:revision>
  <dcterms:created xsi:type="dcterms:W3CDTF">2026-06-12T07:58:31Z</dcterms:created>
  <dcterms:modified xsi:type="dcterms:W3CDTF">2026-06-17T12:11:40Z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0x01010050F3A9E8D51AC34D88BEBDC6697AB1BA</vt:lpwstr>
  </property>
  <property fmtid="{D5CDD505-2E9C-101B-9397-08002B2CF9AE}" pid="3" name="MediaServiceImageTags">
    <vt:lpwstr/>
  </property>
  <property fmtid="{D5CDD505-2E9C-101B-9397-08002B2CF9AE}" pid="4" name="MSIP_Label_b98fac97-8d33-4425-95a4-f76d2cce012e_Enabled">
    <vt:lpwstr>true</vt:lpwstr>
  </property>
  <property fmtid="{D5CDD505-2E9C-101B-9397-08002B2CF9AE}" pid="5" name="MSIP_Label_b98fac97-8d33-4425-95a4-f76d2cce012e_SetDate">
    <vt:lpwstr>2026-06-12T07:58:56Z</vt:lpwstr>
  </property>
  <property fmtid="{D5CDD505-2E9C-101B-9397-08002B2CF9AE}" pid="6" name="MSIP_Label_b98fac97-8d33-4425-95a4-f76d2cce012e_Method">
    <vt:lpwstr>Standard</vt:lpwstr>
  </property>
  <property fmtid="{D5CDD505-2E9C-101B-9397-08002B2CF9AE}" pid="7" name="MSIP_Label_b98fac97-8d33-4425-95a4-f76d2cce012e_Name">
    <vt:lpwstr>defa4170-0d19-0005-0004-bc88714345d2</vt:lpwstr>
  </property>
  <property fmtid="{D5CDD505-2E9C-101B-9397-08002B2CF9AE}" pid="8" name="MSIP_Label_b98fac97-8d33-4425-95a4-f76d2cce012e_SiteId">
    <vt:lpwstr>674dd0a1-ae62-42c7-a39f-69ee199537a8</vt:lpwstr>
  </property>
  <property fmtid="{D5CDD505-2E9C-101B-9397-08002B2CF9AE}" pid="9" name="MSIP_Label_b98fac97-8d33-4425-95a4-f76d2cce012e_ActionId">
    <vt:lpwstr>dd13feae-9fd0-40cd-bd46-f8a099d1feb2</vt:lpwstr>
  </property>
  <property fmtid="{D5CDD505-2E9C-101B-9397-08002B2CF9AE}" pid="10" name="MSIP_Label_b98fac97-8d33-4425-95a4-f76d2cce012e_ContentBits">
    <vt:lpwstr>0</vt:lpwstr>
  </property>
  <property fmtid="{D5CDD505-2E9C-101B-9397-08002B2CF9AE}" pid="11" name="MSIP_Label_b98fac97-8d33-4425-95a4-f76d2cce012e_Tag">
    <vt:lpwstr>10, 3, 0, 1</vt:lpwstr>
  </property>
</Properties>
</file>